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jpg" ContentType="image/png"/>
  <Default Extension="mp3" ContentType="audio/m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1.jpg" ContentType="image/jpeg"/>
  <Override PartName="/ppt/media/image43.jpg" ContentType="image/jpeg"/>
  <Override PartName="/ppt/media/image44.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notesSlides/notesSlide13.xml" ContentType="application/vnd.openxmlformats-officedocument.presentationml.notesSlide+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notesSlides/notesSlide14.xml" ContentType="application/vnd.openxmlformats-officedocument.presentationml.notesSlide+xml"/>
  <Override PartName="/ppt/media/image76.jpg" ContentType="image/jpeg"/>
  <Override PartName="/ppt/notesSlides/notesSlide15.xml" ContentType="application/vnd.openxmlformats-officedocument.presentationml.notesSlide+xml"/>
  <Override PartName="/ppt/ink/ink379.xml" ContentType="application/inkml+xml"/>
  <Override PartName="/ppt/ink/ink380.xml" ContentType="application/inkml+xml"/>
  <Override PartName="/ppt/notesSlides/notesSlide16.xml" ContentType="application/vnd.openxmlformats-officedocument.presentationml.notesSlide+xml"/>
  <Override PartName="/ppt/ink/ink381.xml" ContentType="application/inkml+xml"/>
  <Override PartName="/ppt/ink/ink382.xml" ContentType="application/inkml+xml"/>
  <Override PartName="/ppt/notesSlides/notesSlide17.xml" ContentType="application/vnd.openxmlformats-officedocument.presentationml.notesSlide+xml"/>
  <Override PartName="/ppt/ink/ink383.xml" ContentType="application/inkml+xml"/>
  <Override PartName="/ppt/ink/ink384.xml" ContentType="application/inkml+xml"/>
  <Override PartName="/ppt/notesSlides/notesSlide18.xml" ContentType="application/vnd.openxmlformats-officedocument.presentationml.notesSlide+xml"/>
  <Override PartName="/ppt/ink/ink385.xml" ContentType="application/inkml+xml"/>
  <Override PartName="/ppt/ink/ink386.xml" ContentType="application/inkml+xml"/>
  <Override PartName="/ppt/notesSlides/notesSlide19.xml" ContentType="application/vnd.openxmlformats-officedocument.presentationml.notesSlide+xml"/>
  <Override PartName="/ppt/ink/ink387.xml" ContentType="application/inkml+xml"/>
  <Override PartName="/ppt/ink/ink388.xml" ContentType="application/inkml+xml"/>
  <Override PartName="/ppt/notesSlides/notesSlide20.xml" ContentType="application/vnd.openxmlformats-officedocument.presentationml.notesSlide+xml"/>
  <Override PartName="/ppt/ink/ink389.xml" ContentType="application/inkml+xml"/>
  <Override PartName="/ppt/ink/ink390.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ink/ink391.xml" ContentType="application/inkml+xml"/>
  <Override PartName="/ppt/ink/ink392.xml" ContentType="application/inkml+xml"/>
  <Override PartName="/ppt/notesSlides/notesSlide22.xml" ContentType="application/vnd.openxmlformats-officedocument.presentationml.notesSlide+xml"/>
  <Override PartName="/ppt/ink/ink393.xml" ContentType="application/inkml+xml"/>
  <Override PartName="/ppt/ink/ink394.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ink/ink395.xml" ContentType="application/inkml+xml"/>
  <Override PartName="/ppt/ink/ink396.xml" ContentType="application/inkml+xml"/>
  <Override PartName="/ppt/notesSlides/notesSlide24.xml" ContentType="application/vnd.openxmlformats-officedocument.presentationml.notesSlide+xml"/>
  <Override PartName="/ppt/ink/ink397.xml" ContentType="application/inkml+xml"/>
  <Override PartName="/ppt/ink/ink398.xml" ContentType="application/inkml+xml"/>
  <Override PartName="/ppt/notesSlides/notesSlide25.xml" ContentType="application/vnd.openxmlformats-officedocument.presentationml.notesSlide+xml"/>
  <Override PartName="/ppt/ink/ink399.xml" ContentType="application/inkml+xml"/>
  <Override PartName="/ppt/ink/ink400.xml" ContentType="application/inkml+xml"/>
  <Override PartName="/ppt/media/image98.jpg" ContentType="image/jpeg"/>
  <Override PartName="/ppt/notesSlides/notesSlide26.xml" ContentType="application/vnd.openxmlformats-officedocument.presentationml.notesSlide+xml"/>
  <Override PartName="/ppt/ink/ink401.xml" ContentType="application/inkml+xml"/>
  <Override PartName="/ppt/ink/ink402.xml" ContentType="application/inkml+xml"/>
  <Override PartName="/ppt/notesSlides/notesSlide27.xml" ContentType="application/vnd.openxmlformats-officedocument.presentationml.notesSlide+xml"/>
  <Override PartName="/ppt/ink/ink403.xml" ContentType="application/inkml+xml"/>
  <Override PartName="/ppt/ink/ink404.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media/image126.jpg" ContentType="image/jpeg"/>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media/image140.jp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141.jpg" ContentType="image/jpeg"/>
  <Override PartName="/ppt/tags/tag3.xml" ContentType="application/vnd.openxmlformats-officedocument.presentationml.tags+xml"/>
  <Override PartName="/ppt/notesSlides/notesSlide43.xml" ContentType="application/vnd.openxmlformats-officedocument.presentationml.notesSlide+xml"/>
  <Override PartName="/ppt/tags/tag4.xml" ContentType="application/vnd.openxmlformats-officedocument.presentationml.tags+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400.xml" ContentType="application/vnd.openxmlformats-officedocument.presentationml.slide+xml"/>
  <Override PartName="/ppt/slides/slide401.xml" ContentType="application/vnd.openxmlformats-officedocument.presentationml.slide+xml"/>
  <Override PartName="/ppt/slides/slide4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834" r:id="rId2"/>
    <p:sldMasterId id="2147483852" r:id="rId3"/>
  </p:sldMasterIdLst>
  <p:notesMasterIdLst>
    <p:notesMasterId r:id="rId50"/>
  </p:notesMasterIdLst>
  <p:handoutMasterIdLst>
    <p:handoutMasterId r:id="rId51"/>
  </p:handoutMasterIdLst>
  <p:sldIdLst>
    <p:sldId id="256" r:id="rId4"/>
    <p:sldId id="344" r:id="rId5"/>
    <p:sldId id="271" r:id="rId6"/>
    <p:sldId id="272" r:id="rId7"/>
    <p:sldId id="283" r:id="rId8"/>
    <p:sldId id="284" r:id="rId9"/>
    <p:sldId id="286" r:id="rId10"/>
    <p:sldId id="285" r:id="rId11"/>
    <p:sldId id="287" r:id="rId12"/>
    <p:sldId id="288" r:id="rId13"/>
    <p:sldId id="316" r:id="rId14"/>
    <p:sldId id="290" r:id="rId15"/>
    <p:sldId id="289" r:id="rId16"/>
    <p:sldId id="321" r:id="rId17"/>
    <p:sldId id="278" r:id="rId18"/>
    <p:sldId id="326" r:id="rId19"/>
    <p:sldId id="297" r:id="rId20"/>
    <p:sldId id="306" r:id="rId21"/>
    <p:sldId id="310" r:id="rId22"/>
    <p:sldId id="307" r:id="rId23"/>
    <p:sldId id="311" r:id="rId24"/>
    <p:sldId id="308" r:id="rId25"/>
    <p:sldId id="312" r:id="rId26"/>
    <p:sldId id="317" r:id="rId27"/>
    <p:sldId id="315" r:id="rId28"/>
    <p:sldId id="322" r:id="rId29"/>
    <p:sldId id="318" r:id="rId30"/>
    <p:sldId id="319" r:id="rId31"/>
    <p:sldId id="276" r:id="rId32"/>
    <p:sldId id="324" r:id="rId33"/>
    <p:sldId id="327" r:id="rId34"/>
    <p:sldId id="329" r:id="rId35"/>
    <p:sldId id="331" r:id="rId36"/>
    <p:sldId id="332" r:id="rId37"/>
    <p:sldId id="330" r:id="rId38"/>
    <p:sldId id="277" r:id="rId39"/>
    <p:sldId id="325" r:id="rId40"/>
    <p:sldId id="335" r:id="rId41"/>
    <p:sldId id="337" r:id="rId42"/>
    <p:sldId id="333" r:id="rId43"/>
    <p:sldId id="334" r:id="rId44"/>
    <p:sldId id="339" r:id="rId45"/>
    <p:sldId id="279" r:id="rId46"/>
    <p:sldId id="261" r:id="rId47"/>
    <p:sldId id="343" r:id="rId48"/>
    <p:sldId id="34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7A8B36-0E96-44D7-B209-8FB290410189}">
          <p14:sldIdLst>
            <p14:sldId id="256"/>
            <p14:sldId id="344"/>
            <p14:sldId id="271"/>
          </p14:sldIdLst>
        </p14:section>
        <p14:section name="Cryptography" id="{16016CCA-2942-4257-BDA9-A34DE484B88A}">
          <p14:sldIdLst>
            <p14:sldId id="272"/>
            <p14:sldId id="283"/>
            <p14:sldId id="284"/>
            <p14:sldId id="286"/>
            <p14:sldId id="285"/>
            <p14:sldId id="287"/>
            <p14:sldId id="288"/>
            <p14:sldId id="316"/>
            <p14:sldId id="290"/>
            <p14:sldId id="289"/>
          </p14:sldIdLst>
        </p14:section>
        <p14:section name="Extra_crypto" id="{3C8BF7F8-B398-49EF-A3F4-EE6D55B471E9}">
          <p14:sldIdLst>
            <p14:sldId id="321"/>
          </p14:sldIdLst>
        </p14:section>
        <p14:section name="Quantum Stuff" id="{256025DF-0C29-4312-97F6-0978B30DF25B}">
          <p14:sldIdLst>
            <p14:sldId id="278"/>
            <p14:sldId id="326"/>
            <p14:sldId id="297"/>
            <p14:sldId id="306"/>
            <p14:sldId id="310"/>
            <p14:sldId id="307"/>
            <p14:sldId id="311"/>
            <p14:sldId id="308"/>
            <p14:sldId id="312"/>
            <p14:sldId id="317"/>
            <p14:sldId id="315"/>
            <p14:sldId id="322"/>
            <p14:sldId id="318"/>
            <p14:sldId id="319"/>
          </p14:sldIdLst>
        </p14:section>
        <p14:section name="Hash-Based Cryptography" id="{3F43DFF4-C183-4D08-89DB-1E4307921A28}">
          <p14:sldIdLst>
            <p14:sldId id="276"/>
            <p14:sldId id="324"/>
            <p14:sldId id="327"/>
            <p14:sldId id="329"/>
            <p14:sldId id="331"/>
            <p14:sldId id="332"/>
            <p14:sldId id="330"/>
          </p14:sldIdLst>
        </p14:section>
        <p14:section name="Code-based Cryptography" id="{0F463D1F-CADF-421E-B6A4-BFFB38827875}">
          <p14:sldIdLst>
            <p14:sldId id="277"/>
            <p14:sldId id="325"/>
            <p14:sldId id="335"/>
            <p14:sldId id="337"/>
            <p14:sldId id="333"/>
            <p14:sldId id="334"/>
          </p14:sldIdLst>
        </p14:section>
        <p14:section name="Epilogue" id="{9CB85A93-04B7-44B8-B3C7-0D5C37D931CE}">
          <p14:sldIdLst>
            <p14:sldId id="339"/>
            <p14:sldId id="279"/>
            <p14:sldId id="261"/>
            <p14:sldId id="343"/>
            <p14:sldId id="341"/>
          </p14:sldIdLst>
        </p14:section>
      </p14:sectionLst>
    </p:ext>
    <p:ext uri="{EFAFB233-063F-42B5-8137-9DF3F51BA10A}">
      <p15:sldGuideLst xmlns:p15="http://schemas.microsoft.com/office/powerpoint/2012/main">
        <p15:guide id="1" orient="horz" pos="1457" userDrawn="1">
          <p15:clr>
            <a:srgbClr val="A4A3A4"/>
          </p15:clr>
        </p15:guide>
        <p15:guide id="7"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43303"/>
    <a:srgbClr val="548235"/>
    <a:srgbClr val="FF0066"/>
    <a:srgbClr val="BF9000"/>
    <a:srgbClr val="030000"/>
    <a:srgbClr val="191919"/>
    <a:srgbClr val="FF99FF"/>
    <a:srgbClr val="00B050"/>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66067" autoAdjust="0"/>
  </p:normalViewPr>
  <p:slideViewPr>
    <p:cSldViewPr snapToGrid="0">
      <p:cViewPr varScale="1">
        <p:scale>
          <a:sx n="75" d="100"/>
          <a:sy n="75" d="100"/>
        </p:scale>
        <p:origin x="2274" y="66"/>
      </p:cViewPr>
      <p:guideLst>
        <p:guide orient="horz" pos="1457"/>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85" d="100"/>
          <a:sy n="85" d="100"/>
        </p:scale>
        <p:origin x="3888" y="90"/>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Φύλλο1!$B$1</c:f>
              <c:strCache>
                <c:ptCount val="1"/>
                <c:pt idx="0">
                  <c:v>Encryption/KEM</c:v>
                </c:pt>
              </c:strCache>
            </c:strRef>
          </c:tx>
          <c:spPr>
            <a:solidFill>
              <a:schemeClr val="accent6"/>
            </a:solidFill>
            <a:ln>
              <a:noFill/>
            </a:ln>
            <a:effectLst>
              <a:outerShdw blurRad="57150" dist="19050" dir="5400000" algn="ctr" rotWithShape="0">
                <a:srgbClr val="000000">
                  <a:alpha val="63000"/>
                </a:srgbClr>
              </a:outerShdw>
            </a:effectLst>
          </c:spPr>
          <c:invertIfNegative val="0"/>
          <c:dLbls>
            <c:dLbl>
              <c:idx val="1"/>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rgbClr val="191919"/>
                      </a:solidFill>
                      <a:latin typeface="+mn-lt"/>
                      <a:ea typeface="+mn-ea"/>
                      <a:cs typeface="+mn-cs"/>
                    </a:defRPr>
                  </a:pPr>
                  <a:endParaRPr lang="el-GR"/>
                </a:p>
              </c:txPr>
              <c:dLblPos val="outEnd"/>
              <c:showLegendKey val="0"/>
              <c:showVal val="1"/>
              <c:showCatName val="0"/>
              <c:showSerName val="0"/>
              <c:showPercent val="0"/>
              <c:showBubbleSize val="0"/>
              <c:extLst>
                <c:ext xmlns:c15="http://schemas.microsoft.com/office/drawing/2012/chart" uri="{CE6537A1-D6FC-4f65-9D91-7224C49458BB}">
                  <c15:layout>
                    <c:manualLayout>
                      <c:w val="7.3001346637015255E-2"/>
                      <c:h val="0.10107039395332114"/>
                    </c:manualLayout>
                  </c15:layout>
                </c:ext>
                <c:ext xmlns:c16="http://schemas.microsoft.com/office/drawing/2014/chart" uri="{C3380CC4-5D6E-409C-BE32-E72D297353CC}">
                  <c16:uniqueId val="{00000000-8D17-46AC-B898-C0038FC67B06}"/>
                </c:ext>
              </c:extLst>
            </c:dLbl>
            <c:dLbl>
              <c:idx val="3"/>
              <c:dLblPos val="outEnd"/>
              <c:showLegendKey val="0"/>
              <c:showVal val="1"/>
              <c:showCatName val="0"/>
              <c:showSerName val="0"/>
              <c:showPercent val="0"/>
              <c:showBubbleSize val="0"/>
              <c:extLst>
                <c:ext xmlns:c15="http://schemas.microsoft.com/office/drawing/2012/chart" uri="{CE6537A1-D6FC-4f65-9D91-7224C49458BB}">
                  <c15:layout>
                    <c:manualLayout>
                      <c:w val="5.3661444698565992E-2"/>
                      <c:h val="8.640482662681942E-2"/>
                    </c:manualLayout>
                  </c15:layout>
                </c:ext>
                <c:ext xmlns:c16="http://schemas.microsoft.com/office/drawing/2014/chart" uri="{C3380CC4-5D6E-409C-BE32-E72D297353CC}">
                  <c16:uniqueId val="{00000001-8D17-46AC-B898-C0038FC67B0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191919"/>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Φύλλο1!$A$2:$A$6</c:f>
              <c:strCache>
                <c:ptCount val="5"/>
                <c:pt idx="0">
                  <c:v>Hash</c:v>
                </c:pt>
                <c:pt idx="1">
                  <c:v>Code</c:v>
                </c:pt>
                <c:pt idx="2">
                  <c:v>Lattice</c:v>
                </c:pt>
                <c:pt idx="3">
                  <c:v>Multi</c:v>
                </c:pt>
                <c:pt idx="4">
                  <c:v>Άλλα</c:v>
                </c:pt>
              </c:strCache>
            </c:strRef>
          </c:cat>
          <c:val>
            <c:numRef>
              <c:f>Φύλλο1!$B$2:$B$6</c:f>
              <c:numCache>
                <c:formatCode>General</c:formatCode>
                <c:ptCount val="5"/>
                <c:pt idx="1">
                  <c:v>17</c:v>
                </c:pt>
                <c:pt idx="2">
                  <c:v>21</c:v>
                </c:pt>
                <c:pt idx="3">
                  <c:v>2</c:v>
                </c:pt>
                <c:pt idx="4">
                  <c:v>5</c:v>
                </c:pt>
              </c:numCache>
            </c:numRef>
          </c:val>
          <c:extLst>
            <c:ext xmlns:c16="http://schemas.microsoft.com/office/drawing/2014/chart" uri="{C3380CC4-5D6E-409C-BE32-E72D297353CC}">
              <c16:uniqueId val="{00000002-8D17-46AC-B898-C0038FC67B06}"/>
            </c:ext>
          </c:extLst>
        </c:ser>
        <c:ser>
          <c:idx val="1"/>
          <c:order val="1"/>
          <c:tx>
            <c:strRef>
              <c:f>Φύλλο1!$C$1</c:f>
              <c:strCache>
                <c:ptCount val="1"/>
                <c:pt idx="0">
                  <c:v>Signatures</c:v>
                </c:pt>
              </c:strCache>
            </c:strRef>
          </c:tx>
          <c:spPr>
            <a:solidFill>
              <a:schemeClr val="accent5"/>
            </a:solidFill>
            <a:ln>
              <a:noFill/>
            </a:ln>
            <a:effectLst>
              <a:outerShdw blurRad="57150" dist="19050" dir="5400000" algn="ctr" rotWithShape="0">
                <a:srgbClr val="000000">
                  <a:alpha val="63000"/>
                </a:srgbClr>
              </a:outerShdw>
            </a:effectLst>
          </c:spPr>
          <c:invertIfNegative val="0"/>
          <c:dLbls>
            <c:dLbl>
              <c:idx val="3"/>
              <c:dLblPos val="outEnd"/>
              <c:showLegendKey val="0"/>
              <c:showVal val="1"/>
              <c:showCatName val="0"/>
              <c:showSerName val="0"/>
              <c:showPercent val="0"/>
              <c:showBubbleSize val="0"/>
              <c:extLst>
                <c:ext xmlns:c15="http://schemas.microsoft.com/office/drawing/2012/chart" uri="{CE6537A1-D6FC-4f65-9D91-7224C49458BB}">
                  <c15:layout>
                    <c:manualLayout>
                      <c:w val="5.0229317447178345E-2"/>
                      <c:h val="8.640482662681942E-2"/>
                    </c:manualLayout>
                  </c15:layout>
                </c:ext>
                <c:ext xmlns:c16="http://schemas.microsoft.com/office/drawing/2014/chart" uri="{C3380CC4-5D6E-409C-BE32-E72D297353CC}">
                  <c16:uniqueId val="{00000003-8D17-46AC-B898-C0038FC67B0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191919"/>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Φύλλο1!$A$2:$A$6</c:f>
              <c:strCache>
                <c:ptCount val="5"/>
                <c:pt idx="0">
                  <c:v>Hash</c:v>
                </c:pt>
                <c:pt idx="1">
                  <c:v>Code</c:v>
                </c:pt>
                <c:pt idx="2">
                  <c:v>Lattice</c:v>
                </c:pt>
                <c:pt idx="3">
                  <c:v>Multi</c:v>
                </c:pt>
                <c:pt idx="4">
                  <c:v>Άλλα</c:v>
                </c:pt>
              </c:strCache>
            </c:strRef>
          </c:cat>
          <c:val>
            <c:numRef>
              <c:f>Φύλλο1!$C$2:$C$6</c:f>
              <c:numCache>
                <c:formatCode>General</c:formatCode>
                <c:ptCount val="5"/>
                <c:pt idx="0">
                  <c:v>3</c:v>
                </c:pt>
                <c:pt idx="1">
                  <c:v>2</c:v>
                </c:pt>
                <c:pt idx="2">
                  <c:v>5</c:v>
                </c:pt>
                <c:pt idx="3">
                  <c:v>7</c:v>
                </c:pt>
                <c:pt idx="4">
                  <c:v>2</c:v>
                </c:pt>
              </c:numCache>
            </c:numRef>
          </c:val>
          <c:extLst>
            <c:ext xmlns:c16="http://schemas.microsoft.com/office/drawing/2014/chart" uri="{C3380CC4-5D6E-409C-BE32-E72D297353CC}">
              <c16:uniqueId val="{00000004-8D17-46AC-B898-C0038FC67B06}"/>
            </c:ext>
          </c:extLst>
        </c:ser>
        <c:dLbls>
          <c:dLblPos val="inEnd"/>
          <c:showLegendKey val="0"/>
          <c:showVal val="1"/>
          <c:showCatName val="0"/>
          <c:showSerName val="0"/>
          <c:showPercent val="0"/>
          <c:showBubbleSize val="0"/>
        </c:dLbls>
        <c:gapWidth val="100"/>
        <c:overlap val="-24"/>
        <c:axId val="1741610943"/>
        <c:axId val="1741610111"/>
      </c:barChart>
      <c:catAx>
        <c:axId val="1741610943"/>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197" b="0" i="0" u="none" strike="noStrike" kern="1200" baseline="0">
                <a:solidFill>
                  <a:srgbClr val="191919"/>
                </a:solidFill>
                <a:latin typeface="+mn-lt"/>
                <a:ea typeface="+mn-ea"/>
                <a:cs typeface="+mn-cs"/>
              </a:defRPr>
            </a:pPr>
            <a:endParaRPr lang="el-GR"/>
          </a:p>
        </c:txPr>
        <c:crossAx val="1741610111"/>
        <c:crosses val="autoZero"/>
        <c:auto val="1"/>
        <c:lblAlgn val="ctr"/>
        <c:lblOffset val="100"/>
        <c:noMultiLvlLbl val="0"/>
      </c:catAx>
      <c:valAx>
        <c:axId val="1741610111"/>
        <c:scaling>
          <c:orientation val="minMax"/>
        </c:scaling>
        <c:delete val="0"/>
        <c:axPos val="l"/>
        <c:majorGridlines>
          <c:spPr>
            <a:ln w="9525"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191919"/>
                </a:solidFill>
                <a:latin typeface="+mn-lt"/>
                <a:ea typeface="+mn-ea"/>
                <a:cs typeface="+mn-cs"/>
              </a:defRPr>
            </a:pPr>
            <a:endParaRPr lang="el-GR"/>
          </a:p>
        </c:txPr>
        <c:crossAx val="1741610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191919"/>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0D51EF-29EF-4665-B188-FAB1AB35CC10}" type="doc">
      <dgm:prSet loTypeId="urn:microsoft.com/office/officeart/2008/layout/LinedList" loCatId="list" qsTypeId="urn:microsoft.com/office/officeart/2005/8/quickstyle/simple1" qsCatId="simple" csTypeId="urn:microsoft.com/office/officeart/2005/8/colors/accent2_5" csCatId="accent2"/>
      <dgm:spPr/>
      <dgm:t>
        <a:bodyPr/>
        <a:lstStyle/>
        <a:p>
          <a:endParaRPr lang="el-GR"/>
        </a:p>
      </dgm:t>
    </dgm:pt>
    <dgm:pt modelId="{8A106090-7206-4DFA-A9A7-D05DCD5201E9}">
      <dgm:prSet custT="1"/>
      <dgm:spPr/>
      <dgm:t>
        <a:bodyPr/>
        <a:lstStyle/>
        <a:p>
          <a:pPr algn="ctr"/>
          <a:r>
            <a:rPr lang="el-GR" sz="1400" dirty="0">
              <a:latin typeface="Arial Nova" panose="020B0504020202020204" pitchFamily="34" charset="0"/>
            </a:rPr>
            <a:t>Κρυπτογραφία</a:t>
          </a:r>
        </a:p>
      </dgm:t>
    </dgm:pt>
    <dgm:pt modelId="{182DCEE3-C50E-4142-BA11-B6425F23001F}" type="parTrans" cxnId="{E5C1B514-03A5-4116-A679-51C242138EDD}">
      <dgm:prSet/>
      <dgm:spPr/>
      <dgm:t>
        <a:bodyPr/>
        <a:lstStyle/>
        <a:p>
          <a:endParaRPr lang="el-GR"/>
        </a:p>
      </dgm:t>
    </dgm:pt>
    <dgm:pt modelId="{CA5AFD4E-74C1-4BEB-88C2-DA8480E48900}" type="sibTrans" cxnId="{E5C1B514-03A5-4116-A679-51C242138EDD}">
      <dgm:prSet/>
      <dgm:spPr/>
      <dgm:t>
        <a:bodyPr/>
        <a:lstStyle/>
        <a:p>
          <a:endParaRPr lang="el-GR"/>
        </a:p>
      </dgm:t>
    </dgm:pt>
    <dgm:pt modelId="{64E08AF5-27AC-4BAF-9BFA-FA0F976A0DCB}">
      <dgm:prSet custT="1"/>
      <dgm:spPr/>
      <dgm:t>
        <a:bodyPr anchor="ctr"/>
        <a:lstStyle/>
        <a:p>
          <a:pPr algn="ctr"/>
          <a:r>
            <a:rPr lang="el-GR" sz="1400" dirty="0">
              <a:latin typeface="Arial Nova" panose="020B0504020202020204" pitchFamily="34" charset="0"/>
            </a:rPr>
            <a:t>Κβαντικοί υπολογιστές &amp; Κρυπτογραφία</a:t>
          </a:r>
        </a:p>
      </dgm:t>
    </dgm:pt>
    <dgm:pt modelId="{CD4D7027-DFE6-4630-8040-9A2D6D90D1F5}" type="parTrans" cxnId="{EFE8ECAC-D4B9-4130-BB42-FA65637DB8A7}">
      <dgm:prSet/>
      <dgm:spPr/>
      <dgm:t>
        <a:bodyPr/>
        <a:lstStyle/>
        <a:p>
          <a:endParaRPr lang="el-GR"/>
        </a:p>
      </dgm:t>
    </dgm:pt>
    <dgm:pt modelId="{1EC2D9EE-ACB6-466F-B2DA-FEBB9D26F37B}" type="sibTrans" cxnId="{EFE8ECAC-D4B9-4130-BB42-FA65637DB8A7}">
      <dgm:prSet/>
      <dgm:spPr/>
      <dgm:t>
        <a:bodyPr/>
        <a:lstStyle/>
        <a:p>
          <a:endParaRPr lang="el-GR"/>
        </a:p>
      </dgm:t>
    </dgm:pt>
    <dgm:pt modelId="{B7B3DE8B-8827-4A82-9AB9-3B4BAB89D7E7}" type="pres">
      <dgm:prSet presAssocID="{520D51EF-29EF-4665-B188-FAB1AB35CC10}" presName="vert0" presStyleCnt="0">
        <dgm:presLayoutVars>
          <dgm:dir/>
          <dgm:animOne val="branch"/>
          <dgm:animLvl val="lvl"/>
        </dgm:presLayoutVars>
      </dgm:prSet>
      <dgm:spPr/>
    </dgm:pt>
    <dgm:pt modelId="{766CBF09-1455-4088-B264-2B6284507219}" type="pres">
      <dgm:prSet presAssocID="{8A106090-7206-4DFA-A9A7-D05DCD5201E9}" presName="thickLine" presStyleLbl="alignNode1" presStyleIdx="0" presStyleCnt="2"/>
      <dgm:spPr/>
    </dgm:pt>
    <dgm:pt modelId="{9A76A473-259B-4995-8C7A-45C3F0FEDB0A}" type="pres">
      <dgm:prSet presAssocID="{8A106090-7206-4DFA-A9A7-D05DCD5201E9}" presName="horz1" presStyleCnt="0"/>
      <dgm:spPr/>
    </dgm:pt>
    <dgm:pt modelId="{7CF4F317-2BEA-4252-BD8E-5D9628B56F6E}" type="pres">
      <dgm:prSet presAssocID="{8A106090-7206-4DFA-A9A7-D05DCD5201E9}" presName="tx1" presStyleLbl="revTx" presStyleIdx="0" presStyleCnt="2"/>
      <dgm:spPr/>
    </dgm:pt>
    <dgm:pt modelId="{C099DE49-832D-4B7F-827C-B79096114A94}" type="pres">
      <dgm:prSet presAssocID="{8A106090-7206-4DFA-A9A7-D05DCD5201E9}" presName="vert1" presStyleCnt="0"/>
      <dgm:spPr/>
    </dgm:pt>
    <dgm:pt modelId="{849A5A2C-C345-4891-B8A1-703AA09C035D}" type="pres">
      <dgm:prSet presAssocID="{64E08AF5-27AC-4BAF-9BFA-FA0F976A0DCB}" presName="thickLine" presStyleLbl="alignNode1" presStyleIdx="1" presStyleCnt="2"/>
      <dgm:spPr/>
    </dgm:pt>
    <dgm:pt modelId="{2452FA09-B81D-471C-89B0-7916A8039BA7}" type="pres">
      <dgm:prSet presAssocID="{64E08AF5-27AC-4BAF-9BFA-FA0F976A0DCB}" presName="horz1" presStyleCnt="0"/>
      <dgm:spPr/>
    </dgm:pt>
    <dgm:pt modelId="{E0234F7D-03A3-4396-AAED-87B024F0D101}" type="pres">
      <dgm:prSet presAssocID="{64E08AF5-27AC-4BAF-9BFA-FA0F976A0DCB}" presName="tx1" presStyleLbl="revTx" presStyleIdx="1" presStyleCnt="2"/>
      <dgm:spPr/>
    </dgm:pt>
    <dgm:pt modelId="{E13E89D5-475D-4AD5-9301-2DD63AD1DC73}" type="pres">
      <dgm:prSet presAssocID="{64E08AF5-27AC-4BAF-9BFA-FA0F976A0DCB}" presName="vert1" presStyleCnt="0"/>
      <dgm:spPr/>
    </dgm:pt>
  </dgm:ptLst>
  <dgm:cxnLst>
    <dgm:cxn modelId="{E5C1B514-03A5-4116-A679-51C242138EDD}" srcId="{520D51EF-29EF-4665-B188-FAB1AB35CC10}" destId="{8A106090-7206-4DFA-A9A7-D05DCD5201E9}" srcOrd="0" destOrd="0" parTransId="{182DCEE3-C50E-4142-BA11-B6425F23001F}" sibTransId="{CA5AFD4E-74C1-4BEB-88C2-DA8480E48900}"/>
    <dgm:cxn modelId="{C036803B-DD57-4928-A724-DBCC7422E61F}" type="presOf" srcId="{8A106090-7206-4DFA-A9A7-D05DCD5201E9}" destId="{7CF4F317-2BEA-4252-BD8E-5D9628B56F6E}" srcOrd="0" destOrd="0" presId="urn:microsoft.com/office/officeart/2008/layout/LinedList"/>
    <dgm:cxn modelId="{597F0A8F-D26D-4C99-883A-6567DBFF6C9C}" type="presOf" srcId="{64E08AF5-27AC-4BAF-9BFA-FA0F976A0DCB}" destId="{E0234F7D-03A3-4396-AAED-87B024F0D101}" srcOrd="0" destOrd="0" presId="urn:microsoft.com/office/officeart/2008/layout/LinedList"/>
    <dgm:cxn modelId="{EFE8ECAC-D4B9-4130-BB42-FA65637DB8A7}" srcId="{520D51EF-29EF-4665-B188-FAB1AB35CC10}" destId="{64E08AF5-27AC-4BAF-9BFA-FA0F976A0DCB}" srcOrd="1" destOrd="0" parTransId="{CD4D7027-DFE6-4630-8040-9A2D6D90D1F5}" sibTransId="{1EC2D9EE-ACB6-466F-B2DA-FEBB9D26F37B}"/>
    <dgm:cxn modelId="{4407A4C6-F783-4466-9812-D8C8340C68C3}" type="presOf" srcId="{520D51EF-29EF-4665-B188-FAB1AB35CC10}" destId="{B7B3DE8B-8827-4A82-9AB9-3B4BAB89D7E7}" srcOrd="0" destOrd="0" presId="urn:microsoft.com/office/officeart/2008/layout/LinedList"/>
    <dgm:cxn modelId="{68C5C1ED-8827-4389-B743-E8B0AEC0206D}" type="presParOf" srcId="{B7B3DE8B-8827-4A82-9AB9-3B4BAB89D7E7}" destId="{766CBF09-1455-4088-B264-2B6284507219}" srcOrd="0" destOrd="0" presId="urn:microsoft.com/office/officeart/2008/layout/LinedList"/>
    <dgm:cxn modelId="{BA84E342-B07F-43F1-817C-10CF938CBCC5}" type="presParOf" srcId="{B7B3DE8B-8827-4A82-9AB9-3B4BAB89D7E7}" destId="{9A76A473-259B-4995-8C7A-45C3F0FEDB0A}" srcOrd="1" destOrd="0" presId="urn:microsoft.com/office/officeart/2008/layout/LinedList"/>
    <dgm:cxn modelId="{3F1CD924-C673-42AE-9E35-7B60C139AFE8}" type="presParOf" srcId="{9A76A473-259B-4995-8C7A-45C3F0FEDB0A}" destId="{7CF4F317-2BEA-4252-BD8E-5D9628B56F6E}" srcOrd="0" destOrd="0" presId="urn:microsoft.com/office/officeart/2008/layout/LinedList"/>
    <dgm:cxn modelId="{312F1DB7-A01C-4FCA-80DD-49117021C98D}" type="presParOf" srcId="{9A76A473-259B-4995-8C7A-45C3F0FEDB0A}" destId="{C099DE49-832D-4B7F-827C-B79096114A94}" srcOrd="1" destOrd="0" presId="urn:microsoft.com/office/officeart/2008/layout/LinedList"/>
    <dgm:cxn modelId="{8C2E244F-369C-4D35-8F08-DDA3126A9A8F}" type="presParOf" srcId="{B7B3DE8B-8827-4A82-9AB9-3B4BAB89D7E7}" destId="{849A5A2C-C345-4891-B8A1-703AA09C035D}" srcOrd="2" destOrd="0" presId="urn:microsoft.com/office/officeart/2008/layout/LinedList"/>
    <dgm:cxn modelId="{96F158E6-5E6C-435B-A5CD-8A2B259E428C}" type="presParOf" srcId="{B7B3DE8B-8827-4A82-9AB9-3B4BAB89D7E7}" destId="{2452FA09-B81D-471C-89B0-7916A8039BA7}" srcOrd="3" destOrd="0" presId="urn:microsoft.com/office/officeart/2008/layout/LinedList"/>
    <dgm:cxn modelId="{1E00A516-CBB5-4D77-8FE3-324A62DED6BE}" type="presParOf" srcId="{2452FA09-B81D-471C-89B0-7916A8039BA7}" destId="{E0234F7D-03A3-4396-AAED-87B024F0D101}" srcOrd="0" destOrd="0" presId="urn:microsoft.com/office/officeart/2008/layout/LinedList"/>
    <dgm:cxn modelId="{3D6D75BB-F0B0-4987-81A3-20D34B8B5378}" type="presParOf" srcId="{2452FA09-B81D-471C-89B0-7916A8039BA7}" destId="{E13E89D5-475D-4AD5-9301-2DD63AD1DC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ECC85FA-7849-4184-B90D-18A358EB01FB}" type="doc">
      <dgm:prSet loTypeId="urn:microsoft.com/office/officeart/2005/8/layout/process1" loCatId="process" qsTypeId="urn:microsoft.com/office/officeart/2005/8/quickstyle/simple5" qsCatId="simple" csTypeId="urn:microsoft.com/office/officeart/2005/8/colors/accent1_2" csCatId="accent1"/>
      <dgm:spPr/>
      <dgm:t>
        <a:bodyPr/>
        <a:lstStyle/>
        <a:p>
          <a:endParaRPr lang="el-GR"/>
        </a:p>
      </dgm:t>
    </dgm:pt>
    <dgm:pt modelId="{3EB9A2F1-1440-429B-8CE2-1EFA078A2B24}">
      <dgm:prSet custT="1"/>
      <dgm:spPr/>
      <dgm:t>
        <a:bodyPr/>
        <a:lstStyle/>
        <a:p>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CMSS</a:t>
          </a:r>
          <a:r>
            <a:rPr lang="en-US" sz="1600" b="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(Chained MSS) </a:t>
          </a:r>
          <a:endParaRPr lang="el-GR" sz="1600" b="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A97EFA1D-F85F-447D-BF38-1441DA942691}" type="parTrans" cxnId="{80AF979A-42BC-4DBF-8082-15F8F5B989A7}">
      <dgm:prSet/>
      <dgm:spPr/>
      <dgm:t>
        <a:bodyPr/>
        <a:lstStyle/>
        <a:p>
          <a:endParaRPr lang="el-GR"/>
        </a:p>
      </dgm:t>
    </dgm:pt>
    <dgm:pt modelId="{A4606068-D48C-4053-8BA0-3CCCDBAB7703}" type="sibTrans" cxnId="{80AF979A-42BC-4DBF-8082-15F8F5B989A7}">
      <dgm:prSet/>
      <dgm:spPr/>
      <dgm:t>
        <a:bodyPr/>
        <a:lstStyle/>
        <a:p>
          <a:endParaRPr lang="el-GR"/>
        </a:p>
      </dgm:t>
    </dgm:pt>
    <dgm:pt modelId="{5ABD70FC-A7C1-4718-872A-FB6B0ABA3490}">
      <dgm:prSet custT="1"/>
      <dgm:spPr/>
      <dgm:t>
        <a:bodyPr/>
        <a:lstStyle/>
        <a:p>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GMSS</a:t>
          </a:r>
          <a:r>
            <a:rPr lang="en-US"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(Generalized MSS)</a:t>
          </a:r>
          <a:endParaRPr lang="el-GR"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E903EE39-8758-4FD2-A8DE-3BBF890EEE72}" type="parTrans" cxnId="{D3102B5F-0114-447A-B8C7-4D04D1691CAC}">
      <dgm:prSet/>
      <dgm:spPr/>
      <dgm:t>
        <a:bodyPr/>
        <a:lstStyle/>
        <a:p>
          <a:endParaRPr lang="el-GR"/>
        </a:p>
      </dgm:t>
    </dgm:pt>
    <dgm:pt modelId="{DFF8210E-E0D3-4A68-92F1-835DF84760A4}" type="sibTrans" cxnId="{D3102B5F-0114-447A-B8C7-4D04D1691CAC}">
      <dgm:prSet/>
      <dgm:spPr/>
      <dgm:t>
        <a:bodyPr/>
        <a:lstStyle/>
        <a:p>
          <a:endParaRPr lang="el-GR"/>
        </a:p>
      </dgm:t>
    </dgm:pt>
    <dgm:pt modelId="{2527D577-2865-4C1B-A27A-F5CC0F685B54}">
      <dgm:prSet custT="1"/>
      <dgm:spPr/>
      <dgm:t>
        <a:bodyPr/>
        <a:lstStyle/>
        <a:p>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XMSS</a:t>
          </a:r>
          <a:r>
            <a:rPr lang="en-US"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(eXtended MSS)</a:t>
          </a:r>
          <a:endParaRPr lang="el-GR"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DE7A0B6A-F82D-43DA-BDAC-B50991349A66}" type="parTrans" cxnId="{0E62E687-488D-4630-99EE-E9D675C22462}">
      <dgm:prSet/>
      <dgm:spPr/>
      <dgm:t>
        <a:bodyPr/>
        <a:lstStyle/>
        <a:p>
          <a:endParaRPr lang="el-GR"/>
        </a:p>
      </dgm:t>
    </dgm:pt>
    <dgm:pt modelId="{A148B005-622C-4FEE-99A0-924D784BD2D2}" type="sibTrans" cxnId="{0E62E687-488D-4630-99EE-E9D675C22462}">
      <dgm:prSet/>
      <dgm:spPr/>
      <dgm:t>
        <a:bodyPr/>
        <a:lstStyle/>
        <a:p>
          <a:endParaRPr lang="el-GR"/>
        </a:p>
      </dgm:t>
    </dgm:pt>
    <dgm:pt modelId="{FD1D53AC-9A18-4F56-AF3F-9410E7311FC4}" type="pres">
      <dgm:prSet presAssocID="{8ECC85FA-7849-4184-B90D-18A358EB01FB}" presName="Name0" presStyleCnt="0">
        <dgm:presLayoutVars>
          <dgm:dir/>
          <dgm:resizeHandles val="exact"/>
        </dgm:presLayoutVars>
      </dgm:prSet>
      <dgm:spPr/>
    </dgm:pt>
    <dgm:pt modelId="{5F1961CB-7D5B-4107-A254-A656B2979D14}" type="pres">
      <dgm:prSet presAssocID="{3EB9A2F1-1440-429B-8CE2-1EFA078A2B24}" presName="node" presStyleLbl="node1" presStyleIdx="0" presStyleCnt="3">
        <dgm:presLayoutVars>
          <dgm:bulletEnabled val="1"/>
        </dgm:presLayoutVars>
      </dgm:prSet>
      <dgm:spPr/>
    </dgm:pt>
    <dgm:pt modelId="{15825784-E935-4FF4-BDF8-B7F685161477}" type="pres">
      <dgm:prSet presAssocID="{A4606068-D48C-4053-8BA0-3CCCDBAB7703}" presName="sibTrans" presStyleLbl="sibTrans2D1" presStyleIdx="0" presStyleCnt="2"/>
      <dgm:spPr/>
    </dgm:pt>
    <dgm:pt modelId="{4D5D0C33-5638-468F-B39A-798324B41F0C}" type="pres">
      <dgm:prSet presAssocID="{A4606068-D48C-4053-8BA0-3CCCDBAB7703}" presName="connectorText" presStyleLbl="sibTrans2D1" presStyleIdx="0" presStyleCnt="2"/>
      <dgm:spPr/>
    </dgm:pt>
    <dgm:pt modelId="{5F1DDE17-5C21-4FA5-A4B4-FA08D5B6EA5D}" type="pres">
      <dgm:prSet presAssocID="{5ABD70FC-A7C1-4718-872A-FB6B0ABA3490}" presName="node" presStyleLbl="node1" presStyleIdx="1" presStyleCnt="3">
        <dgm:presLayoutVars>
          <dgm:bulletEnabled val="1"/>
        </dgm:presLayoutVars>
      </dgm:prSet>
      <dgm:spPr/>
    </dgm:pt>
    <dgm:pt modelId="{FD770D25-7148-4681-ABC0-8178DFD5DB81}" type="pres">
      <dgm:prSet presAssocID="{DFF8210E-E0D3-4A68-92F1-835DF84760A4}" presName="sibTrans" presStyleLbl="sibTrans2D1" presStyleIdx="1" presStyleCnt="2"/>
      <dgm:spPr/>
    </dgm:pt>
    <dgm:pt modelId="{51D9469A-EB32-49AC-A902-31002FF0C393}" type="pres">
      <dgm:prSet presAssocID="{DFF8210E-E0D3-4A68-92F1-835DF84760A4}" presName="connectorText" presStyleLbl="sibTrans2D1" presStyleIdx="1" presStyleCnt="2"/>
      <dgm:spPr/>
    </dgm:pt>
    <dgm:pt modelId="{8A33145B-E00A-4CFD-945C-2E377CF0D1E3}" type="pres">
      <dgm:prSet presAssocID="{2527D577-2865-4C1B-A27A-F5CC0F685B54}" presName="node" presStyleLbl="node1" presStyleIdx="2" presStyleCnt="3">
        <dgm:presLayoutVars>
          <dgm:bulletEnabled val="1"/>
        </dgm:presLayoutVars>
      </dgm:prSet>
      <dgm:spPr/>
    </dgm:pt>
  </dgm:ptLst>
  <dgm:cxnLst>
    <dgm:cxn modelId="{6FC9AA2D-93B0-41BC-89ED-CE682443EF29}" type="presOf" srcId="{5ABD70FC-A7C1-4718-872A-FB6B0ABA3490}" destId="{5F1DDE17-5C21-4FA5-A4B4-FA08D5B6EA5D}" srcOrd="0" destOrd="0" presId="urn:microsoft.com/office/officeart/2005/8/layout/process1"/>
    <dgm:cxn modelId="{BB64593B-9C5F-4746-8644-1FBE93333F53}" type="presOf" srcId="{DFF8210E-E0D3-4A68-92F1-835DF84760A4}" destId="{51D9469A-EB32-49AC-A902-31002FF0C393}" srcOrd="1" destOrd="0" presId="urn:microsoft.com/office/officeart/2005/8/layout/process1"/>
    <dgm:cxn modelId="{984F325C-5292-4F14-9D59-EB11652B65FA}" type="presOf" srcId="{A4606068-D48C-4053-8BA0-3CCCDBAB7703}" destId="{4D5D0C33-5638-468F-B39A-798324B41F0C}" srcOrd="1" destOrd="0" presId="urn:microsoft.com/office/officeart/2005/8/layout/process1"/>
    <dgm:cxn modelId="{D3102B5F-0114-447A-B8C7-4D04D1691CAC}" srcId="{8ECC85FA-7849-4184-B90D-18A358EB01FB}" destId="{5ABD70FC-A7C1-4718-872A-FB6B0ABA3490}" srcOrd="1" destOrd="0" parTransId="{E903EE39-8758-4FD2-A8DE-3BBF890EEE72}" sibTransId="{DFF8210E-E0D3-4A68-92F1-835DF84760A4}"/>
    <dgm:cxn modelId="{9DD50081-0B93-474B-AAE4-B5F08D9517F2}" type="presOf" srcId="{3EB9A2F1-1440-429B-8CE2-1EFA078A2B24}" destId="{5F1961CB-7D5B-4107-A254-A656B2979D14}" srcOrd="0" destOrd="0" presId="urn:microsoft.com/office/officeart/2005/8/layout/process1"/>
    <dgm:cxn modelId="{0E62E687-488D-4630-99EE-E9D675C22462}" srcId="{8ECC85FA-7849-4184-B90D-18A358EB01FB}" destId="{2527D577-2865-4C1B-A27A-F5CC0F685B54}" srcOrd="2" destOrd="0" parTransId="{DE7A0B6A-F82D-43DA-BDAC-B50991349A66}" sibTransId="{A148B005-622C-4FEE-99A0-924D784BD2D2}"/>
    <dgm:cxn modelId="{2A291D8C-85BA-4B3C-9E4D-E6A3A442A0AD}" type="presOf" srcId="{8ECC85FA-7849-4184-B90D-18A358EB01FB}" destId="{FD1D53AC-9A18-4F56-AF3F-9410E7311FC4}" srcOrd="0" destOrd="0" presId="urn:microsoft.com/office/officeart/2005/8/layout/process1"/>
    <dgm:cxn modelId="{80AF979A-42BC-4DBF-8082-15F8F5B989A7}" srcId="{8ECC85FA-7849-4184-B90D-18A358EB01FB}" destId="{3EB9A2F1-1440-429B-8CE2-1EFA078A2B24}" srcOrd="0" destOrd="0" parTransId="{A97EFA1D-F85F-447D-BF38-1441DA942691}" sibTransId="{A4606068-D48C-4053-8BA0-3CCCDBAB7703}"/>
    <dgm:cxn modelId="{94F314A3-BA9F-4C99-954C-7F543AF3C983}" type="presOf" srcId="{A4606068-D48C-4053-8BA0-3CCCDBAB7703}" destId="{15825784-E935-4FF4-BDF8-B7F685161477}" srcOrd="0" destOrd="0" presId="urn:microsoft.com/office/officeart/2005/8/layout/process1"/>
    <dgm:cxn modelId="{62872AB5-9EA4-413E-BB70-A4BA45503668}" type="presOf" srcId="{2527D577-2865-4C1B-A27A-F5CC0F685B54}" destId="{8A33145B-E00A-4CFD-945C-2E377CF0D1E3}" srcOrd="0" destOrd="0" presId="urn:microsoft.com/office/officeart/2005/8/layout/process1"/>
    <dgm:cxn modelId="{BF4224E8-63F7-4656-AD6B-43592C1C26BA}" type="presOf" srcId="{DFF8210E-E0D3-4A68-92F1-835DF84760A4}" destId="{FD770D25-7148-4681-ABC0-8178DFD5DB81}" srcOrd="0" destOrd="0" presId="urn:microsoft.com/office/officeart/2005/8/layout/process1"/>
    <dgm:cxn modelId="{D2C0867C-CC24-473F-917B-C60BFCEC97C9}" type="presParOf" srcId="{FD1D53AC-9A18-4F56-AF3F-9410E7311FC4}" destId="{5F1961CB-7D5B-4107-A254-A656B2979D14}" srcOrd="0" destOrd="0" presId="urn:microsoft.com/office/officeart/2005/8/layout/process1"/>
    <dgm:cxn modelId="{3F9915A1-2131-49B4-90EC-03D3F7BB68BE}" type="presParOf" srcId="{FD1D53AC-9A18-4F56-AF3F-9410E7311FC4}" destId="{15825784-E935-4FF4-BDF8-B7F685161477}" srcOrd="1" destOrd="0" presId="urn:microsoft.com/office/officeart/2005/8/layout/process1"/>
    <dgm:cxn modelId="{8F0014BD-4E39-4D0F-9E92-540DD622EADC}" type="presParOf" srcId="{15825784-E935-4FF4-BDF8-B7F685161477}" destId="{4D5D0C33-5638-468F-B39A-798324B41F0C}" srcOrd="0" destOrd="0" presId="urn:microsoft.com/office/officeart/2005/8/layout/process1"/>
    <dgm:cxn modelId="{5D031772-D0B4-441D-8E81-2378189480D0}" type="presParOf" srcId="{FD1D53AC-9A18-4F56-AF3F-9410E7311FC4}" destId="{5F1DDE17-5C21-4FA5-A4B4-FA08D5B6EA5D}" srcOrd="2" destOrd="0" presId="urn:microsoft.com/office/officeart/2005/8/layout/process1"/>
    <dgm:cxn modelId="{F3610A78-34B5-4CFE-A132-C15702F3EE1F}" type="presParOf" srcId="{FD1D53AC-9A18-4F56-AF3F-9410E7311FC4}" destId="{FD770D25-7148-4681-ABC0-8178DFD5DB81}" srcOrd="3" destOrd="0" presId="urn:microsoft.com/office/officeart/2005/8/layout/process1"/>
    <dgm:cxn modelId="{E663E3AA-6561-47E8-B0FA-35E92572264C}" type="presParOf" srcId="{FD770D25-7148-4681-ABC0-8178DFD5DB81}" destId="{51D9469A-EB32-49AC-A902-31002FF0C393}" srcOrd="0" destOrd="0" presId="urn:microsoft.com/office/officeart/2005/8/layout/process1"/>
    <dgm:cxn modelId="{D06FB6EE-786D-411B-A4A1-6F286B84B2B0}" type="presParOf" srcId="{FD1D53AC-9A18-4F56-AF3F-9410E7311FC4}" destId="{8A33145B-E00A-4CFD-945C-2E377CF0D1E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13059FC-AB38-4463-A12E-652D197316E9}"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l-GR"/>
        </a:p>
      </dgm:t>
    </dgm:pt>
    <dgm:pt modelId="{B033F660-0D68-468C-8D2E-895B7AAF54F5}">
      <dgm:prSet custT="1"/>
      <dgm:spPr/>
      <dgm:t>
        <a:bodyPr/>
        <a:lstStyle/>
        <a:p>
          <a:r>
            <a:rPr lang="el-GR" sz="2400" b="1" u="none" dirty="0">
              <a:solidFill>
                <a:schemeClr val="accent3"/>
              </a:solidFill>
              <a:latin typeface="Calibri" panose="020F0502020204030204" pitchFamily="34" charset="0"/>
              <a:cs typeface="Calibri" panose="020F0502020204030204" pitchFamily="34" charset="0"/>
            </a:rPr>
            <a:t>Ασφάλεια</a:t>
          </a:r>
        </a:p>
      </dgm:t>
    </dgm:pt>
    <dgm:pt modelId="{82B5AE0E-A4DF-42E2-86B4-A0F4FDE09E56}" type="parTrans" cxnId="{0A8A46BA-26F1-460E-97B9-342E9D866B55}">
      <dgm:prSet/>
      <dgm:spPr/>
      <dgm:t>
        <a:bodyPr/>
        <a:lstStyle/>
        <a:p>
          <a:endParaRPr lang="el-GR"/>
        </a:p>
      </dgm:t>
    </dgm:pt>
    <dgm:pt modelId="{D792DAC2-FACC-48BC-8164-39719FD4738B}" type="sibTrans" cxnId="{0A8A46BA-26F1-460E-97B9-342E9D866B55}">
      <dgm:prSet/>
      <dgm:spPr/>
      <dgm:t>
        <a:bodyPr/>
        <a:lstStyle/>
        <a:p>
          <a:endParaRPr lang="el-GR"/>
        </a:p>
      </dgm:t>
    </dgm:pt>
    <dgm:pt modelId="{FF251838-59C2-4E0E-A185-C6C238164BED}">
      <dgm:prSet custT="1"/>
      <dgm:spPr/>
      <dgm:t>
        <a:bodyPr/>
        <a:lstStyle/>
        <a:p>
          <a:r>
            <a:rPr lang="el-GR" sz="1800" dirty="0">
              <a:latin typeface="Calibri" panose="020F0502020204030204" pitchFamily="34" charset="0"/>
              <a:cs typeface="Calibri" panose="020F0502020204030204" pitchFamily="34" charset="0"/>
            </a:rPr>
            <a:t>Κβαντικός Αλγόριθμος </a:t>
          </a:r>
          <a:r>
            <a:rPr lang="en-US" sz="1800" dirty="0">
              <a:latin typeface="Calibri" panose="020F0502020204030204" pitchFamily="34" charset="0"/>
              <a:cs typeface="Calibri" panose="020F0502020204030204" pitchFamily="34" charset="0"/>
            </a:rPr>
            <a:t>Grover </a:t>
          </a:r>
          <a:endParaRPr lang="el-GR" sz="1800" dirty="0">
            <a:latin typeface="Calibri" panose="020F0502020204030204" pitchFamily="34" charset="0"/>
            <a:cs typeface="Calibri" panose="020F0502020204030204" pitchFamily="34" charset="0"/>
          </a:endParaRPr>
        </a:p>
      </dgm:t>
    </dgm:pt>
    <dgm:pt modelId="{D90F42EF-2CDB-4CF0-AE7F-16BA05F06033}" type="parTrans" cxnId="{A91290DE-8FA5-41F1-BFC4-ECFCFD475E92}">
      <dgm:prSet/>
      <dgm:spPr/>
      <dgm:t>
        <a:bodyPr/>
        <a:lstStyle/>
        <a:p>
          <a:endParaRPr lang="el-GR"/>
        </a:p>
      </dgm:t>
    </dgm:pt>
    <dgm:pt modelId="{FA2A9134-E3D2-4AD3-9B40-14799EA36012}" type="sibTrans" cxnId="{A91290DE-8FA5-41F1-BFC4-ECFCFD475E92}">
      <dgm:prSet/>
      <dgm:spPr/>
      <dgm:t>
        <a:bodyPr/>
        <a:lstStyle/>
        <a:p>
          <a:endParaRPr lang="el-GR"/>
        </a:p>
      </dgm:t>
    </dgm:pt>
    <dgm:pt modelId="{5AA87327-29CF-4E5F-B791-1C960626F404}">
      <dgm:prSet custT="1"/>
      <dgm:spPr/>
      <dgm:t>
        <a:bodyPr/>
        <a:lstStyle/>
        <a:p>
          <a:r>
            <a:rPr lang="el-GR" sz="1600" dirty="0">
              <a:solidFill>
                <a:srgbClr val="FF0000"/>
              </a:solidFill>
              <a:latin typeface="Calibri" panose="020F0502020204030204" pitchFamily="34" charset="0"/>
              <a:cs typeface="Calibri" panose="020F0502020204030204" pitchFamily="34" charset="0"/>
            </a:rPr>
            <a:t>Επιταχύνει</a:t>
          </a:r>
          <a:r>
            <a:rPr lang="el-GR" sz="1600" dirty="0">
              <a:latin typeface="Calibri" panose="020F0502020204030204" pitchFamily="34" charset="0"/>
              <a:cs typeface="Calibri" panose="020F0502020204030204" pitchFamily="34" charset="0"/>
            </a:rPr>
            <a:t> κάποιες γενικευμένες επιθέσεις, αλλά </a:t>
          </a:r>
          <a:r>
            <a:rPr lang="el-GR" sz="1600" dirty="0">
              <a:solidFill>
                <a:srgbClr val="FF0000"/>
              </a:solidFill>
              <a:latin typeface="Calibri" panose="020F0502020204030204" pitchFamily="34" charset="0"/>
              <a:cs typeface="Calibri" panose="020F0502020204030204" pitchFamily="34" charset="0"/>
            </a:rPr>
            <a:t>όχι αρκετά</a:t>
          </a:r>
          <a:r>
            <a:rPr lang="el-GR" sz="1600" dirty="0">
              <a:latin typeface="Calibri" panose="020F0502020204030204" pitchFamily="34" charset="0"/>
              <a:cs typeface="Calibri" panose="020F0502020204030204" pitchFamily="34" charset="0"/>
            </a:rPr>
            <a:t>.</a:t>
          </a:r>
        </a:p>
      </dgm:t>
    </dgm:pt>
    <dgm:pt modelId="{9F9950A1-8031-4544-8F75-F5BFBBC0D618}" type="parTrans" cxnId="{360BA92C-4EA4-42A0-B78B-CEE08BBB2FE1}">
      <dgm:prSet/>
      <dgm:spPr/>
      <dgm:t>
        <a:bodyPr/>
        <a:lstStyle/>
        <a:p>
          <a:endParaRPr lang="el-GR"/>
        </a:p>
      </dgm:t>
    </dgm:pt>
    <dgm:pt modelId="{62FDB438-BA5B-46A0-AEF7-2A0AC520EC74}" type="sibTrans" cxnId="{360BA92C-4EA4-42A0-B78B-CEE08BBB2FE1}">
      <dgm:prSet/>
      <dgm:spPr/>
      <dgm:t>
        <a:bodyPr/>
        <a:lstStyle/>
        <a:p>
          <a:endParaRPr lang="el-GR"/>
        </a:p>
      </dgm:t>
    </dgm:pt>
    <dgm:pt modelId="{851E5FDD-2F80-4B2C-A044-4FB98C5561AA}">
      <dgm:prSet custT="1"/>
      <dgm:spPr/>
      <dgm:t>
        <a:bodyPr/>
        <a:lstStyle/>
        <a:p>
          <a:r>
            <a:rPr lang="el-GR" sz="1800" dirty="0">
              <a:latin typeface="Calibri" panose="020F0502020204030204" pitchFamily="34" charset="0"/>
              <a:cs typeface="Calibri" panose="020F0502020204030204" pitchFamily="34" charset="0"/>
            </a:rPr>
            <a:t>Κβαντικός Αλγόριθμος </a:t>
          </a:r>
          <a:r>
            <a:rPr lang="en-US" sz="1800" dirty="0">
              <a:latin typeface="Calibri" panose="020F0502020204030204" pitchFamily="34" charset="0"/>
              <a:cs typeface="Calibri" panose="020F0502020204030204" pitchFamily="34" charset="0"/>
            </a:rPr>
            <a:t>Shor </a:t>
          </a:r>
          <a:endParaRPr lang="el-GR" sz="1800" dirty="0">
            <a:latin typeface="Calibri" panose="020F0502020204030204" pitchFamily="34" charset="0"/>
            <a:cs typeface="Calibri" panose="020F0502020204030204" pitchFamily="34" charset="0"/>
          </a:endParaRPr>
        </a:p>
      </dgm:t>
    </dgm:pt>
    <dgm:pt modelId="{ACB10332-FAA5-42B1-9864-62BA2F7A9B1A}" type="parTrans" cxnId="{0707767D-4CA0-498E-A9DE-324338B514CD}">
      <dgm:prSet/>
      <dgm:spPr/>
      <dgm:t>
        <a:bodyPr/>
        <a:lstStyle/>
        <a:p>
          <a:endParaRPr lang="el-GR"/>
        </a:p>
      </dgm:t>
    </dgm:pt>
    <dgm:pt modelId="{7E1D7EF4-E190-4826-94A1-6B09A753730B}" type="sibTrans" cxnId="{0707767D-4CA0-498E-A9DE-324338B514CD}">
      <dgm:prSet/>
      <dgm:spPr/>
      <dgm:t>
        <a:bodyPr/>
        <a:lstStyle/>
        <a:p>
          <a:endParaRPr lang="el-GR"/>
        </a:p>
      </dgm:t>
    </dgm:pt>
    <dgm:pt modelId="{6B481972-D14F-45DC-9092-333339C0E881}">
      <dgm:prSet custT="1"/>
      <dgm:spPr/>
      <dgm:t>
        <a:bodyPr/>
        <a:lstStyle/>
        <a:p>
          <a:r>
            <a:rPr lang="el-GR" sz="1600" dirty="0">
              <a:latin typeface="Calibri" panose="020F0502020204030204" pitchFamily="34" charset="0"/>
              <a:cs typeface="Calibri" panose="020F0502020204030204" pitchFamily="34" charset="0"/>
            </a:rPr>
            <a:t>Δεν έχει βρεθεί κάποιος τρόπος χρήσης του.</a:t>
          </a:r>
        </a:p>
      </dgm:t>
    </dgm:pt>
    <dgm:pt modelId="{283011DB-CA7C-465D-AB7B-8D939E03EE9B}" type="parTrans" cxnId="{C3A97FE3-49A2-4DF4-9072-ABC4EA9E2A73}">
      <dgm:prSet/>
      <dgm:spPr/>
      <dgm:t>
        <a:bodyPr/>
        <a:lstStyle/>
        <a:p>
          <a:endParaRPr lang="el-GR"/>
        </a:p>
      </dgm:t>
    </dgm:pt>
    <dgm:pt modelId="{1EC6F502-86F4-4B1F-8BD1-A7910B8A5AAE}" type="sibTrans" cxnId="{C3A97FE3-49A2-4DF4-9072-ABC4EA9E2A73}">
      <dgm:prSet/>
      <dgm:spPr/>
      <dgm:t>
        <a:bodyPr/>
        <a:lstStyle/>
        <a:p>
          <a:endParaRPr lang="el-GR"/>
        </a:p>
      </dgm:t>
    </dgm:pt>
    <dgm:pt modelId="{AA8E5D0D-2758-4541-BA31-6338909D4DA1}" type="pres">
      <dgm:prSet presAssocID="{613059FC-AB38-4463-A12E-652D197316E9}" presName="vert0" presStyleCnt="0">
        <dgm:presLayoutVars>
          <dgm:dir/>
          <dgm:animOne val="branch"/>
          <dgm:animLvl val="lvl"/>
        </dgm:presLayoutVars>
      </dgm:prSet>
      <dgm:spPr/>
    </dgm:pt>
    <dgm:pt modelId="{E59E078E-4CFD-439A-A174-19BEFA1AC208}" type="pres">
      <dgm:prSet presAssocID="{B033F660-0D68-468C-8D2E-895B7AAF54F5}" presName="thickLine" presStyleLbl="alignNode1" presStyleIdx="0" presStyleCnt="1"/>
      <dgm:spPr/>
    </dgm:pt>
    <dgm:pt modelId="{37DC0563-80CE-45EB-9532-90ED7F065394}" type="pres">
      <dgm:prSet presAssocID="{B033F660-0D68-468C-8D2E-895B7AAF54F5}" presName="horz1" presStyleCnt="0"/>
      <dgm:spPr/>
    </dgm:pt>
    <dgm:pt modelId="{4D353876-3CAD-4CCB-AD47-CD0A49EFE0D5}" type="pres">
      <dgm:prSet presAssocID="{B033F660-0D68-468C-8D2E-895B7AAF54F5}" presName="tx1" presStyleLbl="revTx" presStyleIdx="0" presStyleCnt="5"/>
      <dgm:spPr/>
    </dgm:pt>
    <dgm:pt modelId="{0F504FFD-0148-41C0-9974-D14B4D0DFE18}" type="pres">
      <dgm:prSet presAssocID="{B033F660-0D68-468C-8D2E-895B7AAF54F5}" presName="vert1" presStyleCnt="0"/>
      <dgm:spPr/>
    </dgm:pt>
    <dgm:pt modelId="{AAA00C25-F173-4457-A17D-E8E9C53552AF}" type="pres">
      <dgm:prSet presAssocID="{FF251838-59C2-4E0E-A185-C6C238164BED}" presName="vertSpace2a" presStyleCnt="0"/>
      <dgm:spPr/>
    </dgm:pt>
    <dgm:pt modelId="{3F5A00F0-8823-42A3-9034-EA82AF07F37C}" type="pres">
      <dgm:prSet presAssocID="{FF251838-59C2-4E0E-A185-C6C238164BED}" presName="horz2" presStyleCnt="0"/>
      <dgm:spPr/>
    </dgm:pt>
    <dgm:pt modelId="{E2CAF7B6-D7B1-4BE5-A31E-06FFDE35FBD8}" type="pres">
      <dgm:prSet presAssocID="{FF251838-59C2-4E0E-A185-C6C238164BED}" presName="horzSpace2" presStyleCnt="0"/>
      <dgm:spPr/>
    </dgm:pt>
    <dgm:pt modelId="{89AD0F55-3141-4FB5-8894-552B70340A38}" type="pres">
      <dgm:prSet presAssocID="{FF251838-59C2-4E0E-A185-C6C238164BED}" presName="tx2" presStyleLbl="revTx" presStyleIdx="1" presStyleCnt="5"/>
      <dgm:spPr/>
    </dgm:pt>
    <dgm:pt modelId="{48271F65-A747-4D8A-94F3-3DADFA3A0767}" type="pres">
      <dgm:prSet presAssocID="{FF251838-59C2-4E0E-A185-C6C238164BED}" presName="vert2" presStyleCnt="0"/>
      <dgm:spPr/>
    </dgm:pt>
    <dgm:pt modelId="{700693B7-F382-4366-BC48-EB7AD551A10C}" type="pres">
      <dgm:prSet presAssocID="{5AA87327-29CF-4E5F-B791-1C960626F404}" presName="horz3" presStyleCnt="0"/>
      <dgm:spPr/>
    </dgm:pt>
    <dgm:pt modelId="{0B58573E-8ED6-4216-AF6C-F10E850DD0B5}" type="pres">
      <dgm:prSet presAssocID="{5AA87327-29CF-4E5F-B791-1C960626F404}" presName="horzSpace3" presStyleCnt="0"/>
      <dgm:spPr/>
    </dgm:pt>
    <dgm:pt modelId="{8C6CDFB1-E7CA-4A44-B3D2-D9EE8B6E1E58}" type="pres">
      <dgm:prSet presAssocID="{5AA87327-29CF-4E5F-B791-1C960626F404}" presName="tx3" presStyleLbl="revTx" presStyleIdx="2" presStyleCnt="5"/>
      <dgm:spPr/>
    </dgm:pt>
    <dgm:pt modelId="{860763E8-D564-4642-8DC0-F7D1DDCEBA5D}" type="pres">
      <dgm:prSet presAssocID="{5AA87327-29CF-4E5F-B791-1C960626F404}" presName="vert3" presStyleCnt="0"/>
      <dgm:spPr/>
    </dgm:pt>
    <dgm:pt modelId="{918BD03B-96C7-4C5E-ACEA-7707C51D3A12}" type="pres">
      <dgm:prSet presAssocID="{FF251838-59C2-4E0E-A185-C6C238164BED}" presName="thinLine2b" presStyleLbl="callout" presStyleIdx="0" presStyleCnt="2"/>
      <dgm:spPr/>
    </dgm:pt>
    <dgm:pt modelId="{CC8B3747-EA5A-40BC-86B6-C095345BC4AD}" type="pres">
      <dgm:prSet presAssocID="{FF251838-59C2-4E0E-A185-C6C238164BED}" presName="vertSpace2b" presStyleCnt="0"/>
      <dgm:spPr/>
    </dgm:pt>
    <dgm:pt modelId="{83F915B5-E809-4745-A7DF-0A10F336AD33}" type="pres">
      <dgm:prSet presAssocID="{851E5FDD-2F80-4B2C-A044-4FB98C5561AA}" presName="horz2" presStyleCnt="0"/>
      <dgm:spPr/>
    </dgm:pt>
    <dgm:pt modelId="{08123BF3-21AF-40AD-9CF6-1AC1A342316D}" type="pres">
      <dgm:prSet presAssocID="{851E5FDD-2F80-4B2C-A044-4FB98C5561AA}" presName="horzSpace2" presStyleCnt="0"/>
      <dgm:spPr/>
    </dgm:pt>
    <dgm:pt modelId="{6FAD9BDC-4BFB-4FF5-B2F3-526969EB7D31}" type="pres">
      <dgm:prSet presAssocID="{851E5FDD-2F80-4B2C-A044-4FB98C5561AA}" presName="tx2" presStyleLbl="revTx" presStyleIdx="3" presStyleCnt="5"/>
      <dgm:spPr/>
    </dgm:pt>
    <dgm:pt modelId="{28DB6EF0-DC25-4E89-9C84-E8D2252A4A25}" type="pres">
      <dgm:prSet presAssocID="{851E5FDD-2F80-4B2C-A044-4FB98C5561AA}" presName="vert2" presStyleCnt="0"/>
      <dgm:spPr/>
    </dgm:pt>
    <dgm:pt modelId="{3CDB5917-4922-4437-BAA8-6098FE4EB2A3}" type="pres">
      <dgm:prSet presAssocID="{6B481972-D14F-45DC-9092-333339C0E881}" presName="horz3" presStyleCnt="0"/>
      <dgm:spPr/>
    </dgm:pt>
    <dgm:pt modelId="{652CD20F-9893-4A29-AD61-DD5BB17B0654}" type="pres">
      <dgm:prSet presAssocID="{6B481972-D14F-45DC-9092-333339C0E881}" presName="horzSpace3" presStyleCnt="0"/>
      <dgm:spPr/>
    </dgm:pt>
    <dgm:pt modelId="{8C9B57AF-AA1C-42BE-99E7-62DCCEF9DEC1}" type="pres">
      <dgm:prSet presAssocID="{6B481972-D14F-45DC-9092-333339C0E881}" presName="tx3" presStyleLbl="revTx" presStyleIdx="4" presStyleCnt="5"/>
      <dgm:spPr/>
    </dgm:pt>
    <dgm:pt modelId="{99AA4268-862C-4AD7-9251-4BBA6A2AF191}" type="pres">
      <dgm:prSet presAssocID="{6B481972-D14F-45DC-9092-333339C0E881}" presName="vert3" presStyleCnt="0"/>
      <dgm:spPr/>
    </dgm:pt>
    <dgm:pt modelId="{EE3F788E-835F-4105-9C47-9010C6006C4D}" type="pres">
      <dgm:prSet presAssocID="{851E5FDD-2F80-4B2C-A044-4FB98C5561AA}" presName="thinLine2b" presStyleLbl="callout" presStyleIdx="1" presStyleCnt="2"/>
      <dgm:spPr/>
    </dgm:pt>
    <dgm:pt modelId="{64BEE711-5962-485D-BE9C-A0E06F433196}" type="pres">
      <dgm:prSet presAssocID="{851E5FDD-2F80-4B2C-A044-4FB98C5561AA}" presName="vertSpace2b" presStyleCnt="0"/>
      <dgm:spPr/>
    </dgm:pt>
  </dgm:ptLst>
  <dgm:cxnLst>
    <dgm:cxn modelId="{360BA92C-4EA4-42A0-B78B-CEE08BBB2FE1}" srcId="{FF251838-59C2-4E0E-A185-C6C238164BED}" destId="{5AA87327-29CF-4E5F-B791-1C960626F404}" srcOrd="0" destOrd="0" parTransId="{9F9950A1-8031-4544-8F75-F5BFBBC0D618}" sibTransId="{62FDB438-BA5B-46A0-AEF7-2A0AC520EC74}"/>
    <dgm:cxn modelId="{557A5362-9C7E-476F-A766-BFFB154533B2}" type="presOf" srcId="{B033F660-0D68-468C-8D2E-895B7AAF54F5}" destId="{4D353876-3CAD-4CCB-AD47-CD0A49EFE0D5}" srcOrd="0" destOrd="0" presId="urn:microsoft.com/office/officeart/2008/layout/LinedList"/>
    <dgm:cxn modelId="{8A65834F-60C7-4EC3-BA6F-5A39F224AE88}" type="presOf" srcId="{FF251838-59C2-4E0E-A185-C6C238164BED}" destId="{89AD0F55-3141-4FB5-8894-552B70340A38}" srcOrd="0" destOrd="0" presId="urn:microsoft.com/office/officeart/2008/layout/LinedList"/>
    <dgm:cxn modelId="{0707767D-4CA0-498E-A9DE-324338B514CD}" srcId="{B033F660-0D68-468C-8D2E-895B7AAF54F5}" destId="{851E5FDD-2F80-4B2C-A044-4FB98C5561AA}" srcOrd="1" destOrd="0" parTransId="{ACB10332-FAA5-42B1-9864-62BA2F7A9B1A}" sibTransId="{7E1D7EF4-E190-4826-94A1-6B09A753730B}"/>
    <dgm:cxn modelId="{666D20AC-DD84-4E91-8403-68AC4ADBECB7}" type="presOf" srcId="{5AA87327-29CF-4E5F-B791-1C960626F404}" destId="{8C6CDFB1-E7CA-4A44-B3D2-D9EE8B6E1E58}" srcOrd="0" destOrd="0" presId="urn:microsoft.com/office/officeart/2008/layout/LinedList"/>
    <dgm:cxn modelId="{0A8A46BA-26F1-460E-97B9-342E9D866B55}" srcId="{613059FC-AB38-4463-A12E-652D197316E9}" destId="{B033F660-0D68-468C-8D2E-895B7AAF54F5}" srcOrd="0" destOrd="0" parTransId="{82B5AE0E-A4DF-42E2-86B4-A0F4FDE09E56}" sibTransId="{D792DAC2-FACC-48BC-8164-39719FD4738B}"/>
    <dgm:cxn modelId="{1A0C88BD-9E72-4686-B3CF-FAAF7BE1B564}" type="presOf" srcId="{6B481972-D14F-45DC-9092-333339C0E881}" destId="{8C9B57AF-AA1C-42BE-99E7-62DCCEF9DEC1}" srcOrd="0" destOrd="0" presId="urn:microsoft.com/office/officeart/2008/layout/LinedList"/>
    <dgm:cxn modelId="{A44E85D4-BC4A-4648-918A-FD6EA552C587}" type="presOf" srcId="{851E5FDD-2F80-4B2C-A044-4FB98C5561AA}" destId="{6FAD9BDC-4BFB-4FF5-B2F3-526969EB7D31}" srcOrd="0" destOrd="0" presId="urn:microsoft.com/office/officeart/2008/layout/LinedList"/>
    <dgm:cxn modelId="{461F35D7-3FB1-4154-9A48-FD18566C5574}" type="presOf" srcId="{613059FC-AB38-4463-A12E-652D197316E9}" destId="{AA8E5D0D-2758-4541-BA31-6338909D4DA1}" srcOrd="0" destOrd="0" presId="urn:microsoft.com/office/officeart/2008/layout/LinedList"/>
    <dgm:cxn modelId="{A91290DE-8FA5-41F1-BFC4-ECFCFD475E92}" srcId="{B033F660-0D68-468C-8D2E-895B7AAF54F5}" destId="{FF251838-59C2-4E0E-A185-C6C238164BED}" srcOrd="0" destOrd="0" parTransId="{D90F42EF-2CDB-4CF0-AE7F-16BA05F06033}" sibTransId="{FA2A9134-E3D2-4AD3-9B40-14799EA36012}"/>
    <dgm:cxn modelId="{C3A97FE3-49A2-4DF4-9072-ABC4EA9E2A73}" srcId="{851E5FDD-2F80-4B2C-A044-4FB98C5561AA}" destId="{6B481972-D14F-45DC-9092-333339C0E881}" srcOrd="0" destOrd="0" parTransId="{283011DB-CA7C-465D-AB7B-8D939E03EE9B}" sibTransId="{1EC6F502-86F4-4B1F-8BD1-A7910B8A5AAE}"/>
    <dgm:cxn modelId="{82D7F44F-82AE-482B-9211-86C99B4E8330}" type="presParOf" srcId="{AA8E5D0D-2758-4541-BA31-6338909D4DA1}" destId="{E59E078E-4CFD-439A-A174-19BEFA1AC208}" srcOrd="0" destOrd="0" presId="urn:microsoft.com/office/officeart/2008/layout/LinedList"/>
    <dgm:cxn modelId="{F1DEB412-3013-434D-9CE9-E7534FFCE984}" type="presParOf" srcId="{AA8E5D0D-2758-4541-BA31-6338909D4DA1}" destId="{37DC0563-80CE-45EB-9532-90ED7F065394}" srcOrd="1" destOrd="0" presId="urn:microsoft.com/office/officeart/2008/layout/LinedList"/>
    <dgm:cxn modelId="{F21D7195-6D7F-4BE0-84D6-E8A5E2BCEEE2}" type="presParOf" srcId="{37DC0563-80CE-45EB-9532-90ED7F065394}" destId="{4D353876-3CAD-4CCB-AD47-CD0A49EFE0D5}" srcOrd="0" destOrd="0" presId="urn:microsoft.com/office/officeart/2008/layout/LinedList"/>
    <dgm:cxn modelId="{23D44888-2260-4A88-B386-437F8BEB8215}" type="presParOf" srcId="{37DC0563-80CE-45EB-9532-90ED7F065394}" destId="{0F504FFD-0148-41C0-9974-D14B4D0DFE18}" srcOrd="1" destOrd="0" presId="urn:microsoft.com/office/officeart/2008/layout/LinedList"/>
    <dgm:cxn modelId="{A31940E1-A1CA-475A-8718-3EE2A556544E}" type="presParOf" srcId="{0F504FFD-0148-41C0-9974-D14B4D0DFE18}" destId="{AAA00C25-F173-4457-A17D-E8E9C53552AF}" srcOrd="0" destOrd="0" presId="urn:microsoft.com/office/officeart/2008/layout/LinedList"/>
    <dgm:cxn modelId="{8107531F-A82F-453E-8EB2-7424C5AFD37F}" type="presParOf" srcId="{0F504FFD-0148-41C0-9974-D14B4D0DFE18}" destId="{3F5A00F0-8823-42A3-9034-EA82AF07F37C}" srcOrd="1" destOrd="0" presId="urn:microsoft.com/office/officeart/2008/layout/LinedList"/>
    <dgm:cxn modelId="{0236CAA9-7836-42FB-ABB1-0D0129F2F6BD}" type="presParOf" srcId="{3F5A00F0-8823-42A3-9034-EA82AF07F37C}" destId="{E2CAF7B6-D7B1-4BE5-A31E-06FFDE35FBD8}" srcOrd="0" destOrd="0" presId="urn:microsoft.com/office/officeart/2008/layout/LinedList"/>
    <dgm:cxn modelId="{041724F3-B421-4B86-B49C-3FB3C6575C4B}" type="presParOf" srcId="{3F5A00F0-8823-42A3-9034-EA82AF07F37C}" destId="{89AD0F55-3141-4FB5-8894-552B70340A38}" srcOrd="1" destOrd="0" presId="urn:microsoft.com/office/officeart/2008/layout/LinedList"/>
    <dgm:cxn modelId="{7EAEBB61-35A9-4388-BA47-19703491D0D5}" type="presParOf" srcId="{3F5A00F0-8823-42A3-9034-EA82AF07F37C}" destId="{48271F65-A747-4D8A-94F3-3DADFA3A0767}" srcOrd="2" destOrd="0" presId="urn:microsoft.com/office/officeart/2008/layout/LinedList"/>
    <dgm:cxn modelId="{0A9EF3CB-E3B7-4490-92F7-0D1207F6ABA5}" type="presParOf" srcId="{48271F65-A747-4D8A-94F3-3DADFA3A0767}" destId="{700693B7-F382-4366-BC48-EB7AD551A10C}" srcOrd="0" destOrd="0" presId="urn:microsoft.com/office/officeart/2008/layout/LinedList"/>
    <dgm:cxn modelId="{5649CB46-B616-4449-BD13-0C2C17CCDF8D}" type="presParOf" srcId="{700693B7-F382-4366-BC48-EB7AD551A10C}" destId="{0B58573E-8ED6-4216-AF6C-F10E850DD0B5}" srcOrd="0" destOrd="0" presId="urn:microsoft.com/office/officeart/2008/layout/LinedList"/>
    <dgm:cxn modelId="{2E263C54-F8B6-42CB-8461-80B9D8214D6D}" type="presParOf" srcId="{700693B7-F382-4366-BC48-EB7AD551A10C}" destId="{8C6CDFB1-E7CA-4A44-B3D2-D9EE8B6E1E58}" srcOrd="1" destOrd="0" presId="urn:microsoft.com/office/officeart/2008/layout/LinedList"/>
    <dgm:cxn modelId="{6A1E5EAD-4A6C-45C7-B483-B8590C4392BB}" type="presParOf" srcId="{700693B7-F382-4366-BC48-EB7AD551A10C}" destId="{860763E8-D564-4642-8DC0-F7D1DDCEBA5D}" srcOrd="2" destOrd="0" presId="urn:microsoft.com/office/officeart/2008/layout/LinedList"/>
    <dgm:cxn modelId="{AD188E38-711B-4946-A3C9-BB1AB24F697F}" type="presParOf" srcId="{0F504FFD-0148-41C0-9974-D14B4D0DFE18}" destId="{918BD03B-96C7-4C5E-ACEA-7707C51D3A12}" srcOrd="2" destOrd="0" presId="urn:microsoft.com/office/officeart/2008/layout/LinedList"/>
    <dgm:cxn modelId="{2256538C-35FA-40A8-A8F6-539AD804294F}" type="presParOf" srcId="{0F504FFD-0148-41C0-9974-D14B4D0DFE18}" destId="{CC8B3747-EA5A-40BC-86B6-C095345BC4AD}" srcOrd="3" destOrd="0" presId="urn:microsoft.com/office/officeart/2008/layout/LinedList"/>
    <dgm:cxn modelId="{2000C776-208B-41E3-9970-6A8B965B852C}" type="presParOf" srcId="{0F504FFD-0148-41C0-9974-D14B4D0DFE18}" destId="{83F915B5-E809-4745-A7DF-0A10F336AD33}" srcOrd="4" destOrd="0" presId="urn:microsoft.com/office/officeart/2008/layout/LinedList"/>
    <dgm:cxn modelId="{C17E0652-6B04-4A26-9A44-666EE83F01CA}" type="presParOf" srcId="{83F915B5-E809-4745-A7DF-0A10F336AD33}" destId="{08123BF3-21AF-40AD-9CF6-1AC1A342316D}" srcOrd="0" destOrd="0" presId="urn:microsoft.com/office/officeart/2008/layout/LinedList"/>
    <dgm:cxn modelId="{9ED569C3-9AB3-4947-8087-A7A4BC14A5B5}" type="presParOf" srcId="{83F915B5-E809-4745-A7DF-0A10F336AD33}" destId="{6FAD9BDC-4BFB-4FF5-B2F3-526969EB7D31}" srcOrd="1" destOrd="0" presId="urn:microsoft.com/office/officeart/2008/layout/LinedList"/>
    <dgm:cxn modelId="{DA9A98B3-2379-43C9-8F4C-E1B21B5DDE8B}" type="presParOf" srcId="{83F915B5-E809-4745-A7DF-0A10F336AD33}" destId="{28DB6EF0-DC25-4E89-9C84-E8D2252A4A25}" srcOrd="2" destOrd="0" presId="urn:microsoft.com/office/officeart/2008/layout/LinedList"/>
    <dgm:cxn modelId="{AE367A0E-5B24-40EF-B809-7B2D41212DFB}" type="presParOf" srcId="{28DB6EF0-DC25-4E89-9C84-E8D2252A4A25}" destId="{3CDB5917-4922-4437-BAA8-6098FE4EB2A3}" srcOrd="0" destOrd="0" presId="urn:microsoft.com/office/officeart/2008/layout/LinedList"/>
    <dgm:cxn modelId="{2A7FDE68-FDDD-488F-B275-5369550F64D0}" type="presParOf" srcId="{3CDB5917-4922-4437-BAA8-6098FE4EB2A3}" destId="{652CD20F-9893-4A29-AD61-DD5BB17B0654}" srcOrd="0" destOrd="0" presId="urn:microsoft.com/office/officeart/2008/layout/LinedList"/>
    <dgm:cxn modelId="{582E84BA-E841-49E2-B613-1F14DD7A40C5}" type="presParOf" srcId="{3CDB5917-4922-4437-BAA8-6098FE4EB2A3}" destId="{8C9B57AF-AA1C-42BE-99E7-62DCCEF9DEC1}" srcOrd="1" destOrd="0" presId="urn:microsoft.com/office/officeart/2008/layout/LinedList"/>
    <dgm:cxn modelId="{E5DA5FD4-FC5B-434A-AD1A-A1E672FDCD36}" type="presParOf" srcId="{3CDB5917-4922-4437-BAA8-6098FE4EB2A3}" destId="{99AA4268-862C-4AD7-9251-4BBA6A2AF191}" srcOrd="2" destOrd="0" presId="urn:microsoft.com/office/officeart/2008/layout/LinedList"/>
    <dgm:cxn modelId="{31B13F2E-82BF-4914-844F-2BBB3D73D3EB}" type="presParOf" srcId="{0F504FFD-0148-41C0-9974-D14B4D0DFE18}" destId="{EE3F788E-835F-4105-9C47-9010C6006C4D}" srcOrd="5" destOrd="0" presId="urn:microsoft.com/office/officeart/2008/layout/LinedList"/>
    <dgm:cxn modelId="{E5B8BC80-D251-4D50-AD9E-F385C5178074}" type="presParOf" srcId="{0F504FFD-0148-41C0-9974-D14B4D0DFE18}" destId="{64BEE711-5962-485D-BE9C-A0E06F433196}" srcOrd="6"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2C80CD5-F5DB-4DD6-9F54-D0908F7819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l-GR"/>
        </a:p>
      </dgm:t>
    </dgm:pt>
    <dgm:pt modelId="{B0F6CD30-C494-40C9-81DC-741CCEBB0EBE}">
      <dgm:prSet custT="1"/>
      <dgm:spPr/>
      <dgm:t>
        <a:bodyPr/>
        <a:lstStyle/>
        <a:p>
          <a:r>
            <a:rPr lang="el-GR" sz="1600" b="1" baseline="0" dirty="0">
              <a:solidFill>
                <a:schemeClr val="accent4"/>
              </a:solidFill>
            </a:rPr>
            <a:t>Βασικό αντικείμενο Θεωρίας Κωδίκων</a:t>
          </a:r>
          <a:endParaRPr lang="el-GR" sz="1600" b="1" dirty="0">
            <a:solidFill>
              <a:schemeClr val="accent4"/>
            </a:solidFill>
          </a:endParaRPr>
        </a:p>
      </dgm:t>
    </dgm:pt>
    <dgm:pt modelId="{63930D23-80EB-46A0-A795-B9791C475B17}" type="parTrans" cxnId="{5E2CE3C9-0A62-44E4-AAF8-96C23E949DE4}">
      <dgm:prSet/>
      <dgm:spPr/>
      <dgm:t>
        <a:bodyPr/>
        <a:lstStyle/>
        <a:p>
          <a:endParaRPr lang="el-GR" sz="1600"/>
        </a:p>
      </dgm:t>
    </dgm:pt>
    <dgm:pt modelId="{76E64346-20D8-4787-A086-7474AB8AE9EA}" type="sibTrans" cxnId="{5E2CE3C9-0A62-44E4-AAF8-96C23E949DE4}">
      <dgm:prSet/>
      <dgm:spPr/>
      <dgm:t>
        <a:bodyPr/>
        <a:lstStyle/>
        <a:p>
          <a:endParaRPr lang="el-GR" sz="1600"/>
        </a:p>
      </dgm:t>
    </dgm:pt>
    <dgm:pt modelId="{128D8DB7-116B-4F25-B6AA-C99848FB0DD2}">
      <dgm:prSet custT="1"/>
      <dgm:spPr/>
      <dgm:t>
        <a:bodyPr/>
        <a:lstStyle/>
        <a:p>
          <a:r>
            <a:rPr lang="el-GR" sz="1600" u="none" dirty="0">
              <a:solidFill>
                <a:schemeClr val="accent2"/>
              </a:solidFill>
            </a:rPr>
            <a:t>Κωδικοποίηση</a:t>
          </a:r>
          <a:r>
            <a:rPr lang="el-GR" sz="1600" u="none" dirty="0"/>
            <a:t> της πληροφορίας με τέτοιον τρόπο, ώστε αν μικρό πλήθος αλλοιώσεων έχει εισχωρήσει σ’ ένα μήνυμα, η </a:t>
          </a:r>
          <a:r>
            <a:rPr lang="el-GR" sz="1600" u="none" dirty="0">
              <a:solidFill>
                <a:schemeClr val="accent2"/>
              </a:solidFill>
            </a:rPr>
            <a:t>αποκωδικοποίηση</a:t>
          </a:r>
          <a:r>
            <a:rPr lang="el-GR" sz="1600" u="none" dirty="0"/>
            <a:t> του να τις διορθώνει.</a:t>
          </a:r>
        </a:p>
      </dgm:t>
    </dgm:pt>
    <dgm:pt modelId="{E490473F-1D85-45E6-A45A-E284A2E6C498}" type="parTrans" cxnId="{714BC48E-87A7-4E7F-B50D-3C5D25C7D306}">
      <dgm:prSet/>
      <dgm:spPr/>
      <dgm:t>
        <a:bodyPr/>
        <a:lstStyle/>
        <a:p>
          <a:endParaRPr lang="el-GR" sz="1600"/>
        </a:p>
      </dgm:t>
    </dgm:pt>
    <dgm:pt modelId="{F1725B68-5773-4C08-9B9F-5B2C183B66B4}" type="sibTrans" cxnId="{714BC48E-87A7-4E7F-B50D-3C5D25C7D306}">
      <dgm:prSet/>
      <dgm:spPr/>
      <dgm:t>
        <a:bodyPr/>
        <a:lstStyle/>
        <a:p>
          <a:endParaRPr lang="el-GR" sz="1600"/>
        </a:p>
      </dgm:t>
    </dgm:pt>
    <dgm:pt modelId="{0E9B5503-B07B-4B51-B863-ACBC3BE1CC12}" type="pres">
      <dgm:prSet presAssocID="{02C80CD5-F5DB-4DD6-9F54-D0908F78191A}" presName="vert0" presStyleCnt="0">
        <dgm:presLayoutVars>
          <dgm:dir/>
          <dgm:animOne val="branch"/>
          <dgm:animLvl val="lvl"/>
        </dgm:presLayoutVars>
      </dgm:prSet>
      <dgm:spPr/>
    </dgm:pt>
    <dgm:pt modelId="{0767E8AF-654E-4F82-830A-17F6B9E00359}" type="pres">
      <dgm:prSet presAssocID="{B0F6CD30-C494-40C9-81DC-741CCEBB0EBE}" presName="thickLine" presStyleLbl="alignNode1" presStyleIdx="0" presStyleCnt="1"/>
      <dgm:spPr/>
    </dgm:pt>
    <dgm:pt modelId="{C5E24B20-DE1D-4FA5-890C-7BB3F2835D0F}" type="pres">
      <dgm:prSet presAssocID="{B0F6CD30-C494-40C9-81DC-741CCEBB0EBE}" presName="horz1" presStyleCnt="0"/>
      <dgm:spPr/>
    </dgm:pt>
    <dgm:pt modelId="{E346F1FC-57BF-4670-98AB-330FE593AD4C}" type="pres">
      <dgm:prSet presAssocID="{B0F6CD30-C494-40C9-81DC-741CCEBB0EBE}" presName="tx1" presStyleLbl="revTx" presStyleIdx="0" presStyleCnt="2" custScaleX="132753"/>
      <dgm:spPr/>
    </dgm:pt>
    <dgm:pt modelId="{F27EFAB1-3757-48DD-920F-9BC0BC1866E1}" type="pres">
      <dgm:prSet presAssocID="{B0F6CD30-C494-40C9-81DC-741CCEBB0EBE}" presName="vert1" presStyleCnt="0"/>
      <dgm:spPr/>
    </dgm:pt>
    <dgm:pt modelId="{4A3662F4-B0EF-445F-8ADB-4C2BFA5CBF45}" type="pres">
      <dgm:prSet presAssocID="{128D8DB7-116B-4F25-B6AA-C99848FB0DD2}" presName="vertSpace2a" presStyleCnt="0"/>
      <dgm:spPr/>
    </dgm:pt>
    <dgm:pt modelId="{C987BC30-E84D-46A7-AEAE-F88A967DC112}" type="pres">
      <dgm:prSet presAssocID="{128D8DB7-116B-4F25-B6AA-C99848FB0DD2}" presName="horz2" presStyleCnt="0"/>
      <dgm:spPr/>
    </dgm:pt>
    <dgm:pt modelId="{4FCFB360-5DF9-4950-A967-861768655AC5}" type="pres">
      <dgm:prSet presAssocID="{128D8DB7-116B-4F25-B6AA-C99848FB0DD2}" presName="horzSpace2" presStyleCnt="0"/>
      <dgm:spPr/>
    </dgm:pt>
    <dgm:pt modelId="{99632AEA-E8A2-441D-87D6-305449E13C02}" type="pres">
      <dgm:prSet presAssocID="{128D8DB7-116B-4F25-B6AA-C99848FB0DD2}" presName="tx2" presStyleLbl="revTx" presStyleIdx="1" presStyleCnt="2" custScaleY="110108"/>
      <dgm:spPr/>
    </dgm:pt>
    <dgm:pt modelId="{10F9BF44-B3E8-4FE6-8A89-4D71BADF8FAB}" type="pres">
      <dgm:prSet presAssocID="{128D8DB7-116B-4F25-B6AA-C99848FB0DD2}" presName="vert2" presStyleCnt="0"/>
      <dgm:spPr/>
    </dgm:pt>
    <dgm:pt modelId="{6F284A47-4DF2-4A90-9978-A629A2BFED24}" type="pres">
      <dgm:prSet presAssocID="{128D8DB7-116B-4F25-B6AA-C99848FB0DD2}" presName="thinLine2b" presStyleLbl="callout" presStyleIdx="0" presStyleCnt="1"/>
      <dgm:spPr/>
    </dgm:pt>
    <dgm:pt modelId="{AF7E1C81-9400-41F9-A591-DB54AD011831}" type="pres">
      <dgm:prSet presAssocID="{128D8DB7-116B-4F25-B6AA-C99848FB0DD2}" presName="vertSpace2b" presStyleCnt="0"/>
      <dgm:spPr/>
    </dgm:pt>
  </dgm:ptLst>
  <dgm:cxnLst>
    <dgm:cxn modelId="{B3DDB744-5A35-45B0-BC1E-236E0D374C84}" type="presOf" srcId="{B0F6CD30-C494-40C9-81DC-741CCEBB0EBE}" destId="{E346F1FC-57BF-4670-98AB-330FE593AD4C}" srcOrd="0" destOrd="0" presId="urn:microsoft.com/office/officeart/2008/layout/LinedList"/>
    <dgm:cxn modelId="{714BC48E-87A7-4E7F-B50D-3C5D25C7D306}" srcId="{B0F6CD30-C494-40C9-81DC-741CCEBB0EBE}" destId="{128D8DB7-116B-4F25-B6AA-C99848FB0DD2}" srcOrd="0" destOrd="0" parTransId="{E490473F-1D85-45E6-A45A-E284A2E6C498}" sibTransId="{F1725B68-5773-4C08-9B9F-5B2C183B66B4}"/>
    <dgm:cxn modelId="{B4C6DAC7-6490-4ED9-A816-7DF392BEE76A}" type="presOf" srcId="{02C80CD5-F5DB-4DD6-9F54-D0908F78191A}" destId="{0E9B5503-B07B-4B51-B863-ACBC3BE1CC12}" srcOrd="0" destOrd="0" presId="urn:microsoft.com/office/officeart/2008/layout/LinedList"/>
    <dgm:cxn modelId="{5E2CE3C9-0A62-44E4-AAF8-96C23E949DE4}" srcId="{02C80CD5-F5DB-4DD6-9F54-D0908F78191A}" destId="{B0F6CD30-C494-40C9-81DC-741CCEBB0EBE}" srcOrd="0" destOrd="0" parTransId="{63930D23-80EB-46A0-A795-B9791C475B17}" sibTransId="{76E64346-20D8-4787-A086-7474AB8AE9EA}"/>
    <dgm:cxn modelId="{9A83E1CA-DEC9-495D-A238-8FB64D17378D}" type="presOf" srcId="{128D8DB7-116B-4F25-B6AA-C99848FB0DD2}" destId="{99632AEA-E8A2-441D-87D6-305449E13C02}" srcOrd="0" destOrd="0" presId="urn:microsoft.com/office/officeart/2008/layout/LinedList"/>
    <dgm:cxn modelId="{BD3878F0-FADF-4379-AA6D-AAD601F5FA5C}" type="presParOf" srcId="{0E9B5503-B07B-4B51-B863-ACBC3BE1CC12}" destId="{0767E8AF-654E-4F82-830A-17F6B9E00359}" srcOrd="0" destOrd="0" presId="urn:microsoft.com/office/officeart/2008/layout/LinedList"/>
    <dgm:cxn modelId="{8678FEFC-E986-46B6-B450-5591B34FE4A3}" type="presParOf" srcId="{0E9B5503-B07B-4B51-B863-ACBC3BE1CC12}" destId="{C5E24B20-DE1D-4FA5-890C-7BB3F2835D0F}" srcOrd="1" destOrd="0" presId="urn:microsoft.com/office/officeart/2008/layout/LinedList"/>
    <dgm:cxn modelId="{C1C5201D-50EA-445F-A853-64BCD25816A4}" type="presParOf" srcId="{C5E24B20-DE1D-4FA5-890C-7BB3F2835D0F}" destId="{E346F1FC-57BF-4670-98AB-330FE593AD4C}" srcOrd="0" destOrd="0" presId="urn:microsoft.com/office/officeart/2008/layout/LinedList"/>
    <dgm:cxn modelId="{F7ABA165-E48A-4E46-BD53-D97754427955}" type="presParOf" srcId="{C5E24B20-DE1D-4FA5-890C-7BB3F2835D0F}" destId="{F27EFAB1-3757-48DD-920F-9BC0BC1866E1}" srcOrd="1" destOrd="0" presId="urn:microsoft.com/office/officeart/2008/layout/LinedList"/>
    <dgm:cxn modelId="{36AFA315-5557-4254-B083-1332C0574AB8}" type="presParOf" srcId="{F27EFAB1-3757-48DD-920F-9BC0BC1866E1}" destId="{4A3662F4-B0EF-445F-8ADB-4C2BFA5CBF45}" srcOrd="0" destOrd="0" presId="urn:microsoft.com/office/officeart/2008/layout/LinedList"/>
    <dgm:cxn modelId="{CB6DD54A-FA38-4967-A183-ED6EDE683B18}" type="presParOf" srcId="{F27EFAB1-3757-48DD-920F-9BC0BC1866E1}" destId="{C987BC30-E84D-46A7-AEAE-F88A967DC112}" srcOrd="1" destOrd="0" presId="urn:microsoft.com/office/officeart/2008/layout/LinedList"/>
    <dgm:cxn modelId="{F0C26ED4-35B1-4DC7-8580-B0C70150EFB2}" type="presParOf" srcId="{C987BC30-E84D-46A7-AEAE-F88A967DC112}" destId="{4FCFB360-5DF9-4950-A967-861768655AC5}" srcOrd="0" destOrd="0" presId="urn:microsoft.com/office/officeart/2008/layout/LinedList"/>
    <dgm:cxn modelId="{4AF9E2C6-F686-4445-9813-86855D079B6C}" type="presParOf" srcId="{C987BC30-E84D-46A7-AEAE-F88A967DC112}" destId="{99632AEA-E8A2-441D-87D6-305449E13C02}" srcOrd="1" destOrd="0" presId="urn:microsoft.com/office/officeart/2008/layout/LinedList"/>
    <dgm:cxn modelId="{3E11DB0F-AF8E-458F-9CAD-996A0D9B81CB}" type="presParOf" srcId="{C987BC30-E84D-46A7-AEAE-F88A967DC112}" destId="{10F9BF44-B3E8-4FE6-8A89-4D71BADF8FAB}" srcOrd="2" destOrd="0" presId="urn:microsoft.com/office/officeart/2008/layout/LinedList"/>
    <dgm:cxn modelId="{3760803E-7753-40EE-961E-21B3DBFC606A}" type="presParOf" srcId="{F27EFAB1-3757-48DD-920F-9BC0BC1866E1}" destId="{6F284A47-4DF2-4A90-9978-A629A2BFED24}" srcOrd="2" destOrd="0" presId="urn:microsoft.com/office/officeart/2008/layout/LinedList"/>
    <dgm:cxn modelId="{E634A640-4791-49A5-8B66-653AD4ACB789}" type="presParOf" srcId="{F27EFAB1-3757-48DD-920F-9BC0BC1866E1}" destId="{AF7E1C81-9400-41F9-A591-DB54AD011831}"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13059FC-AB38-4463-A12E-652D197316E9}"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l-GR"/>
        </a:p>
      </dgm:t>
    </dgm:pt>
    <dgm:pt modelId="{B033F660-0D68-468C-8D2E-895B7AAF54F5}">
      <dgm:prSet custT="1"/>
      <dgm:spPr/>
      <dgm:t>
        <a:bodyPr/>
        <a:lstStyle/>
        <a:p>
          <a:r>
            <a:rPr lang="el-GR" sz="2400" b="1" u="none" dirty="0">
              <a:solidFill>
                <a:srgbClr val="FFFF00"/>
              </a:solidFill>
              <a:latin typeface="Calibri" panose="020F0502020204030204" pitchFamily="34" charset="0"/>
              <a:cs typeface="Calibri" panose="020F0502020204030204" pitchFamily="34" charset="0"/>
            </a:rPr>
            <a:t>Ασφάλεια</a:t>
          </a:r>
        </a:p>
      </dgm:t>
    </dgm:pt>
    <dgm:pt modelId="{82B5AE0E-A4DF-42E2-86B4-A0F4FDE09E56}" type="parTrans" cxnId="{0A8A46BA-26F1-460E-97B9-342E9D866B55}">
      <dgm:prSet/>
      <dgm:spPr/>
      <dgm:t>
        <a:bodyPr/>
        <a:lstStyle/>
        <a:p>
          <a:endParaRPr lang="el-GR"/>
        </a:p>
      </dgm:t>
    </dgm:pt>
    <dgm:pt modelId="{D792DAC2-FACC-48BC-8164-39719FD4738B}" type="sibTrans" cxnId="{0A8A46BA-26F1-460E-97B9-342E9D866B55}">
      <dgm:prSet/>
      <dgm:spPr/>
      <dgm:t>
        <a:bodyPr/>
        <a:lstStyle/>
        <a:p>
          <a:endParaRPr lang="el-GR"/>
        </a:p>
      </dgm:t>
    </dgm:pt>
    <dgm:pt modelId="{FF251838-59C2-4E0E-A185-C6C238164BED}">
      <dgm:prSet custT="1"/>
      <dgm:spPr/>
      <dgm:t>
        <a:bodyPr/>
        <a:lstStyle/>
        <a:p>
          <a:r>
            <a:rPr lang="el-GR" sz="1800" dirty="0">
              <a:latin typeface="Calibri" panose="020F0502020204030204" pitchFamily="34" charset="0"/>
              <a:cs typeface="Calibri" panose="020F0502020204030204" pitchFamily="34" charset="0"/>
            </a:rPr>
            <a:t>Κβαντικός Αλγόριθμος </a:t>
          </a:r>
          <a:r>
            <a:rPr lang="en-US" sz="1800" dirty="0">
              <a:latin typeface="Calibri" panose="020F0502020204030204" pitchFamily="34" charset="0"/>
              <a:cs typeface="Calibri" panose="020F0502020204030204" pitchFamily="34" charset="0"/>
            </a:rPr>
            <a:t>Grover </a:t>
          </a:r>
          <a:endParaRPr lang="el-GR" sz="1800" dirty="0">
            <a:latin typeface="Calibri" panose="020F0502020204030204" pitchFamily="34" charset="0"/>
            <a:cs typeface="Calibri" panose="020F0502020204030204" pitchFamily="34" charset="0"/>
          </a:endParaRPr>
        </a:p>
      </dgm:t>
    </dgm:pt>
    <dgm:pt modelId="{D90F42EF-2CDB-4CF0-AE7F-16BA05F06033}" type="parTrans" cxnId="{A91290DE-8FA5-41F1-BFC4-ECFCFD475E92}">
      <dgm:prSet/>
      <dgm:spPr/>
      <dgm:t>
        <a:bodyPr/>
        <a:lstStyle/>
        <a:p>
          <a:endParaRPr lang="el-GR"/>
        </a:p>
      </dgm:t>
    </dgm:pt>
    <dgm:pt modelId="{FA2A9134-E3D2-4AD3-9B40-14799EA36012}" type="sibTrans" cxnId="{A91290DE-8FA5-41F1-BFC4-ECFCFD475E92}">
      <dgm:prSet/>
      <dgm:spPr/>
      <dgm:t>
        <a:bodyPr/>
        <a:lstStyle/>
        <a:p>
          <a:endParaRPr lang="el-GR"/>
        </a:p>
      </dgm:t>
    </dgm:pt>
    <dgm:pt modelId="{5AA87327-29CF-4E5F-B791-1C960626F404}">
      <dgm:prSet custT="1"/>
      <dgm:spPr/>
      <dgm:t>
        <a:bodyPr/>
        <a:lstStyle/>
        <a:p>
          <a:r>
            <a:rPr lang="el-GR" sz="1600" dirty="0">
              <a:latin typeface="Calibri" panose="020F0502020204030204" pitchFamily="34" charset="0"/>
              <a:cs typeface="Calibri" panose="020F0502020204030204" pitchFamily="34" charset="0"/>
            </a:rPr>
            <a:t>Προσφέρει παρόμοιες</a:t>
          </a:r>
          <a:r>
            <a:rPr lang="el-GR" sz="1600" dirty="0">
              <a:solidFill>
                <a:schemeClr val="accent2"/>
              </a:solidFill>
              <a:latin typeface="Calibri" panose="020F0502020204030204" pitchFamily="34" charset="0"/>
              <a:cs typeface="Calibri" panose="020F0502020204030204" pitchFamily="34" charset="0"/>
            </a:rPr>
            <a:t> ταχύτητες</a:t>
          </a:r>
          <a:r>
            <a:rPr lang="el-GR" sz="1600" dirty="0">
              <a:latin typeface="Calibri" panose="020F0502020204030204" pitchFamily="34" charset="0"/>
              <a:cs typeface="Calibri" panose="020F0502020204030204" pitchFamily="34" charset="0"/>
            </a:rPr>
            <a:t> με ήδη γνωστούς αλγορίθμους.</a:t>
          </a:r>
        </a:p>
      </dgm:t>
    </dgm:pt>
    <dgm:pt modelId="{9F9950A1-8031-4544-8F75-F5BFBBC0D618}" type="parTrans" cxnId="{360BA92C-4EA4-42A0-B78B-CEE08BBB2FE1}">
      <dgm:prSet/>
      <dgm:spPr/>
      <dgm:t>
        <a:bodyPr/>
        <a:lstStyle/>
        <a:p>
          <a:endParaRPr lang="el-GR"/>
        </a:p>
      </dgm:t>
    </dgm:pt>
    <dgm:pt modelId="{62FDB438-BA5B-46A0-AEF7-2A0AC520EC74}" type="sibTrans" cxnId="{360BA92C-4EA4-42A0-B78B-CEE08BBB2FE1}">
      <dgm:prSet/>
      <dgm:spPr/>
      <dgm:t>
        <a:bodyPr/>
        <a:lstStyle/>
        <a:p>
          <a:endParaRPr lang="el-GR"/>
        </a:p>
      </dgm:t>
    </dgm:pt>
    <dgm:pt modelId="{851E5FDD-2F80-4B2C-A044-4FB98C5561AA}">
      <dgm:prSet custT="1"/>
      <dgm:spPr/>
      <dgm:t>
        <a:bodyPr/>
        <a:lstStyle/>
        <a:p>
          <a:r>
            <a:rPr lang="el-GR" sz="1800" dirty="0">
              <a:latin typeface="Calibri" panose="020F0502020204030204" pitchFamily="34" charset="0"/>
              <a:cs typeface="Calibri" panose="020F0502020204030204" pitchFamily="34" charset="0"/>
            </a:rPr>
            <a:t>Κβαντικός Αλγόριθμος </a:t>
          </a:r>
          <a:r>
            <a:rPr lang="en-US" sz="1800" dirty="0">
              <a:latin typeface="Calibri" panose="020F0502020204030204" pitchFamily="34" charset="0"/>
              <a:cs typeface="Calibri" panose="020F0502020204030204" pitchFamily="34" charset="0"/>
            </a:rPr>
            <a:t>Shor </a:t>
          </a:r>
          <a:endParaRPr lang="el-GR" sz="1800" dirty="0">
            <a:latin typeface="Calibri" panose="020F0502020204030204" pitchFamily="34" charset="0"/>
            <a:cs typeface="Calibri" panose="020F0502020204030204" pitchFamily="34" charset="0"/>
          </a:endParaRPr>
        </a:p>
      </dgm:t>
    </dgm:pt>
    <dgm:pt modelId="{ACB10332-FAA5-42B1-9864-62BA2F7A9B1A}" type="parTrans" cxnId="{0707767D-4CA0-498E-A9DE-324338B514CD}">
      <dgm:prSet/>
      <dgm:spPr/>
      <dgm:t>
        <a:bodyPr/>
        <a:lstStyle/>
        <a:p>
          <a:endParaRPr lang="el-GR"/>
        </a:p>
      </dgm:t>
    </dgm:pt>
    <dgm:pt modelId="{7E1D7EF4-E190-4826-94A1-6B09A753730B}" type="sibTrans" cxnId="{0707767D-4CA0-498E-A9DE-324338B514CD}">
      <dgm:prSet/>
      <dgm:spPr/>
      <dgm:t>
        <a:bodyPr/>
        <a:lstStyle/>
        <a:p>
          <a:endParaRPr lang="el-GR"/>
        </a:p>
      </dgm:t>
    </dgm:pt>
    <dgm:pt modelId="{6B481972-D14F-45DC-9092-333339C0E881}">
      <dgm:prSet custT="1"/>
      <dgm:spPr/>
      <dgm:t>
        <a:bodyPr/>
        <a:lstStyle/>
        <a:p>
          <a:r>
            <a:rPr lang="el-GR" sz="1600" dirty="0">
              <a:latin typeface="Calibri" panose="020F0502020204030204" pitchFamily="34" charset="0"/>
              <a:cs typeface="Calibri" panose="020F0502020204030204" pitchFamily="34" charset="0"/>
            </a:rPr>
            <a:t>Δεν έχει βρεθεί κάποιος τρόπος χρήσης του.</a:t>
          </a:r>
        </a:p>
      </dgm:t>
    </dgm:pt>
    <dgm:pt modelId="{283011DB-CA7C-465D-AB7B-8D939E03EE9B}" type="parTrans" cxnId="{C3A97FE3-49A2-4DF4-9072-ABC4EA9E2A73}">
      <dgm:prSet/>
      <dgm:spPr/>
      <dgm:t>
        <a:bodyPr/>
        <a:lstStyle/>
        <a:p>
          <a:endParaRPr lang="el-GR"/>
        </a:p>
      </dgm:t>
    </dgm:pt>
    <dgm:pt modelId="{1EC6F502-86F4-4B1F-8BD1-A7910B8A5AAE}" type="sibTrans" cxnId="{C3A97FE3-49A2-4DF4-9072-ABC4EA9E2A73}">
      <dgm:prSet/>
      <dgm:spPr/>
      <dgm:t>
        <a:bodyPr/>
        <a:lstStyle/>
        <a:p>
          <a:endParaRPr lang="el-GR"/>
        </a:p>
      </dgm:t>
    </dgm:pt>
    <dgm:pt modelId="{AA8E5D0D-2758-4541-BA31-6338909D4DA1}" type="pres">
      <dgm:prSet presAssocID="{613059FC-AB38-4463-A12E-652D197316E9}" presName="vert0" presStyleCnt="0">
        <dgm:presLayoutVars>
          <dgm:dir/>
          <dgm:animOne val="branch"/>
          <dgm:animLvl val="lvl"/>
        </dgm:presLayoutVars>
      </dgm:prSet>
      <dgm:spPr/>
    </dgm:pt>
    <dgm:pt modelId="{E59E078E-4CFD-439A-A174-19BEFA1AC208}" type="pres">
      <dgm:prSet presAssocID="{B033F660-0D68-468C-8D2E-895B7AAF54F5}" presName="thickLine" presStyleLbl="alignNode1" presStyleIdx="0" presStyleCnt="1"/>
      <dgm:spPr/>
    </dgm:pt>
    <dgm:pt modelId="{37DC0563-80CE-45EB-9532-90ED7F065394}" type="pres">
      <dgm:prSet presAssocID="{B033F660-0D68-468C-8D2E-895B7AAF54F5}" presName="horz1" presStyleCnt="0"/>
      <dgm:spPr/>
    </dgm:pt>
    <dgm:pt modelId="{4D353876-3CAD-4CCB-AD47-CD0A49EFE0D5}" type="pres">
      <dgm:prSet presAssocID="{B033F660-0D68-468C-8D2E-895B7AAF54F5}" presName="tx1" presStyleLbl="revTx" presStyleIdx="0" presStyleCnt="5"/>
      <dgm:spPr/>
    </dgm:pt>
    <dgm:pt modelId="{0F504FFD-0148-41C0-9974-D14B4D0DFE18}" type="pres">
      <dgm:prSet presAssocID="{B033F660-0D68-468C-8D2E-895B7AAF54F5}" presName="vert1" presStyleCnt="0"/>
      <dgm:spPr/>
    </dgm:pt>
    <dgm:pt modelId="{AAA00C25-F173-4457-A17D-E8E9C53552AF}" type="pres">
      <dgm:prSet presAssocID="{FF251838-59C2-4E0E-A185-C6C238164BED}" presName="vertSpace2a" presStyleCnt="0"/>
      <dgm:spPr/>
    </dgm:pt>
    <dgm:pt modelId="{3F5A00F0-8823-42A3-9034-EA82AF07F37C}" type="pres">
      <dgm:prSet presAssocID="{FF251838-59C2-4E0E-A185-C6C238164BED}" presName="horz2" presStyleCnt="0"/>
      <dgm:spPr/>
    </dgm:pt>
    <dgm:pt modelId="{E2CAF7B6-D7B1-4BE5-A31E-06FFDE35FBD8}" type="pres">
      <dgm:prSet presAssocID="{FF251838-59C2-4E0E-A185-C6C238164BED}" presName="horzSpace2" presStyleCnt="0"/>
      <dgm:spPr/>
    </dgm:pt>
    <dgm:pt modelId="{89AD0F55-3141-4FB5-8894-552B70340A38}" type="pres">
      <dgm:prSet presAssocID="{FF251838-59C2-4E0E-A185-C6C238164BED}" presName="tx2" presStyleLbl="revTx" presStyleIdx="1" presStyleCnt="5"/>
      <dgm:spPr/>
    </dgm:pt>
    <dgm:pt modelId="{48271F65-A747-4D8A-94F3-3DADFA3A0767}" type="pres">
      <dgm:prSet presAssocID="{FF251838-59C2-4E0E-A185-C6C238164BED}" presName="vert2" presStyleCnt="0"/>
      <dgm:spPr/>
    </dgm:pt>
    <dgm:pt modelId="{700693B7-F382-4366-BC48-EB7AD551A10C}" type="pres">
      <dgm:prSet presAssocID="{5AA87327-29CF-4E5F-B791-1C960626F404}" presName="horz3" presStyleCnt="0"/>
      <dgm:spPr/>
    </dgm:pt>
    <dgm:pt modelId="{0B58573E-8ED6-4216-AF6C-F10E850DD0B5}" type="pres">
      <dgm:prSet presAssocID="{5AA87327-29CF-4E5F-B791-1C960626F404}" presName="horzSpace3" presStyleCnt="0"/>
      <dgm:spPr/>
    </dgm:pt>
    <dgm:pt modelId="{8C6CDFB1-E7CA-4A44-B3D2-D9EE8B6E1E58}" type="pres">
      <dgm:prSet presAssocID="{5AA87327-29CF-4E5F-B791-1C960626F404}" presName="tx3" presStyleLbl="revTx" presStyleIdx="2" presStyleCnt="5"/>
      <dgm:spPr/>
    </dgm:pt>
    <dgm:pt modelId="{860763E8-D564-4642-8DC0-F7D1DDCEBA5D}" type="pres">
      <dgm:prSet presAssocID="{5AA87327-29CF-4E5F-B791-1C960626F404}" presName="vert3" presStyleCnt="0"/>
      <dgm:spPr/>
    </dgm:pt>
    <dgm:pt modelId="{918BD03B-96C7-4C5E-ACEA-7707C51D3A12}" type="pres">
      <dgm:prSet presAssocID="{FF251838-59C2-4E0E-A185-C6C238164BED}" presName="thinLine2b" presStyleLbl="callout" presStyleIdx="0" presStyleCnt="2"/>
      <dgm:spPr/>
    </dgm:pt>
    <dgm:pt modelId="{CC8B3747-EA5A-40BC-86B6-C095345BC4AD}" type="pres">
      <dgm:prSet presAssocID="{FF251838-59C2-4E0E-A185-C6C238164BED}" presName="vertSpace2b" presStyleCnt="0"/>
      <dgm:spPr/>
    </dgm:pt>
    <dgm:pt modelId="{83F915B5-E809-4745-A7DF-0A10F336AD33}" type="pres">
      <dgm:prSet presAssocID="{851E5FDD-2F80-4B2C-A044-4FB98C5561AA}" presName="horz2" presStyleCnt="0"/>
      <dgm:spPr/>
    </dgm:pt>
    <dgm:pt modelId="{08123BF3-21AF-40AD-9CF6-1AC1A342316D}" type="pres">
      <dgm:prSet presAssocID="{851E5FDD-2F80-4B2C-A044-4FB98C5561AA}" presName="horzSpace2" presStyleCnt="0"/>
      <dgm:spPr/>
    </dgm:pt>
    <dgm:pt modelId="{6FAD9BDC-4BFB-4FF5-B2F3-526969EB7D31}" type="pres">
      <dgm:prSet presAssocID="{851E5FDD-2F80-4B2C-A044-4FB98C5561AA}" presName="tx2" presStyleLbl="revTx" presStyleIdx="3" presStyleCnt="5"/>
      <dgm:spPr/>
    </dgm:pt>
    <dgm:pt modelId="{28DB6EF0-DC25-4E89-9C84-E8D2252A4A25}" type="pres">
      <dgm:prSet presAssocID="{851E5FDD-2F80-4B2C-A044-4FB98C5561AA}" presName="vert2" presStyleCnt="0"/>
      <dgm:spPr/>
    </dgm:pt>
    <dgm:pt modelId="{3CDB5917-4922-4437-BAA8-6098FE4EB2A3}" type="pres">
      <dgm:prSet presAssocID="{6B481972-D14F-45DC-9092-333339C0E881}" presName="horz3" presStyleCnt="0"/>
      <dgm:spPr/>
    </dgm:pt>
    <dgm:pt modelId="{652CD20F-9893-4A29-AD61-DD5BB17B0654}" type="pres">
      <dgm:prSet presAssocID="{6B481972-D14F-45DC-9092-333339C0E881}" presName="horzSpace3" presStyleCnt="0"/>
      <dgm:spPr/>
    </dgm:pt>
    <dgm:pt modelId="{8C9B57AF-AA1C-42BE-99E7-62DCCEF9DEC1}" type="pres">
      <dgm:prSet presAssocID="{6B481972-D14F-45DC-9092-333339C0E881}" presName="tx3" presStyleLbl="revTx" presStyleIdx="4" presStyleCnt="5"/>
      <dgm:spPr/>
    </dgm:pt>
    <dgm:pt modelId="{99AA4268-862C-4AD7-9251-4BBA6A2AF191}" type="pres">
      <dgm:prSet presAssocID="{6B481972-D14F-45DC-9092-333339C0E881}" presName="vert3" presStyleCnt="0"/>
      <dgm:spPr/>
    </dgm:pt>
    <dgm:pt modelId="{EE3F788E-835F-4105-9C47-9010C6006C4D}" type="pres">
      <dgm:prSet presAssocID="{851E5FDD-2F80-4B2C-A044-4FB98C5561AA}" presName="thinLine2b" presStyleLbl="callout" presStyleIdx="1" presStyleCnt="2" custLinFactY="148" custLinFactNeighborY="100000"/>
      <dgm:spPr/>
    </dgm:pt>
    <dgm:pt modelId="{64BEE711-5962-485D-BE9C-A0E06F433196}" type="pres">
      <dgm:prSet presAssocID="{851E5FDD-2F80-4B2C-A044-4FB98C5561AA}" presName="vertSpace2b" presStyleCnt="0"/>
      <dgm:spPr/>
    </dgm:pt>
  </dgm:ptLst>
  <dgm:cxnLst>
    <dgm:cxn modelId="{360BA92C-4EA4-42A0-B78B-CEE08BBB2FE1}" srcId="{FF251838-59C2-4E0E-A185-C6C238164BED}" destId="{5AA87327-29CF-4E5F-B791-1C960626F404}" srcOrd="0" destOrd="0" parTransId="{9F9950A1-8031-4544-8F75-F5BFBBC0D618}" sibTransId="{62FDB438-BA5B-46A0-AEF7-2A0AC520EC74}"/>
    <dgm:cxn modelId="{557A5362-9C7E-476F-A766-BFFB154533B2}" type="presOf" srcId="{B033F660-0D68-468C-8D2E-895B7AAF54F5}" destId="{4D353876-3CAD-4CCB-AD47-CD0A49EFE0D5}" srcOrd="0" destOrd="0" presId="urn:microsoft.com/office/officeart/2008/layout/LinedList"/>
    <dgm:cxn modelId="{8A65834F-60C7-4EC3-BA6F-5A39F224AE88}" type="presOf" srcId="{FF251838-59C2-4E0E-A185-C6C238164BED}" destId="{89AD0F55-3141-4FB5-8894-552B70340A38}" srcOrd="0" destOrd="0" presId="urn:microsoft.com/office/officeart/2008/layout/LinedList"/>
    <dgm:cxn modelId="{0707767D-4CA0-498E-A9DE-324338B514CD}" srcId="{B033F660-0D68-468C-8D2E-895B7AAF54F5}" destId="{851E5FDD-2F80-4B2C-A044-4FB98C5561AA}" srcOrd="1" destOrd="0" parTransId="{ACB10332-FAA5-42B1-9864-62BA2F7A9B1A}" sibTransId="{7E1D7EF4-E190-4826-94A1-6B09A753730B}"/>
    <dgm:cxn modelId="{666D20AC-DD84-4E91-8403-68AC4ADBECB7}" type="presOf" srcId="{5AA87327-29CF-4E5F-B791-1C960626F404}" destId="{8C6CDFB1-E7CA-4A44-B3D2-D9EE8B6E1E58}" srcOrd="0" destOrd="0" presId="urn:microsoft.com/office/officeart/2008/layout/LinedList"/>
    <dgm:cxn modelId="{0A8A46BA-26F1-460E-97B9-342E9D866B55}" srcId="{613059FC-AB38-4463-A12E-652D197316E9}" destId="{B033F660-0D68-468C-8D2E-895B7AAF54F5}" srcOrd="0" destOrd="0" parTransId="{82B5AE0E-A4DF-42E2-86B4-A0F4FDE09E56}" sibTransId="{D792DAC2-FACC-48BC-8164-39719FD4738B}"/>
    <dgm:cxn modelId="{1A0C88BD-9E72-4686-B3CF-FAAF7BE1B564}" type="presOf" srcId="{6B481972-D14F-45DC-9092-333339C0E881}" destId="{8C9B57AF-AA1C-42BE-99E7-62DCCEF9DEC1}" srcOrd="0" destOrd="0" presId="urn:microsoft.com/office/officeart/2008/layout/LinedList"/>
    <dgm:cxn modelId="{A44E85D4-BC4A-4648-918A-FD6EA552C587}" type="presOf" srcId="{851E5FDD-2F80-4B2C-A044-4FB98C5561AA}" destId="{6FAD9BDC-4BFB-4FF5-B2F3-526969EB7D31}" srcOrd="0" destOrd="0" presId="urn:microsoft.com/office/officeart/2008/layout/LinedList"/>
    <dgm:cxn modelId="{461F35D7-3FB1-4154-9A48-FD18566C5574}" type="presOf" srcId="{613059FC-AB38-4463-A12E-652D197316E9}" destId="{AA8E5D0D-2758-4541-BA31-6338909D4DA1}" srcOrd="0" destOrd="0" presId="urn:microsoft.com/office/officeart/2008/layout/LinedList"/>
    <dgm:cxn modelId="{A91290DE-8FA5-41F1-BFC4-ECFCFD475E92}" srcId="{B033F660-0D68-468C-8D2E-895B7AAF54F5}" destId="{FF251838-59C2-4E0E-A185-C6C238164BED}" srcOrd="0" destOrd="0" parTransId="{D90F42EF-2CDB-4CF0-AE7F-16BA05F06033}" sibTransId="{FA2A9134-E3D2-4AD3-9B40-14799EA36012}"/>
    <dgm:cxn modelId="{C3A97FE3-49A2-4DF4-9072-ABC4EA9E2A73}" srcId="{851E5FDD-2F80-4B2C-A044-4FB98C5561AA}" destId="{6B481972-D14F-45DC-9092-333339C0E881}" srcOrd="0" destOrd="0" parTransId="{283011DB-CA7C-465D-AB7B-8D939E03EE9B}" sibTransId="{1EC6F502-86F4-4B1F-8BD1-A7910B8A5AAE}"/>
    <dgm:cxn modelId="{82D7F44F-82AE-482B-9211-86C99B4E8330}" type="presParOf" srcId="{AA8E5D0D-2758-4541-BA31-6338909D4DA1}" destId="{E59E078E-4CFD-439A-A174-19BEFA1AC208}" srcOrd="0" destOrd="0" presId="urn:microsoft.com/office/officeart/2008/layout/LinedList"/>
    <dgm:cxn modelId="{F1DEB412-3013-434D-9CE9-E7534FFCE984}" type="presParOf" srcId="{AA8E5D0D-2758-4541-BA31-6338909D4DA1}" destId="{37DC0563-80CE-45EB-9532-90ED7F065394}" srcOrd="1" destOrd="0" presId="urn:microsoft.com/office/officeart/2008/layout/LinedList"/>
    <dgm:cxn modelId="{F21D7195-6D7F-4BE0-84D6-E8A5E2BCEEE2}" type="presParOf" srcId="{37DC0563-80CE-45EB-9532-90ED7F065394}" destId="{4D353876-3CAD-4CCB-AD47-CD0A49EFE0D5}" srcOrd="0" destOrd="0" presId="urn:microsoft.com/office/officeart/2008/layout/LinedList"/>
    <dgm:cxn modelId="{23D44888-2260-4A88-B386-437F8BEB8215}" type="presParOf" srcId="{37DC0563-80CE-45EB-9532-90ED7F065394}" destId="{0F504FFD-0148-41C0-9974-D14B4D0DFE18}" srcOrd="1" destOrd="0" presId="urn:microsoft.com/office/officeart/2008/layout/LinedList"/>
    <dgm:cxn modelId="{A31940E1-A1CA-475A-8718-3EE2A556544E}" type="presParOf" srcId="{0F504FFD-0148-41C0-9974-D14B4D0DFE18}" destId="{AAA00C25-F173-4457-A17D-E8E9C53552AF}" srcOrd="0" destOrd="0" presId="urn:microsoft.com/office/officeart/2008/layout/LinedList"/>
    <dgm:cxn modelId="{8107531F-A82F-453E-8EB2-7424C5AFD37F}" type="presParOf" srcId="{0F504FFD-0148-41C0-9974-D14B4D0DFE18}" destId="{3F5A00F0-8823-42A3-9034-EA82AF07F37C}" srcOrd="1" destOrd="0" presId="urn:microsoft.com/office/officeart/2008/layout/LinedList"/>
    <dgm:cxn modelId="{0236CAA9-7836-42FB-ABB1-0D0129F2F6BD}" type="presParOf" srcId="{3F5A00F0-8823-42A3-9034-EA82AF07F37C}" destId="{E2CAF7B6-D7B1-4BE5-A31E-06FFDE35FBD8}" srcOrd="0" destOrd="0" presId="urn:microsoft.com/office/officeart/2008/layout/LinedList"/>
    <dgm:cxn modelId="{041724F3-B421-4B86-B49C-3FB3C6575C4B}" type="presParOf" srcId="{3F5A00F0-8823-42A3-9034-EA82AF07F37C}" destId="{89AD0F55-3141-4FB5-8894-552B70340A38}" srcOrd="1" destOrd="0" presId="urn:microsoft.com/office/officeart/2008/layout/LinedList"/>
    <dgm:cxn modelId="{7EAEBB61-35A9-4388-BA47-19703491D0D5}" type="presParOf" srcId="{3F5A00F0-8823-42A3-9034-EA82AF07F37C}" destId="{48271F65-A747-4D8A-94F3-3DADFA3A0767}" srcOrd="2" destOrd="0" presId="urn:microsoft.com/office/officeart/2008/layout/LinedList"/>
    <dgm:cxn modelId="{0A9EF3CB-E3B7-4490-92F7-0D1207F6ABA5}" type="presParOf" srcId="{48271F65-A747-4D8A-94F3-3DADFA3A0767}" destId="{700693B7-F382-4366-BC48-EB7AD551A10C}" srcOrd="0" destOrd="0" presId="urn:microsoft.com/office/officeart/2008/layout/LinedList"/>
    <dgm:cxn modelId="{5649CB46-B616-4449-BD13-0C2C17CCDF8D}" type="presParOf" srcId="{700693B7-F382-4366-BC48-EB7AD551A10C}" destId="{0B58573E-8ED6-4216-AF6C-F10E850DD0B5}" srcOrd="0" destOrd="0" presId="urn:microsoft.com/office/officeart/2008/layout/LinedList"/>
    <dgm:cxn modelId="{2E263C54-F8B6-42CB-8461-80B9D8214D6D}" type="presParOf" srcId="{700693B7-F382-4366-BC48-EB7AD551A10C}" destId="{8C6CDFB1-E7CA-4A44-B3D2-D9EE8B6E1E58}" srcOrd="1" destOrd="0" presId="urn:microsoft.com/office/officeart/2008/layout/LinedList"/>
    <dgm:cxn modelId="{6A1E5EAD-4A6C-45C7-B483-B8590C4392BB}" type="presParOf" srcId="{700693B7-F382-4366-BC48-EB7AD551A10C}" destId="{860763E8-D564-4642-8DC0-F7D1DDCEBA5D}" srcOrd="2" destOrd="0" presId="urn:microsoft.com/office/officeart/2008/layout/LinedList"/>
    <dgm:cxn modelId="{AD188E38-711B-4946-A3C9-BB1AB24F697F}" type="presParOf" srcId="{0F504FFD-0148-41C0-9974-D14B4D0DFE18}" destId="{918BD03B-96C7-4C5E-ACEA-7707C51D3A12}" srcOrd="2" destOrd="0" presId="urn:microsoft.com/office/officeart/2008/layout/LinedList"/>
    <dgm:cxn modelId="{2256538C-35FA-40A8-A8F6-539AD804294F}" type="presParOf" srcId="{0F504FFD-0148-41C0-9974-D14B4D0DFE18}" destId="{CC8B3747-EA5A-40BC-86B6-C095345BC4AD}" srcOrd="3" destOrd="0" presId="urn:microsoft.com/office/officeart/2008/layout/LinedList"/>
    <dgm:cxn modelId="{2000C776-208B-41E3-9970-6A8B965B852C}" type="presParOf" srcId="{0F504FFD-0148-41C0-9974-D14B4D0DFE18}" destId="{83F915B5-E809-4745-A7DF-0A10F336AD33}" srcOrd="4" destOrd="0" presId="urn:microsoft.com/office/officeart/2008/layout/LinedList"/>
    <dgm:cxn modelId="{C17E0652-6B04-4A26-9A44-666EE83F01CA}" type="presParOf" srcId="{83F915B5-E809-4745-A7DF-0A10F336AD33}" destId="{08123BF3-21AF-40AD-9CF6-1AC1A342316D}" srcOrd="0" destOrd="0" presId="urn:microsoft.com/office/officeart/2008/layout/LinedList"/>
    <dgm:cxn modelId="{9ED569C3-9AB3-4947-8087-A7A4BC14A5B5}" type="presParOf" srcId="{83F915B5-E809-4745-A7DF-0A10F336AD33}" destId="{6FAD9BDC-4BFB-4FF5-B2F3-526969EB7D31}" srcOrd="1" destOrd="0" presId="urn:microsoft.com/office/officeart/2008/layout/LinedList"/>
    <dgm:cxn modelId="{DA9A98B3-2379-43C9-8F4C-E1B21B5DDE8B}" type="presParOf" srcId="{83F915B5-E809-4745-A7DF-0A10F336AD33}" destId="{28DB6EF0-DC25-4E89-9C84-E8D2252A4A25}" srcOrd="2" destOrd="0" presId="urn:microsoft.com/office/officeart/2008/layout/LinedList"/>
    <dgm:cxn modelId="{AE367A0E-5B24-40EF-B809-7B2D41212DFB}" type="presParOf" srcId="{28DB6EF0-DC25-4E89-9C84-E8D2252A4A25}" destId="{3CDB5917-4922-4437-BAA8-6098FE4EB2A3}" srcOrd="0" destOrd="0" presId="urn:microsoft.com/office/officeart/2008/layout/LinedList"/>
    <dgm:cxn modelId="{2A7FDE68-FDDD-488F-B275-5369550F64D0}" type="presParOf" srcId="{3CDB5917-4922-4437-BAA8-6098FE4EB2A3}" destId="{652CD20F-9893-4A29-AD61-DD5BB17B0654}" srcOrd="0" destOrd="0" presId="urn:microsoft.com/office/officeart/2008/layout/LinedList"/>
    <dgm:cxn modelId="{582E84BA-E841-49E2-B613-1F14DD7A40C5}" type="presParOf" srcId="{3CDB5917-4922-4437-BAA8-6098FE4EB2A3}" destId="{8C9B57AF-AA1C-42BE-99E7-62DCCEF9DEC1}" srcOrd="1" destOrd="0" presId="urn:microsoft.com/office/officeart/2008/layout/LinedList"/>
    <dgm:cxn modelId="{E5DA5FD4-FC5B-434A-AD1A-A1E672FDCD36}" type="presParOf" srcId="{3CDB5917-4922-4437-BAA8-6098FE4EB2A3}" destId="{99AA4268-862C-4AD7-9251-4BBA6A2AF191}" srcOrd="2" destOrd="0" presId="urn:microsoft.com/office/officeart/2008/layout/LinedList"/>
    <dgm:cxn modelId="{31B13F2E-82BF-4914-844F-2BBB3D73D3EB}" type="presParOf" srcId="{0F504FFD-0148-41C0-9974-D14B4D0DFE18}" destId="{EE3F788E-835F-4105-9C47-9010C6006C4D}" srcOrd="5" destOrd="0" presId="urn:microsoft.com/office/officeart/2008/layout/LinedList"/>
    <dgm:cxn modelId="{E5B8BC80-D251-4D50-AD9E-F385C5178074}" type="presParOf" srcId="{0F504FFD-0148-41C0-9974-D14B4D0DFE18}" destId="{64BEE711-5962-485D-BE9C-A0E06F433196}"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38102D-CD03-4375-9F44-B255BDCE76AC}"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l-GR"/>
        </a:p>
      </dgm:t>
    </dgm:pt>
    <dgm:pt modelId="{ADE003AE-45A5-4404-AA7A-9F420FD2E66A}">
      <dgm:prSet custT="1"/>
      <dgm:spPr/>
      <dgm:t>
        <a:bodyPr anchor="ctr"/>
        <a:lstStyle/>
        <a:p>
          <a:pPr algn="ctr"/>
          <a:r>
            <a:rPr lang="el-GR" sz="1400" dirty="0">
              <a:latin typeface="Arial Nova" panose="020B0504020202020204" pitchFamily="34" charset="0"/>
            </a:rPr>
            <a:t>Κρυπτογραφία Συν. Κατακερματισμού</a:t>
          </a:r>
          <a:r>
            <a:rPr lang="en-US" sz="1400" dirty="0">
              <a:latin typeface="Arial Nova" panose="020B0504020202020204" pitchFamily="34" charset="0"/>
            </a:rPr>
            <a:t> </a:t>
          </a:r>
          <a:endParaRPr lang="el-GR" sz="1400" dirty="0">
            <a:latin typeface="Arial Nova" panose="020B0504020202020204" pitchFamily="34" charset="0"/>
          </a:endParaRPr>
        </a:p>
      </dgm:t>
    </dgm:pt>
    <dgm:pt modelId="{E7218237-D1E9-4D8B-8E68-98B059536411}" type="parTrans" cxnId="{FC704904-F9B6-45EF-BF68-474E42791185}">
      <dgm:prSet/>
      <dgm:spPr/>
      <dgm:t>
        <a:bodyPr/>
        <a:lstStyle/>
        <a:p>
          <a:endParaRPr lang="el-GR"/>
        </a:p>
      </dgm:t>
    </dgm:pt>
    <dgm:pt modelId="{7E9AC4F7-3632-4D4A-A167-48383793E291}" type="sibTrans" cxnId="{FC704904-F9B6-45EF-BF68-474E42791185}">
      <dgm:prSet/>
      <dgm:spPr/>
      <dgm:t>
        <a:bodyPr/>
        <a:lstStyle/>
        <a:p>
          <a:endParaRPr lang="el-GR"/>
        </a:p>
      </dgm:t>
    </dgm:pt>
    <dgm:pt modelId="{666C8BDB-467A-4919-B9D6-CA2567405A96}">
      <dgm:prSet custT="1"/>
      <dgm:spPr/>
      <dgm:t>
        <a:bodyPr/>
        <a:lstStyle/>
        <a:p>
          <a:pPr algn="ctr"/>
          <a:r>
            <a:rPr lang="el-GR" sz="1400" b="0" i="0" dirty="0">
              <a:latin typeface="Arial Nova" panose="020B0504020202020204" pitchFamily="34" charset="0"/>
            </a:rPr>
            <a:t>Κρυπτογραφία Κωδίκων</a:t>
          </a:r>
        </a:p>
      </dgm:t>
    </dgm:pt>
    <dgm:pt modelId="{9E8A2FAB-0F32-4457-AC22-69C6D164B0F5}" type="parTrans" cxnId="{ECABF8C9-04EE-409F-BD8B-071EF4393198}">
      <dgm:prSet/>
      <dgm:spPr/>
      <dgm:t>
        <a:bodyPr/>
        <a:lstStyle/>
        <a:p>
          <a:endParaRPr lang="el-GR"/>
        </a:p>
      </dgm:t>
    </dgm:pt>
    <dgm:pt modelId="{671196B3-29A3-4375-8F8B-8D28101D3AFA}" type="sibTrans" cxnId="{ECABF8C9-04EE-409F-BD8B-071EF4393198}">
      <dgm:prSet/>
      <dgm:spPr/>
      <dgm:t>
        <a:bodyPr/>
        <a:lstStyle/>
        <a:p>
          <a:endParaRPr lang="el-GR"/>
        </a:p>
      </dgm:t>
    </dgm:pt>
    <dgm:pt modelId="{A3D43C8B-1EAF-448A-A814-2C57CCF658CA}" type="pres">
      <dgm:prSet presAssocID="{A838102D-CD03-4375-9F44-B255BDCE76AC}" presName="vert0" presStyleCnt="0">
        <dgm:presLayoutVars>
          <dgm:dir/>
          <dgm:animOne val="branch"/>
          <dgm:animLvl val="lvl"/>
        </dgm:presLayoutVars>
      </dgm:prSet>
      <dgm:spPr/>
    </dgm:pt>
    <dgm:pt modelId="{35565035-A77A-473E-9C6F-444DA22998EB}" type="pres">
      <dgm:prSet presAssocID="{ADE003AE-45A5-4404-AA7A-9F420FD2E66A}" presName="thickLine" presStyleLbl="alignNode1" presStyleIdx="0" presStyleCnt="2"/>
      <dgm:spPr/>
    </dgm:pt>
    <dgm:pt modelId="{10A21E54-861C-467B-892E-778C9C69FB64}" type="pres">
      <dgm:prSet presAssocID="{ADE003AE-45A5-4404-AA7A-9F420FD2E66A}" presName="horz1" presStyleCnt="0"/>
      <dgm:spPr/>
    </dgm:pt>
    <dgm:pt modelId="{722F8E77-656C-4AA1-9CF0-AB378115C4FD}" type="pres">
      <dgm:prSet presAssocID="{ADE003AE-45A5-4404-AA7A-9F420FD2E66A}" presName="tx1" presStyleLbl="revTx" presStyleIdx="0" presStyleCnt="2"/>
      <dgm:spPr/>
    </dgm:pt>
    <dgm:pt modelId="{64AD9D88-4E82-4268-8FAE-599B76903781}" type="pres">
      <dgm:prSet presAssocID="{ADE003AE-45A5-4404-AA7A-9F420FD2E66A}" presName="vert1" presStyleCnt="0"/>
      <dgm:spPr/>
    </dgm:pt>
    <dgm:pt modelId="{7C9300FF-D2CA-4CBC-80F5-248BD101FA22}" type="pres">
      <dgm:prSet presAssocID="{666C8BDB-467A-4919-B9D6-CA2567405A96}" presName="thickLine" presStyleLbl="alignNode1" presStyleIdx="1" presStyleCnt="2" custLinFactNeighborY="1678"/>
      <dgm:spPr/>
    </dgm:pt>
    <dgm:pt modelId="{FBEE2409-0689-4B68-B11B-69AEE0EB21FA}" type="pres">
      <dgm:prSet presAssocID="{666C8BDB-467A-4919-B9D6-CA2567405A96}" presName="horz1" presStyleCnt="0"/>
      <dgm:spPr/>
    </dgm:pt>
    <dgm:pt modelId="{DB2D7B05-74B5-434E-8CA2-21291E90AD0B}" type="pres">
      <dgm:prSet presAssocID="{666C8BDB-467A-4919-B9D6-CA2567405A96}" presName="tx1" presStyleLbl="revTx" presStyleIdx="1" presStyleCnt="2"/>
      <dgm:spPr/>
    </dgm:pt>
    <dgm:pt modelId="{34057CBD-869D-435A-9A29-C7E9BC452A70}" type="pres">
      <dgm:prSet presAssocID="{666C8BDB-467A-4919-B9D6-CA2567405A96}" presName="vert1" presStyleCnt="0"/>
      <dgm:spPr/>
    </dgm:pt>
  </dgm:ptLst>
  <dgm:cxnLst>
    <dgm:cxn modelId="{FC704904-F9B6-45EF-BF68-474E42791185}" srcId="{A838102D-CD03-4375-9F44-B255BDCE76AC}" destId="{ADE003AE-45A5-4404-AA7A-9F420FD2E66A}" srcOrd="0" destOrd="0" parTransId="{E7218237-D1E9-4D8B-8E68-98B059536411}" sibTransId="{7E9AC4F7-3632-4D4A-A167-48383793E291}"/>
    <dgm:cxn modelId="{D7D79C61-60C4-4541-9804-5FD41DD755CE}" type="presOf" srcId="{666C8BDB-467A-4919-B9D6-CA2567405A96}" destId="{DB2D7B05-74B5-434E-8CA2-21291E90AD0B}" srcOrd="0" destOrd="0" presId="urn:microsoft.com/office/officeart/2008/layout/LinedList"/>
    <dgm:cxn modelId="{92458C75-BA73-415E-AF43-5D6176FAD9C0}" type="presOf" srcId="{ADE003AE-45A5-4404-AA7A-9F420FD2E66A}" destId="{722F8E77-656C-4AA1-9CF0-AB378115C4FD}" srcOrd="0" destOrd="0" presId="urn:microsoft.com/office/officeart/2008/layout/LinedList"/>
    <dgm:cxn modelId="{660FA8AF-EE5D-406C-9699-23E46E714005}" type="presOf" srcId="{A838102D-CD03-4375-9F44-B255BDCE76AC}" destId="{A3D43C8B-1EAF-448A-A814-2C57CCF658CA}" srcOrd="0" destOrd="0" presId="urn:microsoft.com/office/officeart/2008/layout/LinedList"/>
    <dgm:cxn modelId="{ECABF8C9-04EE-409F-BD8B-071EF4393198}" srcId="{A838102D-CD03-4375-9F44-B255BDCE76AC}" destId="{666C8BDB-467A-4919-B9D6-CA2567405A96}" srcOrd="1" destOrd="0" parTransId="{9E8A2FAB-0F32-4457-AC22-69C6D164B0F5}" sibTransId="{671196B3-29A3-4375-8F8B-8D28101D3AFA}"/>
    <dgm:cxn modelId="{3B2C3008-7DDE-426D-819A-8BA4FAC12121}" type="presParOf" srcId="{A3D43C8B-1EAF-448A-A814-2C57CCF658CA}" destId="{35565035-A77A-473E-9C6F-444DA22998EB}" srcOrd="0" destOrd="0" presId="urn:microsoft.com/office/officeart/2008/layout/LinedList"/>
    <dgm:cxn modelId="{26A353DB-1B59-4415-8EC8-51EF1A2CF1E3}" type="presParOf" srcId="{A3D43C8B-1EAF-448A-A814-2C57CCF658CA}" destId="{10A21E54-861C-467B-892E-778C9C69FB64}" srcOrd="1" destOrd="0" presId="urn:microsoft.com/office/officeart/2008/layout/LinedList"/>
    <dgm:cxn modelId="{1AEBBFAE-0FC6-4469-B2F5-E7E0E51ED36A}" type="presParOf" srcId="{10A21E54-861C-467B-892E-778C9C69FB64}" destId="{722F8E77-656C-4AA1-9CF0-AB378115C4FD}" srcOrd="0" destOrd="0" presId="urn:microsoft.com/office/officeart/2008/layout/LinedList"/>
    <dgm:cxn modelId="{B3B65217-2A1D-497F-AD11-B63702B500E5}" type="presParOf" srcId="{10A21E54-861C-467B-892E-778C9C69FB64}" destId="{64AD9D88-4E82-4268-8FAE-599B76903781}" srcOrd="1" destOrd="0" presId="urn:microsoft.com/office/officeart/2008/layout/LinedList"/>
    <dgm:cxn modelId="{21E83B43-F4BB-48E3-BC47-2D515C07FF0E}" type="presParOf" srcId="{A3D43C8B-1EAF-448A-A814-2C57CCF658CA}" destId="{7C9300FF-D2CA-4CBC-80F5-248BD101FA22}" srcOrd="2" destOrd="0" presId="urn:microsoft.com/office/officeart/2008/layout/LinedList"/>
    <dgm:cxn modelId="{226C502B-F1C5-4C25-BEE7-64802DCCE8AC}" type="presParOf" srcId="{A3D43C8B-1EAF-448A-A814-2C57CCF658CA}" destId="{FBEE2409-0689-4B68-B11B-69AEE0EB21FA}" srcOrd="3" destOrd="0" presId="urn:microsoft.com/office/officeart/2008/layout/LinedList"/>
    <dgm:cxn modelId="{2F7DEC98-16AE-4282-9701-126617406465}" type="presParOf" srcId="{FBEE2409-0689-4B68-B11B-69AEE0EB21FA}" destId="{DB2D7B05-74B5-434E-8CA2-21291E90AD0B}" srcOrd="0" destOrd="0" presId="urn:microsoft.com/office/officeart/2008/layout/LinedList"/>
    <dgm:cxn modelId="{107C29B4-8974-4B6D-9752-8BD1A76D5C42}" type="presParOf" srcId="{FBEE2409-0689-4B68-B11B-69AEE0EB21FA}" destId="{34057CBD-869D-435A-9A29-C7E9BC452A70}"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FC5C7D-91FE-4B32-BC44-006FD3CDB948}" type="doc">
      <dgm:prSet loTypeId="urn:microsoft.com/office/officeart/2008/layout/LinedList" loCatId="list" qsTypeId="urn:microsoft.com/office/officeart/2005/8/quickstyle/simple1" qsCatId="simple" csTypeId="urn:microsoft.com/office/officeart/2005/8/colors/accent2_5" csCatId="accent2"/>
      <dgm:spPr/>
      <dgm:t>
        <a:bodyPr/>
        <a:lstStyle/>
        <a:p>
          <a:endParaRPr lang="el-GR"/>
        </a:p>
      </dgm:t>
    </dgm:pt>
    <dgm:pt modelId="{9584109F-B1FD-48A6-AC95-CEEFF58C5BEC}">
      <dgm:prSet custT="1"/>
      <dgm:spPr/>
      <dgm:t>
        <a:bodyPr anchor="t"/>
        <a:lstStyle/>
        <a:p>
          <a:pPr algn="ctr"/>
          <a:r>
            <a:rPr lang="el-GR" sz="1400" dirty="0">
              <a:latin typeface="Arial Nova" panose="020B0504020202020204" pitchFamily="34" charset="0"/>
            </a:rPr>
            <a:t>Μια ματιά στο μέλλον</a:t>
          </a:r>
        </a:p>
      </dgm:t>
    </dgm:pt>
    <dgm:pt modelId="{B47D5C82-A4AA-4F91-8D4B-6B499AAC99FE}" type="parTrans" cxnId="{119AD32F-C6E8-4510-BDB8-E75F090A18DC}">
      <dgm:prSet/>
      <dgm:spPr/>
      <dgm:t>
        <a:bodyPr/>
        <a:lstStyle/>
        <a:p>
          <a:endParaRPr lang="el-GR"/>
        </a:p>
      </dgm:t>
    </dgm:pt>
    <dgm:pt modelId="{9AEB5863-CA93-475D-8586-07242A7B46D0}" type="sibTrans" cxnId="{119AD32F-C6E8-4510-BDB8-E75F090A18DC}">
      <dgm:prSet/>
      <dgm:spPr/>
      <dgm:t>
        <a:bodyPr/>
        <a:lstStyle/>
        <a:p>
          <a:endParaRPr lang="el-GR"/>
        </a:p>
      </dgm:t>
    </dgm:pt>
    <dgm:pt modelId="{9101A5EE-6E0A-4491-B48B-4269A144E7F4}" type="pres">
      <dgm:prSet presAssocID="{0CFC5C7D-91FE-4B32-BC44-006FD3CDB948}" presName="vert0" presStyleCnt="0">
        <dgm:presLayoutVars>
          <dgm:dir/>
          <dgm:animOne val="branch"/>
          <dgm:animLvl val="lvl"/>
        </dgm:presLayoutVars>
      </dgm:prSet>
      <dgm:spPr/>
    </dgm:pt>
    <dgm:pt modelId="{83DA312F-6BC6-4925-96E7-F6916E83B983}" type="pres">
      <dgm:prSet presAssocID="{9584109F-B1FD-48A6-AC95-CEEFF58C5BEC}" presName="thickLine" presStyleLbl="alignNode1" presStyleIdx="0" presStyleCnt="1"/>
      <dgm:spPr/>
    </dgm:pt>
    <dgm:pt modelId="{A90CAF30-D516-4C18-BF8E-F31691F92702}" type="pres">
      <dgm:prSet presAssocID="{9584109F-B1FD-48A6-AC95-CEEFF58C5BEC}" presName="horz1" presStyleCnt="0"/>
      <dgm:spPr/>
    </dgm:pt>
    <dgm:pt modelId="{0D24724E-35E9-4B70-A710-C481EEF2E1E2}" type="pres">
      <dgm:prSet presAssocID="{9584109F-B1FD-48A6-AC95-CEEFF58C5BEC}" presName="tx1" presStyleLbl="revTx" presStyleIdx="0" presStyleCnt="1"/>
      <dgm:spPr/>
    </dgm:pt>
    <dgm:pt modelId="{15E85E29-DDFC-4AB1-AA80-C6C7FC3675CA}" type="pres">
      <dgm:prSet presAssocID="{9584109F-B1FD-48A6-AC95-CEEFF58C5BEC}" presName="vert1" presStyleCnt="0"/>
      <dgm:spPr/>
    </dgm:pt>
  </dgm:ptLst>
  <dgm:cxnLst>
    <dgm:cxn modelId="{119AD32F-C6E8-4510-BDB8-E75F090A18DC}" srcId="{0CFC5C7D-91FE-4B32-BC44-006FD3CDB948}" destId="{9584109F-B1FD-48A6-AC95-CEEFF58C5BEC}" srcOrd="0" destOrd="0" parTransId="{B47D5C82-A4AA-4F91-8D4B-6B499AAC99FE}" sibTransId="{9AEB5863-CA93-475D-8586-07242A7B46D0}"/>
    <dgm:cxn modelId="{F301AEB4-F62F-4B07-8A14-FBAD862C31F8}" type="presOf" srcId="{9584109F-B1FD-48A6-AC95-CEEFF58C5BEC}" destId="{0D24724E-35E9-4B70-A710-C481EEF2E1E2}" srcOrd="0" destOrd="0" presId="urn:microsoft.com/office/officeart/2008/layout/LinedList"/>
    <dgm:cxn modelId="{004313EB-90BC-4F54-A6EA-F8EE17D0FC19}" type="presOf" srcId="{0CFC5C7D-91FE-4B32-BC44-006FD3CDB948}" destId="{9101A5EE-6E0A-4491-B48B-4269A144E7F4}" srcOrd="0" destOrd="0" presId="urn:microsoft.com/office/officeart/2008/layout/LinedList"/>
    <dgm:cxn modelId="{664736AC-06FA-4476-98C6-E53D8F3A9676}" type="presParOf" srcId="{9101A5EE-6E0A-4491-B48B-4269A144E7F4}" destId="{83DA312F-6BC6-4925-96E7-F6916E83B983}" srcOrd="0" destOrd="0" presId="urn:microsoft.com/office/officeart/2008/layout/LinedList"/>
    <dgm:cxn modelId="{217BC9A5-C4A7-472C-B84C-1CEF7B2590A8}" type="presParOf" srcId="{9101A5EE-6E0A-4491-B48B-4269A144E7F4}" destId="{A90CAF30-D516-4C18-BF8E-F31691F92702}" srcOrd="1" destOrd="0" presId="urn:microsoft.com/office/officeart/2008/layout/LinedList"/>
    <dgm:cxn modelId="{6DE5F7CD-7743-4871-9FB1-1A2CB8E69514}" type="presParOf" srcId="{A90CAF30-D516-4C18-BF8E-F31691F92702}" destId="{0D24724E-35E9-4B70-A710-C481EEF2E1E2}" srcOrd="0" destOrd="0" presId="urn:microsoft.com/office/officeart/2008/layout/LinedList"/>
    <dgm:cxn modelId="{6CB47BC3-F8AA-4B0C-BF12-9E9A6D84EDAE}" type="presParOf" srcId="{A90CAF30-D516-4C18-BF8E-F31691F92702}" destId="{15E85E29-DDFC-4AB1-AA80-C6C7FC3675CA}"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000860-6D26-4B5D-92F9-48F059A72506}" type="doc">
      <dgm:prSet loTypeId="urn:microsoft.com/office/officeart/2005/8/layout/orgChart1" loCatId="hierarchy" qsTypeId="urn:microsoft.com/office/officeart/2005/8/quickstyle/simple5" qsCatId="simple" csTypeId="urn:microsoft.com/office/officeart/2005/8/colors/colorful3" csCatId="colorful" phldr="1"/>
      <dgm:spPr/>
      <dgm:t>
        <a:bodyPr/>
        <a:lstStyle/>
        <a:p>
          <a:endParaRPr lang="el-GR"/>
        </a:p>
      </dgm:t>
    </dgm:pt>
    <dgm:pt modelId="{0467833F-5087-4C64-B0B9-93E3F90B35EF}">
      <dgm:prSet custT="1"/>
      <dgm:spPr>
        <a:noFill/>
        <a:ln>
          <a:solidFill>
            <a:schemeClr val="accent2">
              <a:lumMod val="75000"/>
            </a:schemeClr>
          </a:solidFill>
        </a:ln>
      </dgm:spPr>
      <dgm:t>
        <a:bodyPr/>
        <a:lstStyle/>
        <a:p>
          <a:r>
            <a:rPr lang="el-GR" sz="1800" b="1" cap="none" spc="0" dirty="0">
              <a:ln w="0"/>
              <a:solidFill>
                <a:schemeClr val="tx1"/>
              </a:solidFill>
              <a:effectLst>
                <a:outerShdw blurRad="38100" dist="38100" dir="2700000" algn="tl">
                  <a:srgbClr val="000000">
                    <a:alpha val="43137"/>
                  </a:srgbClr>
                </a:outerShdw>
              </a:effectLst>
            </a:rPr>
            <a:t>Κρυπτολογία</a:t>
          </a:r>
        </a:p>
      </dgm:t>
    </dgm:pt>
    <dgm:pt modelId="{53AB0BA5-0D9A-4D12-9FFB-13F0B4FCD4F7}" type="parTrans" cxnId="{296284D2-C51A-4437-B6B0-A310766303B0}">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074BC659-8A5D-46C2-8921-7988C1766722}" type="sibTrans" cxnId="{296284D2-C51A-4437-B6B0-A310766303B0}">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C071F352-27A6-401B-B206-3FA36C5D9621}">
      <dgm:prSet custT="1"/>
      <dgm:spPr>
        <a:noFill/>
        <a:ln>
          <a:solidFill>
            <a:schemeClr val="accent4">
              <a:lumMod val="75000"/>
            </a:schemeClr>
          </a:solidFill>
        </a:ln>
      </dgm:spPr>
      <dgm:t>
        <a:bodyPr/>
        <a:lstStyle/>
        <a:p>
          <a:r>
            <a:rPr lang="el-GR" sz="1600" b="1" cap="none" spc="0" dirty="0">
              <a:ln w="0"/>
              <a:solidFill>
                <a:schemeClr val="tx1"/>
              </a:solidFill>
              <a:effectLst>
                <a:outerShdw blurRad="38100" dist="38100" dir="2700000" algn="tl">
                  <a:srgbClr val="000000">
                    <a:alpha val="43137"/>
                  </a:srgbClr>
                </a:outerShdw>
              </a:effectLst>
            </a:rPr>
            <a:t>Κρυπτογραφία</a:t>
          </a:r>
        </a:p>
      </dgm:t>
    </dgm:pt>
    <dgm:pt modelId="{F538FF5F-FCCC-4767-91B7-86D43BBD6D91}" type="parTrans" cxnId="{C06FD755-7700-4F4F-9832-BE7BE60A9BD4}">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972E82C2-9E79-476B-BCF7-37224CC41413}" type="sibTrans" cxnId="{C06FD755-7700-4F4F-9832-BE7BE60A9BD4}">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F6AA8432-F4DD-405F-A5F1-44463EA5DDED}">
      <dgm:prSet custT="1"/>
      <dgm:spPr>
        <a:noFill/>
        <a:ln>
          <a:solidFill>
            <a:schemeClr val="accent5"/>
          </a:solidFill>
        </a:ln>
      </dgm:spPr>
      <dgm:t>
        <a:bodyPr/>
        <a:lstStyle/>
        <a:p>
          <a:r>
            <a:rPr lang="el-GR" sz="1200" b="0" cap="none" spc="0" dirty="0">
              <a:ln w="0"/>
              <a:solidFill>
                <a:schemeClr val="tx1"/>
              </a:solidFill>
              <a:effectLst/>
            </a:rPr>
            <a:t>Επιχειρούν να </a:t>
          </a:r>
          <a:r>
            <a:rPr lang="el-GR" sz="1200" b="0" cap="none" spc="0" dirty="0">
              <a:ln w="0"/>
              <a:solidFill>
                <a:srgbClr val="FF0000"/>
              </a:solidFill>
              <a:effectLst/>
            </a:rPr>
            <a:t>εξασφαλίσουν</a:t>
          </a:r>
          <a:r>
            <a:rPr lang="el-GR" sz="1200" b="0" cap="none" spc="0" dirty="0">
              <a:ln w="0"/>
              <a:solidFill>
                <a:schemeClr val="tx1"/>
              </a:solidFill>
              <a:effectLst/>
            </a:rPr>
            <a:t> τις ιδιότητες που αναφέρθηκαν.</a:t>
          </a:r>
        </a:p>
      </dgm:t>
    </dgm:pt>
    <dgm:pt modelId="{1B33AF96-458C-4F29-A473-B792B12F21F6}" type="parTrans" cxnId="{83642F74-A753-49D5-A92B-888478A306CA}">
      <dgm:prSet/>
      <dgm:spPr/>
      <dgm:t>
        <a:bodyPr/>
        <a:lstStyle/>
        <a:p>
          <a:endParaRPr lang="el-GR"/>
        </a:p>
      </dgm:t>
    </dgm:pt>
    <dgm:pt modelId="{FFDF4D0D-59EE-4F58-8001-E9DFC4EC0F1B}" type="sibTrans" cxnId="{83642F74-A753-49D5-A92B-888478A306CA}">
      <dgm:prSet/>
      <dgm:spPr/>
      <dgm:t>
        <a:bodyPr/>
        <a:lstStyle/>
        <a:p>
          <a:endParaRPr lang="el-GR"/>
        </a:p>
      </dgm:t>
    </dgm:pt>
    <dgm:pt modelId="{1907E3AA-920F-491B-BD6A-91E8072D838F}">
      <dgm:prSet custT="1"/>
      <dgm:spPr>
        <a:noFill/>
        <a:ln>
          <a:solidFill>
            <a:schemeClr val="accent4">
              <a:lumMod val="75000"/>
            </a:schemeClr>
          </a:solidFill>
        </a:ln>
      </dgm:spPr>
      <dgm:t>
        <a:bodyPr/>
        <a:lstStyle/>
        <a:p>
          <a:r>
            <a:rPr lang="el-GR" sz="1100" b="0" cap="none" spc="0" dirty="0">
              <a:ln w="0"/>
              <a:solidFill>
                <a:schemeClr val="tx1"/>
              </a:solidFill>
              <a:effectLst>
                <a:outerShdw blurRad="38100" dist="38100" dir="2700000" algn="tl">
                  <a:srgbClr val="000000">
                    <a:alpha val="43137"/>
                  </a:srgbClr>
                </a:outerShdw>
              </a:effectLst>
            </a:rPr>
            <a:t> </a:t>
          </a:r>
          <a:r>
            <a:rPr lang="el-GR" sz="1600" b="1" cap="none" spc="0" dirty="0">
              <a:ln w="0"/>
              <a:solidFill>
                <a:schemeClr val="tx1"/>
              </a:solidFill>
              <a:effectLst>
                <a:outerShdw blurRad="38100" dist="38100" dir="2700000" algn="tl">
                  <a:srgbClr val="000000">
                    <a:alpha val="43137"/>
                  </a:srgbClr>
                </a:outerShdw>
              </a:effectLst>
            </a:rPr>
            <a:t>Κρυπτανάλυση</a:t>
          </a:r>
          <a:endParaRPr lang="el-GR" sz="1100" b="0" cap="none" spc="0" dirty="0">
            <a:ln w="0"/>
            <a:solidFill>
              <a:schemeClr val="tx1"/>
            </a:solidFill>
            <a:effectLst/>
          </a:endParaRPr>
        </a:p>
      </dgm:t>
    </dgm:pt>
    <dgm:pt modelId="{0492B196-B55E-496B-9568-DD3F6301B775}" type="parTrans" cxnId="{01671E40-FA8E-4E67-8D7D-78F7866033BE}">
      <dgm:prSet/>
      <dgm:spPr/>
      <dgm:t>
        <a:bodyPr/>
        <a:lstStyle/>
        <a:p>
          <a:endParaRPr lang="el-GR"/>
        </a:p>
      </dgm:t>
    </dgm:pt>
    <dgm:pt modelId="{45BF87DF-6E93-4738-A07C-DB0C40C92622}" type="sibTrans" cxnId="{01671E40-FA8E-4E67-8D7D-78F7866033BE}">
      <dgm:prSet/>
      <dgm:spPr/>
      <dgm:t>
        <a:bodyPr/>
        <a:lstStyle/>
        <a:p>
          <a:endParaRPr lang="el-GR"/>
        </a:p>
      </dgm:t>
    </dgm:pt>
    <dgm:pt modelId="{E6DF8D68-C9DB-4671-BEFC-8518489A910A}">
      <dgm:prSet custT="1"/>
      <dgm:spPr>
        <a:noFill/>
        <a:ln>
          <a:solidFill>
            <a:schemeClr val="accent5"/>
          </a:solidFill>
        </a:ln>
      </dgm:spPr>
      <dgm:t>
        <a:bodyPr/>
        <a:lstStyle/>
        <a:p>
          <a:r>
            <a:rPr lang="el-GR" sz="1200" b="0" i="0" u="none" cap="none" spc="0" dirty="0">
              <a:ln w="0"/>
              <a:solidFill>
                <a:schemeClr val="tx1"/>
              </a:solidFill>
              <a:effectLst/>
            </a:rPr>
            <a:t>Επιχειρούν να </a:t>
          </a:r>
          <a:r>
            <a:rPr lang="el-GR" sz="1200" b="0" i="0" u="none" cap="none" spc="0" dirty="0">
              <a:ln w="0"/>
              <a:solidFill>
                <a:srgbClr val="FF0000"/>
              </a:solidFill>
              <a:effectLst/>
            </a:rPr>
            <a:t>αναιρέσουν</a:t>
          </a:r>
          <a:r>
            <a:rPr lang="el-GR" sz="1200" b="0" i="0" u="none" cap="none" spc="0" dirty="0">
              <a:ln w="0"/>
              <a:solidFill>
                <a:schemeClr val="tx1"/>
              </a:solidFill>
              <a:effectLst/>
            </a:rPr>
            <a:t> κάποιες από τις ιδιότητες που αναφέρθηκαν.</a:t>
          </a:r>
        </a:p>
      </dgm:t>
    </dgm:pt>
    <dgm:pt modelId="{D3950889-D97E-4D71-AFDD-B37A52F5141A}" type="parTrans" cxnId="{202E4C90-1579-4098-9F01-7B18A11752F0}">
      <dgm:prSet/>
      <dgm:spPr/>
      <dgm:t>
        <a:bodyPr/>
        <a:lstStyle/>
        <a:p>
          <a:endParaRPr lang="el-GR"/>
        </a:p>
      </dgm:t>
    </dgm:pt>
    <dgm:pt modelId="{B4CE4962-56A8-4405-8BE9-1FB50922130C}" type="sibTrans" cxnId="{202E4C90-1579-4098-9F01-7B18A11752F0}">
      <dgm:prSet/>
      <dgm:spPr/>
      <dgm:t>
        <a:bodyPr/>
        <a:lstStyle/>
        <a:p>
          <a:endParaRPr lang="el-GR"/>
        </a:p>
      </dgm:t>
    </dgm:pt>
    <dgm:pt modelId="{BAF6214F-8C09-4ECA-83BF-C52004534ED7}" type="pres">
      <dgm:prSet presAssocID="{79000860-6D26-4B5D-92F9-48F059A72506}" presName="hierChild1" presStyleCnt="0">
        <dgm:presLayoutVars>
          <dgm:orgChart val="1"/>
          <dgm:chPref val="1"/>
          <dgm:dir/>
          <dgm:animOne val="branch"/>
          <dgm:animLvl val="lvl"/>
          <dgm:resizeHandles/>
        </dgm:presLayoutVars>
      </dgm:prSet>
      <dgm:spPr/>
    </dgm:pt>
    <dgm:pt modelId="{8A167B6F-8060-4AD1-9610-B62AE4F4EB3B}" type="pres">
      <dgm:prSet presAssocID="{0467833F-5087-4C64-B0B9-93E3F90B35EF}" presName="hierRoot1" presStyleCnt="0">
        <dgm:presLayoutVars>
          <dgm:hierBranch val="init"/>
        </dgm:presLayoutVars>
      </dgm:prSet>
      <dgm:spPr/>
    </dgm:pt>
    <dgm:pt modelId="{BCAB8300-2134-4AED-BD85-A615D490F908}" type="pres">
      <dgm:prSet presAssocID="{0467833F-5087-4C64-B0B9-93E3F90B35EF}" presName="rootComposite1" presStyleCnt="0"/>
      <dgm:spPr/>
    </dgm:pt>
    <dgm:pt modelId="{661B5F75-8A99-4F00-8C30-23C5F9C48590}" type="pres">
      <dgm:prSet presAssocID="{0467833F-5087-4C64-B0B9-93E3F90B35EF}" presName="rootText1" presStyleLbl="node0" presStyleIdx="0" presStyleCnt="1" custLinFactNeighborX="2475" custLinFactNeighborY="-10313">
        <dgm:presLayoutVars>
          <dgm:chPref val="3"/>
        </dgm:presLayoutVars>
      </dgm:prSet>
      <dgm:spPr/>
    </dgm:pt>
    <dgm:pt modelId="{099F7A38-8A80-49AC-BE17-0C80D566D371}" type="pres">
      <dgm:prSet presAssocID="{0467833F-5087-4C64-B0B9-93E3F90B35EF}" presName="rootConnector1" presStyleLbl="node1" presStyleIdx="0" presStyleCnt="0"/>
      <dgm:spPr/>
    </dgm:pt>
    <dgm:pt modelId="{A083FC4F-647B-487E-A010-6740C5BEC0DE}" type="pres">
      <dgm:prSet presAssocID="{0467833F-5087-4C64-B0B9-93E3F90B35EF}" presName="hierChild2" presStyleCnt="0"/>
      <dgm:spPr/>
    </dgm:pt>
    <dgm:pt modelId="{B5E752A5-97D3-4A69-8F25-A4556573056D}" type="pres">
      <dgm:prSet presAssocID="{F538FF5F-FCCC-4767-91B7-86D43BBD6D91}" presName="Name37" presStyleLbl="parChTrans1D2" presStyleIdx="0" presStyleCnt="2"/>
      <dgm:spPr/>
    </dgm:pt>
    <dgm:pt modelId="{E0C63D1B-8A8A-421C-8176-1920BC4E58FA}" type="pres">
      <dgm:prSet presAssocID="{C071F352-27A6-401B-B206-3FA36C5D9621}" presName="hierRoot2" presStyleCnt="0">
        <dgm:presLayoutVars>
          <dgm:hierBranch val="init"/>
        </dgm:presLayoutVars>
      </dgm:prSet>
      <dgm:spPr/>
    </dgm:pt>
    <dgm:pt modelId="{89214112-F7BA-478B-985A-6DEEE94083CF}" type="pres">
      <dgm:prSet presAssocID="{C071F352-27A6-401B-B206-3FA36C5D9621}" presName="rootComposite" presStyleCnt="0"/>
      <dgm:spPr/>
    </dgm:pt>
    <dgm:pt modelId="{C8E2AC11-32E7-4218-8053-8E373B18464B}" type="pres">
      <dgm:prSet presAssocID="{C071F352-27A6-401B-B206-3FA36C5D9621}" presName="rootText" presStyleLbl="node2" presStyleIdx="0" presStyleCnt="2" custLinFactNeighborX="-785">
        <dgm:presLayoutVars>
          <dgm:chPref val="3"/>
        </dgm:presLayoutVars>
      </dgm:prSet>
      <dgm:spPr/>
    </dgm:pt>
    <dgm:pt modelId="{E2505E6E-C98C-41EC-B0C2-AE62A7B216DB}" type="pres">
      <dgm:prSet presAssocID="{C071F352-27A6-401B-B206-3FA36C5D9621}" presName="rootConnector" presStyleLbl="node2" presStyleIdx="0" presStyleCnt="2"/>
      <dgm:spPr/>
    </dgm:pt>
    <dgm:pt modelId="{211313A1-D20A-4043-B3D8-7D84E2C5EBD6}" type="pres">
      <dgm:prSet presAssocID="{C071F352-27A6-401B-B206-3FA36C5D9621}" presName="hierChild4" presStyleCnt="0"/>
      <dgm:spPr/>
    </dgm:pt>
    <dgm:pt modelId="{79854EA5-E84F-4108-BFA7-4988D52C8183}" type="pres">
      <dgm:prSet presAssocID="{1B33AF96-458C-4F29-A473-B792B12F21F6}" presName="Name37" presStyleLbl="parChTrans1D3" presStyleIdx="0" presStyleCnt="2"/>
      <dgm:spPr/>
    </dgm:pt>
    <dgm:pt modelId="{AF99D27D-6B02-47D4-BEB0-C82CE9C61FB4}" type="pres">
      <dgm:prSet presAssocID="{F6AA8432-F4DD-405F-A5F1-44463EA5DDED}" presName="hierRoot2" presStyleCnt="0">
        <dgm:presLayoutVars>
          <dgm:hierBranch val="init"/>
        </dgm:presLayoutVars>
      </dgm:prSet>
      <dgm:spPr/>
    </dgm:pt>
    <dgm:pt modelId="{744CFB16-2DFF-4A5D-A1B0-D0DF20C0E2B7}" type="pres">
      <dgm:prSet presAssocID="{F6AA8432-F4DD-405F-A5F1-44463EA5DDED}" presName="rootComposite" presStyleCnt="0"/>
      <dgm:spPr/>
    </dgm:pt>
    <dgm:pt modelId="{814AB3C8-B92A-4B84-AC5D-A3CFB9C66851}" type="pres">
      <dgm:prSet presAssocID="{F6AA8432-F4DD-405F-A5F1-44463EA5DDED}" presName="rootText" presStyleLbl="node3" presStyleIdx="0" presStyleCnt="2">
        <dgm:presLayoutVars>
          <dgm:chPref val="3"/>
        </dgm:presLayoutVars>
      </dgm:prSet>
      <dgm:spPr/>
    </dgm:pt>
    <dgm:pt modelId="{40702BDB-CEF7-4631-9A4A-F53A3F4ACA29}" type="pres">
      <dgm:prSet presAssocID="{F6AA8432-F4DD-405F-A5F1-44463EA5DDED}" presName="rootConnector" presStyleLbl="node3" presStyleIdx="0" presStyleCnt="2"/>
      <dgm:spPr/>
    </dgm:pt>
    <dgm:pt modelId="{9A1D3068-F14A-4576-BB44-788AAD24BB8C}" type="pres">
      <dgm:prSet presAssocID="{F6AA8432-F4DD-405F-A5F1-44463EA5DDED}" presName="hierChild4" presStyleCnt="0"/>
      <dgm:spPr/>
    </dgm:pt>
    <dgm:pt modelId="{898614E1-C234-4A32-AA55-0B9EDAFB3549}" type="pres">
      <dgm:prSet presAssocID="{F6AA8432-F4DD-405F-A5F1-44463EA5DDED}" presName="hierChild5" presStyleCnt="0"/>
      <dgm:spPr/>
    </dgm:pt>
    <dgm:pt modelId="{7F70B66D-8055-445D-8402-C687D5CB898D}" type="pres">
      <dgm:prSet presAssocID="{C071F352-27A6-401B-B206-3FA36C5D9621}" presName="hierChild5" presStyleCnt="0"/>
      <dgm:spPr/>
    </dgm:pt>
    <dgm:pt modelId="{1D026C7E-DAA8-41CE-9046-A7E31ABFB1AB}" type="pres">
      <dgm:prSet presAssocID="{0492B196-B55E-496B-9568-DD3F6301B775}" presName="Name37" presStyleLbl="parChTrans1D2" presStyleIdx="1" presStyleCnt="2"/>
      <dgm:spPr/>
    </dgm:pt>
    <dgm:pt modelId="{294A27A5-3ED4-4E7E-BC0D-7D5BC9FFB2D3}" type="pres">
      <dgm:prSet presAssocID="{1907E3AA-920F-491B-BD6A-91E8072D838F}" presName="hierRoot2" presStyleCnt="0">
        <dgm:presLayoutVars>
          <dgm:hierBranch val="init"/>
        </dgm:presLayoutVars>
      </dgm:prSet>
      <dgm:spPr/>
    </dgm:pt>
    <dgm:pt modelId="{490692D4-2E39-4B81-A4C0-B53FF6C1032C}" type="pres">
      <dgm:prSet presAssocID="{1907E3AA-920F-491B-BD6A-91E8072D838F}" presName="rootComposite" presStyleCnt="0"/>
      <dgm:spPr/>
    </dgm:pt>
    <dgm:pt modelId="{57B63061-47CC-4AF2-879E-3ABDFDA39C6A}" type="pres">
      <dgm:prSet presAssocID="{1907E3AA-920F-491B-BD6A-91E8072D838F}" presName="rootText" presStyleLbl="node2" presStyleIdx="1" presStyleCnt="2">
        <dgm:presLayoutVars>
          <dgm:chPref val="3"/>
        </dgm:presLayoutVars>
      </dgm:prSet>
      <dgm:spPr/>
    </dgm:pt>
    <dgm:pt modelId="{547A780D-3362-4669-A3B3-3674E136F78F}" type="pres">
      <dgm:prSet presAssocID="{1907E3AA-920F-491B-BD6A-91E8072D838F}" presName="rootConnector" presStyleLbl="node2" presStyleIdx="1" presStyleCnt="2"/>
      <dgm:spPr/>
    </dgm:pt>
    <dgm:pt modelId="{4489B6F9-C94C-4126-8B75-4CC1F867C8B3}" type="pres">
      <dgm:prSet presAssocID="{1907E3AA-920F-491B-BD6A-91E8072D838F}" presName="hierChild4" presStyleCnt="0"/>
      <dgm:spPr/>
    </dgm:pt>
    <dgm:pt modelId="{7BF5803B-3FC2-4A1F-A080-49E398B14EC7}" type="pres">
      <dgm:prSet presAssocID="{D3950889-D97E-4D71-AFDD-B37A52F5141A}" presName="Name37" presStyleLbl="parChTrans1D3" presStyleIdx="1" presStyleCnt="2"/>
      <dgm:spPr/>
    </dgm:pt>
    <dgm:pt modelId="{C43A65CB-16F1-4193-ABEB-3365375948E1}" type="pres">
      <dgm:prSet presAssocID="{E6DF8D68-C9DB-4671-BEFC-8518489A910A}" presName="hierRoot2" presStyleCnt="0">
        <dgm:presLayoutVars>
          <dgm:hierBranch val="init"/>
        </dgm:presLayoutVars>
      </dgm:prSet>
      <dgm:spPr/>
    </dgm:pt>
    <dgm:pt modelId="{9987B506-39D0-451D-9AA9-A5631B2C209C}" type="pres">
      <dgm:prSet presAssocID="{E6DF8D68-C9DB-4671-BEFC-8518489A910A}" presName="rootComposite" presStyleCnt="0"/>
      <dgm:spPr/>
    </dgm:pt>
    <dgm:pt modelId="{7A9DBE0E-F9A7-4C0B-92AD-7622A0D96EC3}" type="pres">
      <dgm:prSet presAssocID="{E6DF8D68-C9DB-4671-BEFC-8518489A910A}" presName="rootText" presStyleLbl="node3" presStyleIdx="1" presStyleCnt="2">
        <dgm:presLayoutVars>
          <dgm:chPref val="3"/>
        </dgm:presLayoutVars>
      </dgm:prSet>
      <dgm:spPr/>
    </dgm:pt>
    <dgm:pt modelId="{E0C25EDA-54D3-4F09-B4F1-4C733820E837}" type="pres">
      <dgm:prSet presAssocID="{E6DF8D68-C9DB-4671-BEFC-8518489A910A}" presName="rootConnector" presStyleLbl="node3" presStyleIdx="1" presStyleCnt="2"/>
      <dgm:spPr/>
    </dgm:pt>
    <dgm:pt modelId="{609DE81A-F6F8-4D62-96F2-DF3925A00247}" type="pres">
      <dgm:prSet presAssocID="{E6DF8D68-C9DB-4671-BEFC-8518489A910A}" presName="hierChild4" presStyleCnt="0"/>
      <dgm:spPr/>
    </dgm:pt>
    <dgm:pt modelId="{DB9C9BF1-DD1D-46F8-8D13-7A3089F10C21}" type="pres">
      <dgm:prSet presAssocID="{E6DF8D68-C9DB-4671-BEFC-8518489A910A}" presName="hierChild5" presStyleCnt="0"/>
      <dgm:spPr/>
    </dgm:pt>
    <dgm:pt modelId="{8C32D3BC-DF98-403D-ACC6-F67CA342E59F}" type="pres">
      <dgm:prSet presAssocID="{1907E3AA-920F-491B-BD6A-91E8072D838F}" presName="hierChild5" presStyleCnt="0"/>
      <dgm:spPr/>
    </dgm:pt>
    <dgm:pt modelId="{65560F21-738F-48B5-A09E-6722E2D78FED}" type="pres">
      <dgm:prSet presAssocID="{0467833F-5087-4C64-B0B9-93E3F90B35EF}" presName="hierChild3" presStyleCnt="0"/>
      <dgm:spPr/>
    </dgm:pt>
  </dgm:ptLst>
  <dgm:cxnLst>
    <dgm:cxn modelId="{553A4202-B0DD-4D04-9B5E-35D3C6969FBB}" type="presOf" srcId="{E6DF8D68-C9DB-4671-BEFC-8518489A910A}" destId="{E0C25EDA-54D3-4F09-B4F1-4C733820E837}" srcOrd="1" destOrd="0" presId="urn:microsoft.com/office/officeart/2005/8/layout/orgChart1"/>
    <dgm:cxn modelId="{E0A2A83A-C738-4855-9207-142D6A894FB0}" type="presOf" srcId="{E6DF8D68-C9DB-4671-BEFC-8518489A910A}" destId="{7A9DBE0E-F9A7-4C0B-92AD-7622A0D96EC3}" srcOrd="0" destOrd="0" presId="urn:microsoft.com/office/officeart/2005/8/layout/orgChart1"/>
    <dgm:cxn modelId="{6CE4F23B-AB46-4C8A-8494-7F04423318C9}" type="presOf" srcId="{0492B196-B55E-496B-9568-DD3F6301B775}" destId="{1D026C7E-DAA8-41CE-9046-A7E31ABFB1AB}" srcOrd="0" destOrd="0" presId="urn:microsoft.com/office/officeart/2005/8/layout/orgChart1"/>
    <dgm:cxn modelId="{01671E40-FA8E-4E67-8D7D-78F7866033BE}" srcId="{0467833F-5087-4C64-B0B9-93E3F90B35EF}" destId="{1907E3AA-920F-491B-BD6A-91E8072D838F}" srcOrd="1" destOrd="0" parTransId="{0492B196-B55E-496B-9568-DD3F6301B775}" sibTransId="{45BF87DF-6E93-4738-A07C-DB0C40C92622}"/>
    <dgm:cxn modelId="{5876E65C-F896-481E-AA22-414D66071098}" type="presOf" srcId="{D3950889-D97E-4D71-AFDD-B37A52F5141A}" destId="{7BF5803B-3FC2-4A1F-A080-49E398B14EC7}" srcOrd="0" destOrd="0" presId="urn:microsoft.com/office/officeart/2005/8/layout/orgChart1"/>
    <dgm:cxn modelId="{0F219D6C-41A1-46DA-B021-33A239E70A7B}" type="presOf" srcId="{F6AA8432-F4DD-405F-A5F1-44463EA5DDED}" destId="{814AB3C8-B92A-4B84-AC5D-A3CFB9C66851}" srcOrd="0" destOrd="0" presId="urn:microsoft.com/office/officeart/2005/8/layout/orgChart1"/>
    <dgm:cxn modelId="{83642F74-A753-49D5-A92B-888478A306CA}" srcId="{C071F352-27A6-401B-B206-3FA36C5D9621}" destId="{F6AA8432-F4DD-405F-A5F1-44463EA5DDED}" srcOrd="0" destOrd="0" parTransId="{1B33AF96-458C-4F29-A473-B792B12F21F6}" sibTransId="{FFDF4D0D-59EE-4F58-8001-E9DFC4EC0F1B}"/>
    <dgm:cxn modelId="{453C1F55-B7DC-446B-8DE8-A627ED189F31}" type="presOf" srcId="{1907E3AA-920F-491B-BD6A-91E8072D838F}" destId="{57B63061-47CC-4AF2-879E-3ABDFDA39C6A}" srcOrd="0" destOrd="0" presId="urn:microsoft.com/office/officeart/2005/8/layout/orgChart1"/>
    <dgm:cxn modelId="{C06FD755-7700-4F4F-9832-BE7BE60A9BD4}" srcId="{0467833F-5087-4C64-B0B9-93E3F90B35EF}" destId="{C071F352-27A6-401B-B206-3FA36C5D9621}" srcOrd="0" destOrd="0" parTransId="{F538FF5F-FCCC-4767-91B7-86D43BBD6D91}" sibTransId="{972E82C2-9E79-476B-BCF7-37224CC41413}"/>
    <dgm:cxn modelId="{54842858-57C9-4310-A321-F738D62AB83B}" type="presOf" srcId="{0467833F-5087-4C64-B0B9-93E3F90B35EF}" destId="{099F7A38-8A80-49AC-BE17-0C80D566D371}" srcOrd="1" destOrd="0" presId="urn:microsoft.com/office/officeart/2005/8/layout/orgChart1"/>
    <dgm:cxn modelId="{202E4C90-1579-4098-9F01-7B18A11752F0}" srcId="{1907E3AA-920F-491B-BD6A-91E8072D838F}" destId="{E6DF8D68-C9DB-4671-BEFC-8518489A910A}" srcOrd="0" destOrd="0" parTransId="{D3950889-D97E-4D71-AFDD-B37A52F5141A}" sibTransId="{B4CE4962-56A8-4405-8BE9-1FB50922130C}"/>
    <dgm:cxn modelId="{89C3BCA2-1EA2-42D7-9412-B5C54198719B}" type="presOf" srcId="{F6AA8432-F4DD-405F-A5F1-44463EA5DDED}" destId="{40702BDB-CEF7-4631-9A4A-F53A3F4ACA29}" srcOrd="1" destOrd="0" presId="urn:microsoft.com/office/officeart/2005/8/layout/orgChart1"/>
    <dgm:cxn modelId="{F01D70B3-244E-4CDA-AF6D-9178A0AD29B7}" type="presOf" srcId="{C071F352-27A6-401B-B206-3FA36C5D9621}" destId="{C8E2AC11-32E7-4218-8053-8E373B18464B}" srcOrd="0" destOrd="0" presId="urn:microsoft.com/office/officeart/2005/8/layout/orgChart1"/>
    <dgm:cxn modelId="{463ECCCE-7138-4816-8BBB-63ED68F03E2F}" type="presOf" srcId="{C071F352-27A6-401B-B206-3FA36C5D9621}" destId="{E2505E6E-C98C-41EC-B0C2-AE62A7B216DB}" srcOrd="1" destOrd="0" presId="urn:microsoft.com/office/officeart/2005/8/layout/orgChart1"/>
    <dgm:cxn modelId="{296284D2-C51A-4437-B6B0-A310766303B0}" srcId="{79000860-6D26-4B5D-92F9-48F059A72506}" destId="{0467833F-5087-4C64-B0B9-93E3F90B35EF}" srcOrd="0" destOrd="0" parTransId="{53AB0BA5-0D9A-4D12-9FFB-13F0B4FCD4F7}" sibTransId="{074BC659-8A5D-46C2-8921-7988C1766722}"/>
    <dgm:cxn modelId="{151E29D3-7BA9-437B-916C-6E706435FF24}" type="presOf" srcId="{1907E3AA-920F-491B-BD6A-91E8072D838F}" destId="{547A780D-3362-4669-A3B3-3674E136F78F}" srcOrd="1" destOrd="0" presId="urn:microsoft.com/office/officeart/2005/8/layout/orgChart1"/>
    <dgm:cxn modelId="{08986CDD-E24E-4A03-A3D8-7888F42C13E7}" type="presOf" srcId="{1B33AF96-458C-4F29-A473-B792B12F21F6}" destId="{79854EA5-E84F-4108-BFA7-4988D52C8183}" srcOrd="0" destOrd="0" presId="urn:microsoft.com/office/officeart/2005/8/layout/orgChart1"/>
    <dgm:cxn modelId="{3AD79AE9-D8BC-40C1-B9B3-AB5CAC95F15F}" type="presOf" srcId="{F538FF5F-FCCC-4767-91B7-86D43BBD6D91}" destId="{B5E752A5-97D3-4A69-8F25-A4556573056D}" srcOrd="0" destOrd="0" presId="urn:microsoft.com/office/officeart/2005/8/layout/orgChart1"/>
    <dgm:cxn modelId="{B04AF6EB-73D4-4F35-9671-4FCF624C3356}" type="presOf" srcId="{79000860-6D26-4B5D-92F9-48F059A72506}" destId="{BAF6214F-8C09-4ECA-83BF-C52004534ED7}" srcOrd="0" destOrd="0" presId="urn:microsoft.com/office/officeart/2005/8/layout/orgChart1"/>
    <dgm:cxn modelId="{3DE9F1F2-DAA5-4E14-ABAF-0BB21DB64FFD}" type="presOf" srcId="{0467833F-5087-4C64-B0B9-93E3F90B35EF}" destId="{661B5F75-8A99-4F00-8C30-23C5F9C48590}" srcOrd="0" destOrd="0" presId="urn:microsoft.com/office/officeart/2005/8/layout/orgChart1"/>
    <dgm:cxn modelId="{3F14A434-70CA-4874-9346-5C7ACE929E3D}" type="presParOf" srcId="{BAF6214F-8C09-4ECA-83BF-C52004534ED7}" destId="{8A167B6F-8060-4AD1-9610-B62AE4F4EB3B}" srcOrd="0" destOrd="0" presId="urn:microsoft.com/office/officeart/2005/8/layout/orgChart1"/>
    <dgm:cxn modelId="{DB541FD1-D882-47BD-8F72-0042DD5172A8}" type="presParOf" srcId="{8A167B6F-8060-4AD1-9610-B62AE4F4EB3B}" destId="{BCAB8300-2134-4AED-BD85-A615D490F908}" srcOrd="0" destOrd="0" presId="urn:microsoft.com/office/officeart/2005/8/layout/orgChart1"/>
    <dgm:cxn modelId="{F644360F-1357-47A8-87EC-160F0E7A8562}" type="presParOf" srcId="{BCAB8300-2134-4AED-BD85-A615D490F908}" destId="{661B5F75-8A99-4F00-8C30-23C5F9C48590}" srcOrd="0" destOrd="0" presId="urn:microsoft.com/office/officeart/2005/8/layout/orgChart1"/>
    <dgm:cxn modelId="{39731C63-BA87-4127-9714-4E76CC08137B}" type="presParOf" srcId="{BCAB8300-2134-4AED-BD85-A615D490F908}" destId="{099F7A38-8A80-49AC-BE17-0C80D566D371}" srcOrd="1" destOrd="0" presId="urn:microsoft.com/office/officeart/2005/8/layout/orgChart1"/>
    <dgm:cxn modelId="{4574665D-C8D9-4DE3-AF4A-01531F260F84}" type="presParOf" srcId="{8A167B6F-8060-4AD1-9610-B62AE4F4EB3B}" destId="{A083FC4F-647B-487E-A010-6740C5BEC0DE}" srcOrd="1" destOrd="0" presId="urn:microsoft.com/office/officeart/2005/8/layout/orgChart1"/>
    <dgm:cxn modelId="{269D1FC9-7B56-4E4E-8054-2ED13F307FAB}" type="presParOf" srcId="{A083FC4F-647B-487E-A010-6740C5BEC0DE}" destId="{B5E752A5-97D3-4A69-8F25-A4556573056D}" srcOrd="0" destOrd="0" presId="urn:microsoft.com/office/officeart/2005/8/layout/orgChart1"/>
    <dgm:cxn modelId="{74356053-8187-4903-B9F3-C6A5B7CDE263}" type="presParOf" srcId="{A083FC4F-647B-487E-A010-6740C5BEC0DE}" destId="{E0C63D1B-8A8A-421C-8176-1920BC4E58FA}" srcOrd="1" destOrd="0" presId="urn:microsoft.com/office/officeart/2005/8/layout/orgChart1"/>
    <dgm:cxn modelId="{1D4F4F33-07ED-491A-AFE4-7786566F9BE2}" type="presParOf" srcId="{E0C63D1B-8A8A-421C-8176-1920BC4E58FA}" destId="{89214112-F7BA-478B-985A-6DEEE94083CF}" srcOrd="0" destOrd="0" presId="urn:microsoft.com/office/officeart/2005/8/layout/orgChart1"/>
    <dgm:cxn modelId="{EB99BF70-6D8E-4A5B-A502-6FBD05D5C5B5}" type="presParOf" srcId="{89214112-F7BA-478B-985A-6DEEE94083CF}" destId="{C8E2AC11-32E7-4218-8053-8E373B18464B}" srcOrd="0" destOrd="0" presId="urn:microsoft.com/office/officeart/2005/8/layout/orgChart1"/>
    <dgm:cxn modelId="{FF99B8E2-C118-4258-8B2A-2F522BEC0439}" type="presParOf" srcId="{89214112-F7BA-478B-985A-6DEEE94083CF}" destId="{E2505E6E-C98C-41EC-B0C2-AE62A7B216DB}" srcOrd="1" destOrd="0" presId="urn:microsoft.com/office/officeart/2005/8/layout/orgChart1"/>
    <dgm:cxn modelId="{9C5FCF7A-81D1-4293-A3F3-9191570CD9CC}" type="presParOf" srcId="{E0C63D1B-8A8A-421C-8176-1920BC4E58FA}" destId="{211313A1-D20A-4043-B3D8-7D84E2C5EBD6}" srcOrd="1" destOrd="0" presId="urn:microsoft.com/office/officeart/2005/8/layout/orgChart1"/>
    <dgm:cxn modelId="{934994FC-3FED-43B6-A8F9-DB0084AB7CD1}" type="presParOf" srcId="{211313A1-D20A-4043-B3D8-7D84E2C5EBD6}" destId="{79854EA5-E84F-4108-BFA7-4988D52C8183}" srcOrd="0" destOrd="0" presId="urn:microsoft.com/office/officeart/2005/8/layout/orgChart1"/>
    <dgm:cxn modelId="{667412BE-CED5-4047-BE2C-47F3B476D4E8}" type="presParOf" srcId="{211313A1-D20A-4043-B3D8-7D84E2C5EBD6}" destId="{AF99D27D-6B02-47D4-BEB0-C82CE9C61FB4}" srcOrd="1" destOrd="0" presId="urn:microsoft.com/office/officeart/2005/8/layout/orgChart1"/>
    <dgm:cxn modelId="{580B5AB5-B183-4647-B78B-E53CA6E6337A}" type="presParOf" srcId="{AF99D27D-6B02-47D4-BEB0-C82CE9C61FB4}" destId="{744CFB16-2DFF-4A5D-A1B0-D0DF20C0E2B7}" srcOrd="0" destOrd="0" presId="urn:microsoft.com/office/officeart/2005/8/layout/orgChart1"/>
    <dgm:cxn modelId="{177D4AAE-BF27-4E81-908A-A98ECEEDCF8E}" type="presParOf" srcId="{744CFB16-2DFF-4A5D-A1B0-D0DF20C0E2B7}" destId="{814AB3C8-B92A-4B84-AC5D-A3CFB9C66851}" srcOrd="0" destOrd="0" presId="urn:microsoft.com/office/officeart/2005/8/layout/orgChart1"/>
    <dgm:cxn modelId="{D4704852-24E7-416B-A4E0-C10A31BA2096}" type="presParOf" srcId="{744CFB16-2DFF-4A5D-A1B0-D0DF20C0E2B7}" destId="{40702BDB-CEF7-4631-9A4A-F53A3F4ACA29}" srcOrd="1" destOrd="0" presId="urn:microsoft.com/office/officeart/2005/8/layout/orgChart1"/>
    <dgm:cxn modelId="{F61C75AE-2AA8-41F0-90B3-6214E3909995}" type="presParOf" srcId="{AF99D27D-6B02-47D4-BEB0-C82CE9C61FB4}" destId="{9A1D3068-F14A-4576-BB44-788AAD24BB8C}" srcOrd="1" destOrd="0" presId="urn:microsoft.com/office/officeart/2005/8/layout/orgChart1"/>
    <dgm:cxn modelId="{83706852-6D81-4130-B5D2-812ECAB6C8DC}" type="presParOf" srcId="{AF99D27D-6B02-47D4-BEB0-C82CE9C61FB4}" destId="{898614E1-C234-4A32-AA55-0B9EDAFB3549}" srcOrd="2" destOrd="0" presId="urn:microsoft.com/office/officeart/2005/8/layout/orgChart1"/>
    <dgm:cxn modelId="{F5E777E4-2C40-4B12-B6A9-F564DEB284B7}" type="presParOf" srcId="{E0C63D1B-8A8A-421C-8176-1920BC4E58FA}" destId="{7F70B66D-8055-445D-8402-C687D5CB898D}" srcOrd="2" destOrd="0" presId="urn:microsoft.com/office/officeart/2005/8/layout/orgChart1"/>
    <dgm:cxn modelId="{A2B09CA7-4EAF-4794-B4B3-3D3A0FB0536D}" type="presParOf" srcId="{A083FC4F-647B-487E-A010-6740C5BEC0DE}" destId="{1D026C7E-DAA8-41CE-9046-A7E31ABFB1AB}" srcOrd="2" destOrd="0" presId="urn:microsoft.com/office/officeart/2005/8/layout/orgChart1"/>
    <dgm:cxn modelId="{06EF7A20-E4C1-472E-A0DD-7BD25DE4A1CA}" type="presParOf" srcId="{A083FC4F-647B-487E-A010-6740C5BEC0DE}" destId="{294A27A5-3ED4-4E7E-BC0D-7D5BC9FFB2D3}" srcOrd="3" destOrd="0" presId="urn:microsoft.com/office/officeart/2005/8/layout/orgChart1"/>
    <dgm:cxn modelId="{3EDED053-B33F-49A8-BC7A-1F0166EC00BC}" type="presParOf" srcId="{294A27A5-3ED4-4E7E-BC0D-7D5BC9FFB2D3}" destId="{490692D4-2E39-4B81-A4C0-B53FF6C1032C}" srcOrd="0" destOrd="0" presId="urn:microsoft.com/office/officeart/2005/8/layout/orgChart1"/>
    <dgm:cxn modelId="{59F3E083-539F-4587-8409-376F03038FA3}" type="presParOf" srcId="{490692D4-2E39-4B81-A4C0-B53FF6C1032C}" destId="{57B63061-47CC-4AF2-879E-3ABDFDA39C6A}" srcOrd="0" destOrd="0" presId="urn:microsoft.com/office/officeart/2005/8/layout/orgChart1"/>
    <dgm:cxn modelId="{BA8C0228-21FA-47D3-BD47-804D396746B1}" type="presParOf" srcId="{490692D4-2E39-4B81-A4C0-B53FF6C1032C}" destId="{547A780D-3362-4669-A3B3-3674E136F78F}" srcOrd="1" destOrd="0" presId="urn:microsoft.com/office/officeart/2005/8/layout/orgChart1"/>
    <dgm:cxn modelId="{A0161CB0-D5D0-4172-9B9D-A3A37CA98FD1}" type="presParOf" srcId="{294A27A5-3ED4-4E7E-BC0D-7D5BC9FFB2D3}" destId="{4489B6F9-C94C-4126-8B75-4CC1F867C8B3}" srcOrd="1" destOrd="0" presId="urn:microsoft.com/office/officeart/2005/8/layout/orgChart1"/>
    <dgm:cxn modelId="{EDAF0DF0-F91E-4A60-B172-37EFD5BF06ED}" type="presParOf" srcId="{4489B6F9-C94C-4126-8B75-4CC1F867C8B3}" destId="{7BF5803B-3FC2-4A1F-A080-49E398B14EC7}" srcOrd="0" destOrd="0" presId="urn:microsoft.com/office/officeart/2005/8/layout/orgChart1"/>
    <dgm:cxn modelId="{AA547284-4232-4846-9894-F1B2E981C396}" type="presParOf" srcId="{4489B6F9-C94C-4126-8B75-4CC1F867C8B3}" destId="{C43A65CB-16F1-4193-ABEB-3365375948E1}" srcOrd="1" destOrd="0" presId="urn:microsoft.com/office/officeart/2005/8/layout/orgChart1"/>
    <dgm:cxn modelId="{D5640D3B-3A74-4490-B45E-47F4252DB299}" type="presParOf" srcId="{C43A65CB-16F1-4193-ABEB-3365375948E1}" destId="{9987B506-39D0-451D-9AA9-A5631B2C209C}" srcOrd="0" destOrd="0" presId="urn:microsoft.com/office/officeart/2005/8/layout/orgChart1"/>
    <dgm:cxn modelId="{99BDCF30-D8B1-44D3-A5EE-7ED601A5E8B6}" type="presParOf" srcId="{9987B506-39D0-451D-9AA9-A5631B2C209C}" destId="{7A9DBE0E-F9A7-4C0B-92AD-7622A0D96EC3}" srcOrd="0" destOrd="0" presId="urn:microsoft.com/office/officeart/2005/8/layout/orgChart1"/>
    <dgm:cxn modelId="{F5633C0E-AF6A-4C5F-9DCA-205082B42750}" type="presParOf" srcId="{9987B506-39D0-451D-9AA9-A5631B2C209C}" destId="{E0C25EDA-54D3-4F09-B4F1-4C733820E837}" srcOrd="1" destOrd="0" presId="urn:microsoft.com/office/officeart/2005/8/layout/orgChart1"/>
    <dgm:cxn modelId="{05062174-8D42-4AEA-8028-1622E9458746}" type="presParOf" srcId="{C43A65CB-16F1-4193-ABEB-3365375948E1}" destId="{609DE81A-F6F8-4D62-96F2-DF3925A00247}" srcOrd="1" destOrd="0" presId="urn:microsoft.com/office/officeart/2005/8/layout/orgChart1"/>
    <dgm:cxn modelId="{5452D83B-1398-4BCE-BE32-CFF51679A964}" type="presParOf" srcId="{C43A65CB-16F1-4193-ABEB-3365375948E1}" destId="{DB9C9BF1-DD1D-46F8-8D13-7A3089F10C21}" srcOrd="2" destOrd="0" presId="urn:microsoft.com/office/officeart/2005/8/layout/orgChart1"/>
    <dgm:cxn modelId="{455344A7-B270-4926-B2E7-006CBA9646F5}" type="presParOf" srcId="{294A27A5-3ED4-4E7E-BC0D-7D5BC9FFB2D3}" destId="{8C32D3BC-DF98-403D-ACC6-F67CA342E59F}" srcOrd="2" destOrd="0" presId="urn:microsoft.com/office/officeart/2005/8/layout/orgChart1"/>
    <dgm:cxn modelId="{17252104-26FC-48E2-BF14-389F6DF38CE7}" type="presParOf" srcId="{8A167B6F-8060-4AD1-9610-B62AE4F4EB3B}" destId="{65560F21-738F-48B5-A09E-6722E2D78FE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C80CD5-F5DB-4DD6-9F54-D0908F7819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l-GR"/>
        </a:p>
      </dgm:t>
    </dgm:pt>
    <dgm:pt modelId="{B0F6CD30-C494-40C9-81DC-741CCEBB0EBE}">
      <dgm:prSet custT="1"/>
      <dgm:spPr/>
      <dgm:t>
        <a:bodyPr/>
        <a:lstStyle/>
        <a:p>
          <a:r>
            <a:rPr lang="el-GR" sz="1600" b="1" baseline="0" dirty="0">
              <a:solidFill>
                <a:srgbClr val="CC9900"/>
              </a:solidFill>
            </a:rPr>
            <a:t>Βασικό αντικείμενο Κρυπτογραφίας</a:t>
          </a:r>
          <a:endParaRPr lang="el-GR" sz="1600" b="1" dirty="0">
            <a:solidFill>
              <a:srgbClr val="CC9900"/>
            </a:solidFill>
          </a:endParaRPr>
        </a:p>
      </dgm:t>
    </dgm:pt>
    <dgm:pt modelId="{63930D23-80EB-46A0-A795-B9791C475B17}" type="parTrans" cxnId="{5E2CE3C9-0A62-44E4-AAF8-96C23E949DE4}">
      <dgm:prSet/>
      <dgm:spPr/>
      <dgm:t>
        <a:bodyPr/>
        <a:lstStyle/>
        <a:p>
          <a:endParaRPr lang="el-GR" sz="1600"/>
        </a:p>
      </dgm:t>
    </dgm:pt>
    <dgm:pt modelId="{76E64346-20D8-4787-A086-7474AB8AE9EA}" type="sibTrans" cxnId="{5E2CE3C9-0A62-44E4-AAF8-96C23E949DE4}">
      <dgm:prSet/>
      <dgm:spPr/>
      <dgm:t>
        <a:bodyPr/>
        <a:lstStyle/>
        <a:p>
          <a:endParaRPr lang="el-GR" sz="1600"/>
        </a:p>
      </dgm:t>
    </dgm:pt>
    <dgm:pt modelId="{128D8DB7-116B-4F25-B6AA-C99848FB0DD2}">
      <dgm:prSet custT="1"/>
      <dgm:spPr/>
      <dgm:t>
        <a:bodyPr/>
        <a:lstStyle/>
        <a:p>
          <a:r>
            <a:rPr lang="el-GR" sz="1700" b="0" baseline="0" dirty="0"/>
            <a:t>Η </a:t>
          </a:r>
          <a:r>
            <a:rPr lang="el-GR" sz="1700" b="0" baseline="0" dirty="0">
              <a:solidFill>
                <a:srgbClr val="FF0000"/>
              </a:solidFill>
            </a:rPr>
            <a:t>ασφάλεια</a:t>
          </a:r>
          <a:r>
            <a:rPr lang="el-GR" sz="1700" b="0" baseline="0" dirty="0"/>
            <a:t> </a:t>
          </a:r>
          <a:r>
            <a:rPr lang="el-GR" sz="1700" b="0" baseline="0" dirty="0">
              <a:solidFill>
                <a:srgbClr val="FF0000"/>
              </a:solidFill>
            </a:rPr>
            <a:t>των πληροφοριών</a:t>
          </a:r>
          <a:r>
            <a:rPr lang="el-GR" sz="1700" b="0" baseline="0" dirty="0"/>
            <a:t> και γενικώς η εξασφάλιση της </a:t>
          </a:r>
          <a:r>
            <a:rPr lang="el-GR" sz="1700" b="0" baseline="0" dirty="0">
              <a:solidFill>
                <a:schemeClr val="tx1"/>
              </a:solidFill>
            </a:rPr>
            <a:t>επικοινωνίας μέσω </a:t>
          </a:r>
          <a:r>
            <a:rPr lang="el-GR" sz="1700" b="0" i="0" u="sng" baseline="0" dirty="0">
              <a:solidFill>
                <a:schemeClr val="tx1"/>
              </a:solidFill>
            </a:rPr>
            <a:t>μη ασφαλών</a:t>
          </a:r>
          <a:r>
            <a:rPr lang="el-GR" sz="1700" b="0" u="none" baseline="0" dirty="0">
              <a:solidFill>
                <a:schemeClr val="tx1"/>
              </a:solidFill>
            </a:rPr>
            <a:t> </a:t>
          </a:r>
          <a:r>
            <a:rPr lang="el-GR" sz="1700" b="0" u="none" baseline="0" dirty="0"/>
            <a:t>διαύλων.</a:t>
          </a:r>
          <a:endParaRPr lang="el-GR" sz="1700" u="none" dirty="0"/>
        </a:p>
      </dgm:t>
    </dgm:pt>
    <dgm:pt modelId="{E490473F-1D85-45E6-A45A-E284A2E6C498}" type="parTrans" cxnId="{714BC48E-87A7-4E7F-B50D-3C5D25C7D306}">
      <dgm:prSet/>
      <dgm:spPr/>
      <dgm:t>
        <a:bodyPr/>
        <a:lstStyle/>
        <a:p>
          <a:endParaRPr lang="el-GR" sz="1600"/>
        </a:p>
      </dgm:t>
    </dgm:pt>
    <dgm:pt modelId="{F1725B68-5773-4C08-9B9F-5B2C183B66B4}" type="sibTrans" cxnId="{714BC48E-87A7-4E7F-B50D-3C5D25C7D306}">
      <dgm:prSet/>
      <dgm:spPr/>
      <dgm:t>
        <a:bodyPr/>
        <a:lstStyle/>
        <a:p>
          <a:endParaRPr lang="el-GR" sz="1600"/>
        </a:p>
      </dgm:t>
    </dgm:pt>
    <dgm:pt modelId="{0E9B5503-B07B-4B51-B863-ACBC3BE1CC12}" type="pres">
      <dgm:prSet presAssocID="{02C80CD5-F5DB-4DD6-9F54-D0908F78191A}" presName="vert0" presStyleCnt="0">
        <dgm:presLayoutVars>
          <dgm:dir/>
          <dgm:animOne val="branch"/>
          <dgm:animLvl val="lvl"/>
        </dgm:presLayoutVars>
      </dgm:prSet>
      <dgm:spPr/>
    </dgm:pt>
    <dgm:pt modelId="{0767E8AF-654E-4F82-830A-17F6B9E00359}" type="pres">
      <dgm:prSet presAssocID="{B0F6CD30-C494-40C9-81DC-741CCEBB0EBE}" presName="thickLine" presStyleLbl="alignNode1" presStyleIdx="0" presStyleCnt="1"/>
      <dgm:spPr/>
    </dgm:pt>
    <dgm:pt modelId="{C5E24B20-DE1D-4FA5-890C-7BB3F2835D0F}" type="pres">
      <dgm:prSet presAssocID="{B0F6CD30-C494-40C9-81DC-741CCEBB0EBE}" presName="horz1" presStyleCnt="0"/>
      <dgm:spPr/>
    </dgm:pt>
    <dgm:pt modelId="{E346F1FC-57BF-4670-98AB-330FE593AD4C}" type="pres">
      <dgm:prSet presAssocID="{B0F6CD30-C494-40C9-81DC-741CCEBB0EBE}" presName="tx1" presStyleLbl="revTx" presStyleIdx="0" presStyleCnt="2" custScaleX="132753"/>
      <dgm:spPr/>
    </dgm:pt>
    <dgm:pt modelId="{F27EFAB1-3757-48DD-920F-9BC0BC1866E1}" type="pres">
      <dgm:prSet presAssocID="{B0F6CD30-C494-40C9-81DC-741CCEBB0EBE}" presName="vert1" presStyleCnt="0"/>
      <dgm:spPr/>
    </dgm:pt>
    <dgm:pt modelId="{4A3662F4-B0EF-445F-8ADB-4C2BFA5CBF45}" type="pres">
      <dgm:prSet presAssocID="{128D8DB7-116B-4F25-B6AA-C99848FB0DD2}" presName="vertSpace2a" presStyleCnt="0"/>
      <dgm:spPr/>
    </dgm:pt>
    <dgm:pt modelId="{C987BC30-E84D-46A7-AEAE-F88A967DC112}" type="pres">
      <dgm:prSet presAssocID="{128D8DB7-116B-4F25-B6AA-C99848FB0DD2}" presName="horz2" presStyleCnt="0"/>
      <dgm:spPr/>
    </dgm:pt>
    <dgm:pt modelId="{4FCFB360-5DF9-4950-A967-861768655AC5}" type="pres">
      <dgm:prSet presAssocID="{128D8DB7-116B-4F25-B6AA-C99848FB0DD2}" presName="horzSpace2" presStyleCnt="0"/>
      <dgm:spPr/>
    </dgm:pt>
    <dgm:pt modelId="{99632AEA-E8A2-441D-87D6-305449E13C02}" type="pres">
      <dgm:prSet presAssocID="{128D8DB7-116B-4F25-B6AA-C99848FB0DD2}" presName="tx2" presStyleLbl="revTx" presStyleIdx="1" presStyleCnt="2" custScaleY="110108"/>
      <dgm:spPr/>
    </dgm:pt>
    <dgm:pt modelId="{10F9BF44-B3E8-4FE6-8A89-4D71BADF8FAB}" type="pres">
      <dgm:prSet presAssocID="{128D8DB7-116B-4F25-B6AA-C99848FB0DD2}" presName="vert2" presStyleCnt="0"/>
      <dgm:spPr/>
    </dgm:pt>
    <dgm:pt modelId="{6F284A47-4DF2-4A90-9978-A629A2BFED24}" type="pres">
      <dgm:prSet presAssocID="{128D8DB7-116B-4F25-B6AA-C99848FB0DD2}" presName="thinLine2b" presStyleLbl="callout" presStyleIdx="0" presStyleCnt="1"/>
      <dgm:spPr/>
    </dgm:pt>
    <dgm:pt modelId="{AF7E1C81-9400-41F9-A591-DB54AD011831}" type="pres">
      <dgm:prSet presAssocID="{128D8DB7-116B-4F25-B6AA-C99848FB0DD2}" presName="vertSpace2b" presStyleCnt="0"/>
      <dgm:spPr/>
    </dgm:pt>
  </dgm:ptLst>
  <dgm:cxnLst>
    <dgm:cxn modelId="{B3DDB744-5A35-45B0-BC1E-236E0D374C84}" type="presOf" srcId="{B0F6CD30-C494-40C9-81DC-741CCEBB0EBE}" destId="{E346F1FC-57BF-4670-98AB-330FE593AD4C}" srcOrd="0" destOrd="0" presId="urn:microsoft.com/office/officeart/2008/layout/LinedList"/>
    <dgm:cxn modelId="{714BC48E-87A7-4E7F-B50D-3C5D25C7D306}" srcId="{B0F6CD30-C494-40C9-81DC-741CCEBB0EBE}" destId="{128D8DB7-116B-4F25-B6AA-C99848FB0DD2}" srcOrd="0" destOrd="0" parTransId="{E490473F-1D85-45E6-A45A-E284A2E6C498}" sibTransId="{F1725B68-5773-4C08-9B9F-5B2C183B66B4}"/>
    <dgm:cxn modelId="{B4C6DAC7-6490-4ED9-A816-7DF392BEE76A}" type="presOf" srcId="{02C80CD5-F5DB-4DD6-9F54-D0908F78191A}" destId="{0E9B5503-B07B-4B51-B863-ACBC3BE1CC12}" srcOrd="0" destOrd="0" presId="urn:microsoft.com/office/officeart/2008/layout/LinedList"/>
    <dgm:cxn modelId="{5E2CE3C9-0A62-44E4-AAF8-96C23E949DE4}" srcId="{02C80CD5-F5DB-4DD6-9F54-D0908F78191A}" destId="{B0F6CD30-C494-40C9-81DC-741CCEBB0EBE}" srcOrd="0" destOrd="0" parTransId="{63930D23-80EB-46A0-A795-B9791C475B17}" sibTransId="{76E64346-20D8-4787-A086-7474AB8AE9EA}"/>
    <dgm:cxn modelId="{9A83E1CA-DEC9-495D-A238-8FB64D17378D}" type="presOf" srcId="{128D8DB7-116B-4F25-B6AA-C99848FB0DD2}" destId="{99632AEA-E8A2-441D-87D6-305449E13C02}" srcOrd="0" destOrd="0" presId="urn:microsoft.com/office/officeart/2008/layout/LinedList"/>
    <dgm:cxn modelId="{BD3878F0-FADF-4379-AA6D-AAD601F5FA5C}" type="presParOf" srcId="{0E9B5503-B07B-4B51-B863-ACBC3BE1CC12}" destId="{0767E8AF-654E-4F82-830A-17F6B9E00359}" srcOrd="0" destOrd="0" presId="urn:microsoft.com/office/officeart/2008/layout/LinedList"/>
    <dgm:cxn modelId="{8678FEFC-E986-46B6-B450-5591B34FE4A3}" type="presParOf" srcId="{0E9B5503-B07B-4B51-B863-ACBC3BE1CC12}" destId="{C5E24B20-DE1D-4FA5-890C-7BB3F2835D0F}" srcOrd="1" destOrd="0" presId="urn:microsoft.com/office/officeart/2008/layout/LinedList"/>
    <dgm:cxn modelId="{C1C5201D-50EA-445F-A853-64BCD25816A4}" type="presParOf" srcId="{C5E24B20-DE1D-4FA5-890C-7BB3F2835D0F}" destId="{E346F1FC-57BF-4670-98AB-330FE593AD4C}" srcOrd="0" destOrd="0" presId="urn:microsoft.com/office/officeart/2008/layout/LinedList"/>
    <dgm:cxn modelId="{F7ABA165-E48A-4E46-BD53-D97754427955}" type="presParOf" srcId="{C5E24B20-DE1D-4FA5-890C-7BB3F2835D0F}" destId="{F27EFAB1-3757-48DD-920F-9BC0BC1866E1}" srcOrd="1" destOrd="0" presId="urn:microsoft.com/office/officeart/2008/layout/LinedList"/>
    <dgm:cxn modelId="{36AFA315-5557-4254-B083-1332C0574AB8}" type="presParOf" srcId="{F27EFAB1-3757-48DD-920F-9BC0BC1866E1}" destId="{4A3662F4-B0EF-445F-8ADB-4C2BFA5CBF45}" srcOrd="0" destOrd="0" presId="urn:microsoft.com/office/officeart/2008/layout/LinedList"/>
    <dgm:cxn modelId="{CB6DD54A-FA38-4967-A183-ED6EDE683B18}" type="presParOf" srcId="{F27EFAB1-3757-48DD-920F-9BC0BC1866E1}" destId="{C987BC30-E84D-46A7-AEAE-F88A967DC112}" srcOrd="1" destOrd="0" presId="urn:microsoft.com/office/officeart/2008/layout/LinedList"/>
    <dgm:cxn modelId="{F0C26ED4-35B1-4DC7-8580-B0C70150EFB2}" type="presParOf" srcId="{C987BC30-E84D-46A7-AEAE-F88A967DC112}" destId="{4FCFB360-5DF9-4950-A967-861768655AC5}" srcOrd="0" destOrd="0" presId="urn:microsoft.com/office/officeart/2008/layout/LinedList"/>
    <dgm:cxn modelId="{4AF9E2C6-F686-4445-9813-86855D079B6C}" type="presParOf" srcId="{C987BC30-E84D-46A7-AEAE-F88A967DC112}" destId="{99632AEA-E8A2-441D-87D6-305449E13C02}" srcOrd="1" destOrd="0" presId="urn:microsoft.com/office/officeart/2008/layout/LinedList"/>
    <dgm:cxn modelId="{3E11DB0F-AF8E-458F-9CAD-996A0D9B81CB}" type="presParOf" srcId="{C987BC30-E84D-46A7-AEAE-F88A967DC112}" destId="{10F9BF44-B3E8-4FE6-8A89-4D71BADF8FAB}" srcOrd="2" destOrd="0" presId="urn:microsoft.com/office/officeart/2008/layout/LinedList"/>
    <dgm:cxn modelId="{3760803E-7753-40EE-961E-21B3DBFC606A}" type="presParOf" srcId="{F27EFAB1-3757-48DD-920F-9BC0BC1866E1}" destId="{6F284A47-4DF2-4A90-9978-A629A2BFED24}" srcOrd="2" destOrd="0" presId="urn:microsoft.com/office/officeart/2008/layout/LinedList"/>
    <dgm:cxn modelId="{E634A640-4791-49A5-8B66-653AD4ACB789}" type="presParOf" srcId="{F27EFAB1-3757-48DD-920F-9BC0BC1866E1}" destId="{AF7E1C81-9400-41F9-A591-DB54AD011831}" srcOrd="3"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78E12D-7E01-415A-B3C9-B54ADFDDDCFB}" type="doc">
      <dgm:prSet loTypeId="urn:microsoft.com/office/officeart/2005/8/layout/orgChart1" loCatId="hierarchy" qsTypeId="urn:microsoft.com/office/officeart/2005/8/quickstyle/simple5" qsCatId="simple" csTypeId="urn:microsoft.com/office/officeart/2005/8/colors/colorful1" csCatId="colorful" phldr="1"/>
      <dgm:spPr/>
      <dgm:t>
        <a:bodyPr/>
        <a:lstStyle/>
        <a:p>
          <a:endParaRPr lang="el-GR"/>
        </a:p>
      </dgm:t>
    </dgm:pt>
    <dgm:pt modelId="{D72D24D6-ADE5-4D67-9067-93C74C1B5436}">
      <dgm:prSet custT="1"/>
      <dgm:spPr/>
      <dgm:t>
        <a:bodyPr/>
        <a:lstStyle/>
        <a:p>
          <a:r>
            <a:rPr lang="el-GR" sz="1200" b="1" dirty="0">
              <a:effectLst>
                <a:outerShdw blurRad="50800" dist="50800" dir="2400000" algn="ctr" rotWithShape="0">
                  <a:schemeClr val="bg1">
                    <a:alpha val="80000"/>
                  </a:schemeClr>
                </a:outerShdw>
              </a:effectLst>
            </a:rPr>
            <a:t>Κρυπτογραφία</a:t>
          </a:r>
        </a:p>
      </dgm:t>
    </dgm:pt>
    <dgm:pt modelId="{A30679BC-A943-44FC-9B37-EFD26C350074}" type="parTrans" cxnId="{E85E010E-4281-4F97-B69F-1DFB45E23B34}">
      <dgm:prSet/>
      <dgm:spPr/>
      <dgm:t>
        <a:bodyPr/>
        <a:lstStyle/>
        <a:p>
          <a:endParaRPr lang="el-GR"/>
        </a:p>
      </dgm:t>
    </dgm:pt>
    <dgm:pt modelId="{D59C4398-9A7E-4897-99E6-CE50B9591E40}" type="sibTrans" cxnId="{E85E010E-4281-4F97-B69F-1DFB45E23B34}">
      <dgm:prSet/>
      <dgm:spPr/>
      <dgm:t>
        <a:bodyPr/>
        <a:lstStyle/>
        <a:p>
          <a:endParaRPr lang="el-GR"/>
        </a:p>
      </dgm:t>
    </dgm:pt>
    <dgm:pt modelId="{66F52EA9-DFAB-4F01-8C7E-42B3451D9572}">
      <dgm:prSet custT="1"/>
      <dgm:spPr/>
      <dgm:t>
        <a:bodyPr/>
        <a:lstStyle/>
        <a:p>
          <a:r>
            <a:rPr lang="el-GR" sz="1200" b="1" i="0" dirty="0">
              <a:effectLst>
                <a:outerShdw blurRad="50800" dist="50800" dir="2400000" algn="ctr" rotWithShape="0">
                  <a:schemeClr val="bg1">
                    <a:alpha val="80000"/>
                  </a:schemeClr>
                </a:outerShdw>
              </a:effectLst>
            </a:rPr>
            <a:t>Συμμετρική Κρυπτογραφία</a:t>
          </a:r>
        </a:p>
      </dgm:t>
    </dgm:pt>
    <dgm:pt modelId="{FAE7B643-7730-49CE-B13E-D0340FD7E757}" type="parTrans" cxnId="{E03A5EB7-EF72-46EA-B149-DB1F562627B0}">
      <dgm:prSet/>
      <dgm:spPr/>
      <dgm:t>
        <a:bodyPr/>
        <a:lstStyle/>
        <a:p>
          <a:endParaRPr lang="el-GR"/>
        </a:p>
      </dgm:t>
    </dgm:pt>
    <dgm:pt modelId="{6C877A42-D6FC-4FEC-8BCD-06ED9F3AD353}" type="sibTrans" cxnId="{E03A5EB7-EF72-46EA-B149-DB1F562627B0}">
      <dgm:prSet/>
      <dgm:spPr/>
      <dgm:t>
        <a:bodyPr/>
        <a:lstStyle/>
        <a:p>
          <a:endParaRPr lang="el-GR"/>
        </a:p>
      </dgm:t>
    </dgm:pt>
    <dgm:pt modelId="{ADD8423C-D7E5-4D5A-814B-C813CD72ED7A}">
      <dgm:prSet custT="1"/>
      <dgm:spPr>
        <a:effectLst>
          <a:outerShdw blurRad="57150" dist="19050" dir="5400000" algn="ctr" rotWithShape="0">
            <a:schemeClr val="bg1">
              <a:alpha val="63000"/>
            </a:schemeClr>
          </a:outerShdw>
        </a:effectLst>
      </dgm:spPr>
      <dgm:t>
        <a:bodyPr/>
        <a:lstStyle/>
        <a:p>
          <a:r>
            <a:rPr lang="el-GR" sz="1200" b="1" dirty="0">
              <a:effectLst>
                <a:outerShdw blurRad="50800" dist="50800" dir="2400000" algn="tl">
                  <a:srgbClr val="000000">
                    <a:alpha val="80000"/>
                  </a:srgbClr>
                </a:outerShdw>
              </a:effectLst>
            </a:rPr>
            <a:t>Ασύμμετρη Κρυπτογραφία</a:t>
          </a:r>
        </a:p>
      </dgm:t>
    </dgm:pt>
    <dgm:pt modelId="{1C9A56C8-0100-4249-9F75-7907B2FAD057}" type="parTrans" cxnId="{58EBE91D-9F05-4B30-9E34-C532FDBCA843}">
      <dgm:prSet/>
      <dgm:spPr/>
      <dgm:t>
        <a:bodyPr/>
        <a:lstStyle/>
        <a:p>
          <a:endParaRPr lang="el-GR"/>
        </a:p>
      </dgm:t>
    </dgm:pt>
    <dgm:pt modelId="{F7FB9B5C-F8BF-4755-8596-6D09CC299FE9}" type="sibTrans" cxnId="{58EBE91D-9F05-4B30-9E34-C532FDBCA843}">
      <dgm:prSet/>
      <dgm:spPr/>
      <dgm:t>
        <a:bodyPr/>
        <a:lstStyle/>
        <a:p>
          <a:endParaRPr lang="el-GR"/>
        </a:p>
      </dgm:t>
    </dgm:pt>
    <dgm:pt modelId="{8453E157-7ECB-4AB0-962E-D70329F30174}" type="pres">
      <dgm:prSet presAssocID="{8A78E12D-7E01-415A-B3C9-B54ADFDDDCFB}" presName="hierChild1" presStyleCnt="0">
        <dgm:presLayoutVars>
          <dgm:orgChart val="1"/>
          <dgm:chPref val="1"/>
          <dgm:dir/>
          <dgm:animOne val="branch"/>
          <dgm:animLvl val="lvl"/>
          <dgm:resizeHandles/>
        </dgm:presLayoutVars>
      </dgm:prSet>
      <dgm:spPr/>
    </dgm:pt>
    <dgm:pt modelId="{9954ABAC-0C3F-4C1C-9B62-A8941F93C4B2}" type="pres">
      <dgm:prSet presAssocID="{D72D24D6-ADE5-4D67-9067-93C74C1B5436}" presName="hierRoot1" presStyleCnt="0">
        <dgm:presLayoutVars>
          <dgm:hierBranch val="init"/>
        </dgm:presLayoutVars>
      </dgm:prSet>
      <dgm:spPr/>
    </dgm:pt>
    <dgm:pt modelId="{E0BE9027-F128-485C-BE5E-8BFBF9FBE52B}" type="pres">
      <dgm:prSet presAssocID="{D72D24D6-ADE5-4D67-9067-93C74C1B5436}" presName="rootComposite1" presStyleCnt="0"/>
      <dgm:spPr/>
    </dgm:pt>
    <dgm:pt modelId="{DBFC8E18-0008-4E46-AFB1-16779083F0C9}" type="pres">
      <dgm:prSet presAssocID="{D72D24D6-ADE5-4D67-9067-93C74C1B5436}" presName="rootText1" presStyleLbl="node0" presStyleIdx="0" presStyleCnt="1" custLinFactNeighborX="3961" custLinFactNeighborY="-43">
        <dgm:presLayoutVars>
          <dgm:chPref val="3"/>
        </dgm:presLayoutVars>
      </dgm:prSet>
      <dgm:spPr/>
    </dgm:pt>
    <dgm:pt modelId="{54512588-1979-47D6-A56A-7BD654D1265F}" type="pres">
      <dgm:prSet presAssocID="{D72D24D6-ADE5-4D67-9067-93C74C1B5436}" presName="rootConnector1" presStyleLbl="node1" presStyleIdx="0" presStyleCnt="0"/>
      <dgm:spPr/>
    </dgm:pt>
    <dgm:pt modelId="{8E915AAC-1F6B-44BC-BBB0-1EB6D6DB4597}" type="pres">
      <dgm:prSet presAssocID="{D72D24D6-ADE5-4D67-9067-93C74C1B5436}" presName="hierChild2" presStyleCnt="0"/>
      <dgm:spPr/>
    </dgm:pt>
    <dgm:pt modelId="{A930DDBF-D95D-4ECB-8711-7CC4D6B7F0C7}" type="pres">
      <dgm:prSet presAssocID="{FAE7B643-7730-49CE-B13E-D0340FD7E757}" presName="Name37" presStyleLbl="parChTrans1D2" presStyleIdx="0" presStyleCnt="2"/>
      <dgm:spPr/>
    </dgm:pt>
    <dgm:pt modelId="{8FEF82BA-5355-4C52-95DC-7CD5E6E04C8D}" type="pres">
      <dgm:prSet presAssocID="{66F52EA9-DFAB-4F01-8C7E-42B3451D9572}" presName="hierRoot2" presStyleCnt="0">
        <dgm:presLayoutVars>
          <dgm:hierBranch val="init"/>
        </dgm:presLayoutVars>
      </dgm:prSet>
      <dgm:spPr/>
    </dgm:pt>
    <dgm:pt modelId="{7E7E6C62-EB74-48EE-8A1D-56418549A7E6}" type="pres">
      <dgm:prSet presAssocID="{66F52EA9-DFAB-4F01-8C7E-42B3451D9572}" presName="rootComposite" presStyleCnt="0"/>
      <dgm:spPr/>
    </dgm:pt>
    <dgm:pt modelId="{8AEA7B4A-7A48-479E-8941-DA07618AC3DD}" type="pres">
      <dgm:prSet presAssocID="{66F52EA9-DFAB-4F01-8C7E-42B3451D9572}" presName="rootText" presStyleLbl="node2" presStyleIdx="0" presStyleCnt="2" custLinFactX="-100000" custLinFactNeighborX="-127641" custLinFactNeighborY="1149">
        <dgm:presLayoutVars>
          <dgm:chPref val="3"/>
        </dgm:presLayoutVars>
      </dgm:prSet>
      <dgm:spPr/>
    </dgm:pt>
    <dgm:pt modelId="{241A3386-A89F-4C9B-BFEE-EDC652275FD9}" type="pres">
      <dgm:prSet presAssocID="{66F52EA9-DFAB-4F01-8C7E-42B3451D9572}" presName="rootConnector" presStyleLbl="node2" presStyleIdx="0" presStyleCnt="2"/>
      <dgm:spPr/>
    </dgm:pt>
    <dgm:pt modelId="{4F007448-22A4-43F4-9454-467D029B8934}" type="pres">
      <dgm:prSet presAssocID="{66F52EA9-DFAB-4F01-8C7E-42B3451D9572}" presName="hierChild4" presStyleCnt="0"/>
      <dgm:spPr/>
    </dgm:pt>
    <dgm:pt modelId="{8DF28AA3-D6E2-4530-B718-A8C2AD6C3807}" type="pres">
      <dgm:prSet presAssocID="{66F52EA9-DFAB-4F01-8C7E-42B3451D9572}" presName="hierChild5" presStyleCnt="0"/>
      <dgm:spPr/>
    </dgm:pt>
    <dgm:pt modelId="{E88FBD4F-56BA-48CC-9EF1-018ED1D240AA}" type="pres">
      <dgm:prSet presAssocID="{1C9A56C8-0100-4249-9F75-7907B2FAD057}" presName="Name37" presStyleLbl="parChTrans1D2" presStyleIdx="1" presStyleCnt="2"/>
      <dgm:spPr/>
    </dgm:pt>
    <dgm:pt modelId="{8CA291BC-34ED-4532-92F1-34C6399DDB5D}" type="pres">
      <dgm:prSet presAssocID="{ADD8423C-D7E5-4D5A-814B-C813CD72ED7A}" presName="hierRoot2" presStyleCnt="0">
        <dgm:presLayoutVars>
          <dgm:hierBranch val="init"/>
        </dgm:presLayoutVars>
      </dgm:prSet>
      <dgm:spPr/>
    </dgm:pt>
    <dgm:pt modelId="{3D0E5BDD-F8AF-43CB-BEC1-9837C7CCFE79}" type="pres">
      <dgm:prSet presAssocID="{ADD8423C-D7E5-4D5A-814B-C813CD72ED7A}" presName="rootComposite" presStyleCnt="0"/>
      <dgm:spPr/>
    </dgm:pt>
    <dgm:pt modelId="{81AC618E-1497-4B80-A7CE-D75BE397CDF7}" type="pres">
      <dgm:prSet presAssocID="{ADD8423C-D7E5-4D5A-814B-C813CD72ED7A}" presName="rootText" presStyleLbl="node2" presStyleIdx="1" presStyleCnt="2" custLinFactX="100000" custLinFactNeighborX="135162" custLinFactNeighborY="7050">
        <dgm:presLayoutVars>
          <dgm:chPref val="3"/>
        </dgm:presLayoutVars>
      </dgm:prSet>
      <dgm:spPr/>
    </dgm:pt>
    <dgm:pt modelId="{62BB88D9-32D2-41DA-80AE-6493FC11D78D}" type="pres">
      <dgm:prSet presAssocID="{ADD8423C-D7E5-4D5A-814B-C813CD72ED7A}" presName="rootConnector" presStyleLbl="node2" presStyleIdx="1" presStyleCnt="2"/>
      <dgm:spPr/>
    </dgm:pt>
    <dgm:pt modelId="{6BF92E78-0BB8-4467-8A6F-32A3C135FF48}" type="pres">
      <dgm:prSet presAssocID="{ADD8423C-D7E5-4D5A-814B-C813CD72ED7A}" presName="hierChild4" presStyleCnt="0"/>
      <dgm:spPr/>
    </dgm:pt>
    <dgm:pt modelId="{BA9E0AFF-1694-491D-85C5-F57338C52F75}" type="pres">
      <dgm:prSet presAssocID="{ADD8423C-D7E5-4D5A-814B-C813CD72ED7A}" presName="hierChild5" presStyleCnt="0"/>
      <dgm:spPr/>
    </dgm:pt>
    <dgm:pt modelId="{A0EEDB8D-7D87-46F9-B1D3-4CBFDFB8585D}" type="pres">
      <dgm:prSet presAssocID="{D72D24D6-ADE5-4D67-9067-93C74C1B5436}" presName="hierChild3" presStyleCnt="0"/>
      <dgm:spPr/>
    </dgm:pt>
  </dgm:ptLst>
  <dgm:cxnLst>
    <dgm:cxn modelId="{E85E010E-4281-4F97-B69F-1DFB45E23B34}" srcId="{8A78E12D-7E01-415A-B3C9-B54ADFDDDCFB}" destId="{D72D24D6-ADE5-4D67-9067-93C74C1B5436}" srcOrd="0" destOrd="0" parTransId="{A30679BC-A943-44FC-9B37-EFD26C350074}" sibTransId="{D59C4398-9A7E-4897-99E6-CE50B9591E40}"/>
    <dgm:cxn modelId="{C8EE9E11-DEC9-47E2-B285-B1A88942F230}" type="presOf" srcId="{D72D24D6-ADE5-4D67-9067-93C74C1B5436}" destId="{54512588-1979-47D6-A56A-7BD654D1265F}" srcOrd="1" destOrd="0" presId="urn:microsoft.com/office/officeart/2005/8/layout/orgChart1"/>
    <dgm:cxn modelId="{58EBE91D-9F05-4B30-9E34-C532FDBCA843}" srcId="{D72D24D6-ADE5-4D67-9067-93C74C1B5436}" destId="{ADD8423C-D7E5-4D5A-814B-C813CD72ED7A}" srcOrd="1" destOrd="0" parTransId="{1C9A56C8-0100-4249-9F75-7907B2FAD057}" sibTransId="{F7FB9B5C-F8BF-4755-8596-6D09CC299FE9}"/>
    <dgm:cxn modelId="{B2566B33-CAF8-493F-900B-09CAD25E1AB3}" type="presOf" srcId="{D72D24D6-ADE5-4D67-9067-93C74C1B5436}" destId="{DBFC8E18-0008-4E46-AFB1-16779083F0C9}" srcOrd="0" destOrd="0" presId="urn:microsoft.com/office/officeart/2005/8/layout/orgChart1"/>
    <dgm:cxn modelId="{73718341-FF4F-4F47-A78F-4D2FA3E53184}" type="presOf" srcId="{1C9A56C8-0100-4249-9F75-7907B2FAD057}" destId="{E88FBD4F-56BA-48CC-9EF1-018ED1D240AA}" srcOrd="0" destOrd="0" presId="urn:microsoft.com/office/officeart/2005/8/layout/orgChart1"/>
    <dgm:cxn modelId="{91F94154-35D2-4946-AFE8-CDB8AADABBA7}" type="presOf" srcId="{FAE7B643-7730-49CE-B13E-D0340FD7E757}" destId="{A930DDBF-D95D-4ECB-8711-7CC4D6B7F0C7}" srcOrd="0" destOrd="0" presId="urn:microsoft.com/office/officeart/2005/8/layout/orgChart1"/>
    <dgm:cxn modelId="{FD3C5A98-3030-4648-9715-383BC5D02697}" type="presOf" srcId="{66F52EA9-DFAB-4F01-8C7E-42B3451D9572}" destId="{8AEA7B4A-7A48-479E-8941-DA07618AC3DD}" srcOrd="0" destOrd="0" presId="urn:microsoft.com/office/officeart/2005/8/layout/orgChart1"/>
    <dgm:cxn modelId="{E03A5EB7-EF72-46EA-B149-DB1F562627B0}" srcId="{D72D24D6-ADE5-4D67-9067-93C74C1B5436}" destId="{66F52EA9-DFAB-4F01-8C7E-42B3451D9572}" srcOrd="0" destOrd="0" parTransId="{FAE7B643-7730-49CE-B13E-D0340FD7E757}" sibTransId="{6C877A42-D6FC-4FEC-8BCD-06ED9F3AD353}"/>
    <dgm:cxn modelId="{EBDCC0C8-41B1-4F7A-87AA-5E8A6B7D449D}" type="presOf" srcId="{8A78E12D-7E01-415A-B3C9-B54ADFDDDCFB}" destId="{8453E157-7ECB-4AB0-962E-D70329F30174}" srcOrd="0" destOrd="0" presId="urn:microsoft.com/office/officeart/2005/8/layout/orgChart1"/>
    <dgm:cxn modelId="{D8D109D2-929D-421A-8CE4-C8FB5878F334}" type="presOf" srcId="{ADD8423C-D7E5-4D5A-814B-C813CD72ED7A}" destId="{81AC618E-1497-4B80-A7CE-D75BE397CDF7}" srcOrd="0" destOrd="0" presId="urn:microsoft.com/office/officeart/2005/8/layout/orgChart1"/>
    <dgm:cxn modelId="{28E417F4-EEDD-47C5-94AE-8226D0AAE74B}" type="presOf" srcId="{66F52EA9-DFAB-4F01-8C7E-42B3451D9572}" destId="{241A3386-A89F-4C9B-BFEE-EDC652275FD9}" srcOrd="1" destOrd="0" presId="urn:microsoft.com/office/officeart/2005/8/layout/orgChart1"/>
    <dgm:cxn modelId="{85098BFE-B333-4129-ACA8-3E3BFEA0A9D2}" type="presOf" srcId="{ADD8423C-D7E5-4D5A-814B-C813CD72ED7A}" destId="{62BB88D9-32D2-41DA-80AE-6493FC11D78D}" srcOrd="1" destOrd="0" presId="urn:microsoft.com/office/officeart/2005/8/layout/orgChart1"/>
    <dgm:cxn modelId="{4F55C115-14DD-49B4-B93B-163B475C00F2}" type="presParOf" srcId="{8453E157-7ECB-4AB0-962E-D70329F30174}" destId="{9954ABAC-0C3F-4C1C-9B62-A8941F93C4B2}" srcOrd="0" destOrd="0" presId="urn:microsoft.com/office/officeart/2005/8/layout/orgChart1"/>
    <dgm:cxn modelId="{4B1E9589-7D18-4D69-930F-E632621BA4BF}" type="presParOf" srcId="{9954ABAC-0C3F-4C1C-9B62-A8941F93C4B2}" destId="{E0BE9027-F128-485C-BE5E-8BFBF9FBE52B}" srcOrd="0" destOrd="0" presId="urn:microsoft.com/office/officeart/2005/8/layout/orgChart1"/>
    <dgm:cxn modelId="{F2D24595-34FC-4BCC-94FA-85E129024630}" type="presParOf" srcId="{E0BE9027-F128-485C-BE5E-8BFBF9FBE52B}" destId="{DBFC8E18-0008-4E46-AFB1-16779083F0C9}" srcOrd="0" destOrd="0" presId="urn:microsoft.com/office/officeart/2005/8/layout/orgChart1"/>
    <dgm:cxn modelId="{518FABAE-7310-4C89-B387-95587C61E87B}" type="presParOf" srcId="{E0BE9027-F128-485C-BE5E-8BFBF9FBE52B}" destId="{54512588-1979-47D6-A56A-7BD654D1265F}" srcOrd="1" destOrd="0" presId="urn:microsoft.com/office/officeart/2005/8/layout/orgChart1"/>
    <dgm:cxn modelId="{28A65419-96A1-49CC-BAFB-D351E0EFC560}" type="presParOf" srcId="{9954ABAC-0C3F-4C1C-9B62-A8941F93C4B2}" destId="{8E915AAC-1F6B-44BC-BBB0-1EB6D6DB4597}" srcOrd="1" destOrd="0" presId="urn:microsoft.com/office/officeart/2005/8/layout/orgChart1"/>
    <dgm:cxn modelId="{67F49C57-4958-4768-8F8F-F13BE132E51F}" type="presParOf" srcId="{8E915AAC-1F6B-44BC-BBB0-1EB6D6DB4597}" destId="{A930DDBF-D95D-4ECB-8711-7CC4D6B7F0C7}" srcOrd="0" destOrd="0" presId="urn:microsoft.com/office/officeart/2005/8/layout/orgChart1"/>
    <dgm:cxn modelId="{0D89024A-69B6-48AF-A9E0-56DC963C630B}" type="presParOf" srcId="{8E915AAC-1F6B-44BC-BBB0-1EB6D6DB4597}" destId="{8FEF82BA-5355-4C52-95DC-7CD5E6E04C8D}" srcOrd="1" destOrd="0" presId="urn:microsoft.com/office/officeart/2005/8/layout/orgChart1"/>
    <dgm:cxn modelId="{436F6ED5-8084-4381-9A62-F5D9506A05DE}" type="presParOf" srcId="{8FEF82BA-5355-4C52-95DC-7CD5E6E04C8D}" destId="{7E7E6C62-EB74-48EE-8A1D-56418549A7E6}" srcOrd="0" destOrd="0" presId="urn:microsoft.com/office/officeart/2005/8/layout/orgChart1"/>
    <dgm:cxn modelId="{FE55B876-E585-441A-B4A6-9496414450ED}" type="presParOf" srcId="{7E7E6C62-EB74-48EE-8A1D-56418549A7E6}" destId="{8AEA7B4A-7A48-479E-8941-DA07618AC3DD}" srcOrd="0" destOrd="0" presId="urn:microsoft.com/office/officeart/2005/8/layout/orgChart1"/>
    <dgm:cxn modelId="{608E0F7B-1B4C-44A4-A481-CD41C098E1FC}" type="presParOf" srcId="{7E7E6C62-EB74-48EE-8A1D-56418549A7E6}" destId="{241A3386-A89F-4C9B-BFEE-EDC652275FD9}" srcOrd="1" destOrd="0" presId="urn:microsoft.com/office/officeart/2005/8/layout/orgChart1"/>
    <dgm:cxn modelId="{3147407A-C230-451E-91DC-08550E81D1B6}" type="presParOf" srcId="{8FEF82BA-5355-4C52-95DC-7CD5E6E04C8D}" destId="{4F007448-22A4-43F4-9454-467D029B8934}" srcOrd="1" destOrd="0" presId="urn:microsoft.com/office/officeart/2005/8/layout/orgChart1"/>
    <dgm:cxn modelId="{B65FEB2C-EB1A-4022-9E79-E6702B61261E}" type="presParOf" srcId="{8FEF82BA-5355-4C52-95DC-7CD5E6E04C8D}" destId="{8DF28AA3-D6E2-4530-B718-A8C2AD6C3807}" srcOrd="2" destOrd="0" presId="urn:microsoft.com/office/officeart/2005/8/layout/orgChart1"/>
    <dgm:cxn modelId="{02B41F7E-E179-484B-B7D4-CB27BCE16748}" type="presParOf" srcId="{8E915AAC-1F6B-44BC-BBB0-1EB6D6DB4597}" destId="{E88FBD4F-56BA-48CC-9EF1-018ED1D240AA}" srcOrd="2" destOrd="0" presId="urn:microsoft.com/office/officeart/2005/8/layout/orgChart1"/>
    <dgm:cxn modelId="{6F276AF0-D0EF-4EE8-B8CF-88C7E8462BA5}" type="presParOf" srcId="{8E915AAC-1F6B-44BC-BBB0-1EB6D6DB4597}" destId="{8CA291BC-34ED-4532-92F1-34C6399DDB5D}" srcOrd="3" destOrd="0" presId="urn:microsoft.com/office/officeart/2005/8/layout/orgChart1"/>
    <dgm:cxn modelId="{EB4165FA-EFF4-4EC2-B5DB-ED9AFD157EFD}" type="presParOf" srcId="{8CA291BC-34ED-4532-92F1-34C6399DDB5D}" destId="{3D0E5BDD-F8AF-43CB-BEC1-9837C7CCFE79}" srcOrd="0" destOrd="0" presId="urn:microsoft.com/office/officeart/2005/8/layout/orgChart1"/>
    <dgm:cxn modelId="{A359046D-5F0A-44C8-9DF0-BF1934444312}" type="presParOf" srcId="{3D0E5BDD-F8AF-43CB-BEC1-9837C7CCFE79}" destId="{81AC618E-1497-4B80-A7CE-D75BE397CDF7}" srcOrd="0" destOrd="0" presId="urn:microsoft.com/office/officeart/2005/8/layout/orgChart1"/>
    <dgm:cxn modelId="{D9A234C6-48FD-4EDE-8FC8-ACBCBBB4D8A1}" type="presParOf" srcId="{3D0E5BDD-F8AF-43CB-BEC1-9837C7CCFE79}" destId="{62BB88D9-32D2-41DA-80AE-6493FC11D78D}" srcOrd="1" destOrd="0" presId="urn:microsoft.com/office/officeart/2005/8/layout/orgChart1"/>
    <dgm:cxn modelId="{CA100408-1CFC-4AC6-A87F-2BF917369D7A}" type="presParOf" srcId="{8CA291BC-34ED-4532-92F1-34C6399DDB5D}" destId="{6BF92E78-0BB8-4467-8A6F-32A3C135FF48}" srcOrd="1" destOrd="0" presId="urn:microsoft.com/office/officeart/2005/8/layout/orgChart1"/>
    <dgm:cxn modelId="{BF731838-EA4E-4234-9FC6-AD3DA164F004}" type="presParOf" srcId="{8CA291BC-34ED-4532-92F1-34C6399DDB5D}" destId="{BA9E0AFF-1694-491D-85C5-F57338C52F75}" srcOrd="2" destOrd="0" presId="urn:microsoft.com/office/officeart/2005/8/layout/orgChart1"/>
    <dgm:cxn modelId="{F605E4B6-AF92-409D-BC99-42A0F181D65F}" type="presParOf" srcId="{9954ABAC-0C3F-4C1C-9B62-A8941F93C4B2}" destId="{A0EEDB8D-7D87-46F9-B1D3-4CBFDFB8585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A40DAD-8F0B-4CE3-92BD-D95C0D344B0D}"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l-GR"/>
        </a:p>
      </dgm:t>
    </dgm:pt>
    <dgm:pt modelId="{41B88DF2-DB99-432F-982A-1893551AF1C7}">
      <dgm:prSet/>
      <dgm:spPr>
        <a:solidFill>
          <a:schemeClr val="tx1">
            <a:lumMod val="95000"/>
          </a:schemeClr>
        </a:solidFill>
      </dgm:spPr>
      <dgm:t>
        <a:bodyPr/>
        <a:lstStyle/>
        <a:p>
          <a:r>
            <a:rPr lang="el-GR" b="0" i="0" baseline="0" dirty="0">
              <a:solidFill>
                <a:schemeClr val="bg1"/>
              </a:solidFill>
            </a:rPr>
            <a:t>Ένα σύνολο bits αποτελεί έναν </a:t>
          </a:r>
          <a:r>
            <a:rPr lang="el-GR" b="1" baseline="0" dirty="0">
              <a:solidFill>
                <a:schemeClr val="accent4">
                  <a:lumMod val="75000"/>
                </a:schemeClr>
              </a:solidFill>
            </a:rPr>
            <a:t>καταχωρητή</a:t>
          </a:r>
          <a:endParaRPr lang="el-GR" dirty="0">
            <a:solidFill>
              <a:schemeClr val="bg1"/>
            </a:solidFill>
          </a:endParaRPr>
        </a:p>
      </dgm:t>
    </dgm:pt>
    <dgm:pt modelId="{8F778700-47E8-4392-853C-822F4219F7E7}" type="parTrans" cxnId="{FAAA1AB4-A242-4006-9E8E-938F79AE0E3F}">
      <dgm:prSet/>
      <dgm:spPr/>
      <dgm:t>
        <a:bodyPr/>
        <a:lstStyle/>
        <a:p>
          <a:endParaRPr lang="el-GR"/>
        </a:p>
      </dgm:t>
    </dgm:pt>
    <dgm:pt modelId="{D21EB26A-CD21-47DE-B777-CE64BD425FAF}" type="sibTrans" cxnId="{FAAA1AB4-A242-4006-9E8E-938F79AE0E3F}">
      <dgm:prSet/>
      <dgm:spPr/>
      <dgm:t>
        <a:bodyPr/>
        <a:lstStyle/>
        <a:p>
          <a:endParaRPr lang="el-GR"/>
        </a:p>
      </dgm:t>
    </dgm:pt>
    <dgm:pt modelId="{5D420C0F-23CD-424E-A070-281FCC3C4FD5}">
      <dgm:prSet/>
      <dgm:spPr>
        <a:solidFill>
          <a:schemeClr val="accent2">
            <a:lumMod val="60000"/>
            <a:lumOff val="40000"/>
          </a:schemeClr>
        </a:solidFill>
      </dgm:spPr>
      <dgm:t>
        <a:bodyPr/>
        <a:lstStyle/>
        <a:p>
          <a:r>
            <a:rPr lang="el-GR" dirty="0">
              <a:solidFill>
                <a:schemeClr val="bg1"/>
              </a:solidFill>
            </a:rPr>
            <a:t>Ό</a:t>
          </a:r>
          <a:r>
            <a:rPr lang="el-GR" b="0" i="0" baseline="0" dirty="0">
              <a:solidFill>
                <a:schemeClr val="bg1"/>
              </a:solidFill>
            </a:rPr>
            <a:t>ταν έχουμε δύο bit και παραπάνω, τα γράφουμε στη μορφή 00, 01,κλπ.</a:t>
          </a:r>
          <a:endParaRPr lang="el-GR" dirty="0">
            <a:solidFill>
              <a:schemeClr val="bg1"/>
            </a:solidFill>
          </a:endParaRPr>
        </a:p>
      </dgm:t>
    </dgm:pt>
    <dgm:pt modelId="{4ED480B2-7BB9-4B6C-A303-F5C7109718D6}" type="parTrans" cxnId="{C5235AC6-F67C-45C9-8FB4-CBC58D236D82}">
      <dgm:prSet/>
      <dgm:spPr/>
      <dgm:t>
        <a:bodyPr/>
        <a:lstStyle/>
        <a:p>
          <a:endParaRPr lang="el-GR"/>
        </a:p>
      </dgm:t>
    </dgm:pt>
    <dgm:pt modelId="{D312B058-8844-4BE6-BBD2-296B715F98F3}" type="sibTrans" cxnId="{C5235AC6-F67C-45C9-8FB4-CBC58D236D82}">
      <dgm:prSet/>
      <dgm:spPr/>
      <dgm:t>
        <a:bodyPr/>
        <a:lstStyle/>
        <a:p>
          <a:endParaRPr lang="el-GR"/>
        </a:p>
      </dgm:t>
    </dgm:pt>
    <dgm:pt modelId="{C0E92503-8350-4F37-B2BA-FC3B8992A285}">
      <dgm:prSet/>
      <dgm:spPr>
        <a:solidFill>
          <a:schemeClr val="accent2">
            <a:lumMod val="60000"/>
            <a:lumOff val="40000"/>
          </a:schemeClr>
        </a:solidFill>
      </dgm:spPr>
      <dgm:t>
        <a:bodyPr/>
        <a:lstStyle/>
        <a:p>
          <a:r>
            <a:rPr lang="el-GR" dirty="0">
              <a:solidFill>
                <a:schemeClr val="bg1"/>
              </a:solidFill>
            </a:rPr>
            <a:t>Δ</a:t>
          </a:r>
          <a:r>
            <a:rPr lang="el-GR" b="0" i="0" baseline="0" dirty="0">
              <a:solidFill>
                <a:schemeClr val="bg1"/>
              </a:solidFill>
            </a:rPr>
            <a:t>ύο qubits μπορούν να αναπαραστήσουν οποιαδήποτε υπέρθεση τεσσάρων δυνατών καταστάσεων που ορίζονται να είναι της μορφής |00⟩, |01⟩, |10⟩, |11⟩.</a:t>
          </a:r>
          <a:endParaRPr lang="el-GR" dirty="0">
            <a:solidFill>
              <a:schemeClr val="bg1"/>
            </a:solidFill>
          </a:endParaRPr>
        </a:p>
      </dgm:t>
    </dgm:pt>
    <dgm:pt modelId="{11D0638E-518C-4B28-BC76-0EC3887D2BE5}" type="parTrans" cxnId="{D09C4121-312C-4E01-AC8E-6D610EC979DF}">
      <dgm:prSet/>
      <dgm:spPr/>
      <dgm:t>
        <a:bodyPr/>
        <a:lstStyle/>
        <a:p>
          <a:endParaRPr lang="el-GR"/>
        </a:p>
      </dgm:t>
    </dgm:pt>
    <dgm:pt modelId="{994EF58B-7107-401C-A123-565ABE90928B}" type="sibTrans" cxnId="{D09C4121-312C-4E01-AC8E-6D610EC979DF}">
      <dgm:prSet/>
      <dgm:spPr/>
      <dgm:t>
        <a:bodyPr/>
        <a:lstStyle/>
        <a:p>
          <a:endParaRPr lang="el-GR"/>
        </a:p>
      </dgm:t>
    </dgm:pt>
    <dgm:pt modelId="{EAA86110-5E14-4836-A887-1B6F37ECD753}">
      <dgm:prSet/>
      <dgm:spPr>
        <a:noFill/>
        <a:ln>
          <a:solidFill>
            <a:schemeClr val="accent4">
              <a:lumMod val="75000"/>
            </a:schemeClr>
          </a:solidFill>
        </a:ln>
      </dgm:spPr>
      <dgm:t>
        <a:bodyPr/>
        <a:lstStyle/>
        <a:p>
          <a:r>
            <a:rPr lang="el-GR" b="1" dirty="0">
              <a:solidFill>
                <a:schemeClr val="accent4"/>
              </a:solidFill>
            </a:rPr>
            <a:t>Κλασσικός Υπολογιστής</a:t>
          </a:r>
        </a:p>
      </dgm:t>
    </dgm:pt>
    <dgm:pt modelId="{E295A02B-093F-4F10-A857-B44BFD2D47E3}" type="parTrans" cxnId="{A0022FE5-7C78-4520-A134-8EA862382CE5}">
      <dgm:prSet/>
      <dgm:spPr/>
      <dgm:t>
        <a:bodyPr/>
        <a:lstStyle/>
        <a:p>
          <a:endParaRPr lang="el-GR"/>
        </a:p>
      </dgm:t>
    </dgm:pt>
    <dgm:pt modelId="{A97BEF05-4AC2-4BAC-907B-6AC80DD5CA47}" type="sibTrans" cxnId="{A0022FE5-7C78-4520-A134-8EA862382CE5}">
      <dgm:prSet/>
      <dgm:spPr/>
      <dgm:t>
        <a:bodyPr/>
        <a:lstStyle/>
        <a:p>
          <a:endParaRPr lang="el-GR"/>
        </a:p>
      </dgm:t>
    </dgm:pt>
    <dgm:pt modelId="{6A8CB69F-D71E-4A09-8718-A4048CA9B10E}">
      <dgm:prSet/>
      <dgm:spPr>
        <a:noFill/>
        <a:ln>
          <a:solidFill>
            <a:schemeClr val="accent4">
              <a:lumMod val="75000"/>
            </a:schemeClr>
          </a:solidFill>
        </a:ln>
      </dgm:spPr>
      <dgm:t>
        <a:bodyPr/>
        <a:lstStyle/>
        <a:p>
          <a:r>
            <a:rPr lang="el-GR" b="1" dirty="0">
              <a:solidFill>
                <a:schemeClr val="accent4"/>
              </a:solidFill>
            </a:rPr>
            <a:t>Κβαντικός Υπολογιστής</a:t>
          </a:r>
        </a:p>
      </dgm:t>
    </dgm:pt>
    <dgm:pt modelId="{6EAF77D8-8631-4594-935C-7A84C9B638E1}" type="parTrans" cxnId="{9A0C1DA1-6CCA-484E-8E21-69CE468CCB27}">
      <dgm:prSet/>
      <dgm:spPr/>
      <dgm:t>
        <a:bodyPr/>
        <a:lstStyle/>
        <a:p>
          <a:endParaRPr lang="el-GR"/>
        </a:p>
      </dgm:t>
    </dgm:pt>
    <dgm:pt modelId="{8BF687F8-1391-435F-9FC6-58F22C4D7F94}" type="sibTrans" cxnId="{9A0C1DA1-6CCA-484E-8E21-69CE468CCB27}">
      <dgm:prSet/>
      <dgm:spPr/>
      <dgm:t>
        <a:bodyPr/>
        <a:lstStyle/>
        <a:p>
          <a:endParaRPr lang="el-GR"/>
        </a:p>
      </dgm:t>
    </dgm:pt>
    <dgm:pt modelId="{79B11844-4EF7-406F-BCFF-65773BBEE68F}">
      <dgm:prSet/>
      <dgm:spPr>
        <a:solidFill>
          <a:schemeClr val="tx1">
            <a:lumMod val="95000"/>
          </a:schemeClr>
        </a:solidFill>
      </dgm:spPr>
      <dgm:t>
        <a:bodyPr/>
        <a:lstStyle/>
        <a:p>
          <a:r>
            <a:rPr lang="el-GR" b="0" i="0" baseline="0" dirty="0">
              <a:solidFill>
                <a:schemeClr val="bg1"/>
              </a:solidFill>
            </a:rPr>
            <a:t>Ένα σύνολο qubits θα αποτελεί έναν </a:t>
          </a:r>
          <a:r>
            <a:rPr lang="el-GR" b="1" i="0" baseline="0" dirty="0">
              <a:solidFill>
                <a:schemeClr val="accent4">
                  <a:lumMod val="75000"/>
                </a:schemeClr>
              </a:solidFill>
            </a:rPr>
            <a:t>κβαντικό καταχωρητή</a:t>
          </a:r>
          <a:r>
            <a:rPr lang="el-GR" b="0" i="0" baseline="0" dirty="0">
              <a:solidFill>
                <a:schemeClr val="bg1"/>
              </a:solidFill>
            </a:rPr>
            <a:t>. </a:t>
          </a:r>
          <a:endParaRPr lang="el-GR" dirty="0">
            <a:solidFill>
              <a:schemeClr val="bg1"/>
            </a:solidFill>
          </a:endParaRPr>
        </a:p>
      </dgm:t>
    </dgm:pt>
    <dgm:pt modelId="{3B06A0CC-23BB-45D1-A3C2-E9FBCC046529}" type="parTrans" cxnId="{43DC3A6D-15F4-4640-B5EE-CEA6D8ADC8D6}">
      <dgm:prSet/>
      <dgm:spPr/>
      <dgm:t>
        <a:bodyPr/>
        <a:lstStyle/>
        <a:p>
          <a:endParaRPr lang="el-GR"/>
        </a:p>
      </dgm:t>
    </dgm:pt>
    <dgm:pt modelId="{8DA309EF-A686-4CC8-B92F-DCDEF9637CCB}" type="sibTrans" cxnId="{43DC3A6D-15F4-4640-B5EE-CEA6D8ADC8D6}">
      <dgm:prSet/>
      <dgm:spPr/>
      <dgm:t>
        <a:bodyPr/>
        <a:lstStyle/>
        <a:p>
          <a:endParaRPr lang="el-GR"/>
        </a:p>
      </dgm:t>
    </dgm:pt>
    <dgm:pt modelId="{65B57E6A-DEE5-49AA-BBDE-4CEE3D07CD2C}" type="pres">
      <dgm:prSet presAssocID="{B6A40DAD-8F0B-4CE3-92BD-D95C0D344B0D}" presName="theList" presStyleCnt="0">
        <dgm:presLayoutVars>
          <dgm:dir val="rev"/>
          <dgm:animLvl val="lvl"/>
          <dgm:resizeHandles val="exact"/>
        </dgm:presLayoutVars>
      </dgm:prSet>
      <dgm:spPr/>
    </dgm:pt>
    <dgm:pt modelId="{773BB200-014D-483D-ACD9-F0982A1DCCB0}" type="pres">
      <dgm:prSet presAssocID="{EAA86110-5E14-4836-A887-1B6F37ECD753}" presName="compNode" presStyleCnt="0"/>
      <dgm:spPr/>
    </dgm:pt>
    <dgm:pt modelId="{DCA99F5B-D421-410C-B05D-9F0A458AF532}" type="pres">
      <dgm:prSet presAssocID="{EAA86110-5E14-4836-A887-1B6F37ECD753}" presName="aNode" presStyleLbl="bgShp" presStyleIdx="0" presStyleCnt="2"/>
      <dgm:spPr/>
    </dgm:pt>
    <dgm:pt modelId="{69DA250A-CF18-41A5-9CF6-56CDE8B75385}" type="pres">
      <dgm:prSet presAssocID="{EAA86110-5E14-4836-A887-1B6F37ECD753}" presName="textNode" presStyleLbl="bgShp" presStyleIdx="0" presStyleCnt="2"/>
      <dgm:spPr/>
    </dgm:pt>
    <dgm:pt modelId="{95C94EAB-C551-4EC9-9CBA-8E9EF2A42DD0}" type="pres">
      <dgm:prSet presAssocID="{EAA86110-5E14-4836-A887-1B6F37ECD753}" presName="compChildNode" presStyleCnt="0"/>
      <dgm:spPr/>
    </dgm:pt>
    <dgm:pt modelId="{E885B6CF-76D7-4346-95D6-88FBA9F738F3}" type="pres">
      <dgm:prSet presAssocID="{EAA86110-5E14-4836-A887-1B6F37ECD753}" presName="theInnerList" presStyleCnt="0"/>
      <dgm:spPr/>
    </dgm:pt>
    <dgm:pt modelId="{DA301BB0-BF5A-4504-94A3-69B8E9EEABAA}" type="pres">
      <dgm:prSet presAssocID="{41B88DF2-DB99-432F-982A-1893551AF1C7}" presName="childNode" presStyleLbl="node1" presStyleIdx="0" presStyleCnt="4">
        <dgm:presLayoutVars>
          <dgm:bulletEnabled val="1"/>
        </dgm:presLayoutVars>
      </dgm:prSet>
      <dgm:spPr/>
    </dgm:pt>
    <dgm:pt modelId="{712A520D-E80A-4DE5-8F10-E39EAB98FCF0}" type="pres">
      <dgm:prSet presAssocID="{41B88DF2-DB99-432F-982A-1893551AF1C7}" presName="aSpace2" presStyleCnt="0"/>
      <dgm:spPr/>
    </dgm:pt>
    <dgm:pt modelId="{FBF736AA-2CA7-469B-ACB1-BC12D9A0AF5B}" type="pres">
      <dgm:prSet presAssocID="{5D420C0F-23CD-424E-A070-281FCC3C4FD5}" presName="childNode" presStyleLbl="node1" presStyleIdx="1" presStyleCnt="4">
        <dgm:presLayoutVars>
          <dgm:bulletEnabled val="1"/>
        </dgm:presLayoutVars>
      </dgm:prSet>
      <dgm:spPr/>
    </dgm:pt>
    <dgm:pt modelId="{52CD4815-39DC-46C0-BBEA-CF3B23072015}" type="pres">
      <dgm:prSet presAssocID="{EAA86110-5E14-4836-A887-1B6F37ECD753}" presName="aSpace" presStyleCnt="0"/>
      <dgm:spPr/>
    </dgm:pt>
    <dgm:pt modelId="{A140059D-D675-4276-AAE4-8BD40137EFCA}" type="pres">
      <dgm:prSet presAssocID="{6A8CB69F-D71E-4A09-8718-A4048CA9B10E}" presName="compNode" presStyleCnt="0"/>
      <dgm:spPr/>
    </dgm:pt>
    <dgm:pt modelId="{22B865CF-8049-4676-B546-124CC55F0266}" type="pres">
      <dgm:prSet presAssocID="{6A8CB69F-D71E-4A09-8718-A4048CA9B10E}" presName="aNode" presStyleLbl="bgShp" presStyleIdx="1" presStyleCnt="2"/>
      <dgm:spPr/>
    </dgm:pt>
    <dgm:pt modelId="{5C1ED037-5A9E-4B6C-980E-BC1DBA03DEF6}" type="pres">
      <dgm:prSet presAssocID="{6A8CB69F-D71E-4A09-8718-A4048CA9B10E}" presName="textNode" presStyleLbl="bgShp" presStyleIdx="1" presStyleCnt="2"/>
      <dgm:spPr/>
    </dgm:pt>
    <dgm:pt modelId="{87990463-238B-452D-8000-C18DD1F7C738}" type="pres">
      <dgm:prSet presAssocID="{6A8CB69F-D71E-4A09-8718-A4048CA9B10E}" presName="compChildNode" presStyleCnt="0"/>
      <dgm:spPr/>
    </dgm:pt>
    <dgm:pt modelId="{0FEC6225-1B69-4371-A714-C42D3C42B87A}" type="pres">
      <dgm:prSet presAssocID="{6A8CB69F-D71E-4A09-8718-A4048CA9B10E}" presName="theInnerList" presStyleCnt="0"/>
      <dgm:spPr/>
    </dgm:pt>
    <dgm:pt modelId="{FCF6B0C5-ECF1-4F32-8878-42B2D2A0BAC7}" type="pres">
      <dgm:prSet presAssocID="{79B11844-4EF7-406F-BCFF-65773BBEE68F}" presName="childNode" presStyleLbl="node1" presStyleIdx="2" presStyleCnt="4">
        <dgm:presLayoutVars>
          <dgm:bulletEnabled val="1"/>
        </dgm:presLayoutVars>
      </dgm:prSet>
      <dgm:spPr/>
    </dgm:pt>
    <dgm:pt modelId="{65398561-006A-4540-B299-FEE6CE6463DB}" type="pres">
      <dgm:prSet presAssocID="{79B11844-4EF7-406F-BCFF-65773BBEE68F}" presName="aSpace2" presStyleCnt="0"/>
      <dgm:spPr/>
    </dgm:pt>
    <dgm:pt modelId="{E22321C0-EF30-4980-B787-732E30F6F92D}" type="pres">
      <dgm:prSet presAssocID="{C0E92503-8350-4F37-B2BA-FC3B8992A285}" presName="childNode" presStyleLbl="node1" presStyleIdx="3" presStyleCnt="4">
        <dgm:presLayoutVars>
          <dgm:bulletEnabled val="1"/>
        </dgm:presLayoutVars>
      </dgm:prSet>
      <dgm:spPr/>
    </dgm:pt>
  </dgm:ptLst>
  <dgm:cxnLst>
    <dgm:cxn modelId="{5E998302-F9CF-42C9-B039-79647CC610D3}" type="presOf" srcId="{C0E92503-8350-4F37-B2BA-FC3B8992A285}" destId="{E22321C0-EF30-4980-B787-732E30F6F92D}" srcOrd="0" destOrd="0" presId="urn:microsoft.com/office/officeart/2005/8/layout/lProcess2"/>
    <dgm:cxn modelId="{C2272916-AE3B-45D8-BC69-AB9D869E1EFF}" type="presOf" srcId="{B6A40DAD-8F0B-4CE3-92BD-D95C0D344B0D}" destId="{65B57E6A-DEE5-49AA-BBDE-4CEE3D07CD2C}" srcOrd="0" destOrd="0" presId="urn:microsoft.com/office/officeart/2005/8/layout/lProcess2"/>
    <dgm:cxn modelId="{3F5C551F-7853-49C2-ABA7-3FF8B8EBA622}" type="presOf" srcId="{EAA86110-5E14-4836-A887-1B6F37ECD753}" destId="{DCA99F5B-D421-410C-B05D-9F0A458AF532}" srcOrd="0" destOrd="0" presId="urn:microsoft.com/office/officeart/2005/8/layout/lProcess2"/>
    <dgm:cxn modelId="{D09C4121-312C-4E01-AC8E-6D610EC979DF}" srcId="{6A8CB69F-D71E-4A09-8718-A4048CA9B10E}" destId="{C0E92503-8350-4F37-B2BA-FC3B8992A285}" srcOrd="1" destOrd="0" parTransId="{11D0638E-518C-4B28-BC76-0EC3887D2BE5}" sibTransId="{994EF58B-7107-401C-A123-565ABE90928B}"/>
    <dgm:cxn modelId="{43DC3A6D-15F4-4640-B5EE-CEA6D8ADC8D6}" srcId="{6A8CB69F-D71E-4A09-8718-A4048CA9B10E}" destId="{79B11844-4EF7-406F-BCFF-65773BBEE68F}" srcOrd="0" destOrd="0" parTransId="{3B06A0CC-23BB-45D1-A3C2-E9FBCC046529}" sibTransId="{8DA309EF-A686-4CC8-B92F-DCDEF9637CCB}"/>
    <dgm:cxn modelId="{F3C0D180-4444-4738-B8DA-886B54BB0A83}" type="presOf" srcId="{6A8CB69F-D71E-4A09-8718-A4048CA9B10E}" destId="{22B865CF-8049-4676-B546-124CC55F0266}" srcOrd="0" destOrd="0" presId="urn:microsoft.com/office/officeart/2005/8/layout/lProcess2"/>
    <dgm:cxn modelId="{33432584-71D7-418D-AE0D-3DD9C3899B2B}" type="presOf" srcId="{EAA86110-5E14-4836-A887-1B6F37ECD753}" destId="{69DA250A-CF18-41A5-9CF6-56CDE8B75385}" srcOrd="1" destOrd="0" presId="urn:microsoft.com/office/officeart/2005/8/layout/lProcess2"/>
    <dgm:cxn modelId="{9A0C1DA1-6CCA-484E-8E21-69CE468CCB27}" srcId="{B6A40DAD-8F0B-4CE3-92BD-D95C0D344B0D}" destId="{6A8CB69F-D71E-4A09-8718-A4048CA9B10E}" srcOrd="1" destOrd="0" parTransId="{6EAF77D8-8631-4594-935C-7A84C9B638E1}" sibTransId="{8BF687F8-1391-435F-9FC6-58F22C4D7F94}"/>
    <dgm:cxn modelId="{FAAA1AB4-A242-4006-9E8E-938F79AE0E3F}" srcId="{EAA86110-5E14-4836-A887-1B6F37ECD753}" destId="{41B88DF2-DB99-432F-982A-1893551AF1C7}" srcOrd="0" destOrd="0" parTransId="{8F778700-47E8-4392-853C-822F4219F7E7}" sibTransId="{D21EB26A-CD21-47DE-B777-CE64BD425FAF}"/>
    <dgm:cxn modelId="{C5235AC6-F67C-45C9-8FB4-CBC58D236D82}" srcId="{EAA86110-5E14-4836-A887-1B6F37ECD753}" destId="{5D420C0F-23CD-424E-A070-281FCC3C4FD5}" srcOrd="1" destOrd="0" parTransId="{4ED480B2-7BB9-4B6C-A303-F5C7109718D6}" sibTransId="{D312B058-8844-4BE6-BBD2-296B715F98F3}"/>
    <dgm:cxn modelId="{209374D7-FADD-4825-BC60-73CA4379C972}" type="presOf" srcId="{5D420C0F-23CD-424E-A070-281FCC3C4FD5}" destId="{FBF736AA-2CA7-469B-ACB1-BC12D9A0AF5B}" srcOrd="0" destOrd="0" presId="urn:microsoft.com/office/officeart/2005/8/layout/lProcess2"/>
    <dgm:cxn modelId="{252921E4-9A2B-49F2-A7AD-B7646C17CBB3}" type="presOf" srcId="{79B11844-4EF7-406F-BCFF-65773BBEE68F}" destId="{FCF6B0C5-ECF1-4F32-8878-42B2D2A0BAC7}" srcOrd="0" destOrd="0" presId="urn:microsoft.com/office/officeart/2005/8/layout/lProcess2"/>
    <dgm:cxn modelId="{A32061E4-C665-4300-AFFF-0B01A51ADEBF}" type="presOf" srcId="{6A8CB69F-D71E-4A09-8718-A4048CA9B10E}" destId="{5C1ED037-5A9E-4B6C-980E-BC1DBA03DEF6}" srcOrd="1" destOrd="0" presId="urn:microsoft.com/office/officeart/2005/8/layout/lProcess2"/>
    <dgm:cxn modelId="{A0022FE5-7C78-4520-A134-8EA862382CE5}" srcId="{B6A40DAD-8F0B-4CE3-92BD-D95C0D344B0D}" destId="{EAA86110-5E14-4836-A887-1B6F37ECD753}" srcOrd="0" destOrd="0" parTransId="{E295A02B-093F-4F10-A857-B44BFD2D47E3}" sibTransId="{A97BEF05-4AC2-4BAC-907B-6AC80DD5CA47}"/>
    <dgm:cxn modelId="{6481C4ED-10A0-4480-8310-0D36A72C5368}" type="presOf" srcId="{41B88DF2-DB99-432F-982A-1893551AF1C7}" destId="{DA301BB0-BF5A-4504-94A3-69B8E9EEABAA}" srcOrd="0" destOrd="0" presId="urn:microsoft.com/office/officeart/2005/8/layout/lProcess2"/>
    <dgm:cxn modelId="{13DC0E9B-3541-43BE-9A95-EC77B818CBE5}" type="presParOf" srcId="{65B57E6A-DEE5-49AA-BBDE-4CEE3D07CD2C}" destId="{773BB200-014D-483D-ACD9-F0982A1DCCB0}" srcOrd="0" destOrd="0" presId="urn:microsoft.com/office/officeart/2005/8/layout/lProcess2"/>
    <dgm:cxn modelId="{A2E2169B-5337-4C65-B3F2-DD345561D9D0}" type="presParOf" srcId="{773BB200-014D-483D-ACD9-F0982A1DCCB0}" destId="{DCA99F5B-D421-410C-B05D-9F0A458AF532}" srcOrd="0" destOrd="0" presId="urn:microsoft.com/office/officeart/2005/8/layout/lProcess2"/>
    <dgm:cxn modelId="{28C39AB4-4D3A-4B5B-B7BE-E3509A88B720}" type="presParOf" srcId="{773BB200-014D-483D-ACD9-F0982A1DCCB0}" destId="{69DA250A-CF18-41A5-9CF6-56CDE8B75385}" srcOrd="1" destOrd="0" presId="urn:microsoft.com/office/officeart/2005/8/layout/lProcess2"/>
    <dgm:cxn modelId="{0EBD561E-4E45-4978-88E9-4BC768DA1976}" type="presParOf" srcId="{773BB200-014D-483D-ACD9-F0982A1DCCB0}" destId="{95C94EAB-C551-4EC9-9CBA-8E9EF2A42DD0}" srcOrd="2" destOrd="0" presId="urn:microsoft.com/office/officeart/2005/8/layout/lProcess2"/>
    <dgm:cxn modelId="{0B463E67-6B2B-455F-9886-7FDF358F91B5}" type="presParOf" srcId="{95C94EAB-C551-4EC9-9CBA-8E9EF2A42DD0}" destId="{E885B6CF-76D7-4346-95D6-88FBA9F738F3}" srcOrd="0" destOrd="0" presId="urn:microsoft.com/office/officeart/2005/8/layout/lProcess2"/>
    <dgm:cxn modelId="{87E8C21E-8EDB-42CA-A841-140445C6F101}" type="presParOf" srcId="{E885B6CF-76D7-4346-95D6-88FBA9F738F3}" destId="{DA301BB0-BF5A-4504-94A3-69B8E9EEABAA}" srcOrd="0" destOrd="0" presId="urn:microsoft.com/office/officeart/2005/8/layout/lProcess2"/>
    <dgm:cxn modelId="{14A9AC2E-766B-4CD2-8BF8-5E3B876EF5E5}" type="presParOf" srcId="{E885B6CF-76D7-4346-95D6-88FBA9F738F3}" destId="{712A520D-E80A-4DE5-8F10-E39EAB98FCF0}" srcOrd="1" destOrd="0" presId="urn:microsoft.com/office/officeart/2005/8/layout/lProcess2"/>
    <dgm:cxn modelId="{814EB0E4-E86A-420C-AE6A-477E3E3F63E3}" type="presParOf" srcId="{E885B6CF-76D7-4346-95D6-88FBA9F738F3}" destId="{FBF736AA-2CA7-469B-ACB1-BC12D9A0AF5B}" srcOrd="2" destOrd="0" presId="urn:microsoft.com/office/officeart/2005/8/layout/lProcess2"/>
    <dgm:cxn modelId="{5CE9A827-1894-4A0E-A286-41D5FB235579}" type="presParOf" srcId="{65B57E6A-DEE5-49AA-BBDE-4CEE3D07CD2C}" destId="{52CD4815-39DC-46C0-BBEA-CF3B23072015}" srcOrd="1" destOrd="0" presId="urn:microsoft.com/office/officeart/2005/8/layout/lProcess2"/>
    <dgm:cxn modelId="{6F282F44-B15D-4D31-AE19-229911FDF367}" type="presParOf" srcId="{65B57E6A-DEE5-49AA-BBDE-4CEE3D07CD2C}" destId="{A140059D-D675-4276-AAE4-8BD40137EFCA}" srcOrd="2" destOrd="0" presId="urn:microsoft.com/office/officeart/2005/8/layout/lProcess2"/>
    <dgm:cxn modelId="{65995716-9717-42FE-84C2-86C4ADAB9216}" type="presParOf" srcId="{A140059D-D675-4276-AAE4-8BD40137EFCA}" destId="{22B865CF-8049-4676-B546-124CC55F0266}" srcOrd="0" destOrd="0" presId="urn:microsoft.com/office/officeart/2005/8/layout/lProcess2"/>
    <dgm:cxn modelId="{6FD4BF10-DF41-4759-982B-99D20B16FE72}" type="presParOf" srcId="{A140059D-D675-4276-AAE4-8BD40137EFCA}" destId="{5C1ED037-5A9E-4B6C-980E-BC1DBA03DEF6}" srcOrd="1" destOrd="0" presId="urn:microsoft.com/office/officeart/2005/8/layout/lProcess2"/>
    <dgm:cxn modelId="{2FED0D50-B594-4A4F-A487-CFF6C920BD23}" type="presParOf" srcId="{A140059D-D675-4276-AAE4-8BD40137EFCA}" destId="{87990463-238B-452D-8000-C18DD1F7C738}" srcOrd="2" destOrd="0" presId="urn:microsoft.com/office/officeart/2005/8/layout/lProcess2"/>
    <dgm:cxn modelId="{5164B4EB-3E71-4B58-9092-95ED69C3BA22}" type="presParOf" srcId="{87990463-238B-452D-8000-C18DD1F7C738}" destId="{0FEC6225-1B69-4371-A714-C42D3C42B87A}" srcOrd="0" destOrd="0" presId="urn:microsoft.com/office/officeart/2005/8/layout/lProcess2"/>
    <dgm:cxn modelId="{FDE8D721-1AE8-48FC-A9AD-E47F67B08010}" type="presParOf" srcId="{0FEC6225-1B69-4371-A714-C42D3C42B87A}" destId="{FCF6B0C5-ECF1-4F32-8878-42B2D2A0BAC7}" srcOrd="0" destOrd="0" presId="urn:microsoft.com/office/officeart/2005/8/layout/lProcess2"/>
    <dgm:cxn modelId="{F10E3FF3-AEDC-4491-AA41-EE855D62ACD0}" type="presParOf" srcId="{0FEC6225-1B69-4371-A714-C42D3C42B87A}" destId="{65398561-006A-4540-B299-FEE6CE6463DB}" srcOrd="1" destOrd="0" presId="urn:microsoft.com/office/officeart/2005/8/layout/lProcess2"/>
    <dgm:cxn modelId="{7DDAAF3A-1EDF-4678-B178-613EB634BA53}" type="presParOf" srcId="{0FEC6225-1B69-4371-A714-C42D3C42B87A}" destId="{E22321C0-EF30-4980-B787-732E30F6F92D}" srcOrd="2" destOrd="0" presId="urn:microsoft.com/office/officeart/2005/8/layout/lProcess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E26E89-2D37-4CE5-8749-3699A38AF8FC}" type="doc">
      <dgm:prSet loTypeId="urn:microsoft.com/office/officeart/2008/layout/LinedList" loCatId="hierarchy" qsTypeId="urn:microsoft.com/office/officeart/2005/8/quickstyle/simple5" qsCatId="simple" csTypeId="urn:microsoft.com/office/officeart/2005/8/colors/colorful1" csCatId="colorful" phldr="1"/>
      <dgm:spPr/>
      <dgm:t>
        <a:bodyPr/>
        <a:lstStyle/>
        <a:p>
          <a:endParaRPr lang="el-GR"/>
        </a:p>
      </dgm:t>
    </dgm:pt>
    <dgm:pt modelId="{1D1527CA-92D7-418F-9902-D57CF44ABDC5}">
      <dgm:prSet custT="1"/>
      <dgm:spPr/>
      <dgm:t>
        <a:bodyPr/>
        <a:lstStyle/>
        <a:p>
          <a:r>
            <a:rPr lang="el-GR" sz="1600" dirty="0">
              <a:solidFill>
                <a:schemeClr val="accent2"/>
              </a:solidFill>
            </a:rPr>
            <a:t>Πόσες προσπάθειες</a:t>
          </a:r>
          <a:r>
            <a:rPr lang="el-GR" sz="1600" dirty="0"/>
            <a:t> χρειάζονται για την εύρεση ενός στοιχείου σε μια μη δομημένη βάση N δεδομένων ?</a:t>
          </a:r>
        </a:p>
      </dgm:t>
    </dgm:pt>
    <dgm:pt modelId="{1493A54D-FAC1-4E50-BDAD-B0558F306EA0}" type="parTrans" cxnId="{69B4FE0A-3438-496A-BFFB-12BD6F1B97D2}">
      <dgm:prSet/>
      <dgm:spPr/>
      <dgm:t>
        <a:bodyPr/>
        <a:lstStyle/>
        <a:p>
          <a:endParaRPr lang="el-GR"/>
        </a:p>
      </dgm:t>
    </dgm:pt>
    <dgm:pt modelId="{50EF9EFC-50BC-4296-A292-F050D66C47E8}" type="sibTrans" cxnId="{69B4FE0A-3438-496A-BFFB-12BD6F1B97D2}">
      <dgm:prSet/>
      <dgm:spPr/>
      <dgm:t>
        <a:bodyPr/>
        <a:lstStyle/>
        <a:p>
          <a:endParaRPr lang="el-GR"/>
        </a:p>
      </dgm:t>
    </dgm:pt>
    <dgm:pt modelId="{1CBD28E2-F5E1-4FEB-8FE6-B483C5D36FA5}">
      <dgm:prSet custT="1"/>
      <dgm:spPr/>
      <dgm:t>
        <a:bodyPr/>
        <a:lstStyle/>
        <a:p>
          <a:pPr algn="ctr"/>
          <a:r>
            <a:rPr lang="el-GR" sz="1600" dirty="0"/>
            <a:t>Κλασσικός Υπολογιστής</a:t>
          </a:r>
        </a:p>
      </dgm:t>
    </dgm:pt>
    <dgm:pt modelId="{BAC70C4E-E5D5-43AB-8D1B-11F203D86BF6}" type="parTrans" cxnId="{89B1CB74-E9F3-401A-BACB-2E73038AF1AF}">
      <dgm:prSet/>
      <dgm:spPr/>
      <dgm:t>
        <a:bodyPr/>
        <a:lstStyle/>
        <a:p>
          <a:endParaRPr lang="el-GR"/>
        </a:p>
      </dgm:t>
    </dgm:pt>
    <dgm:pt modelId="{5A56F546-8C43-422E-B04F-9BE3FD577E64}" type="sibTrans" cxnId="{89B1CB74-E9F3-401A-BACB-2E73038AF1AF}">
      <dgm:prSet/>
      <dgm:spPr/>
      <dgm:t>
        <a:bodyPr/>
        <a:lstStyle/>
        <a:p>
          <a:endParaRPr lang="el-GR"/>
        </a:p>
      </dgm:t>
    </dgm:pt>
    <dgm:pt modelId="{4A39E6F9-FA52-438E-B77E-52D9F7916ED8}">
      <dgm:prSet custT="1"/>
      <dgm:spPr/>
      <dgm:t>
        <a:bodyPr/>
        <a:lstStyle/>
        <a:p>
          <a:r>
            <a:rPr lang="el-GR" sz="1400" dirty="0"/>
            <a:t>Κατά μέσο όρο </a:t>
          </a:r>
          <a:r>
            <a:rPr lang="el-GR" sz="1400" dirty="0">
              <a:solidFill>
                <a:schemeClr val="accent4"/>
              </a:solidFill>
            </a:rPr>
            <a:t>N/2</a:t>
          </a:r>
          <a:r>
            <a:rPr lang="el-GR" sz="1400" dirty="0"/>
            <a:t> (τυχαία επιλογή)</a:t>
          </a:r>
        </a:p>
      </dgm:t>
    </dgm:pt>
    <dgm:pt modelId="{2909670E-B95C-4D05-AEE7-E101ADA00407}" type="parTrans" cxnId="{F094907F-5E6D-4B8D-A23F-47B3133AA32A}">
      <dgm:prSet/>
      <dgm:spPr/>
      <dgm:t>
        <a:bodyPr/>
        <a:lstStyle/>
        <a:p>
          <a:endParaRPr lang="el-GR"/>
        </a:p>
      </dgm:t>
    </dgm:pt>
    <dgm:pt modelId="{02007D15-C53D-42BB-BE3D-188B7A4BE836}" type="sibTrans" cxnId="{F094907F-5E6D-4B8D-A23F-47B3133AA32A}">
      <dgm:prSet/>
      <dgm:spPr/>
      <dgm:t>
        <a:bodyPr/>
        <a:lstStyle/>
        <a:p>
          <a:endParaRPr lang="el-GR"/>
        </a:p>
      </dgm:t>
    </dgm:pt>
    <dgm:pt modelId="{CE3E65E0-411A-4DF2-86BD-0F4E03946784}">
      <dgm:prSet custT="1"/>
      <dgm:spPr/>
      <dgm:t>
        <a:bodyPr/>
        <a:lstStyle/>
        <a:p>
          <a:pPr algn="ctr"/>
          <a:r>
            <a:rPr lang="el-GR" sz="1600" dirty="0"/>
            <a:t>Κβαντικός Υπολογιστής</a:t>
          </a:r>
        </a:p>
      </dgm:t>
    </dgm:pt>
    <dgm:pt modelId="{1F1290EC-127A-425E-99C0-59F5F1087D9D}" type="parTrans" cxnId="{81279D86-60F5-4353-A134-BA156B3EA63B}">
      <dgm:prSet/>
      <dgm:spPr/>
      <dgm:t>
        <a:bodyPr/>
        <a:lstStyle/>
        <a:p>
          <a:endParaRPr lang="el-GR"/>
        </a:p>
      </dgm:t>
    </dgm:pt>
    <dgm:pt modelId="{FC333C90-B743-476F-A5F1-F40E548481A7}" type="sibTrans" cxnId="{81279D86-60F5-4353-A134-BA156B3EA63B}">
      <dgm:prSet/>
      <dgm:spPr/>
      <dgm:t>
        <a:bodyPr/>
        <a:lstStyle/>
        <a:p>
          <a:endParaRPr lang="el-GR"/>
        </a:p>
      </dgm:t>
    </dgm:pt>
    <dgm:pt modelId="{CDCC6F73-4344-4D12-96E7-46A2517C164E}">
      <dgm:prSet custT="1"/>
      <dgm:spPr/>
      <dgm:t>
        <a:bodyPr/>
        <a:lstStyle/>
        <a:p>
          <a:r>
            <a:rPr lang="el-GR" sz="1400" dirty="0"/>
            <a:t>Περίπου</a:t>
          </a:r>
          <a:r>
            <a:rPr lang="en-US" sz="1400" dirty="0"/>
            <a:t> </a:t>
          </a:r>
          <a:r>
            <a:rPr lang="en-US" sz="1400" dirty="0">
              <a:solidFill>
                <a:schemeClr val="accent4"/>
              </a:solidFill>
            </a:rPr>
            <a:t>√N</a:t>
          </a:r>
          <a:r>
            <a:rPr lang="el-GR" sz="1400" dirty="0"/>
            <a:t> (αλγόριθμος του</a:t>
          </a:r>
          <a:r>
            <a:rPr lang="en-US" sz="1400" dirty="0"/>
            <a:t> Grover)</a:t>
          </a:r>
          <a:r>
            <a:rPr lang="el-GR" sz="1400" dirty="0"/>
            <a:t> </a:t>
          </a:r>
        </a:p>
      </dgm:t>
    </dgm:pt>
    <dgm:pt modelId="{E5EBFB29-0C1D-41AF-BB7A-D1C3D650CD06}" type="parTrans" cxnId="{4AE620D3-1F25-4FCD-A33C-20AA82A5E0CF}">
      <dgm:prSet/>
      <dgm:spPr/>
      <dgm:t>
        <a:bodyPr/>
        <a:lstStyle/>
        <a:p>
          <a:endParaRPr lang="el-GR"/>
        </a:p>
      </dgm:t>
    </dgm:pt>
    <dgm:pt modelId="{AD3F90DA-7863-46D0-B6C3-03AFED9DAE10}" type="sibTrans" cxnId="{4AE620D3-1F25-4FCD-A33C-20AA82A5E0CF}">
      <dgm:prSet/>
      <dgm:spPr/>
      <dgm:t>
        <a:bodyPr/>
        <a:lstStyle/>
        <a:p>
          <a:endParaRPr lang="el-GR"/>
        </a:p>
      </dgm:t>
    </dgm:pt>
    <dgm:pt modelId="{0AB5E939-F323-46D1-AA54-E1950CD5A27F}" type="pres">
      <dgm:prSet presAssocID="{34E26E89-2D37-4CE5-8749-3699A38AF8FC}" presName="vert0" presStyleCnt="0">
        <dgm:presLayoutVars>
          <dgm:dir/>
          <dgm:animOne val="branch"/>
          <dgm:animLvl val="lvl"/>
        </dgm:presLayoutVars>
      </dgm:prSet>
      <dgm:spPr/>
    </dgm:pt>
    <dgm:pt modelId="{7A9FA6F7-3A6C-4879-8C0C-9ACCDA1E09CA}" type="pres">
      <dgm:prSet presAssocID="{1D1527CA-92D7-418F-9902-D57CF44ABDC5}" presName="thickLine" presStyleLbl="alignNode1" presStyleIdx="0" presStyleCnt="1"/>
      <dgm:spPr/>
    </dgm:pt>
    <dgm:pt modelId="{6BFF8D46-A78E-4388-8B04-91CF63085730}" type="pres">
      <dgm:prSet presAssocID="{1D1527CA-92D7-418F-9902-D57CF44ABDC5}" presName="horz1" presStyleCnt="0"/>
      <dgm:spPr/>
    </dgm:pt>
    <dgm:pt modelId="{602A4DB9-1309-41A3-8297-9F6C8988CD29}" type="pres">
      <dgm:prSet presAssocID="{1D1527CA-92D7-418F-9902-D57CF44ABDC5}" presName="tx1" presStyleLbl="revTx" presStyleIdx="0" presStyleCnt="5" custScaleX="232061"/>
      <dgm:spPr/>
    </dgm:pt>
    <dgm:pt modelId="{4ED52050-0BD4-4267-A9CB-1B45ED99C739}" type="pres">
      <dgm:prSet presAssocID="{1D1527CA-92D7-418F-9902-D57CF44ABDC5}" presName="vert1" presStyleCnt="0"/>
      <dgm:spPr/>
    </dgm:pt>
    <dgm:pt modelId="{5A4AA773-DF71-47D5-924E-FD0F9916353E}" type="pres">
      <dgm:prSet presAssocID="{1CBD28E2-F5E1-4FEB-8FE6-B483C5D36FA5}" presName="vertSpace2a" presStyleCnt="0"/>
      <dgm:spPr/>
    </dgm:pt>
    <dgm:pt modelId="{D058BFB4-28B6-4C63-AE63-E073851491B5}" type="pres">
      <dgm:prSet presAssocID="{1CBD28E2-F5E1-4FEB-8FE6-B483C5D36FA5}" presName="horz2" presStyleCnt="0"/>
      <dgm:spPr/>
    </dgm:pt>
    <dgm:pt modelId="{9C00CF01-50CF-41C9-90CF-C77F0B56F684}" type="pres">
      <dgm:prSet presAssocID="{1CBD28E2-F5E1-4FEB-8FE6-B483C5D36FA5}" presName="horzSpace2" presStyleCnt="0"/>
      <dgm:spPr/>
    </dgm:pt>
    <dgm:pt modelId="{A40C346A-7BB1-40A4-9BAC-1D2C0F366E77}" type="pres">
      <dgm:prSet presAssocID="{1CBD28E2-F5E1-4FEB-8FE6-B483C5D36FA5}" presName="tx2" presStyleLbl="revTx" presStyleIdx="1" presStyleCnt="5" custScaleX="80310"/>
      <dgm:spPr/>
    </dgm:pt>
    <dgm:pt modelId="{927E9CFB-07B8-4AD5-BD2E-B8516C7047A7}" type="pres">
      <dgm:prSet presAssocID="{1CBD28E2-F5E1-4FEB-8FE6-B483C5D36FA5}" presName="vert2" presStyleCnt="0"/>
      <dgm:spPr/>
    </dgm:pt>
    <dgm:pt modelId="{44348193-496C-471E-B80F-5B7D37785487}" type="pres">
      <dgm:prSet presAssocID="{4A39E6F9-FA52-438E-B77E-52D9F7916ED8}" presName="horz3" presStyleCnt="0"/>
      <dgm:spPr/>
    </dgm:pt>
    <dgm:pt modelId="{BF026AE2-0331-4181-84D0-0275A8A66807}" type="pres">
      <dgm:prSet presAssocID="{4A39E6F9-FA52-438E-B77E-52D9F7916ED8}" presName="horzSpace3" presStyleCnt="0"/>
      <dgm:spPr/>
    </dgm:pt>
    <dgm:pt modelId="{90D45681-B6FA-46D5-9AF5-D05AC7127D10}" type="pres">
      <dgm:prSet presAssocID="{4A39E6F9-FA52-438E-B77E-52D9F7916ED8}" presName="tx3" presStyleLbl="revTx" presStyleIdx="2" presStyleCnt="5" custScaleX="150948"/>
      <dgm:spPr/>
    </dgm:pt>
    <dgm:pt modelId="{0E27B2DE-7F01-4D6C-A3DC-C4A933AA97E0}" type="pres">
      <dgm:prSet presAssocID="{4A39E6F9-FA52-438E-B77E-52D9F7916ED8}" presName="vert3" presStyleCnt="0"/>
      <dgm:spPr/>
    </dgm:pt>
    <dgm:pt modelId="{2597A1F1-D2BD-4EB6-B22F-EFD40489AA1F}" type="pres">
      <dgm:prSet presAssocID="{1CBD28E2-F5E1-4FEB-8FE6-B483C5D36FA5}" presName="thinLine2b" presStyleLbl="callout" presStyleIdx="0" presStyleCnt="2"/>
      <dgm:spPr/>
    </dgm:pt>
    <dgm:pt modelId="{41B593C8-DD24-457E-93A1-A949D8BEE322}" type="pres">
      <dgm:prSet presAssocID="{1CBD28E2-F5E1-4FEB-8FE6-B483C5D36FA5}" presName="vertSpace2b" presStyleCnt="0"/>
      <dgm:spPr/>
    </dgm:pt>
    <dgm:pt modelId="{2B429346-8285-42CE-B2AA-6C7B2ED23A71}" type="pres">
      <dgm:prSet presAssocID="{CE3E65E0-411A-4DF2-86BD-0F4E03946784}" presName="horz2" presStyleCnt="0"/>
      <dgm:spPr/>
    </dgm:pt>
    <dgm:pt modelId="{E7A3AE18-3800-4D8C-9EF1-CB08243D0C3A}" type="pres">
      <dgm:prSet presAssocID="{CE3E65E0-411A-4DF2-86BD-0F4E03946784}" presName="horzSpace2" presStyleCnt="0"/>
      <dgm:spPr/>
    </dgm:pt>
    <dgm:pt modelId="{E6BBCAA6-C478-4B2A-93E7-5ED6D6478DCB}" type="pres">
      <dgm:prSet presAssocID="{CE3E65E0-411A-4DF2-86BD-0F4E03946784}" presName="tx2" presStyleLbl="revTx" presStyleIdx="3" presStyleCnt="5" custScaleX="82027"/>
      <dgm:spPr/>
    </dgm:pt>
    <dgm:pt modelId="{A5A57754-7FA8-4359-BC14-0A722FF5A4E7}" type="pres">
      <dgm:prSet presAssocID="{CE3E65E0-411A-4DF2-86BD-0F4E03946784}" presName="vert2" presStyleCnt="0"/>
      <dgm:spPr/>
    </dgm:pt>
    <dgm:pt modelId="{A2296989-38DD-470F-BCB0-D4B9DB4B2683}" type="pres">
      <dgm:prSet presAssocID="{CDCC6F73-4344-4D12-96E7-46A2517C164E}" presName="horz3" presStyleCnt="0"/>
      <dgm:spPr/>
    </dgm:pt>
    <dgm:pt modelId="{DC650515-D28D-4F75-AD38-0A160D48216F}" type="pres">
      <dgm:prSet presAssocID="{CDCC6F73-4344-4D12-96E7-46A2517C164E}" presName="horzSpace3" presStyleCnt="0"/>
      <dgm:spPr/>
    </dgm:pt>
    <dgm:pt modelId="{15D79243-B08D-428F-8F2C-A93214167F15}" type="pres">
      <dgm:prSet presAssocID="{CDCC6F73-4344-4D12-96E7-46A2517C164E}" presName="tx3" presStyleLbl="revTx" presStyleIdx="4" presStyleCnt="5" custScaleX="146750"/>
      <dgm:spPr/>
    </dgm:pt>
    <dgm:pt modelId="{8CF713FD-D0C4-4087-8C9F-F2B21C25C611}" type="pres">
      <dgm:prSet presAssocID="{CDCC6F73-4344-4D12-96E7-46A2517C164E}" presName="vert3" presStyleCnt="0"/>
      <dgm:spPr/>
    </dgm:pt>
    <dgm:pt modelId="{275B6505-FC5A-4418-9318-E0DA5548B1CE}" type="pres">
      <dgm:prSet presAssocID="{CE3E65E0-411A-4DF2-86BD-0F4E03946784}" presName="thinLine2b" presStyleLbl="callout" presStyleIdx="1" presStyleCnt="2"/>
      <dgm:spPr/>
    </dgm:pt>
    <dgm:pt modelId="{410D0AD9-201D-443E-AB10-D0D071D6E8DE}" type="pres">
      <dgm:prSet presAssocID="{CE3E65E0-411A-4DF2-86BD-0F4E03946784}" presName="vertSpace2b" presStyleCnt="0"/>
      <dgm:spPr/>
    </dgm:pt>
  </dgm:ptLst>
  <dgm:cxnLst>
    <dgm:cxn modelId="{69B4FE0A-3438-496A-BFFB-12BD6F1B97D2}" srcId="{34E26E89-2D37-4CE5-8749-3699A38AF8FC}" destId="{1D1527CA-92D7-418F-9902-D57CF44ABDC5}" srcOrd="0" destOrd="0" parTransId="{1493A54D-FAC1-4E50-BDAD-B0558F306EA0}" sibTransId="{50EF9EFC-50BC-4296-A292-F050D66C47E8}"/>
    <dgm:cxn modelId="{5D774B25-A455-447B-80FA-084A2D5D4A11}" type="presOf" srcId="{34E26E89-2D37-4CE5-8749-3699A38AF8FC}" destId="{0AB5E939-F323-46D1-AA54-E1950CD5A27F}" srcOrd="0" destOrd="0" presId="urn:microsoft.com/office/officeart/2008/layout/LinedList"/>
    <dgm:cxn modelId="{6B17A72C-A9E5-4200-AC3B-FDE55720F037}" type="presOf" srcId="{CE3E65E0-411A-4DF2-86BD-0F4E03946784}" destId="{E6BBCAA6-C478-4B2A-93E7-5ED6D6478DCB}" srcOrd="0" destOrd="0" presId="urn:microsoft.com/office/officeart/2008/layout/LinedList"/>
    <dgm:cxn modelId="{AA6A254B-1933-4EE8-A78E-70ED4013D1A0}" type="presOf" srcId="{1CBD28E2-F5E1-4FEB-8FE6-B483C5D36FA5}" destId="{A40C346A-7BB1-40A4-9BAC-1D2C0F366E77}" srcOrd="0" destOrd="0" presId="urn:microsoft.com/office/officeart/2008/layout/LinedList"/>
    <dgm:cxn modelId="{8F80EF6D-E129-4AA4-812A-C00D1F3E9FF5}" type="presOf" srcId="{4A39E6F9-FA52-438E-B77E-52D9F7916ED8}" destId="{90D45681-B6FA-46D5-9AF5-D05AC7127D10}" srcOrd="0" destOrd="0" presId="urn:microsoft.com/office/officeart/2008/layout/LinedList"/>
    <dgm:cxn modelId="{89B1CB74-E9F3-401A-BACB-2E73038AF1AF}" srcId="{1D1527CA-92D7-418F-9902-D57CF44ABDC5}" destId="{1CBD28E2-F5E1-4FEB-8FE6-B483C5D36FA5}" srcOrd="0" destOrd="0" parTransId="{BAC70C4E-E5D5-43AB-8D1B-11F203D86BF6}" sibTransId="{5A56F546-8C43-422E-B04F-9BE3FD577E64}"/>
    <dgm:cxn modelId="{545D397B-3F7F-4ACB-83CD-744CA94EE9D6}" type="presOf" srcId="{CDCC6F73-4344-4D12-96E7-46A2517C164E}" destId="{15D79243-B08D-428F-8F2C-A93214167F15}" srcOrd="0" destOrd="0" presId="urn:microsoft.com/office/officeart/2008/layout/LinedList"/>
    <dgm:cxn modelId="{F094907F-5E6D-4B8D-A23F-47B3133AA32A}" srcId="{1CBD28E2-F5E1-4FEB-8FE6-B483C5D36FA5}" destId="{4A39E6F9-FA52-438E-B77E-52D9F7916ED8}" srcOrd="0" destOrd="0" parTransId="{2909670E-B95C-4D05-AEE7-E101ADA00407}" sibTransId="{02007D15-C53D-42BB-BE3D-188B7A4BE836}"/>
    <dgm:cxn modelId="{81279D86-60F5-4353-A134-BA156B3EA63B}" srcId="{1D1527CA-92D7-418F-9902-D57CF44ABDC5}" destId="{CE3E65E0-411A-4DF2-86BD-0F4E03946784}" srcOrd="1" destOrd="0" parTransId="{1F1290EC-127A-425E-99C0-59F5F1087D9D}" sibTransId="{FC333C90-B743-476F-A5F1-F40E548481A7}"/>
    <dgm:cxn modelId="{19E8E8CF-3965-41E0-9FA3-925C47FEB253}" type="presOf" srcId="{1D1527CA-92D7-418F-9902-D57CF44ABDC5}" destId="{602A4DB9-1309-41A3-8297-9F6C8988CD29}" srcOrd="0" destOrd="0" presId="urn:microsoft.com/office/officeart/2008/layout/LinedList"/>
    <dgm:cxn modelId="{4AE620D3-1F25-4FCD-A33C-20AA82A5E0CF}" srcId="{CE3E65E0-411A-4DF2-86BD-0F4E03946784}" destId="{CDCC6F73-4344-4D12-96E7-46A2517C164E}" srcOrd="0" destOrd="0" parTransId="{E5EBFB29-0C1D-41AF-BB7A-D1C3D650CD06}" sibTransId="{AD3F90DA-7863-46D0-B6C3-03AFED9DAE10}"/>
    <dgm:cxn modelId="{3C619441-A274-400B-84F9-63D5996B255E}" type="presParOf" srcId="{0AB5E939-F323-46D1-AA54-E1950CD5A27F}" destId="{7A9FA6F7-3A6C-4879-8C0C-9ACCDA1E09CA}" srcOrd="0" destOrd="0" presId="urn:microsoft.com/office/officeart/2008/layout/LinedList"/>
    <dgm:cxn modelId="{FF1D85AA-4B42-4F0A-BDB3-89E5C7673291}" type="presParOf" srcId="{0AB5E939-F323-46D1-AA54-E1950CD5A27F}" destId="{6BFF8D46-A78E-4388-8B04-91CF63085730}" srcOrd="1" destOrd="0" presId="urn:microsoft.com/office/officeart/2008/layout/LinedList"/>
    <dgm:cxn modelId="{76EA5908-8800-472B-BFAF-5F80E36B2099}" type="presParOf" srcId="{6BFF8D46-A78E-4388-8B04-91CF63085730}" destId="{602A4DB9-1309-41A3-8297-9F6C8988CD29}" srcOrd="0" destOrd="0" presId="urn:microsoft.com/office/officeart/2008/layout/LinedList"/>
    <dgm:cxn modelId="{FAA28440-0363-4036-8C62-0BEF80965837}" type="presParOf" srcId="{6BFF8D46-A78E-4388-8B04-91CF63085730}" destId="{4ED52050-0BD4-4267-A9CB-1B45ED99C739}" srcOrd="1" destOrd="0" presId="urn:microsoft.com/office/officeart/2008/layout/LinedList"/>
    <dgm:cxn modelId="{14AF93D5-CA85-43AF-90BE-BCDC3E64F8D4}" type="presParOf" srcId="{4ED52050-0BD4-4267-A9CB-1B45ED99C739}" destId="{5A4AA773-DF71-47D5-924E-FD0F9916353E}" srcOrd="0" destOrd="0" presId="urn:microsoft.com/office/officeart/2008/layout/LinedList"/>
    <dgm:cxn modelId="{A95A72DC-13BA-4FF2-88E1-8AADC34936B7}" type="presParOf" srcId="{4ED52050-0BD4-4267-A9CB-1B45ED99C739}" destId="{D058BFB4-28B6-4C63-AE63-E073851491B5}" srcOrd="1" destOrd="0" presId="urn:microsoft.com/office/officeart/2008/layout/LinedList"/>
    <dgm:cxn modelId="{A1ED4990-2661-4023-91D5-69CCAADAEFF9}" type="presParOf" srcId="{D058BFB4-28B6-4C63-AE63-E073851491B5}" destId="{9C00CF01-50CF-41C9-90CF-C77F0B56F684}" srcOrd="0" destOrd="0" presId="urn:microsoft.com/office/officeart/2008/layout/LinedList"/>
    <dgm:cxn modelId="{FEEBAFB1-6ADA-4D13-889C-5DAB808F47B2}" type="presParOf" srcId="{D058BFB4-28B6-4C63-AE63-E073851491B5}" destId="{A40C346A-7BB1-40A4-9BAC-1D2C0F366E77}" srcOrd="1" destOrd="0" presId="urn:microsoft.com/office/officeart/2008/layout/LinedList"/>
    <dgm:cxn modelId="{FD2479EF-AE81-4952-A83E-75F8C18D588A}" type="presParOf" srcId="{D058BFB4-28B6-4C63-AE63-E073851491B5}" destId="{927E9CFB-07B8-4AD5-BD2E-B8516C7047A7}" srcOrd="2" destOrd="0" presId="urn:microsoft.com/office/officeart/2008/layout/LinedList"/>
    <dgm:cxn modelId="{25ADB8E2-2040-4824-AB0D-B725E396ED02}" type="presParOf" srcId="{927E9CFB-07B8-4AD5-BD2E-B8516C7047A7}" destId="{44348193-496C-471E-B80F-5B7D37785487}" srcOrd="0" destOrd="0" presId="urn:microsoft.com/office/officeart/2008/layout/LinedList"/>
    <dgm:cxn modelId="{E291D42A-C966-4167-A2A8-999885BD4EFB}" type="presParOf" srcId="{44348193-496C-471E-B80F-5B7D37785487}" destId="{BF026AE2-0331-4181-84D0-0275A8A66807}" srcOrd="0" destOrd="0" presId="urn:microsoft.com/office/officeart/2008/layout/LinedList"/>
    <dgm:cxn modelId="{8DF2B6A6-181A-4DF0-B195-F4850B4E68A1}" type="presParOf" srcId="{44348193-496C-471E-B80F-5B7D37785487}" destId="{90D45681-B6FA-46D5-9AF5-D05AC7127D10}" srcOrd="1" destOrd="0" presId="urn:microsoft.com/office/officeart/2008/layout/LinedList"/>
    <dgm:cxn modelId="{ADC0B8C8-4876-410D-97DF-9A9860992013}" type="presParOf" srcId="{44348193-496C-471E-B80F-5B7D37785487}" destId="{0E27B2DE-7F01-4D6C-A3DC-C4A933AA97E0}" srcOrd="2" destOrd="0" presId="urn:microsoft.com/office/officeart/2008/layout/LinedList"/>
    <dgm:cxn modelId="{CE9F96B8-E9BF-4869-BE2E-F7C3F5906FF7}" type="presParOf" srcId="{4ED52050-0BD4-4267-A9CB-1B45ED99C739}" destId="{2597A1F1-D2BD-4EB6-B22F-EFD40489AA1F}" srcOrd="2" destOrd="0" presId="urn:microsoft.com/office/officeart/2008/layout/LinedList"/>
    <dgm:cxn modelId="{31190CAE-01B9-4334-91B2-C3D096106CE4}" type="presParOf" srcId="{4ED52050-0BD4-4267-A9CB-1B45ED99C739}" destId="{41B593C8-DD24-457E-93A1-A949D8BEE322}" srcOrd="3" destOrd="0" presId="urn:microsoft.com/office/officeart/2008/layout/LinedList"/>
    <dgm:cxn modelId="{98580727-F493-4488-9452-DD3BF56CD7C7}" type="presParOf" srcId="{4ED52050-0BD4-4267-A9CB-1B45ED99C739}" destId="{2B429346-8285-42CE-B2AA-6C7B2ED23A71}" srcOrd="4" destOrd="0" presId="urn:microsoft.com/office/officeart/2008/layout/LinedList"/>
    <dgm:cxn modelId="{CD8CA7DA-E5F0-4D5F-AC12-D4DE71925797}" type="presParOf" srcId="{2B429346-8285-42CE-B2AA-6C7B2ED23A71}" destId="{E7A3AE18-3800-4D8C-9EF1-CB08243D0C3A}" srcOrd="0" destOrd="0" presId="urn:microsoft.com/office/officeart/2008/layout/LinedList"/>
    <dgm:cxn modelId="{A00C5231-ACED-4BE5-801A-691DD414757B}" type="presParOf" srcId="{2B429346-8285-42CE-B2AA-6C7B2ED23A71}" destId="{E6BBCAA6-C478-4B2A-93E7-5ED6D6478DCB}" srcOrd="1" destOrd="0" presId="urn:microsoft.com/office/officeart/2008/layout/LinedList"/>
    <dgm:cxn modelId="{EACF4ED2-7D68-493D-AC8E-48221384752A}" type="presParOf" srcId="{2B429346-8285-42CE-B2AA-6C7B2ED23A71}" destId="{A5A57754-7FA8-4359-BC14-0A722FF5A4E7}" srcOrd="2" destOrd="0" presId="urn:microsoft.com/office/officeart/2008/layout/LinedList"/>
    <dgm:cxn modelId="{E66ACD4E-C857-4AAE-8D2C-CE59E34F623E}" type="presParOf" srcId="{A5A57754-7FA8-4359-BC14-0A722FF5A4E7}" destId="{A2296989-38DD-470F-BCB0-D4B9DB4B2683}" srcOrd="0" destOrd="0" presId="urn:microsoft.com/office/officeart/2008/layout/LinedList"/>
    <dgm:cxn modelId="{A9A41571-638E-4B55-BDAD-52987C317718}" type="presParOf" srcId="{A2296989-38DD-470F-BCB0-D4B9DB4B2683}" destId="{DC650515-D28D-4F75-AD38-0A160D48216F}" srcOrd="0" destOrd="0" presId="urn:microsoft.com/office/officeart/2008/layout/LinedList"/>
    <dgm:cxn modelId="{D0911711-4668-4DA4-B5F6-C1B635D2B3E3}" type="presParOf" srcId="{A2296989-38DD-470F-BCB0-D4B9DB4B2683}" destId="{15D79243-B08D-428F-8F2C-A93214167F15}" srcOrd="1" destOrd="0" presId="urn:microsoft.com/office/officeart/2008/layout/LinedList"/>
    <dgm:cxn modelId="{CCB9D7B1-DFF0-4701-BF07-A779DBE14D40}" type="presParOf" srcId="{A2296989-38DD-470F-BCB0-D4B9DB4B2683}" destId="{8CF713FD-D0C4-4087-8C9F-F2B21C25C611}" srcOrd="2" destOrd="0" presId="urn:microsoft.com/office/officeart/2008/layout/LinedList"/>
    <dgm:cxn modelId="{46624C9E-764A-4329-91AC-6302F3E66D37}" type="presParOf" srcId="{4ED52050-0BD4-4267-A9CB-1B45ED99C739}" destId="{275B6505-FC5A-4418-9318-E0DA5548B1CE}" srcOrd="5" destOrd="0" presId="urn:microsoft.com/office/officeart/2008/layout/LinedList"/>
    <dgm:cxn modelId="{CC9F969F-5C35-45FD-9E31-2F235A73B200}" type="presParOf" srcId="{4ED52050-0BD4-4267-A9CB-1B45ED99C739}" destId="{410D0AD9-201D-443E-AB10-D0D071D6E8DE}" srcOrd="6" destOrd="0" presId="urn:microsoft.com/office/officeart/2008/layout/LinedLis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D4385B3-32B4-4BD1-A86B-8AEE2C942AFC}"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el-GR"/>
        </a:p>
      </dgm:t>
    </dgm:pt>
    <dgm:pt modelId="{C6F8F4F0-21B1-43EF-ABB6-2473042715B9}">
      <dgm:prSet/>
      <dgm:spPr>
        <a:solidFill>
          <a:schemeClr val="accent1">
            <a:lumMod val="50000"/>
          </a:schemeClr>
        </a:solidFill>
      </dgm:spPr>
      <dgm:t>
        <a:bodyPr/>
        <a:lstStyle/>
        <a:p>
          <a:r>
            <a:rPr lang="el-GR"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rPr>
            <a:t>Σύγχρονα σχήματα υπογραφής</a:t>
          </a:r>
        </a:p>
      </dgm:t>
    </dgm:pt>
    <dgm:pt modelId="{117551FC-B25E-45F3-B18B-EA2C43632F0E}" type="parTrans" cxnId="{4A726D69-0030-4182-954C-31517839AB83}">
      <dgm:prSet/>
      <dgm:spPr/>
      <dgm:t>
        <a:bodyPr/>
        <a:lstStyle/>
        <a:p>
          <a:endParaRPr lang="el-GR"/>
        </a:p>
      </dgm:t>
    </dgm:pt>
    <dgm:pt modelId="{BCB0D687-24F8-4AF7-BC61-25B17FBEEE1B}" type="sibTrans" cxnId="{4A726D69-0030-4182-954C-31517839AB83}">
      <dgm:prSet/>
      <dgm:spPr/>
      <dgm:t>
        <a:bodyPr/>
        <a:lstStyle/>
        <a:p>
          <a:endParaRPr lang="el-GR"/>
        </a:p>
      </dgm:t>
    </dgm:pt>
    <dgm:pt modelId="{2552CFEC-9126-4699-9BF6-41755EA174FA}">
      <dgm:prSet custT="1"/>
      <dgm:spPr>
        <a:solidFill>
          <a:srgbClr val="00B050"/>
        </a:solidFill>
      </dgm:spPr>
      <dgm:t>
        <a:bodyPr/>
        <a:lstStyle/>
        <a:p>
          <a:r>
            <a:rPr lang="en-US" sz="1600"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rPr>
            <a:t>RSA</a:t>
          </a:r>
          <a:r>
            <a:rPr lang="en-US" sz="1600" dirty="0">
              <a:latin typeface="Calibri" panose="020F0502020204030204" pitchFamily="34" charset="0"/>
              <a:cs typeface="Calibri" panose="020F0502020204030204" pitchFamily="34" charset="0"/>
            </a:rPr>
            <a:t> </a:t>
          </a:r>
          <a:endParaRPr lang="el-GR" sz="1600" dirty="0">
            <a:latin typeface="Calibri" panose="020F0502020204030204" pitchFamily="34" charset="0"/>
            <a:cs typeface="Calibri" panose="020F0502020204030204" pitchFamily="34" charset="0"/>
          </a:endParaRPr>
        </a:p>
      </dgm:t>
    </dgm:pt>
    <dgm:pt modelId="{01DB02B1-FA1C-4F51-BA49-CEB06750A513}" type="parTrans" cxnId="{5A65C422-57C9-4B2B-ADBC-6FBE1D7BB070}">
      <dgm:prSet/>
      <dgm:spPr/>
      <dgm:t>
        <a:bodyPr/>
        <a:lstStyle/>
        <a:p>
          <a:endParaRPr lang="el-GR"/>
        </a:p>
      </dgm:t>
    </dgm:pt>
    <dgm:pt modelId="{E2906694-3E24-46A8-9BD4-325333B580F0}" type="sibTrans" cxnId="{5A65C422-57C9-4B2B-ADBC-6FBE1D7BB070}">
      <dgm:prSet/>
      <dgm:spPr/>
      <dgm:t>
        <a:bodyPr/>
        <a:lstStyle/>
        <a:p>
          <a:endParaRPr lang="el-GR"/>
        </a:p>
      </dgm:t>
    </dgm:pt>
    <dgm:pt modelId="{0B2FB6A2-AC16-4578-9723-39988076DE89}">
      <dgm:prSet custT="1"/>
      <dgm:spPr>
        <a:solidFill>
          <a:srgbClr val="00B050"/>
        </a:solidFill>
      </dgm:spPr>
      <dgm:t>
        <a:bodyPr/>
        <a:lstStyle/>
        <a:p>
          <a:r>
            <a:rPr lang="en-US" sz="1600"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rPr>
            <a:t>DSA</a:t>
          </a:r>
          <a:endParaRPr lang="el-GR" sz="1600"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endParaRPr>
        </a:p>
      </dgm:t>
    </dgm:pt>
    <dgm:pt modelId="{6AF6C9B3-DCAB-47D6-9F7F-13C5A4743E3A}" type="parTrans" cxnId="{297BF9B6-FE2C-472C-A0B8-46A845CE79EE}">
      <dgm:prSet/>
      <dgm:spPr/>
      <dgm:t>
        <a:bodyPr/>
        <a:lstStyle/>
        <a:p>
          <a:endParaRPr lang="el-GR"/>
        </a:p>
      </dgm:t>
    </dgm:pt>
    <dgm:pt modelId="{4662C444-86A1-44D7-ACD8-B8026A9F5721}" type="sibTrans" cxnId="{297BF9B6-FE2C-472C-A0B8-46A845CE79EE}">
      <dgm:prSet/>
      <dgm:spPr/>
      <dgm:t>
        <a:bodyPr/>
        <a:lstStyle/>
        <a:p>
          <a:endParaRPr lang="el-GR"/>
        </a:p>
      </dgm:t>
    </dgm:pt>
    <dgm:pt modelId="{5735A55E-EBF7-4E19-80A5-227F2E386C2A}">
      <dgm:prSet custT="1"/>
      <dgm:spPr>
        <a:solidFill>
          <a:srgbClr val="00B050"/>
        </a:solidFill>
      </dgm:spPr>
      <dgm:t>
        <a:bodyPr/>
        <a:lstStyle/>
        <a:p>
          <a:r>
            <a:rPr lang="en-US" sz="1600"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rPr>
            <a:t>ECDSA</a:t>
          </a:r>
          <a:r>
            <a:rPr lang="en-US" sz="1600" dirty="0">
              <a:latin typeface="Calibri" panose="020F0502020204030204" pitchFamily="34" charset="0"/>
              <a:cs typeface="Calibri" panose="020F0502020204030204" pitchFamily="34" charset="0"/>
            </a:rPr>
            <a:t> </a:t>
          </a:r>
          <a:r>
            <a:rPr lang="el-GR" sz="1600" dirty="0">
              <a:latin typeface="Calibri" panose="020F0502020204030204" pitchFamily="34" charset="0"/>
              <a:cs typeface="Calibri" panose="020F0502020204030204" pitchFamily="34" charset="0"/>
            </a:rPr>
            <a:t> </a:t>
          </a:r>
        </a:p>
      </dgm:t>
    </dgm:pt>
    <dgm:pt modelId="{232C6399-1BE4-49D3-90E5-34F224B20F94}" type="parTrans" cxnId="{847F664D-C645-41FD-AE1F-BBFAB54F9DC1}">
      <dgm:prSet/>
      <dgm:spPr/>
      <dgm:t>
        <a:bodyPr/>
        <a:lstStyle/>
        <a:p>
          <a:endParaRPr lang="el-GR"/>
        </a:p>
      </dgm:t>
    </dgm:pt>
    <dgm:pt modelId="{7D7369E6-96CA-4EB7-B853-12D7AA0861EE}" type="sibTrans" cxnId="{847F664D-C645-41FD-AE1F-BBFAB54F9DC1}">
      <dgm:prSet/>
      <dgm:spPr/>
      <dgm:t>
        <a:bodyPr/>
        <a:lstStyle/>
        <a:p>
          <a:endParaRPr lang="el-GR"/>
        </a:p>
      </dgm:t>
    </dgm:pt>
    <dgm:pt modelId="{012D72CD-4F8B-4DBD-ABB9-DC2244CF8AE2}" type="pres">
      <dgm:prSet presAssocID="{AD4385B3-32B4-4BD1-A86B-8AEE2C942AFC}" presName="hierChild1" presStyleCnt="0">
        <dgm:presLayoutVars>
          <dgm:orgChart val="1"/>
          <dgm:chPref val="1"/>
          <dgm:dir/>
          <dgm:animOne val="branch"/>
          <dgm:animLvl val="lvl"/>
          <dgm:resizeHandles/>
        </dgm:presLayoutVars>
      </dgm:prSet>
      <dgm:spPr/>
    </dgm:pt>
    <dgm:pt modelId="{D2682922-8BBE-4D06-B952-A41E573A2AEE}" type="pres">
      <dgm:prSet presAssocID="{C6F8F4F0-21B1-43EF-ABB6-2473042715B9}" presName="hierRoot1" presStyleCnt="0">
        <dgm:presLayoutVars>
          <dgm:hierBranch val="init"/>
        </dgm:presLayoutVars>
      </dgm:prSet>
      <dgm:spPr/>
    </dgm:pt>
    <dgm:pt modelId="{D81DED76-A8F2-49B0-8407-0777795CEACF}" type="pres">
      <dgm:prSet presAssocID="{C6F8F4F0-21B1-43EF-ABB6-2473042715B9}" presName="rootComposite1" presStyleCnt="0"/>
      <dgm:spPr/>
    </dgm:pt>
    <dgm:pt modelId="{946177D8-60FB-4B1A-9908-6DCC815E00A7}" type="pres">
      <dgm:prSet presAssocID="{C6F8F4F0-21B1-43EF-ABB6-2473042715B9}" presName="rootText1" presStyleLbl="node0" presStyleIdx="0" presStyleCnt="1">
        <dgm:presLayoutVars>
          <dgm:chPref val="3"/>
        </dgm:presLayoutVars>
      </dgm:prSet>
      <dgm:spPr/>
    </dgm:pt>
    <dgm:pt modelId="{D994AB8E-B4C5-4B5F-AC83-1F3703DB9869}" type="pres">
      <dgm:prSet presAssocID="{C6F8F4F0-21B1-43EF-ABB6-2473042715B9}" presName="rootConnector1" presStyleLbl="node1" presStyleIdx="0" presStyleCnt="0"/>
      <dgm:spPr/>
    </dgm:pt>
    <dgm:pt modelId="{C0D7BFB2-2425-4CDB-A4AD-082AAF3B58B0}" type="pres">
      <dgm:prSet presAssocID="{C6F8F4F0-21B1-43EF-ABB6-2473042715B9}" presName="hierChild2" presStyleCnt="0"/>
      <dgm:spPr/>
    </dgm:pt>
    <dgm:pt modelId="{5AC8F22F-DF62-42B6-B6D8-16DDCE47A4A1}" type="pres">
      <dgm:prSet presAssocID="{01DB02B1-FA1C-4F51-BA49-CEB06750A513}" presName="Name37" presStyleLbl="parChTrans1D2" presStyleIdx="0" presStyleCnt="3"/>
      <dgm:spPr/>
    </dgm:pt>
    <dgm:pt modelId="{02D91D68-C518-4C81-B447-1095D8FF0669}" type="pres">
      <dgm:prSet presAssocID="{2552CFEC-9126-4699-9BF6-41755EA174FA}" presName="hierRoot2" presStyleCnt="0">
        <dgm:presLayoutVars>
          <dgm:hierBranch val="init"/>
        </dgm:presLayoutVars>
      </dgm:prSet>
      <dgm:spPr/>
    </dgm:pt>
    <dgm:pt modelId="{C45AB237-4C1A-4F29-847E-6B135AD6D65E}" type="pres">
      <dgm:prSet presAssocID="{2552CFEC-9126-4699-9BF6-41755EA174FA}" presName="rootComposite" presStyleCnt="0"/>
      <dgm:spPr/>
    </dgm:pt>
    <dgm:pt modelId="{D7ADA55F-8955-4186-8D35-E65936DD7E23}" type="pres">
      <dgm:prSet presAssocID="{2552CFEC-9126-4699-9BF6-41755EA174FA}" presName="rootText" presStyleLbl="node2" presStyleIdx="0" presStyleCnt="3">
        <dgm:presLayoutVars>
          <dgm:chPref val="3"/>
        </dgm:presLayoutVars>
      </dgm:prSet>
      <dgm:spPr/>
    </dgm:pt>
    <dgm:pt modelId="{F9E09BB8-D3CB-4BBD-9C72-02084A393222}" type="pres">
      <dgm:prSet presAssocID="{2552CFEC-9126-4699-9BF6-41755EA174FA}" presName="rootConnector" presStyleLbl="node2" presStyleIdx="0" presStyleCnt="3"/>
      <dgm:spPr/>
    </dgm:pt>
    <dgm:pt modelId="{6E92E9EE-F815-4491-AC0D-8E04A29471C8}" type="pres">
      <dgm:prSet presAssocID="{2552CFEC-9126-4699-9BF6-41755EA174FA}" presName="hierChild4" presStyleCnt="0"/>
      <dgm:spPr/>
    </dgm:pt>
    <dgm:pt modelId="{6E37F32C-D099-42FC-B3D9-4F081D082DAD}" type="pres">
      <dgm:prSet presAssocID="{2552CFEC-9126-4699-9BF6-41755EA174FA}" presName="hierChild5" presStyleCnt="0"/>
      <dgm:spPr/>
    </dgm:pt>
    <dgm:pt modelId="{6035F25D-9D7F-4B69-ACD9-E0A735F97035}" type="pres">
      <dgm:prSet presAssocID="{6AF6C9B3-DCAB-47D6-9F7F-13C5A4743E3A}" presName="Name37" presStyleLbl="parChTrans1D2" presStyleIdx="1" presStyleCnt="3"/>
      <dgm:spPr/>
    </dgm:pt>
    <dgm:pt modelId="{7BD96EA4-598E-4D95-A788-A028053F3613}" type="pres">
      <dgm:prSet presAssocID="{0B2FB6A2-AC16-4578-9723-39988076DE89}" presName="hierRoot2" presStyleCnt="0">
        <dgm:presLayoutVars>
          <dgm:hierBranch val="init"/>
        </dgm:presLayoutVars>
      </dgm:prSet>
      <dgm:spPr/>
    </dgm:pt>
    <dgm:pt modelId="{89C85BF6-CBB3-4177-B7BA-5C11EA539108}" type="pres">
      <dgm:prSet presAssocID="{0B2FB6A2-AC16-4578-9723-39988076DE89}" presName="rootComposite" presStyleCnt="0"/>
      <dgm:spPr/>
    </dgm:pt>
    <dgm:pt modelId="{2E645241-0DDE-4BE7-B682-FA85D34DB8FA}" type="pres">
      <dgm:prSet presAssocID="{0B2FB6A2-AC16-4578-9723-39988076DE89}" presName="rootText" presStyleLbl="node2" presStyleIdx="1" presStyleCnt="3">
        <dgm:presLayoutVars>
          <dgm:chPref val="3"/>
        </dgm:presLayoutVars>
      </dgm:prSet>
      <dgm:spPr/>
    </dgm:pt>
    <dgm:pt modelId="{BF2570F5-70F2-4D54-A7FA-B0331496E8A0}" type="pres">
      <dgm:prSet presAssocID="{0B2FB6A2-AC16-4578-9723-39988076DE89}" presName="rootConnector" presStyleLbl="node2" presStyleIdx="1" presStyleCnt="3"/>
      <dgm:spPr/>
    </dgm:pt>
    <dgm:pt modelId="{40884BB2-F01F-4559-B806-953CDC08D65E}" type="pres">
      <dgm:prSet presAssocID="{0B2FB6A2-AC16-4578-9723-39988076DE89}" presName="hierChild4" presStyleCnt="0"/>
      <dgm:spPr/>
    </dgm:pt>
    <dgm:pt modelId="{03744305-E41A-4D85-938C-4E6A10028D31}" type="pres">
      <dgm:prSet presAssocID="{0B2FB6A2-AC16-4578-9723-39988076DE89}" presName="hierChild5" presStyleCnt="0"/>
      <dgm:spPr/>
    </dgm:pt>
    <dgm:pt modelId="{1117A624-6174-4DA7-A0BB-C4AD15C9926C}" type="pres">
      <dgm:prSet presAssocID="{232C6399-1BE4-49D3-90E5-34F224B20F94}" presName="Name37" presStyleLbl="parChTrans1D2" presStyleIdx="2" presStyleCnt="3"/>
      <dgm:spPr/>
    </dgm:pt>
    <dgm:pt modelId="{13F73696-2144-4B09-9012-EFB4B79BE721}" type="pres">
      <dgm:prSet presAssocID="{5735A55E-EBF7-4E19-80A5-227F2E386C2A}" presName="hierRoot2" presStyleCnt="0">
        <dgm:presLayoutVars>
          <dgm:hierBranch val="init"/>
        </dgm:presLayoutVars>
      </dgm:prSet>
      <dgm:spPr/>
    </dgm:pt>
    <dgm:pt modelId="{2AD5E335-547D-4766-81FD-498E2B35A671}" type="pres">
      <dgm:prSet presAssocID="{5735A55E-EBF7-4E19-80A5-227F2E386C2A}" presName="rootComposite" presStyleCnt="0"/>
      <dgm:spPr/>
    </dgm:pt>
    <dgm:pt modelId="{0DDCC1E1-378F-45EC-B4AC-BA82D9972FB3}" type="pres">
      <dgm:prSet presAssocID="{5735A55E-EBF7-4E19-80A5-227F2E386C2A}" presName="rootText" presStyleLbl="node2" presStyleIdx="2" presStyleCnt="3">
        <dgm:presLayoutVars>
          <dgm:chPref val="3"/>
        </dgm:presLayoutVars>
      </dgm:prSet>
      <dgm:spPr/>
    </dgm:pt>
    <dgm:pt modelId="{08359B66-84E7-4521-9D10-90F992C733BE}" type="pres">
      <dgm:prSet presAssocID="{5735A55E-EBF7-4E19-80A5-227F2E386C2A}" presName="rootConnector" presStyleLbl="node2" presStyleIdx="2" presStyleCnt="3"/>
      <dgm:spPr/>
    </dgm:pt>
    <dgm:pt modelId="{9C105112-A0E9-4B50-8A3D-67780DB3162C}" type="pres">
      <dgm:prSet presAssocID="{5735A55E-EBF7-4E19-80A5-227F2E386C2A}" presName="hierChild4" presStyleCnt="0"/>
      <dgm:spPr/>
    </dgm:pt>
    <dgm:pt modelId="{AE6E1CCD-ADF0-4871-A3CB-DC03B134FCD2}" type="pres">
      <dgm:prSet presAssocID="{5735A55E-EBF7-4E19-80A5-227F2E386C2A}" presName="hierChild5" presStyleCnt="0"/>
      <dgm:spPr/>
    </dgm:pt>
    <dgm:pt modelId="{A45F69C9-7DCB-4B23-B751-955D7212F386}" type="pres">
      <dgm:prSet presAssocID="{C6F8F4F0-21B1-43EF-ABB6-2473042715B9}" presName="hierChild3" presStyleCnt="0"/>
      <dgm:spPr/>
    </dgm:pt>
  </dgm:ptLst>
  <dgm:cxnLst>
    <dgm:cxn modelId="{61C7B50B-0065-4F0F-8EDA-F99F8D1430E5}" type="presOf" srcId="{5735A55E-EBF7-4E19-80A5-227F2E386C2A}" destId="{0DDCC1E1-378F-45EC-B4AC-BA82D9972FB3}" srcOrd="0" destOrd="0" presId="urn:microsoft.com/office/officeart/2005/8/layout/orgChart1"/>
    <dgm:cxn modelId="{2F77D90B-1349-45A6-842F-1E9751780EF5}" type="presOf" srcId="{2552CFEC-9126-4699-9BF6-41755EA174FA}" destId="{F9E09BB8-D3CB-4BBD-9C72-02084A393222}" srcOrd="1" destOrd="0" presId="urn:microsoft.com/office/officeart/2005/8/layout/orgChart1"/>
    <dgm:cxn modelId="{94A46816-BA24-4CED-A9B2-2D464EB87673}" type="presOf" srcId="{C6F8F4F0-21B1-43EF-ABB6-2473042715B9}" destId="{946177D8-60FB-4B1A-9908-6DCC815E00A7}" srcOrd="0" destOrd="0" presId="urn:microsoft.com/office/officeart/2005/8/layout/orgChart1"/>
    <dgm:cxn modelId="{5A65C422-57C9-4B2B-ADBC-6FBE1D7BB070}" srcId="{C6F8F4F0-21B1-43EF-ABB6-2473042715B9}" destId="{2552CFEC-9126-4699-9BF6-41755EA174FA}" srcOrd="0" destOrd="0" parTransId="{01DB02B1-FA1C-4F51-BA49-CEB06750A513}" sibTransId="{E2906694-3E24-46A8-9BD4-325333B580F0}"/>
    <dgm:cxn modelId="{ECA12D23-C0DA-4593-9269-AF5AB71BF21A}" type="presOf" srcId="{232C6399-1BE4-49D3-90E5-34F224B20F94}" destId="{1117A624-6174-4DA7-A0BB-C4AD15C9926C}" srcOrd="0" destOrd="0" presId="urn:microsoft.com/office/officeart/2005/8/layout/orgChart1"/>
    <dgm:cxn modelId="{579D7928-8437-47E1-AFA1-23D93551F4F9}" type="presOf" srcId="{2552CFEC-9126-4699-9BF6-41755EA174FA}" destId="{D7ADA55F-8955-4186-8D35-E65936DD7E23}" srcOrd="0" destOrd="0" presId="urn:microsoft.com/office/officeart/2005/8/layout/orgChart1"/>
    <dgm:cxn modelId="{F07F032D-165B-498C-AF48-67E500E8A62C}" type="presOf" srcId="{AD4385B3-32B4-4BD1-A86B-8AEE2C942AFC}" destId="{012D72CD-4F8B-4DBD-ABB9-DC2244CF8AE2}" srcOrd="0" destOrd="0" presId="urn:microsoft.com/office/officeart/2005/8/layout/orgChart1"/>
    <dgm:cxn modelId="{C3BFCD44-9617-46C9-82DC-D10FDE5112A1}" type="presOf" srcId="{C6F8F4F0-21B1-43EF-ABB6-2473042715B9}" destId="{D994AB8E-B4C5-4B5F-AC83-1F3703DB9869}" srcOrd="1" destOrd="0" presId="urn:microsoft.com/office/officeart/2005/8/layout/orgChart1"/>
    <dgm:cxn modelId="{4A726D69-0030-4182-954C-31517839AB83}" srcId="{AD4385B3-32B4-4BD1-A86B-8AEE2C942AFC}" destId="{C6F8F4F0-21B1-43EF-ABB6-2473042715B9}" srcOrd="0" destOrd="0" parTransId="{117551FC-B25E-45F3-B18B-EA2C43632F0E}" sibTransId="{BCB0D687-24F8-4AF7-BC61-25B17FBEEE1B}"/>
    <dgm:cxn modelId="{847F664D-C645-41FD-AE1F-BBFAB54F9DC1}" srcId="{C6F8F4F0-21B1-43EF-ABB6-2473042715B9}" destId="{5735A55E-EBF7-4E19-80A5-227F2E386C2A}" srcOrd="2" destOrd="0" parTransId="{232C6399-1BE4-49D3-90E5-34F224B20F94}" sibTransId="{7D7369E6-96CA-4EB7-B853-12D7AA0861EE}"/>
    <dgm:cxn modelId="{3B4BD352-9839-41C2-87B9-2CF2982B36A3}" type="presOf" srcId="{0B2FB6A2-AC16-4578-9723-39988076DE89}" destId="{2E645241-0DDE-4BE7-B682-FA85D34DB8FA}" srcOrd="0" destOrd="0" presId="urn:microsoft.com/office/officeart/2005/8/layout/orgChart1"/>
    <dgm:cxn modelId="{0C3EF65A-C8D9-40D9-A086-E202F222FBFF}" type="presOf" srcId="{0B2FB6A2-AC16-4578-9723-39988076DE89}" destId="{BF2570F5-70F2-4D54-A7FA-B0331496E8A0}" srcOrd="1" destOrd="0" presId="urn:microsoft.com/office/officeart/2005/8/layout/orgChart1"/>
    <dgm:cxn modelId="{1544B793-5467-4620-AD84-04D946E9B7A4}" type="presOf" srcId="{6AF6C9B3-DCAB-47D6-9F7F-13C5A4743E3A}" destId="{6035F25D-9D7F-4B69-ACD9-E0A735F97035}" srcOrd="0" destOrd="0" presId="urn:microsoft.com/office/officeart/2005/8/layout/orgChart1"/>
    <dgm:cxn modelId="{297BF9B6-FE2C-472C-A0B8-46A845CE79EE}" srcId="{C6F8F4F0-21B1-43EF-ABB6-2473042715B9}" destId="{0B2FB6A2-AC16-4578-9723-39988076DE89}" srcOrd="1" destOrd="0" parTransId="{6AF6C9B3-DCAB-47D6-9F7F-13C5A4743E3A}" sibTransId="{4662C444-86A1-44D7-ACD8-B8026A9F5721}"/>
    <dgm:cxn modelId="{60F245E7-9054-4D01-BD79-D8BA40213918}" type="presOf" srcId="{01DB02B1-FA1C-4F51-BA49-CEB06750A513}" destId="{5AC8F22F-DF62-42B6-B6D8-16DDCE47A4A1}" srcOrd="0" destOrd="0" presId="urn:microsoft.com/office/officeart/2005/8/layout/orgChart1"/>
    <dgm:cxn modelId="{532C1FEB-A1DD-417C-BDE4-3F0489D202B2}" type="presOf" srcId="{5735A55E-EBF7-4E19-80A5-227F2E386C2A}" destId="{08359B66-84E7-4521-9D10-90F992C733BE}" srcOrd="1" destOrd="0" presId="urn:microsoft.com/office/officeart/2005/8/layout/orgChart1"/>
    <dgm:cxn modelId="{60B4F62C-CBDA-419B-A8AB-E9FCD894B932}" type="presParOf" srcId="{012D72CD-4F8B-4DBD-ABB9-DC2244CF8AE2}" destId="{D2682922-8BBE-4D06-B952-A41E573A2AEE}" srcOrd="0" destOrd="0" presId="urn:microsoft.com/office/officeart/2005/8/layout/orgChart1"/>
    <dgm:cxn modelId="{AC30FF78-BE2A-4D57-88D3-63AD996B3E07}" type="presParOf" srcId="{D2682922-8BBE-4D06-B952-A41E573A2AEE}" destId="{D81DED76-A8F2-49B0-8407-0777795CEACF}" srcOrd="0" destOrd="0" presId="urn:microsoft.com/office/officeart/2005/8/layout/orgChart1"/>
    <dgm:cxn modelId="{BB2FB701-B25B-4A85-8586-AFC5F54970B9}" type="presParOf" srcId="{D81DED76-A8F2-49B0-8407-0777795CEACF}" destId="{946177D8-60FB-4B1A-9908-6DCC815E00A7}" srcOrd="0" destOrd="0" presId="urn:microsoft.com/office/officeart/2005/8/layout/orgChart1"/>
    <dgm:cxn modelId="{9EA3BF34-1B8E-47C5-BBDE-81C1E2ED9549}" type="presParOf" srcId="{D81DED76-A8F2-49B0-8407-0777795CEACF}" destId="{D994AB8E-B4C5-4B5F-AC83-1F3703DB9869}" srcOrd="1" destOrd="0" presId="urn:microsoft.com/office/officeart/2005/8/layout/orgChart1"/>
    <dgm:cxn modelId="{8B35C91A-8A9F-4609-A3DA-38A0BF00476C}" type="presParOf" srcId="{D2682922-8BBE-4D06-B952-A41E573A2AEE}" destId="{C0D7BFB2-2425-4CDB-A4AD-082AAF3B58B0}" srcOrd="1" destOrd="0" presId="urn:microsoft.com/office/officeart/2005/8/layout/orgChart1"/>
    <dgm:cxn modelId="{DBF0B9E9-2A58-486B-861E-D7953762B9BD}" type="presParOf" srcId="{C0D7BFB2-2425-4CDB-A4AD-082AAF3B58B0}" destId="{5AC8F22F-DF62-42B6-B6D8-16DDCE47A4A1}" srcOrd="0" destOrd="0" presId="urn:microsoft.com/office/officeart/2005/8/layout/orgChart1"/>
    <dgm:cxn modelId="{E83EC4CD-2195-4236-BD5D-61E3BE03D30E}" type="presParOf" srcId="{C0D7BFB2-2425-4CDB-A4AD-082AAF3B58B0}" destId="{02D91D68-C518-4C81-B447-1095D8FF0669}" srcOrd="1" destOrd="0" presId="urn:microsoft.com/office/officeart/2005/8/layout/orgChart1"/>
    <dgm:cxn modelId="{738B24BD-869C-4241-897C-AE2ECB632815}" type="presParOf" srcId="{02D91D68-C518-4C81-B447-1095D8FF0669}" destId="{C45AB237-4C1A-4F29-847E-6B135AD6D65E}" srcOrd="0" destOrd="0" presId="urn:microsoft.com/office/officeart/2005/8/layout/orgChart1"/>
    <dgm:cxn modelId="{6EB3E44E-1C93-4C41-8298-521B869C7B94}" type="presParOf" srcId="{C45AB237-4C1A-4F29-847E-6B135AD6D65E}" destId="{D7ADA55F-8955-4186-8D35-E65936DD7E23}" srcOrd="0" destOrd="0" presId="urn:microsoft.com/office/officeart/2005/8/layout/orgChart1"/>
    <dgm:cxn modelId="{316A5C29-27DF-4ADE-B04A-78097776FE3E}" type="presParOf" srcId="{C45AB237-4C1A-4F29-847E-6B135AD6D65E}" destId="{F9E09BB8-D3CB-4BBD-9C72-02084A393222}" srcOrd="1" destOrd="0" presId="urn:microsoft.com/office/officeart/2005/8/layout/orgChart1"/>
    <dgm:cxn modelId="{CBBD2D4F-3CB0-49D9-A418-31BEBC347326}" type="presParOf" srcId="{02D91D68-C518-4C81-B447-1095D8FF0669}" destId="{6E92E9EE-F815-4491-AC0D-8E04A29471C8}" srcOrd="1" destOrd="0" presId="urn:microsoft.com/office/officeart/2005/8/layout/orgChart1"/>
    <dgm:cxn modelId="{15233FCE-DEA2-4F98-B854-1DC7A403B090}" type="presParOf" srcId="{02D91D68-C518-4C81-B447-1095D8FF0669}" destId="{6E37F32C-D099-42FC-B3D9-4F081D082DAD}" srcOrd="2" destOrd="0" presId="urn:microsoft.com/office/officeart/2005/8/layout/orgChart1"/>
    <dgm:cxn modelId="{759FFF41-FD3C-46BD-B7FD-F4F8D0537E66}" type="presParOf" srcId="{C0D7BFB2-2425-4CDB-A4AD-082AAF3B58B0}" destId="{6035F25D-9D7F-4B69-ACD9-E0A735F97035}" srcOrd="2" destOrd="0" presId="urn:microsoft.com/office/officeart/2005/8/layout/orgChart1"/>
    <dgm:cxn modelId="{0DA51CA2-D3A4-4B52-88CC-C2F2B1F65928}" type="presParOf" srcId="{C0D7BFB2-2425-4CDB-A4AD-082AAF3B58B0}" destId="{7BD96EA4-598E-4D95-A788-A028053F3613}" srcOrd="3" destOrd="0" presId="urn:microsoft.com/office/officeart/2005/8/layout/orgChart1"/>
    <dgm:cxn modelId="{61CBEA62-AEE0-49D0-9F20-454878D49897}" type="presParOf" srcId="{7BD96EA4-598E-4D95-A788-A028053F3613}" destId="{89C85BF6-CBB3-4177-B7BA-5C11EA539108}" srcOrd="0" destOrd="0" presId="urn:microsoft.com/office/officeart/2005/8/layout/orgChart1"/>
    <dgm:cxn modelId="{0EF0A59A-5524-4D51-9085-63F135FF4B0E}" type="presParOf" srcId="{89C85BF6-CBB3-4177-B7BA-5C11EA539108}" destId="{2E645241-0DDE-4BE7-B682-FA85D34DB8FA}" srcOrd="0" destOrd="0" presId="urn:microsoft.com/office/officeart/2005/8/layout/orgChart1"/>
    <dgm:cxn modelId="{4AE9C981-377B-4BC5-B69D-C991EC65C5D8}" type="presParOf" srcId="{89C85BF6-CBB3-4177-B7BA-5C11EA539108}" destId="{BF2570F5-70F2-4D54-A7FA-B0331496E8A0}" srcOrd="1" destOrd="0" presId="urn:microsoft.com/office/officeart/2005/8/layout/orgChart1"/>
    <dgm:cxn modelId="{D6855B0A-7BE0-453A-8263-841DB5C69C1B}" type="presParOf" srcId="{7BD96EA4-598E-4D95-A788-A028053F3613}" destId="{40884BB2-F01F-4559-B806-953CDC08D65E}" srcOrd="1" destOrd="0" presId="urn:microsoft.com/office/officeart/2005/8/layout/orgChart1"/>
    <dgm:cxn modelId="{D20AC53C-C92E-469C-85AF-9F6C23CC3E0C}" type="presParOf" srcId="{7BD96EA4-598E-4D95-A788-A028053F3613}" destId="{03744305-E41A-4D85-938C-4E6A10028D31}" srcOrd="2" destOrd="0" presId="urn:microsoft.com/office/officeart/2005/8/layout/orgChart1"/>
    <dgm:cxn modelId="{D52FE13D-E487-497D-BD13-9B41EAEE98FD}" type="presParOf" srcId="{C0D7BFB2-2425-4CDB-A4AD-082AAF3B58B0}" destId="{1117A624-6174-4DA7-A0BB-C4AD15C9926C}" srcOrd="4" destOrd="0" presId="urn:microsoft.com/office/officeart/2005/8/layout/orgChart1"/>
    <dgm:cxn modelId="{8F6C1092-3779-4181-8A98-7E9D14F76D45}" type="presParOf" srcId="{C0D7BFB2-2425-4CDB-A4AD-082AAF3B58B0}" destId="{13F73696-2144-4B09-9012-EFB4B79BE721}" srcOrd="5" destOrd="0" presId="urn:microsoft.com/office/officeart/2005/8/layout/orgChart1"/>
    <dgm:cxn modelId="{92899EA0-66FA-4A41-8D99-9D2D079EB59D}" type="presParOf" srcId="{13F73696-2144-4B09-9012-EFB4B79BE721}" destId="{2AD5E335-547D-4766-81FD-498E2B35A671}" srcOrd="0" destOrd="0" presId="urn:microsoft.com/office/officeart/2005/8/layout/orgChart1"/>
    <dgm:cxn modelId="{B07DB909-60D3-4710-89F7-F98F9AF784AA}" type="presParOf" srcId="{2AD5E335-547D-4766-81FD-498E2B35A671}" destId="{0DDCC1E1-378F-45EC-B4AC-BA82D9972FB3}" srcOrd="0" destOrd="0" presId="urn:microsoft.com/office/officeart/2005/8/layout/orgChart1"/>
    <dgm:cxn modelId="{A5AF1948-EC3D-4A42-B626-7D2C2AD238B1}" type="presParOf" srcId="{2AD5E335-547D-4766-81FD-498E2B35A671}" destId="{08359B66-84E7-4521-9D10-90F992C733BE}" srcOrd="1" destOrd="0" presId="urn:microsoft.com/office/officeart/2005/8/layout/orgChart1"/>
    <dgm:cxn modelId="{C86AE640-5270-41CC-9D3A-4787915B53BC}" type="presParOf" srcId="{13F73696-2144-4B09-9012-EFB4B79BE721}" destId="{9C105112-A0E9-4B50-8A3D-67780DB3162C}" srcOrd="1" destOrd="0" presId="urn:microsoft.com/office/officeart/2005/8/layout/orgChart1"/>
    <dgm:cxn modelId="{570E3572-8D30-4973-A0E8-F826851A95C7}" type="presParOf" srcId="{13F73696-2144-4B09-9012-EFB4B79BE721}" destId="{AE6E1CCD-ADF0-4871-A3CB-DC03B134FCD2}" srcOrd="2" destOrd="0" presId="urn:microsoft.com/office/officeart/2005/8/layout/orgChart1"/>
    <dgm:cxn modelId="{57C2B941-E74E-422C-9B52-A0A1D7798847}" type="presParOf" srcId="{D2682922-8BBE-4D06-B952-A41E573A2AEE}" destId="{A45F69C9-7DCB-4B23-B751-955D7212F38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BF09-1455-4088-B264-2B6284507219}">
      <dsp:nvSpPr>
        <dsp:cNvPr id="0" name=""/>
        <dsp:cNvSpPr/>
      </dsp:nvSpPr>
      <dsp:spPr>
        <a:xfrm>
          <a:off x="0" y="0"/>
          <a:ext cx="3611243"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F4F317-2BEA-4252-BD8E-5D9628B56F6E}">
      <dsp:nvSpPr>
        <dsp:cNvPr id="0" name=""/>
        <dsp:cNvSpPr/>
      </dsp:nvSpPr>
      <dsp:spPr>
        <a:xfrm>
          <a:off x="0" y="0"/>
          <a:ext cx="3611243" cy="334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l-GR" sz="1400" kern="1200" dirty="0">
              <a:latin typeface="Arial Nova" panose="020B0504020202020204" pitchFamily="34" charset="0"/>
            </a:rPr>
            <a:t>Κρυπτογραφία</a:t>
          </a:r>
        </a:p>
      </dsp:txBody>
      <dsp:txXfrm>
        <a:off x="0" y="0"/>
        <a:ext cx="3611243" cy="334516"/>
      </dsp:txXfrm>
    </dsp:sp>
    <dsp:sp modelId="{849A5A2C-C345-4891-B8A1-703AA09C035D}">
      <dsp:nvSpPr>
        <dsp:cNvPr id="0" name=""/>
        <dsp:cNvSpPr/>
      </dsp:nvSpPr>
      <dsp:spPr>
        <a:xfrm>
          <a:off x="0" y="334516"/>
          <a:ext cx="3611243" cy="0"/>
        </a:xfrm>
        <a:prstGeom prst="line">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234F7D-03A3-4396-AAED-87B024F0D101}">
      <dsp:nvSpPr>
        <dsp:cNvPr id="0" name=""/>
        <dsp:cNvSpPr/>
      </dsp:nvSpPr>
      <dsp:spPr>
        <a:xfrm>
          <a:off x="0" y="334516"/>
          <a:ext cx="3611243" cy="334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l-GR" sz="1400" kern="1200" dirty="0">
              <a:latin typeface="Arial Nova" panose="020B0504020202020204" pitchFamily="34" charset="0"/>
            </a:rPr>
            <a:t>Κβαντικοί υπολογιστές &amp; Κρυπτογραφία</a:t>
          </a:r>
        </a:p>
      </dsp:txBody>
      <dsp:txXfrm>
        <a:off x="0" y="334516"/>
        <a:ext cx="3611243" cy="3345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961CB-7D5B-4107-A254-A656B2979D14}">
      <dsp:nvSpPr>
        <dsp:cNvPr id="0" name=""/>
        <dsp:cNvSpPr/>
      </dsp:nvSpPr>
      <dsp:spPr>
        <a:xfrm>
          <a:off x="4229" y="75212"/>
          <a:ext cx="1264275" cy="865238"/>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CMSS</a:t>
          </a:r>
          <a:r>
            <a:rPr lang="en-US" sz="1600" b="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(Chained MSS) </a:t>
          </a:r>
          <a:endParaRPr lang="el-GR" sz="1600" b="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sp:txBody>
      <dsp:txXfrm>
        <a:off x="29571" y="100554"/>
        <a:ext cx="1213591" cy="814554"/>
      </dsp:txXfrm>
    </dsp:sp>
    <dsp:sp modelId="{15825784-E935-4FF4-BDF8-B7F685161477}">
      <dsp:nvSpPr>
        <dsp:cNvPr id="0" name=""/>
        <dsp:cNvSpPr/>
      </dsp:nvSpPr>
      <dsp:spPr>
        <a:xfrm>
          <a:off x="1394932" y="351061"/>
          <a:ext cx="268026" cy="313540"/>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l-GR" sz="1300" kern="1200"/>
        </a:p>
      </dsp:txBody>
      <dsp:txXfrm>
        <a:off x="1394932" y="413769"/>
        <a:ext cx="187618" cy="188124"/>
      </dsp:txXfrm>
    </dsp:sp>
    <dsp:sp modelId="{5F1DDE17-5C21-4FA5-A4B4-FA08D5B6EA5D}">
      <dsp:nvSpPr>
        <dsp:cNvPr id="0" name=""/>
        <dsp:cNvSpPr/>
      </dsp:nvSpPr>
      <dsp:spPr>
        <a:xfrm>
          <a:off x="1774215" y="75212"/>
          <a:ext cx="1264275" cy="865238"/>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GMSS</a:t>
          </a:r>
          <a:r>
            <a:rPr lang="en-US" sz="160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(Generalized MSS)</a:t>
          </a:r>
          <a:endParaRPr lang="el-GR" sz="160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sp:txBody>
      <dsp:txXfrm>
        <a:off x="1799557" y="100554"/>
        <a:ext cx="1213591" cy="814554"/>
      </dsp:txXfrm>
    </dsp:sp>
    <dsp:sp modelId="{FD770D25-7148-4681-ABC0-8178DFD5DB81}">
      <dsp:nvSpPr>
        <dsp:cNvPr id="0" name=""/>
        <dsp:cNvSpPr/>
      </dsp:nvSpPr>
      <dsp:spPr>
        <a:xfrm>
          <a:off x="3164918" y="351061"/>
          <a:ext cx="268026" cy="313540"/>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l-GR" sz="1300" kern="1200"/>
        </a:p>
      </dsp:txBody>
      <dsp:txXfrm>
        <a:off x="3164918" y="413769"/>
        <a:ext cx="187618" cy="188124"/>
      </dsp:txXfrm>
    </dsp:sp>
    <dsp:sp modelId="{8A33145B-E00A-4CFD-945C-2E377CF0D1E3}">
      <dsp:nvSpPr>
        <dsp:cNvPr id="0" name=""/>
        <dsp:cNvSpPr/>
      </dsp:nvSpPr>
      <dsp:spPr>
        <a:xfrm>
          <a:off x="3544200" y="75212"/>
          <a:ext cx="1264275" cy="865238"/>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XMSS</a:t>
          </a:r>
          <a:r>
            <a:rPr lang="en-US" sz="160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(eXtended MSS)</a:t>
          </a:r>
          <a:endParaRPr lang="el-GR" sz="160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sp:txBody>
      <dsp:txXfrm>
        <a:off x="3569542" y="100554"/>
        <a:ext cx="1213591" cy="8145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E078E-4CFD-439A-A174-19BEFA1AC208}">
      <dsp:nvSpPr>
        <dsp:cNvPr id="0" name=""/>
        <dsp:cNvSpPr/>
      </dsp:nvSpPr>
      <dsp:spPr>
        <a:xfrm>
          <a:off x="0" y="0"/>
          <a:ext cx="85543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353876-3CAD-4CCB-AD47-CD0A49EFE0D5}">
      <dsp:nvSpPr>
        <dsp:cNvPr id="0" name=""/>
        <dsp:cNvSpPr/>
      </dsp:nvSpPr>
      <dsp:spPr>
        <a:xfrm>
          <a:off x="0" y="0"/>
          <a:ext cx="1710867" cy="155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l-GR" sz="2400" b="1" u="none" kern="1200" dirty="0">
              <a:solidFill>
                <a:schemeClr val="accent3"/>
              </a:solidFill>
              <a:latin typeface="Calibri" panose="020F0502020204030204" pitchFamily="34" charset="0"/>
              <a:cs typeface="Calibri" panose="020F0502020204030204" pitchFamily="34" charset="0"/>
            </a:rPr>
            <a:t>Ασφάλεια</a:t>
          </a:r>
        </a:p>
      </dsp:txBody>
      <dsp:txXfrm>
        <a:off x="0" y="0"/>
        <a:ext cx="1710867" cy="1557471"/>
      </dsp:txXfrm>
    </dsp:sp>
    <dsp:sp modelId="{89AD0F55-3141-4FB5-8894-552B70340A38}">
      <dsp:nvSpPr>
        <dsp:cNvPr id="0" name=""/>
        <dsp:cNvSpPr/>
      </dsp:nvSpPr>
      <dsp:spPr>
        <a:xfrm>
          <a:off x="1839182" y="36199"/>
          <a:ext cx="3293420" cy="723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dirty="0">
              <a:latin typeface="Calibri" panose="020F0502020204030204" pitchFamily="34" charset="0"/>
              <a:cs typeface="Calibri" panose="020F0502020204030204" pitchFamily="34" charset="0"/>
            </a:rPr>
            <a:t>Κβαντικός Αλγόριθμος </a:t>
          </a:r>
          <a:r>
            <a:rPr lang="en-US" sz="1800" kern="1200" dirty="0">
              <a:latin typeface="Calibri" panose="020F0502020204030204" pitchFamily="34" charset="0"/>
              <a:cs typeface="Calibri" panose="020F0502020204030204" pitchFamily="34" charset="0"/>
            </a:rPr>
            <a:t>Grover </a:t>
          </a:r>
          <a:endParaRPr lang="el-GR" sz="1800" kern="1200" dirty="0">
            <a:latin typeface="Calibri" panose="020F0502020204030204" pitchFamily="34" charset="0"/>
            <a:cs typeface="Calibri" panose="020F0502020204030204" pitchFamily="34" charset="0"/>
          </a:endParaRPr>
        </a:p>
      </dsp:txBody>
      <dsp:txXfrm>
        <a:off x="1839182" y="36199"/>
        <a:ext cx="3293420" cy="723980"/>
      </dsp:txXfrm>
    </dsp:sp>
    <dsp:sp modelId="{8C6CDFB1-E7CA-4A44-B3D2-D9EE8B6E1E58}">
      <dsp:nvSpPr>
        <dsp:cNvPr id="0" name=""/>
        <dsp:cNvSpPr/>
      </dsp:nvSpPr>
      <dsp:spPr>
        <a:xfrm>
          <a:off x="5260918" y="36199"/>
          <a:ext cx="3293420" cy="723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solidFill>
                <a:srgbClr val="FF0000"/>
              </a:solidFill>
              <a:latin typeface="Calibri" panose="020F0502020204030204" pitchFamily="34" charset="0"/>
              <a:cs typeface="Calibri" panose="020F0502020204030204" pitchFamily="34" charset="0"/>
            </a:rPr>
            <a:t>Επιταχύνει</a:t>
          </a:r>
          <a:r>
            <a:rPr lang="el-GR" sz="1600" kern="1200" dirty="0">
              <a:latin typeface="Calibri" panose="020F0502020204030204" pitchFamily="34" charset="0"/>
              <a:cs typeface="Calibri" panose="020F0502020204030204" pitchFamily="34" charset="0"/>
            </a:rPr>
            <a:t> κάποιες γενικευμένες επιθέσεις, αλλά </a:t>
          </a:r>
          <a:r>
            <a:rPr lang="el-GR" sz="1600" kern="1200" dirty="0">
              <a:solidFill>
                <a:srgbClr val="FF0000"/>
              </a:solidFill>
              <a:latin typeface="Calibri" panose="020F0502020204030204" pitchFamily="34" charset="0"/>
              <a:cs typeface="Calibri" panose="020F0502020204030204" pitchFamily="34" charset="0"/>
            </a:rPr>
            <a:t>όχι αρκετά</a:t>
          </a:r>
          <a:r>
            <a:rPr lang="el-GR" sz="1600" kern="1200" dirty="0">
              <a:latin typeface="Calibri" panose="020F0502020204030204" pitchFamily="34" charset="0"/>
              <a:cs typeface="Calibri" panose="020F0502020204030204" pitchFamily="34" charset="0"/>
            </a:rPr>
            <a:t>.</a:t>
          </a:r>
        </a:p>
      </dsp:txBody>
      <dsp:txXfrm>
        <a:off x="5260918" y="36199"/>
        <a:ext cx="3293420" cy="723980"/>
      </dsp:txXfrm>
    </dsp:sp>
    <dsp:sp modelId="{918BD03B-96C7-4C5E-ACEA-7707C51D3A12}">
      <dsp:nvSpPr>
        <dsp:cNvPr id="0" name=""/>
        <dsp:cNvSpPr/>
      </dsp:nvSpPr>
      <dsp:spPr>
        <a:xfrm>
          <a:off x="1710867" y="760179"/>
          <a:ext cx="684347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AD9BDC-4BFB-4FF5-B2F3-526969EB7D31}">
      <dsp:nvSpPr>
        <dsp:cNvPr id="0" name=""/>
        <dsp:cNvSpPr/>
      </dsp:nvSpPr>
      <dsp:spPr>
        <a:xfrm>
          <a:off x="1839182" y="796378"/>
          <a:ext cx="3293420" cy="723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dirty="0">
              <a:latin typeface="Calibri" panose="020F0502020204030204" pitchFamily="34" charset="0"/>
              <a:cs typeface="Calibri" panose="020F0502020204030204" pitchFamily="34" charset="0"/>
            </a:rPr>
            <a:t>Κβαντικός Αλγόριθμος </a:t>
          </a:r>
          <a:r>
            <a:rPr lang="en-US" sz="1800" kern="1200" dirty="0">
              <a:latin typeface="Calibri" panose="020F0502020204030204" pitchFamily="34" charset="0"/>
              <a:cs typeface="Calibri" panose="020F0502020204030204" pitchFamily="34" charset="0"/>
            </a:rPr>
            <a:t>Shor </a:t>
          </a:r>
          <a:endParaRPr lang="el-GR" sz="1800" kern="1200" dirty="0">
            <a:latin typeface="Calibri" panose="020F0502020204030204" pitchFamily="34" charset="0"/>
            <a:cs typeface="Calibri" panose="020F0502020204030204" pitchFamily="34" charset="0"/>
          </a:endParaRPr>
        </a:p>
      </dsp:txBody>
      <dsp:txXfrm>
        <a:off x="1839182" y="796378"/>
        <a:ext cx="3293420" cy="723980"/>
      </dsp:txXfrm>
    </dsp:sp>
    <dsp:sp modelId="{8C9B57AF-AA1C-42BE-99E7-62DCCEF9DEC1}">
      <dsp:nvSpPr>
        <dsp:cNvPr id="0" name=""/>
        <dsp:cNvSpPr/>
      </dsp:nvSpPr>
      <dsp:spPr>
        <a:xfrm>
          <a:off x="5260918" y="796378"/>
          <a:ext cx="3293420" cy="723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latin typeface="Calibri" panose="020F0502020204030204" pitchFamily="34" charset="0"/>
              <a:cs typeface="Calibri" panose="020F0502020204030204" pitchFamily="34" charset="0"/>
            </a:rPr>
            <a:t>Δεν έχει βρεθεί κάποιος τρόπος χρήσης του.</a:t>
          </a:r>
        </a:p>
      </dsp:txBody>
      <dsp:txXfrm>
        <a:off x="5260918" y="796378"/>
        <a:ext cx="3293420" cy="723980"/>
      </dsp:txXfrm>
    </dsp:sp>
    <dsp:sp modelId="{EE3F788E-835F-4105-9C47-9010C6006C4D}">
      <dsp:nvSpPr>
        <dsp:cNvPr id="0" name=""/>
        <dsp:cNvSpPr/>
      </dsp:nvSpPr>
      <dsp:spPr>
        <a:xfrm>
          <a:off x="1710867" y="1520359"/>
          <a:ext cx="684347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67E8AF-654E-4F82-830A-17F6B9E00359}">
      <dsp:nvSpPr>
        <dsp:cNvPr id="0" name=""/>
        <dsp:cNvSpPr/>
      </dsp:nvSpPr>
      <dsp:spPr>
        <a:xfrm>
          <a:off x="0" y="409"/>
          <a:ext cx="71137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6F1FC-57BF-4670-98AB-330FE593AD4C}">
      <dsp:nvSpPr>
        <dsp:cNvPr id="0" name=""/>
        <dsp:cNvSpPr/>
      </dsp:nvSpPr>
      <dsp:spPr>
        <a:xfrm>
          <a:off x="0" y="409"/>
          <a:ext cx="1772549" cy="83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b="1" kern="1200" baseline="0" dirty="0">
              <a:solidFill>
                <a:schemeClr val="accent4"/>
              </a:solidFill>
            </a:rPr>
            <a:t>Βασικό αντικείμενο Θεωρίας Κωδίκων</a:t>
          </a:r>
          <a:endParaRPr lang="el-GR" sz="1600" b="1" kern="1200" dirty="0">
            <a:solidFill>
              <a:schemeClr val="accent4"/>
            </a:solidFill>
          </a:endParaRPr>
        </a:p>
      </dsp:txBody>
      <dsp:txXfrm>
        <a:off x="0" y="409"/>
        <a:ext cx="1772549" cy="838772"/>
      </dsp:txXfrm>
    </dsp:sp>
    <dsp:sp modelId="{99632AEA-E8A2-441D-87D6-305449E13C02}">
      <dsp:nvSpPr>
        <dsp:cNvPr id="0" name=""/>
        <dsp:cNvSpPr/>
      </dsp:nvSpPr>
      <dsp:spPr>
        <a:xfrm>
          <a:off x="1872691" y="35304"/>
          <a:ext cx="5240753" cy="76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u="none" kern="1200" dirty="0">
              <a:solidFill>
                <a:schemeClr val="accent2"/>
              </a:solidFill>
            </a:rPr>
            <a:t>Κωδικοποίηση</a:t>
          </a:r>
          <a:r>
            <a:rPr lang="el-GR" sz="1600" u="none" kern="1200" dirty="0"/>
            <a:t> της πληροφορίας με τέτοιον τρόπο, ώστε αν μικρό πλήθος αλλοιώσεων έχει εισχωρήσει σ’ ένα μήνυμα, η </a:t>
          </a:r>
          <a:r>
            <a:rPr lang="el-GR" sz="1600" u="none" kern="1200" dirty="0">
              <a:solidFill>
                <a:schemeClr val="accent2"/>
              </a:solidFill>
            </a:rPr>
            <a:t>αποκωδικοποίηση</a:t>
          </a:r>
          <a:r>
            <a:rPr lang="el-GR" sz="1600" u="none" kern="1200" dirty="0"/>
            <a:t> του να τις διορθώνει.</a:t>
          </a:r>
        </a:p>
      </dsp:txBody>
      <dsp:txXfrm>
        <a:off x="1872691" y="35304"/>
        <a:ext cx="5240753" cy="768426"/>
      </dsp:txXfrm>
    </dsp:sp>
    <dsp:sp modelId="{6F284A47-4DF2-4A90-9978-A629A2BFED24}">
      <dsp:nvSpPr>
        <dsp:cNvPr id="0" name=""/>
        <dsp:cNvSpPr/>
      </dsp:nvSpPr>
      <dsp:spPr>
        <a:xfrm>
          <a:off x="1772549" y="803730"/>
          <a:ext cx="534089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E078E-4CFD-439A-A174-19BEFA1AC208}">
      <dsp:nvSpPr>
        <dsp:cNvPr id="0" name=""/>
        <dsp:cNvSpPr/>
      </dsp:nvSpPr>
      <dsp:spPr>
        <a:xfrm>
          <a:off x="0" y="0"/>
          <a:ext cx="75686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53876-3CAD-4CCB-AD47-CD0A49EFE0D5}">
      <dsp:nvSpPr>
        <dsp:cNvPr id="0" name=""/>
        <dsp:cNvSpPr/>
      </dsp:nvSpPr>
      <dsp:spPr>
        <a:xfrm>
          <a:off x="0" y="0"/>
          <a:ext cx="1513732" cy="156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l-GR" sz="2400" b="1" u="none" kern="1200" dirty="0">
              <a:solidFill>
                <a:srgbClr val="FFFF00"/>
              </a:solidFill>
              <a:latin typeface="Calibri" panose="020F0502020204030204" pitchFamily="34" charset="0"/>
              <a:cs typeface="Calibri" panose="020F0502020204030204" pitchFamily="34" charset="0"/>
            </a:rPr>
            <a:t>Ασφάλεια</a:t>
          </a:r>
        </a:p>
      </dsp:txBody>
      <dsp:txXfrm>
        <a:off x="0" y="0"/>
        <a:ext cx="1513732" cy="1560384"/>
      </dsp:txXfrm>
    </dsp:sp>
    <dsp:sp modelId="{89AD0F55-3141-4FB5-8894-552B70340A38}">
      <dsp:nvSpPr>
        <dsp:cNvPr id="0" name=""/>
        <dsp:cNvSpPr/>
      </dsp:nvSpPr>
      <dsp:spPr>
        <a:xfrm>
          <a:off x="1627262" y="36266"/>
          <a:ext cx="2913935" cy="725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dirty="0">
              <a:latin typeface="Calibri" panose="020F0502020204030204" pitchFamily="34" charset="0"/>
              <a:cs typeface="Calibri" panose="020F0502020204030204" pitchFamily="34" charset="0"/>
            </a:rPr>
            <a:t>Κβαντικός Αλγόριθμος </a:t>
          </a:r>
          <a:r>
            <a:rPr lang="en-US" sz="1800" kern="1200" dirty="0">
              <a:latin typeface="Calibri" panose="020F0502020204030204" pitchFamily="34" charset="0"/>
              <a:cs typeface="Calibri" panose="020F0502020204030204" pitchFamily="34" charset="0"/>
            </a:rPr>
            <a:t>Grover </a:t>
          </a:r>
          <a:endParaRPr lang="el-GR" sz="1800" kern="1200" dirty="0">
            <a:latin typeface="Calibri" panose="020F0502020204030204" pitchFamily="34" charset="0"/>
            <a:cs typeface="Calibri" panose="020F0502020204030204" pitchFamily="34" charset="0"/>
          </a:endParaRPr>
        </a:p>
      </dsp:txBody>
      <dsp:txXfrm>
        <a:off x="1627262" y="36266"/>
        <a:ext cx="2913935" cy="725335"/>
      </dsp:txXfrm>
    </dsp:sp>
    <dsp:sp modelId="{8C6CDFB1-E7CA-4A44-B3D2-D9EE8B6E1E58}">
      <dsp:nvSpPr>
        <dsp:cNvPr id="0" name=""/>
        <dsp:cNvSpPr/>
      </dsp:nvSpPr>
      <dsp:spPr>
        <a:xfrm>
          <a:off x="4654727" y="36266"/>
          <a:ext cx="2913935" cy="725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latin typeface="Calibri" panose="020F0502020204030204" pitchFamily="34" charset="0"/>
              <a:cs typeface="Calibri" panose="020F0502020204030204" pitchFamily="34" charset="0"/>
            </a:rPr>
            <a:t>Προσφέρει παρόμοιες</a:t>
          </a:r>
          <a:r>
            <a:rPr lang="el-GR" sz="1600" kern="1200" dirty="0">
              <a:solidFill>
                <a:schemeClr val="accent2"/>
              </a:solidFill>
              <a:latin typeface="Calibri" panose="020F0502020204030204" pitchFamily="34" charset="0"/>
              <a:cs typeface="Calibri" panose="020F0502020204030204" pitchFamily="34" charset="0"/>
            </a:rPr>
            <a:t> ταχύτητες</a:t>
          </a:r>
          <a:r>
            <a:rPr lang="el-GR" sz="1600" kern="1200" dirty="0">
              <a:latin typeface="Calibri" panose="020F0502020204030204" pitchFamily="34" charset="0"/>
              <a:cs typeface="Calibri" panose="020F0502020204030204" pitchFamily="34" charset="0"/>
            </a:rPr>
            <a:t> με ήδη γνωστούς αλγορίθμους.</a:t>
          </a:r>
        </a:p>
      </dsp:txBody>
      <dsp:txXfrm>
        <a:off x="4654727" y="36266"/>
        <a:ext cx="2913935" cy="725335"/>
      </dsp:txXfrm>
    </dsp:sp>
    <dsp:sp modelId="{918BD03B-96C7-4C5E-ACEA-7707C51D3A12}">
      <dsp:nvSpPr>
        <dsp:cNvPr id="0" name=""/>
        <dsp:cNvSpPr/>
      </dsp:nvSpPr>
      <dsp:spPr>
        <a:xfrm>
          <a:off x="1513732" y="761601"/>
          <a:ext cx="60549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AD9BDC-4BFB-4FF5-B2F3-526969EB7D31}">
      <dsp:nvSpPr>
        <dsp:cNvPr id="0" name=""/>
        <dsp:cNvSpPr/>
      </dsp:nvSpPr>
      <dsp:spPr>
        <a:xfrm>
          <a:off x="1627262" y="797868"/>
          <a:ext cx="2913935" cy="725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dirty="0">
              <a:latin typeface="Calibri" panose="020F0502020204030204" pitchFamily="34" charset="0"/>
              <a:cs typeface="Calibri" panose="020F0502020204030204" pitchFamily="34" charset="0"/>
            </a:rPr>
            <a:t>Κβαντικός Αλγόριθμος </a:t>
          </a:r>
          <a:r>
            <a:rPr lang="en-US" sz="1800" kern="1200" dirty="0">
              <a:latin typeface="Calibri" panose="020F0502020204030204" pitchFamily="34" charset="0"/>
              <a:cs typeface="Calibri" panose="020F0502020204030204" pitchFamily="34" charset="0"/>
            </a:rPr>
            <a:t>Shor </a:t>
          </a:r>
          <a:endParaRPr lang="el-GR" sz="1800" kern="1200" dirty="0">
            <a:latin typeface="Calibri" panose="020F0502020204030204" pitchFamily="34" charset="0"/>
            <a:cs typeface="Calibri" panose="020F0502020204030204" pitchFamily="34" charset="0"/>
          </a:endParaRPr>
        </a:p>
      </dsp:txBody>
      <dsp:txXfrm>
        <a:off x="1627262" y="797868"/>
        <a:ext cx="2913935" cy="725335"/>
      </dsp:txXfrm>
    </dsp:sp>
    <dsp:sp modelId="{8C9B57AF-AA1C-42BE-99E7-62DCCEF9DEC1}">
      <dsp:nvSpPr>
        <dsp:cNvPr id="0" name=""/>
        <dsp:cNvSpPr/>
      </dsp:nvSpPr>
      <dsp:spPr>
        <a:xfrm>
          <a:off x="4654727" y="797868"/>
          <a:ext cx="2913935" cy="725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latin typeface="Calibri" panose="020F0502020204030204" pitchFamily="34" charset="0"/>
              <a:cs typeface="Calibri" panose="020F0502020204030204" pitchFamily="34" charset="0"/>
            </a:rPr>
            <a:t>Δεν έχει βρεθεί κάποιος τρόπος χρήσης του.</a:t>
          </a:r>
        </a:p>
      </dsp:txBody>
      <dsp:txXfrm>
        <a:off x="4654727" y="797868"/>
        <a:ext cx="2913935" cy="725335"/>
      </dsp:txXfrm>
    </dsp:sp>
    <dsp:sp modelId="{EE3F788E-835F-4105-9C47-9010C6006C4D}">
      <dsp:nvSpPr>
        <dsp:cNvPr id="0" name=""/>
        <dsp:cNvSpPr/>
      </dsp:nvSpPr>
      <dsp:spPr>
        <a:xfrm>
          <a:off x="1513732" y="1559523"/>
          <a:ext cx="60549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65035-A77A-473E-9C6F-444DA22998EB}">
      <dsp:nvSpPr>
        <dsp:cNvPr id="0" name=""/>
        <dsp:cNvSpPr/>
      </dsp:nvSpPr>
      <dsp:spPr>
        <a:xfrm>
          <a:off x="0" y="0"/>
          <a:ext cx="3611243"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2F8E77-656C-4AA1-9CF0-AB378115C4FD}">
      <dsp:nvSpPr>
        <dsp:cNvPr id="0" name=""/>
        <dsp:cNvSpPr/>
      </dsp:nvSpPr>
      <dsp:spPr>
        <a:xfrm>
          <a:off x="0" y="0"/>
          <a:ext cx="3611243" cy="33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l-GR" sz="1400" kern="1200" dirty="0">
              <a:latin typeface="Arial Nova" panose="020B0504020202020204" pitchFamily="34" charset="0"/>
            </a:rPr>
            <a:t>Κρυπτογραφία Συν. Κατακερματισμού</a:t>
          </a:r>
          <a:r>
            <a:rPr lang="en-US" sz="1400" kern="1200" dirty="0">
              <a:latin typeface="Arial Nova" panose="020B0504020202020204" pitchFamily="34" charset="0"/>
            </a:rPr>
            <a:t> </a:t>
          </a:r>
          <a:endParaRPr lang="el-GR" sz="1400" kern="1200" dirty="0">
            <a:latin typeface="Arial Nova" panose="020B0504020202020204" pitchFamily="34" charset="0"/>
          </a:endParaRPr>
        </a:p>
      </dsp:txBody>
      <dsp:txXfrm>
        <a:off x="0" y="0"/>
        <a:ext cx="3611243" cy="334517"/>
      </dsp:txXfrm>
    </dsp:sp>
    <dsp:sp modelId="{7C9300FF-D2CA-4CBC-80F5-248BD101FA22}">
      <dsp:nvSpPr>
        <dsp:cNvPr id="0" name=""/>
        <dsp:cNvSpPr/>
      </dsp:nvSpPr>
      <dsp:spPr>
        <a:xfrm>
          <a:off x="0" y="340130"/>
          <a:ext cx="3611243" cy="0"/>
        </a:xfrm>
        <a:prstGeom prst="line">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2D7B05-74B5-434E-8CA2-21291E90AD0B}">
      <dsp:nvSpPr>
        <dsp:cNvPr id="0" name=""/>
        <dsp:cNvSpPr/>
      </dsp:nvSpPr>
      <dsp:spPr>
        <a:xfrm>
          <a:off x="0" y="334517"/>
          <a:ext cx="3611243" cy="334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l-GR" sz="1400" b="0" i="0" kern="1200" dirty="0">
              <a:latin typeface="Arial Nova" panose="020B0504020202020204" pitchFamily="34" charset="0"/>
            </a:rPr>
            <a:t>Κρυπτογραφία Κωδίκων</a:t>
          </a:r>
        </a:p>
      </dsp:txBody>
      <dsp:txXfrm>
        <a:off x="0" y="334517"/>
        <a:ext cx="3611243" cy="3345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A312F-6BC6-4925-96E7-F6916E83B983}">
      <dsp:nvSpPr>
        <dsp:cNvPr id="0" name=""/>
        <dsp:cNvSpPr/>
      </dsp:nvSpPr>
      <dsp:spPr>
        <a:xfrm>
          <a:off x="0" y="0"/>
          <a:ext cx="3611243"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4724E-35E9-4B70-A710-C481EEF2E1E2}">
      <dsp:nvSpPr>
        <dsp:cNvPr id="0" name=""/>
        <dsp:cNvSpPr/>
      </dsp:nvSpPr>
      <dsp:spPr>
        <a:xfrm>
          <a:off x="0" y="0"/>
          <a:ext cx="3611243" cy="669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l-GR" sz="1400" kern="1200" dirty="0">
              <a:latin typeface="Arial Nova" panose="020B0504020202020204" pitchFamily="34" charset="0"/>
            </a:rPr>
            <a:t>Μια ματιά στο μέλλον</a:t>
          </a:r>
        </a:p>
      </dsp:txBody>
      <dsp:txXfrm>
        <a:off x="0" y="0"/>
        <a:ext cx="3611243" cy="669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5803B-3FC2-4A1F-A080-49E398B14EC7}">
      <dsp:nvSpPr>
        <dsp:cNvPr id="0" name=""/>
        <dsp:cNvSpPr/>
      </dsp:nvSpPr>
      <dsp:spPr>
        <a:xfrm>
          <a:off x="2844234" y="2135284"/>
          <a:ext cx="264320" cy="810583"/>
        </a:xfrm>
        <a:custGeom>
          <a:avLst/>
          <a:gdLst/>
          <a:ahLst/>
          <a:cxnLst/>
          <a:rect l="0" t="0" r="0" b="0"/>
          <a:pathLst>
            <a:path>
              <a:moveTo>
                <a:pt x="0" y="0"/>
              </a:moveTo>
              <a:lnTo>
                <a:pt x="0" y="810583"/>
              </a:lnTo>
              <a:lnTo>
                <a:pt x="264320" y="8105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26C7E-DAA8-41CE-9046-A7E31ABFB1AB}">
      <dsp:nvSpPr>
        <dsp:cNvPr id="0" name=""/>
        <dsp:cNvSpPr/>
      </dsp:nvSpPr>
      <dsp:spPr>
        <a:xfrm>
          <a:off x="2526609" y="881068"/>
          <a:ext cx="1022480" cy="373147"/>
        </a:xfrm>
        <a:custGeom>
          <a:avLst/>
          <a:gdLst/>
          <a:ahLst/>
          <a:cxnLst/>
          <a:rect l="0" t="0" r="0" b="0"/>
          <a:pathLst>
            <a:path>
              <a:moveTo>
                <a:pt x="0" y="0"/>
              </a:moveTo>
              <a:lnTo>
                <a:pt x="0" y="188123"/>
              </a:lnTo>
              <a:lnTo>
                <a:pt x="1022480" y="188123"/>
              </a:lnTo>
              <a:lnTo>
                <a:pt x="1022480" y="3731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854EA5-E84F-4108-BFA7-4988D52C8183}">
      <dsp:nvSpPr>
        <dsp:cNvPr id="0" name=""/>
        <dsp:cNvSpPr/>
      </dsp:nvSpPr>
      <dsp:spPr>
        <a:xfrm>
          <a:off x="698215" y="2135284"/>
          <a:ext cx="278153" cy="810583"/>
        </a:xfrm>
        <a:custGeom>
          <a:avLst/>
          <a:gdLst/>
          <a:ahLst/>
          <a:cxnLst/>
          <a:rect l="0" t="0" r="0" b="0"/>
          <a:pathLst>
            <a:path>
              <a:moveTo>
                <a:pt x="0" y="0"/>
              </a:moveTo>
              <a:lnTo>
                <a:pt x="0" y="810583"/>
              </a:lnTo>
              <a:lnTo>
                <a:pt x="278153" y="8105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E752A5-97D3-4A69-8F25-A4556573056D}">
      <dsp:nvSpPr>
        <dsp:cNvPr id="0" name=""/>
        <dsp:cNvSpPr/>
      </dsp:nvSpPr>
      <dsp:spPr>
        <a:xfrm>
          <a:off x="1403070" y="881068"/>
          <a:ext cx="1123538" cy="373147"/>
        </a:xfrm>
        <a:custGeom>
          <a:avLst/>
          <a:gdLst/>
          <a:ahLst/>
          <a:cxnLst/>
          <a:rect l="0" t="0" r="0" b="0"/>
          <a:pathLst>
            <a:path>
              <a:moveTo>
                <a:pt x="1123538" y="0"/>
              </a:moveTo>
              <a:lnTo>
                <a:pt x="1123538" y="188123"/>
              </a:lnTo>
              <a:lnTo>
                <a:pt x="0" y="188123"/>
              </a:lnTo>
              <a:lnTo>
                <a:pt x="0" y="3731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1B5F75-8A99-4F00-8C30-23C5F9C48590}">
      <dsp:nvSpPr>
        <dsp:cNvPr id="0" name=""/>
        <dsp:cNvSpPr/>
      </dsp:nvSpPr>
      <dsp:spPr>
        <a:xfrm>
          <a:off x="1645540" y="0"/>
          <a:ext cx="1762137" cy="881068"/>
        </a:xfrm>
        <a:prstGeom prst="rect">
          <a:avLst/>
        </a:prstGeom>
        <a:noFill/>
        <a:ln>
          <a:solidFill>
            <a:schemeClr val="accent2">
              <a:lumMod val="7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l-GR" sz="1800" b="1" kern="1200" cap="none" spc="0" dirty="0">
              <a:ln w="0"/>
              <a:solidFill>
                <a:schemeClr val="tx1"/>
              </a:solidFill>
              <a:effectLst>
                <a:outerShdw blurRad="38100" dist="38100" dir="2700000" algn="tl">
                  <a:srgbClr val="000000">
                    <a:alpha val="43137"/>
                  </a:srgbClr>
                </a:outerShdw>
              </a:effectLst>
            </a:rPr>
            <a:t>Κρυπτολογία</a:t>
          </a:r>
        </a:p>
      </dsp:txBody>
      <dsp:txXfrm>
        <a:off x="1645540" y="0"/>
        <a:ext cx="1762137" cy="881068"/>
      </dsp:txXfrm>
    </dsp:sp>
    <dsp:sp modelId="{C8E2AC11-32E7-4218-8053-8E373B18464B}">
      <dsp:nvSpPr>
        <dsp:cNvPr id="0" name=""/>
        <dsp:cNvSpPr/>
      </dsp:nvSpPr>
      <dsp:spPr>
        <a:xfrm>
          <a:off x="522002" y="1254216"/>
          <a:ext cx="1762137" cy="881068"/>
        </a:xfrm>
        <a:prstGeom prst="rect">
          <a:avLst/>
        </a:prstGeom>
        <a:noFill/>
        <a:ln>
          <a:solidFill>
            <a:schemeClr val="accent4">
              <a:lumMod val="7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l-GR" sz="1600" b="1" kern="1200" cap="none" spc="0" dirty="0">
              <a:ln w="0"/>
              <a:solidFill>
                <a:schemeClr val="tx1"/>
              </a:solidFill>
              <a:effectLst>
                <a:outerShdw blurRad="38100" dist="38100" dir="2700000" algn="tl">
                  <a:srgbClr val="000000">
                    <a:alpha val="43137"/>
                  </a:srgbClr>
                </a:outerShdw>
              </a:effectLst>
            </a:rPr>
            <a:t>Κρυπτογραφία</a:t>
          </a:r>
        </a:p>
      </dsp:txBody>
      <dsp:txXfrm>
        <a:off x="522002" y="1254216"/>
        <a:ext cx="1762137" cy="881068"/>
      </dsp:txXfrm>
    </dsp:sp>
    <dsp:sp modelId="{814AB3C8-B92A-4B84-AC5D-A3CFB9C66851}">
      <dsp:nvSpPr>
        <dsp:cNvPr id="0" name=""/>
        <dsp:cNvSpPr/>
      </dsp:nvSpPr>
      <dsp:spPr>
        <a:xfrm>
          <a:off x="976369" y="2505333"/>
          <a:ext cx="1762137" cy="881068"/>
        </a:xfrm>
        <a:prstGeom prst="rect">
          <a:avLst/>
        </a:prstGeom>
        <a:noFill/>
        <a:ln>
          <a:solidFill>
            <a:schemeClr val="accent5"/>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l-GR" sz="1200" b="0" kern="1200" cap="none" spc="0" dirty="0">
              <a:ln w="0"/>
              <a:solidFill>
                <a:schemeClr val="tx1"/>
              </a:solidFill>
              <a:effectLst/>
            </a:rPr>
            <a:t>Επιχειρούν να </a:t>
          </a:r>
          <a:r>
            <a:rPr lang="el-GR" sz="1200" b="0" kern="1200" cap="none" spc="0" dirty="0">
              <a:ln w="0"/>
              <a:solidFill>
                <a:srgbClr val="FF0000"/>
              </a:solidFill>
              <a:effectLst/>
            </a:rPr>
            <a:t>εξασφαλίσουν</a:t>
          </a:r>
          <a:r>
            <a:rPr lang="el-GR" sz="1200" b="0" kern="1200" cap="none" spc="0" dirty="0">
              <a:ln w="0"/>
              <a:solidFill>
                <a:schemeClr val="tx1"/>
              </a:solidFill>
              <a:effectLst/>
            </a:rPr>
            <a:t> τις ιδιότητες που αναφέρθηκαν.</a:t>
          </a:r>
        </a:p>
      </dsp:txBody>
      <dsp:txXfrm>
        <a:off x="976369" y="2505333"/>
        <a:ext cx="1762137" cy="881068"/>
      </dsp:txXfrm>
    </dsp:sp>
    <dsp:sp modelId="{57B63061-47CC-4AF2-879E-3ABDFDA39C6A}">
      <dsp:nvSpPr>
        <dsp:cNvPr id="0" name=""/>
        <dsp:cNvSpPr/>
      </dsp:nvSpPr>
      <dsp:spPr>
        <a:xfrm>
          <a:off x="2668020" y="1254216"/>
          <a:ext cx="1762137" cy="881068"/>
        </a:xfrm>
        <a:prstGeom prst="rect">
          <a:avLst/>
        </a:prstGeom>
        <a:noFill/>
        <a:ln>
          <a:solidFill>
            <a:schemeClr val="accent4">
              <a:lumMod val="7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l-GR" sz="1100" b="0" kern="1200" cap="none" spc="0" dirty="0">
              <a:ln w="0"/>
              <a:solidFill>
                <a:schemeClr val="tx1"/>
              </a:solidFill>
              <a:effectLst>
                <a:outerShdw blurRad="38100" dist="38100" dir="2700000" algn="tl">
                  <a:srgbClr val="000000">
                    <a:alpha val="43137"/>
                  </a:srgbClr>
                </a:outerShdw>
              </a:effectLst>
            </a:rPr>
            <a:t> </a:t>
          </a:r>
          <a:r>
            <a:rPr lang="el-GR" sz="1600" b="1" kern="1200" cap="none" spc="0" dirty="0">
              <a:ln w="0"/>
              <a:solidFill>
                <a:schemeClr val="tx1"/>
              </a:solidFill>
              <a:effectLst>
                <a:outerShdw blurRad="38100" dist="38100" dir="2700000" algn="tl">
                  <a:srgbClr val="000000">
                    <a:alpha val="43137"/>
                  </a:srgbClr>
                </a:outerShdw>
              </a:effectLst>
            </a:rPr>
            <a:t>Κρυπτανάλυση</a:t>
          </a:r>
          <a:endParaRPr lang="el-GR" sz="1100" b="0" kern="1200" cap="none" spc="0" dirty="0">
            <a:ln w="0"/>
            <a:solidFill>
              <a:schemeClr val="tx1"/>
            </a:solidFill>
            <a:effectLst/>
          </a:endParaRPr>
        </a:p>
      </dsp:txBody>
      <dsp:txXfrm>
        <a:off x="2668020" y="1254216"/>
        <a:ext cx="1762137" cy="881068"/>
      </dsp:txXfrm>
    </dsp:sp>
    <dsp:sp modelId="{7A9DBE0E-F9A7-4C0B-92AD-7622A0D96EC3}">
      <dsp:nvSpPr>
        <dsp:cNvPr id="0" name=""/>
        <dsp:cNvSpPr/>
      </dsp:nvSpPr>
      <dsp:spPr>
        <a:xfrm>
          <a:off x="3108555" y="2505333"/>
          <a:ext cx="1762137" cy="881068"/>
        </a:xfrm>
        <a:prstGeom prst="rect">
          <a:avLst/>
        </a:prstGeom>
        <a:noFill/>
        <a:ln>
          <a:solidFill>
            <a:schemeClr val="accent5"/>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l-GR" sz="1200" b="0" i="0" u="none" kern="1200" cap="none" spc="0" dirty="0">
              <a:ln w="0"/>
              <a:solidFill>
                <a:schemeClr val="tx1"/>
              </a:solidFill>
              <a:effectLst/>
            </a:rPr>
            <a:t>Επιχειρούν να </a:t>
          </a:r>
          <a:r>
            <a:rPr lang="el-GR" sz="1200" b="0" i="0" u="none" kern="1200" cap="none" spc="0" dirty="0">
              <a:ln w="0"/>
              <a:solidFill>
                <a:srgbClr val="FF0000"/>
              </a:solidFill>
              <a:effectLst/>
            </a:rPr>
            <a:t>αναιρέσουν</a:t>
          </a:r>
          <a:r>
            <a:rPr lang="el-GR" sz="1200" b="0" i="0" u="none" kern="1200" cap="none" spc="0" dirty="0">
              <a:ln w="0"/>
              <a:solidFill>
                <a:schemeClr val="tx1"/>
              </a:solidFill>
              <a:effectLst/>
            </a:rPr>
            <a:t> κάποιες από τις ιδιότητες που αναφέρθηκαν.</a:t>
          </a:r>
        </a:p>
      </dsp:txBody>
      <dsp:txXfrm>
        <a:off x="3108555" y="2505333"/>
        <a:ext cx="1762137" cy="881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67E8AF-654E-4F82-830A-17F6B9E00359}">
      <dsp:nvSpPr>
        <dsp:cNvPr id="0" name=""/>
        <dsp:cNvSpPr/>
      </dsp:nvSpPr>
      <dsp:spPr>
        <a:xfrm>
          <a:off x="0" y="0"/>
          <a:ext cx="71137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6F1FC-57BF-4670-98AB-330FE593AD4C}">
      <dsp:nvSpPr>
        <dsp:cNvPr id="0" name=""/>
        <dsp:cNvSpPr/>
      </dsp:nvSpPr>
      <dsp:spPr>
        <a:xfrm>
          <a:off x="0" y="0"/>
          <a:ext cx="1772549" cy="839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b="1" kern="1200" baseline="0" dirty="0">
              <a:solidFill>
                <a:srgbClr val="CC9900"/>
              </a:solidFill>
            </a:rPr>
            <a:t>Βασικό αντικείμενο Κρυπτογραφίας</a:t>
          </a:r>
          <a:endParaRPr lang="el-GR" sz="1600" b="1" kern="1200" dirty="0">
            <a:solidFill>
              <a:srgbClr val="CC9900"/>
            </a:solidFill>
          </a:endParaRPr>
        </a:p>
      </dsp:txBody>
      <dsp:txXfrm>
        <a:off x="0" y="0"/>
        <a:ext cx="1772549" cy="839592"/>
      </dsp:txXfrm>
    </dsp:sp>
    <dsp:sp modelId="{99632AEA-E8A2-441D-87D6-305449E13C02}">
      <dsp:nvSpPr>
        <dsp:cNvPr id="0" name=""/>
        <dsp:cNvSpPr/>
      </dsp:nvSpPr>
      <dsp:spPr>
        <a:xfrm>
          <a:off x="1872691" y="34928"/>
          <a:ext cx="5240753" cy="769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l-GR" sz="1700" b="0" kern="1200" baseline="0" dirty="0"/>
            <a:t>Η </a:t>
          </a:r>
          <a:r>
            <a:rPr lang="el-GR" sz="1700" b="0" kern="1200" baseline="0" dirty="0">
              <a:solidFill>
                <a:srgbClr val="FF0000"/>
              </a:solidFill>
            </a:rPr>
            <a:t>ασφάλεια</a:t>
          </a:r>
          <a:r>
            <a:rPr lang="el-GR" sz="1700" b="0" kern="1200" baseline="0" dirty="0"/>
            <a:t> </a:t>
          </a:r>
          <a:r>
            <a:rPr lang="el-GR" sz="1700" b="0" kern="1200" baseline="0" dirty="0">
              <a:solidFill>
                <a:srgbClr val="FF0000"/>
              </a:solidFill>
            </a:rPr>
            <a:t>των πληροφοριών</a:t>
          </a:r>
          <a:r>
            <a:rPr lang="el-GR" sz="1700" b="0" kern="1200" baseline="0" dirty="0"/>
            <a:t> και γενικώς η εξασφάλιση της </a:t>
          </a:r>
          <a:r>
            <a:rPr lang="el-GR" sz="1700" b="0" kern="1200" baseline="0" dirty="0">
              <a:solidFill>
                <a:schemeClr val="tx1"/>
              </a:solidFill>
            </a:rPr>
            <a:t>επικοινωνίας μέσω </a:t>
          </a:r>
          <a:r>
            <a:rPr lang="el-GR" sz="1700" b="0" i="0" u="sng" kern="1200" baseline="0" dirty="0">
              <a:solidFill>
                <a:schemeClr val="tx1"/>
              </a:solidFill>
            </a:rPr>
            <a:t>μη ασφαλών</a:t>
          </a:r>
          <a:r>
            <a:rPr lang="el-GR" sz="1700" b="0" u="none" kern="1200" baseline="0" dirty="0">
              <a:solidFill>
                <a:schemeClr val="tx1"/>
              </a:solidFill>
            </a:rPr>
            <a:t> </a:t>
          </a:r>
          <a:r>
            <a:rPr lang="el-GR" sz="1700" b="0" u="none" kern="1200" baseline="0" dirty="0"/>
            <a:t>διαύλων.</a:t>
          </a:r>
          <a:endParaRPr lang="el-GR" sz="1700" u="none" kern="1200" dirty="0"/>
        </a:p>
      </dsp:txBody>
      <dsp:txXfrm>
        <a:off x="1872691" y="34928"/>
        <a:ext cx="5240753" cy="769177"/>
      </dsp:txXfrm>
    </dsp:sp>
    <dsp:sp modelId="{6F284A47-4DF2-4A90-9978-A629A2BFED24}">
      <dsp:nvSpPr>
        <dsp:cNvPr id="0" name=""/>
        <dsp:cNvSpPr/>
      </dsp:nvSpPr>
      <dsp:spPr>
        <a:xfrm>
          <a:off x="1772549" y="804106"/>
          <a:ext cx="534089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FBD4F-56BA-48CC-9EF1-018ED1D240AA}">
      <dsp:nvSpPr>
        <dsp:cNvPr id="0" name=""/>
        <dsp:cNvSpPr/>
      </dsp:nvSpPr>
      <dsp:spPr>
        <a:xfrm>
          <a:off x="6098710" y="573590"/>
          <a:ext cx="3346336" cy="240969"/>
        </a:xfrm>
        <a:custGeom>
          <a:avLst/>
          <a:gdLst/>
          <a:ahLst/>
          <a:cxnLst/>
          <a:rect l="0" t="0" r="0" b="0"/>
          <a:pathLst>
            <a:path>
              <a:moveTo>
                <a:pt x="0" y="0"/>
              </a:moveTo>
              <a:lnTo>
                <a:pt x="0" y="120515"/>
              </a:lnTo>
              <a:lnTo>
                <a:pt x="3346336" y="120515"/>
              </a:lnTo>
              <a:lnTo>
                <a:pt x="3346336" y="24096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30DDBF-D95D-4ECB-8711-7CC4D6B7F0C7}">
      <dsp:nvSpPr>
        <dsp:cNvPr id="0" name=""/>
        <dsp:cNvSpPr/>
      </dsp:nvSpPr>
      <dsp:spPr>
        <a:xfrm>
          <a:off x="2747773" y="573590"/>
          <a:ext cx="3350937" cy="240969"/>
        </a:xfrm>
        <a:custGeom>
          <a:avLst/>
          <a:gdLst/>
          <a:ahLst/>
          <a:cxnLst/>
          <a:rect l="0" t="0" r="0" b="0"/>
          <a:pathLst>
            <a:path>
              <a:moveTo>
                <a:pt x="3350937" y="0"/>
              </a:moveTo>
              <a:lnTo>
                <a:pt x="3350937" y="120515"/>
              </a:lnTo>
              <a:lnTo>
                <a:pt x="0" y="120515"/>
              </a:lnTo>
              <a:lnTo>
                <a:pt x="0" y="24096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FC8E18-0008-4E46-AFB1-16779083F0C9}">
      <dsp:nvSpPr>
        <dsp:cNvPr id="0" name=""/>
        <dsp:cNvSpPr/>
      </dsp:nvSpPr>
      <dsp:spPr>
        <a:xfrm>
          <a:off x="5525120" y="0"/>
          <a:ext cx="1147180" cy="57359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l-GR" sz="1200" b="1" kern="1200" dirty="0">
              <a:effectLst>
                <a:outerShdw blurRad="50800" dist="50800" dir="2400000" algn="ctr" rotWithShape="0">
                  <a:schemeClr val="bg1">
                    <a:alpha val="80000"/>
                  </a:schemeClr>
                </a:outerShdw>
              </a:effectLst>
            </a:rPr>
            <a:t>Κρυπτογραφία</a:t>
          </a:r>
        </a:p>
      </dsp:txBody>
      <dsp:txXfrm>
        <a:off x="5525120" y="0"/>
        <a:ext cx="1147180" cy="573590"/>
      </dsp:txXfrm>
    </dsp:sp>
    <dsp:sp modelId="{8AEA7B4A-7A48-479E-8941-DA07618AC3DD}">
      <dsp:nvSpPr>
        <dsp:cNvPr id="0" name=""/>
        <dsp:cNvSpPr/>
      </dsp:nvSpPr>
      <dsp:spPr>
        <a:xfrm>
          <a:off x="2174182" y="814559"/>
          <a:ext cx="1147180" cy="5735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l-GR" sz="1200" b="1" i="0" kern="1200" dirty="0">
              <a:effectLst>
                <a:outerShdw blurRad="50800" dist="50800" dir="2400000" algn="ctr" rotWithShape="0">
                  <a:schemeClr val="bg1">
                    <a:alpha val="80000"/>
                  </a:schemeClr>
                </a:outerShdw>
              </a:effectLst>
            </a:rPr>
            <a:t>Συμμετρική Κρυπτογραφία</a:t>
          </a:r>
        </a:p>
      </dsp:txBody>
      <dsp:txXfrm>
        <a:off x="2174182" y="814559"/>
        <a:ext cx="1147180" cy="573590"/>
      </dsp:txXfrm>
    </dsp:sp>
    <dsp:sp modelId="{81AC618E-1497-4B80-A7CE-D75BE397CDF7}">
      <dsp:nvSpPr>
        <dsp:cNvPr id="0" name=""/>
        <dsp:cNvSpPr/>
      </dsp:nvSpPr>
      <dsp:spPr>
        <a:xfrm>
          <a:off x="8871456" y="814559"/>
          <a:ext cx="1147180" cy="5735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chemeClr val="bg1">
              <a:alpha val="63000"/>
            </a:scheme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l-GR" sz="1200" b="1" kern="1200" dirty="0">
              <a:effectLst>
                <a:outerShdw blurRad="50800" dist="50800" dir="2400000" algn="tl">
                  <a:srgbClr val="000000">
                    <a:alpha val="80000"/>
                  </a:srgbClr>
                </a:outerShdw>
              </a:effectLst>
            </a:rPr>
            <a:t>Ασύμμετρη Κρυπτογραφία</a:t>
          </a:r>
        </a:p>
      </dsp:txBody>
      <dsp:txXfrm>
        <a:off x="8871456" y="814559"/>
        <a:ext cx="1147180" cy="5735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99F5B-D421-410C-B05D-9F0A458AF532}">
      <dsp:nvSpPr>
        <dsp:cNvPr id="0" name=""/>
        <dsp:cNvSpPr/>
      </dsp:nvSpPr>
      <dsp:spPr>
        <a:xfrm>
          <a:off x="4201177" y="0"/>
          <a:ext cx="3904296" cy="2832576"/>
        </a:xfrm>
        <a:prstGeom prst="roundRect">
          <a:avLst>
            <a:gd name="adj" fmla="val 10000"/>
          </a:avLst>
        </a:prstGeom>
        <a:noFill/>
        <a:ln>
          <a:solidFill>
            <a:schemeClr val="accent4">
              <a:lumMod val="75000"/>
            </a:schemeClr>
          </a:solidFill>
        </a:ln>
        <a:effectLst/>
      </dsp:spPr>
      <dsp:style>
        <a:lnRef idx="0">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l-GR" sz="2900" b="1" kern="1200" dirty="0">
              <a:solidFill>
                <a:schemeClr val="accent4"/>
              </a:solidFill>
            </a:rPr>
            <a:t>Κλασσικός Υπολογιστής</a:t>
          </a:r>
        </a:p>
      </dsp:txBody>
      <dsp:txXfrm>
        <a:off x="4201177" y="0"/>
        <a:ext cx="3904296" cy="849772"/>
      </dsp:txXfrm>
    </dsp:sp>
    <dsp:sp modelId="{DA301BB0-BF5A-4504-94A3-69B8E9EEABAA}">
      <dsp:nvSpPr>
        <dsp:cNvPr id="0" name=""/>
        <dsp:cNvSpPr/>
      </dsp:nvSpPr>
      <dsp:spPr>
        <a:xfrm>
          <a:off x="4591607" y="850602"/>
          <a:ext cx="3123437" cy="854060"/>
        </a:xfrm>
        <a:prstGeom prst="roundRect">
          <a:avLst>
            <a:gd name="adj" fmla="val 10000"/>
          </a:avLst>
        </a:prstGeom>
        <a:solidFill>
          <a:schemeClr val="tx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l-GR" sz="1300" b="0" i="0" kern="1200" baseline="0" dirty="0">
              <a:solidFill>
                <a:schemeClr val="bg1"/>
              </a:solidFill>
            </a:rPr>
            <a:t>Ένα σύνολο bits αποτελεί έναν </a:t>
          </a:r>
          <a:r>
            <a:rPr lang="el-GR" sz="1300" b="1" kern="1200" baseline="0" dirty="0">
              <a:solidFill>
                <a:schemeClr val="accent4">
                  <a:lumMod val="75000"/>
                </a:schemeClr>
              </a:solidFill>
            </a:rPr>
            <a:t>καταχωρητή</a:t>
          </a:r>
          <a:endParaRPr lang="el-GR" sz="1300" kern="1200" dirty="0">
            <a:solidFill>
              <a:schemeClr val="bg1"/>
            </a:solidFill>
          </a:endParaRPr>
        </a:p>
      </dsp:txBody>
      <dsp:txXfrm>
        <a:off x="4616622" y="875617"/>
        <a:ext cx="3073407" cy="804030"/>
      </dsp:txXfrm>
    </dsp:sp>
    <dsp:sp modelId="{FBF736AA-2CA7-469B-ACB1-BC12D9A0AF5B}">
      <dsp:nvSpPr>
        <dsp:cNvPr id="0" name=""/>
        <dsp:cNvSpPr/>
      </dsp:nvSpPr>
      <dsp:spPr>
        <a:xfrm>
          <a:off x="4591607" y="1836056"/>
          <a:ext cx="3123437" cy="854060"/>
        </a:xfrm>
        <a:prstGeom prst="roundRect">
          <a:avLst>
            <a:gd name="adj" fmla="val 10000"/>
          </a:avLst>
        </a:prstGeom>
        <a:solidFill>
          <a:schemeClr val="accent2">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l-GR" sz="1300" kern="1200" dirty="0">
              <a:solidFill>
                <a:schemeClr val="bg1"/>
              </a:solidFill>
            </a:rPr>
            <a:t>Ό</a:t>
          </a:r>
          <a:r>
            <a:rPr lang="el-GR" sz="1300" b="0" i="0" kern="1200" baseline="0" dirty="0">
              <a:solidFill>
                <a:schemeClr val="bg1"/>
              </a:solidFill>
            </a:rPr>
            <a:t>ταν έχουμε δύο bit και παραπάνω, τα γράφουμε στη μορφή 00, 01,κλπ.</a:t>
          </a:r>
          <a:endParaRPr lang="el-GR" sz="1300" kern="1200" dirty="0">
            <a:solidFill>
              <a:schemeClr val="bg1"/>
            </a:solidFill>
          </a:endParaRPr>
        </a:p>
      </dsp:txBody>
      <dsp:txXfrm>
        <a:off x="4616622" y="1861071"/>
        <a:ext cx="3073407" cy="804030"/>
      </dsp:txXfrm>
    </dsp:sp>
    <dsp:sp modelId="{22B865CF-8049-4676-B546-124CC55F0266}">
      <dsp:nvSpPr>
        <dsp:cNvPr id="0" name=""/>
        <dsp:cNvSpPr/>
      </dsp:nvSpPr>
      <dsp:spPr>
        <a:xfrm>
          <a:off x="4058" y="0"/>
          <a:ext cx="3904296" cy="2832576"/>
        </a:xfrm>
        <a:prstGeom prst="roundRect">
          <a:avLst>
            <a:gd name="adj" fmla="val 10000"/>
          </a:avLst>
        </a:prstGeom>
        <a:noFill/>
        <a:ln>
          <a:solidFill>
            <a:schemeClr val="accent4">
              <a:lumMod val="75000"/>
            </a:schemeClr>
          </a:solidFill>
        </a:ln>
        <a:effectLst/>
      </dsp:spPr>
      <dsp:style>
        <a:lnRef idx="0">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l-GR" sz="2900" b="1" kern="1200" dirty="0">
              <a:solidFill>
                <a:schemeClr val="accent4"/>
              </a:solidFill>
            </a:rPr>
            <a:t>Κβαντικός Υπολογιστής</a:t>
          </a:r>
        </a:p>
      </dsp:txBody>
      <dsp:txXfrm>
        <a:off x="4058" y="0"/>
        <a:ext cx="3904296" cy="849772"/>
      </dsp:txXfrm>
    </dsp:sp>
    <dsp:sp modelId="{FCF6B0C5-ECF1-4F32-8878-42B2D2A0BAC7}">
      <dsp:nvSpPr>
        <dsp:cNvPr id="0" name=""/>
        <dsp:cNvSpPr/>
      </dsp:nvSpPr>
      <dsp:spPr>
        <a:xfrm>
          <a:off x="394488" y="850602"/>
          <a:ext cx="3123437" cy="854060"/>
        </a:xfrm>
        <a:prstGeom prst="roundRect">
          <a:avLst>
            <a:gd name="adj" fmla="val 10000"/>
          </a:avLst>
        </a:prstGeom>
        <a:solidFill>
          <a:schemeClr val="tx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l-GR" sz="1300" b="0" i="0" kern="1200" baseline="0" dirty="0">
              <a:solidFill>
                <a:schemeClr val="bg1"/>
              </a:solidFill>
            </a:rPr>
            <a:t>Ένα σύνολο qubits θα αποτελεί έναν </a:t>
          </a:r>
          <a:r>
            <a:rPr lang="el-GR" sz="1300" b="1" i="0" kern="1200" baseline="0" dirty="0">
              <a:solidFill>
                <a:schemeClr val="accent4">
                  <a:lumMod val="75000"/>
                </a:schemeClr>
              </a:solidFill>
            </a:rPr>
            <a:t>κβαντικό καταχωρητή</a:t>
          </a:r>
          <a:r>
            <a:rPr lang="el-GR" sz="1300" b="0" i="0" kern="1200" baseline="0" dirty="0">
              <a:solidFill>
                <a:schemeClr val="bg1"/>
              </a:solidFill>
            </a:rPr>
            <a:t>. </a:t>
          </a:r>
          <a:endParaRPr lang="el-GR" sz="1300" kern="1200" dirty="0">
            <a:solidFill>
              <a:schemeClr val="bg1"/>
            </a:solidFill>
          </a:endParaRPr>
        </a:p>
      </dsp:txBody>
      <dsp:txXfrm>
        <a:off x="419503" y="875617"/>
        <a:ext cx="3073407" cy="804030"/>
      </dsp:txXfrm>
    </dsp:sp>
    <dsp:sp modelId="{E22321C0-EF30-4980-B787-732E30F6F92D}">
      <dsp:nvSpPr>
        <dsp:cNvPr id="0" name=""/>
        <dsp:cNvSpPr/>
      </dsp:nvSpPr>
      <dsp:spPr>
        <a:xfrm>
          <a:off x="394488" y="1836056"/>
          <a:ext cx="3123437" cy="854060"/>
        </a:xfrm>
        <a:prstGeom prst="roundRect">
          <a:avLst>
            <a:gd name="adj" fmla="val 10000"/>
          </a:avLst>
        </a:prstGeom>
        <a:solidFill>
          <a:schemeClr val="accent2">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l-GR" sz="1300" kern="1200" dirty="0">
              <a:solidFill>
                <a:schemeClr val="bg1"/>
              </a:solidFill>
            </a:rPr>
            <a:t>Δ</a:t>
          </a:r>
          <a:r>
            <a:rPr lang="el-GR" sz="1300" b="0" i="0" kern="1200" baseline="0" dirty="0">
              <a:solidFill>
                <a:schemeClr val="bg1"/>
              </a:solidFill>
            </a:rPr>
            <a:t>ύο qubits μπορούν να αναπαραστήσουν οποιαδήποτε υπέρθεση τεσσάρων δυνατών καταστάσεων που ορίζονται να είναι της μορφής |00⟩, |01⟩, |10⟩, |11⟩.</a:t>
          </a:r>
          <a:endParaRPr lang="el-GR" sz="1300" kern="1200" dirty="0">
            <a:solidFill>
              <a:schemeClr val="bg1"/>
            </a:solidFill>
          </a:endParaRPr>
        </a:p>
      </dsp:txBody>
      <dsp:txXfrm>
        <a:off x="419503" y="1861071"/>
        <a:ext cx="3073407" cy="8040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FA6F7-3A6C-4879-8C0C-9ACCDA1E09CA}">
      <dsp:nvSpPr>
        <dsp:cNvPr id="0" name=""/>
        <dsp:cNvSpPr/>
      </dsp:nvSpPr>
      <dsp:spPr>
        <a:xfrm>
          <a:off x="0" y="0"/>
          <a:ext cx="7551156"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02A4DB9-1309-41A3-8297-9F6C8988CD29}">
      <dsp:nvSpPr>
        <dsp:cNvPr id="0" name=""/>
        <dsp:cNvSpPr/>
      </dsp:nvSpPr>
      <dsp:spPr>
        <a:xfrm>
          <a:off x="0" y="0"/>
          <a:ext cx="2529240" cy="1458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solidFill>
                <a:schemeClr val="accent2"/>
              </a:solidFill>
            </a:rPr>
            <a:t>Πόσες προσπάθειες</a:t>
          </a:r>
          <a:r>
            <a:rPr lang="el-GR" sz="1600" kern="1200" dirty="0"/>
            <a:t> χρειάζονται για την εύρεση ενός στοιχείου σε μια μη δομημένη βάση N δεδομένων ?</a:t>
          </a:r>
        </a:p>
      </dsp:txBody>
      <dsp:txXfrm>
        <a:off x="0" y="0"/>
        <a:ext cx="2529240" cy="1458966"/>
      </dsp:txXfrm>
    </dsp:sp>
    <dsp:sp modelId="{A40C346A-7BB1-40A4-9BAC-1D2C0F366E77}">
      <dsp:nvSpPr>
        <dsp:cNvPr id="0" name=""/>
        <dsp:cNvSpPr/>
      </dsp:nvSpPr>
      <dsp:spPr>
        <a:xfrm>
          <a:off x="2610982" y="33909"/>
          <a:ext cx="1684954" cy="67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l-GR" sz="1600" kern="1200" dirty="0"/>
            <a:t>Κλασσικός Υπολογιστής</a:t>
          </a:r>
        </a:p>
      </dsp:txBody>
      <dsp:txXfrm>
        <a:off x="2610982" y="33909"/>
        <a:ext cx="1684954" cy="678191"/>
      </dsp:txXfrm>
    </dsp:sp>
    <dsp:sp modelId="{90D45681-B6FA-46D5-9AF5-D05AC7127D10}">
      <dsp:nvSpPr>
        <dsp:cNvPr id="0" name=""/>
        <dsp:cNvSpPr/>
      </dsp:nvSpPr>
      <dsp:spPr>
        <a:xfrm>
          <a:off x="4377680" y="33909"/>
          <a:ext cx="3166985" cy="67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l-GR" sz="1400" kern="1200" dirty="0"/>
            <a:t>Κατά μέσο όρο </a:t>
          </a:r>
          <a:r>
            <a:rPr lang="el-GR" sz="1400" kern="1200" dirty="0">
              <a:solidFill>
                <a:schemeClr val="accent4"/>
              </a:solidFill>
            </a:rPr>
            <a:t>N/2</a:t>
          </a:r>
          <a:r>
            <a:rPr lang="el-GR" sz="1400" kern="1200" dirty="0"/>
            <a:t> (τυχαία επιλογή)</a:t>
          </a:r>
        </a:p>
      </dsp:txBody>
      <dsp:txXfrm>
        <a:off x="4377680" y="33909"/>
        <a:ext cx="3166985" cy="678191"/>
      </dsp:txXfrm>
    </dsp:sp>
    <dsp:sp modelId="{2597A1F1-D2BD-4EB6-B22F-EFD40489AA1F}">
      <dsp:nvSpPr>
        <dsp:cNvPr id="0" name=""/>
        <dsp:cNvSpPr/>
      </dsp:nvSpPr>
      <dsp:spPr>
        <a:xfrm>
          <a:off x="2529240" y="712100"/>
          <a:ext cx="4359612"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E6BBCAA6-C478-4B2A-93E7-5ED6D6478DCB}">
      <dsp:nvSpPr>
        <dsp:cNvPr id="0" name=""/>
        <dsp:cNvSpPr/>
      </dsp:nvSpPr>
      <dsp:spPr>
        <a:xfrm>
          <a:off x="2610982" y="746010"/>
          <a:ext cx="1720978" cy="67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l-GR" sz="1600" kern="1200" dirty="0"/>
            <a:t>Κβαντικός Υπολογιστής</a:t>
          </a:r>
        </a:p>
      </dsp:txBody>
      <dsp:txXfrm>
        <a:off x="2610982" y="746010"/>
        <a:ext cx="1720978" cy="678191"/>
      </dsp:txXfrm>
    </dsp:sp>
    <dsp:sp modelId="{15D79243-B08D-428F-8F2C-A93214167F15}">
      <dsp:nvSpPr>
        <dsp:cNvPr id="0" name=""/>
        <dsp:cNvSpPr/>
      </dsp:nvSpPr>
      <dsp:spPr>
        <a:xfrm>
          <a:off x="4413704" y="746010"/>
          <a:ext cx="3078908" cy="67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l-GR" sz="1400" kern="1200" dirty="0"/>
            <a:t>Περίπου</a:t>
          </a:r>
          <a:r>
            <a:rPr lang="en-US" sz="1400" kern="1200" dirty="0"/>
            <a:t> </a:t>
          </a:r>
          <a:r>
            <a:rPr lang="en-US" sz="1400" kern="1200" dirty="0">
              <a:solidFill>
                <a:schemeClr val="accent4"/>
              </a:solidFill>
            </a:rPr>
            <a:t>√N</a:t>
          </a:r>
          <a:r>
            <a:rPr lang="el-GR" sz="1400" kern="1200" dirty="0"/>
            <a:t> (αλγόριθμος του</a:t>
          </a:r>
          <a:r>
            <a:rPr lang="en-US" sz="1400" kern="1200" dirty="0"/>
            <a:t> Grover)</a:t>
          </a:r>
          <a:r>
            <a:rPr lang="el-GR" sz="1400" kern="1200" dirty="0"/>
            <a:t> </a:t>
          </a:r>
        </a:p>
      </dsp:txBody>
      <dsp:txXfrm>
        <a:off x="4413704" y="746010"/>
        <a:ext cx="3078908" cy="678191"/>
      </dsp:txXfrm>
    </dsp:sp>
    <dsp:sp modelId="{275B6505-FC5A-4418-9318-E0DA5548B1CE}">
      <dsp:nvSpPr>
        <dsp:cNvPr id="0" name=""/>
        <dsp:cNvSpPr/>
      </dsp:nvSpPr>
      <dsp:spPr>
        <a:xfrm>
          <a:off x="2529240" y="1424201"/>
          <a:ext cx="4359612"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7A624-6174-4DA7-A0BB-C4AD15C9926C}">
      <dsp:nvSpPr>
        <dsp:cNvPr id="0" name=""/>
        <dsp:cNvSpPr/>
      </dsp:nvSpPr>
      <dsp:spPr>
        <a:xfrm>
          <a:off x="2157812" y="807558"/>
          <a:ext cx="1526668" cy="264958"/>
        </a:xfrm>
        <a:custGeom>
          <a:avLst/>
          <a:gdLst/>
          <a:ahLst/>
          <a:cxnLst/>
          <a:rect l="0" t="0" r="0" b="0"/>
          <a:pathLst>
            <a:path>
              <a:moveTo>
                <a:pt x="0" y="0"/>
              </a:moveTo>
              <a:lnTo>
                <a:pt x="0" y="132479"/>
              </a:lnTo>
              <a:lnTo>
                <a:pt x="1526668" y="132479"/>
              </a:lnTo>
              <a:lnTo>
                <a:pt x="1526668" y="264958"/>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5F25D-9D7F-4B69-ACD9-E0A735F97035}">
      <dsp:nvSpPr>
        <dsp:cNvPr id="0" name=""/>
        <dsp:cNvSpPr/>
      </dsp:nvSpPr>
      <dsp:spPr>
        <a:xfrm>
          <a:off x="2112092" y="807558"/>
          <a:ext cx="91440" cy="264958"/>
        </a:xfrm>
        <a:custGeom>
          <a:avLst/>
          <a:gdLst/>
          <a:ahLst/>
          <a:cxnLst/>
          <a:rect l="0" t="0" r="0" b="0"/>
          <a:pathLst>
            <a:path>
              <a:moveTo>
                <a:pt x="45720" y="0"/>
              </a:moveTo>
              <a:lnTo>
                <a:pt x="45720" y="264958"/>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C8F22F-DF62-42B6-B6D8-16DDCE47A4A1}">
      <dsp:nvSpPr>
        <dsp:cNvPr id="0" name=""/>
        <dsp:cNvSpPr/>
      </dsp:nvSpPr>
      <dsp:spPr>
        <a:xfrm>
          <a:off x="631144" y="807558"/>
          <a:ext cx="1526668" cy="264958"/>
        </a:xfrm>
        <a:custGeom>
          <a:avLst/>
          <a:gdLst/>
          <a:ahLst/>
          <a:cxnLst/>
          <a:rect l="0" t="0" r="0" b="0"/>
          <a:pathLst>
            <a:path>
              <a:moveTo>
                <a:pt x="1526668" y="0"/>
              </a:moveTo>
              <a:lnTo>
                <a:pt x="1526668" y="132479"/>
              </a:lnTo>
              <a:lnTo>
                <a:pt x="0" y="132479"/>
              </a:lnTo>
              <a:lnTo>
                <a:pt x="0" y="264958"/>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6177D8-60FB-4B1A-9908-6DCC815E00A7}">
      <dsp:nvSpPr>
        <dsp:cNvPr id="0" name=""/>
        <dsp:cNvSpPr/>
      </dsp:nvSpPr>
      <dsp:spPr>
        <a:xfrm>
          <a:off x="1526957" y="176703"/>
          <a:ext cx="1261709" cy="630854"/>
        </a:xfrm>
        <a:prstGeom prst="rect">
          <a:avLst/>
        </a:prstGeom>
        <a:solidFill>
          <a:schemeClr val="accent1">
            <a:lumMod val="50000"/>
          </a:schemeClr>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l-GR" sz="1400" kern="1200"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rPr>
            <a:t>Σύγχρονα σχήματα υπογραφής</a:t>
          </a:r>
        </a:p>
      </dsp:txBody>
      <dsp:txXfrm>
        <a:off x="1526957" y="176703"/>
        <a:ext cx="1261709" cy="630854"/>
      </dsp:txXfrm>
    </dsp:sp>
    <dsp:sp modelId="{D7ADA55F-8955-4186-8D35-E65936DD7E23}">
      <dsp:nvSpPr>
        <dsp:cNvPr id="0" name=""/>
        <dsp:cNvSpPr/>
      </dsp:nvSpPr>
      <dsp:spPr>
        <a:xfrm>
          <a:off x="289" y="1072516"/>
          <a:ext cx="1261709" cy="630854"/>
        </a:xfrm>
        <a:prstGeom prst="rect">
          <a:avLst/>
        </a:prstGeom>
        <a:solidFill>
          <a:srgbClr val="00B050"/>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rPr>
            <a:t>RSA</a:t>
          </a:r>
          <a:r>
            <a:rPr lang="en-US" sz="1600" kern="1200" dirty="0">
              <a:latin typeface="Calibri" panose="020F0502020204030204" pitchFamily="34" charset="0"/>
              <a:cs typeface="Calibri" panose="020F0502020204030204" pitchFamily="34" charset="0"/>
            </a:rPr>
            <a:t> </a:t>
          </a:r>
          <a:endParaRPr lang="el-GR" sz="1600" kern="1200" dirty="0">
            <a:latin typeface="Calibri" panose="020F0502020204030204" pitchFamily="34" charset="0"/>
            <a:cs typeface="Calibri" panose="020F0502020204030204" pitchFamily="34" charset="0"/>
          </a:endParaRPr>
        </a:p>
      </dsp:txBody>
      <dsp:txXfrm>
        <a:off x="289" y="1072516"/>
        <a:ext cx="1261709" cy="630854"/>
      </dsp:txXfrm>
    </dsp:sp>
    <dsp:sp modelId="{2E645241-0DDE-4BE7-B682-FA85D34DB8FA}">
      <dsp:nvSpPr>
        <dsp:cNvPr id="0" name=""/>
        <dsp:cNvSpPr/>
      </dsp:nvSpPr>
      <dsp:spPr>
        <a:xfrm>
          <a:off x="1526957" y="1072516"/>
          <a:ext cx="1261709" cy="630854"/>
        </a:xfrm>
        <a:prstGeom prst="rect">
          <a:avLst/>
        </a:prstGeom>
        <a:solidFill>
          <a:srgbClr val="00B050"/>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rPr>
            <a:t>DSA</a:t>
          </a:r>
          <a:endParaRPr lang="el-GR" sz="1600" kern="1200"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endParaRPr>
        </a:p>
      </dsp:txBody>
      <dsp:txXfrm>
        <a:off x="1526957" y="1072516"/>
        <a:ext cx="1261709" cy="630854"/>
      </dsp:txXfrm>
    </dsp:sp>
    <dsp:sp modelId="{0DDCC1E1-378F-45EC-B4AC-BA82D9972FB3}">
      <dsp:nvSpPr>
        <dsp:cNvPr id="0" name=""/>
        <dsp:cNvSpPr/>
      </dsp:nvSpPr>
      <dsp:spPr>
        <a:xfrm>
          <a:off x="3053626" y="1072516"/>
          <a:ext cx="1261709" cy="630854"/>
        </a:xfrm>
        <a:prstGeom prst="rect">
          <a:avLst/>
        </a:prstGeom>
        <a:solidFill>
          <a:srgbClr val="00B050"/>
        </a:soli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outerShdw blurRad="50800" dist="50800" dir="2400000" algn="ctr" rotWithShape="0">
                  <a:schemeClr val="bg1">
                    <a:alpha val="80000"/>
                  </a:schemeClr>
                </a:outerShdw>
              </a:effectLst>
              <a:latin typeface="Calibri" panose="020F0502020204030204" pitchFamily="34" charset="0"/>
              <a:cs typeface="Calibri" panose="020F0502020204030204" pitchFamily="34" charset="0"/>
            </a:rPr>
            <a:t>ECDSA</a:t>
          </a:r>
          <a:r>
            <a:rPr lang="en-US" sz="1600" kern="1200" dirty="0">
              <a:latin typeface="Calibri" panose="020F0502020204030204" pitchFamily="34" charset="0"/>
              <a:cs typeface="Calibri" panose="020F0502020204030204" pitchFamily="34" charset="0"/>
            </a:rPr>
            <a:t> </a:t>
          </a:r>
          <a:r>
            <a:rPr lang="el-GR" sz="1600" kern="1200" dirty="0">
              <a:latin typeface="Calibri" panose="020F0502020204030204" pitchFamily="34" charset="0"/>
              <a:cs typeface="Calibri" panose="020F0502020204030204" pitchFamily="34" charset="0"/>
            </a:rPr>
            <a:t> </a:t>
          </a:r>
        </a:p>
      </dsp:txBody>
      <dsp:txXfrm>
        <a:off x="3053626" y="1072516"/>
        <a:ext cx="1261709" cy="6308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58B783-9F79-4D0E-860B-53BFE40F54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l-GR" dirty="0"/>
              <a:t>Κρυπτογραφία στη Μετακβαντική Εποχή </a:t>
            </a:r>
          </a:p>
        </p:txBody>
      </p:sp>
      <p:sp>
        <p:nvSpPr>
          <p:cNvPr id="3" name="Date Placeholder 2">
            <a:extLst>
              <a:ext uri="{FF2B5EF4-FFF2-40B4-BE49-F238E27FC236}">
                <a16:creationId xmlns:a16="http://schemas.microsoft.com/office/drawing/2014/main" id="{DE78DE4C-8891-4C04-BB81-FE0C5D864A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0F660E-7AE3-47B1-8CDA-402A6389363F}" type="datetimeFigureOut">
              <a:rPr lang="el-GR" smtClean="0"/>
              <a:t>9/7/2023</a:t>
            </a:fld>
            <a:endParaRPr lang="el-GR"/>
          </a:p>
        </p:txBody>
      </p:sp>
      <p:sp>
        <p:nvSpPr>
          <p:cNvPr id="4" name="Footer Placeholder 3">
            <a:extLst>
              <a:ext uri="{FF2B5EF4-FFF2-40B4-BE49-F238E27FC236}">
                <a16:creationId xmlns:a16="http://schemas.microsoft.com/office/drawing/2014/main" id="{CCC533AC-6229-4B68-AD44-F3F85C555B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5" name="Slide Number Placeholder 4">
            <a:extLst>
              <a:ext uri="{FF2B5EF4-FFF2-40B4-BE49-F238E27FC236}">
                <a16:creationId xmlns:a16="http://schemas.microsoft.com/office/drawing/2014/main" id="{6137991C-9884-48FF-946F-965FFA062A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CC8046-2D79-4331-843B-F730FFCC5547}" type="slidenum">
              <a:rPr lang="el-GR" smtClean="0"/>
              <a:t>‹#›</a:t>
            </a:fld>
            <a:endParaRPr lang="el-GR"/>
          </a:p>
        </p:txBody>
      </p:sp>
    </p:spTree>
    <p:extLst>
      <p:ext uri="{BB962C8B-B14F-4D97-AF65-F5344CB8AC3E}">
        <p14:creationId xmlns:p14="http://schemas.microsoft.com/office/powerpoint/2010/main" val="1855378021"/>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0.74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9.61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6"/>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8"/>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5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5.199"/>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5.96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0.38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6.726"/>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7.717"/>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8.83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9.68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0.94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1.94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2.913"/>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3.55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4.61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5.42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1.128"/>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6.32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7.71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8.77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0.308"/>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1.14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2.04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3.00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3.64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4.31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5.02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1.936"/>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5.62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3:49.931"/>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3:50.924"/>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3:51.779"/>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3:52.66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2"/>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3"/>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2.76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8"/>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4"/>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6"/>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3.54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0"/>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5"/>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4.80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9"/>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0"/>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3"/>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4"/>
    </inkml:context>
    <inkml:brush xml:id="br0">
      <inkml:brushProperty name="width" value="0.07056" units="cm"/>
      <inkml:brushProperty name="height" value="0.07056" units="cm"/>
      <inkml:brushProperty name="color" value="#FF0000"/>
    </inkml:brush>
  </inkml:definitions>
  <inkml:trace contextRef="#ctx0" brushRef="#br0">0 1 24575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7"/>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6.16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9"/>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1"/>
    </inkml:context>
    <inkml:brush xml:id="br0">
      <inkml:brushProperty name="width" value="0.07056" units="cm"/>
      <inkml:brushProperty name="height" value="0.07056" units="cm"/>
      <inkml:brushProperty name="color" value="#FF0000"/>
    </inkml:brush>
  </inkml:definitions>
  <inkml:trace contextRef="#ctx0" brushRef="#br0">1 0 24575,'0'0'-8191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6.95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3"/>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6"/>
    </inkml:context>
    <inkml:brush xml:id="br0">
      <inkml:brushProperty name="width" value="0.07056" units="cm"/>
      <inkml:brushProperty name="height" value="0.07056" units="cm"/>
      <inkml:brushProperty name="color" value="#FF0000"/>
    </inkml:brush>
  </inkml:definitions>
  <inkml:trace contextRef="#ctx0" brushRef="#br0">0 1 24575,'0'0'-8191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7"/>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8"/>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7.652"/>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0.74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1.83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2.848"/>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4.04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5.67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6.283"/>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6.981"/>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7.77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8.74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9.61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1.83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8.34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0.38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1.128"/>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1.936"/>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2.76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3.54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4.80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6.16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6.95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7.652"/>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8.34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9.103"/>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9.103"/>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9.85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1.09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1.90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2.650"/>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3.335"/>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3.96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4.78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5.49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6.242"/>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09.85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7.00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8.02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8.894"/>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9.79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21.087"/>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21.97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22.92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23.879"/>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2.66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3.40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1.09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4.04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4.821"/>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5.61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6.26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7.34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8.32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9.03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9.82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40.84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41.86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1.90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7.02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2.26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3.31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4.38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6.25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7.541"/>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8.45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2.650"/>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1"/>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3"/>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3.335"/>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8"/>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2"/>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3.96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4"/>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5"/>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8"/>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1"/>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3"/>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4.78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8"/>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0"/>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2"/>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5.49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6"/>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8"/>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5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5.199"/>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5.96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6.726"/>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2.848"/>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6.242"/>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7.717"/>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8.83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09.68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0.94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1.94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2.913"/>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3.55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4.61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5.42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6.32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7.00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7.71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18.77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0.308"/>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1.14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2.04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3.00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3.64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4.31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5.02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5.62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8.02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3:49.931"/>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3:50.924"/>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3:51.779"/>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3:52.66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2"/>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3"/>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8.894"/>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8"/>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5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4"/>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6"/>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19.79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6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0"/>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5"/>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6"/>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21.087"/>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79"/>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0"/>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3"/>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4"/>
    </inkml:context>
    <inkml:brush xml:id="br0">
      <inkml:brushProperty name="width" value="0.07056" units="cm"/>
      <inkml:brushProperty name="height" value="0.07056" units="cm"/>
      <inkml:brushProperty name="color" value="#FF0000"/>
    </inkml:brush>
  </inkml:definitions>
  <inkml:trace contextRef="#ctx0" brushRef="#br0">0 1 24575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7"/>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21.97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89"/>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1"/>
    </inkml:context>
    <inkml:brush xml:id="br0">
      <inkml:brushProperty name="width" value="0.07056" units="cm"/>
      <inkml:brushProperty name="height" value="0.07056" units="cm"/>
      <inkml:brushProperty name="color" value="#FF0000"/>
    </inkml:brush>
  </inkml:definitions>
  <inkml:trace contextRef="#ctx0" brushRef="#br0">1 0 24575,'0'0'-8191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3.99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22.92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3"/>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6"/>
    </inkml:context>
    <inkml:brush xml:id="br0">
      <inkml:brushProperty name="width" value="0.07056" units="cm"/>
      <inkml:brushProperty name="height" value="0.07056" units="cm"/>
      <inkml:brushProperty name="color" value="#FF0000"/>
    </inkml:brush>
  </inkml:definitions>
  <inkml:trace contextRef="#ctx0" brushRef="#br0">0 1 24575,'0'0'-8191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7"/>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45:14.008"/>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66 199 24575,'1'2'0,"0"0"0,0 0 0,-1-1 0,1 1 0,1 0 0,-1-1 0,0 1 0,0-1 0,0 0 0,1 1 0,-1-1 0,1 0 0,-1 0 0,1 0 0,-1 0 0,1 0 0,0 0 0,-1 0 0,1-1 0,2 1 0,36 13 0,-36-14 0,0 1 0,0-1 0,0 0 0,0-1 0,-1 1 0,1-1 0,0 0 0,0 0 0,-1 0 0,1 0 0,0 0 0,-1-1 0,1 0 0,-1 0 0,0 0 0,1 0 0,2-4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0,-42 18 0,20-7 0,19-11 0,0 0 0,0 0 0,-1 0 0,1-1 0,-1 0 0,1 0 0,0-1 0,-1 1 0,1-1 0,0 0 0,0 0 0,0-1 0,0 0 0,0 0 0,-5-3 0,6 3 0,1 0 0,0 0 0,0 0 0,0 0 0,0-1 0,0 0 0,1 1 0,-1-1 0,1 0 0,0 0 0,-1-1 0,1 1 0,1 0 0,-1-1 0,0 1 0,1-1 0,0 0 0,-1 1 0,1-1 0,1 0 0,-1 0 0,0-7 0,1 8 0,0 0 0,1 1 0,-1-1 0,1 1 0,-1-1 0,1 1 0,0-1 0,0 1 0,0-1 0,0 1 0,0 0 0,1-1 0,-1 1 0,0 0 0,1 0 0,0 0 0,0 0 0,-1 0 0,1 1 0,0-1 0,0 1 0,0-1 0,1 1 0,-1 0 0,0-1 0,0 1 0,1 0 0,-1 1 0,1-1 0,-1 0 0,0 1 0,1-1 0,4 1 0,12-2 0,0 1 0,0 0 0,29 4 0,-22-2 0,3 1 0,0-2 0,1-1 0,-1-2 0,38-8 0,-64 10 0,0 1 0,0-1 0,-1 1 0,1 0 0,0-1 0,0 2 0,0-1 0,0 0 0,0 1 0,0-1 0,5 2 0,-8-2 0,0 1 0,1-1 0,-1 0 0,1 0 0,-1 0 0,0 1 0,1-1 0,-1 0 0,0 1 0,1-1 0,-1 0 0,0 0 0,0 1 0,1-1 0,-1 1 0,0-1 0,0 0 0,0 1 0,1-1 0,-1 1 0,0-1 0,0 0 0,0 1 0,0-1 0,0 1 0,0-1 0,0 1 0,0-1 0,0 0 0,0 1 0,-14 19 0,5-13 0,1-1 0,-1 0 0,0 0 0,0-1 0,-1 0 0,0-1 0,1 0 0,-1 0 0,-1-1 0,-13 2 0,-6-2 0,0 0 0,-37-3 0,-28 1 0,94-1 0,0 0 0,0 0 0,0 0 0,0 0 0,0 0 0,-1 0 0,1 0 0,0 0 0,0 0 0,0 1 0,0-1 0,0 0 0,0 1 0,0-1 0,0 1 0,0-1 0,0 1 0,0 0 0,0-1 0,0 1 0,0 0 0,0 0 0,0 0 0,0-1 0,1 1 0,-1 0 0,0 0 0,1 0 0,-2 2 0,3-1 0,-1 0 0,1 0 0,-1 0 0,1 0 0,0 0 0,-1 0 0,1-1 0,0 1 0,0 0 0,0-1 0,1 1 0,-1-1 0,0 1 0,0-1 0,3 3 0,11 8 0,0 0 0,22 14 0,-17-13 0,1-1 0,0-1 0,1-1 0,-1-2 0,2 0 0,28 6 0,-50-13 0,0-1 0,0 0 0,1 0 0,-1 0 0,0 0 0,1 0 0,-1 0 0,0 0 0,0-1 0,1 1 0,-1 0 0,0-1 0,0 1 0,0-1 0,0 1 0,1-1 0,-1 0 0,0 1 0,0-1 0,0 0 0,0 0 0,0 0 0,0 0 0,-1 0 0,1 0 0,0 0 0,0 0 0,-1 0 0,1 0 0,-1-1 0,1 1 0,-1 0 0,1 0 0,-1-1 0,1 1 0,-1 0 0,0 0 0,0-1 0,0 1 0,0 0 0,0-1 0,0 1 0,0 0 0,0-1 0,0 1 0,-1 0 0,1-1 0,0 1 0,-1 0 0,1 0 0,-1-1 0,0 1 0,1 0 0,-1 0 0,0 0 0,1 0 0,-1 0 0,0 0 0,0 0 0,0 0 0,0 0 0,0 0 0,0 1 0,0-1 0,0 0 0,0 1 0,-1-1 0,1 1 0,-2-1 0,-16-6-1365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23.879"/>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66 199 24575,'1'2'0,"0"0"0,0 0 0,-1-1 0,1 1 0,1 0 0,-1-1 0,0 1 0,0-1 0,0 0 0,1 1 0,-1-1 0,1 0 0,-1 0 0,1 0 0,-1 0 0,1 0 0,0 0 0,-1 0 0,1-1 0,2 1 0,36 13 0,-36-14 0,0 1 0,0-1 0,0 0 0,0-1 0,-1 1 0,1-1 0,0 0 0,0 0 0,-1 0 0,1 0 0,0 0 0,-1-1 0,1 0 0,-1 0 0,0 0 0,1 0 0,2-4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0,-42 18 0,20-7 0,19-11 0,0 0 0,0 0 0,-1 0 0,1-1 0,-1 0 0,1 0 0,0-1 0,-1 1 0,1-1 0,0 0 0,0 0 0,0-1 0,0 0 0,0 0 0,-5-3 0,6 3 0,1 0 0,0 0 0,0 0 0,0 0 0,0-1 0,0 0 0,1 1 0,-1-1 0,1 0 0,0 0 0,-1-1 0,1 1 0,1 0 0,-1-1 0,0 1 0,1-1 0,0 0 0,-1 1 0,1-1 0,1 0 0,-1 0 0,0-7 0,1 8 0,0 0 0,1 1 0,-1-1 0,1 1 0,-1-1 0,1 1 0,0-1 0,0 1 0,0-1 0,0 1 0,0 0 0,1-1 0,-1 1 0,0 0 0,1 0 0,0 0 0,0 0 0,-1 0 0,1 1 0,0-1 0,0 1 0,0-1 0,1 1 0,-1 0 0,0-1 0,0 1 0,1 0 0,-1 1 0,1-1 0,-1 0 0,0 1 0,1-1 0,4 1 0,12-2 0,0 1 0,0 0 0,29 4 0,-22-2 0,3 1 0,0-2 0,1-1 0,-1-2 0,38-8 0,-64 10 0,0 1 0,0-1 0,-1 1 0,1 0 0,0-1 0,0 2 0,0-1 0,0 0 0,0 1 0,0-1 0,5 2 0,-8-2 0,0 1 0,1-1 0,-1 0 0,1 0 0,-1 0 0,0 1 0,1-1 0,-1 0 0,0 1 0,1-1 0,-1 0 0,0 0 0,0 1 0,1-1 0,-1 1 0,0-1 0,0 0 0,0 1 0,1-1 0,-1 1 0,0-1 0,0 0 0,0 1 0,0-1 0,0 1 0,0-1 0,0 1 0,0-1 0,0 0 0,0 1 0,-14 19 0,5-13 0,1-1 0,-1 0 0,0 0 0,0-1 0,-1 0 0,0-1 0,1 0 0,-1 0 0,-1-1 0,-13 2 0,-6-2 0,0 0 0,-37-3 0,-28 1 0,94-1 0,0 0 0,0 0 0,0 0 0,0 0 0,0 0 0,-1 0 0,1 0 0,0 0 0,0 0 0,0 1 0,0-1 0,0 0 0,0 1 0,0-1 0,0 1 0,0-1 0,0 1 0,0 0 0,0-1 0,0 1 0,0 0 0,0 0 0,0 0 0,0-1 0,1 1 0,-1 0 0,0 0 0,1 0 0,-2 2 0,3-1 0,-1 0 0,1 0 0,-1 0 0,1 0 0,0 0 0,-1 0 0,1-1 0,0 1 0,0 0 0,0-1 0,1 1 0,-1-1 0,0 1 0,0-1 0,3 3 0,11 8 0,0 0 0,22 14 0,-17-13 0,1-1 0,0-1 0,1-1 0,-1-2 0,2 0 0,28 6 0,-50-13 0,0-1 0,0 0 0,1 0 0,-1 0 0,0 0 0,1 0 0,-1 0 0,0 0 0,0-1 0,1 1 0,-1 0 0,0-1 0,0 1 0,0-1 0,0 1 0,1-1 0,-1 0 0,0 1 0,0-1 0,0 0 0,0 0 0,0 0 0,0 0 0,-1 0 0,1 0 0,0 0 0,0 0 0,-1 0 0,1 0 0,-1-1 0,1 1 0,-1 0 0,1 0 0,-1-1 0,1 1 0,-1 0 0,0 0 0,0-1 0,0 1 0,0 0 0,0-1 0,0 1 0,0 0 0,0-1 0,0 1 0,-1 0 0,1-1 0,0 1 0,-1 0 0,1 0 0,-1-1 0,0 1 0,1 0 0,-1 0 0,0 0 0,1 0 0,-1 0 0,0 0 0,0 0 0,0 0 0,0 0 0,0 0 0,0 1 0,0-1 0,0 0 0,0 1 0,-1-1 0,1 1 0,-2-1 0,-16-6-1365</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66 199 24575,'1'2'0,"0"0"0,0 0 0,-1-1 0,1 1 0,1 0 0,-1-1 0,0 1 0,0-1 0,0 0 0,1 1 0,-1-1 0,1 0 0,-1 0 0,1 0 0,-1 0 0,1 0 0,0 0 0,-1 0 0,1-1 0,2 1 0,36 13 0,-36-14 0,0 1 0,0-1 0,0 0 0,0-1 0,-1 1 0,1-1 0,0 0 0,0 0 0,-1 0 0,1 0 0,0 0 0,-1-1 0,1 0 0,-1 0 0,0 0 0,1 0 0,2-4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0,-42 18 0,20-7 0,19-11 0,0 0 0,0 0 0,-1 0 0,1-1 0,-1 0 0,1 0 0,0-1 0,-1 1 0,1-1 0,0 0 0,0 0 0,0-1 0,0 0 0,0 0 0,-5-3 0,6 3 0,1 0 0,0 0 0,0 0 0,0 0 0,0-1 0,0 0 0,1 1 0,-1-1 0,1 0 0,0 0 0,-1-1 0,1 1 0,1 0 0,-1-1 0,0 1 0,1-1 0,0 0 0,-1 1 0,1-1 0,1 0 0,-1 0 0,0-7 0,1 8 0,0 0 0,1 1 0,-1-1 0,1 1 0,-1-1 0,1 1 0,0-1 0,0 1 0,0-1 0,0 1 0,0 0 0,1-1 0,-1 1 0,0 0 0,1 0 0,0 0 0,0 0 0,-1 0 0,1 1 0,0-1 0,0 1 0,0-1 0,1 1 0,-1 0 0,0-1 0,0 1 0,1 0 0,-1 1 0,1-1 0,-1 0 0,0 1 0,1-1 0,4 1 0,12-2 0,0 1 0,0 0 0,29 4 0,-22-2 0,3 1 0,0-2 0,1-1 0,-1-2 0,38-8 0,-64 10 0,0 1 0,0-1 0,-1 1 0,1 0 0,0-1 0,0 2 0,0-1 0,0 0 0,0 1 0,0-1 0,5 2 0,-8-2 0,0 1 0,1-1 0,-1 0 0,1 0 0,-1 0 0,0 1 0,1-1 0,-1 0 0,0 1 0,1-1 0,-1 0 0,0 0 0,0 1 0,1-1 0,-1 1 0,0-1 0,0 0 0,0 1 0,1-1 0,-1 1 0,0-1 0,0 0 0,0 1 0,0-1 0,0 1 0,0-1 0,0 1 0,0-1 0,0 0 0,0 1 0,-14 19 0,5-13 0,1-1 0,-1 0 0,0 0 0,0-1 0,-1 0 0,0-1 0,1 0 0,-1 0 0,-1-1 0,-13 2 0,-6-2 0,0 0 0,-37-3 0,-28 1 0,94-1 0,0 0 0,0 0 0,0 0 0,0 0 0,0 0 0,-1 0 0,1 0 0,0 0 0,0 0 0,0 1 0,0-1 0,0 0 0,0 1 0,0-1 0,0 1 0,0-1 0,0 1 0,0 0 0,0-1 0,0 1 0,0 0 0,0 0 0,0 0 0,0-1 0,1 1 0,-1 0 0,0 0 0,1 0 0,-2 2 0,3-1 0,-1 0 0,1 0 0,-1 0 0,1 0 0,0 0 0,-1 0 0,1-1 0,0 1 0,0 0 0,0-1 0,1 1 0,-1-1 0,0 1 0,0-1 0,3 3 0,11 8 0,0 0 0,22 14 0,-17-13 0,1-1 0,0-1 0,1-1 0,-1-2 0,2 0 0,28 6 0,-50-13 0,0-1 0,0 0 0,1 0 0,-1 0 0,0 0 0,1 0 0,-1 0 0,0 0 0,0-1 0,1 1 0,-1 0 0,0-1 0,0 1 0,0-1 0,0 1 0,1-1 0,-1 0 0,0 1 0,0-1 0,0 0 0,0 0 0,0 0 0,0 0 0,-1 0 0,1 0 0,0 0 0,0 0 0,-1 0 0,1 0 0,-1-1 0,1 1 0,-1 0 0,1 0 0,-1-1 0,1 1 0,-1 0 0,0 0 0,0-1 0,0 1 0,0 0 0,0-1 0,0 1 0,0 0 0,0-1 0,0 1 0,-1 0 0,1-1 0,0 1 0,-1 0 0,1 0 0,-1-1 0,0 1 0,1 0 0,-1 0 0,0 0 0,1 0 0,-1 0 0,0 0 0,0 0 0,0 0 0,0 0 0,0 0 0,0 1 0,0-1 0,0 0 0,0 1 0,-1-1 0,1 1 0,-2-1 0,-16-6-1365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66 199 24575,'1'2'0,"0"0"0,0 0 0,-1-1 0,1 1 0,1 0 0,-1-1 0,0 1 0,0-1 0,0 0 0,1 1 0,-1-1 0,1 0 0,-1 0 0,1 0 0,-1 0 0,1 0 0,0 0 0,-1 0 0,1-1 0,2 1 0,36 13 0,-36-14 0,0 1 0,0-1 0,0 0 0,0-1 0,-1 1 0,1-1 0,0 0 0,0 0 0,-1 0 0,1 0 0,0 0 0,-1-1 0,1 0 0,-1 0 0,0 0 0,1 0 0,2-4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0,-42 18 0,20-7 0,19-11 0,0 0 0,0 0 0,-1 0 0,1-1 0,-1 0 0,1 0 0,0-1 0,-1 1 0,1-1 0,0 0 0,0 0 0,0-1 0,0 0 0,0 0 0,-5-3 0,6 3 0,1 0 0,0 0 0,0 0 0,0 0 0,0-1 0,0 0 0,1 1 0,-1-1 0,1 0 0,0 0 0,-1-1 0,1 1 0,1 0 0,-1-1 0,0 1 0,1-1 0,0 0 0,-1 1 0,1-1 0,1 0 0,-1 0 0,0-7 0,1 8 0,0 0 0,1 1 0,-1-1 0,1 1 0,-1-1 0,1 1 0,0-1 0,0 1 0,0-1 0,0 1 0,0 0 0,1-1 0,-1 1 0,0 0 0,1 0 0,0 0 0,0 0 0,-1 0 0,1 1 0,0-1 0,0 1 0,0-1 0,1 1 0,-1 0 0,0-1 0,0 1 0,1 0 0,-1 1 0,1-1 0,-1 0 0,0 1 0,1-1 0,4 1 0,12-2 0,0 1 0,0 0 0,29 4 0,-22-2 0,3 1 0,0-2 0,1-1 0,-1-2 0,38-8 0,-64 10 0,0 1 0,0-1 0,-1 1 0,1 0 0,0-1 0,0 2 0,0-1 0,0 0 0,0 1 0,0-1 0,5 2 0,-8-2 0,0 1 0,1-1 0,-1 0 0,1 0 0,-1 0 0,0 1 0,1-1 0,-1 0 0,0 1 0,1-1 0,-1 0 0,0 0 0,0 1 0,1-1 0,-1 1 0,0-1 0,0 0 0,0 1 0,1-1 0,-1 1 0,0-1 0,0 0 0,0 1 0,0-1 0,0 1 0,0-1 0,0 1 0,0-1 0,0 0 0,0 1 0,-14 19 0,5-13 0,1-1 0,-1 0 0,0 0 0,0-1 0,-1 0 0,0-1 0,1 0 0,-1 0 0,-1-1 0,-13 2 0,-6-2 0,0 0 0,-37-3 0,-28 1 0,94-1 0,0 0 0,0 0 0,0 0 0,0 0 0,0 0 0,-1 0 0,1 0 0,0 0 0,0 0 0,0 1 0,0-1 0,0 0 0,0 1 0,0-1 0,0 1 0,0-1 0,0 1 0,0 0 0,0-1 0,0 1 0,0 0 0,0 0 0,0 0 0,0-1 0,1 1 0,-1 0 0,0 0 0,1 0 0,-2 2 0,3-1 0,-1 0 0,1 0 0,-1 0 0,1 0 0,0 0 0,-1 0 0,1-1 0,0 1 0,0 0 0,0-1 0,1 1 0,-1-1 0,0 1 0,0-1 0,3 3 0,11 8 0,0 0 0,22 14 0,-17-13 0,1-1 0,0-1 0,1-1 0,-1-2 0,2 0 0,28 6 0,-50-13 0,0-1 0,0 0 0,1 0 0,-1 0 0,0 0 0,1 0 0,-1 0 0,0 0 0,0-1 0,1 1 0,-1 0 0,0-1 0,0 1 0,0-1 0,0 1 0,1-1 0,-1 0 0,0 1 0,0-1 0,0 0 0,0 0 0,0 0 0,0 0 0,-1 0 0,1 0 0,0 0 0,0 0 0,-1 0 0,1 0 0,-1-1 0,1 1 0,-1 0 0,1 0 0,-1-1 0,1 1 0,-1 0 0,0 0 0,0-1 0,0 1 0,0 0 0,0-1 0,0 1 0,0 0 0,0-1 0,0 1 0,-1 0 0,1-1 0,0 1 0,-1 0 0,1 0 0,-1-1 0,0 1 0,1 0 0,-1 0 0,0 0 0,1 0 0,-1 0 0,0 0 0,0 0 0,0 0 0,0 0 0,0 0 0,0 1 0,0-1 0,0 0 0,0 1 0,-1-1 0,1 1 0,-2-1 0,-16-6-1365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66 199 24575,'1'2'0,"0"0"0,0 0 0,-1-1 0,1 1 0,1 0 0,-1-1 0,0 1 0,0-1 0,0 0 0,1 1 0,-1-1 0,1 0 0,-1 0 0,1 0 0,-1 0 0,1 0 0,0 0 0,-1 0 0,1-1 0,2 1 0,36 13 0,-36-14 0,0 1 0,0-1 0,0 0 0,0-1 0,-1 1 0,1-1 0,0 0 0,0 0 0,-1 0 0,1 0 0,0 0 0,-1-1 0,1 0 0,-1 0 0,0 0 0,1 0 0,2-4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0,-42 18 0,20-7 0,19-11 0,0 0 0,0 0 0,-1 0 0,1-1 0,-1 0 0,1 0 0,0-1 0,-1 1 0,1-1 0,0 0 0,0 0 0,0-1 0,0 0 0,0 0 0,-5-3 0,6 3 0,1 0 0,0 0 0,0 0 0,0 0 0,0-1 0,0 0 0,1 1 0,-1-1 0,1 0 0,0 0 0,-1-1 0,1 1 0,1 0 0,-1-1 0,0 1 0,1-1 0,0 0 0,-1 1 0,1-1 0,1 0 0,-1 0 0,0-7 0,1 8 0,0 0 0,1 1 0,-1-1 0,1 1 0,-1-1 0,1 1 0,0-1 0,0 1 0,0-1 0,0 1 0,0 0 0,1-1 0,-1 1 0,0 0 0,1 0 0,0 0 0,0 0 0,-1 0 0,1 1 0,0-1 0,0 1 0,0-1 0,1 1 0,-1 0 0,0-1 0,0 1 0,1 0 0,-1 1 0,1-1 0,-1 0 0,0 1 0,1-1 0,4 1 0,12-2 0,0 1 0,0 0 0,29 4 0,-22-2 0,3 1 0,0-2 0,1-1 0,-1-2 0,38-8 0,-64 10 0,0 1 0,0-1 0,-1 1 0,1 0 0,0-1 0,0 2 0,0-1 0,0 0 0,0 1 0,0-1 0,5 2 0,-8-2 0,0 1 0,1-1 0,-1 0 0,1 0 0,-1 0 0,0 1 0,1-1 0,-1 0 0,0 1 0,1-1 0,-1 0 0,0 0 0,0 1 0,1-1 0,-1 1 0,0-1 0,0 0 0,0 1 0,1-1 0,-1 1 0,0-1 0,0 0 0,0 1 0,0-1 0,0 1 0,0-1 0,0 1 0,0-1 0,0 0 0,0 1 0,-14 19 0,5-13 0,1-1 0,-1 0 0,0 0 0,0-1 0,-1 0 0,0-1 0,1 0 0,-1 0 0,-1-1 0,-13 2 0,-6-2 0,0 0 0,-37-3 0,-28 1 0,94-1 0,0 0 0,0 0 0,0 0 0,0 0 0,0 0 0,-1 0 0,1 0 0,0 0 0,0 0 0,0 1 0,0-1 0,0 0 0,0 1 0,0-1 0,0 1 0,0-1 0,0 1 0,0 0 0,0-1 0,0 1 0,0 0 0,0 0 0,0 0 0,0-1 0,1 1 0,-1 0 0,0 0 0,1 0 0,-2 2 0,3-1 0,-1 0 0,1 0 0,-1 0 0,1 0 0,0 0 0,-1 0 0,1-1 0,0 1 0,0 0 0,0-1 0,1 1 0,-1-1 0,0 1 0,0-1 0,3 3 0,11 8 0,0 0 0,22 14 0,-17-13 0,1-1 0,0-1 0,1-1 0,-1-2 0,2 0 0,28 6 0,-50-13 0,0-1 0,0 0 0,1 0 0,-1 0 0,0 0 0,1 0 0,-1 0 0,0 0 0,0-1 0,1 1 0,-1 0 0,0-1 0,0 1 0,0-1 0,0 1 0,1-1 0,-1 0 0,0 1 0,0-1 0,0 0 0,0 0 0,0 0 0,0 0 0,-1 0 0,1 0 0,0 0 0,0 0 0,-1 0 0,1 0 0,-1-1 0,1 1 0,-1 0 0,1 0 0,-1-1 0,1 1 0,-1 0 0,0 0 0,0-1 0,0 1 0,0 0 0,0-1 0,0 1 0,0 0 0,0-1 0,0 1 0,-1 0 0,1-1 0,0 1 0,-1 0 0,1 0 0,-1-1 0,0 1 0,1 0 0,-1 0 0,0 0 0,1 0 0,-1 0 0,0 0 0,0 0 0,0 0 0,0 0 0,0 0 0,0 1 0,0-1 0,0 0 0,0 1 0,-1-1 0,1 1 0,-2-1 0,-16-6-1365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66 199 24575,'1'2'0,"0"0"0,0 0 0,-1-1 0,1 1 0,1 0 0,-1-1 0,0 1 0,0-1 0,0 0 0,1 1 0,-1-1 0,1 0 0,-1 0 0,1 0 0,-1 0 0,1 0 0,0 0 0,-1 0 0,1-1 0,2 1 0,36 13 0,-36-14 0,0 1 0,0-1 0,0 0 0,0-1 0,-1 1 0,1-1 0,0 0 0,0 0 0,-1 0 0,1 0 0,0 0 0,-1-1 0,1 0 0,-1 0 0,0 0 0,1 0 0,2-4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0,-42 18 0,20-7 0,19-11 0,0 0 0,0 0 0,-1 0 0,1-1 0,-1 0 0,1 0 0,0-1 0,-1 1 0,1-1 0,0 0 0,0 0 0,0-1 0,0 0 0,0 0 0,-5-3 0,6 3 0,1 0 0,0 0 0,0 0 0,0 0 0,0-1 0,0 0 0,1 1 0,-1-1 0,1 0 0,0 0 0,-1-1 0,1 1 0,1 0 0,-1-1 0,0 1 0,1-1 0,0 0 0,-1 1 0,1-1 0,1 0 0,-1 0 0,0-7 0,1 8 0,0 0 0,1 1 0,-1-1 0,1 1 0,-1-1 0,1 1 0,0-1 0,0 1 0,0-1 0,0 1 0,0 0 0,1-1 0,-1 1 0,0 0 0,1 0 0,0 0 0,0 0 0,-1 0 0,1 1 0,0-1 0,0 1 0,0-1 0,1 1 0,-1 0 0,0-1 0,0 1 0,1 0 0,-1 1 0,1-1 0,-1 0 0,0 1 0,1-1 0,4 1 0,12-2 0,0 1 0,0 0 0,29 4 0,-22-2 0,3 1 0,0-2 0,1-1 0,-1-2 0,38-8 0,-64 10 0,0 1 0,0-1 0,-1 1 0,1 0 0,0-1 0,0 2 0,0-1 0,0 0 0,0 1 0,0-1 0,5 2 0,-8-2 0,0 1 0,1-1 0,-1 0 0,1 0 0,-1 0 0,0 1 0,1-1 0,-1 0 0,0 1 0,1-1 0,-1 0 0,0 0 0,0 1 0,1-1 0,-1 1 0,0-1 0,0 0 0,0 1 0,1-1 0,-1 1 0,0-1 0,0 0 0,0 1 0,0-1 0,0 1 0,0-1 0,0 1 0,0-1 0,0 0 0,0 1 0,-14 19 0,5-13 0,1-1 0,-1 0 0,0 0 0,0-1 0,-1 0 0,0-1 0,1 0 0,-1 0 0,-1-1 0,-13 2 0,-6-2 0,0 0 0,-37-3 0,-28 1 0,94-1 0,0 0 0,0 0 0,0 0 0,0 0 0,0 0 0,-1 0 0,1 0 0,0 0 0,0 0 0,0 1 0,0-1 0,0 0 0,0 1 0,0-1 0,0 1 0,0-1 0,0 1 0,0 0 0,0-1 0,0 1 0,0 0 0,0 0 0,0 0 0,0-1 0,1 1 0,-1 0 0,0 0 0,1 0 0,-2 2 0,3-1 0,-1 0 0,1 0 0,-1 0 0,1 0 0,0 0 0,-1 0 0,1-1 0,0 1 0,0 0 0,0-1 0,1 1 0,-1-1 0,0 1 0,0-1 0,3 3 0,11 8 0,0 0 0,22 14 0,-17-13 0,1-1 0,0-1 0,1-1 0,-1-2 0,2 0 0,28 6 0,-50-13 0,0-1 0,0 0 0,1 0 0,-1 0 0,0 0 0,1 0 0,-1 0 0,0 0 0,0-1 0,1 1 0,-1 0 0,0-1 0,0 1 0,0-1 0,0 1 0,1-1 0,-1 0 0,0 1 0,0-1 0,0 0 0,0 0 0,0 0 0,0 0 0,-1 0 0,1 0 0,0 0 0,0 0 0,-1 0 0,1 0 0,-1-1 0,1 1 0,-1 0 0,1 0 0,-1-1 0,1 1 0,-1 0 0,0 0 0,0-1 0,0 1 0,0 0 0,0-1 0,0 1 0,0 0 0,0-1 0,0 1 0,-1 0 0,1-1 0,0 1 0,-1 0 0,1 0 0,-1-1 0,0 1 0,1 0 0,-1 0 0,0 0 0,1 0 0,-1 0 0,0 0 0,0 0 0,0 0 0,0 0 0,0 0 0,0 1 0,0-1 0,0 0 0,0 1 0,-1-1 0,1 1 0,-2-1 0,-16-6-1365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2.66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65 199 24575,'1'2'0,"0"0"0,0 0 0,-1-1 0,1 1 0,1 0 0,-1-1 0,0 1 0,0-1 0,0 0 0,1 1 0,-1-1 0,1 0 0,-1 0 0,1 0 0,-1 0 0,1 0 0,0 0 0,-1 0 0,1-1 0,2 1 0,36 13 0,-36-14 0,0 1 0,0-1 0,0 0 0,0-1 0,-1 1 0,1-1 0,0 0 0,0 0 0,-1 0 0,1 0 0,0 0 0,-1-1 0,1 0 0,-1 0 0,0 0 0,0 0 0,3-4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0,-41 18 0,19-7 0,19-11 0,0 0 0,0 0 0,-1 0 0,1-1 0,-1 0 0,1 0 0,0-1 0,-1 1 0,1-1 0,0 0 0,0 0 0,0-1 0,1 0 0,-1 0 0,-5-3 0,6 3 0,1 0 0,0 0 0,0 0 0,0 0 0,0-1 0,0 0 0,1 1 0,-1-1 0,1 0 0,0 0 0,-1-1 0,1 1 0,1 0 0,-1-1 0,0 1 0,1-1 0,0 0 0,-1 1 0,1-1 0,1 0 0,-1 0 0,0-7 0,1 8 0,0 0 0,1 1 0,-1-1 0,1 1 0,-1-1 0,1 1 0,0-1 0,0 1 0,0-1 0,0 1 0,0 0 0,1-1 0,-1 1 0,0 0 0,1 0 0,0 0 0,0 0 0,-1 0 0,1 1 0,0-1 0,0 1 0,0-1 0,1 1 0,-1 0 0,0-1 0,0 1 0,1 0 0,-1 1 0,1-1 0,-1 0 0,0 1 0,1-1 0,4 1 0,11-2 0,1 1 0,0 0 0,29 4 0,-22-2 0,2 1 0,1-2 0,1-1 0,-1-2 0,37-8 0,-63 10 0,0 1 0,0-1 0,-1 1 0,1 0 0,0-1 0,0 2 0,0-1 0,0 0 0,0 1 0,0-1 0,5 2 0,-8-2 0,0 1 0,1-1 0,-1 0 0,1 0 0,-1 0 0,0 1 0,1-1 0,-1 0 0,0 1 0,1-1 0,-1 0 0,0 0 0,0 1 0,1-1 0,-1 1 0,0-1 0,0 0 0,0 1 0,1-1 0,-1 1 0,0-1 0,0 0 0,0 1 0,0-1 0,0 1 0,0-1 0,0 1 0,0-1 0,0 0 0,0 1 0,-14 19 0,5-13 0,1-1 0,-1 0 0,0 0 0,0-1 0,-1 0 0,0-1 0,1 0 0,0 0 0,-2-1 0,-13 2 0,-6-2 0,0 0 0,-36-3 0,-28 1 0,93-1 0,0 0 0,0 0 0,0 0 0,0 0 0,0 0 0,-1 0 0,1 0 0,0 0 0,0 0 0,0 1 0,0-1 0,0 0 0,0 1 0,0-1 0,0 1 0,0-1 0,0 1 0,0 0 0,0-1 0,0 1 0,0 0 0,0 0 0,0 0 0,0-1 0,1 1 0,-1 0 0,0 0 0,1 0 0,-2 2 0,3-1 0,-1 0 0,1 0 0,-1 0 0,1 0 0,0 0 0,-1 0 0,1-1 0,0 1 0,0 0 0,0-1 0,1 1 0,-1-1 0,0 1 0,0-1 0,3 3 0,10 8 0,1 0 0,22 14 0,-17-13 0,1-1 0,0-1 0,0-1 0,0-2 0,2 0 0,28 6 0,-50-13 0,0-1 0,0 0 0,1 0 0,-1 0 0,0 0 0,1 0 0,-1 0 0,0 0 0,0-1 0,1 1 0,-1 0 0,0-1 0,0 1 0,0-1 0,0 1 0,1-1 0,-1 0 0,0 1 0,0-1 0,0 0 0,0 0 0,0 0 0,-1 0 0,0 0 0,1 0 0,0 0 0,0 0 0,-1 0 0,1 0 0,-1-1 0,1 1 0,-1 0 0,1 0 0,-1-1 0,1 1 0,-1 0 0,0 0 0,0-1 0,0 1 0,0 0 0,0-1 0,0 1 0,0 0 0,0-1 0,0 1 0,-1 0 0,1-1 0,0 1 0,-1 0 0,1 0 0,-1-1 0,0 1 0,1 0 0,-1 0 0,0 0 0,1 0 0,-1 0 0,1 0 0,-1 0 0,0 0 0,0 0 0,0 0 0,0 1 0,0-1 0,0 0 0,0 1 0,-1-1 0,1 1 0,-2-1 0,-16-6-1365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65 199 24575,'1'2'0,"0"0"0,0 0 0,-1-1 0,1 1 0,1 0 0,-1-1 0,0 1 0,0-1 0,0 0 0,1 1 0,-1-1 0,1 0 0,-1 0 0,1 0 0,-1 0 0,1 0 0,0 0 0,-1 0 0,1-1 0,2 1 0,36 13 0,-36-14 0,0 1 0,0-1 0,0 0 0,0-1 0,-1 1 0,1-1 0,0 0 0,0 0 0,-1 0 0,1 0 0,0 0 0,-1-1 0,1 0 0,-1 0 0,0 0 0,0 0 0,3-4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0,-41 18 0,19-7 0,19-11 0,0 0 0,0 0 0,-1 0 0,1-1 0,-1 0 0,1 0 0,0-1 0,-1 1 0,1-1 0,0 0 0,0 0 0,0-1 0,1 0 0,-1 0 0,-5-3 0,6 3 0,1 0 0,0 0 0,0 0 0,0 0 0,0-1 0,0 0 0,1 1 0,-1-1 0,1 0 0,0 0 0,-1-1 0,1 1 0,1 0 0,-1-1 0,0 1 0,1-1 0,0 0 0,-1 1 0,1-1 0,1 0 0,-1 0 0,0-7 0,1 8 0,0 0 0,1 1 0,-1-1 0,1 1 0,-1-1 0,1 1 0,0-1 0,0 1 0,0-1 0,0 1 0,0 0 0,1-1 0,-1 1 0,0 0 0,1 0 0,0 0 0,0 0 0,-1 0 0,1 1 0,0-1 0,0 1 0,0-1 0,1 1 0,-1 0 0,0-1 0,0 1 0,1 0 0,-1 1 0,1-1 0,-1 0 0,0 1 0,1-1 0,4 1 0,11-2 0,1 1 0,0 0 0,29 4 0,-22-2 0,2 1 0,1-2 0,1-1 0,-1-2 0,37-8 0,-63 10 0,0 1 0,0-1 0,-1 1 0,1 0 0,0-1 0,0 2 0,0-1 0,0 0 0,0 1 0,0-1 0,5 2 0,-8-2 0,0 1 0,1-1 0,-1 0 0,1 0 0,-1 0 0,0 1 0,1-1 0,-1 0 0,0 1 0,1-1 0,-1 0 0,0 0 0,0 1 0,1-1 0,-1 1 0,0-1 0,0 0 0,0 1 0,1-1 0,-1 1 0,0-1 0,0 0 0,0 1 0,0-1 0,0 1 0,0-1 0,0 1 0,0-1 0,0 0 0,0 1 0,-14 19 0,5-13 0,1-1 0,-1 0 0,0 0 0,0-1 0,-1 0 0,0-1 0,1 0 0,0 0 0,-2-1 0,-13 2 0,-6-2 0,0 0 0,-36-3 0,-28 1 0,93-1 0,0 0 0,0 0 0,0 0 0,0 0 0,0 0 0,-1 0 0,1 0 0,0 0 0,0 0 0,0 1 0,0-1 0,0 0 0,0 1 0,0-1 0,0 1 0,0-1 0,0 1 0,0 0 0,0-1 0,0 1 0,0 0 0,0 0 0,0 0 0,0-1 0,1 1 0,-1 0 0,0 0 0,1 0 0,-2 2 0,3-1 0,-1 0 0,1 0 0,-1 0 0,1 0 0,0 0 0,-1 0 0,1-1 0,0 1 0,0 0 0,0-1 0,1 1 0,-1-1 0,0 1 0,0-1 0,3 3 0,10 8 0,1 0 0,22 14 0,-17-13 0,1-1 0,0-1 0,0-1 0,0-2 0,2 0 0,28 6 0,-50-13 0,0-1 0,0 0 0,1 0 0,-1 0 0,0 0 0,1 0 0,-1 0 0,0 0 0,0-1 0,1 1 0,-1 0 0,0-1 0,0 1 0,0-1 0,0 1 0,1-1 0,-1 0 0,0 1 0,0-1 0,0 0 0,0 0 0,0 0 0,-1 0 0,0 0 0,1 0 0,0 0 0,0 0 0,-1 0 0,1 0 0,-1-1 0,1 1 0,-1 0 0,1 0 0,-1-1 0,1 1 0,-1 0 0,0 0 0,0-1 0,0 1 0,0 0 0,0-1 0,0 1 0,0 0 0,0-1 0,0 1 0,-1 0 0,1-1 0,0 1 0,-1 0 0,1 0 0,-1-1 0,0 1 0,1 0 0,-1 0 0,0 0 0,1 0 0,-1 0 0,1 0 0,-1 0 0,0 0 0,0 0 0,0 0 0,0 1 0,0-1 0,0 0 0,0 1 0,-1-1 0,1 1 0,-2-1 0,-16-6-1365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65 199 24575,'1'2'0,"0"0"0,0 0 0,-1-1 0,1 1 0,1 0 0,-1-1 0,0 1 0,0-1 0,0 0 0,1 1 0,-1-1 0,1 0 0,-1 0 0,1 0 0,-1 0 0,1 0 0,0 0 0,-1 0 0,1-1 0,2 1 0,36 13 0,-36-14 0,0 1 0,0-1 0,0 0 0,0-1 0,-1 1 0,1-1 0,0 0 0,0 0 0,-1 0 0,1 0 0,0 0 0,-1-1 0,1 0 0,-1 0 0,0 0 0,0 0 0,3-4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0,-41 18 0,19-7 0,19-11 0,0 0 0,0 0 0,-1 0 0,1-1 0,-1 0 0,1 0 0,0-1 0,-1 1 0,1-1 0,0 0 0,0 0 0,0-1 0,1 0 0,-1 0 0,-5-3 0,6 3 0,1 0 0,0 0 0,0 0 0,0 0 0,0-1 0,0 0 0,1 1 0,-1-1 0,1 0 0,0 0 0,-1-1 0,1 1 0,1 0 0,-1-1 0,0 1 0,1-1 0,0 0 0,-1 1 0,1-1 0,1 0 0,-1 0 0,0-7 0,1 8 0,0 0 0,1 1 0,-1-1 0,1 1 0,-1-1 0,1 1 0,0-1 0,0 1 0,0-1 0,0 1 0,0 0 0,1-1 0,-1 1 0,0 0 0,1 0 0,0 0 0,0 0 0,-1 0 0,1 1 0,0-1 0,0 1 0,0-1 0,1 1 0,-1 0 0,0-1 0,0 1 0,1 0 0,-1 1 0,1-1 0,-1 0 0,0 1 0,1-1 0,4 1 0,11-2 0,1 1 0,0 0 0,29 4 0,-22-2 0,2 1 0,1-2 0,1-1 0,-1-2 0,37-8 0,-63 10 0,0 1 0,0-1 0,-1 1 0,1 0 0,0-1 0,0 2 0,0-1 0,0 0 0,0 1 0,0-1 0,5 2 0,-8-2 0,0 1 0,1-1 0,-1 0 0,1 0 0,-1 0 0,0 1 0,1-1 0,-1 0 0,0 1 0,1-1 0,-1 0 0,0 0 0,0 1 0,1-1 0,-1 1 0,0-1 0,0 0 0,0 1 0,1-1 0,-1 1 0,0-1 0,0 0 0,0 1 0,0-1 0,0 1 0,0-1 0,0 1 0,0-1 0,0 0 0,0 1 0,-14 19 0,5-13 0,1-1 0,-1 0 0,0 0 0,0-1 0,-1 0 0,0-1 0,1 0 0,0 0 0,-2-1 0,-13 2 0,-6-2 0,0 0 0,-36-3 0,-28 1 0,93-1 0,0 0 0,0 0 0,0 0 0,0 0 0,0 0 0,-1 0 0,1 0 0,0 0 0,0 0 0,0 1 0,0-1 0,0 0 0,0 1 0,0-1 0,0 1 0,0-1 0,0 1 0,0 0 0,0-1 0,0 1 0,0 0 0,0 0 0,0 0 0,0-1 0,1 1 0,-1 0 0,0 0 0,1 0 0,-2 2 0,3-1 0,-1 0 0,1 0 0,-1 0 0,1 0 0,0 0 0,-1 0 0,1-1 0,0 1 0,0 0 0,0-1 0,1 1 0,-1-1 0,0 1 0,0-1 0,3 3 0,10 8 0,1 0 0,22 14 0,-17-13 0,1-1 0,0-1 0,0-1 0,0-2 0,2 0 0,28 6 0,-50-13 0,0-1 0,0 0 0,1 0 0,-1 0 0,0 0 0,1 0 0,-1 0 0,0 0 0,0-1 0,1 1 0,-1 0 0,0-1 0,0 1 0,0-1 0,0 1 0,1-1 0,-1 0 0,0 1 0,0-1 0,0 0 0,0 0 0,0 0 0,-1 0 0,0 0 0,1 0 0,0 0 0,0 0 0,-1 0 0,1 0 0,-1-1 0,1 1 0,-1 0 0,1 0 0,-1-1 0,1 1 0,-1 0 0,0 0 0,0-1 0,0 1 0,0 0 0,0-1 0,0 1 0,0 0 0,0-1 0,0 1 0,-1 0 0,1-1 0,0 1 0,-1 0 0,1 0 0,-1-1 0,0 1 0,1 0 0,-1 0 0,0 0 0,1 0 0,-1 0 0,1 0 0,-1 0 0,0 0 0,0 0 0,0 0 0,0 1 0,0-1 0,0 0 0,0 1 0,-1-1 0,1 1 0,-2-1 0,-16-6-1365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65 199 24575,'1'2'0,"0"0"0,0 0 0,-1-1 0,1 1 0,1 0 0,-1-1 0,0 1 0,0-1 0,0 0 0,1 1 0,-1-1 0,1 0 0,-1 0 0,1 0 0,-1 0 0,1 0 0,0 0 0,-1 0 0,1-1 0,2 1 0,36 13 0,-36-14 0,0 1 0,0-1 0,0 0 0,0-1 0,-1 1 0,1-1 0,0 0 0,0 0 0,-1 0 0,1 0 0,0 0 0,-1-1 0,1 0 0,-1 0 0,0 0 0,0 0 0,3-4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0,-41 18 0,19-7 0,19-11 0,0 0 0,0 0 0,-1 0 0,1-1 0,-1 0 0,1 0 0,0-1 0,-1 1 0,1-1 0,0 0 0,0 0 0,0-1 0,1 0 0,-1 0 0,-5-3 0,6 3 0,1 0 0,0 0 0,0 0 0,0 0 0,0-1 0,0 0 0,1 1 0,-1-1 0,1 0 0,0 0 0,-1-1 0,1 1 0,1 0 0,-1-1 0,0 1 0,1-1 0,0 0 0,-1 1 0,1-1 0,1 0 0,-1 0 0,0-7 0,1 8 0,0 0 0,1 1 0,-1-1 0,1 1 0,-1-1 0,1 1 0,0-1 0,0 1 0,0-1 0,0 1 0,0 0 0,1-1 0,-1 1 0,0 0 0,1 0 0,0 0 0,0 0 0,-1 0 0,1 1 0,0-1 0,0 1 0,0-1 0,1 1 0,-1 0 0,0-1 0,0 1 0,1 0 0,-1 1 0,1-1 0,-1 0 0,0 1 0,1-1 0,4 1 0,11-2 0,1 1 0,0 0 0,29 4 0,-22-2 0,2 1 0,1-2 0,1-1 0,-1-2 0,37-8 0,-63 10 0,0 1 0,0-1 0,-1 1 0,1 0 0,0-1 0,0 2 0,0-1 0,0 0 0,0 1 0,0-1 0,5 2 0,-8-2 0,0 1 0,1-1 0,-1 0 0,1 0 0,-1 0 0,0 1 0,1-1 0,-1 0 0,0 1 0,1-1 0,-1 0 0,0 0 0,0 1 0,1-1 0,-1 1 0,0-1 0,0 0 0,0 1 0,1-1 0,-1 1 0,0-1 0,0 0 0,0 1 0,0-1 0,0 1 0,0-1 0,0 1 0,0-1 0,0 0 0,0 1 0,-14 19 0,5-13 0,1-1 0,-1 0 0,0 0 0,0-1 0,-1 0 0,0-1 0,1 0 0,0 0 0,-2-1 0,-13 2 0,-6-2 0,0 0 0,-36-3 0,-28 1 0,93-1 0,0 0 0,0 0 0,0 0 0,0 0 0,0 0 0,-1 0 0,1 0 0,0 0 0,0 0 0,0 1 0,0-1 0,0 0 0,0 1 0,0-1 0,0 1 0,0-1 0,0 1 0,0 0 0,0-1 0,0 1 0,0 0 0,0 0 0,0 0 0,0-1 0,1 1 0,-1 0 0,0 0 0,1 0 0,-2 2 0,3-1 0,-1 0 0,1 0 0,-1 0 0,1 0 0,0 0 0,-1 0 0,1-1 0,0 1 0,0 0 0,0-1 0,1 1 0,-1-1 0,0 1 0,0-1 0,3 3 0,10 8 0,1 0 0,22 14 0,-17-13 0,1-1 0,0-1 0,0-1 0,0-2 0,2 0 0,28 6 0,-50-13 0,0-1 0,0 0 0,1 0 0,-1 0 0,0 0 0,1 0 0,-1 0 0,0 0 0,0-1 0,1 1 0,-1 0 0,0-1 0,0 1 0,0-1 0,0 1 0,1-1 0,-1 0 0,0 1 0,0-1 0,0 0 0,0 0 0,0 0 0,-1 0 0,0 0 0,1 0 0,0 0 0,0 0 0,-1 0 0,1 0 0,-1-1 0,1 1 0,-1 0 0,1 0 0,-1-1 0,1 1 0,-1 0 0,0 0 0,0-1 0,0 1 0,0 0 0,0-1 0,0 1 0,0 0 0,0-1 0,0 1 0,-1 0 0,1-1 0,0 1 0,-1 0 0,1 0 0,-1-1 0,0 1 0,1 0 0,-1 0 0,0 0 0,1 0 0,-1 0 0,1 0 0,-1 0 0,0 0 0,0 0 0,0 0 0,0 1 0,0-1 0,0 0 0,0 1 0,-1-1 0,1 1 0,-2-1 0,-16-6-1365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65 199 24575,'1'2'0,"0"0"0,0 0 0,-1-1 0,1 1 0,1 0 0,-1-1 0,0 1 0,0-1 0,0 0 0,1 1 0,-1-1 0,1 0 0,-1 0 0,1 0 0,-1 0 0,1 0 0,0 0 0,-1 0 0,1-1 0,2 1 0,36 13 0,-36-14 0,0 1 0,0-1 0,0 0 0,0-1 0,-1 1 0,1-1 0,0 0 0,0 0 0,-1 0 0,1 0 0,0 0 0,-1-1 0,1 0 0,-1 0 0,0 0 0,0 0 0,3-4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0,-41 18 0,19-7 0,19-11 0,0 0 0,0 0 0,-1 0 0,1-1 0,-1 0 0,1 0 0,0-1 0,-1 1 0,1-1 0,0 0 0,0 0 0,0-1 0,1 0 0,-1 0 0,-5-3 0,6 3 0,1 0 0,0 0 0,0 0 0,0 0 0,0-1 0,0 0 0,1 1 0,-1-1 0,1 0 0,0 0 0,-1-1 0,1 1 0,1 0 0,-1-1 0,0 1 0,1-1 0,0 0 0,-1 1 0,1-1 0,1 0 0,-1 0 0,0-7 0,1 8 0,0 0 0,1 1 0,-1-1 0,1 1 0,-1-1 0,1 1 0,0-1 0,0 1 0,0-1 0,0 1 0,0 0 0,1-1 0,-1 1 0,0 0 0,1 0 0,0 0 0,0 0 0,-1 0 0,1 1 0,0-1 0,0 1 0,0-1 0,1 1 0,-1 0 0,0-1 0,0 1 0,1 0 0,-1 1 0,1-1 0,-1 0 0,0 1 0,1-1 0,4 1 0,11-2 0,1 1 0,0 0 0,29 4 0,-22-2 0,2 1 0,1-2 0,1-1 0,-1-2 0,37-8 0,-63 10 0,0 1 0,0-1 0,-1 1 0,1 0 0,0-1 0,0 2 0,0-1 0,0 0 0,0 1 0,0-1 0,5 2 0,-8-2 0,0 1 0,1-1 0,-1 0 0,1 0 0,-1 0 0,0 1 0,1-1 0,-1 0 0,0 1 0,1-1 0,-1 0 0,0 0 0,0 1 0,1-1 0,-1 1 0,0-1 0,0 0 0,0 1 0,1-1 0,-1 1 0,0-1 0,0 0 0,0 1 0,0-1 0,0 1 0,0-1 0,0 1 0,0-1 0,0 0 0,0 1 0,-14 19 0,5-13 0,1-1 0,-1 0 0,0 0 0,0-1 0,-1 0 0,0-1 0,1 0 0,0 0 0,-2-1 0,-13 2 0,-6-2 0,0 0 0,-36-3 0,-28 1 0,93-1 0,0 0 0,0 0 0,0 0 0,0 0 0,0 0 0,-1 0 0,1 0 0,0 0 0,0 0 0,0 1 0,0-1 0,0 0 0,0 1 0,0-1 0,0 1 0,0-1 0,0 1 0,0 0 0,0-1 0,0 1 0,0 0 0,0 0 0,0 0 0,0-1 0,1 1 0,-1 0 0,0 0 0,1 0 0,-2 2 0,3-1 0,-1 0 0,1 0 0,-1 0 0,1 0 0,0 0 0,-1 0 0,1-1 0,0 1 0,0 0 0,0-1 0,1 1 0,-1-1 0,0 1 0,0-1 0,3 3 0,10 8 0,1 0 0,22 14 0,-17-13 0,1-1 0,0-1 0,0-1 0,0-2 0,2 0 0,28 6 0,-50-13 0,0-1 0,0 0 0,1 0 0,-1 0 0,0 0 0,1 0 0,-1 0 0,0 0 0,0-1 0,1 1 0,-1 0 0,0-1 0,0 1 0,0-1 0,0 1 0,1-1 0,-1 0 0,0 1 0,0-1 0,0 0 0,0 0 0,0 0 0,-1 0 0,0 0 0,1 0 0,0 0 0,0 0 0,-1 0 0,1 0 0,-1-1 0,1 1 0,-1 0 0,1 0 0,-1-1 0,1 1 0,-1 0 0,0 0 0,0-1 0,0 1 0,0 0 0,0-1 0,0 1 0,0 0 0,0-1 0,0 1 0,-1 0 0,1-1 0,0 1 0,-1 0 0,1 0 0,-1-1 0,0 1 0,1 0 0,-1 0 0,0 0 0,1 0 0,-1 0 0,1 0 0,-1 0 0,0 0 0,0 0 0,0 0 0,0 1 0,0-1 0,0 0 0,0 1 0,-1-1 0,1 1 0,-2-1 0,-16-6-1365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4.04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3.40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65 199 24575,'1'2'0,"0"0"0,0 0 0,-1-1 0,1 1 0,1 0 0,-1-1 0,0 1 0,0-1 0,0 0 0,1 1 0,-1-1 0,1 0 0,-1 0 0,1 0 0,-1 0 0,1 0 0,0 0 0,-1 0 0,1-1 0,2 1 0,36 13 0,-36-14 0,0 1 0,0-1 0,0 0 0,0-1 0,-1 1 0,1-1 0,0 0 0,0 0 0,-1 0 0,1 0 0,0 0 0,-1-1 0,1 0 0,-1 0 0,0 0 0,0 0 0,3-4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0,-41 18 0,19-7 0,19-11 0,0 0 0,0 0 0,-1 0 0,1-1 0,-1 0 0,1 0 0,0-1 0,-1 1 0,1-1 0,0 0 0,0 0 0,0-1 0,1 0 0,-1 0 0,-5-3 0,6 3 0,1 0 0,0 0 0,0 0 0,0 0 0,0-1 0,0 0 0,1 1 0,-1-1 0,1 0 0,0 0 0,-1-1 0,1 1 0,1 0 0,-1-1 0,0 1 0,1-1 0,0 0 0,-1 1 0,1-1 0,1 0 0,-1 0 0,0-7 0,1 8 0,0 0 0,1 1 0,-1-1 0,1 1 0,-1-1 0,1 1 0,0-1 0,0 1 0,0-1 0,0 1 0,0 0 0,1-1 0,-1 1 0,0 0 0,1 0 0,0 0 0,0 0 0,-1 0 0,1 1 0,0-1 0,0 1 0,0-1 0,1 1 0,-1 0 0,0-1 0,0 1 0,1 0 0,-1 1 0,1-1 0,-1 0 0,0 1 0,1-1 0,4 1 0,11-2 0,1 1 0,0 0 0,29 4 0,-22-2 0,2 1 0,1-2 0,1-1 0,-1-2 0,37-8 0,-63 10 0,0 1 0,0-1 0,-1 1 0,1 0 0,0-1 0,0 2 0,0-1 0,0 0 0,0 1 0,0-1 0,5 2 0,-8-2 0,0 1 0,1-1 0,-1 0 0,1 0 0,-1 0 0,0 1 0,1-1 0,-1 0 0,0 1 0,1-1 0,-1 0 0,0 0 0,0 1 0,1-1 0,-1 1 0,0-1 0,0 0 0,0 1 0,1-1 0,-1 1 0,0-1 0,0 0 0,0 1 0,0-1 0,0 1 0,0-1 0,0 1 0,0-1 0,0 0 0,0 1 0,-14 19 0,5-13 0,1-1 0,-1 0 0,0 0 0,0-1 0,-1 0 0,0-1 0,1 0 0,0 0 0,-2-1 0,-13 2 0,-6-2 0,0 0 0,-36-3 0,-28 1 0,93-1 0,0 0 0,0 0 0,0 0 0,0 0 0,0 0 0,-1 0 0,1 0 0,0 0 0,0 0 0,0 1 0,0-1 0,0 0 0,0 1 0,0-1 0,0 1 0,0-1 0,0 1 0,0 0 0,0-1 0,0 1 0,0 0 0,0 0 0,0 0 0,0-1 0,1 1 0,-1 0 0,0 0 0,1 0 0,-2 2 0,3-1 0,-1 0 0,1 0 0,-1 0 0,1 0 0,0 0 0,-1 0 0,1-1 0,0 1 0,0 0 0,0-1 0,1 1 0,-1-1 0,0 1 0,0-1 0,3 3 0,10 8 0,1 0 0,22 14 0,-17-13 0,1-1 0,0-1 0,0-1 0,0-2 0,2 0 0,28 6 0,-50-13 0,0-1 0,0 0 0,1 0 0,-1 0 0,0 0 0,1 0 0,-1 0 0,0 0 0,0-1 0,1 1 0,-1 0 0,0-1 0,0 1 0,0-1 0,0 1 0,1-1 0,-1 0 0,0 1 0,0-1 0,0 0 0,0 0 0,0 0 0,-1 0 0,0 0 0,1 0 0,0 0 0,0 0 0,-1 0 0,1 0 0,-1-1 0,1 1 0,-1 0 0,1 0 0,-1-1 0,1 1 0,-1 0 0,0 0 0,0-1 0,0 1 0,0 0 0,0-1 0,0 1 0,0 0 0,0-1 0,0 1 0,-1 0 0,1-1 0,0 1 0,-1 0 0,1 0 0,-1-1 0,0 1 0,1 0 0,-1 0 0,0 0 0,1 0 0,-1 0 0,1 0 0,-1 0 0,0 0 0,0 0 0,0 0 0,0 1 0,0-1 0,0 0 0,0 1 0,-1-1 0,1 1 0,-2-1 0,-16-6-1365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6:55.625"/>
    </inkml:context>
    <inkml:brush xml:id="br0">
      <inkml:brushProperty name="width" value="0.35" units="cm"/>
      <inkml:brushProperty name="height" value="0.35" units="cm"/>
      <inkml:brushProperty name="color" value="#BF9000"/>
    </inkml:brush>
  </inkml:definitions>
  <inkml:trace contextRef="#ctx0" brushRef="#br0">65 199 24575,'1'2'0,"0"0"0,0 0 0,-1-1 0,1 1 0,1 0 0,-1-1 0,0 1 0,0-1 0,0 0 0,1 1 0,-1-1 0,1 0 0,-1 0 0,1 0 0,-1 0 0,1 0 0,0 0 0,-1 0 0,1-1 0,2 1 0,36 13 0,-36-14 0,0 1 0,0-1 0,0 0 0,0-1 0,-1 1 0,1-1 0,0 0 0,0 0 0,-1 0 0,1 0 0,0 0 0,-1-1 0,1 0 0,-1 0 0,0 0 0,0 0 0,3-4 0,-4 5 0,1-1 0,-1 0 0,0 0 0,0 0 0,0-1 0,-1 1 0,1 0 0,0-1 0,-1 1 0,0-1 0,1 0 0,-1 1 0,0-1 0,0 0 0,0 0 0,-1 0 0,1 0 0,-1 1 0,0-1 0,1 0 0,-1 0 0,0 0 0,-1 0 0,1-3 0,0 5 0,-1 0 0,1 0 0,0 0 0,0 0 0,-1 0 0,1 0 0,-1 1 0,1-1 0,-1 0 0,1 0 0,-1 0 0,1 1 0,-1-1 0,0 0 0,1 1 0,-1-1 0,0 1 0,1-1 0,-1 0 0,0 1 0,0 0 0,0-1 0,1 1 0,-1 0 0,0-1 0,0 1 0,0 0 0,0 0 0,0 0 0,0-1 0,0 1 0,1 0 0,-1 0 0,0 1 0,0-1 0,0 0 0,0 0 0,-1 1 0,-41 18 0,19-7 0,19-11 0,0 0 0,0 0 0,-1 0 0,1-1 0,-1 0 0,1 0 0,0-1 0,-1 1 0,1-1 0,0 0 0,0 0 0,0-1 0,1 0 0,-1 0 0,-5-3 0,6 3 0,1 0 0,0 0 0,0 0 0,0 0 0,0-1 0,0 0 0,1 1 0,-1-1 0,1 0 0,0 0 0,-1-1 0,1 1 0,1 0 0,-1-1 0,0 1 0,1-1 0,0 0 0,-1 1 0,1-1 0,1 0 0,-1 0 0,0-7 0,1 8 0,0 0 0,1 1 0,-1-1 0,1 1 0,-1-1 0,1 1 0,0-1 0,0 1 0,0-1 0,0 1 0,0 0 0,1-1 0,-1 1 0,0 0 0,1 0 0,0 0 0,0 0 0,-1 0 0,1 1 0,0-1 0,0 1 0,0-1 0,1 1 0,-1 0 0,0-1 0,0 1 0,1 0 0,-1 1 0,1-1 0,-1 0 0,0 1 0,1-1 0,4 1 0,11-2 0,1 1 0,0 0 0,29 4 0,-22-2 0,2 1 0,1-2 0,1-1 0,-1-2 0,37-8 0,-63 10 0,0 1 0,0-1 0,-1 1 0,1 0 0,0-1 0,0 2 0,0-1 0,0 0 0,0 1 0,0-1 0,5 2 0,-8-2 0,0 1 0,1-1 0,-1 0 0,1 0 0,-1 0 0,0 1 0,1-1 0,-1 0 0,0 1 0,1-1 0,-1 0 0,0 0 0,0 1 0,1-1 0,-1 1 0,0-1 0,0 0 0,0 1 0,1-1 0,-1 1 0,0-1 0,0 0 0,0 1 0,0-1 0,0 1 0,0-1 0,0 1 0,0-1 0,0 0 0,0 1 0,-14 19 0,5-13 0,1-1 0,-1 0 0,0 0 0,0-1 0,-1 0 0,0-1 0,1 0 0,0 0 0,-2-1 0,-13 2 0,-6-2 0,0 0 0,-36-3 0,-28 1 0,93-1 0,0 0 0,0 0 0,0 0 0,0 0 0,0 0 0,-1 0 0,1 0 0,0 0 0,0 0 0,0 1 0,0-1 0,0 0 0,0 1 0,0-1 0,0 1 0,0-1 0,0 1 0,0 0 0,0-1 0,0 1 0,0 0 0,0 0 0,0 0 0,0-1 0,1 1 0,-1 0 0,0 0 0,1 0 0,-2 2 0,3-1 0,-1 0 0,1 0 0,-1 0 0,1 0 0,0 0 0,-1 0 0,1-1 0,0 1 0,0 0 0,0-1 0,1 1 0,-1-1 0,0 1 0,0-1 0,3 3 0,10 8 0,1 0 0,22 14 0,-17-13 0,1-1 0,0-1 0,0-1 0,0-2 0,2 0 0,28 6 0,-50-13 0,0-1 0,0 0 0,1 0 0,-1 0 0,0 0 0,1 0 0,-1 0 0,0 0 0,0-1 0,1 1 0,-1 0 0,0-1 0,0 1 0,0-1 0,0 1 0,1-1 0,-1 0 0,0 1 0,0-1 0,0 0 0,0 0 0,0 0 0,-1 0 0,0 0 0,1 0 0,0 0 0,0 0 0,-1 0 0,1 0 0,-1-1 0,1 1 0,-1 0 0,1 0 0,-1-1 0,1 1 0,-1 0 0,0 0 0,0-1 0,0 1 0,0 0 0,0-1 0,0 1 0,0 0 0,0-1 0,0 1 0,-1 0 0,1-1 0,0 1 0,-1 0 0,1 0 0,-1-1 0,0 1 0,1 0 0,-1 0 0,0 0 0,1 0 0,-1 0 0,1 0 0,-1 0 0,0 0 0,0 0 0,0 0 0,0 1 0,0-1 0,0 0 0,0 1 0,-1-1 0,1 1 0,-2-1 0,-16-6-1365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2:07:21.041"/>
    </inkml:context>
    <inkml:brush xml:id="br0">
      <inkml:brushProperty name="width" value="0.35" units="cm"/>
      <inkml:brushProperty name="height" value="0.35" units="cm"/>
      <inkml:brushProperty name="color" value="#92D050"/>
    </inkml:brush>
  </inkml:definitions>
  <inkml:trace contextRef="#ctx0" brushRef="#br0">0 1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4.04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4.821"/>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5.61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6.26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7.34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8.32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9.03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39.82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40.84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5.67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1:41.86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2:27.02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2.269"/>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3.31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4.38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6.25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7.541"/>
    </inkml:context>
    <inkml:brush xml:id="br0">
      <inkml:brushProperty name="width" value="0.025" units="cm"/>
      <inkml:brushProperty name="height" value="0.025" units="cm"/>
      <inkml:brushProperty name="color" value="#FFFFFF"/>
    </inkml:brush>
  </inkml:definitions>
  <inkml:trace contextRef="#ctx0" brushRef="#br0">1 0 24575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4:08.45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6.283"/>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0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1"/>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2"/>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6.981"/>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3"/>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4"/>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5"/>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7"/>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8"/>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1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2"/>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7.77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4"/>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5"/>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8"/>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29"/>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1"/>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2"/>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00:58.74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3"/>
    </inkml:context>
    <inkml:brush xml:id="br0">
      <inkml:brushProperty name="width" value="0.025" units="cm"/>
      <inkml:brushProperty name="height" value="0.025" units="cm"/>
      <inkml:brushProperty name="color" value="#FFFFFF"/>
    </inkml:brush>
  </inkml:definitions>
  <inkml:trace contextRef="#ctx0" brushRef="#br0">0 1 24575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7"/>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8"/>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3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0"/>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3T19:30:39.342"/>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l-GR" dirty="0"/>
              <a:t>Κρυπτογραφία στη Μετακβαντική Εποχή </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27AC4-326E-43DB-B20F-A146FF20AD08}" type="datetimeFigureOut">
              <a:rPr lang="el-GR" smtClean="0"/>
              <a:t>9/7/2023</a:t>
            </a:fld>
            <a:endParaRPr lang="el-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F78F4-E1C0-469E-BA0E-BA5CE939221D}" type="slidenum">
              <a:rPr lang="el-GR" smtClean="0"/>
              <a:t>‹#›</a:t>
            </a:fld>
            <a:endParaRPr lang="el-GR"/>
          </a:p>
        </p:txBody>
      </p:sp>
    </p:spTree>
    <p:extLst>
      <p:ext uri="{BB962C8B-B14F-4D97-AF65-F5344CB8AC3E}">
        <p14:creationId xmlns:p14="http://schemas.microsoft.com/office/powerpoint/2010/main" val="186566534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636272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arenR"/>
            </a:pPr>
            <a:r>
              <a:rPr lang="el-GR" dirty="0"/>
              <a:t>Πάνω σε αυτήν ακριβώς τη σχέση βασίζεται η ασφάλεια ενός ασύμμετρου κρυπτοσυστήματος και πιο συγκεκριμένα στο να είναι αυτή η σχέση δύσκολο να αντιστραφεί.</a:t>
            </a:r>
          </a:p>
          <a:p>
            <a:pPr marL="628650" lvl="1" indent="-171450">
              <a:buFont typeface="Arial" panose="020B0604020202020204" pitchFamily="34" charset="0"/>
              <a:buChar char="•"/>
            </a:pPr>
            <a:r>
              <a:rPr lang="el-GR" dirty="0"/>
              <a:t>Δηλαδή, θα πρέπει να μην υπάρχει αποδοτικός αλγόριθμος ο οποίος να μπορεί να μας δώσει το ιδιωτικό κλειδί του Μπομπ πίσω, αν δεχτεί ως είσοδο το δημόσιο κλειδί.</a:t>
            </a:r>
          </a:p>
          <a:p>
            <a:pPr marL="228600" indent="-228600">
              <a:buFont typeface="+mj-lt"/>
              <a:buAutoNum type="arabicParenR"/>
            </a:pPr>
            <a:r>
              <a:rPr lang="el-GR" dirty="0"/>
              <a:t>Για να το δούμε καλύτερα αυτό ας δούμε το παράδειγμα του </a:t>
            </a:r>
            <a:r>
              <a:rPr lang="el-GR" b="1" dirty="0"/>
              <a:t>κρυπτοσυστήματος δημοσίου κλειδιού </a:t>
            </a:r>
            <a:r>
              <a:rPr lang="en-US" b="1" dirty="0"/>
              <a:t>RSA</a:t>
            </a:r>
            <a:r>
              <a:rPr lang="en-US" dirty="0"/>
              <a:t>.</a:t>
            </a:r>
          </a:p>
          <a:p>
            <a:pPr marL="685800" lvl="1" indent="-228600">
              <a:buFont typeface="Arial" panose="020B0604020202020204" pitchFamily="34" charset="0"/>
              <a:buChar char="•"/>
            </a:pPr>
            <a:r>
              <a:rPr lang="el-GR" dirty="0"/>
              <a:t>Σέ αυτό το σχήμα κρυπτογράφησης η παραγωγή κλειδιών γίνεται ως εξής </a:t>
            </a:r>
            <a:r>
              <a:rPr lang="en-US" dirty="0"/>
              <a:t>:</a:t>
            </a:r>
          </a:p>
          <a:p>
            <a:pPr marL="1143000" lvl="2" indent="-228600">
              <a:buFont typeface="Arial" panose="020B0604020202020204" pitchFamily="34" charset="0"/>
              <a:buChar char="•"/>
            </a:pPr>
            <a:r>
              <a:rPr lang="el-GR" dirty="0"/>
              <a:t>Αρχικά, επιλέγουμε δύο πρώτους </a:t>
            </a:r>
            <a:r>
              <a:rPr lang="en-US" dirty="0"/>
              <a:t>p </a:t>
            </a:r>
            <a:r>
              <a:rPr lang="el-GR" dirty="0"/>
              <a:t>και </a:t>
            </a:r>
            <a:r>
              <a:rPr lang="en-US" dirty="0"/>
              <a:t>q </a:t>
            </a:r>
            <a:r>
              <a:rPr lang="el-GR" dirty="0"/>
              <a:t>και υπολογίζουμε το γινόμενο τους, το οποίο βαφτίζουμε </a:t>
            </a:r>
            <a:r>
              <a:rPr lang="en-US" dirty="0"/>
              <a:t>n.</a:t>
            </a:r>
          </a:p>
          <a:p>
            <a:pPr marL="1143000" lvl="2" indent="-228600">
              <a:buFont typeface="Arial" panose="020B0604020202020204" pitchFamily="34" charset="0"/>
              <a:buChar char="•"/>
            </a:pPr>
            <a:r>
              <a:rPr lang="el-GR" dirty="0"/>
              <a:t>Έπειτα, επιλέγουμε έναν ακόμη ακέραιο </a:t>
            </a:r>
            <a:r>
              <a:rPr lang="en-US" dirty="0"/>
              <a:t>e, </a:t>
            </a:r>
            <a:r>
              <a:rPr lang="el-GR" dirty="0"/>
              <a:t>ο οποίος εξαρτάται από το </a:t>
            </a:r>
            <a:r>
              <a:rPr lang="en-US" dirty="0"/>
              <a:t>n </a:t>
            </a:r>
            <a:r>
              <a:rPr lang="el-GR" dirty="0"/>
              <a:t>και με τη βοήθεια του </a:t>
            </a:r>
            <a:r>
              <a:rPr lang="en-US" dirty="0"/>
              <a:t>e </a:t>
            </a:r>
            <a:r>
              <a:rPr lang="el-GR" dirty="0"/>
              <a:t>υπολογίζουμε εύκολα έναν νέο αριθμό </a:t>
            </a:r>
            <a:r>
              <a:rPr lang="en-US" dirty="0"/>
              <a:t>d.</a:t>
            </a:r>
          </a:p>
          <a:p>
            <a:pPr marL="685800" lvl="1" indent="-228600">
              <a:buFont typeface="Arial" panose="020B0604020202020204" pitchFamily="34" charset="0"/>
              <a:buChar char="•"/>
            </a:pPr>
            <a:r>
              <a:rPr lang="el-GR" dirty="0"/>
              <a:t>Τότε, δημόσιο κλειδί </a:t>
            </a:r>
            <a:r>
              <a:rPr lang="en-US" dirty="0"/>
              <a:t>sk (</a:t>
            </a:r>
            <a:r>
              <a:rPr lang="el-GR" dirty="0"/>
              <a:t>δλδ </a:t>
            </a:r>
            <a:r>
              <a:rPr lang="en-US" dirty="0"/>
              <a:t>secret key) </a:t>
            </a:r>
            <a:r>
              <a:rPr lang="el-GR" dirty="0"/>
              <a:t>θα είναι το ζεύγος (</a:t>
            </a:r>
            <a:r>
              <a:rPr lang="en-US" dirty="0"/>
              <a:t>n,e) </a:t>
            </a:r>
            <a:r>
              <a:rPr lang="el-GR" dirty="0"/>
              <a:t>και ιδιωτικό </a:t>
            </a:r>
            <a:r>
              <a:rPr lang="en-US" dirty="0"/>
              <a:t>pk (private key) </a:t>
            </a:r>
            <a:r>
              <a:rPr lang="el-GR" dirty="0"/>
              <a:t>θα είναι το </a:t>
            </a:r>
            <a:r>
              <a:rPr lang="en-US" dirty="0"/>
              <a:t>d.</a:t>
            </a:r>
          </a:p>
          <a:p>
            <a:pPr marL="628650" lvl="1" indent="-171450">
              <a:buFont typeface="Arial" panose="020B0604020202020204" pitchFamily="34" charset="0"/>
              <a:buChar char="•"/>
            </a:pPr>
            <a:r>
              <a:rPr lang="el-GR" dirty="0"/>
              <a:t>Όπως είπα και προηγουμένως, η ασφάλεια του </a:t>
            </a:r>
            <a:r>
              <a:rPr lang="en-US" dirty="0"/>
              <a:t>RSA </a:t>
            </a:r>
            <a:r>
              <a:rPr lang="el-GR" dirty="0"/>
              <a:t>θα βασίζεται στη </a:t>
            </a:r>
            <a:r>
              <a:rPr lang="el-GR" i="1" u="sng" dirty="0"/>
              <a:t>δυσκολία του να βρεθεί το μυστικό κλειδί </a:t>
            </a:r>
            <a:r>
              <a:rPr lang="en-US" i="1" u="sng" dirty="0"/>
              <a:t>d </a:t>
            </a:r>
            <a:r>
              <a:rPr lang="el-GR" i="1" u="sng" dirty="0"/>
              <a:t>από το δημόσιο κλειδί </a:t>
            </a:r>
            <a:r>
              <a:rPr lang="en-US" i="1" u="sng" dirty="0"/>
              <a:t>(n,e)</a:t>
            </a:r>
            <a:r>
              <a:rPr lang="el-GR" dirty="0"/>
              <a:t>, πως όμως ξέρουμε ότι είναι δύσκολο αυτό?</a:t>
            </a:r>
          </a:p>
          <a:p>
            <a:pPr marL="1085850" lvl="2" indent="-171450">
              <a:buFont typeface="Arial" panose="020B0604020202020204" pitchFamily="34" charset="0"/>
              <a:buChar char="•"/>
            </a:pPr>
            <a:r>
              <a:rPr lang="el-GR" dirty="0"/>
              <a:t>Για να δώσουμε απάντηση σε αυτή την ερώτηση πρέπει να σας αναφέρω πρώτα ένα γνωστό πρόβλημα των μαθηματικών το </a:t>
            </a:r>
            <a:r>
              <a:rPr lang="el-GR" b="1" dirty="0"/>
              <a:t>Πρόβλημα Παραγοντοποίησης Μεγάλων Ακεραίων</a:t>
            </a:r>
            <a:r>
              <a:rPr lang="el-GR" dirty="0"/>
              <a:t>, το οποίο είναι ακριβώς ότι ονομάζεται -&gt; Προσπαθούμε να βρούμε τους παράγοντες </a:t>
            </a:r>
            <a:r>
              <a:rPr lang="en-US" dirty="0"/>
              <a:t>p </a:t>
            </a:r>
            <a:r>
              <a:rPr lang="el-GR" dirty="0"/>
              <a:t>και </a:t>
            </a:r>
            <a:r>
              <a:rPr lang="en-US" dirty="0"/>
              <a:t>q </a:t>
            </a:r>
            <a:r>
              <a:rPr lang="el-GR" dirty="0"/>
              <a:t>γνωρίζοντας το </a:t>
            </a:r>
            <a:r>
              <a:rPr lang="en-US" dirty="0"/>
              <a:t>n</a:t>
            </a:r>
            <a:r>
              <a:rPr lang="el-GR" dirty="0"/>
              <a:t>.</a:t>
            </a:r>
          </a:p>
          <a:p>
            <a:pPr marL="1085850" lvl="2" indent="-171450">
              <a:buFont typeface="Arial" panose="020B0604020202020204" pitchFamily="34" charset="0"/>
              <a:buChar char="•"/>
            </a:pPr>
            <a:r>
              <a:rPr lang="el-GR" dirty="0"/>
              <a:t>Καθώς, λοιπόν, δε έχει βρεθεί μέχρι στιγμής κάποιος αποδοτικός αλγόριθμος που να το επιλύει δηλαδή σε πολυωνυμικό χρόνο, μιλάμε για ένα υπολογιστικά δύσκολο πρόβλημα.</a:t>
            </a:r>
          </a:p>
          <a:p>
            <a:pPr marL="1085850" lvl="2" indent="-171450">
              <a:buFont typeface="Arial" panose="020B0604020202020204" pitchFamily="34" charset="0"/>
              <a:buChar char="•"/>
            </a:pPr>
            <a:r>
              <a:rPr lang="el-GR" dirty="0"/>
              <a:t>Πως όμως σχετίζεται αυτό με την ασφάλεια του </a:t>
            </a:r>
            <a:r>
              <a:rPr lang="en-US" dirty="0"/>
              <a:t>RSA?</a:t>
            </a:r>
          </a:p>
          <a:p>
            <a:pPr marL="1085850" lvl="2" indent="-171450">
              <a:buFont typeface="Arial" panose="020B0604020202020204" pitchFamily="34" charset="0"/>
              <a:buChar char="•"/>
            </a:pPr>
            <a:r>
              <a:rPr lang="el-GR" dirty="0"/>
              <a:t>Μέσω αυτής εδώ της Πρότασης, από την οποία παίρνουμε ότι</a:t>
            </a:r>
            <a:r>
              <a:rPr lang="en-US" dirty="0"/>
              <a:t>, </a:t>
            </a:r>
            <a:r>
              <a:rPr lang="el-GR" dirty="0"/>
              <a:t>εφόσον είναι υπολογιστικά δύσκολο να βρεθούν οι παράγοντες </a:t>
            </a:r>
            <a:r>
              <a:rPr lang="en-US" dirty="0"/>
              <a:t>p </a:t>
            </a:r>
            <a:r>
              <a:rPr lang="el-GR" dirty="0"/>
              <a:t>και </a:t>
            </a:r>
            <a:r>
              <a:rPr lang="en-US" dirty="0"/>
              <a:t>q</a:t>
            </a:r>
            <a:r>
              <a:rPr lang="el-GR" dirty="0"/>
              <a:t> από το </a:t>
            </a:r>
            <a:r>
              <a:rPr lang="en-US" dirty="0"/>
              <a:t>n </a:t>
            </a:r>
            <a:r>
              <a:rPr lang="el-GR" dirty="0"/>
              <a:t>ισοδύναμα θα είναι υπολογιστικά δύσκολο έχοντας γνώση του </a:t>
            </a:r>
            <a:r>
              <a:rPr lang="en-US" dirty="0"/>
              <a:t>n (</a:t>
            </a:r>
            <a:r>
              <a:rPr lang="el-GR" dirty="0"/>
              <a:t>και του </a:t>
            </a:r>
            <a:r>
              <a:rPr lang="en-US" dirty="0"/>
              <a:t>e) </a:t>
            </a:r>
            <a:r>
              <a:rPr lang="el-GR" dirty="0"/>
              <a:t>να βρεθεί το </a:t>
            </a:r>
            <a:r>
              <a:rPr lang="en-US" dirty="0"/>
              <a:t>d.</a:t>
            </a:r>
            <a:endParaRPr lang="el-GR" dirty="0"/>
          </a:p>
          <a:p>
            <a:pPr marL="628650" lvl="1" indent="-171450">
              <a:buFont typeface="Arial" panose="020B0604020202020204" pitchFamily="34" charset="0"/>
              <a:buChar char="•"/>
            </a:pPr>
            <a:r>
              <a:rPr lang="el-GR" dirty="0"/>
              <a:t>Έτσι τελικά μπορούμε να πούμε ότι </a:t>
            </a:r>
            <a:r>
              <a:rPr lang="el-GR" i="1" u="sng" dirty="0"/>
              <a:t>η ασφάλεια του </a:t>
            </a:r>
            <a:r>
              <a:rPr lang="en-US" i="1" u="sng" dirty="0"/>
              <a:t>RSA </a:t>
            </a:r>
            <a:r>
              <a:rPr lang="el-GR" i="1" u="sng" dirty="0"/>
              <a:t>βασίζεται σε αυτό το δύσκολο πρόβλημα</a:t>
            </a:r>
            <a:r>
              <a:rPr lang="el-GR" dirty="0"/>
              <a:t> και ανάλογα με το </a:t>
            </a:r>
            <a:r>
              <a:rPr lang="en-US" dirty="0"/>
              <a:t>RSA </a:t>
            </a:r>
            <a:r>
              <a:rPr lang="el-GR" dirty="0"/>
              <a:t>και τα υπόλοιπα ασύμμετρα κρυπτογραφικά σχήματα που έχουν δημιουργηθεί βασίζουν και αυτά την ασφάλεια τους σε κάποιο δύσκολο πρόβλημα.</a:t>
            </a:r>
            <a:endParaRPr lang="en-US" dirty="0"/>
          </a:p>
        </p:txBody>
      </p:sp>
    </p:spTree>
    <p:extLst>
      <p:ext uri="{BB962C8B-B14F-4D97-AF65-F5344CB8AC3E}">
        <p14:creationId xmlns:p14="http://schemas.microsoft.com/office/powerpoint/2010/main" val="3130130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Αφήνουμε τώρα τα Κρυπτοσυστήματα για να δούμε τις </a:t>
            </a:r>
            <a:r>
              <a:rPr lang="el-GR" b="1" dirty="0"/>
              <a:t>ψηφιακές υπογραφές</a:t>
            </a:r>
            <a:r>
              <a:rPr lang="el-GR" dirty="0"/>
              <a:t> για το τέλος του κεφαλαίου, οι οποίες δουλεύουν παρόμοια με τα ασύμμετρα Κρυπτοσυστήματα.</a:t>
            </a:r>
          </a:p>
          <a:p>
            <a:pPr marL="171450" indent="-171450">
              <a:buFont typeface="Arial" panose="020B0604020202020204" pitchFamily="34" charset="0"/>
              <a:buChar char="•"/>
            </a:pPr>
            <a:r>
              <a:rPr lang="el-GR" dirty="0"/>
              <a:t>Έχουμε πάλι τον αυστηρό μαθηματικό ορισμό στο κουτάκι αλλά εμάς μας ενδιαφέρει στη πράξη πως δουλεύει το σύστημα, κάτι που θα δούμε με τη βοήθεια της Αλίκης και του Μπομπ.</a:t>
            </a:r>
          </a:p>
          <a:p>
            <a:pPr marL="628650" lvl="1" indent="-171450">
              <a:buFont typeface="Arial" panose="020B0604020202020204" pitchFamily="34" charset="0"/>
              <a:buChar char="•"/>
            </a:pPr>
            <a:r>
              <a:rPr lang="el-GR" dirty="0"/>
              <a:t>Έστω ότι θέλει η Αλίκη να στείλει ένα μήνυμα </a:t>
            </a:r>
            <a:r>
              <a:rPr lang="en-US" dirty="0"/>
              <a:t>x </a:t>
            </a:r>
            <a:r>
              <a:rPr lang="el-GR" dirty="0"/>
              <a:t>στον Μπομπ, υπογεγραμμένο ώστε να ξέρει ότι το έστειλε η ίδια.</a:t>
            </a:r>
            <a:endParaRPr lang="en-US" dirty="0"/>
          </a:p>
          <a:p>
            <a:pPr marL="628650" lvl="1" indent="-171450">
              <a:buFont typeface="Arial" panose="020B0604020202020204" pitchFamily="34" charset="0"/>
              <a:buChar char="•"/>
            </a:pPr>
            <a:r>
              <a:rPr lang="el-GR" dirty="0"/>
              <a:t> Για να γίνει αυτό χρειάζονται δύο διαφορετικά κλειδιά ένα </a:t>
            </a:r>
            <a:r>
              <a:rPr lang="el-GR" b="1" dirty="0"/>
              <a:t>ιδιωτικό κλειδί υπογραφής</a:t>
            </a:r>
            <a:r>
              <a:rPr lang="el-GR" dirty="0"/>
              <a:t> και ένα </a:t>
            </a:r>
            <a:r>
              <a:rPr lang="el-GR" b="1" dirty="0"/>
              <a:t>δημόσιο κλειδί επαλήθευσης</a:t>
            </a:r>
            <a:r>
              <a:rPr lang="el-GR" dirty="0"/>
              <a:t> με την βοήθεια του οποίου ο Μπομπ θα μπορέσει να επαληθεύσει την αυθεντικότητα της υπογραφής της Αλίκης.</a:t>
            </a:r>
          </a:p>
          <a:p>
            <a:pPr marL="628650" lvl="1" indent="-171450">
              <a:buFont typeface="Arial" panose="020B0604020202020204" pitchFamily="34" charset="0"/>
              <a:buChar char="•"/>
            </a:pPr>
            <a:r>
              <a:rPr lang="el-GR" dirty="0"/>
              <a:t>Πριν ξεκινήσουμε την διαδικασία η Αλίκη </a:t>
            </a:r>
            <a:r>
              <a:rPr lang="el-GR" i="1" u="sng" dirty="0"/>
              <a:t>επιλέγει τα αντίστοιχα κλειδιά και συναρτήσεις της</a:t>
            </a:r>
            <a:r>
              <a:rPr lang="el-GR" dirty="0"/>
              <a:t>, κρατά κρυφό το κλειδί υπογραφής και την συνάρτηση υπογραφής, ενώ δημοσιεύει το κλειδί επαλήθευσης και την συνάρτηση επαλήθευσης της.</a:t>
            </a:r>
          </a:p>
          <a:p>
            <a:pPr marL="628650" lvl="1" indent="-171450">
              <a:buFont typeface="Arial" panose="020B0604020202020204" pitchFamily="34" charset="0"/>
              <a:buChar char="•"/>
            </a:pPr>
            <a:r>
              <a:rPr lang="el-GR" dirty="0"/>
              <a:t>Ξεκινώντας την διαδικασία, </a:t>
            </a:r>
            <a:r>
              <a:rPr lang="el-GR" i="1" u="sng" dirty="0"/>
              <a:t>δημιουργεί μια υπογραφή </a:t>
            </a:r>
            <a:r>
              <a:rPr lang="en-US" i="1" u="sng" dirty="0"/>
              <a:t>y </a:t>
            </a:r>
            <a:r>
              <a:rPr lang="el-GR" dirty="0"/>
              <a:t>από το αρχικό μήνυμα της </a:t>
            </a:r>
            <a:r>
              <a:rPr lang="en-US" dirty="0"/>
              <a:t>x, </a:t>
            </a:r>
            <a:r>
              <a:rPr lang="el-GR" dirty="0"/>
              <a:t>χρησιμοποιώντας μια συνάρτηση υπογραφής </a:t>
            </a:r>
            <a:r>
              <a:rPr lang="en-US" dirty="0"/>
              <a:t>sig</a:t>
            </a:r>
            <a:r>
              <a:rPr lang="en-US" baseline="-25000" dirty="0"/>
              <a:t>k</a:t>
            </a:r>
            <a:r>
              <a:rPr lang="el-GR" baseline="-25000" dirty="0"/>
              <a:t> </a:t>
            </a:r>
            <a:r>
              <a:rPr lang="el-GR" dirty="0"/>
              <a:t>, και το ιδιωτικό κλειδί της </a:t>
            </a:r>
            <a:r>
              <a:rPr lang="en-US" dirty="0"/>
              <a:t>k.</a:t>
            </a:r>
            <a:endParaRPr lang="el-GR" dirty="0"/>
          </a:p>
          <a:p>
            <a:pPr marL="628650" lvl="1" indent="-171450">
              <a:buFont typeface="Arial" panose="020B0604020202020204" pitchFamily="34" charset="0"/>
              <a:buChar char="•"/>
            </a:pPr>
            <a:r>
              <a:rPr lang="el-GR" dirty="0"/>
              <a:t>Έπειτα, παίρνει και το μήνυμα της και την υπογραφή του και </a:t>
            </a:r>
            <a:r>
              <a:rPr lang="el-GR" i="1" u="sng" dirty="0"/>
              <a:t>τα στέλνει</a:t>
            </a:r>
            <a:r>
              <a:rPr lang="el-GR" dirty="0"/>
              <a:t> και τα δύο στον Μπομπ.</a:t>
            </a:r>
          </a:p>
          <a:p>
            <a:pPr marL="628650" lvl="1" indent="-171450">
              <a:buFont typeface="Arial" panose="020B0604020202020204" pitchFamily="34" charset="0"/>
              <a:buChar char="•"/>
            </a:pPr>
            <a:r>
              <a:rPr lang="el-GR" dirty="0"/>
              <a:t>Ο Μπομπ τότε για να </a:t>
            </a:r>
            <a:r>
              <a:rPr lang="el-GR" i="1" u="sng" dirty="0"/>
              <a:t>επαληθεύσει το μήνυμα</a:t>
            </a:r>
            <a:r>
              <a:rPr lang="el-GR" dirty="0"/>
              <a:t> θα χρησιμοποιήσει  την συνάρτηση επαλήθευσης της </a:t>
            </a:r>
            <a:r>
              <a:rPr lang="en-US" dirty="0"/>
              <a:t>ver</a:t>
            </a:r>
            <a:r>
              <a:rPr lang="en-US" baseline="-25000" dirty="0"/>
              <a:t>k’ </a:t>
            </a:r>
            <a:r>
              <a:rPr lang="el-GR" baseline="0" dirty="0"/>
              <a:t>και το κλειδί επαλήθευσης </a:t>
            </a:r>
            <a:r>
              <a:rPr lang="en-US" baseline="0" dirty="0"/>
              <a:t>k’</a:t>
            </a:r>
            <a:r>
              <a:rPr lang="el-GR" baseline="0" dirty="0"/>
              <a:t>, τα οποία γνωρίζει γιατί είναι δημόσια και παίρνει ως αποτέλεσμα της συνάρτησης 1, καθώς ξέρουμε ότι το έστειλε η Αλίκη. Αν λάμβανε ως αποτέλεσμα 0, θα σήμαινε ότι το </a:t>
            </a:r>
            <a:r>
              <a:rPr lang="en-US" baseline="0" dirty="0"/>
              <a:t>x </a:t>
            </a:r>
            <a:r>
              <a:rPr lang="el-GR" baseline="0" dirty="0"/>
              <a:t>μήνυμα που έλαβε, δεν το έχει στείλει η Αλίκη.</a:t>
            </a:r>
          </a:p>
          <a:p>
            <a:pPr marL="171450" lvl="0" indent="-171450">
              <a:buFont typeface="Arial" panose="020B0604020202020204" pitchFamily="34" charset="0"/>
              <a:buChar char="•"/>
            </a:pPr>
            <a:r>
              <a:rPr lang="el-GR" baseline="0" dirty="0"/>
              <a:t>Υπάρχουν ακόμη δύο όροι ώστε να έχουμε ένα ασφαλές σχήμα υπογραφής, θα πρέπει να είναι </a:t>
            </a:r>
            <a:r>
              <a:rPr lang="el-GR" i="1" u="sng" baseline="0" dirty="0"/>
              <a:t>εύκολο να υπογράψει</a:t>
            </a:r>
            <a:r>
              <a:rPr lang="el-GR" baseline="0" dirty="0"/>
              <a:t> (δεξιά) και </a:t>
            </a:r>
            <a:r>
              <a:rPr lang="el-GR" i="1" u="sng" baseline="0" dirty="0"/>
              <a:t>δύσκολο για κάποιον να πλαστογραφήσει</a:t>
            </a:r>
            <a:r>
              <a:rPr lang="el-GR" baseline="0" dirty="0"/>
              <a:t> την υπογραφή σου (αριστερά).</a:t>
            </a:r>
          </a:p>
          <a:p>
            <a:pPr marL="171450" lvl="0" indent="-171450">
              <a:buFont typeface="Arial" panose="020B0604020202020204" pitchFamily="34" charset="0"/>
              <a:buChar char="•"/>
            </a:pPr>
            <a:r>
              <a:rPr lang="el-GR" baseline="0" dirty="0"/>
              <a:t>Τέλος μια απορία που μπορεί να έχει κάποιος είναι ότι, όπως περιεγράφηκε η διαδικασία, στέλνουμε το μήνυμα μας </a:t>
            </a:r>
            <a:r>
              <a:rPr lang="en-US" baseline="0" dirty="0"/>
              <a:t>x </a:t>
            </a:r>
            <a:r>
              <a:rPr lang="el-GR" baseline="0" dirty="0"/>
              <a:t>χωρίς να το τροποποιήσουμε και έτσι ο οποιοσδήποτε θα μπορεί να έχει πρόσβαση στο περιεχόμενο του. Ισχύει, και για να πετύχουμε να έχουμε και τέτοιου είδους ασφάλεια και να μπορούμε να υπογράψουμε ένα μήνυμα αυτό γίνεται χρησιμοποιώντας συνδυαστικά ένα σχήμα υπογραφής με ένα σχήμα δημοσίου κλειδιού -&gt; Υπογράφουμε πρώτα και κρυπτογραφούμε μετά.</a:t>
            </a:r>
          </a:p>
        </p:txBody>
      </p:sp>
    </p:spTree>
    <p:extLst>
      <p:ext uri="{BB962C8B-B14F-4D97-AF65-F5344CB8AC3E}">
        <p14:creationId xmlns:p14="http://schemas.microsoft.com/office/powerpoint/2010/main" val="237512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Τέλος, πολύ σημαντικές είναι και οι συναρτήσεις κατακερματισμού για τον τομέα των ψηφιακών υπογραφών.</a:t>
            </a:r>
          </a:p>
          <a:p>
            <a:pPr marL="171450" indent="-171450">
              <a:buFont typeface="Arial" panose="020B0604020202020204" pitchFamily="34" charset="0"/>
              <a:buChar char="•"/>
            </a:pPr>
            <a:r>
              <a:rPr lang="el-GR" dirty="0"/>
              <a:t>Ονομάζουμε </a:t>
            </a:r>
            <a:r>
              <a:rPr lang="el-GR" b="1" dirty="0"/>
              <a:t>συνάρτηση κατακερματισμού</a:t>
            </a:r>
            <a:r>
              <a:rPr lang="el-GR" dirty="0"/>
              <a:t> μια συνάρτηση της οποίας το σύνολο τιμών είναι πεπερασμένο και μικρότερο πληθικά από το πεδίο ορισμού της. Όπως βλέπουμε και δίπλα, ουσιαστικά αντιστοιχίζει τα πολλά στοιχεία του </a:t>
            </a:r>
            <a:r>
              <a:rPr lang="en-US" dirty="0"/>
              <a:t>X </a:t>
            </a:r>
            <a:r>
              <a:rPr lang="el-GR" dirty="0"/>
              <a:t>σε λιγότερα στοιχεία του </a:t>
            </a:r>
            <a:r>
              <a:rPr lang="en-US" dirty="0"/>
              <a:t>Y.</a:t>
            </a:r>
          </a:p>
          <a:p>
            <a:pPr marL="171450" indent="-171450">
              <a:buFont typeface="Arial" panose="020B0604020202020204" pitchFamily="34" charset="0"/>
              <a:buChar char="•"/>
            </a:pPr>
            <a:r>
              <a:rPr lang="el-GR" dirty="0"/>
              <a:t>Μας ενδιαφέρουν ακόμη </a:t>
            </a:r>
            <a:r>
              <a:rPr lang="el-GR" i="1" u="sng" dirty="0"/>
              <a:t>μερικές ιδιότητες</a:t>
            </a:r>
            <a:r>
              <a:rPr lang="el-GR" dirty="0"/>
              <a:t> που πρέπει να έχει μια συνάρτηση κατακερματισμού ώστε να την θεωρούμε </a:t>
            </a:r>
            <a:r>
              <a:rPr lang="el-GR" b="1" dirty="0"/>
              <a:t>«ασφαλή, κρυπτογραφικά»</a:t>
            </a:r>
            <a:r>
              <a:rPr lang="el-GR" dirty="0"/>
              <a:t>, δηλαδή αρκετά ασφαλή ώστε να χρησιμοποιηθεί σε σχήματα της κρυπτογραφίας.</a:t>
            </a:r>
          </a:p>
          <a:p>
            <a:pPr marL="171450" indent="-171450">
              <a:buFont typeface="Arial" panose="020B0604020202020204" pitchFamily="34" charset="0"/>
              <a:buChar char="•"/>
            </a:pPr>
            <a:r>
              <a:rPr lang="el-GR" dirty="0"/>
              <a:t>Αρχικά θέλουμε να είναι επίσης </a:t>
            </a:r>
            <a:r>
              <a:rPr lang="el-GR" b="1" dirty="0"/>
              <a:t>μιας κατεύθυνσης</a:t>
            </a:r>
            <a:r>
              <a:rPr lang="el-GR" dirty="0"/>
              <a:t>, δηλαδή να είναι τέτοια, ώστε να πηγαίνουμε εύκολα απ’</a:t>
            </a:r>
            <a:r>
              <a:rPr lang="en-US" dirty="0"/>
              <a:t> </a:t>
            </a:r>
            <a:r>
              <a:rPr lang="el-GR" dirty="0"/>
              <a:t>το </a:t>
            </a:r>
            <a:r>
              <a:rPr lang="en-US" dirty="0"/>
              <a:t>X </a:t>
            </a:r>
            <a:r>
              <a:rPr lang="el-GR" dirty="0"/>
              <a:t>στο </a:t>
            </a:r>
            <a:r>
              <a:rPr lang="en-US" dirty="0"/>
              <a:t>Y, </a:t>
            </a:r>
            <a:r>
              <a:rPr lang="el-GR" dirty="0"/>
              <a:t>αλλά να είναι αδύνατο να πάμε από το </a:t>
            </a:r>
            <a:r>
              <a:rPr lang="en-US" dirty="0"/>
              <a:t>Y </a:t>
            </a:r>
            <a:r>
              <a:rPr lang="el-GR" dirty="0"/>
              <a:t>στο </a:t>
            </a:r>
            <a:r>
              <a:rPr lang="en-US" dirty="0"/>
              <a:t>X.</a:t>
            </a:r>
            <a:r>
              <a:rPr lang="el-GR" dirty="0"/>
              <a:t> </a:t>
            </a:r>
            <a:r>
              <a:rPr lang="el-GR" i="1" u="sng" dirty="0"/>
              <a:t>Στη πράξη βέβαια δεν έχουν βρεθεί συναρτήσεις μιας κατεύθυνσης</a:t>
            </a:r>
            <a:r>
              <a:rPr lang="el-GR" dirty="0"/>
              <a:t>, οπότε συμβιβαζόμαστε με συναρτήσεις που είναι υπολογιστικά δύσκολο να πάμε απ’ το </a:t>
            </a:r>
            <a:r>
              <a:rPr lang="en-US" dirty="0"/>
              <a:t>Y </a:t>
            </a:r>
            <a:r>
              <a:rPr lang="el-GR" dirty="0"/>
              <a:t>στο </a:t>
            </a:r>
            <a:r>
              <a:rPr lang="en-US" dirty="0"/>
              <a:t>X, </a:t>
            </a:r>
            <a:r>
              <a:rPr lang="el-GR" dirty="0"/>
              <a:t>δλδ γνωρίζοντας την τιμή </a:t>
            </a:r>
            <a:r>
              <a:rPr lang="en-US" dirty="0"/>
              <a:t>f(x), </a:t>
            </a:r>
            <a:r>
              <a:rPr lang="el-GR" dirty="0"/>
              <a:t>για κάποιο </a:t>
            </a:r>
            <a:r>
              <a:rPr lang="en-US" dirty="0"/>
              <a:t>x \in X, </a:t>
            </a:r>
            <a:r>
              <a:rPr lang="el-GR" dirty="0"/>
              <a:t>να βρούμε με κάποια διαδικασία το </a:t>
            </a:r>
            <a:r>
              <a:rPr lang="en-US" dirty="0"/>
              <a:t>x.</a:t>
            </a:r>
          </a:p>
          <a:p>
            <a:pPr marL="171450" indent="-171450">
              <a:buFont typeface="Arial" panose="020B0604020202020204" pitchFamily="34" charset="0"/>
              <a:buChar char="•"/>
            </a:pPr>
            <a:r>
              <a:rPr lang="el-GR" dirty="0"/>
              <a:t>Τέλος, έχουμε την έννοια της </a:t>
            </a:r>
            <a:r>
              <a:rPr lang="el-GR" b="1" dirty="0"/>
              <a:t>σύμπτωσης</a:t>
            </a:r>
            <a:r>
              <a:rPr lang="el-GR" dirty="0"/>
              <a:t>, όπου ουσιαστικά είναι ζευγάρια </a:t>
            </a:r>
            <a:r>
              <a:rPr lang="en-US" dirty="0"/>
              <a:t>(x</a:t>
            </a:r>
            <a:r>
              <a:rPr lang="en-US" baseline="-25000" dirty="0"/>
              <a:t>1</a:t>
            </a:r>
            <a:r>
              <a:rPr lang="en-US" dirty="0"/>
              <a:t>,x</a:t>
            </a:r>
            <a:r>
              <a:rPr lang="en-US" baseline="-25000" dirty="0"/>
              <a:t>2</a:t>
            </a:r>
            <a:r>
              <a:rPr lang="en-US" dirty="0"/>
              <a:t>) </a:t>
            </a:r>
            <a:r>
              <a:rPr lang="el-GR" dirty="0"/>
              <a:t>τα οποία μια συνάρτηση κατακερματισμού μεταφέρει στην ίδια τιμή στο σύνολο </a:t>
            </a:r>
            <a:r>
              <a:rPr lang="en-US" dirty="0"/>
              <a:t>Y.</a:t>
            </a:r>
            <a:endParaRPr lang="el-GR" dirty="0"/>
          </a:p>
          <a:p>
            <a:pPr marL="171450" indent="-171450">
              <a:buFont typeface="Arial" panose="020B0604020202020204" pitchFamily="34" charset="0"/>
              <a:buChar char="•"/>
            </a:pPr>
            <a:r>
              <a:rPr lang="el-GR" dirty="0"/>
              <a:t>Έτσι, εμείς θέλουμε οι συναρτήσεις κατακερματισμού που χρησιμοποιούμε να είναι </a:t>
            </a:r>
            <a:r>
              <a:rPr lang="el-GR" b="1" dirty="0"/>
              <a:t>ελεύθερες σύμπτωσης</a:t>
            </a:r>
            <a:r>
              <a:rPr lang="el-GR" dirty="0"/>
              <a:t>, δηλαδή να είναι υπολογιστικά ανέφικτο να βρούμε μια σύμπτωση της – Υπολογιστικά ανέφικτο ξαναλέω σημαίνει να μην υπάρχει αλγόριθμος που να εκτελεί αυτή την αναζήτηση σε πολυωνυμικό χρόνο.</a:t>
            </a:r>
            <a:endParaRPr lang="en-US" dirty="0"/>
          </a:p>
        </p:txBody>
      </p:sp>
    </p:spTree>
    <p:extLst>
      <p:ext uri="{BB962C8B-B14F-4D97-AF65-F5344CB8AC3E}">
        <p14:creationId xmlns:p14="http://schemas.microsoft.com/office/powerpoint/2010/main" val="4114755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b="1" dirty="0"/>
              <a:t>Εύρεση προ εικόνας</a:t>
            </a:r>
            <a:r>
              <a:rPr lang="el-GR" dirty="0"/>
              <a:t> σημαίνει να μας δίνεται μια τιμή </a:t>
            </a:r>
            <a:r>
              <a:rPr lang="en-US" dirty="0"/>
              <a:t>f(x) </a:t>
            </a:r>
            <a:r>
              <a:rPr lang="el-GR" dirty="0"/>
              <a:t>του συνόλου τιμών μιας συνάρτησης και να προσπαθούμε να βρούμε το </a:t>
            </a:r>
            <a:r>
              <a:rPr lang="en-US" dirty="0"/>
              <a:t>x</a:t>
            </a:r>
          </a:p>
          <a:p>
            <a:pPr marL="171450" indent="-171450">
              <a:buFont typeface="Arial" panose="020B0604020202020204" pitchFamily="34" charset="0"/>
              <a:buChar char="•"/>
            </a:pPr>
            <a:r>
              <a:rPr lang="el-GR" dirty="0"/>
              <a:t>Ενώ, </a:t>
            </a:r>
            <a:r>
              <a:rPr lang="el-GR" b="1" dirty="0"/>
              <a:t>εύρεση σύμπτωσης</a:t>
            </a:r>
            <a:r>
              <a:rPr lang="el-GR" dirty="0"/>
              <a:t> σημαίνει να βρούμε ένα ζευγάρι </a:t>
            </a:r>
            <a:r>
              <a:rPr lang="en-US" dirty="0"/>
              <a:t>x</a:t>
            </a:r>
            <a:r>
              <a:rPr lang="en-US" baseline="-25000" dirty="0"/>
              <a:t>1</a:t>
            </a:r>
            <a:r>
              <a:rPr lang="en-US" dirty="0"/>
              <a:t>, x</a:t>
            </a:r>
            <a:r>
              <a:rPr lang="en-US" baseline="-25000" dirty="0"/>
              <a:t>2</a:t>
            </a:r>
            <a:r>
              <a:rPr lang="en-US" dirty="0"/>
              <a:t> </a:t>
            </a:r>
            <a:r>
              <a:rPr lang="el-GR" dirty="0"/>
              <a:t>τα οποία να αντιστοιχίζονται από την συνάρτηση στην ίδια τιμή, όπως βλέπουμε στο 3</a:t>
            </a:r>
            <a:r>
              <a:rPr lang="el-GR" baseline="30000" dirty="0"/>
              <a:t>ο</a:t>
            </a:r>
            <a:r>
              <a:rPr lang="el-GR" dirty="0"/>
              <a:t> σχήμα</a:t>
            </a:r>
            <a:endParaRPr lang="en-US" dirty="0"/>
          </a:p>
        </p:txBody>
      </p:sp>
    </p:spTree>
    <p:extLst>
      <p:ext uri="{BB962C8B-B14F-4D97-AF65-F5344CB8AC3E}">
        <p14:creationId xmlns:p14="http://schemas.microsoft.com/office/powerpoint/2010/main" val="1795598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Αριστερά βλέπετε σε</a:t>
            </a:r>
            <a:r>
              <a:rPr lang="en-US" dirty="0"/>
              <a:t> </a:t>
            </a:r>
            <a:r>
              <a:rPr lang="el-GR" dirty="0"/>
              <a:t>επίπεδα</a:t>
            </a:r>
            <a:r>
              <a:rPr lang="en-US" dirty="0"/>
              <a:t> </a:t>
            </a:r>
            <a:r>
              <a:rPr lang="el-GR" dirty="0"/>
              <a:t>τον τωρινό καλύτερο κβαντικό επεξεργαστή της </a:t>
            </a:r>
            <a:r>
              <a:rPr lang="en-US" dirty="0"/>
              <a:t>IBM, </a:t>
            </a:r>
            <a:r>
              <a:rPr lang="el-GR" dirty="0"/>
              <a:t>με όνομα </a:t>
            </a:r>
            <a:r>
              <a:rPr lang="en-US" dirty="0"/>
              <a:t>Eagle</a:t>
            </a:r>
            <a:r>
              <a:rPr lang="el-GR" dirty="0"/>
              <a:t>.</a:t>
            </a:r>
          </a:p>
          <a:p>
            <a:pPr marL="171450" indent="-171450">
              <a:buFont typeface="Arial" panose="020B0604020202020204" pitchFamily="34" charset="0"/>
              <a:buChar char="•"/>
            </a:pPr>
            <a:r>
              <a:rPr lang="el-GR" dirty="0"/>
              <a:t>Δεξιά βλέπετε</a:t>
            </a:r>
            <a:r>
              <a:rPr lang="en-US" dirty="0"/>
              <a:t> </a:t>
            </a:r>
            <a:r>
              <a:rPr lang="el-GR" dirty="0"/>
              <a:t>φωτογραφία ενός κβαντικού συστήματος της </a:t>
            </a:r>
            <a:r>
              <a:rPr lang="en-US" dirty="0"/>
              <a:t>Rigetti Computing</a:t>
            </a:r>
            <a:r>
              <a:rPr lang="el-GR" dirty="0"/>
              <a:t>.</a:t>
            </a:r>
          </a:p>
          <a:p>
            <a:pPr marL="171450" indent="-171450">
              <a:buFont typeface="Arial" panose="020B0604020202020204" pitchFamily="34" charset="0"/>
              <a:buChar char="•"/>
            </a:pPr>
            <a:r>
              <a:rPr lang="el-GR" dirty="0"/>
              <a:t>Η μεγάλη αυτή κατασκευή αποτελεί τον κρυοστάτη του κβαντικού επεξεργαστή, ο οποίος βρίσκεται τοποθετημένος τέρμα κάτω στη κατασκευή.</a:t>
            </a:r>
          </a:p>
          <a:p>
            <a:pPr marL="171450" indent="-171450">
              <a:buFont typeface="Arial" panose="020B0604020202020204" pitchFamily="34" charset="0"/>
              <a:buChar char="•"/>
            </a:pPr>
            <a:r>
              <a:rPr lang="el-GR" dirty="0"/>
              <a:t>Η ιδέα είναι ότι σταδιακά με κάποιες χημικές διαδικασίες που ξεκινάνε από την κορυφή του κρυοστάτη και συνεχίζονται στο ενδιάμεσο, καταφέρνουν τελικά να ρίξουν την θερμοκρασία στα 10</a:t>
            </a:r>
            <a:r>
              <a:rPr lang="en-US" dirty="0"/>
              <a:t>millikelvin </a:t>
            </a:r>
            <a:r>
              <a:rPr lang="el-GR" dirty="0"/>
              <a:t>για τον κβαντικό επεξεργαστή</a:t>
            </a:r>
            <a:r>
              <a:rPr lang="en-US" dirty="0"/>
              <a:t>, </a:t>
            </a:r>
            <a:r>
              <a:rPr lang="el-GR" dirty="0"/>
              <a:t>για να καταλάβετε τι ακριβώς σημαίνει αυτή η θερμοκρασία να αναφέρω ότι στο διάστημα η θερμοκρασία είναι στα 2,7</a:t>
            </a:r>
            <a:r>
              <a:rPr lang="en-US" dirty="0"/>
              <a:t>K</a:t>
            </a:r>
            <a:r>
              <a:rPr lang="el-GR" dirty="0"/>
              <a:t>.</a:t>
            </a:r>
          </a:p>
        </p:txBody>
      </p:sp>
    </p:spTree>
    <p:extLst>
      <p:ext uri="{BB962C8B-B14F-4D97-AF65-F5344CB8AC3E}">
        <p14:creationId xmlns:p14="http://schemas.microsoft.com/office/powerpoint/2010/main" val="1501003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Πριν ξεκινήσουμε την ανάλυση των εννοιών αυτού του κεφαλαίου έχω να δούμε ένα εισαγωγικό βίντεο από μια διάλεξη του</a:t>
            </a:r>
            <a:r>
              <a:rPr lang="en-US" dirty="0"/>
              <a:t> </a:t>
            </a:r>
            <a:r>
              <a:rPr lang="el-GR" dirty="0"/>
              <a:t>παγκοσμίου φήμης  θεωρητικού φυσικού </a:t>
            </a:r>
            <a:r>
              <a:rPr lang="en-US" dirty="0"/>
              <a:t>Feynman</a:t>
            </a:r>
            <a:r>
              <a:rPr lang="el-GR" dirty="0"/>
              <a:t>.</a:t>
            </a:r>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dirty="0"/>
              <a:t>Τι έχουμε να κρατήσουμε λοιπόν από αυτό? Πολύ απλά ότι αν δεν καταλάβετε κάτι από αυτό το κεφάλαιο δεν φταίει η παρουσίαση μου, αλλά η ίδια η κβαντομηχανική..</a:t>
            </a:r>
          </a:p>
          <a:p>
            <a:pPr marL="0" indent="0">
              <a:buFont typeface="Arial" panose="020B0604020202020204" pitchFamily="34" charset="0"/>
              <a:buNone/>
            </a:pPr>
            <a:r>
              <a:rPr lang="el-GR" dirty="0"/>
              <a:t>Και οπότε σε αυτήν την νότα ας ξεκινήσουμε την ανάλυση μας.</a:t>
            </a:r>
          </a:p>
          <a:p>
            <a:endParaRPr lang="el-GR" dirty="0"/>
          </a:p>
        </p:txBody>
      </p:sp>
    </p:spTree>
    <p:extLst>
      <p:ext uri="{BB962C8B-B14F-4D97-AF65-F5344CB8AC3E}">
        <p14:creationId xmlns:p14="http://schemas.microsoft.com/office/powerpoint/2010/main" val="1507932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b="0" i="0" u="none" strike="noStrike" baseline="0" dirty="0"/>
              <a:t>Έχουμε αρχικά τον ορισμό της </a:t>
            </a:r>
            <a:r>
              <a:rPr lang="el-GR" b="1" i="0" u="none" strike="noStrike" baseline="0" dirty="0"/>
              <a:t>κβαντομηχανικής</a:t>
            </a:r>
            <a:r>
              <a:rPr lang="el-GR" b="0" i="0" u="none" strike="noStrike" baseline="0" dirty="0"/>
              <a:t>, η οποία είναι μια Θεωρία της Φυσικής που ασχολείται με την ατομική κλίμακα και στη σημερινή της μορφή, είναι </a:t>
            </a:r>
            <a:r>
              <a:rPr lang="el-GR" b="0" i="1" u="sng" strike="noStrike" baseline="0" dirty="0"/>
              <a:t>η μόνη που εξηγεί τα</a:t>
            </a:r>
            <a:r>
              <a:rPr lang="en-US" b="0" i="1" u="sng" strike="noStrike" baseline="0" dirty="0"/>
              <a:t> </a:t>
            </a:r>
            <a:r>
              <a:rPr lang="el-GR" b="0" i="1" u="sng" strike="noStrike" baseline="0" dirty="0"/>
              <a:t>φυσικά φαινόμενα</a:t>
            </a:r>
            <a:r>
              <a:rPr lang="el-GR" b="0" i="0" u="none" strike="noStrike" baseline="0" dirty="0"/>
              <a:t> του μικρόκοσμου με πολύ καλή ακρίβεια και </a:t>
            </a:r>
            <a:r>
              <a:rPr lang="el-GR" b="0" i="1" u="sng" strike="noStrike" baseline="0" dirty="0"/>
              <a:t>έχει προβλέψει πολλά νέα</a:t>
            </a:r>
            <a:r>
              <a:rPr lang="en-US" b="0" i="1" u="sng" strike="noStrike" baseline="0" dirty="0"/>
              <a:t> </a:t>
            </a:r>
            <a:r>
              <a:rPr lang="el-GR" b="0" i="1" u="sng" strike="noStrike" baseline="0" dirty="0"/>
              <a:t>φαινόμενα</a:t>
            </a:r>
            <a:r>
              <a:rPr lang="el-GR" b="0" i="0" u="none" strike="noStrike" baseline="0" dirty="0"/>
              <a:t>, με ακρίβεια προβλέψεων της τάξης του 10</a:t>
            </a:r>
            <a:r>
              <a:rPr lang="el-GR" b="0" i="0" u="none" strike="noStrike" baseline="30000" dirty="0"/>
              <a:t>−11</a:t>
            </a:r>
            <a:r>
              <a:rPr lang="el-GR" b="0" i="0" u="none" strike="noStrike" baseline="0" dirty="0"/>
              <a:t>.</a:t>
            </a:r>
          </a:p>
          <a:p>
            <a:pPr marL="171450" indent="-171450">
              <a:buFont typeface="Arial" panose="020B0604020202020204" pitchFamily="34" charset="0"/>
              <a:buChar char="•"/>
            </a:pPr>
            <a:r>
              <a:rPr lang="el-GR" b="0" i="0" u="none" strike="noStrike" baseline="0" dirty="0"/>
              <a:t>Έπειτα </a:t>
            </a:r>
            <a:r>
              <a:rPr lang="el-GR" b="1" i="0" u="none" strike="noStrike" baseline="0" dirty="0"/>
              <a:t>κβαντικός υπολογιστής</a:t>
            </a:r>
            <a:r>
              <a:rPr lang="el-GR" b="0" i="0" u="none" strike="noStrike" baseline="0" dirty="0"/>
              <a:t> είναι απλά μια υπολογιστική μηχανή που λειτουργεί </a:t>
            </a:r>
            <a:r>
              <a:rPr lang="el-GR" b="0" i="1" u="sng" strike="noStrike" baseline="0" dirty="0"/>
              <a:t>αξιοποιώντας κάποιες παράξενες ιδιότητες</a:t>
            </a:r>
            <a:r>
              <a:rPr lang="el-GR" b="0" i="0" u="none" strike="noStrike" baseline="0" dirty="0"/>
              <a:t> της κβαντομηχανικής</a:t>
            </a:r>
            <a:r>
              <a:rPr lang="en-US" b="0" i="0" u="none" strike="noStrike" baseline="0" dirty="0"/>
              <a:t> </a:t>
            </a:r>
            <a:r>
              <a:rPr lang="el-GR" b="0" i="0" u="none" strike="noStrike" baseline="0" dirty="0"/>
              <a:t>τις οποίες θα δείξουμε περιληπτικά στη συνέχεια.</a:t>
            </a:r>
          </a:p>
          <a:p>
            <a:pPr marL="171450" indent="-171450" algn="l">
              <a:buFont typeface="Arial" panose="020B0604020202020204" pitchFamily="34" charset="0"/>
              <a:buChar char="•"/>
            </a:pPr>
            <a:r>
              <a:rPr lang="el-GR" b="0" i="0" u="none" strike="noStrike" baseline="0" dirty="0"/>
              <a:t>Αλλά πριν γίνει αυτό, χρήσιμο είναι να αναφέρουμε από τώρα την έννοια της </a:t>
            </a:r>
            <a:r>
              <a:rPr lang="el-GR" b="1" i="0" u="none" strike="noStrike" baseline="0" dirty="0"/>
              <a:t>κβαντικής κατάστασης</a:t>
            </a:r>
            <a:r>
              <a:rPr lang="en-US" b="0" i="0" u="none" strike="noStrike" baseline="0" dirty="0"/>
              <a:t> </a:t>
            </a:r>
            <a:r>
              <a:rPr lang="el-GR" sz="1800" b="0" i="0" u="none" strike="noStrike" baseline="0" dirty="0">
                <a:latin typeface="Kerkis"/>
              </a:rPr>
              <a:t>η οποία αναπαρίσταται από ένα μαθηματικό αντικείμενο και χρησιμοποιείται για να περιγράψουμε την κατάσταση ενός κβαντικού αντικειμένου.</a:t>
            </a:r>
          </a:p>
          <a:p>
            <a:pPr marL="171450" indent="-171450" algn="l">
              <a:buFont typeface="Arial" panose="020B0604020202020204" pitchFamily="34" charset="0"/>
              <a:buChar char="•"/>
            </a:pPr>
            <a:r>
              <a:rPr lang="el-GR" sz="1800" b="0" i="0" u="none" strike="noStrike" baseline="0" dirty="0">
                <a:latin typeface="Kerkis"/>
              </a:rPr>
              <a:t>Όλη πληροφορία που είναι δυνατόν να γνωρίζουμε για το συγκεκριμένο αντικείμενο </a:t>
            </a:r>
            <a:r>
              <a:rPr lang="el-GR" sz="1800" b="0" i="1" u="sng" strike="noStrike" baseline="0" dirty="0">
                <a:latin typeface="Kerkis"/>
              </a:rPr>
              <a:t>περιέχεται στην μαθηματική της αναπαράσταση</a:t>
            </a:r>
            <a:r>
              <a:rPr lang="el-GR" sz="1800" b="0" i="0" u="none" strike="noStrike" baseline="0" dirty="0">
                <a:latin typeface="Kerkis"/>
              </a:rPr>
              <a:t> και μπορούμε να την εξάγουμε χρησιμοποιώντας τον </a:t>
            </a:r>
            <a:r>
              <a:rPr lang="el-GR" sz="1800" b="0" i="1" u="sng" strike="noStrike" baseline="0" dirty="0">
                <a:latin typeface="Kerkis"/>
              </a:rPr>
              <a:t>κατάλληλο φορμαλισμό</a:t>
            </a:r>
            <a:r>
              <a:rPr lang="el-GR" sz="1800" b="0" i="0" u="none" strike="noStrike" baseline="0" dirty="0">
                <a:latin typeface="Kerkis"/>
              </a:rPr>
              <a:t>.</a:t>
            </a:r>
            <a:endParaRPr lang="en-US" b="0" i="0" u="none" strike="noStrike" baseline="0" dirty="0"/>
          </a:p>
          <a:p>
            <a:endParaRPr lang="el-GR" dirty="0"/>
          </a:p>
        </p:txBody>
      </p:sp>
    </p:spTree>
    <p:extLst>
      <p:ext uri="{BB962C8B-B14F-4D97-AF65-F5344CB8AC3E}">
        <p14:creationId xmlns:p14="http://schemas.microsoft.com/office/powerpoint/2010/main" val="171175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Η πρώτη έννοια που θα δούμε είναι η έννοια της κβαντικής υπέρθεσης – </a:t>
            </a:r>
            <a:r>
              <a:rPr lang="en-US" dirty="0"/>
              <a:t>superposition.</a:t>
            </a:r>
            <a:endParaRPr lang="el-GR" dirty="0"/>
          </a:p>
          <a:p>
            <a:pPr marL="171450" indent="-171450">
              <a:buFont typeface="Arial" panose="020B0604020202020204" pitchFamily="34" charset="0"/>
              <a:buChar char="•"/>
            </a:pPr>
            <a:r>
              <a:rPr lang="el-GR" dirty="0"/>
              <a:t>Σε πρώτη φάση ας φέρουμε στο μυαλό μας ένα </a:t>
            </a:r>
            <a:r>
              <a:rPr lang="el-GR" b="1" dirty="0"/>
              <a:t>κλασσικό κέρμα</a:t>
            </a:r>
            <a:r>
              <a:rPr lang="el-GR" dirty="0"/>
              <a:t>, το στριφογυρνάμε και γνωρίζουμε ότι είτε θα βρεθεί στην κατάσταση γράμματα είτε θα βρεθεί να είναι κορώνα.</a:t>
            </a:r>
            <a:endParaRPr lang="en-US" dirty="0"/>
          </a:p>
          <a:p>
            <a:pPr marL="171450" indent="-171450">
              <a:buFont typeface="Arial" panose="020B0604020202020204" pitchFamily="34" charset="0"/>
              <a:buChar char="•"/>
            </a:pPr>
            <a:r>
              <a:rPr lang="el-GR" dirty="0"/>
              <a:t>Έπειτα ας φέρουμε στο μυαλό μας ένα </a:t>
            </a:r>
            <a:r>
              <a:rPr lang="el-GR" b="1" dirty="0"/>
              <a:t>κβαντικό κέρμα</a:t>
            </a:r>
            <a:r>
              <a:rPr lang="el-GR" dirty="0"/>
              <a:t> το οποίο </a:t>
            </a:r>
            <a:r>
              <a:rPr lang="el-GR" i="1" u="sng" dirty="0"/>
              <a:t>δεν θα βλέπουμε στη πράξη αλλά μπορούμε να μετρήσουμε</a:t>
            </a:r>
            <a:r>
              <a:rPr lang="el-GR" dirty="0"/>
              <a:t> σε τι κατάσταση βρίσκεται με έναν μετρητή. Στο πείραμα δηλαδή δεν το βλέπουμε αλλά οπτικά εγώ σας έχω κάποια απεικόνιση για καλύτερη κατανόηση του πειράματος.</a:t>
            </a:r>
          </a:p>
          <a:p>
            <a:pPr marL="171450" indent="-171450">
              <a:buFont typeface="Arial" panose="020B0604020202020204" pitchFamily="34" charset="0"/>
              <a:buChar char="•"/>
            </a:pPr>
            <a:r>
              <a:rPr lang="el-GR" dirty="0"/>
              <a:t>Η μια μεριά του με τον Ηρακλή θα θεωρείται κορώνα-</a:t>
            </a:r>
            <a:r>
              <a:rPr lang="en-US" dirty="0"/>
              <a:t>heads, </a:t>
            </a:r>
            <a:r>
              <a:rPr lang="el-GR" dirty="0"/>
              <a:t>ενώ αυτή με τον Δία, το γεράκι και γραμμένο το όνομα του Μ. Αλεξάνδρου θα θεωρείται γράμματα-</a:t>
            </a:r>
            <a:r>
              <a:rPr lang="en-US" dirty="0"/>
              <a:t>tails. </a:t>
            </a:r>
            <a:endParaRPr lang="el-GR" dirty="0"/>
          </a:p>
          <a:p>
            <a:pPr marL="628650" lvl="1" indent="-171450">
              <a:buFont typeface="Arial" panose="020B0604020202020204" pitchFamily="34" charset="0"/>
              <a:buChar char="•"/>
            </a:pPr>
            <a:r>
              <a:rPr lang="el-GR" dirty="0"/>
              <a:t>Το στριφογυρνάμε μια 1η φορά και μόλις το μετρήσουμε βλέπουμε ότι έχουμε κορώνα.</a:t>
            </a:r>
          </a:p>
          <a:p>
            <a:pPr marL="628650" lvl="1" indent="-171450">
              <a:buFont typeface="Arial" panose="020B0604020202020204" pitchFamily="34" charset="0"/>
              <a:buChar char="•"/>
            </a:pPr>
            <a:r>
              <a:rPr lang="el-GR" dirty="0"/>
              <a:t>Το στριφογυρνάμε μια ΄2</a:t>
            </a:r>
            <a:r>
              <a:rPr lang="el-GR" baseline="30000" dirty="0"/>
              <a:t>η</a:t>
            </a:r>
            <a:r>
              <a:rPr lang="el-GR" dirty="0"/>
              <a:t> φορά και παίρνουμε γράμματα.</a:t>
            </a:r>
          </a:p>
          <a:p>
            <a:pPr marL="628650" lvl="1" indent="-171450">
              <a:buFont typeface="Arial" panose="020B0604020202020204" pitchFamily="34" charset="0"/>
              <a:buChar char="•"/>
            </a:pPr>
            <a:r>
              <a:rPr lang="el-GR" dirty="0"/>
              <a:t>Αυτές τις δύο τις θεωρούμε τις </a:t>
            </a:r>
            <a:r>
              <a:rPr lang="el-GR" b="1" dirty="0"/>
              <a:t>βασικές καταστάσεις</a:t>
            </a:r>
            <a:r>
              <a:rPr lang="el-GR" dirty="0"/>
              <a:t> στις οποίες μπορούμε να κάνουμε μια μέτρηση-όπως λέμε- και να βρούμε το νόμισμα σε αυτές.</a:t>
            </a:r>
          </a:p>
          <a:p>
            <a:pPr marL="171450" indent="-171450">
              <a:buFont typeface="Arial" panose="020B0604020202020204" pitchFamily="34" charset="0"/>
              <a:buChar char="•"/>
            </a:pPr>
            <a:r>
              <a:rPr lang="el-GR" dirty="0"/>
              <a:t>Τι γίνεται όμως στην ενδιάμεση κατάσταση πριν σταματήσει το νόμισμα να στριφογυρίσει, δηλαδή πριν μετρηθεί-παρατηρηθεί από εμάς?</a:t>
            </a:r>
          </a:p>
          <a:p>
            <a:pPr marL="628650" lvl="1" indent="-171450">
              <a:buFont typeface="Arial" panose="020B0604020202020204" pitchFamily="34" charset="0"/>
              <a:buChar char="•"/>
            </a:pPr>
            <a:r>
              <a:rPr lang="el-GR" dirty="0"/>
              <a:t>Τότε δεν μπορούμε να ξέρουμε σε ποια κατάσταση από τις δύο βρίσκεται και πιο συγκεκριμένα θα λέμε ότι βρίσκεται σε έναν </a:t>
            </a:r>
            <a:r>
              <a:rPr lang="el-GR" i="1" u="sng" dirty="0"/>
              <a:t>συνδυασμό των βασικών καταστάσεων</a:t>
            </a:r>
            <a:r>
              <a:rPr lang="el-GR" dirty="0"/>
              <a:t> με κάποια πιθανότητα όταν σταματήσει να είναι κορώνα και κάποια άλλη, συμπληρωματική, να είναι γράμματα. </a:t>
            </a:r>
          </a:p>
          <a:p>
            <a:pPr marL="628650" lvl="1" indent="-171450">
              <a:buFont typeface="Arial" panose="020B0604020202020204" pitchFamily="34" charset="0"/>
              <a:buChar char="•"/>
            </a:pPr>
            <a:r>
              <a:rPr lang="el-GR" dirty="0"/>
              <a:t>Αυτόν τον συνδυασμό καταστάσεων τον ονομάζουμε </a:t>
            </a:r>
            <a:r>
              <a:rPr lang="el-GR" b="1" dirty="0"/>
              <a:t>κβαντική υπέρθεση</a:t>
            </a:r>
            <a:r>
              <a:rPr lang="el-GR" dirty="0"/>
              <a:t> και είναι μια ιδιότητα που μπορούν να έχουν και αντικείμενα του πραγματικού κόσμου, όπως π.χ. ένα ηλεκτρόνιο σε σχέση με τον </a:t>
            </a:r>
            <a:r>
              <a:rPr lang="en-US" dirty="0"/>
              <a:t>spin </a:t>
            </a:r>
            <a:r>
              <a:rPr lang="el-GR" dirty="0"/>
              <a:t>του.</a:t>
            </a:r>
          </a:p>
          <a:p>
            <a:pPr marL="171450" indent="-171450">
              <a:buFont typeface="Arial" panose="020B0604020202020204" pitchFamily="34" charset="0"/>
              <a:buChar char="•"/>
            </a:pPr>
            <a:r>
              <a:rPr lang="el-GR" b="1" dirty="0"/>
              <a:t>Μαθηματικά</a:t>
            </a:r>
            <a:r>
              <a:rPr lang="el-GR" dirty="0"/>
              <a:t> μπορούμε να δημιουργήσουμε αυτό που ονομάζουμε </a:t>
            </a:r>
            <a:r>
              <a:rPr lang="el-GR" b="1" dirty="0"/>
              <a:t>διάνυσμα κατάστασης</a:t>
            </a:r>
            <a:r>
              <a:rPr lang="el-GR" dirty="0"/>
              <a:t> του κέρματος, στη </a:t>
            </a:r>
            <a:r>
              <a:rPr lang="el-GR" b="1" dirty="0"/>
              <a:t>1</a:t>
            </a:r>
            <a:r>
              <a:rPr lang="el-GR" b="1" baseline="30000" dirty="0"/>
              <a:t>η</a:t>
            </a:r>
            <a:r>
              <a:rPr lang="el-GR" dirty="0"/>
              <a:t> περίπτωση το διάνυσμα θα βρίσκεται ολόκληρο πάνω στον άξονα Η και θα βρισκόμαστε στην βασική κατάσταση της κορώνας, στην </a:t>
            </a:r>
            <a:r>
              <a:rPr lang="el-GR" b="1" dirty="0"/>
              <a:t>2</a:t>
            </a:r>
            <a:r>
              <a:rPr lang="el-GR" b="1" baseline="30000" dirty="0"/>
              <a:t>η</a:t>
            </a:r>
            <a:r>
              <a:rPr lang="el-GR" dirty="0"/>
              <a:t> θα βρίσκεται πάνω στον Τ και θα είναι στη βασική κατάσταση γράμματα και τέλος έχουμε ότι θα βρίσκεται κάπου στο πεδίο ανάμεσα τους στην 3</a:t>
            </a:r>
            <a:r>
              <a:rPr lang="el-GR" baseline="30000" dirty="0"/>
              <a:t>η</a:t>
            </a:r>
            <a:r>
              <a:rPr lang="el-GR" dirty="0"/>
              <a:t> περίπτωση, πριν κάνουμε τη μέτρηση.</a:t>
            </a:r>
            <a:endParaRPr lang="en-US" dirty="0"/>
          </a:p>
          <a:p>
            <a:pPr marL="0" indent="0">
              <a:buFont typeface="Arial" panose="020B0604020202020204" pitchFamily="34" charset="0"/>
              <a:buNone/>
            </a:pPr>
            <a:endParaRPr lang="en-US" dirty="0"/>
          </a:p>
          <a:p>
            <a:pPr marL="171450" indent="-171450" algn="l">
              <a:buFont typeface="Arial" panose="020B0604020202020204" pitchFamily="34" charset="0"/>
              <a:buChar char="•"/>
            </a:pPr>
            <a:r>
              <a:rPr lang="el-GR" sz="1200" b="0" i="0" u="none" strike="noStrike" baseline="0" dirty="0"/>
              <a:t>Τέλος, σε αυτό το σημείο υπάρχει η ευκαιρία να αναφέρω και μια ακόμη σημαντική ιδιότητα.</a:t>
            </a:r>
          </a:p>
          <a:p>
            <a:pPr marL="171450" indent="-171450" algn="l">
              <a:buFont typeface="Arial" panose="020B0604020202020204" pitchFamily="34" charset="0"/>
              <a:buChar char="•"/>
            </a:pPr>
            <a:r>
              <a:rPr lang="el-GR" sz="1200" b="0" i="0" u="none" strike="noStrike" baseline="0" dirty="0"/>
              <a:t>Από τα παραπάνω έχουμε καταλάβει ότι </a:t>
            </a:r>
            <a:r>
              <a:rPr lang="el-GR" sz="1200" b="0" i="1" u="sng" strike="noStrike" baseline="0" dirty="0"/>
              <a:t>η μέτρηση είναι αυτή που μας δίνει σαν αποτέλεσμα στον φυσικό κόσμο </a:t>
            </a:r>
            <a:r>
              <a:rPr lang="el-GR" sz="1200" b="0" i="0" u="none" strike="noStrike" baseline="0" dirty="0"/>
              <a:t>μια από τις </a:t>
            </a:r>
            <a:r>
              <a:rPr lang="el-GR" sz="1200" b="0" i="1" u="sng" strike="noStrike" baseline="0" dirty="0"/>
              <a:t>βασικές καταστάσεις</a:t>
            </a:r>
            <a:r>
              <a:rPr lang="el-GR" sz="1200" b="0" i="0" u="none" strike="noStrike" baseline="0" dirty="0"/>
              <a:t> ενός κβαντικού αντικείμενου. </a:t>
            </a:r>
          </a:p>
          <a:p>
            <a:pPr marL="171450" indent="-171450" algn="l">
              <a:buFont typeface="Arial" panose="020B0604020202020204" pitchFamily="34" charset="0"/>
              <a:buChar char="•"/>
            </a:pPr>
            <a:r>
              <a:rPr lang="el-GR" sz="1200" b="0" i="0" u="none" strike="noStrike" baseline="0" dirty="0"/>
              <a:t>Ας πάρουμε ας πούμε ένα ηλεκτρόνιο. Αυτό δεν το παρατηρούμε από το μηδέν, πριν το παρατηρήσουμε βρίσκεται σε μια υπέρθεση καταστάσεων και γι’ αυτό λέμε και ότι </a:t>
            </a:r>
            <a:r>
              <a:rPr lang="el-GR" sz="1200" b="1" i="0" u="none" strike="noStrike" baseline="0" dirty="0"/>
              <a:t>η πράξη της παρατήρησης ενός συστήματος το αλλάζει</a:t>
            </a:r>
            <a:r>
              <a:rPr lang="el-GR" sz="1200" b="0" i="0" u="none" strike="noStrike" baseline="0" dirty="0"/>
              <a:t>, καθώς δηλαδή μέσω της παρατήρησης αναγκαστικά θα βρεθεί σε μια από τις βασικές καταστάσεις.</a:t>
            </a:r>
          </a:p>
          <a:p>
            <a:pPr marL="171450" indent="-171450">
              <a:buFont typeface="Arial" panose="020B0604020202020204" pitchFamily="34" charset="0"/>
              <a:buChar char="•"/>
            </a:pPr>
            <a:endParaRPr lang="el-GR" dirty="0"/>
          </a:p>
        </p:txBody>
      </p:sp>
    </p:spTree>
    <p:extLst>
      <p:ext uri="{BB962C8B-B14F-4D97-AF65-F5344CB8AC3E}">
        <p14:creationId xmlns:p14="http://schemas.microsoft.com/office/powerpoint/2010/main" val="96343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Η τελευταία ιδιότητα που θα αναφέρουμε είναι αυτή της </a:t>
            </a:r>
            <a:r>
              <a:rPr lang="el-GR" b="1" dirty="0"/>
              <a:t>κβαντικής διεμπλοκής.</a:t>
            </a:r>
          </a:p>
          <a:p>
            <a:pPr marL="171450" indent="-171450">
              <a:buFont typeface="Arial" panose="020B0604020202020204" pitchFamily="34" charset="0"/>
              <a:buChar char="•"/>
            </a:pPr>
            <a:r>
              <a:rPr lang="el-GR" b="0" dirty="0"/>
              <a:t>Ουσιαστικά είναι ένα φαινόμενο κατά το οποίο δύο αντικείμενα δημιουργούνται μαζί ή αλληλοεπιδρούν με τέτοιο τρόπο ώστε να συμπεριφέρονται σαν κάποιου είδους σύστημα, ασχέτως πόσο μακριά βρίσκεται το ένα από το άλλο, δηλαδή ακόμη και αν τα μεταφέρουμε στα δύο άκρα του παρατηρίσιμου σύμπαντος για παράδειγμα, πάλι θα παραμένουν </a:t>
            </a:r>
            <a:r>
              <a:rPr lang="el-GR" b="1" dirty="0"/>
              <a:t>εμπλεγμένα</a:t>
            </a:r>
            <a:r>
              <a:rPr lang="el-GR" b="0" dirty="0"/>
              <a:t>-όπως λέμε.</a:t>
            </a:r>
          </a:p>
          <a:p>
            <a:pPr marL="171450" indent="-171450">
              <a:buFont typeface="Arial" panose="020B0604020202020204" pitchFamily="34" charset="0"/>
              <a:buChar char="•"/>
            </a:pPr>
            <a:r>
              <a:rPr lang="el-GR" b="0" dirty="0"/>
              <a:t>Ας δούμε λίγο καλύτερα τι σημαίνει αυτό με ένα </a:t>
            </a:r>
            <a:r>
              <a:rPr lang="el-GR" b="1" dirty="0"/>
              <a:t>παράδειγμα</a:t>
            </a:r>
            <a:r>
              <a:rPr lang="el-GR" b="0" dirty="0"/>
              <a:t>, το οποίο δεν είναι και 100% αυστηρό θεωρητικά όπως θα σας το περιγράψω, αλλά είναι αρκετό για τους σκοπούς μας.</a:t>
            </a:r>
          </a:p>
          <a:p>
            <a:pPr marL="628650" lvl="1" indent="-171450">
              <a:buFont typeface="Arial" panose="020B0604020202020204" pitchFamily="34" charset="0"/>
              <a:buChar char="•"/>
            </a:pPr>
            <a:r>
              <a:rPr lang="el-GR" b="0" dirty="0"/>
              <a:t>Έστω ότι έχουμε ένα ηλεκτρόνιο. Μας νοιάζει μια συγκεκριμένη ιδιότητα του ηλεκτρονίου, το </a:t>
            </a:r>
            <a:r>
              <a:rPr lang="en-US" b="1" dirty="0"/>
              <a:t>spin</a:t>
            </a:r>
            <a:r>
              <a:rPr lang="en-US" b="0" dirty="0"/>
              <a:t> </a:t>
            </a:r>
            <a:r>
              <a:rPr lang="el-GR" b="0" dirty="0"/>
              <a:t>του.</a:t>
            </a:r>
          </a:p>
          <a:p>
            <a:pPr marL="1085850" lvl="2" indent="-171450">
              <a:buFont typeface="Arial" panose="020B0604020202020204" pitchFamily="34" charset="0"/>
              <a:buChar char="•"/>
            </a:pPr>
            <a:r>
              <a:rPr lang="el-GR" b="0" dirty="0"/>
              <a:t>Έτσι, ένα ηλεκτρόνιο θα λέμε ότι έχει δύο πιθανά </a:t>
            </a:r>
            <a:r>
              <a:rPr lang="en-US" b="0" dirty="0"/>
              <a:t>spin </a:t>
            </a:r>
            <a:r>
              <a:rPr lang="el-GR" b="0" dirty="0"/>
              <a:t>είτε δεξιόστροφα, είτε αριστερόστροφα.</a:t>
            </a:r>
          </a:p>
          <a:p>
            <a:pPr marL="628650" lvl="1" indent="-171450">
              <a:buFont typeface="Arial" panose="020B0604020202020204" pitchFamily="34" charset="0"/>
              <a:buChar char="•"/>
            </a:pPr>
            <a:r>
              <a:rPr lang="el-GR" b="0" dirty="0"/>
              <a:t>Έστω τώρα ότι παίρνουμε δύο ηλεκτρόνια που </a:t>
            </a:r>
            <a:r>
              <a:rPr lang="el-GR" b="0" i="1" u="sng" dirty="0"/>
              <a:t>γεννιούνται ξαφνικά από ενέργεια ταυτόχρονα</a:t>
            </a:r>
            <a:r>
              <a:rPr lang="el-GR" b="0" dirty="0"/>
              <a:t>.  </a:t>
            </a:r>
          </a:p>
          <a:p>
            <a:pPr marL="628650" lvl="1" indent="-171450">
              <a:buFont typeface="Arial" panose="020B0604020202020204" pitchFamily="34" charset="0"/>
              <a:buChar char="•"/>
            </a:pPr>
            <a:r>
              <a:rPr lang="el-GR" b="0" dirty="0"/>
              <a:t>Τότε, λόγω κάποιων νόμων της φυσικής (συγκεκριμένα της </a:t>
            </a:r>
            <a:r>
              <a:rPr lang="el-GR" b="1" dirty="0"/>
              <a:t>Αρχή Διατήρησης Στροφορμής στο Σύμπαν</a:t>
            </a:r>
            <a:r>
              <a:rPr lang="el-GR" b="0" dirty="0"/>
              <a:t>) θα πρέπει αν μετρήσουμε το ένα ηλεκτρόνιο από αυτά να έχει δεξιόστροφο σπιν, το άλλο να έχει αριστερόστροφο σπιν ώστε να διατηρείται η συνολική στροφορμή.</a:t>
            </a:r>
          </a:p>
          <a:p>
            <a:pPr marL="628650" lvl="1" indent="-171450">
              <a:buFont typeface="Arial" panose="020B0604020202020204" pitchFamily="34" charset="0"/>
              <a:buChar char="•"/>
            </a:pPr>
            <a:r>
              <a:rPr lang="el-GR" b="0" dirty="0"/>
              <a:t>Έστω λοιπόν ότι </a:t>
            </a:r>
            <a:r>
              <a:rPr lang="el-GR" b="0" i="1" u="sng" dirty="0"/>
              <a:t>μεταφέρουμε πολύ μακριά το ένα από το άλλο</a:t>
            </a:r>
            <a:r>
              <a:rPr lang="el-GR" b="0" i="1" u="none" dirty="0"/>
              <a:t>,</a:t>
            </a:r>
            <a:r>
              <a:rPr lang="el-GR" b="0" i="0" u="none" dirty="0"/>
              <a:t> (όπως βλέπετε και στην </a:t>
            </a:r>
            <a:r>
              <a:rPr lang="el-GR" b="1" i="0" u="none" dirty="0"/>
              <a:t>πολύ πετυχημένη απεικόνιση</a:t>
            </a:r>
            <a:r>
              <a:rPr lang="el-GR" b="0" i="0" u="none" dirty="0"/>
              <a:t> είναι απίστευτα μακριά το ένα από το άλλο) και </a:t>
            </a:r>
            <a:r>
              <a:rPr lang="el-GR" b="0" dirty="0"/>
              <a:t>όσο τα μεταφέρουμε βρίσκονται σε υπέρθεση όσον αφορά το σπιν τους.</a:t>
            </a:r>
          </a:p>
          <a:p>
            <a:pPr marL="628650" lvl="1" indent="-171450">
              <a:buFont typeface="Arial" panose="020B0604020202020204" pitchFamily="34" charset="0"/>
              <a:buChar char="•"/>
            </a:pPr>
            <a:r>
              <a:rPr lang="el-GR" b="0" dirty="0"/>
              <a:t>Τα αφήνουμε εκεί που θέλουμε να τα αφήσουμε και ας υποθέσουμε τώρα ότι </a:t>
            </a:r>
            <a:r>
              <a:rPr lang="el-GR" b="0" i="1" u="sng" dirty="0"/>
              <a:t>κάνουμε μέτρηση του σπιν στο ένα από αυτά και βρίσκουμε ότι το σπιν του είναι δεξιόστροφο</a:t>
            </a:r>
            <a:r>
              <a:rPr lang="el-GR" b="0" dirty="0"/>
              <a:t>, τότε </a:t>
            </a:r>
            <a:r>
              <a:rPr lang="el-GR" b="1" dirty="0"/>
              <a:t>ακαριαία</a:t>
            </a:r>
            <a:r>
              <a:rPr lang="el-GR" b="0" dirty="0"/>
              <a:t> και το σπιν του άλλου ηλεκτρονίου, το οποίο μπορεί να βρίσκεται στην άλλη άκρη του σύμπαντος, θα αποκτήσει το αντίθετο σπιν, δηλαδή αριστερόστροφο. </a:t>
            </a:r>
          </a:p>
          <a:p>
            <a:pPr marL="628650" lvl="1" indent="-171450">
              <a:buFont typeface="Arial" panose="020B0604020202020204" pitchFamily="34" charset="0"/>
              <a:buChar char="•"/>
            </a:pPr>
            <a:r>
              <a:rPr lang="el-GR" b="0" dirty="0"/>
              <a:t>Έτσι λοιπόν </a:t>
            </a:r>
            <a:r>
              <a:rPr lang="el-GR" b="0" i="1" u="sng" dirty="0"/>
              <a:t>η κατάσταση του ενός σωματιδίου δεν μπορεί να περιγραφεί ανεξάρτητα από του άλλου</a:t>
            </a:r>
            <a:r>
              <a:rPr lang="el-GR" b="0" dirty="0"/>
              <a:t> και τα ηλεκτρόνια μας είναι ουσιαστικά εμπλεγμένα.</a:t>
            </a:r>
          </a:p>
        </p:txBody>
      </p:sp>
    </p:spTree>
    <p:extLst>
      <p:ext uri="{BB962C8B-B14F-4D97-AF65-F5344CB8AC3E}">
        <p14:creationId xmlns:p14="http://schemas.microsoft.com/office/powerpoint/2010/main" val="2301180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Σε αυτό το σημείο θα ακούσουμε πολύ περιληπτικά το </a:t>
            </a:r>
            <a:r>
              <a:rPr lang="el-GR" i="1" u="sng" dirty="0"/>
              <a:t>πως λειτουργεί ένας κβαντικός υπολογιστής</a:t>
            </a:r>
            <a:r>
              <a:rPr lang="el-GR" dirty="0"/>
              <a:t> ο οποίος μπορεί να χρησιμοποιεί τις ιδιότητες που προανέφερα για την εκτέλεση υπολογισμών.</a:t>
            </a:r>
          </a:p>
          <a:p>
            <a:pPr marL="171450" indent="-171450">
              <a:buFont typeface="Arial" panose="020B0604020202020204" pitchFamily="34" charset="0"/>
              <a:buChar char="•"/>
            </a:pPr>
            <a:r>
              <a:rPr lang="el-GR" b="1" dirty="0"/>
              <a:t>*</a:t>
            </a:r>
            <a:r>
              <a:rPr lang="en-US" b="1" dirty="0"/>
              <a:t>MAGNETIC DOMAIN*</a:t>
            </a:r>
            <a:endParaRPr lang="el-GR" b="1"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l-GR" b="1" dirty="0"/>
              <a:t>*ΠΩΣ ΛΕΙΤΟΥΡΓΕΙ*</a:t>
            </a:r>
          </a:p>
          <a:p>
            <a:pPr marL="171450" indent="-171450">
              <a:buFont typeface="Arial" panose="020B0604020202020204" pitchFamily="34" charset="0"/>
              <a:buChar char="•"/>
            </a:pPr>
            <a:r>
              <a:rPr lang="el-GR" dirty="0"/>
              <a:t>Οι </a:t>
            </a:r>
            <a:r>
              <a:rPr lang="en-US" dirty="0"/>
              <a:t>devices </a:t>
            </a:r>
            <a:r>
              <a:rPr lang="el-GR" dirty="0"/>
              <a:t>στις οποίες αναφέρεται ότι μπορεί να τις φέρει σε υπέρθεση σε έναν κβαντικό υπολογιστή είναι ουσιαστικά τα κβαντικά συστήματα τα οποία ονομάζουμε </a:t>
            </a:r>
            <a:r>
              <a:rPr lang="en-US" b="1" dirty="0"/>
              <a:t>qubit</a:t>
            </a:r>
            <a:r>
              <a:rPr lang="en-US" dirty="0"/>
              <a:t> </a:t>
            </a:r>
            <a:r>
              <a:rPr lang="el-GR" dirty="0"/>
              <a:t>και είναι </a:t>
            </a:r>
            <a:r>
              <a:rPr lang="el-GR" i="1" u="sng" dirty="0"/>
              <a:t>ανάλογα του </a:t>
            </a:r>
            <a:r>
              <a:rPr lang="en-US" i="1" u="sng" dirty="0"/>
              <a:t>bit </a:t>
            </a:r>
            <a:r>
              <a:rPr lang="el-GR" dirty="0"/>
              <a:t>σε έναν κλασσικό υπολογιστή.</a:t>
            </a:r>
          </a:p>
          <a:p>
            <a:pPr marL="171450" indent="-171450">
              <a:buFont typeface="Arial" panose="020B0604020202020204" pitchFamily="34" charset="0"/>
              <a:buChar char="•"/>
            </a:pPr>
            <a:r>
              <a:rPr lang="el-GR" dirty="0"/>
              <a:t>Μαθηματικά, ακριβώς όπως στην αρχή με τα νομίσματα είχαμε κάποιους άξονες και ένα διάνυσμα κατάστασης, εδώ σας έχω και τον </a:t>
            </a:r>
            <a:r>
              <a:rPr lang="el-GR" i="1" u="sng" dirty="0"/>
              <a:t>τύπο του διανύσματος κατάστασης για ένα </a:t>
            </a:r>
            <a:r>
              <a:rPr lang="en-US" i="1" u="sng" dirty="0"/>
              <a:t>qubit.</a:t>
            </a:r>
            <a:endParaRPr lang="el-GR" i="1" u="sng" dirty="0"/>
          </a:p>
        </p:txBody>
      </p:sp>
    </p:spTree>
    <p:extLst>
      <p:ext uri="{BB962C8B-B14F-4D97-AF65-F5344CB8AC3E}">
        <p14:creationId xmlns:p14="http://schemas.microsoft.com/office/powerpoint/2010/main" val="403194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Ξεκινάμε βλέποντας αυτό που θα αποκαλώ ‘</a:t>
            </a:r>
            <a:r>
              <a:rPr lang="el-GR" b="1" i="0" u="sng" dirty="0"/>
              <a:t>’βασικό πάνελ</a:t>
            </a:r>
            <a:r>
              <a:rPr lang="el-GR" dirty="0"/>
              <a:t>’’, έχει δομή παρόμοια με αυτή της εργασίας μου και είναι χωρισμένο σε </a:t>
            </a:r>
            <a:r>
              <a:rPr lang="el-GR" i="1" u="sng" dirty="0"/>
              <a:t>3 μέρη/οθόνες</a:t>
            </a:r>
            <a:r>
              <a:rPr lang="el-GR" dirty="0"/>
              <a:t>.</a:t>
            </a:r>
          </a:p>
          <a:p>
            <a:pPr marL="171450" indent="-171450">
              <a:buFont typeface="Arial" panose="020B0604020202020204" pitchFamily="34" charset="0"/>
              <a:buChar char="•"/>
            </a:pPr>
            <a:r>
              <a:rPr lang="el-GR" dirty="0"/>
              <a:t>Καθένα από τα μέρη </a:t>
            </a:r>
            <a:r>
              <a:rPr lang="el-GR" i="1" u="sng" dirty="0"/>
              <a:t>περιέχει κάποια κεφάλαια</a:t>
            </a:r>
            <a:r>
              <a:rPr lang="el-GR" b="1" i="0" u="none" dirty="0"/>
              <a:t> *Ρ* </a:t>
            </a:r>
            <a:r>
              <a:rPr lang="el-GR" dirty="0"/>
              <a:t>(2 το 1</a:t>
            </a:r>
            <a:r>
              <a:rPr lang="el-GR" baseline="30000" dirty="0"/>
              <a:t>ο</a:t>
            </a:r>
            <a:r>
              <a:rPr lang="el-GR" dirty="0"/>
              <a:t>, 2 το 2</a:t>
            </a:r>
            <a:r>
              <a:rPr lang="el-GR" baseline="30000" dirty="0"/>
              <a:t>ο</a:t>
            </a:r>
            <a:r>
              <a:rPr lang="el-GR" dirty="0"/>
              <a:t>, 1 το 3</a:t>
            </a:r>
            <a:r>
              <a:rPr lang="el-GR" baseline="30000" dirty="0"/>
              <a:t>ο</a:t>
            </a:r>
            <a:r>
              <a:rPr lang="el-GR" dirty="0"/>
              <a:t>) τα οποία εμείς θα βλέπουμε και </a:t>
            </a:r>
            <a:r>
              <a:rPr lang="el-GR" i="1" u="sng" dirty="0"/>
              <a:t>έπειτα θα γυρίζουμε εδώ</a:t>
            </a:r>
            <a:r>
              <a:rPr lang="el-GR" dirty="0"/>
              <a:t>. </a:t>
            </a:r>
          </a:p>
          <a:p>
            <a:pPr marL="171450" lvl="0" indent="-171450">
              <a:buFont typeface="Arial" panose="020B0604020202020204" pitchFamily="34" charset="0"/>
              <a:buChar char="•"/>
            </a:pPr>
            <a:r>
              <a:rPr lang="el-GR" dirty="0"/>
              <a:t>Εμείς θα ξεκινήσουμε από το </a:t>
            </a:r>
            <a:r>
              <a:rPr lang="el-GR" b="1" i="0" u="sng" dirty="0"/>
              <a:t>πρώτο μέρος</a:t>
            </a:r>
            <a:r>
              <a:rPr lang="el-GR" dirty="0"/>
              <a:t> το οποίο ουσιαστικά θα μας δώσει ότι χρειάζεται να ξέρουμε για να προχωρήσουμε στα επόμενα.</a:t>
            </a:r>
          </a:p>
          <a:p>
            <a:pPr marL="628650" lvl="1" indent="-171450">
              <a:buFont typeface="Arial" panose="020B0604020202020204" pitchFamily="34" charset="0"/>
              <a:buChar char="•"/>
            </a:pPr>
            <a:r>
              <a:rPr lang="el-GR" dirty="0"/>
              <a:t>Συγκεκριμένα, θα αναφερθούν </a:t>
            </a:r>
            <a:r>
              <a:rPr lang="el-GR" i="1" u="sng" dirty="0"/>
              <a:t>βασικές έννοιες</a:t>
            </a:r>
            <a:r>
              <a:rPr lang="el-GR" dirty="0"/>
              <a:t> από την Κρυπτογραφία , την Κβαντομηχανική και την Κβαντική Υπολογιστική. </a:t>
            </a:r>
          </a:p>
          <a:p>
            <a:pPr marL="628650" lvl="1" indent="-171450">
              <a:buFont typeface="Arial" panose="020B0604020202020204" pitchFamily="34" charset="0"/>
              <a:buChar char="•"/>
            </a:pPr>
            <a:r>
              <a:rPr lang="el-GR" dirty="0"/>
              <a:t>Ενώ, ακόμη θα γίνει μια </a:t>
            </a:r>
            <a:r>
              <a:rPr lang="el-GR" i="1" u="sng" dirty="0">
                <a:solidFill>
                  <a:srgbClr val="FF0000"/>
                </a:solidFill>
                <a:highlight>
                  <a:srgbClr val="FFFF00"/>
                </a:highlight>
              </a:rPr>
              <a:t>περιγραφή της λεγόμενης κβαντικής απειλής</a:t>
            </a:r>
            <a:r>
              <a:rPr lang="el-GR" dirty="0">
                <a:solidFill>
                  <a:srgbClr val="FF0000"/>
                </a:solidFill>
                <a:highlight>
                  <a:srgbClr val="FFFF00"/>
                </a:highlight>
              </a:rPr>
              <a:t> </a:t>
            </a:r>
            <a:r>
              <a:rPr lang="en-US" dirty="0">
                <a:solidFill>
                  <a:srgbClr val="FF0000"/>
                </a:solidFill>
                <a:highlight>
                  <a:srgbClr val="FFFF00"/>
                </a:highlight>
              </a:rPr>
              <a:t>“quantum threat” </a:t>
            </a:r>
            <a:r>
              <a:rPr lang="el-GR" dirty="0">
                <a:solidFill>
                  <a:srgbClr val="FF0000"/>
                </a:solidFill>
                <a:highlight>
                  <a:srgbClr val="FFFF00"/>
                </a:highlight>
              </a:rPr>
              <a:t>της Κρυπτογραφίας από τους κβαντικοί υπολογιστές και θα συζητήσουμε σχετικά με το αν υπάρχει </a:t>
            </a:r>
            <a:r>
              <a:rPr lang="el-GR" i="1" u="sng" dirty="0">
                <a:solidFill>
                  <a:srgbClr val="FF0000"/>
                </a:solidFill>
                <a:highlight>
                  <a:srgbClr val="FFFF00"/>
                </a:highlight>
              </a:rPr>
              <a:t>τρόπος αντιμετώπισης</a:t>
            </a:r>
            <a:r>
              <a:rPr lang="el-GR" dirty="0">
                <a:solidFill>
                  <a:srgbClr val="FF0000"/>
                </a:solidFill>
                <a:highlight>
                  <a:srgbClr val="FFFF00"/>
                </a:highlight>
              </a:rPr>
              <a:t> της.</a:t>
            </a:r>
          </a:p>
          <a:p>
            <a:pPr marL="171450" lvl="0" indent="-171450">
              <a:buFont typeface="Arial" panose="020B0604020202020204" pitchFamily="34" charset="0"/>
              <a:buChar char="•"/>
            </a:pPr>
            <a:r>
              <a:rPr lang="en-US" dirty="0">
                <a:solidFill>
                  <a:srgbClr val="FF0000"/>
                </a:solidFill>
                <a:highlight>
                  <a:srgbClr val="FFFF00"/>
                </a:highlight>
              </a:rPr>
              <a:t>Spoiler</a:t>
            </a:r>
            <a:r>
              <a:rPr lang="el-GR" dirty="0">
                <a:solidFill>
                  <a:srgbClr val="FF0000"/>
                </a:solidFill>
                <a:highlight>
                  <a:srgbClr val="FFFF00"/>
                </a:highlight>
              </a:rPr>
              <a:t> -&gt; Υπάρχει. Οπότε με αυτά προχωράμε </a:t>
            </a:r>
            <a:r>
              <a:rPr lang="el-GR" dirty="0"/>
              <a:t>στο </a:t>
            </a:r>
            <a:r>
              <a:rPr lang="el-GR" b="1" i="0" u="sng" dirty="0"/>
              <a:t>κύριο μέρος</a:t>
            </a:r>
            <a:r>
              <a:rPr lang="el-GR" dirty="0"/>
              <a:t> όπου θα γίνει μια </a:t>
            </a:r>
            <a:r>
              <a:rPr lang="el-GR" i="1" u="sng" dirty="0"/>
              <a:t>μικρή εισαγωγή</a:t>
            </a:r>
            <a:r>
              <a:rPr lang="el-GR" dirty="0"/>
              <a:t> σε δύο είδη ‘’μετακβαντικής κρυπτογραφίας’’</a:t>
            </a:r>
            <a:r>
              <a:rPr lang="en-US" dirty="0"/>
              <a:t>,</a:t>
            </a:r>
            <a:r>
              <a:rPr lang="el-GR" dirty="0"/>
              <a:t> τα οποία </a:t>
            </a:r>
            <a:r>
              <a:rPr lang="el-GR" i="1" u="sng" dirty="0"/>
              <a:t>βασίζονται σε</a:t>
            </a:r>
            <a:r>
              <a:rPr lang="el-GR" i="1" u="none" dirty="0"/>
              <a:t> </a:t>
            </a:r>
            <a:r>
              <a:rPr lang="el-GR" dirty="0"/>
              <a:t>αυτό ακριβώς που λέει το όνομα τους.</a:t>
            </a:r>
          </a:p>
          <a:p>
            <a:pPr marL="628650" lvl="1" indent="-171450">
              <a:buFont typeface="Arial" panose="020B0604020202020204" pitchFamily="34" charset="0"/>
              <a:buChar char="•"/>
            </a:pPr>
            <a:r>
              <a:rPr lang="el-GR" dirty="0"/>
              <a:t>Δηλαδή, το πρώτο στις συναρτήσεις κατακερματισμού και το δεύτερο στους κώδικες διορθωτές λαθών </a:t>
            </a:r>
            <a:r>
              <a:rPr lang="el-GR" b="1" dirty="0"/>
              <a:t>(</a:t>
            </a:r>
            <a:r>
              <a:rPr lang="el-GR" i="1" u="sng" dirty="0"/>
              <a:t>όσοι δεν ξέρετε</a:t>
            </a:r>
            <a:r>
              <a:rPr lang="el-GR" dirty="0"/>
              <a:t> τι σημαίνουν αυτές οι έννοιες, δεν υπάρχει πρόβλημα, θα τις ορίσουμε </a:t>
            </a:r>
            <a:r>
              <a:rPr lang="el-GR" i="1" u="sng" dirty="0"/>
              <a:t>επαρκώς</a:t>
            </a:r>
            <a:r>
              <a:rPr lang="el-GR" dirty="0"/>
              <a:t> στο 1</a:t>
            </a:r>
            <a:r>
              <a:rPr lang="el-GR" baseline="30000" dirty="0"/>
              <a:t>ο</a:t>
            </a:r>
            <a:r>
              <a:rPr lang="el-GR" dirty="0"/>
              <a:t> μέρος</a:t>
            </a:r>
            <a:r>
              <a:rPr lang="el-GR" b="1" dirty="0"/>
              <a:t>)</a:t>
            </a:r>
            <a:r>
              <a:rPr lang="el-GR" dirty="0"/>
              <a:t>.</a:t>
            </a:r>
          </a:p>
          <a:p>
            <a:pPr marL="171450" lvl="0" indent="-171450">
              <a:buFont typeface="Arial" panose="020B0604020202020204" pitchFamily="34" charset="0"/>
              <a:buChar char="•"/>
            </a:pPr>
            <a:r>
              <a:rPr lang="el-GR" dirty="0"/>
              <a:t>Και τέλος, θα </a:t>
            </a:r>
            <a:r>
              <a:rPr lang="el-GR" b="1" u="sng" dirty="0"/>
              <a:t>κλείσουμε</a:t>
            </a:r>
            <a:r>
              <a:rPr lang="el-GR" dirty="0"/>
              <a:t> με μια αναφορά στις </a:t>
            </a:r>
            <a:r>
              <a:rPr lang="el-GR" i="1" u="sng" dirty="0"/>
              <a:t>τωρινές και μελλοντικές εξελίξεις</a:t>
            </a:r>
            <a:r>
              <a:rPr lang="el-GR" dirty="0"/>
              <a:t> στον τομέα  των κβαντικών υπολογιστών και της Κρυπτογραφίας στη Μετακβαντική Εποχή.</a:t>
            </a:r>
            <a:endParaRPr lang="el-GR" i="0" dirty="0">
              <a:solidFill>
                <a:srgbClr val="FF0000"/>
              </a:solidFill>
            </a:endParaRPr>
          </a:p>
          <a:p>
            <a:pPr marL="0" indent="0">
              <a:buFontTx/>
              <a:buNone/>
            </a:pPr>
            <a:r>
              <a:rPr lang="el-GR" dirty="0"/>
              <a:t>Οπότε, </a:t>
            </a:r>
            <a:r>
              <a:rPr lang="el-GR" i="1" u="sng" dirty="0"/>
              <a:t>ας ξεκινήσουμε</a:t>
            </a:r>
            <a:r>
              <a:rPr lang="el-GR" dirty="0"/>
              <a:t> με το 1</a:t>
            </a:r>
            <a:r>
              <a:rPr lang="el-GR" baseline="30000" dirty="0"/>
              <a:t>ο</a:t>
            </a:r>
            <a:r>
              <a:rPr lang="el-GR" dirty="0"/>
              <a:t> μας κεφάλαιο </a:t>
            </a:r>
            <a:r>
              <a:rPr lang="el-GR" b="1" dirty="0"/>
              <a:t>*Ν*</a:t>
            </a:r>
            <a:r>
              <a:rPr lang="el-GR" dirty="0"/>
              <a:t>.</a:t>
            </a:r>
          </a:p>
        </p:txBody>
      </p:sp>
    </p:spTree>
    <p:extLst>
      <p:ext uri="{BB962C8B-B14F-4D97-AF65-F5344CB8AC3E}">
        <p14:creationId xmlns:p14="http://schemas.microsoft.com/office/powerpoint/2010/main" val="2913756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Ώρα να μιλήσουμε για το τι κάνει τους κβαντικούς υπολογιστές τόσο ισχυρούς σε σύγκριση με τους κλασσικούς υπολογιστές για κάποιους υπολογισμούς.</a:t>
            </a:r>
          </a:p>
          <a:p>
            <a:pPr marL="171450" indent="-171450">
              <a:buFont typeface="Arial" panose="020B0604020202020204" pitchFamily="34" charset="0"/>
              <a:buChar char="•"/>
            </a:pPr>
            <a:r>
              <a:rPr lang="el-GR" dirty="0"/>
              <a:t>Ουσιαστικά η διαφορά είναι οι </a:t>
            </a:r>
            <a:r>
              <a:rPr lang="el-GR" i="1" u="sng" dirty="0"/>
              <a:t>επιπλέον δυνατότητες που μας προσφέρουν τα </a:t>
            </a:r>
            <a:r>
              <a:rPr lang="en-US" i="1" u="sng" dirty="0"/>
              <a:t>qubits</a:t>
            </a:r>
            <a:r>
              <a:rPr lang="en-US" dirty="0"/>
              <a:t> </a:t>
            </a:r>
            <a:r>
              <a:rPr lang="el-GR" dirty="0"/>
              <a:t>σε σχέση με τα </a:t>
            </a:r>
            <a:r>
              <a:rPr lang="en-US" dirty="0"/>
              <a:t>bits </a:t>
            </a:r>
            <a:r>
              <a:rPr lang="el-GR" dirty="0"/>
              <a:t>και έχουμε ότι αν πάρουμε αρχικά στον κλασσικό υπολογιστή ένα σύνολο </a:t>
            </a:r>
            <a:r>
              <a:rPr lang="en-US" dirty="0"/>
              <a:t>bits, </a:t>
            </a:r>
            <a:r>
              <a:rPr lang="el-GR" dirty="0"/>
              <a:t>δηλαδή έναν </a:t>
            </a:r>
            <a:r>
              <a:rPr lang="el-GR" b="1" dirty="0"/>
              <a:t>καταχωρητή</a:t>
            </a:r>
            <a:r>
              <a:rPr lang="el-GR" dirty="0"/>
              <a:t> αυτός θα υστερεί σε σχέση με έναν </a:t>
            </a:r>
            <a:r>
              <a:rPr lang="el-GR" b="1" dirty="0"/>
              <a:t>κβαντικό καταχωρητή</a:t>
            </a:r>
            <a:r>
              <a:rPr lang="el-GR" dirty="0"/>
              <a:t>.</a:t>
            </a:r>
          </a:p>
          <a:p>
            <a:pPr marL="171450" indent="-171450">
              <a:buFont typeface="Arial" panose="020B0604020202020204" pitchFamily="34" charset="0"/>
              <a:buChar char="•"/>
            </a:pPr>
            <a:r>
              <a:rPr lang="el-GR" dirty="0"/>
              <a:t>Αυτό συμβαίνει γιατί μέσω της υπέρθεσης, ουσιαστικά ένα </a:t>
            </a:r>
            <a:r>
              <a:rPr lang="en-US" dirty="0"/>
              <a:t>qubit </a:t>
            </a:r>
            <a:r>
              <a:rPr lang="el-GR" dirty="0"/>
              <a:t>μπορεί να βρίσκεται στο ενδιάμεσο δύο βασικών καταστάσεων 0 και 1 και άρα </a:t>
            </a:r>
            <a:r>
              <a:rPr lang="el-GR" i="1" u="sng" dirty="0"/>
              <a:t>θα ισοδυναμεί με 2 </a:t>
            </a:r>
            <a:r>
              <a:rPr lang="en-US" i="1" u="sng" dirty="0"/>
              <a:t>bits</a:t>
            </a:r>
            <a:r>
              <a:rPr lang="el-GR" dirty="0"/>
              <a:t>, γιατί ένα </a:t>
            </a:r>
            <a:r>
              <a:rPr lang="en-US" dirty="0"/>
              <a:t>bit </a:t>
            </a:r>
            <a:r>
              <a:rPr lang="el-GR" dirty="0"/>
              <a:t>μπορεί να βρίσκεται μόνο σε μια από τις καταστάσεις 0 και 1 και άρα χρειαζόμαστε 2</a:t>
            </a:r>
            <a:r>
              <a:rPr lang="en-US" dirty="0"/>
              <a:t>bits </a:t>
            </a:r>
            <a:r>
              <a:rPr lang="el-GR" dirty="0"/>
              <a:t>για να έχουμε και τις δύο καταστάσεις.</a:t>
            </a:r>
          </a:p>
          <a:p>
            <a:pPr marL="171450" indent="-171450">
              <a:buFont typeface="Arial" panose="020B0604020202020204" pitchFamily="34" charset="0"/>
              <a:buChar char="•"/>
            </a:pPr>
            <a:r>
              <a:rPr lang="el-GR" dirty="0"/>
              <a:t>Αντίστοιχα, </a:t>
            </a:r>
            <a:r>
              <a:rPr lang="el-GR" i="1" u="sng" dirty="0"/>
              <a:t>με 2 </a:t>
            </a:r>
            <a:r>
              <a:rPr lang="en-US" i="1" u="sng" dirty="0"/>
              <a:t>qubits</a:t>
            </a:r>
            <a:r>
              <a:rPr lang="el-GR" dirty="0"/>
              <a:t> θα μπορούμε να πάρουμε ένα σύνολο 4 καταστάσεων 00,01,10,11 το οποίο θα ισοδυναμεί με 4 </a:t>
            </a:r>
            <a:r>
              <a:rPr lang="en-US" dirty="0"/>
              <a:t>bits </a:t>
            </a:r>
            <a:r>
              <a:rPr lang="el-GR" dirty="0"/>
              <a:t>σε έναν κλασσικό υπολογιστή. </a:t>
            </a:r>
            <a:r>
              <a:rPr lang="el-GR" i="1" u="sng" dirty="0"/>
              <a:t>Αν σας βοηθάει </a:t>
            </a:r>
            <a:r>
              <a:rPr lang="el-GR" dirty="0"/>
              <a:t>για να καταλάβετε αυτή την ισοδυναμία μπορείτε να δείτε τις 4 κβαντικές καταστάσεις ως τα εξής διανύσματα…..και άρα φαίνεται ξεκάθαρα ότι </a:t>
            </a:r>
            <a:r>
              <a:rPr lang="el-GR" i="1" u="sng" dirty="0"/>
              <a:t>χρειαζόμαστε 4 </a:t>
            </a:r>
            <a:r>
              <a:rPr lang="en-US" i="1" u="sng" dirty="0"/>
              <a:t>bits </a:t>
            </a:r>
            <a:r>
              <a:rPr lang="el-GR" i="1" u="sng" dirty="0"/>
              <a:t>για κάτι που κάνουν 2 </a:t>
            </a:r>
            <a:r>
              <a:rPr lang="en-US" i="1" u="sng" dirty="0"/>
              <a:t>qubits</a:t>
            </a:r>
            <a:r>
              <a:rPr lang="en-US" dirty="0"/>
              <a:t>.</a:t>
            </a:r>
            <a:endParaRPr lang="el-GR" dirty="0"/>
          </a:p>
          <a:p>
            <a:pPr marL="171450" indent="-171450">
              <a:buFont typeface="Arial" panose="020B0604020202020204" pitchFamily="34" charset="0"/>
              <a:buChar char="•"/>
            </a:pPr>
            <a:r>
              <a:rPr lang="el-GR" b="1" dirty="0"/>
              <a:t>Επαγωγικά </a:t>
            </a:r>
            <a:r>
              <a:rPr lang="el-GR" dirty="0"/>
              <a:t>λοιπόν φτάνουμε η ισχύς </a:t>
            </a:r>
            <a:r>
              <a:rPr lang="en-US" dirty="0"/>
              <a:t>n qubits </a:t>
            </a:r>
            <a:r>
              <a:rPr lang="el-GR" dirty="0"/>
              <a:t>να ισοδυναμεί με </a:t>
            </a:r>
            <a:r>
              <a:rPr lang="en-US" dirty="0"/>
              <a:t>2</a:t>
            </a:r>
            <a:r>
              <a:rPr lang="en-US" baseline="30000" dirty="0"/>
              <a:t>n </a:t>
            </a:r>
            <a:r>
              <a:rPr lang="en-US" baseline="0" dirty="0"/>
              <a:t>bits</a:t>
            </a:r>
            <a:r>
              <a:rPr lang="el-GR" baseline="0" dirty="0"/>
              <a:t> και άρα έτσι για παράδειγμα ένα σύστημα </a:t>
            </a:r>
            <a:r>
              <a:rPr lang="en-US" i="1" u="sng" baseline="0" dirty="0"/>
              <a:t>100qubits </a:t>
            </a:r>
            <a:r>
              <a:rPr lang="el-GR" i="1" u="sng" baseline="0" dirty="0"/>
              <a:t>ισοδυναμεί σε ισχύ με ένα κλασσικό σύστημα των 2^100 </a:t>
            </a:r>
            <a:r>
              <a:rPr lang="en-US" i="1" u="sng" baseline="0" dirty="0"/>
              <a:t>bits</a:t>
            </a:r>
            <a:r>
              <a:rPr lang="en-US" baseline="0" dirty="0"/>
              <a:t>, </a:t>
            </a:r>
            <a:r>
              <a:rPr lang="el-GR" baseline="0" dirty="0"/>
              <a:t>ένας αριθμός δύσκολος ακόμη και να τον σκεφτούμε, ένας αριθμός με 31 ψηφία.</a:t>
            </a:r>
          </a:p>
        </p:txBody>
      </p:sp>
    </p:spTree>
    <p:extLst>
      <p:ext uri="{BB962C8B-B14F-4D97-AF65-F5344CB8AC3E}">
        <p14:creationId xmlns:p14="http://schemas.microsoft.com/office/powerpoint/2010/main" val="2288835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Συνεχίζουμε τώρα με την ενότητα των </a:t>
            </a:r>
            <a:r>
              <a:rPr lang="el-GR" b="1" dirty="0"/>
              <a:t>κβαντικών αλγορίθμων</a:t>
            </a:r>
            <a:r>
              <a:rPr lang="el-GR" dirty="0"/>
              <a:t> οι οποίοι είναι ουσιαστικά αλγόριθμοι που χρησιμοποιούν κάποια από τις κβαντικές ιδιότητες που ανέφερα πριν καθώς και άλλες λιγότερο βασικές</a:t>
            </a:r>
            <a:r>
              <a:rPr lang="el-GR" sz="1200" b="0" i="0" u="none" strike="noStrike" baseline="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u="none" strike="noStrike" baseline="0" dirty="0"/>
              <a:t>Οι κβαντικοί αλγόριθμοι είναι ουσιαστικά ο </a:t>
            </a:r>
            <a:r>
              <a:rPr lang="el-GR" sz="1200" b="0" i="1" u="sng" strike="noStrike" baseline="0" dirty="0"/>
              <a:t>σύνδεσμος κρυπτογραφίας και κβαντικών υπολογιστών</a:t>
            </a:r>
            <a:r>
              <a:rPr lang="el-GR" sz="1200" b="0" i="0" u="none" strike="noStrike" baseline="0" dirty="0"/>
              <a:t>, η πηγή της </a:t>
            </a:r>
            <a:r>
              <a:rPr lang="el-GR" sz="1200" b="1" i="0" u="none" strike="noStrike" baseline="0" dirty="0"/>
              <a:t>κβαντικής απειλής </a:t>
            </a:r>
            <a:r>
              <a:rPr lang="el-GR" sz="1200" b="0" i="0" u="none" strike="noStrike" baseline="0" dirty="0"/>
              <a:t>που ανέφερα στις αρχές της παρουσίασης.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u="none" strike="noStrike" baseline="0" dirty="0"/>
              <a:t>Πιο συγκεκριμένα όμως, αναφερόμαστε σε δύο κβαντικούς αλγορίθμους, τους οποίους και θα δούμε περιληπτικά στη συνέχεια.</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b="1" i="0" u="none" strike="noStrik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i="0" u="none" strike="noStrike" baseline="0" dirty="0"/>
              <a:t>«όλοι οι κλασσικοί αλγόριθμοι μπορούν να εκτελεστούν και σε έναν κβαντικό υπολογιστή»</a:t>
            </a:r>
            <a:endParaRPr lang="el-G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i="0" u="none" strike="noStrike" baseline="0" dirty="0"/>
              <a:t> </a:t>
            </a:r>
          </a:p>
        </p:txBody>
      </p:sp>
    </p:spTree>
    <p:extLst>
      <p:ext uri="{BB962C8B-B14F-4D97-AF65-F5344CB8AC3E}">
        <p14:creationId xmlns:p14="http://schemas.microsoft.com/office/powerpoint/2010/main" val="200793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b="0" i="0" u="none" strike="noStrike" baseline="0" dirty="0"/>
              <a:t>Ξεκινάμε με τον αλγόριθμο που δημιούργησε ο </a:t>
            </a:r>
            <a:r>
              <a:rPr lang="en-US" b="0" i="0" u="none" strike="noStrike" baseline="0" dirty="0"/>
              <a:t>Love Grover </a:t>
            </a:r>
            <a:r>
              <a:rPr lang="el-GR" b="0" i="0" u="none" strike="noStrike" baseline="0" dirty="0"/>
              <a:t>πριν από 26χρόνια και ο οποίος καταφέρνει </a:t>
            </a:r>
            <a:r>
              <a:rPr lang="el-GR" b="0" i="1" u="sng" strike="noStrike" baseline="0" dirty="0"/>
              <a:t>να βρει πιο γρήγορα ένα στοιχείο σε μια </a:t>
            </a:r>
            <a:r>
              <a:rPr lang="el-GR" b="1" i="1" u="sng" strike="noStrike" baseline="0" dirty="0"/>
              <a:t>ΜΗ ΔΟΜΗΜΕΝΗ </a:t>
            </a:r>
            <a:r>
              <a:rPr lang="el-GR" b="0" i="1" u="sng" strike="noStrike" baseline="0" dirty="0"/>
              <a:t>βάση δεδομένων</a:t>
            </a:r>
            <a:r>
              <a:rPr lang="el-GR" b="0" i="0" u="none" strike="noStrike" baseline="0" dirty="0"/>
              <a:t>.</a:t>
            </a:r>
          </a:p>
          <a:p>
            <a:pPr marL="171450" indent="-171450">
              <a:buFont typeface="Arial" panose="020B0604020202020204" pitchFamily="34" charset="0"/>
              <a:buChar char="•"/>
            </a:pPr>
            <a:r>
              <a:rPr lang="el-GR" b="0" i="0" u="none" strike="noStrike" baseline="0" dirty="0"/>
              <a:t>Και θα δείξουμε τι σημαίνει αυτό με το παράδειγμα του </a:t>
            </a:r>
            <a:r>
              <a:rPr lang="el-GR" b="1" i="0" u="none" strike="noStrike" baseline="0" dirty="0"/>
              <a:t>τηλεφωνικού καταλόγου</a:t>
            </a:r>
            <a:r>
              <a:rPr lang="en-US" b="1" i="0" u="none" strike="noStrike" baseline="0" dirty="0"/>
              <a:t> </a:t>
            </a:r>
            <a:r>
              <a:rPr lang="en-US" b="0" i="0" u="none" strike="noStrike" baseline="0" dirty="0"/>
              <a:t>:</a:t>
            </a:r>
            <a:endParaRPr lang="el-GR" sz="1800" b="0" i="0" u="none" strike="noStrike" baseline="0" dirty="0">
              <a:latin typeface="Kerkis"/>
            </a:endParaRPr>
          </a:p>
          <a:p>
            <a:pPr marL="628650" lvl="1" indent="-171450">
              <a:buFont typeface="Arial" panose="020B0604020202020204" pitchFamily="34" charset="0"/>
              <a:buChar char="•"/>
            </a:pPr>
            <a:r>
              <a:rPr lang="el-GR" sz="1800" b="0" i="0" u="none" strike="noStrike" baseline="0" dirty="0">
                <a:latin typeface="Kerkis"/>
              </a:rPr>
              <a:t>Έστω λοιπόν ότι έχουμε έναν μεγάλο έντυπο κατάλογο στον οποίο περιέχεται ένας μεγάλος αριθμός ονομάτων, </a:t>
            </a:r>
            <a:r>
              <a:rPr lang="el-GR" sz="1800" b="0" i="1" u="sng" strike="noStrike" baseline="0" dirty="0">
                <a:latin typeface="Kerkis"/>
              </a:rPr>
              <a:t>σε καθένα από τα οποία αντιστοιχεί ένας αριθμός τηλεφώνου</a:t>
            </a:r>
            <a:r>
              <a:rPr lang="el-GR" sz="1800" b="0" i="0" u="none" strike="noStrike" baseline="0" dirty="0">
                <a:latin typeface="Kerkis"/>
              </a:rPr>
              <a:t>. </a:t>
            </a:r>
          </a:p>
          <a:p>
            <a:pPr marL="628650" lvl="1" indent="-171450">
              <a:buFont typeface="Arial" panose="020B0604020202020204" pitchFamily="34" charset="0"/>
              <a:buChar char="•"/>
            </a:pPr>
            <a:r>
              <a:rPr lang="el-GR" sz="1800" b="0" i="0" u="none" strike="noStrike" baseline="0" dirty="0">
                <a:latin typeface="Kerkis"/>
              </a:rPr>
              <a:t>Τότε, παρατηρούμε ότι, καθώς τα ονόματα είναι ταξινομημένα σε αλφαβητική σειρά, μας είναι </a:t>
            </a:r>
            <a:r>
              <a:rPr lang="el-GR" sz="1800" b="0" i="1" u="sng" strike="noStrike" baseline="0" dirty="0">
                <a:latin typeface="Kerkis"/>
              </a:rPr>
              <a:t>πολύ εύκολο να βρούμε τον αριθμό τηλεφώνου</a:t>
            </a:r>
            <a:r>
              <a:rPr lang="el-GR" sz="1800" b="0" i="0" u="none" strike="noStrike" baseline="0" dirty="0">
                <a:latin typeface="Kerkis"/>
              </a:rPr>
              <a:t> που αντιστοιχεί σε κάποιο όνομα. Ο τηλεφωνικός κατάλογος δηλαδή αποτελεί μια </a:t>
            </a:r>
            <a:r>
              <a:rPr lang="el-GR" sz="1800" b="1" i="0" u="none" strike="noStrike" baseline="0" dirty="0">
                <a:latin typeface="Kerkis"/>
              </a:rPr>
              <a:t>δομημένη βάση</a:t>
            </a:r>
            <a:r>
              <a:rPr lang="el-GR" sz="1800" b="0" i="0" u="none" strike="noStrike" baseline="0" dirty="0">
                <a:latin typeface="Kerkis"/>
              </a:rPr>
              <a:t>, όσον αφορά τα ονόματα. </a:t>
            </a:r>
          </a:p>
          <a:p>
            <a:pPr marL="628650" lvl="1" indent="-171450">
              <a:buFont typeface="Arial" panose="020B0604020202020204" pitchFamily="34" charset="0"/>
              <a:buChar char="•"/>
            </a:pPr>
            <a:r>
              <a:rPr lang="el-GR" sz="1800" b="0" i="0" u="none" strike="noStrike" baseline="0" dirty="0">
                <a:latin typeface="Kerkis"/>
              </a:rPr>
              <a:t>Από την άλλη μεριά, αν πάρουμε το αντίθετο πρόβλημα, αν υποθέσουμε δηλαδή ότι μας δίνεται ένας τηλεφωνικός αριθμός και μας ζητείται να βρούμε το όνομα που του αντιστοιχεί, τότε παρατηρούμε ότι </a:t>
            </a:r>
            <a:r>
              <a:rPr lang="el-GR" sz="1800" b="0" i="1" u="sng" strike="noStrike" baseline="0" dirty="0">
                <a:latin typeface="Kerkis"/>
              </a:rPr>
              <a:t>μας είναι πολύ δύσκολο να το κάνουμε αυτό</a:t>
            </a:r>
            <a:r>
              <a:rPr lang="el-GR" sz="1800" b="0" i="0" u="none" strike="noStrike" baseline="0" dirty="0">
                <a:latin typeface="Kerkis"/>
              </a:rPr>
              <a:t> . Το πρόβλημα αυτό είναι τόσο δύσκολο γιατί ο τηλεφωνικός κατάλογος είναι μια </a:t>
            </a:r>
            <a:r>
              <a:rPr lang="el-GR" sz="1800" b="1" i="0" u="none" strike="noStrike" baseline="0" dirty="0">
                <a:latin typeface="Kerkis"/>
              </a:rPr>
              <a:t>μη δομημένη βάση δεδομένων</a:t>
            </a:r>
            <a:r>
              <a:rPr lang="el-GR" sz="1800" b="0" i="0" u="none" strike="noStrike" baseline="0" dirty="0">
                <a:latin typeface="Kerkis"/>
              </a:rPr>
              <a:t>, όσον αφορά τους τηλεφωνικούς αριθμούς. </a:t>
            </a:r>
          </a:p>
          <a:p>
            <a:pPr marL="171450" lvl="0" indent="-171450">
              <a:buFont typeface="Arial" panose="020B0604020202020204" pitchFamily="34" charset="0"/>
              <a:buChar char="•"/>
            </a:pPr>
            <a:r>
              <a:rPr lang="el-GR" sz="1800" b="1" i="0" u="none" strike="noStrike" baseline="0" dirty="0">
                <a:latin typeface="Kerkis"/>
              </a:rPr>
              <a:t>(Προσπ</a:t>
            </a:r>
            <a:r>
              <a:rPr lang="el-GR" sz="1800" b="0" i="0" u="none" strike="noStrike" baseline="0" dirty="0">
                <a:latin typeface="Kerkis"/>
              </a:rPr>
              <a:t>.)Γενικά στη κλασσική περίπτωση μπορούμε να πούμε ότι για να βρούμε ένα στοιχείο μιας μη δομημένης βάσης </a:t>
            </a:r>
            <a:r>
              <a:rPr lang="el-GR" sz="1800" b="0" i="0" u="none" strike="noStrike" baseline="0" dirty="0">
                <a:latin typeface="CMMI10"/>
              </a:rPr>
              <a:t>N </a:t>
            </a:r>
            <a:r>
              <a:rPr lang="el-GR" sz="1800" b="0" i="0" u="none" strike="noStrike" baseline="0" dirty="0">
                <a:latin typeface="Kerkis"/>
              </a:rPr>
              <a:t>δεδομένων </a:t>
            </a:r>
            <a:r>
              <a:rPr lang="el-GR" sz="1800" b="0" i="1" u="sng" strike="noStrike" baseline="0" dirty="0">
                <a:latin typeface="Kerkis"/>
              </a:rPr>
              <a:t>θα χρειαστούμε κατά μέσο όρο </a:t>
            </a:r>
            <a:r>
              <a:rPr lang="el-GR" sz="1800" b="0" i="1" u="sng" strike="noStrike" baseline="0" dirty="0">
                <a:latin typeface="CMMI10"/>
              </a:rPr>
              <a:t>N/</a:t>
            </a:r>
            <a:r>
              <a:rPr lang="el-GR" sz="1800" b="0" i="1" u="sng" strike="noStrike" baseline="0" dirty="0">
                <a:latin typeface="CMR10"/>
              </a:rPr>
              <a:t>2 </a:t>
            </a:r>
            <a:r>
              <a:rPr lang="el-GR" sz="1800" b="0" i="1" u="sng" strike="noStrike" baseline="0" dirty="0">
                <a:latin typeface="Kerkis"/>
              </a:rPr>
              <a:t>προσπάθειες</a:t>
            </a:r>
            <a:r>
              <a:rPr lang="el-GR" sz="1800" b="0" i="0" u="none" strike="noStrike" baseline="0" dirty="0">
                <a:latin typeface="Kerkis"/>
              </a:rPr>
              <a:t>, καθώς δεν υπάρχει κάποια άλλη τεχνική πέρα από την τυχαία επιλογή για να εκτελέσει ένας άνθρωπος ή ένας κλασσικός υπολογιστής αυτή την αναζήτηση πιο γρήγορα. Αυτό όμως δεν ισχύει για τους κβαντικούς υπολογιστές οι οποίοι, χρησιμοποιώντας τον αλγόριθμο του Grover, μπορούν να εκτελέσουν πια αυτή την αναζήτηση σε </a:t>
            </a:r>
            <a:r>
              <a:rPr lang="el-GR" sz="1800" b="0" i="1" u="sng" strike="noStrike" baseline="0" dirty="0">
                <a:latin typeface="Kerkis"/>
              </a:rPr>
              <a:t>περίπου </a:t>
            </a:r>
            <a:r>
              <a:rPr lang="el-GR" sz="1800" b="0" i="1" u="sng" strike="noStrike" baseline="0" dirty="0">
                <a:latin typeface="CMSY10"/>
              </a:rPr>
              <a:t>√</a:t>
            </a:r>
            <a:r>
              <a:rPr lang="en-US" sz="1800" b="0" i="1" u="sng" strike="noStrike" baseline="0" dirty="0">
                <a:latin typeface="CMMI10"/>
              </a:rPr>
              <a:t>N </a:t>
            </a:r>
            <a:r>
              <a:rPr lang="el-GR" sz="1800" b="0" i="1" u="sng" strike="noStrike" baseline="0" dirty="0">
                <a:latin typeface="Kerkis"/>
              </a:rPr>
              <a:t>προσπάθειες</a:t>
            </a:r>
            <a:r>
              <a:rPr lang="el-GR" sz="1800" b="0" i="0" u="none" strike="noStrike" baseline="0" dirty="0">
                <a:latin typeface="Kerkis"/>
              </a:rPr>
              <a:t>.</a:t>
            </a:r>
            <a:endParaRPr lang="el-GR" b="0" i="0" u="none" strike="noStrike" baseline="0" dirty="0"/>
          </a:p>
        </p:txBody>
      </p:sp>
    </p:spTree>
    <p:extLst>
      <p:ext uri="{BB962C8B-B14F-4D97-AF65-F5344CB8AC3E}">
        <p14:creationId xmlns:p14="http://schemas.microsoft.com/office/powerpoint/2010/main" val="2443117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Για να δούμε και τις βασικές χρήσεις του αλγορίθμου του </a:t>
            </a:r>
            <a:r>
              <a:rPr lang="en-US" dirty="0"/>
              <a:t>Grover </a:t>
            </a:r>
            <a:r>
              <a:rPr lang="el-GR" dirty="0"/>
              <a:t>στην κρυπτογραφία..</a:t>
            </a:r>
          </a:p>
          <a:p>
            <a:pPr marL="171450" indent="-171450">
              <a:buFont typeface="Arial" panose="020B0604020202020204" pitchFamily="34" charset="0"/>
              <a:buChar char="•"/>
            </a:pPr>
            <a:r>
              <a:rPr lang="el-GR" dirty="0"/>
              <a:t>Ουσιαστικά αυτό που καταφέρνει είναι να επιταχύνει τις διαδικασίες εύρεσης προ εικόνας και σύμπτωσης…</a:t>
            </a:r>
          </a:p>
          <a:p>
            <a:pPr marL="171450" indent="-171450">
              <a:buFont typeface="Arial" panose="020B0604020202020204" pitchFamily="34" charset="0"/>
              <a:buChar char="•"/>
            </a:pPr>
            <a:r>
              <a:rPr lang="el-GR" dirty="0"/>
              <a:t>αλλά για να γυρίσουμε πίσω στη διαφάνεια στην οποία ασχοληθήκαμε με αυτά να δούμε καλύτερα τι σημαίνει αυτό.</a:t>
            </a:r>
          </a:p>
          <a:p>
            <a:endParaRPr lang="el-GR" dirty="0"/>
          </a:p>
        </p:txBody>
      </p:sp>
    </p:spTree>
    <p:extLst>
      <p:ext uri="{BB962C8B-B14F-4D97-AF65-F5344CB8AC3E}">
        <p14:creationId xmlns:p14="http://schemas.microsoft.com/office/powerpoint/2010/main" val="2928999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Συνεχίζουμε με τον </a:t>
            </a:r>
            <a:r>
              <a:rPr lang="el-GR" b="1" dirty="0"/>
              <a:t>αλγόριθμο του </a:t>
            </a:r>
            <a:r>
              <a:rPr lang="en-US" b="1" dirty="0"/>
              <a:t>Shor</a:t>
            </a:r>
            <a:r>
              <a:rPr lang="el-GR" dirty="0"/>
              <a:t>, ο οποίος είναι ένας </a:t>
            </a:r>
            <a:r>
              <a:rPr lang="el-GR" i="1" u="sng" dirty="0"/>
              <a:t>αποδοτικός αλγόριθμος εύρεσης της περιόδου μιας συνάρτησης της μορφής</a:t>
            </a:r>
            <a:r>
              <a:rPr lang="el-GR" i="0" u="none" dirty="0"/>
              <a:t> </a:t>
            </a:r>
            <a:r>
              <a:rPr lang="el-GR" dirty="0"/>
              <a:t>που βλέπετε και ουσιαστικά μας ενδιαφέρει γιατί η επίλυση αυτού του προβλήματος σε πολυωνυμικό χρόνο μας δίνει και την επίλυση των δύο </a:t>
            </a:r>
            <a:r>
              <a:rPr lang="el-GR" b="1" dirty="0"/>
              <a:t>παρακάτω προβλημάτων</a:t>
            </a:r>
            <a:r>
              <a:rPr lang="el-GR" dirty="0"/>
              <a:t> σε πολυωνυμικό χρόνο.</a:t>
            </a:r>
          </a:p>
          <a:p>
            <a:pPr marL="171450" indent="-171450">
              <a:buFont typeface="Arial" panose="020B0604020202020204" pitchFamily="34" charset="0"/>
              <a:buChar char="•"/>
            </a:pPr>
            <a:r>
              <a:rPr lang="el-GR" dirty="0"/>
              <a:t>Ωστόσο, σε αυτά τα προβλήματα </a:t>
            </a:r>
            <a:r>
              <a:rPr lang="el-GR" i="1" u="sng" dirty="0"/>
              <a:t>βάσιζαν την ασφάλεια τους</a:t>
            </a:r>
            <a:r>
              <a:rPr lang="el-GR" dirty="0"/>
              <a:t> αρκετά σχήματα κρυπτογράφησης και υπογραφής, τα οποία βλέπουμε σιγά σιγά στις οθόνες μας και άρα ο αλγόριθμος </a:t>
            </a:r>
            <a:r>
              <a:rPr lang="en-US" dirty="0"/>
              <a:t>Shor </a:t>
            </a:r>
            <a:r>
              <a:rPr lang="el-GR" dirty="0"/>
              <a:t>ουσιαστικά </a:t>
            </a:r>
            <a:r>
              <a:rPr lang="el-GR" b="1" dirty="0"/>
              <a:t>καταφέρνει να σπάσει </a:t>
            </a:r>
            <a:r>
              <a:rPr lang="el-GR" dirty="0"/>
              <a:t>όλα αυτά τα σχήματα και πρωτόκολλα, καθώς και άλλα παρόμοια.</a:t>
            </a:r>
          </a:p>
          <a:p>
            <a:pPr marL="171450" indent="-171450">
              <a:buFont typeface="Arial" panose="020B0604020202020204" pitchFamily="34" charset="0"/>
              <a:buChar char="•"/>
            </a:pPr>
            <a:r>
              <a:rPr lang="el-GR" dirty="0"/>
              <a:t>Το </a:t>
            </a:r>
            <a:r>
              <a:rPr lang="en-US" b="1" dirty="0"/>
              <a:t>RSA</a:t>
            </a:r>
            <a:r>
              <a:rPr lang="en-US" dirty="0"/>
              <a:t> </a:t>
            </a:r>
            <a:r>
              <a:rPr lang="el-GR" dirty="0"/>
              <a:t>που είχαμε δει στο 1</a:t>
            </a:r>
            <a:r>
              <a:rPr lang="el-GR" baseline="30000" dirty="0"/>
              <a:t>ο</a:t>
            </a:r>
            <a:r>
              <a:rPr lang="el-GR" dirty="0"/>
              <a:t> κεφάλαιο μπορεί να σπάσει, το </a:t>
            </a:r>
            <a:r>
              <a:rPr lang="en-US" b="1" dirty="0"/>
              <a:t>Rabin</a:t>
            </a:r>
            <a:r>
              <a:rPr lang="en-US" dirty="0"/>
              <a:t> </a:t>
            </a:r>
            <a:r>
              <a:rPr lang="el-GR" dirty="0"/>
              <a:t>μπορεί να σπάσει, ο αλγόριθμος ψηφιακής υπογραφής </a:t>
            </a:r>
            <a:r>
              <a:rPr lang="en-US" b="1" dirty="0"/>
              <a:t>DSA</a:t>
            </a:r>
            <a:r>
              <a:rPr lang="el-GR" dirty="0"/>
              <a:t>, ακόμη και οι </a:t>
            </a:r>
            <a:r>
              <a:rPr lang="el-GR" i="1" u="sng" dirty="0"/>
              <a:t>υπογραφές που χρησιμοποιούν ελλειπτικές καμπύλες</a:t>
            </a:r>
            <a:r>
              <a:rPr lang="el-GR" dirty="0"/>
              <a:t> σπάνε.</a:t>
            </a:r>
          </a:p>
          <a:p>
            <a:pPr marL="171450" indent="-171450">
              <a:buFont typeface="Arial" panose="020B0604020202020204" pitchFamily="34" charset="0"/>
              <a:buChar char="•"/>
            </a:pPr>
            <a:r>
              <a:rPr lang="el-GR" dirty="0"/>
              <a:t>Δηλαδή, για κάποιον που δεν γνωρίζει αυτά τα σχήματα, αυτό σημαίνει ότι </a:t>
            </a:r>
            <a:r>
              <a:rPr lang="el-GR" i="1" u="sng" dirty="0"/>
              <a:t>η ασφάλεια του διαδικτύου κινδυνεύει</a:t>
            </a:r>
            <a:r>
              <a:rPr lang="el-GR" dirty="0"/>
              <a:t> γιατί ας πούμε το </a:t>
            </a:r>
            <a:r>
              <a:rPr lang="en-US" dirty="0"/>
              <a:t>RSA </a:t>
            </a:r>
            <a:r>
              <a:rPr lang="el-GR" dirty="0"/>
              <a:t>ακόμη χρησιμοποιείται κατά κόρον σε </a:t>
            </a:r>
            <a:r>
              <a:rPr lang="en-US" dirty="0"/>
              <a:t>browsers, chats</a:t>
            </a:r>
            <a:r>
              <a:rPr lang="el-GR" dirty="0"/>
              <a:t>, ακόμη και μέιλ</a:t>
            </a:r>
          </a:p>
          <a:p>
            <a:pPr marL="171450" indent="-171450">
              <a:buFont typeface="Arial" panose="020B0604020202020204" pitchFamily="34" charset="0"/>
              <a:buChar char="•"/>
            </a:pPr>
            <a:r>
              <a:rPr lang="el-GR" dirty="0"/>
              <a:t>Και οι αλγόριθμοι ψηφιακής υπογραφής, παρόμοια. </a:t>
            </a:r>
          </a:p>
          <a:p>
            <a:pPr marL="171450" indent="-171450">
              <a:buFont typeface="Arial" panose="020B0604020202020204" pitchFamily="34" charset="0"/>
              <a:buChar char="•"/>
            </a:pPr>
            <a:r>
              <a:rPr lang="el-GR" dirty="0"/>
              <a:t>Βέβαια, </a:t>
            </a:r>
            <a:r>
              <a:rPr lang="el-GR" i="1" u="sng" dirty="0"/>
              <a:t>να τονίσω σε αυτό το σημείο</a:t>
            </a:r>
            <a:r>
              <a:rPr lang="el-GR" dirty="0"/>
              <a:t> ότι για να μπορέσουν να εκτελεστούν και ο αλγόριθμος του </a:t>
            </a:r>
            <a:r>
              <a:rPr lang="en-US" dirty="0"/>
              <a:t>Grover </a:t>
            </a:r>
            <a:r>
              <a:rPr lang="el-GR" dirty="0"/>
              <a:t>και ο αλγόριθμος του </a:t>
            </a:r>
            <a:r>
              <a:rPr lang="en-US" dirty="0"/>
              <a:t>Shor </a:t>
            </a:r>
            <a:r>
              <a:rPr lang="el-GR" dirty="0"/>
              <a:t>σωστά </a:t>
            </a:r>
            <a:r>
              <a:rPr lang="el-GR" i="1" u="sng" dirty="0"/>
              <a:t>χρειάζονται κβαντικοί υπολογιστές πολλών </a:t>
            </a:r>
            <a:r>
              <a:rPr lang="en-US" i="1" u="sng" dirty="0"/>
              <a:t>qubit</a:t>
            </a:r>
            <a:r>
              <a:rPr lang="en-US" dirty="0"/>
              <a:t> </a:t>
            </a:r>
            <a:r>
              <a:rPr lang="el-GR" dirty="0"/>
              <a:t>τους οποίους δεν έχουμε κατασκευάσει ακόμη, αλλά πολλοί επιστήμονες πιστεύουν ότι είναι κάτι που μπορεί να γίνει μέχρι το 2030.</a:t>
            </a:r>
          </a:p>
          <a:p>
            <a:pPr marL="171450" indent="-171450">
              <a:buFont typeface="Arial" panose="020B0604020202020204" pitchFamily="34" charset="0"/>
              <a:buChar char="•"/>
            </a:pPr>
            <a:endParaRPr lang="el-GR" dirty="0"/>
          </a:p>
        </p:txBody>
      </p:sp>
    </p:spTree>
    <p:extLst>
      <p:ext uri="{BB962C8B-B14F-4D97-AF65-F5344CB8AC3E}">
        <p14:creationId xmlns:p14="http://schemas.microsoft.com/office/powerpoint/2010/main" val="3076969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Συνεχίζοντας ας δούμε λίγο στα γρήγορα με αριθμούς, </a:t>
            </a:r>
            <a:r>
              <a:rPr lang="el-GR" i="1" u="sng" dirty="0"/>
              <a:t>πόσο γρήγορος είναι ο αλγόριθμος του </a:t>
            </a:r>
            <a:r>
              <a:rPr lang="en-US" i="1" u="sng" dirty="0"/>
              <a:t>Shor</a:t>
            </a:r>
            <a:r>
              <a:rPr lang="el-GR" dirty="0"/>
              <a:t>..</a:t>
            </a:r>
          </a:p>
          <a:p>
            <a:pPr marL="171450" indent="-171450">
              <a:buFont typeface="Arial" panose="020B0604020202020204" pitchFamily="34" charset="0"/>
              <a:buChar char="•"/>
            </a:pPr>
            <a:r>
              <a:rPr lang="el-GR" dirty="0"/>
              <a:t>Βλέπουμε για παράδειγμα το ότι </a:t>
            </a:r>
            <a:r>
              <a:rPr lang="el-GR" i="1" u="sng" dirty="0"/>
              <a:t>θα χρειάζεται εκατομμύρια</a:t>
            </a:r>
            <a:r>
              <a:rPr lang="el-GR" i="1" u="sng" baseline="30000" dirty="0"/>
              <a:t> </a:t>
            </a:r>
            <a:r>
              <a:rPr lang="el-GR" i="1" u="sng" baseline="0" dirty="0"/>
              <a:t>χρόνια για την παραγοντοποίηση αριθμών μήκους 2048 και 4096 μπιτ </a:t>
            </a:r>
            <a:r>
              <a:rPr lang="el-GR" baseline="0" dirty="0"/>
              <a:t>για κλασσικούς υπολογιστές ακόμη και με την πολύ μεγαλύτερη εκτιμώμενη ισχύ που μπορεί να έχουν το 2042, ενώ την ίδια στιγμή ένας αρκετά δυνατός κβαντικός υπολογιστής εκτιμάται ότι </a:t>
            </a:r>
            <a:r>
              <a:rPr lang="el-GR" i="1" u="sng" baseline="0" dirty="0"/>
              <a:t>θα χρειάζεται 5 ώρες στην χειρότερη περίπτωση</a:t>
            </a:r>
            <a:r>
              <a:rPr lang="el-GR" baseline="0" dirty="0"/>
              <a:t> για έναν αριθμό μήκους 4096</a:t>
            </a:r>
            <a:r>
              <a:rPr lang="en-US" baseline="0" dirty="0"/>
              <a:t>bits.</a:t>
            </a:r>
            <a:endParaRPr lang="el-GR" baseline="0" dirty="0"/>
          </a:p>
        </p:txBody>
      </p:sp>
    </p:spTree>
    <p:extLst>
      <p:ext uri="{BB962C8B-B14F-4D97-AF65-F5344CB8AC3E}">
        <p14:creationId xmlns:p14="http://schemas.microsoft.com/office/powerpoint/2010/main" val="625153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Οπότε, όπως μπορείτε να καταλάβετε και με τα προηγούμενα, ο </a:t>
            </a:r>
            <a:r>
              <a:rPr lang="en-US" dirty="0"/>
              <a:t>Shor </a:t>
            </a:r>
            <a:r>
              <a:rPr lang="el-GR" dirty="0"/>
              <a:t>καταφέρνει να σπάει απίστευτα γρήγορα σχήματα κρυπτογραφίας στα οποία βασίζεται η ασφάλεια του διαδικτύου και άρα καταλήγουμε στο συμπέρασμα ότι ένας αρκετά μεγάλος κβαντικός υπολογιστής τα επόμενα χρόνια θα ήταν καταστροφικός για το ίντερνετ, η λεγόμενη κβαντική απειλή.</a:t>
            </a:r>
          </a:p>
          <a:p>
            <a:pPr marL="171450" indent="-171450">
              <a:buFont typeface="Arial" panose="020B0604020202020204" pitchFamily="34" charset="0"/>
              <a:buChar char="•"/>
            </a:pPr>
            <a:r>
              <a:rPr lang="el-GR" dirty="0"/>
              <a:t>Και αυτό είναι κάτι που δεν το διαπιστώσαμε εμείς πρώτοι </a:t>
            </a:r>
            <a:r>
              <a:rPr lang="el-GR" b="1" dirty="0"/>
              <a:t>*</a:t>
            </a:r>
            <a:r>
              <a:rPr lang="en-US" b="1" dirty="0"/>
              <a:t>N*</a:t>
            </a:r>
          </a:p>
          <a:p>
            <a:pPr marL="171450" indent="-171450">
              <a:buFont typeface="Arial" panose="020B0604020202020204" pitchFamily="34" charset="0"/>
              <a:buChar char="•"/>
            </a:pPr>
            <a:r>
              <a:rPr lang="el-GR" b="0" dirty="0"/>
              <a:t>Από κβαντικούς χάκερ, μέχρι την απειλή του σπασίματος των σημερινών κρυπτογραφημένων μηνυμάτων και την πτώση του </a:t>
            </a:r>
            <a:r>
              <a:rPr lang="en-US" b="0" dirty="0"/>
              <a:t>bitcoin </a:t>
            </a:r>
            <a:r>
              <a:rPr lang="el-GR" b="0" dirty="0"/>
              <a:t>το μέλλον που χάραξε ο </a:t>
            </a:r>
            <a:r>
              <a:rPr lang="en-US" b="0" dirty="0"/>
              <a:t>Shor </a:t>
            </a:r>
            <a:r>
              <a:rPr lang="el-GR" b="0" dirty="0"/>
              <a:t>πραγματικά</a:t>
            </a:r>
            <a:r>
              <a:rPr lang="en-US" b="0" dirty="0"/>
              <a:t> </a:t>
            </a:r>
            <a:r>
              <a:rPr lang="el-GR" b="0" dirty="0"/>
              <a:t>φαίνεται δυσοίωνο, ακόμη και αν τεχνολογικά δεν είμαστε ακόμη εκεί.</a:t>
            </a:r>
          </a:p>
          <a:p>
            <a:endParaRPr lang="el-GR" dirty="0"/>
          </a:p>
        </p:txBody>
      </p:sp>
    </p:spTree>
    <p:extLst>
      <p:ext uri="{BB962C8B-B14F-4D97-AF65-F5344CB8AC3E}">
        <p14:creationId xmlns:p14="http://schemas.microsoft.com/office/powerpoint/2010/main" val="3478839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Η τουλάχιστον έτσι φαίνεται να πιστεύουν άνθρωποι οι οποίοι κάνανε μισή την έρευνα τους στο θέμα..</a:t>
            </a:r>
          </a:p>
          <a:p>
            <a:pPr marL="171450" indent="-171450">
              <a:buFont typeface="Arial" panose="020B0604020202020204" pitchFamily="34" charset="0"/>
              <a:buChar char="•"/>
            </a:pPr>
            <a:r>
              <a:rPr lang="el-GR" dirty="0"/>
              <a:t>Στη πραγματικότητα καθώς οι επιστήμονες γνώριζαν γι’ αυτήν την απειλή εδώ και αρκετά χρόνια, έγιναν βήματα προς την εύρεση λύσεων για την αντιμετώπιση της απειλής.</a:t>
            </a:r>
          </a:p>
          <a:p>
            <a:pPr marL="171450" indent="-171450">
              <a:buFont typeface="Arial" panose="020B0604020202020204" pitchFamily="34" charset="0"/>
              <a:buChar char="•"/>
            </a:pPr>
            <a:r>
              <a:rPr lang="el-GR" dirty="0"/>
              <a:t>Αυτές οι λύσεις είναι δύο νέοι τομείς τις κρυπτογραφίας, με πρώτη την Κβαντική Κρυπτογραφία η οποία ουσιαστικά εκμεταλλεύεται κάποιες ιδιότητες της κβαντομηχανικής για την υλοποίηση κρυπτογραφικών εφαρμογών με πιο κύρια την κβαντική διαχείριση κλειδιών, η οποία αποτελεί την τέλεια, θεωρητικά, ασφάλεια και άλλες πιο σύγχρονες και λιγότερο εξελιγμένες.</a:t>
            </a:r>
          </a:p>
          <a:p>
            <a:pPr marL="171450" indent="-171450">
              <a:buFont typeface="Arial" panose="020B0604020202020204" pitchFamily="34" charset="0"/>
              <a:buChar char="•"/>
            </a:pPr>
            <a:r>
              <a:rPr lang="el-GR" dirty="0"/>
              <a:t>Επίσης, σχετικά με την κβαντική διαχείριση κλειδιών μπορείτε να βρείτε και επιπλέον πληροφορίες στην ίδια την εργασία μου και στις αναφορές που χρησιμοποίησα.</a:t>
            </a:r>
          </a:p>
          <a:p>
            <a:pPr marL="171450" indent="-171450">
              <a:buFont typeface="Arial" panose="020B0604020202020204" pitchFamily="34" charset="0"/>
              <a:buChar char="•"/>
            </a:pPr>
            <a:r>
              <a:rPr lang="el-GR" dirty="0"/>
              <a:t>Και ακόμη, η 2</a:t>
            </a:r>
            <a:r>
              <a:rPr lang="el-GR" baseline="30000" dirty="0"/>
              <a:t>η</a:t>
            </a:r>
            <a:r>
              <a:rPr lang="el-GR" dirty="0"/>
              <a:t> λύση στη κβαντική απειλή και ίσως και η πιο προσιτή για το παρόν είναι η Μετακβαντική Κρυπτογραφία, η οποία είναι μια οικογένεια διαφόρων κρυπτογραφικών αλγορίθμων οι οποίοι, αν και χρησιμοποιούν κλασσικά μαθηματικά και φυσική και όχι την δύναμη του κβαντικού κόσμου, εικάζεται ότι δεν μπορούν να σπάσουν από κβαντικούς υπολογιστές.</a:t>
            </a:r>
          </a:p>
          <a:p>
            <a:pPr marL="171450" indent="-171450">
              <a:buFont typeface="Arial" panose="020B0604020202020204" pitchFamily="34" charset="0"/>
              <a:buChar char="•"/>
            </a:pPr>
            <a:r>
              <a:rPr lang="el-GR" dirty="0"/>
              <a:t>Παρακάτω παραθέτω τις 4 πιο σημαντικές από αυτές τις οικογένειες, από τις οποίες τις 2 πρώτες θα τις δούμε περιληπτικά στη συνέχεια στο αντίστοιχο κύριο μέρος της εργασίας</a:t>
            </a:r>
          </a:p>
        </p:txBody>
      </p:sp>
    </p:spTree>
    <p:extLst>
      <p:ext uri="{BB962C8B-B14F-4D97-AF65-F5344CB8AC3E}">
        <p14:creationId xmlns:p14="http://schemas.microsoft.com/office/powerpoint/2010/main" val="4201414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Παρατηρούμε στο εξώφυλλο έχω τοποθετήσει μια πένα η οποία υπογράφει, ενδεικτικό αυτού με το οποίο ασχολείται η Κρυπτογραφία Συναρτήσεων Κατακερματισμού που είναι τα σχήματα υπογραφών..</a:t>
            </a:r>
          </a:p>
        </p:txBody>
      </p:sp>
    </p:spTree>
    <p:extLst>
      <p:ext uri="{BB962C8B-B14F-4D97-AF65-F5344CB8AC3E}">
        <p14:creationId xmlns:p14="http://schemas.microsoft.com/office/powerpoint/2010/main" val="2390651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Ας ξεκινήσουμε βλέποντας πάλι κάποια </a:t>
            </a:r>
            <a:r>
              <a:rPr lang="el-GR" i="1" u="sng" dirty="0"/>
              <a:t>βασικά σύγχρονα σχήματα υπογραφής</a:t>
            </a:r>
            <a:r>
              <a:rPr lang="el-GR" dirty="0"/>
              <a:t>, αυτά λοιπόν όπως έδειξα, σπάνε απ’ τον </a:t>
            </a:r>
            <a:r>
              <a:rPr lang="en-US" dirty="0"/>
              <a:t>Shor </a:t>
            </a:r>
            <a:r>
              <a:rPr lang="el-GR" dirty="0"/>
              <a:t>άρα φύγανε και στόχος μας είναι να βρούμε τους υποψήφιους για αντικαταστάτες τους.</a:t>
            </a:r>
          </a:p>
          <a:p>
            <a:pPr marL="171450" indent="-171450">
              <a:buFont typeface="Arial" panose="020B0604020202020204" pitchFamily="34" charset="0"/>
              <a:buChar char="•"/>
            </a:pPr>
            <a:r>
              <a:rPr lang="el-GR" dirty="0"/>
              <a:t>Έτσι, ερχόμαστε στα </a:t>
            </a:r>
            <a:r>
              <a:rPr lang="el-GR" b="1" dirty="0"/>
              <a:t>σχήματα υπογραφής συναρτήσεων κατακερματισμού</a:t>
            </a:r>
            <a:r>
              <a:rPr lang="el-GR" dirty="0"/>
              <a:t>, όπου πρώτα έχουμε τα λεγόμενα </a:t>
            </a:r>
            <a:r>
              <a:rPr lang="en-US" dirty="0"/>
              <a:t>OTS</a:t>
            </a:r>
            <a:r>
              <a:rPr lang="el-GR" dirty="0"/>
              <a:t>, δηλαδή </a:t>
            </a:r>
            <a:r>
              <a:rPr lang="el-GR" b="1" dirty="0"/>
              <a:t>σχήματα υπογραφής μιας φοράς</a:t>
            </a:r>
            <a:r>
              <a:rPr lang="el-GR" dirty="0"/>
              <a:t>.</a:t>
            </a:r>
          </a:p>
          <a:p>
            <a:pPr marL="171450" indent="-171450">
              <a:buFont typeface="Arial" panose="020B0604020202020204" pitchFamily="34" charset="0"/>
              <a:buChar char="•"/>
            </a:pPr>
            <a:r>
              <a:rPr lang="el-GR" dirty="0"/>
              <a:t>Αυτά χρησιμοποιούν ουσιαστικά </a:t>
            </a:r>
            <a:r>
              <a:rPr lang="el-GR" i="1" u="sng" dirty="0"/>
              <a:t>δύο συναρτήσεις στον κορμό τους</a:t>
            </a:r>
            <a:r>
              <a:rPr lang="el-GR" dirty="0"/>
              <a:t>, μια συνάρτηση μιας κατεύθυνσης και μια συνάρτηση κατακερματισμού.</a:t>
            </a:r>
          </a:p>
          <a:p>
            <a:pPr marL="171450" indent="-171450">
              <a:buFont typeface="Arial" panose="020B0604020202020204" pitchFamily="34" charset="0"/>
              <a:buChar char="•"/>
            </a:pPr>
            <a:r>
              <a:rPr lang="el-GR" dirty="0"/>
              <a:t>Οι συναρτήσεις μιας κατεύθυνσης έχει ήδη αποδειχθεί από τον </a:t>
            </a:r>
            <a:r>
              <a:rPr lang="en-US" b="1" dirty="0"/>
              <a:t>Rompel </a:t>
            </a:r>
            <a:r>
              <a:rPr lang="el-GR" dirty="0"/>
              <a:t>ότι είναι ικανές και αναγκαίες για την ύπαρξη ασφαλών ψηφιακών υπογραφώ και  έτσι ουσιαστικά η ασφάλεια ενός σχήματος μιας φοράς βασίζεται στην συνάρτηση κατακερματισμού που χρησιμοποιεί και, πιο συγκεκριμένα, στο </a:t>
            </a:r>
            <a:r>
              <a:rPr lang="el-GR" i="1" u="sng" dirty="0"/>
              <a:t>βαθμό ελευθερίας σύμπτωσης </a:t>
            </a:r>
            <a:r>
              <a:rPr lang="el-GR" dirty="0"/>
              <a:t>που έχει αυτή.</a:t>
            </a:r>
          </a:p>
          <a:p>
            <a:pPr marL="171450" indent="-171450">
              <a:buFont typeface="Arial" panose="020B0604020202020204" pitchFamily="34" charset="0"/>
              <a:buChar char="•"/>
            </a:pPr>
            <a:r>
              <a:rPr lang="el-GR" dirty="0"/>
              <a:t>Ωστόσο, δεν τελειώνουμε εδώ… τα </a:t>
            </a:r>
            <a:r>
              <a:rPr lang="en-US" dirty="0"/>
              <a:t>OTS </a:t>
            </a:r>
            <a:r>
              <a:rPr lang="el-GR" dirty="0"/>
              <a:t>έχουν ένα </a:t>
            </a:r>
            <a:r>
              <a:rPr lang="el-GR" b="1" dirty="0"/>
              <a:t>μεγάλο μειονέκτημα</a:t>
            </a:r>
            <a:r>
              <a:rPr lang="el-GR" dirty="0"/>
              <a:t> που είναι και φανερό από την ονομασία τους και είναι ότι κάθε ζεύγος κλειδιών υπογραφής και επαλήθευσης που παράγουν μπορεί να χρησιμοποιηθεί μόνο μια φορά, για την υπογραφή ενός μόνο αρχείου.</a:t>
            </a:r>
          </a:p>
          <a:p>
            <a:pPr marL="171450" indent="-171450">
              <a:buFont typeface="Arial" panose="020B0604020202020204" pitchFamily="34" charset="0"/>
              <a:buChar char="•"/>
            </a:pPr>
            <a:r>
              <a:rPr lang="el-GR" dirty="0"/>
              <a:t>Ένα μειονέκτημα το οποίο δεν κράτησε πίσω τον </a:t>
            </a:r>
            <a:r>
              <a:rPr lang="en-US" b="1" dirty="0"/>
              <a:t>Ralph Merkle</a:t>
            </a:r>
            <a:r>
              <a:rPr lang="el-GR" dirty="0"/>
              <a:t>, ο οποίος πήρε τα </a:t>
            </a:r>
            <a:r>
              <a:rPr lang="en-US" dirty="0"/>
              <a:t>OTS </a:t>
            </a:r>
            <a:r>
              <a:rPr lang="el-GR" dirty="0"/>
              <a:t>και τα χρησιμοποίησε ως δομικό λίθο για το δικό του σχήμα υπογραφής..</a:t>
            </a:r>
          </a:p>
        </p:txBody>
      </p:sp>
    </p:spTree>
    <p:extLst>
      <p:ext uri="{BB962C8B-B14F-4D97-AF65-F5344CB8AC3E}">
        <p14:creationId xmlns:p14="http://schemas.microsoft.com/office/powerpoint/2010/main" val="362957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Tree>
    <p:extLst>
      <p:ext uri="{BB962C8B-B14F-4D97-AF65-F5344CB8AC3E}">
        <p14:creationId xmlns:p14="http://schemas.microsoft.com/office/powerpoint/2010/main" val="1274092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Οπότε, πριν δούμε το σχήμα υπογραφής του </a:t>
            </a:r>
            <a:r>
              <a:rPr lang="en-US" dirty="0"/>
              <a:t>Merkle, </a:t>
            </a:r>
            <a:r>
              <a:rPr lang="el-GR" dirty="0"/>
              <a:t>ας δούμε ένα λεπτό </a:t>
            </a:r>
            <a:r>
              <a:rPr lang="el-GR" i="1" u="sng" dirty="0"/>
              <a:t>σχηματικά</a:t>
            </a:r>
            <a:r>
              <a:rPr lang="el-GR" dirty="0"/>
              <a:t> πως δουλεύει ένα από τα πρώτα </a:t>
            </a:r>
            <a:r>
              <a:rPr lang="en-US" dirty="0"/>
              <a:t>OTS</a:t>
            </a:r>
            <a:r>
              <a:rPr lang="el-GR" dirty="0"/>
              <a:t>, το σχήμα υπογραφής μιας φοράς των </a:t>
            </a:r>
            <a:r>
              <a:rPr lang="en-US" dirty="0"/>
              <a:t>Lamport </a:t>
            </a:r>
            <a:r>
              <a:rPr lang="el-GR" dirty="0"/>
              <a:t>και </a:t>
            </a:r>
            <a:r>
              <a:rPr lang="en-US" dirty="0"/>
              <a:t>Diffie</a:t>
            </a:r>
            <a:r>
              <a:rPr lang="el-GR" dirty="0"/>
              <a:t>.</a:t>
            </a:r>
          </a:p>
          <a:p>
            <a:pPr marL="171450" indent="-171450">
              <a:buFont typeface="Arial" panose="020B0604020202020204" pitchFamily="34" charset="0"/>
              <a:buChar char="•"/>
            </a:pPr>
            <a:r>
              <a:rPr lang="el-GR" dirty="0"/>
              <a:t>Έχουμε την επιστροφή των Αλίκη και Μπομπ και η Αλίκη για ακόμη μια φορά θέλει να στείλει ένα μήνυμα στον Μπομπ, υπογεγραμμένο με το </a:t>
            </a:r>
            <a:r>
              <a:rPr lang="en-US" b="1" dirty="0"/>
              <a:t>L-D OTS</a:t>
            </a:r>
            <a:r>
              <a:rPr lang="el-GR" dirty="0"/>
              <a:t>.</a:t>
            </a:r>
          </a:p>
          <a:p>
            <a:pPr marL="171450" indent="-171450">
              <a:buFont typeface="Arial" panose="020B0604020202020204" pitchFamily="34" charset="0"/>
              <a:buChar char="•"/>
            </a:pPr>
            <a:r>
              <a:rPr lang="el-GR" i="1" u="sng" dirty="0"/>
              <a:t>Υπενθυμίζω</a:t>
            </a:r>
            <a:r>
              <a:rPr lang="el-GR" dirty="0"/>
              <a:t> ξανά ότι τα </a:t>
            </a:r>
            <a:r>
              <a:rPr lang="en-US" dirty="0"/>
              <a:t>OTS </a:t>
            </a:r>
            <a:r>
              <a:rPr lang="el-GR" dirty="0"/>
              <a:t>χρησιμοποιούν μια συνάρτηση μιας κατεύθυνσης και μια κατακερματισμού, την οποία στο σχήμα έχω ονομάσει </a:t>
            </a:r>
            <a:r>
              <a:rPr lang="en-US" dirty="0"/>
              <a:t>g</a:t>
            </a:r>
            <a:r>
              <a:rPr lang="el-GR" dirty="0"/>
              <a:t> και η οποία θεωρείται δημοσίως γνωστή</a:t>
            </a:r>
            <a:r>
              <a:rPr lang="en-US" dirty="0"/>
              <a:t>.</a:t>
            </a:r>
          </a:p>
          <a:p>
            <a:pPr marL="171450" indent="-171450">
              <a:buFont typeface="Arial" panose="020B0604020202020204" pitchFamily="34" charset="0"/>
              <a:buChar char="•"/>
            </a:pPr>
            <a:r>
              <a:rPr lang="el-GR" dirty="0"/>
              <a:t>Οπότε, ξεκινάμε, και </a:t>
            </a:r>
            <a:r>
              <a:rPr lang="el-GR" i="1" u="sng" dirty="0"/>
              <a:t>πρώτο βήμα της Αλίκης είναι να δημιουργήσει την υπογραφή </a:t>
            </a:r>
            <a:r>
              <a:rPr lang="el-GR" dirty="0"/>
              <a:t>της για το μήνυμα της.</a:t>
            </a:r>
          </a:p>
          <a:p>
            <a:pPr marL="628650" lvl="1" indent="-171450">
              <a:buFont typeface="Arial" panose="020B0604020202020204" pitchFamily="34" charset="0"/>
              <a:buChar char="•"/>
            </a:pPr>
            <a:r>
              <a:rPr lang="el-GR" dirty="0"/>
              <a:t>Αυτό το καταφέρνει κατακερματίζοντας πρώτα το αρχικό μήνυμα και εισάγοντας την </a:t>
            </a:r>
            <a:r>
              <a:rPr lang="el-GR" i="0" dirty="0"/>
              <a:t>τιμή κατακερματισμού</a:t>
            </a:r>
            <a:r>
              <a:rPr lang="en-US" i="0" dirty="0"/>
              <a:t>-digest </a:t>
            </a:r>
            <a:r>
              <a:rPr lang="el-GR" dirty="0"/>
              <a:t>, μαζί με το ιδιωτικό κλειδί υπογραφής </a:t>
            </a:r>
            <a:r>
              <a:rPr lang="en-US" dirty="0"/>
              <a:t>X</a:t>
            </a:r>
            <a:r>
              <a:rPr lang="el-GR" dirty="0"/>
              <a:t> στην συνάρτηση υπογραφής </a:t>
            </a:r>
            <a:r>
              <a:rPr lang="en-US" dirty="0"/>
              <a:t>sig</a:t>
            </a:r>
            <a:r>
              <a:rPr lang="en-US" baseline="-25000" dirty="0"/>
              <a:t>k </a:t>
            </a:r>
            <a:r>
              <a:rPr lang="el-GR" baseline="0" dirty="0"/>
              <a:t>και παίρνει τελικά την υπογραφή σ για το μήνυμα </a:t>
            </a:r>
            <a:r>
              <a:rPr lang="en-US" baseline="0" dirty="0"/>
              <a:t>m</a:t>
            </a:r>
            <a:r>
              <a:rPr lang="el-GR" baseline="0" dirty="0"/>
              <a:t>.</a:t>
            </a:r>
            <a:endParaRPr lang="en-US" baseline="0" dirty="0"/>
          </a:p>
          <a:p>
            <a:pPr marL="171450" lvl="0" indent="-171450">
              <a:buFont typeface="Arial" panose="020B0604020202020204" pitchFamily="34" charset="0"/>
              <a:buChar char="•"/>
            </a:pPr>
            <a:r>
              <a:rPr lang="el-GR" baseline="0" dirty="0"/>
              <a:t>Έπειτα, </a:t>
            </a:r>
            <a:r>
              <a:rPr lang="el-GR" i="1" u="sng" baseline="0" dirty="0"/>
              <a:t>στέλνει το μήνυμα της</a:t>
            </a:r>
            <a:r>
              <a:rPr lang="el-GR" baseline="0" dirty="0"/>
              <a:t> στον Μπομπ, μαζί με την υπογραφή του και τώρα είναι δουλειά του Μπομπ να </a:t>
            </a:r>
            <a:r>
              <a:rPr lang="el-GR" i="1" u="sng" baseline="0" dirty="0"/>
              <a:t>επαληθεύσει</a:t>
            </a:r>
            <a:r>
              <a:rPr lang="el-GR" baseline="0" dirty="0"/>
              <a:t> ότι αυτό το ζεύγος</a:t>
            </a:r>
            <a:r>
              <a:rPr lang="en-US" baseline="0" dirty="0"/>
              <a:t> </a:t>
            </a:r>
            <a:r>
              <a:rPr lang="el-GR" baseline="0" dirty="0"/>
              <a:t>μηνύματος και υπογραφής του  που έλαβε το έστειλε πράγματι η Αλίκη.</a:t>
            </a:r>
          </a:p>
          <a:p>
            <a:pPr marL="628650" lvl="1" indent="-171450">
              <a:buFont typeface="Arial" panose="020B0604020202020204" pitchFamily="34" charset="0"/>
              <a:buChar char="•"/>
            </a:pPr>
            <a:r>
              <a:rPr lang="el-GR" baseline="0" dirty="0"/>
              <a:t>Αυτό το καταφέρνει εκτελώντας μια </a:t>
            </a:r>
            <a:r>
              <a:rPr lang="el-GR" i="1" u="sng" baseline="0" dirty="0"/>
              <a:t>διαδικασία 2 βημάτων</a:t>
            </a:r>
            <a:r>
              <a:rPr lang="el-GR" baseline="0" dirty="0"/>
              <a:t>, πρώτα παίρνει το </a:t>
            </a:r>
            <a:r>
              <a:rPr lang="en-US" baseline="0" dirty="0"/>
              <a:t>digest d </a:t>
            </a:r>
            <a:r>
              <a:rPr lang="el-GR" baseline="0" dirty="0"/>
              <a:t>κατακερματίζοντας το μήνυμα </a:t>
            </a:r>
            <a:r>
              <a:rPr lang="en-US" baseline="0" dirty="0"/>
              <a:t>m </a:t>
            </a:r>
            <a:r>
              <a:rPr lang="el-GR" baseline="0" dirty="0"/>
              <a:t>που έλαβε και έπειτα χρησιμοποιεί αυτό και το δημόσιο κλειδί επαλήθευσης της Αλίκης </a:t>
            </a:r>
            <a:r>
              <a:rPr lang="en-US" baseline="0" dirty="0"/>
              <a:t>Y </a:t>
            </a:r>
            <a:r>
              <a:rPr lang="el-GR" baseline="0" dirty="0"/>
              <a:t>στην συνάρτηση επαλήθευσης </a:t>
            </a:r>
            <a:r>
              <a:rPr lang="en-US" baseline="0" dirty="0"/>
              <a:t>ver</a:t>
            </a:r>
            <a:r>
              <a:rPr lang="en-US" baseline="-25000" dirty="0"/>
              <a:t>Y </a:t>
            </a:r>
            <a:r>
              <a:rPr lang="el-GR" baseline="0" dirty="0"/>
              <a:t>για να δει αν είναι έγκυρη η υπογραφή.</a:t>
            </a:r>
            <a:endParaRPr lang="en-US" baseline="0" dirty="0"/>
          </a:p>
        </p:txBody>
      </p:sp>
    </p:spTree>
    <p:extLst>
      <p:ext uri="{BB962C8B-B14F-4D97-AF65-F5344CB8AC3E}">
        <p14:creationId xmlns:p14="http://schemas.microsoft.com/office/powerpoint/2010/main" val="3108257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Το Σχήμα </a:t>
            </a:r>
            <a:r>
              <a:rPr lang="en-US" dirty="0"/>
              <a:t>Merkle </a:t>
            </a:r>
            <a:r>
              <a:rPr lang="el-GR" dirty="0"/>
              <a:t>είναι το σχήμα το οποίο θα μας απασχολήσει τώρα και είναι αρκετά απαιτητικό οπότε θα σας το παρουσιάσω </a:t>
            </a:r>
            <a:r>
              <a:rPr lang="el-GR" i="1" u="sng" dirty="0"/>
              <a:t>χωρισμένο σε 3 κομμάτια-διαφάνειες</a:t>
            </a:r>
            <a:r>
              <a:rPr lang="el-GR" dirty="0"/>
              <a:t>, πρώτα την παραγωγή των κλειδιών υπογραφής κ επαλήθευσης, έπειτα την παραγωγή υπογραφής κ τέλος την επαλήθευση της υπογραφής.</a:t>
            </a:r>
          </a:p>
          <a:p>
            <a:pPr marL="171450" indent="-171450">
              <a:buFont typeface="Arial" panose="020B0604020202020204" pitchFamily="34" charset="0"/>
              <a:buChar char="•"/>
            </a:pPr>
            <a:r>
              <a:rPr lang="el-GR" dirty="0"/>
              <a:t>Ξεκινάμε επιλέγοντας έναν θετικό ακέραιο </a:t>
            </a:r>
            <a:r>
              <a:rPr lang="en-US" dirty="0"/>
              <a:t>n, </a:t>
            </a:r>
            <a:r>
              <a:rPr lang="el-GR" dirty="0"/>
              <a:t>μια συνάρτηση κατακερματισμού και ένα σχήμα υπογραφής μιας φοράς, για παράδειγμα το </a:t>
            </a:r>
            <a:r>
              <a:rPr lang="en-US" dirty="0"/>
              <a:t>L-D OTS.</a:t>
            </a:r>
          </a:p>
          <a:p>
            <a:pPr marL="171450" indent="-171450">
              <a:buFont typeface="Arial" panose="020B0604020202020204" pitchFamily="34" charset="0"/>
              <a:buChar char="•"/>
            </a:pPr>
            <a:r>
              <a:rPr lang="el-GR" dirty="0"/>
              <a:t>Έπειτα επιλέγουμε έναν</a:t>
            </a:r>
            <a:r>
              <a:rPr lang="en-US" dirty="0"/>
              <a:t> H</a:t>
            </a:r>
            <a:r>
              <a:rPr lang="el-GR" dirty="0"/>
              <a:t> (από το  </a:t>
            </a:r>
            <a:r>
              <a:rPr lang="en-US" dirty="0"/>
              <a:t>Height – </a:t>
            </a:r>
            <a:r>
              <a:rPr lang="el-GR" dirty="0"/>
              <a:t>ύψος) αριθμό  φυσικό, μεγαλύτερο του 2 και χρησιμοποιούμε το </a:t>
            </a:r>
            <a:r>
              <a:rPr lang="en-US" dirty="0"/>
              <a:t>OTS </a:t>
            </a:r>
            <a:r>
              <a:rPr lang="el-GR" dirty="0"/>
              <a:t>που έχουμε διαλέξει για την </a:t>
            </a:r>
            <a:r>
              <a:rPr lang="el-GR" b="1" dirty="0"/>
              <a:t>παραγωγή 2</a:t>
            </a:r>
            <a:r>
              <a:rPr lang="en-US" b="1" baseline="30000" dirty="0"/>
              <a:t>H </a:t>
            </a:r>
            <a:r>
              <a:rPr lang="el-GR" b="1" baseline="0" dirty="0"/>
              <a:t>ζευγών (</a:t>
            </a:r>
            <a:r>
              <a:rPr lang="en-US" b="1" baseline="0" dirty="0"/>
              <a:t>Xi,Yi)</a:t>
            </a:r>
            <a:r>
              <a:rPr lang="el-GR" baseline="0" dirty="0"/>
              <a:t>, όπου </a:t>
            </a:r>
            <a:r>
              <a:rPr lang="en-US" baseline="0" dirty="0"/>
              <a:t>Xi </a:t>
            </a:r>
            <a:r>
              <a:rPr lang="el-GR" baseline="0" dirty="0"/>
              <a:t>συμβολίζουμε τα ιδιωτικά κλειδιά υπογραφής μιας φοράς, ενώ </a:t>
            </a:r>
            <a:r>
              <a:rPr lang="en-US" baseline="0" dirty="0"/>
              <a:t>Yi </a:t>
            </a:r>
            <a:r>
              <a:rPr lang="el-GR" baseline="0" dirty="0"/>
              <a:t>τα δημόσια κλειδιά επαλήθευσης μιας φοράς.</a:t>
            </a:r>
            <a:endParaRPr lang="en-US" baseline="0" dirty="0"/>
          </a:p>
          <a:p>
            <a:pPr marL="171450" indent="-171450">
              <a:buFont typeface="Arial" panose="020B0604020202020204" pitchFamily="34" charset="0"/>
              <a:buChar char="•"/>
            </a:pPr>
            <a:r>
              <a:rPr lang="el-GR" baseline="0" dirty="0"/>
              <a:t>Και τώρα ξεκινάνε το πιο ενδιαφέροντα πράγματα, με την </a:t>
            </a:r>
            <a:r>
              <a:rPr lang="el-GR" b="1" baseline="0" dirty="0"/>
              <a:t>δημιουργία αυτού που αποκαλούμε δέντρο </a:t>
            </a:r>
            <a:r>
              <a:rPr lang="en-US" b="1" baseline="0" dirty="0"/>
              <a:t>Merkle</a:t>
            </a:r>
            <a:r>
              <a:rPr lang="en-US" baseline="0" dirty="0"/>
              <a:t> </a:t>
            </a:r>
            <a:r>
              <a:rPr lang="el-GR" baseline="0" dirty="0"/>
              <a:t>το οποίο δημιουργείται ως εξής </a:t>
            </a:r>
            <a:r>
              <a:rPr lang="en-US" baseline="0" dirty="0"/>
              <a:t>:</a:t>
            </a:r>
          </a:p>
          <a:p>
            <a:pPr marL="628650" lvl="1" indent="-171450">
              <a:buFont typeface="Arial" panose="020B0604020202020204" pitchFamily="34" charset="0"/>
              <a:buChar char="•"/>
            </a:pPr>
            <a:r>
              <a:rPr lang="el-GR" i="1" u="sng" baseline="0" dirty="0"/>
              <a:t>Κατακερματίζοντας τα κλειδιά επαλήθευσης</a:t>
            </a:r>
            <a:r>
              <a:rPr lang="el-GR" baseline="0" dirty="0"/>
              <a:t> </a:t>
            </a:r>
            <a:r>
              <a:rPr lang="en-US" baseline="0" dirty="0"/>
              <a:t>Yi </a:t>
            </a:r>
            <a:r>
              <a:rPr lang="el-GR" baseline="0" dirty="0"/>
              <a:t>παίρνουμε το τελευταίο επίπεδο του δέντρου, τα φύλλα δηλαδή.</a:t>
            </a:r>
          </a:p>
          <a:p>
            <a:pPr marL="628650" lvl="1" indent="-171450">
              <a:buFont typeface="Arial" panose="020B0604020202020204" pitchFamily="34" charset="0"/>
              <a:buChar char="•"/>
            </a:pPr>
            <a:r>
              <a:rPr lang="el-GR" baseline="0" dirty="0"/>
              <a:t>Και στη συνέχεια, οι κόμβοι του προτελευταίου επιπέδου υπολογίζονται κάθε φορά παίρνοντας τα αμέσως από κάτω αριστερά και δεξιά φύλλα, </a:t>
            </a:r>
            <a:r>
              <a:rPr lang="el-GR" i="1" u="sng" baseline="0" dirty="0"/>
              <a:t>βάζοντας τα ψηφία τους σε σειρά</a:t>
            </a:r>
            <a:r>
              <a:rPr lang="el-GR" baseline="0" dirty="0"/>
              <a:t> και κατακερματίζοντας αυτή την παράθεση τους.</a:t>
            </a:r>
          </a:p>
          <a:p>
            <a:pPr marL="628650" lvl="1" indent="-171450">
              <a:buFont typeface="Arial" panose="020B0604020202020204" pitchFamily="34" charset="0"/>
              <a:buChar char="•"/>
            </a:pPr>
            <a:r>
              <a:rPr lang="el-GR" baseline="0" dirty="0"/>
              <a:t>Αυτό το συνεχίζουμε και για τους υπόλοιπους εσωτερικούς κόμβους </a:t>
            </a:r>
            <a:r>
              <a:rPr lang="el-GR" i="1" u="sng" baseline="0" dirty="0"/>
              <a:t>μέχρι να φτάσουμε στο ανώτερο επίπεδο</a:t>
            </a:r>
            <a:r>
              <a:rPr lang="el-GR" baseline="0" dirty="0"/>
              <a:t>, στη ρίζα του δέντρου.</a:t>
            </a:r>
          </a:p>
          <a:p>
            <a:pPr marL="171450" lvl="0" indent="-171450">
              <a:buFont typeface="Arial" panose="020B0604020202020204" pitchFamily="34" charset="0"/>
              <a:buChar char="•"/>
            </a:pPr>
            <a:r>
              <a:rPr lang="el-GR" baseline="0" dirty="0"/>
              <a:t>Ο υπολογισμός αυτής της ρίζας αποτελεί το 5</a:t>
            </a:r>
            <a:r>
              <a:rPr lang="el-GR" baseline="30000" dirty="0"/>
              <a:t>ο</a:t>
            </a:r>
            <a:r>
              <a:rPr lang="el-GR" baseline="0" dirty="0"/>
              <a:t> και τελευταίο βήμα και έχουμε πια τα κλειδιά μας για το </a:t>
            </a:r>
            <a:r>
              <a:rPr lang="en-US" baseline="0" dirty="0"/>
              <a:t>MSS.</a:t>
            </a:r>
            <a:endParaRPr lang="el-GR" baseline="0" dirty="0"/>
          </a:p>
          <a:p>
            <a:pPr marL="171450" lvl="0" indent="-171450">
              <a:buFont typeface="Arial" panose="020B0604020202020204" pitchFamily="34" charset="0"/>
              <a:buChar char="•"/>
            </a:pPr>
            <a:r>
              <a:rPr lang="el-GR" b="1" baseline="0" dirty="0"/>
              <a:t>Ιδιωτικό κλειδί</a:t>
            </a:r>
            <a:r>
              <a:rPr lang="el-GR" baseline="0" dirty="0"/>
              <a:t> θα θεωρηθεί η ακολουθία των κλειδιών υπογραφής μιας φοράς </a:t>
            </a:r>
            <a:r>
              <a:rPr lang="en-US" baseline="0" dirty="0"/>
              <a:t>Xi </a:t>
            </a:r>
            <a:r>
              <a:rPr lang="el-GR" baseline="0" dirty="0"/>
              <a:t>και </a:t>
            </a:r>
            <a:r>
              <a:rPr lang="el-GR" b="1" baseline="0" dirty="0"/>
              <a:t>δημόσιο κλειδί </a:t>
            </a:r>
            <a:r>
              <a:rPr lang="el-GR" baseline="0" dirty="0"/>
              <a:t>η ρίζα του δέντρου.</a:t>
            </a:r>
          </a:p>
        </p:txBody>
      </p:sp>
    </p:spTree>
    <p:extLst>
      <p:ext uri="{BB962C8B-B14F-4D97-AF65-F5344CB8AC3E}">
        <p14:creationId xmlns:p14="http://schemas.microsoft.com/office/powerpoint/2010/main" val="2400558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Έστω ότι βρισκόμαστε σε ένα σημείο στο οποίο </a:t>
            </a:r>
            <a:r>
              <a:rPr lang="el-GR" i="1" u="sng" dirty="0"/>
              <a:t>έχουμε παράξει ήδη </a:t>
            </a:r>
            <a:r>
              <a:rPr lang="en-US" i="1" u="sng" dirty="0"/>
              <a:t>s-1 </a:t>
            </a:r>
            <a:r>
              <a:rPr lang="el-GR" i="1" u="sng" dirty="0"/>
              <a:t>υπογραφές</a:t>
            </a:r>
            <a:r>
              <a:rPr lang="el-GR" dirty="0"/>
              <a:t> με τη βοήθεια του σχήματος και είμαστε στην </a:t>
            </a:r>
            <a:r>
              <a:rPr lang="en-US" dirty="0"/>
              <a:t>s-</a:t>
            </a:r>
            <a:r>
              <a:rPr lang="el-GR" dirty="0"/>
              <a:t>οστή, η παραγωγή της υπογραφής θα γίνει ως εξής</a:t>
            </a:r>
            <a:r>
              <a:rPr lang="en-US" dirty="0"/>
              <a:t>:</a:t>
            </a:r>
          </a:p>
          <a:p>
            <a:pPr marL="171450" indent="-171450">
              <a:buFont typeface="Arial" panose="020B0604020202020204" pitchFamily="34" charset="0"/>
              <a:buChar char="•"/>
            </a:pPr>
            <a:r>
              <a:rPr lang="el-GR" dirty="0"/>
              <a:t>Πρώτα </a:t>
            </a:r>
            <a:r>
              <a:rPr lang="el-GR" i="1" u="sng" dirty="0"/>
              <a:t>υπολογίζουμε την τιμή κατακερματισμού </a:t>
            </a:r>
            <a:r>
              <a:rPr lang="el-GR" dirty="0"/>
              <a:t>του μηνύματος </a:t>
            </a:r>
            <a:r>
              <a:rPr lang="en-US" dirty="0"/>
              <a:t>m </a:t>
            </a:r>
            <a:r>
              <a:rPr lang="el-GR" dirty="0"/>
              <a:t>που προσπαθούμε να υπογράψουμε και έπειτα </a:t>
            </a:r>
            <a:r>
              <a:rPr lang="el-GR" i="1" u="sng" dirty="0"/>
              <a:t>παράγουμε την υπογραφή μιας φοράς σ</a:t>
            </a:r>
            <a:r>
              <a:rPr lang="en-US" i="1" u="sng" dirty="0"/>
              <a:t>OTS</a:t>
            </a:r>
            <a:r>
              <a:rPr lang="el-GR" dirty="0"/>
              <a:t> χρησιμοποιώντας το </a:t>
            </a:r>
            <a:r>
              <a:rPr lang="en-US" dirty="0"/>
              <a:t>digest d </a:t>
            </a:r>
            <a:r>
              <a:rPr lang="el-GR" dirty="0"/>
              <a:t>του μηνύματος και το κλειδί υπογραφής μιας φοράς </a:t>
            </a:r>
            <a:r>
              <a:rPr lang="en-US" dirty="0" err="1"/>
              <a:t>Xs</a:t>
            </a:r>
            <a:r>
              <a:rPr lang="en-US" dirty="0"/>
              <a:t>.</a:t>
            </a:r>
          </a:p>
          <a:p>
            <a:pPr marL="171450" indent="-171450">
              <a:buFont typeface="Arial" panose="020B0604020202020204" pitchFamily="34" charset="0"/>
              <a:buChar char="•"/>
            </a:pPr>
            <a:r>
              <a:rPr lang="el-GR" b="1" dirty="0"/>
              <a:t>Στόχος</a:t>
            </a:r>
            <a:r>
              <a:rPr lang="el-GR" dirty="0"/>
              <a:t> μας είναι να στείλουμε αυτή την υπογραφή μιας φοράς στον παραλήπτη, μαζί με το δημόσιο κλειδί επαλήθευσης μιας φοράς </a:t>
            </a:r>
            <a:r>
              <a:rPr lang="en-US" dirty="0"/>
              <a:t>Ys</a:t>
            </a:r>
            <a:r>
              <a:rPr lang="el-GR" dirty="0"/>
              <a:t>, ώστε να μπορεί να την επαληθεύσει, ωστόσο καθώς </a:t>
            </a:r>
            <a:r>
              <a:rPr lang="el-GR" b="1" dirty="0"/>
              <a:t>η αυθεντικότητα του </a:t>
            </a:r>
            <a:r>
              <a:rPr lang="en-US" b="1" dirty="0"/>
              <a:t>Ys </a:t>
            </a:r>
            <a:r>
              <a:rPr lang="el-GR" b="1" dirty="0"/>
              <a:t>δεν εννοείται πια</a:t>
            </a:r>
            <a:r>
              <a:rPr lang="el-GR" dirty="0"/>
              <a:t>, χρειαζόμαστε έναν τρόπο να συνδέσουμε το </a:t>
            </a:r>
            <a:r>
              <a:rPr lang="en-US" dirty="0"/>
              <a:t>Ys </a:t>
            </a:r>
            <a:r>
              <a:rPr lang="el-GR" dirty="0"/>
              <a:t>με το δημόσιο κλειδί </a:t>
            </a:r>
            <a:r>
              <a:rPr lang="en-US" dirty="0"/>
              <a:t>Y</a:t>
            </a:r>
            <a:r>
              <a:rPr lang="el-GR" dirty="0"/>
              <a:t>, δηλαδή την ρίζα, ώστε ο επαληθευτής να μπορέσει έτσι να επαληθεύσει σε 2</a:t>
            </a:r>
            <a:r>
              <a:rPr lang="el-GR" baseline="30000" dirty="0"/>
              <a:t>ο</a:t>
            </a:r>
            <a:r>
              <a:rPr lang="el-GR" dirty="0"/>
              <a:t> χρόνο την αυθεντικότητα του </a:t>
            </a:r>
            <a:r>
              <a:rPr lang="en-US" dirty="0"/>
              <a:t>Ys</a:t>
            </a:r>
            <a:r>
              <a:rPr lang="el-GR" dirty="0"/>
              <a:t>.</a:t>
            </a:r>
            <a:endParaRPr lang="en-US" dirty="0"/>
          </a:p>
          <a:p>
            <a:pPr marL="171450" indent="-171450">
              <a:buFont typeface="Arial" panose="020B0604020202020204" pitchFamily="34" charset="0"/>
              <a:buChar char="•"/>
            </a:pPr>
            <a:r>
              <a:rPr lang="el-GR" dirty="0"/>
              <a:t>Αυτό γίνεται με την δημιουργία αυτού που αποκαλούμε </a:t>
            </a:r>
            <a:r>
              <a:rPr lang="el-GR" b="1" dirty="0"/>
              <a:t>μονοπατιού αυθεντικοποιήσης</a:t>
            </a:r>
            <a:r>
              <a:rPr lang="el-GR" dirty="0"/>
              <a:t> και ουσιαστικά αποτελείται από τους </a:t>
            </a:r>
            <a:r>
              <a:rPr lang="el-GR" i="1" u="sng" dirty="0"/>
              <a:t>κόμβους οι οποίοι μας βοηθούν να φτάσουμε από το φύλλο που αντιστοιχεί στο </a:t>
            </a:r>
            <a:r>
              <a:rPr lang="en-US" i="1" u="sng" dirty="0"/>
              <a:t>Ys </a:t>
            </a:r>
            <a:r>
              <a:rPr lang="el-GR" i="1" u="sng" dirty="0"/>
              <a:t>μέχρι τη ρίζα</a:t>
            </a:r>
            <a:r>
              <a:rPr lang="el-GR" dirty="0"/>
              <a:t>.</a:t>
            </a:r>
          </a:p>
          <a:p>
            <a:pPr marL="628650" lvl="1" indent="-171450">
              <a:buFont typeface="Arial" panose="020B0604020202020204" pitchFamily="34" charset="0"/>
              <a:buChar char="•"/>
            </a:pPr>
            <a:r>
              <a:rPr lang="el-GR" dirty="0"/>
              <a:t>Έτσι, στο σχήμα βλέπουμε σε πρώτη φάση ότι χρειαζόμαστε το φύλλο α0 για να προχωρήσουμε, έπειτα τον κόμβο α1 και τέλος τον κόμβο α2.</a:t>
            </a:r>
          </a:p>
          <a:p>
            <a:pPr marL="171450" lvl="0" indent="-171450">
              <a:buFont typeface="Arial" panose="020B0604020202020204" pitchFamily="34" charset="0"/>
              <a:buChar char="•"/>
            </a:pPr>
            <a:r>
              <a:rPr lang="el-GR" dirty="0"/>
              <a:t>Οπότε, τελικά όλα αυτά που είπαμε ότι χρειάζεται κάποιος για να επαληθεύσει την υπογραφή μας είναι ουσιαστικά η ίδια η υπογραφή όπως βλέπουμε στο μπλε κουτάκι.</a:t>
            </a:r>
          </a:p>
        </p:txBody>
      </p:sp>
    </p:spTree>
    <p:extLst>
      <p:ext uri="{BB962C8B-B14F-4D97-AF65-F5344CB8AC3E}">
        <p14:creationId xmlns:p14="http://schemas.microsoft.com/office/powerpoint/2010/main" val="881276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Τέλος, έχουμε την επαλήθευση υπογραφής η οποία γίνεται με τα </a:t>
            </a:r>
            <a:r>
              <a:rPr lang="el-GR" i="1" u="sng" dirty="0"/>
              <a:t>2 βήματα</a:t>
            </a:r>
            <a:r>
              <a:rPr lang="el-GR" dirty="0"/>
              <a:t> που ήδη είπαμε και θα δούμε πως μπορεί να γίνει κατευθείαν στο παράδειγμα.</a:t>
            </a:r>
          </a:p>
          <a:p>
            <a:pPr marL="171450" indent="-171450">
              <a:buFont typeface="Arial" panose="020B0604020202020204" pitchFamily="34" charset="0"/>
              <a:buChar char="•"/>
            </a:pPr>
            <a:r>
              <a:rPr lang="el-GR" dirty="0"/>
              <a:t>Αρχικά ας δούμε </a:t>
            </a:r>
            <a:r>
              <a:rPr lang="el-GR" b="1" dirty="0"/>
              <a:t>τι στοιχεία έχουμε ως επαληθευτές</a:t>
            </a:r>
            <a:r>
              <a:rPr lang="el-GR" dirty="0"/>
              <a:t>, έχουμε τον δείκτη μας </a:t>
            </a:r>
            <a:r>
              <a:rPr lang="en-US" dirty="0"/>
              <a:t>s=4 </a:t>
            </a:r>
            <a:r>
              <a:rPr lang="el-GR" dirty="0"/>
              <a:t>που μας δείχνει την θέση μας κάτω από το δέντρο, το μήνυμα </a:t>
            </a:r>
            <a:r>
              <a:rPr lang="en-US" dirty="0"/>
              <a:t>m </a:t>
            </a:r>
            <a:r>
              <a:rPr lang="el-GR" dirty="0"/>
              <a:t>το οποίο κατακερματίζουμε για να πάρουμε το </a:t>
            </a:r>
            <a:r>
              <a:rPr lang="en-US" dirty="0"/>
              <a:t>digest d</a:t>
            </a:r>
            <a:r>
              <a:rPr lang="el-GR" dirty="0"/>
              <a:t>, το κλειδί επαλήθευσης μιας φοράς </a:t>
            </a:r>
            <a:r>
              <a:rPr lang="en-US" dirty="0"/>
              <a:t>Ys </a:t>
            </a:r>
            <a:r>
              <a:rPr lang="el-GR" dirty="0"/>
              <a:t>και τέλος το μονοπάτι αυθεντικοποίησης (μπλε στο παρ.).</a:t>
            </a:r>
          </a:p>
          <a:p>
            <a:pPr marL="171450" indent="-171450">
              <a:buFont typeface="Arial" panose="020B0604020202020204" pitchFamily="34" charset="0"/>
              <a:buChar char="•"/>
            </a:pPr>
            <a:r>
              <a:rPr lang="el-GR" dirty="0"/>
              <a:t>Οπότε, </a:t>
            </a:r>
            <a:r>
              <a:rPr lang="el-GR" b="1" dirty="0"/>
              <a:t>πρώτο βήμα</a:t>
            </a:r>
            <a:r>
              <a:rPr lang="el-GR" dirty="0"/>
              <a:t>, παίρνουμε το </a:t>
            </a:r>
            <a:r>
              <a:rPr lang="en-US" dirty="0"/>
              <a:t>Y</a:t>
            </a:r>
            <a:r>
              <a:rPr lang="en-US" baseline="-25000" dirty="0"/>
              <a:t>4</a:t>
            </a:r>
            <a:r>
              <a:rPr lang="en-US" dirty="0"/>
              <a:t>, </a:t>
            </a:r>
            <a:r>
              <a:rPr lang="el-GR" dirty="0"/>
              <a:t>την τιμή κατακερματισμού </a:t>
            </a:r>
            <a:r>
              <a:rPr lang="en-US" dirty="0"/>
              <a:t>d </a:t>
            </a:r>
            <a:r>
              <a:rPr lang="el-GR" dirty="0"/>
              <a:t>και γίνεται μια επαλήθευση της υπογραφής μιας φοράς σ</a:t>
            </a:r>
            <a:r>
              <a:rPr lang="en-US" dirty="0"/>
              <a:t>OTS</a:t>
            </a:r>
            <a:r>
              <a:rPr lang="el-GR" dirty="0"/>
              <a:t>.</a:t>
            </a:r>
          </a:p>
          <a:p>
            <a:pPr marL="171450" indent="-171450">
              <a:buFont typeface="Arial" panose="020B0604020202020204" pitchFamily="34" charset="0"/>
              <a:buChar char="•"/>
            </a:pPr>
            <a:r>
              <a:rPr lang="el-GR" b="1" dirty="0"/>
              <a:t>Έπειτα</a:t>
            </a:r>
            <a:r>
              <a:rPr lang="el-GR" dirty="0"/>
              <a:t>, μένει να βρούμε ένα τρόπο να πάμε από το Υ</a:t>
            </a:r>
            <a:r>
              <a:rPr lang="el-GR" baseline="-25000" dirty="0"/>
              <a:t>4 </a:t>
            </a:r>
            <a:r>
              <a:rPr lang="el-GR" dirty="0"/>
              <a:t>στην ρίζα Υ, η οποία αποτελεί το δημόσιο κλειδί του παραλήπτη και μπορεί να χρησιμοποιηθεί για την αυθεντικοποίηση του Υ</a:t>
            </a:r>
            <a:r>
              <a:rPr lang="el-GR" baseline="-25000" dirty="0"/>
              <a:t>4</a:t>
            </a:r>
            <a:r>
              <a:rPr lang="el-GR" dirty="0"/>
              <a:t>.</a:t>
            </a:r>
          </a:p>
          <a:p>
            <a:pPr marL="628650" lvl="1" indent="-171450">
              <a:buFont typeface="Arial" panose="020B0604020202020204" pitchFamily="34" charset="0"/>
              <a:buChar char="•"/>
            </a:pPr>
            <a:r>
              <a:rPr lang="el-GR" dirty="0"/>
              <a:t>Ουσιαστικά, αυτό που κάνουμε είναι να υπολογίσουμε το </a:t>
            </a:r>
            <a:r>
              <a:rPr lang="el-GR" b="1" dirty="0"/>
              <a:t>μονοπάτι που αποτελείται από κάποιους κόμβους </a:t>
            </a:r>
            <a:r>
              <a:rPr lang="en-US" b="1" dirty="0"/>
              <a:t>p</a:t>
            </a:r>
            <a:r>
              <a:rPr lang="en-US" b="1" baseline="-25000" dirty="0"/>
              <a:t>i</a:t>
            </a:r>
            <a:r>
              <a:rPr lang="en-US" b="1" dirty="0"/>
              <a:t> </a:t>
            </a:r>
            <a:r>
              <a:rPr lang="el-GR" dirty="0"/>
              <a:t>που βλέπουμε στην εικόνα μέχρι το </a:t>
            </a:r>
            <a:r>
              <a:rPr lang="en-US" dirty="0"/>
              <a:t>p</a:t>
            </a:r>
            <a:r>
              <a:rPr lang="en-US" baseline="-25000" dirty="0"/>
              <a:t>H</a:t>
            </a:r>
            <a:r>
              <a:rPr lang="en-US" dirty="0"/>
              <a:t>=p</a:t>
            </a:r>
            <a:r>
              <a:rPr lang="en-US" baseline="-25000" dirty="0"/>
              <a:t>3</a:t>
            </a:r>
            <a:r>
              <a:rPr lang="en-US" dirty="0"/>
              <a:t> </a:t>
            </a:r>
            <a:r>
              <a:rPr lang="el-GR" dirty="0"/>
              <a:t>εδώ και εκεί </a:t>
            </a:r>
            <a:r>
              <a:rPr lang="el-GR" i="1" u="sng" dirty="0"/>
              <a:t>να δούμε αν είναι ίδιο με το δημόσιο κλειδί το </a:t>
            </a:r>
            <a:r>
              <a:rPr lang="en-US" i="1" u="sng" dirty="0"/>
              <a:t>p</a:t>
            </a:r>
            <a:r>
              <a:rPr lang="en-US" i="1" u="sng" baseline="-25000" dirty="0"/>
              <a:t>H</a:t>
            </a:r>
            <a:r>
              <a:rPr lang="en-US" dirty="0"/>
              <a:t>.</a:t>
            </a:r>
          </a:p>
          <a:p>
            <a:pPr marL="628650" lvl="1" indent="-171450">
              <a:buFont typeface="Arial" panose="020B0604020202020204" pitchFamily="34" charset="0"/>
              <a:buChar char="•"/>
            </a:pPr>
            <a:r>
              <a:rPr lang="el-GR" dirty="0"/>
              <a:t>Αν είναι ίσα, τότε η υπογραφή είναι έγκυρη ενώ αν όχι, τότε είναι άκυρη.</a:t>
            </a:r>
          </a:p>
          <a:p>
            <a:pPr marL="628650" lvl="1" indent="-171450">
              <a:buFont typeface="Arial" panose="020B0604020202020204" pitchFamily="34" charset="0"/>
              <a:buChar char="•"/>
            </a:pPr>
            <a:r>
              <a:rPr lang="el-GR" dirty="0"/>
              <a:t>Ας δούμε όμως τώρα λίγο πως γίνεται ο υπολογισμός αυτού του μονοπατιού των </a:t>
            </a:r>
            <a:r>
              <a:rPr lang="en-US" dirty="0"/>
              <a:t>p</a:t>
            </a:r>
            <a:r>
              <a:rPr lang="en-US" baseline="-25000" dirty="0"/>
              <a:t>i.</a:t>
            </a:r>
          </a:p>
          <a:p>
            <a:pPr marL="628650" lvl="1" indent="-171450">
              <a:buFont typeface="Arial" panose="020B0604020202020204" pitchFamily="34" charset="0"/>
              <a:buChar char="•"/>
            </a:pPr>
            <a:r>
              <a:rPr lang="el-GR" baseline="0" dirty="0"/>
              <a:t>Αρχικά, κατακερματίζουμε το </a:t>
            </a:r>
            <a:r>
              <a:rPr lang="en-US" baseline="0" dirty="0"/>
              <a:t>Y</a:t>
            </a:r>
            <a:r>
              <a:rPr lang="en-US" baseline="-25000" dirty="0"/>
              <a:t>4</a:t>
            </a:r>
            <a:r>
              <a:rPr lang="en-US" baseline="0" dirty="0"/>
              <a:t> </a:t>
            </a:r>
            <a:r>
              <a:rPr lang="el-GR" baseline="0" dirty="0"/>
              <a:t>και παίρνουμε το </a:t>
            </a:r>
            <a:r>
              <a:rPr lang="en-US" baseline="0" dirty="0"/>
              <a:t>p</a:t>
            </a:r>
            <a:r>
              <a:rPr lang="en-US" baseline="-25000" dirty="0"/>
              <a:t>0</a:t>
            </a:r>
            <a:r>
              <a:rPr lang="el-GR" baseline="0" dirty="0"/>
              <a:t>. Έπειτα, παίρνουμε το </a:t>
            </a:r>
            <a:r>
              <a:rPr lang="en-US" baseline="0" dirty="0"/>
              <a:t>p</a:t>
            </a:r>
            <a:r>
              <a:rPr lang="en-US" baseline="-25000" dirty="0"/>
              <a:t>0</a:t>
            </a:r>
            <a:r>
              <a:rPr lang="en-US" baseline="0" dirty="0"/>
              <a:t> </a:t>
            </a:r>
            <a:r>
              <a:rPr lang="el-GR" baseline="0" dirty="0"/>
              <a:t>και το α</a:t>
            </a:r>
            <a:r>
              <a:rPr lang="el-GR" baseline="-25000" dirty="0"/>
              <a:t>0</a:t>
            </a:r>
            <a:r>
              <a:rPr lang="en-US" baseline="0" dirty="0"/>
              <a:t> </a:t>
            </a:r>
            <a:r>
              <a:rPr lang="el-GR" baseline="0" dirty="0"/>
              <a:t>του μονοπατιού αυθεντικοποίησης</a:t>
            </a:r>
            <a:r>
              <a:rPr lang="en-US" baseline="0" dirty="0"/>
              <a:t> </a:t>
            </a:r>
            <a:r>
              <a:rPr lang="el-GR" baseline="0" dirty="0"/>
              <a:t>και παίρνουμε το </a:t>
            </a:r>
            <a:r>
              <a:rPr lang="en-US" baseline="0" dirty="0"/>
              <a:t>p</a:t>
            </a:r>
            <a:r>
              <a:rPr lang="en-US" baseline="-25000" dirty="0"/>
              <a:t>1</a:t>
            </a:r>
            <a:r>
              <a:rPr lang="en-US" baseline="0" dirty="0"/>
              <a:t>.</a:t>
            </a:r>
          </a:p>
          <a:p>
            <a:pPr marL="628650" lvl="1" indent="-171450">
              <a:buFont typeface="Arial" panose="020B0604020202020204" pitchFamily="34" charset="0"/>
              <a:buChar char="•"/>
            </a:pPr>
            <a:r>
              <a:rPr lang="el-GR" baseline="0" dirty="0"/>
              <a:t>Έτσι, συνεχίζουμε παρόμοια μέχρι το </a:t>
            </a:r>
            <a:r>
              <a:rPr lang="en-US" baseline="0" dirty="0"/>
              <a:t>p</a:t>
            </a:r>
            <a:r>
              <a:rPr lang="en-US" baseline="-25000" dirty="0"/>
              <a:t>H</a:t>
            </a:r>
            <a:r>
              <a:rPr lang="en-US" baseline="0" dirty="0"/>
              <a:t>.</a:t>
            </a:r>
            <a:endParaRPr lang="el-GR" baseline="0" dirty="0"/>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endParaRPr lang="el-GR" dirty="0"/>
          </a:p>
        </p:txBody>
      </p:sp>
    </p:spTree>
    <p:extLst>
      <p:ext uri="{BB962C8B-B14F-4D97-AF65-F5344CB8AC3E}">
        <p14:creationId xmlns:p14="http://schemas.microsoft.com/office/powerpoint/2010/main" val="3017370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Είδαμε λοιπόν πως λειτουργεί το </a:t>
            </a:r>
            <a:r>
              <a:rPr lang="en-US" dirty="0"/>
              <a:t>MSS</a:t>
            </a:r>
            <a:r>
              <a:rPr lang="el-GR" dirty="0"/>
              <a:t>, οπότε το μόνο που μένει είναι να πω </a:t>
            </a:r>
            <a:r>
              <a:rPr lang="el-GR" i="1" u="sng" dirty="0"/>
              <a:t>μερικά σχόλια</a:t>
            </a:r>
            <a:r>
              <a:rPr lang="el-GR" i="0" u="none" dirty="0"/>
              <a:t> </a:t>
            </a:r>
            <a:r>
              <a:rPr lang="el-GR" dirty="0"/>
              <a:t>γύρω από αυτό και προχωράμε στο επόμενο κεφάλαιο.</a:t>
            </a:r>
          </a:p>
          <a:p>
            <a:pPr marL="171450" indent="-171450">
              <a:buFont typeface="Arial" panose="020B0604020202020204" pitchFamily="34" charset="0"/>
              <a:buChar char="•"/>
            </a:pPr>
            <a:r>
              <a:rPr lang="el-GR" dirty="0"/>
              <a:t>Αρχικά ας ξεκινήσουμε αναφέροντας τα </a:t>
            </a:r>
            <a:r>
              <a:rPr lang="el-GR" b="1" dirty="0"/>
              <a:t>δύο μεγάλα μειονεκτήματα </a:t>
            </a:r>
            <a:r>
              <a:rPr lang="el-GR" dirty="0"/>
              <a:t>του </a:t>
            </a:r>
            <a:r>
              <a:rPr lang="en-US" dirty="0"/>
              <a:t>MSS</a:t>
            </a:r>
            <a:r>
              <a:rPr lang="el-GR" dirty="0"/>
              <a:t>, τώρα που έχουμε φρέσκο το πως λειτουργεί, και αυτά είναι οι τεράστιες απαιτήσεις μνήμης σε κάθε βήμα της διαδικασίας καθώς και ο χρόνος κ ο χώρος που χρειάζεται για την δημιουργία όλων αυτών των μονοπατιών.</a:t>
            </a:r>
          </a:p>
          <a:p>
            <a:pPr marL="171450" indent="-171450">
              <a:buFont typeface="Arial" panose="020B0604020202020204" pitchFamily="34" charset="0"/>
              <a:buChar char="•"/>
            </a:pPr>
            <a:r>
              <a:rPr lang="el-GR" dirty="0"/>
              <a:t>Αυτά τα μειονεκτήματα είναι που προσπάθησαν να αντιμετωπίσουν </a:t>
            </a:r>
            <a:r>
              <a:rPr lang="el-GR" i="1" u="sng" dirty="0"/>
              <a:t>νεότερα σχήματα</a:t>
            </a:r>
            <a:r>
              <a:rPr lang="el-GR" i="0" u="none" dirty="0"/>
              <a:t> </a:t>
            </a:r>
            <a:r>
              <a:rPr lang="el-GR" dirty="0"/>
              <a:t>που βασίζονται στο </a:t>
            </a:r>
            <a:r>
              <a:rPr lang="en-US" dirty="0"/>
              <a:t>MSS </a:t>
            </a:r>
            <a:r>
              <a:rPr lang="el-GR" dirty="0"/>
              <a:t>και για τα οποία μπορείτε να βρείτε περισσότερες πληροφορίες στην εργασία και ειδικά στις αναφορές τις εργασίας.</a:t>
            </a:r>
          </a:p>
          <a:p>
            <a:pPr marL="171450" indent="-171450">
              <a:buFont typeface="Arial" panose="020B0604020202020204" pitchFamily="34" charset="0"/>
              <a:buChar char="•"/>
            </a:pPr>
            <a:r>
              <a:rPr lang="el-GR" dirty="0"/>
              <a:t>Τέλος, ας πούμε και δύο λόγια για την </a:t>
            </a:r>
            <a:r>
              <a:rPr lang="el-GR" b="1" dirty="0"/>
              <a:t>ασφάλεια των σχημάτων υπογραφής συναρτήσεων κατακερματισμού από την κβαντική απειλή</a:t>
            </a:r>
            <a:r>
              <a:rPr lang="el-GR" dirty="0"/>
              <a:t>.</a:t>
            </a:r>
          </a:p>
          <a:p>
            <a:pPr marL="171450" indent="-171450">
              <a:buFont typeface="Arial" panose="020B0604020202020204" pitchFamily="34" charset="0"/>
              <a:buChar char="•"/>
            </a:pPr>
            <a:r>
              <a:rPr lang="el-GR" dirty="0"/>
              <a:t>Και ουσιαστικά αυτό που ισχύει είναι ότι ο </a:t>
            </a:r>
            <a:r>
              <a:rPr lang="en-US" i="1" u="sng" dirty="0"/>
              <a:t>Grover </a:t>
            </a:r>
            <a:r>
              <a:rPr lang="el-GR" i="1" u="sng" dirty="0"/>
              <a:t>επιταχύνει κάποιες πιο γενικευμένες επιθέσεις</a:t>
            </a:r>
            <a:r>
              <a:rPr lang="el-GR" dirty="0"/>
              <a:t> σε αυτά τα σχήματα αλλά και πάλι όχι αρκετά, δηλαδή όχι σε πολυωνυμικό χρόνο, ενώ όσον αφορά τον αλγόριθμο του </a:t>
            </a:r>
            <a:r>
              <a:rPr lang="en-US" dirty="0"/>
              <a:t>Shor</a:t>
            </a:r>
            <a:r>
              <a:rPr lang="el-GR" dirty="0"/>
              <a:t>,</a:t>
            </a:r>
            <a:r>
              <a:rPr lang="en-US" dirty="0"/>
              <a:t> </a:t>
            </a:r>
            <a:r>
              <a:rPr lang="el-GR" i="1" u="sng" dirty="0"/>
              <a:t>δεν έχει βρεθεί κάποια χρήση του</a:t>
            </a:r>
            <a:r>
              <a:rPr lang="el-GR" dirty="0"/>
              <a:t> για την κρυπτανάλυση αυτών των σχημάτων</a:t>
            </a:r>
          </a:p>
          <a:p>
            <a:pPr marL="171450" indent="-171450">
              <a:buFont typeface="Arial" panose="020B0604020202020204" pitchFamily="34" charset="0"/>
              <a:buChar char="•"/>
            </a:pPr>
            <a:endParaRPr lang="el-GR" dirty="0"/>
          </a:p>
          <a:p>
            <a:endParaRPr lang="el-GR" dirty="0"/>
          </a:p>
        </p:txBody>
      </p:sp>
    </p:spTree>
    <p:extLst>
      <p:ext uri="{BB962C8B-B14F-4D97-AF65-F5344CB8AC3E}">
        <p14:creationId xmlns:p14="http://schemas.microsoft.com/office/powerpoint/2010/main" val="1134466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Σχετικά με τη Μόνα Λίζα που μπορεί να φαίνεται άσχετη με το θέμα σε πρώτη ματιά, θα πω μόνο ότι θα δείτε γιατί είναι εδώ στη συνέχεια.</a:t>
            </a:r>
          </a:p>
        </p:txBody>
      </p:sp>
    </p:spTree>
    <p:extLst>
      <p:ext uri="{BB962C8B-B14F-4D97-AF65-F5344CB8AC3E}">
        <p14:creationId xmlns:p14="http://schemas.microsoft.com/office/powerpoint/2010/main" val="2370241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Θα ξεκινήσουμε αυτό το κεφάλαιο βλέποντας κάποια βασικές έννοιες από </a:t>
            </a:r>
            <a:r>
              <a:rPr lang="el-GR" b="1" i="0" dirty="0"/>
              <a:t>Θεωρία Κωδίκων</a:t>
            </a:r>
            <a:r>
              <a:rPr lang="el-GR" dirty="0"/>
              <a:t>, η οποία για όσους δεν γνωρίζουν είναι ακόμη μια </a:t>
            </a:r>
            <a:r>
              <a:rPr lang="el-GR" i="1" u="sng" dirty="0"/>
              <a:t>επιστήμη που ασχολείται με τον τομέα της επικοινωνίας</a:t>
            </a:r>
            <a:r>
              <a:rPr lang="el-GR" dirty="0"/>
              <a:t>, όπως η Κρυπτογραφία, αλλά πιο συγκεκριμένα αυτή δεν ασχολείται με το να εξασφαλίσει την ασφάλεια των πληροφοριών αλλά </a:t>
            </a:r>
            <a:r>
              <a:rPr lang="el-GR" i="1" u="sng" dirty="0"/>
              <a:t>ασχολείται με την ανίχνευση και την διόρθωση αλλοιώσεων που μπορούν να εισχωρήσουν σε ένα μήνυμα</a:t>
            </a:r>
            <a:r>
              <a:rPr lang="el-GR" dirty="0"/>
              <a:t>.</a:t>
            </a:r>
          </a:p>
          <a:p>
            <a:pPr marL="171450" indent="-171450">
              <a:buFont typeface="Arial" panose="020B0604020202020204" pitchFamily="34" charset="0"/>
              <a:buChar char="•"/>
            </a:pPr>
            <a:r>
              <a:rPr lang="el-GR" dirty="0"/>
              <a:t>Αυτό το πετυχαίνει με τις διαδικασίες τις </a:t>
            </a:r>
            <a:r>
              <a:rPr lang="el-GR" b="1" dirty="0"/>
              <a:t>κωδικοποίησης</a:t>
            </a:r>
            <a:r>
              <a:rPr lang="el-GR" dirty="0"/>
              <a:t> και </a:t>
            </a:r>
            <a:r>
              <a:rPr lang="el-GR" b="1" dirty="0"/>
              <a:t>αποκωδικοποίησης</a:t>
            </a:r>
            <a:r>
              <a:rPr lang="el-GR" dirty="0"/>
              <a:t>, οι οποίες θα προσπαθήσουμε διαισθητικά να καταλάβουμε πως δουλεύουν βλέποντας το </a:t>
            </a:r>
            <a:r>
              <a:rPr lang="el-GR" b="1" dirty="0"/>
              <a:t>βασικό μοντέλο επικοινωνίας</a:t>
            </a:r>
            <a:r>
              <a:rPr lang="el-GR" dirty="0"/>
              <a:t> μας.</a:t>
            </a:r>
          </a:p>
          <a:p>
            <a:pPr marL="171450" indent="-171450">
              <a:buFont typeface="Arial" panose="020B0604020202020204" pitchFamily="34" charset="0"/>
              <a:buChar char="•"/>
            </a:pPr>
            <a:r>
              <a:rPr lang="el-GR" dirty="0"/>
              <a:t>Έχουμε έναν </a:t>
            </a:r>
            <a:r>
              <a:rPr lang="el-GR" b="1" dirty="0"/>
              <a:t>πομπό</a:t>
            </a:r>
            <a:r>
              <a:rPr lang="el-GR" dirty="0"/>
              <a:t> λοιπόν, ο οποίος θέλει να στείλει ένα μήνυμα σε έναν </a:t>
            </a:r>
            <a:r>
              <a:rPr lang="el-GR" b="1" dirty="0"/>
              <a:t>δέκτη</a:t>
            </a:r>
            <a:r>
              <a:rPr lang="el-GR" dirty="0"/>
              <a:t> μέσα από έναν δίαυλο αλλά μέσα από αυτόν το δίαυλο γνωρίζει ότι μπορεί </a:t>
            </a:r>
            <a:r>
              <a:rPr lang="el-GR" i="1" u="sng" dirty="0"/>
              <a:t>η πληροφορία να αλλοιωθεί</a:t>
            </a:r>
            <a:r>
              <a:rPr lang="el-GR" dirty="0"/>
              <a:t> και να εισχωρήσουν κάποια λάθη, όπως λέμε λόγω του θορύβου από το περιβάλλον.</a:t>
            </a:r>
          </a:p>
          <a:p>
            <a:pPr marL="171450" indent="-171450">
              <a:buFont typeface="Arial" panose="020B0604020202020204" pitchFamily="34" charset="0"/>
              <a:buChar char="•"/>
            </a:pPr>
            <a:r>
              <a:rPr lang="el-GR" dirty="0"/>
              <a:t>Έτσι, ο πομπός πρώτα κωδικοποιεί το μήνυμα, το στέλνει μέσα από το δίαυλο σε κωδικοποιημένη μορφή και ο δέκτης πριν το λάβει ολοκληρώνει την διαδικασία αποκωδικοποιώντας το μήνυμα.</a:t>
            </a:r>
          </a:p>
          <a:p>
            <a:pPr marL="171450" indent="-171450">
              <a:buFont typeface="Arial" panose="020B0604020202020204" pitchFamily="34" charset="0"/>
              <a:buChar char="•"/>
            </a:pPr>
            <a:r>
              <a:rPr lang="el-GR" i="1" u="sng" dirty="0"/>
              <a:t>Κατά την αποκωδικοποίηση</a:t>
            </a:r>
            <a:r>
              <a:rPr lang="el-GR" dirty="0"/>
              <a:t> μπορεί εκτός από την βασική αντιστροφή της πληροφορίας στην βασική της μορφή, να ανιχνευθούν και λάθη καθώς και να διορθωθούν ανάλογα τον κώδικα τον οποίο έχουμε.</a:t>
            </a:r>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dirty="0"/>
              <a:t>Ας δούμε </a:t>
            </a:r>
            <a:r>
              <a:rPr lang="el-GR" b="1" dirty="0"/>
              <a:t>1-2 παραδείγματα</a:t>
            </a:r>
            <a:r>
              <a:rPr lang="el-GR" dirty="0"/>
              <a:t> πάνω σε αυτό. </a:t>
            </a:r>
          </a:p>
          <a:p>
            <a:pPr marL="285750" indent="-285750">
              <a:buFont typeface="Wingdings" panose="05000000000000000000" pitchFamily="2" charset="2"/>
              <a:buChar char="Ø"/>
            </a:pPr>
            <a:r>
              <a:rPr lang="el-GR" sz="1800" b="0" i="0" u="none" strike="noStrike" baseline="0" dirty="0">
                <a:latin typeface="Kerkis"/>
              </a:rPr>
              <a:t>Αξιοσημείωτο είναι πρώτα πρώτα το παράδειγμα εφαρμογής ενός τέτοιου κώδικα κατά την </a:t>
            </a:r>
            <a:r>
              <a:rPr lang="el-GR" sz="1800" b="1" i="0" u="none" strike="noStrike" baseline="0" dirty="0">
                <a:latin typeface="Kerkis"/>
              </a:rPr>
              <a:t>μεταφορά εικόνας της εικόνας της Μόνα Λίζας</a:t>
            </a:r>
            <a:r>
              <a:rPr lang="el-GR" sz="1800" b="0" i="0" u="none" strike="noStrike" baseline="0" dirty="0">
                <a:latin typeface="Kerkis"/>
              </a:rPr>
              <a:t> από τους επιστήμονες της </a:t>
            </a:r>
            <a:r>
              <a:rPr lang="en-US" sz="1800" b="0" i="0" u="none" strike="noStrike" baseline="0" dirty="0">
                <a:latin typeface="Kerkis"/>
              </a:rPr>
              <a:t>NASA</a:t>
            </a:r>
            <a:r>
              <a:rPr lang="el-GR" sz="1800" b="0" i="0" u="none" strike="noStrike" baseline="0" dirty="0">
                <a:latin typeface="Kerkis"/>
              </a:rPr>
              <a:t> </a:t>
            </a:r>
            <a:r>
              <a:rPr lang="el-GR" sz="1800" b="0" i="1" u="sng" strike="noStrike" baseline="0" dirty="0">
                <a:latin typeface="Kerkis"/>
              </a:rPr>
              <a:t>μέσω λέιζερ</a:t>
            </a:r>
            <a:r>
              <a:rPr lang="el-GR" sz="1800" b="0" i="0" u="none" strike="noStrike" baseline="0" dirty="0">
                <a:latin typeface="Kerkis"/>
              </a:rPr>
              <a:t> από την γη σε διαστημικό σκάφος που βρισκόταν περίπου 400χιλιάδες χλμ. μακριά με τροχιά γύρω από το φεγγάρι.</a:t>
            </a:r>
          </a:p>
          <a:p>
            <a:pPr marL="628650" lvl="1" indent="-171450">
              <a:buFont typeface="Arial" panose="020B0604020202020204" pitchFamily="34" charset="0"/>
              <a:buChar char="•"/>
            </a:pPr>
            <a:r>
              <a:rPr lang="el-GR" sz="1800" b="0" i="0" u="none" strike="noStrike" baseline="0" dirty="0">
                <a:latin typeface="Kerkis"/>
              </a:rPr>
              <a:t>Οι </a:t>
            </a:r>
            <a:r>
              <a:rPr lang="el-GR" sz="1800" b="0" i="1" u="sng" strike="noStrike" baseline="0" dirty="0">
                <a:latin typeface="Kerkis"/>
              </a:rPr>
              <a:t>αναταράξεις στην ατμόσφαιρα της Γης</a:t>
            </a:r>
            <a:r>
              <a:rPr lang="el-GR" sz="1800" b="0" i="0" u="none" strike="noStrike" baseline="0" dirty="0">
                <a:latin typeface="Kerkis"/>
              </a:rPr>
              <a:t> προκάλεσαν σφάλματα μετάδοσης ακόμη και όταν ο ουρανός ήταν καθαρός και ουσιαστικά αποτελούν το θόρυβο σε αυτήν την περίπτωση. </a:t>
            </a:r>
          </a:p>
          <a:p>
            <a:pPr marL="628650" lvl="1" indent="-171450">
              <a:buFont typeface="Arial" panose="020B0604020202020204" pitchFamily="34" charset="0"/>
              <a:buChar char="•"/>
            </a:pPr>
            <a:r>
              <a:rPr lang="el-GR" sz="1800" b="0" i="0" u="none" strike="noStrike" baseline="0" dirty="0">
                <a:latin typeface="Kerkis"/>
              </a:rPr>
              <a:t>Για να ξεπεράσουν αυτό το πρόβλημα, χρησιμοποιήθηκε η </a:t>
            </a:r>
            <a:r>
              <a:rPr lang="el-GR" sz="1800" b="0" i="1" u="sng" strike="noStrike" baseline="0" dirty="0">
                <a:latin typeface="Kerkis"/>
              </a:rPr>
              <a:t>κωδικοποίηση Reed-Solomon</a:t>
            </a:r>
            <a:r>
              <a:rPr lang="el-GR" sz="1800" b="0" i="0" u="none" strike="noStrike" baseline="0" dirty="0">
                <a:latin typeface="Kerkis"/>
              </a:rPr>
              <a:t> με ρυθμό 2/3*. </a:t>
            </a:r>
          </a:p>
          <a:p>
            <a:pPr marL="628650" lvl="1" indent="-171450">
              <a:buFont typeface="Arial" panose="020B0604020202020204" pitchFamily="34" charset="0"/>
              <a:buChar char="•"/>
            </a:pPr>
            <a:r>
              <a:rPr lang="el-GR" sz="1800" b="0" i="0" u="none" strike="noStrike" baseline="0" dirty="0">
                <a:latin typeface="Kerkis"/>
              </a:rPr>
              <a:t>Στις δύο εικόνες βλέπετε κάποια </a:t>
            </a:r>
            <a:r>
              <a:rPr lang="el-GR" sz="1800" b="0" i="1" u="sng" strike="noStrike" baseline="0" dirty="0">
                <a:latin typeface="Kerkis"/>
              </a:rPr>
              <a:t>τυπικά σφάλματα</a:t>
            </a:r>
            <a:r>
              <a:rPr lang="el-GR" sz="1800" b="0" i="0" u="none" strike="noStrike" baseline="0" dirty="0">
                <a:latin typeface="Kerkis"/>
              </a:rPr>
              <a:t> στα οποία περιλαμβάνονται ελλείποντα pixel (λευκά) και ψευδή σήματα (μαύρο), ενώ η λευκή λωρίδα υποδεικνύει μια σύντομη περίοδο κατά την οποία διακόπηκε η μετάδοση.</a:t>
            </a:r>
          </a:p>
          <a:p>
            <a:pPr marL="171450" lvl="0" indent="-171450">
              <a:buFont typeface="Wingdings" panose="05000000000000000000" pitchFamily="2" charset="2"/>
              <a:buChar char="Ø"/>
            </a:pPr>
            <a:r>
              <a:rPr lang="el-GR" dirty="0"/>
              <a:t>Δεύτερον ας δούμε και τον </a:t>
            </a:r>
            <a:r>
              <a:rPr lang="el-GR" b="1" dirty="0"/>
              <a:t>κώδικα </a:t>
            </a:r>
            <a:r>
              <a:rPr lang="en-US" b="1" dirty="0"/>
              <a:t>ASCII</a:t>
            </a:r>
            <a:r>
              <a:rPr lang="en-US" dirty="0"/>
              <a:t>, </a:t>
            </a:r>
            <a:r>
              <a:rPr lang="el-GR" dirty="0"/>
              <a:t>έναν πολύ απλό λειτουργικά κώδικα.</a:t>
            </a:r>
          </a:p>
          <a:p>
            <a:pPr marL="628650" lvl="1" indent="-171450">
              <a:buFont typeface="Arial" panose="020B0604020202020204" pitchFamily="34" charset="0"/>
              <a:buChar char="•"/>
            </a:pPr>
            <a:r>
              <a:rPr lang="el-GR" dirty="0"/>
              <a:t>Ουσιαστικά τα </a:t>
            </a:r>
            <a:r>
              <a:rPr lang="el-GR" i="1" u="sng" dirty="0"/>
              <a:t>αίτια δημιουργίας</a:t>
            </a:r>
            <a:r>
              <a:rPr lang="el-GR" dirty="0"/>
              <a:t> του </a:t>
            </a:r>
            <a:r>
              <a:rPr lang="en-US" dirty="0"/>
              <a:t>ASCII </a:t>
            </a:r>
            <a:r>
              <a:rPr lang="el-GR" dirty="0"/>
              <a:t>είναι δύο </a:t>
            </a:r>
          </a:p>
          <a:p>
            <a:pPr marL="628650" lvl="1" indent="-171450">
              <a:buFont typeface="Arial" panose="020B0604020202020204" pitchFamily="34" charset="0"/>
              <a:buChar char="•"/>
            </a:pPr>
            <a:r>
              <a:rPr lang="el-GR" dirty="0"/>
              <a:t>1. ότι οι υπολογιστές καταλαβαίνουν μόνο 0 και 1 αντί των δικών μας αλφαβήτων και 2. ότι καθώς οι υπολογιστές αποτελούν ένα φυσικό σύστημα, είναι επόμενο ότι θα εισχωρήσουν κάποια λάθη.</a:t>
            </a:r>
          </a:p>
          <a:p>
            <a:pPr marL="628650" lvl="1" indent="-171450">
              <a:buFont typeface="Arial" panose="020B0604020202020204" pitchFamily="34" charset="0"/>
              <a:buChar char="•"/>
            </a:pPr>
            <a:r>
              <a:rPr lang="el-GR" i="1" u="sng" dirty="0"/>
              <a:t>Μπορεί να χρησιμοποιηθεί</a:t>
            </a:r>
            <a:r>
              <a:rPr lang="el-GR" dirty="0"/>
              <a:t> για την ανίχνευση μέχρι και ενός λάθους, ενώ δεν έχει καμία δυνατότητα διόρθωσης λαθών.</a:t>
            </a:r>
          </a:p>
          <a:p>
            <a:pPr marL="628650" lvl="1" indent="-171450">
              <a:buFont typeface="Arial" panose="020B0604020202020204" pitchFamily="34" charset="0"/>
              <a:buChar char="•"/>
            </a:pPr>
            <a:r>
              <a:rPr lang="el-GR" dirty="0"/>
              <a:t>Τέλος, η </a:t>
            </a:r>
            <a:r>
              <a:rPr lang="el-GR" i="1" u="sng" dirty="0"/>
              <a:t>μορφή μερικών κωδικοποιημένων λέξεων</a:t>
            </a:r>
            <a:r>
              <a:rPr lang="el-GR" dirty="0"/>
              <a:t> με </a:t>
            </a:r>
            <a:r>
              <a:rPr lang="en-US" dirty="0"/>
              <a:t>ASCII </a:t>
            </a:r>
            <a:r>
              <a:rPr lang="el-GR" dirty="0"/>
              <a:t>φαίνεται στο διπλανό σχήμα.</a:t>
            </a:r>
          </a:p>
          <a:p>
            <a:pPr marL="628650" lvl="1" indent="-171450">
              <a:buFont typeface="Arial" panose="020B0604020202020204" pitchFamily="34" charset="0"/>
              <a:buChar char="•"/>
            </a:pPr>
            <a:r>
              <a:rPr lang="el-GR" dirty="0"/>
              <a:t>Ουσιαστικά κάθε λέξη και σύμβολο μπορεί να αναπαρασταθεί ξεχωριστά από μια ακολουθία 7 ψηφίων, ενώ το </a:t>
            </a:r>
            <a:r>
              <a:rPr lang="el-GR" i="1" u="sng" dirty="0"/>
              <a:t>τελευταίο ψηφίο</a:t>
            </a:r>
            <a:r>
              <a:rPr lang="el-GR" dirty="0"/>
              <a:t> είναι για τον έλεγχο και είναι το άθροισμα των υπόλοιπων ψηφίων.</a:t>
            </a:r>
          </a:p>
          <a:p>
            <a:endParaRPr lang="el-GR" dirty="0"/>
          </a:p>
          <a:p>
            <a:r>
              <a:rPr lang="el-GR" dirty="0"/>
              <a:t>*</a:t>
            </a:r>
            <a:r>
              <a:rPr lang="el-GR" sz="1800" b="0" i="0" u="none" strike="noStrike" baseline="0" dirty="0">
                <a:latin typeface="Kerkis"/>
              </a:rPr>
              <a:t>΄Ένας κώδικας με </a:t>
            </a:r>
            <a:r>
              <a:rPr lang="el-GR" sz="1800" b="1" i="0" u="none" strike="noStrike" baseline="0" dirty="0">
                <a:latin typeface="Kerkis"/>
              </a:rPr>
              <a:t>ρυθμό 2/3</a:t>
            </a:r>
            <a:r>
              <a:rPr lang="el-GR" sz="1800" b="0" i="0" u="none" strike="noStrike" baseline="0" dirty="0">
                <a:latin typeface="Kerkis"/>
              </a:rPr>
              <a:t> είναι ένας κώδικας που για κάθε 2 bits χρήσιμης πληροφορίας παράγει 3 bits δεδομένων.</a:t>
            </a:r>
            <a:endParaRPr lang="el-GR" dirty="0"/>
          </a:p>
        </p:txBody>
      </p:sp>
    </p:spTree>
    <p:extLst>
      <p:ext uri="{BB962C8B-B14F-4D97-AF65-F5344CB8AC3E}">
        <p14:creationId xmlns:p14="http://schemas.microsoft.com/office/powerpoint/2010/main" val="396402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Συνεχίζουμε βλέποντας το πως λειτουργεί μια πολύ σημαντική οικογένεια κωδίκων, οι </a:t>
            </a:r>
            <a:r>
              <a:rPr lang="el-GR" b="1" dirty="0"/>
              <a:t>γραμμικοί κώδικες</a:t>
            </a:r>
            <a:r>
              <a:rPr lang="el-GR" dirty="0"/>
              <a:t>.</a:t>
            </a:r>
          </a:p>
          <a:p>
            <a:pPr marL="171450" indent="-171450">
              <a:buFont typeface="Arial" panose="020B0604020202020204" pitchFamily="34" charset="0"/>
              <a:buChar char="•"/>
            </a:pPr>
            <a:r>
              <a:rPr lang="el-GR" dirty="0"/>
              <a:t>Σε αυτούς ουσιαστικά η </a:t>
            </a:r>
            <a:r>
              <a:rPr lang="el-GR" i="1" u="sng" dirty="0"/>
              <a:t>κωδικοποίηση</a:t>
            </a:r>
            <a:r>
              <a:rPr lang="el-GR" dirty="0"/>
              <a:t> γίνεται πολλαπλασιάζοντας με έναν πίνακα </a:t>
            </a:r>
            <a:r>
              <a:rPr lang="en-US" dirty="0"/>
              <a:t>G</a:t>
            </a:r>
            <a:r>
              <a:rPr lang="el-GR" dirty="0"/>
              <a:t>, ενώ η </a:t>
            </a:r>
            <a:r>
              <a:rPr lang="el-GR" i="1" u="sng" dirty="0"/>
              <a:t>αποκωδικοποίηση</a:t>
            </a:r>
            <a:r>
              <a:rPr lang="el-GR" dirty="0"/>
              <a:t> γίνεται με τον πολλαπλασιασμό με τον αντίστροφο </a:t>
            </a:r>
            <a:r>
              <a:rPr lang="en-US" dirty="0"/>
              <a:t>G</a:t>
            </a:r>
            <a:r>
              <a:rPr lang="en-US" baseline="30000" dirty="0"/>
              <a:t>-1</a:t>
            </a:r>
            <a:r>
              <a:rPr lang="en-US" baseline="0" dirty="0"/>
              <a:t>, </a:t>
            </a:r>
            <a:r>
              <a:rPr lang="el-GR" baseline="0" dirty="0"/>
              <a:t>στην </a:t>
            </a:r>
            <a:r>
              <a:rPr lang="el-GR" b="1" baseline="0" dirty="0"/>
              <a:t>περίπτωση που δεν έχουμε θόρυβο</a:t>
            </a:r>
            <a:r>
              <a:rPr lang="el-GR" baseline="0" dirty="0"/>
              <a:t>.</a:t>
            </a:r>
          </a:p>
          <a:p>
            <a:pPr marL="171450" indent="-171450">
              <a:buFont typeface="Arial" panose="020B0604020202020204" pitchFamily="34" charset="0"/>
              <a:buChar char="•"/>
            </a:pPr>
            <a:r>
              <a:rPr lang="el-GR" baseline="0" dirty="0"/>
              <a:t>Και αυτό μπορούμε να το δούμε και στο παρακάτω παράδειγμα όπου έχουμε ένα μήνυμα </a:t>
            </a:r>
            <a:r>
              <a:rPr lang="en-US" baseline="0" dirty="0"/>
              <a:t>m </a:t>
            </a:r>
            <a:r>
              <a:rPr lang="el-GR" i="1" u="sng" baseline="0" dirty="0"/>
              <a:t>μήκους 5 </a:t>
            </a:r>
            <a:r>
              <a:rPr lang="en-US" i="1" u="sng" baseline="0" dirty="0"/>
              <a:t>bits</a:t>
            </a:r>
            <a:r>
              <a:rPr lang="en-US" baseline="0" dirty="0"/>
              <a:t> </a:t>
            </a:r>
            <a:r>
              <a:rPr lang="el-GR" baseline="0" dirty="0"/>
              <a:t>το οποίο πολλαπλασιαζόμενο με έναν πίνακα </a:t>
            </a:r>
            <a:r>
              <a:rPr lang="en-US" baseline="0" dirty="0"/>
              <a:t>G </a:t>
            </a:r>
            <a:r>
              <a:rPr lang="el-GR" baseline="0" dirty="0"/>
              <a:t>μας δίνει ένα διάνυσμα 9 </a:t>
            </a:r>
            <a:r>
              <a:rPr lang="en-US" baseline="0" dirty="0"/>
              <a:t>bits</a:t>
            </a:r>
            <a:r>
              <a:rPr lang="el-GR" baseline="0" dirty="0"/>
              <a:t> στο οποίο </a:t>
            </a:r>
            <a:r>
              <a:rPr lang="el-GR" i="1" u="sng" baseline="0" dirty="0"/>
              <a:t>μπορούν να διορθωθούν</a:t>
            </a:r>
            <a:r>
              <a:rPr lang="el-GR" baseline="0" dirty="0"/>
              <a:t>, αν εισχωρήσουν μέχρι και 2 λάθη.</a:t>
            </a:r>
          </a:p>
        </p:txBody>
      </p:sp>
    </p:spTree>
    <p:extLst>
      <p:ext uri="{BB962C8B-B14F-4D97-AF65-F5344CB8AC3E}">
        <p14:creationId xmlns:p14="http://schemas.microsoft.com/office/powerpoint/2010/main" val="3099842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Ας δούμε λίγο πως μπορεί να γίνει αυτό στη </a:t>
            </a:r>
            <a:r>
              <a:rPr lang="el-GR" b="1" dirty="0"/>
              <a:t>περίπτωση που έχουμε θόρυβο-λάθη</a:t>
            </a:r>
            <a:r>
              <a:rPr lang="el-GR" dirty="0"/>
              <a:t>.</a:t>
            </a:r>
          </a:p>
          <a:p>
            <a:pPr marL="171450" indent="-171450">
              <a:buFont typeface="Arial" panose="020B0604020202020204" pitchFamily="34" charset="0"/>
              <a:buChar char="•"/>
            </a:pPr>
            <a:r>
              <a:rPr lang="el-GR" dirty="0"/>
              <a:t>Ουσιαστικά η μόνη διαφορά </a:t>
            </a:r>
            <a:r>
              <a:rPr lang="el-GR" i="1" u="sng" dirty="0"/>
              <a:t>βρίσκεται στην αποκωδικοποίηση</a:t>
            </a:r>
            <a:r>
              <a:rPr lang="el-GR" dirty="0"/>
              <a:t> στην γενική περίπτωση, όπου πρέπει πρώτα να χρησιμοποιηθεί ένας </a:t>
            </a:r>
            <a:r>
              <a:rPr lang="el-GR" b="1" dirty="0"/>
              <a:t>αλγόριθμος διόρθωσης λαθών </a:t>
            </a:r>
            <a:r>
              <a:rPr lang="en-US" b="1" dirty="0"/>
              <a:t>D</a:t>
            </a:r>
            <a:r>
              <a:rPr lang="en-US" b="1" baseline="-25000" dirty="0"/>
              <a:t>G </a:t>
            </a:r>
            <a:r>
              <a:rPr lang="el-GR" b="0" baseline="0" dirty="0"/>
              <a:t>, ο οποίος θα μας δώσει πίσω το μήνυμα </a:t>
            </a:r>
            <a:r>
              <a:rPr lang="en-US" b="0" baseline="0" dirty="0"/>
              <a:t>m’</a:t>
            </a:r>
            <a:r>
              <a:rPr lang="el-GR" b="0" baseline="0" dirty="0"/>
              <a:t>, από ένα μήνυμα με λάθη </a:t>
            </a:r>
            <a:r>
              <a:rPr lang="en-US" b="0" baseline="0" dirty="0"/>
              <a:t>m’’.</a:t>
            </a:r>
          </a:p>
          <a:p>
            <a:pPr marL="171450" indent="-171450">
              <a:buFont typeface="Arial" panose="020B0604020202020204" pitchFamily="34" charset="0"/>
              <a:buChar char="•"/>
            </a:pPr>
            <a:r>
              <a:rPr lang="el-GR" b="0" baseline="0" dirty="0"/>
              <a:t>Και </a:t>
            </a:r>
            <a:r>
              <a:rPr lang="el-GR" b="0" i="1" u="sng" baseline="0" dirty="0"/>
              <a:t>όσον αφορά το παράδειγμα</a:t>
            </a:r>
            <a:r>
              <a:rPr lang="el-GR" b="0" baseline="0" dirty="0"/>
              <a:t> που είχαμε πριν βλέπουμε ουσιαστικά πάλι το ίδιο πράγμα με αριθμούς στην περίπτωση που εισάγονται δύο λάθη.</a:t>
            </a:r>
          </a:p>
        </p:txBody>
      </p:sp>
    </p:spTree>
    <p:extLst>
      <p:ext uri="{BB962C8B-B14F-4D97-AF65-F5344CB8AC3E}">
        <p14:creationId xmlns:p14="http://schemas.microsoft.com/office/powerpoint/2010/main" val="2096216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Και έτσι φτάνουμε στο </a:t>
            </a:r>
            <a:r>
              <a:rPr lang="el-GR" i="1" u="sng" dirty="0"/>
              <a:t>κυρίως σημείο ενδιαφέροντος</a:t>
            </a:r>
            <a:r>
              <a:rPr lang="el-GR" dirty="0"/>
              <a:t> αυτού του κεφαλαίου που είναι ένα κρυπτοσύστημα που χρησιμοποιεί την Θεωρία Κωδίκων για την κρυπτογράφηση κ αποκρυπτογράφηση της πληροφορίας.</a:t>
            </a:r>
          </a:p>
          <a:p>
            <a:pPr marL="171450" indent="-171450">
              <a:buFont typeface="Arial" panose="020B0604020202020204" pitchFamily="34" charset="0"/>
              <a:buChar char="•"/>
            </a:pPr>
            <a:r>
              <a:rPr lang="el-GR" dirty="0"/>
              <a:t>Αυτό το κρυπτοσύστημα παρουσίασε πρώτος ο </a:t>
            </a:r>
            <a:r>
              <a:rPr lang="en-US" b="1" dirty="0"/>
              <a:t>McEliece</a:t>
            </a:r>
            <a:r>
              <a:rPr lang="en-US" dirty="0"/>
              <a:t> </a:t>
            </a:r>
            <a:r>
              <a:rPr lang="el-GR" dirty="0"/>
              <a:t>το 1978 και αποτελεί ένα ασύμμετρο κρυπτοσύστημα.</a:t>
            </a:r>
          </a:p>
          <a:p>
            <a:pPr marL="171450" indent="-171450">
              <a:buFont typeface="Arial" panose="020B0604020202020204" pitchFamily="34" charset="0"/>
              <a:buChar char="•"/>
            </a:pPr>
            <a:r>
              <a:rPr lang="el-GR" dirty="0"/>
              <a:t>Έτσι γρήγορα γρήγορα βλέπουμε ότι για την </a:t>
            </a:r>
            <a:r>
              <a:rPr lang="el-GR" i="1" u="sng" dirty="0"/>
              <a:t>παραγωγή του ζεύγους κλειδιών</a:t>
            </a:r>
            <a:r>
              <a:rPr lang="el-GR" dirty="0"/>
              <a:t> κρυπτογράφησης-αποκρυπτογράφησης επιλέγουμε πρώτα τρεις πίνακες </a:t>
            </a:r>
            <a:r>
              <a:rPr lang="en-US" dirty="0"/>
              <a:t>G</a:t>
            </a:r>
            <a:r>
              <a:rPr lang="el-GR" dirty="0"/>
              <a:t>,</a:t>
            </a:r>
            <a:r>
              <a:rPr lang="en-US" dirty="0"/>
              <a:t>S </a:t>
            </a:r>
            <a:r>
              <a:rPr lang="el-GR" dirty="0"/>
              <a:t>και </a:t>
            </a:r>
            <a:r>
              <a:rPr lang="en-US" dirty="0"/>
              <a:t>P </a:t>
            </a:r>
            <a:r>
              <a:rPr lang="el-GR" dirty="0"/>
              <a:t>΄με σκοπό τον υπολογισμό του πίνακα </a:t>
            </a:r>
            <a:r>
              <a:rPr lang="en-US" dirty="0"/>
              <a:t>G</a:t>
            </a:r>
            <a:r>
              <a:rPr lang="en-US" baseline="30000" dirty="0"/>
              <a:t>pub</a:t>
            </a:r>
            <a:r>
              <a:rPr lang="el-GR" baseline="0" dirty="0"/>
              <a:t>.</a:t>
            </a:r>
          </a:p>
          <a:p>
            <a:pPr marL="171450" indent="-171450">
              <a:buFont typeface="Arial" panose="020B0604020202020204" pitchFamily="34" charset="0"/>
              <a:buChar char="•"/>
            </a:pPr>
            <a:r>
              <a:rPr lang="el-GR" baseline="0" dirty="0"/>
              <a:t>Το </a:t>
            </a:r>
            <a:r>
              <a:rPr lang="el-GR" b="1" baseline="0" dirty="0"/>
              <a:t>δημόσιο κλειδί</a:t>
            </a:r>
            <a:r>
              <a:rPr lang="el-GR" baseline="0" dirty="0"/>
              <a:t> θα είναι της μορφής (</a:t>
            </a:r>
            <a:r>
              <a:rPr lang="en-US" baseline="0" dirty="0"/>
              <a:t>G</a:t>
            </a:r>
            <a:r>
              <a:rPr lang="en-US" baseline="30000" dirty="0"/>
              <a:t>pub</a:t>
            </a:r>
            <a:r>
              <a:rPr lang="en-US" baseline="0" dirty="0"/>
              <a:t>,t),</a:t>
            </a:r>
            <a:r>
              <a:rPr lang="el-GR" baseline="0" dirty="0"/>
              <a:t> όπου</a:t>
            </a:r>
            <a:r>
              <a:rPr lang="en-US" baseline="0" dirty="0"/>
              <a:t> t </a:t>
            </a:r>
            <a:r>
              <a:rPr lang="el-GR" baseline="0" dirty="0"/>
              <a:t>αποτελεί το πλήθος των λαθών, ενώ το </a:t>
            </a:r>
            <a:r>
              <a:rPr lang="el-GR" b="1" baseline="0" dirty="0"/>
              <a:t>ιδιωτικό κλειδί</a:t>
            </a:r>
            <a:r>
              <a:rPr lang="el-GR" baseline="0" dirty="0"/>
              <a:t> θα είναι της μορφής (</a:t>
            </a:r>
            <a:r>
              <a:rPr lang="en-US" baseline="0" dirty="0"/>
              <a:t>S,D</a:t>
            </a:r>
            <a:r>
              <a:rPr lang="en-US" baseline="-25000" dirty="0"/>
              <a:t>G</a:t>
            </a:r>
            <a:r>
              <a:rPr lang="en-US" baseline="0" dirty="0"/>
              <a:t>,P</a:t>
            </a:r>
            <a:r>
              <a:rPr lang="el-GR" baseline="0" dirty="0"/>
              <a:t>) ,όπου με </a:t>
            </a:r>
            <a:r>
              <a:rPr lang="en-US" baseline="0" dirty="0"/>
              <a:t>D</a:t>
            </a:r>
            <a:r>
              <a:rPr lang="en-US" baseline="-25000" dirty="0"/>
              <a:t>G </a:t>
            </a:r>
            <a:r>
              <a:rPr lang="el-GR" baseline="0" dirty="0"/>
              <a:t>συμβολίζουμε τον αλγόριθμο διόρθωσης λαθών.</a:t>
            </a:r>
          </a:p>
          <a:p>
            <a:pPr marL="171450" indent="-171450">
              <a:buFont typeface="Arial" panose="020B0604020202020204" pitchFamily="34" charset="0"/>
              <a:buChar char="•"/>
            </a:pPr>
            <a:r>
              <a:rPr lang="el-GR" baseline="0" dirty="0"/>
              <a:t>Και γενικά η διαδικασία της </a:t>
            </a:r>
            <a:r>
              <a:rPr lang="el-GR" b="1" baseline="0" dirty="0"/>
              <a:t>κρυπτογράφησης</a:t>
            </a:r>
            <a:r>
              <a:rPr lang="el-GR" baseline="0" dirty="0"/>
              <a:t> γίνεται σε δύο βήματα, πρώτα τον πολλαπλασιασμό ενός μηνύματος με τον δημόσιο πίνακα </a:t>
            </a:r>
            <a:r>
              <a:rPr lang="en-US" baseline="0" dirty="0"/>
              <a:t>G</a:t>
            </a:r>
            <a:r>
              <a:rPr lang="en-US" baseline="30000" dirty="0"/>
              <a:t>pub </a:t>
            </a:r>
            <a:r>
              <a:rPr lang="el-GR" baseline="0" dirty="0"/>
              <a:t>και έπειτα μ την εισαγωγή </a:t>
            </a:r>
            <a:r>
              <a:rPr lang="en-US" baseline="0" dirty="0"/>
              <a:t>t </a:t>
            </a:r>
            <a:r>
              <a:rPr lang="el-GR" baseline="0" dirty="0"/>
              <a:t>λαθών.</a:t>
            </a:r>
          </a:p>
          <a:p>
            <a:pPr marL="171450" indent="-171450">
              <a:buFont typeface="Arial" panose="020B0604020202020204" pitchFamily="34" charset="0"/>
              <a:buChar char="•"/>
            </a:pPr>
            <a:r>
              <a:rPr lang="el-GR" baseline="0" dirty="0"/>
              <a:t>Ενώ η </a:t>
            </a:r>
            <a:r>
              <a:rPr lang="el-GR" b="1" baseline="0" dirty="0"/>
              <a:t>αποκρυπτογράφηση</a:t>
            </a:r>
            <a:r>
              <a:rPr lang="el-GR" baseline="0" dirty="0"/>
              <a:t> ουσιαστικά αντιστρέφει την προηγούμενη διαδικασία, πρώτα διορθώνοντας τα λάθη με τη βοήθεια του </a:t>
            </a:r>
            <a:r>
              <a:rPr lang="en-US" baseline="0" dirty="0"/>
              <a:t>D</a:t>
            </a:r>
            <a:r>
              <a:rPr lang="en-US" baseline="-25000" dirty="0"/>
              <a:t>G </a:t>
            </a:r>
            <a:r>
              <a:rPr lang="el-GR" baseline="0" dirty="0"/>
              <a:t>και έπειτα πολλαπλασιάζοντας με τον αντίστροφο πίνακα.</a:t>
            </a:r>
          </a:p>
          <a:p>
            <a:pPr marL="171450" indent="-171450">
              <a:buFont typeface="Arial" panose="020B0604020202020204" pitchFamily="34" charset="0"/>
              <a:buChar char="•"/>
            </a:pPr>
            <a:r>
              <a:rPr lang="el-GR" baseline="0" dirty="0"/>
              <a:t>Καταλαβαίνω πως μπορεί σε αυτό το σημείο </a:t>
            </a:r>
            <a:r>
              <a:rPr lang="el-GR" i="1" u="sng" baseline="0" dirty="0"/>
              <a:t>να έχετε απορίες</a:t>
            </a:r>
            <a:r>
              <a:rPr lang="el-GR" baseline="0" dirty="0"/>
              <a:t> για το πως μπορεί να γίνει μαθηματικά κάτι τέτοιο αλλά καθώς τα μαθηματικά που χρησιμοποιούμε είναι </a:t>
            </a:r>
            <a:r>
              <a:rPr lang="el-GR" i="1" u="sng" baseline="0" dirty="0"/>
              <a:t>αρκετά δύσκολα </a:t>
            </a:r>
            <a:r>
              <a:rPr lang="el-GR" baseline="0" dirty="0"/>
              <a:t>και χρησιμοποιούν </a:t>
            </a:r>
            <a:r>
              <a:rPr lang="el-GR" i="1" u="sng" baseline="0" dirty="0"/>
              <a:t>θεωρία πεπερασμένων σωμάτων</a:t>
            </a:r>
            <a:r>
              <a:rPr lang="el-GR" baseline="0" dirty="0"/>
              <a:t> δεν μπορώ σε αυτή την παρουσίαση να αναφέρω περισσότερες λεπτομέρειες εκτός ίσως απ’ το ότι συνήθως χρησιμοποιούνται γι’ αυτή τη διαδικασία οι λεγόμενοι </a:t>
            </a:r>
            <a:r>
              <a:rPr lang="el-GR" b="1" baseline="0" dirty="0"/>
              <a:t>δυαδικοί κώδικες </a:t>
            </a:r>
            <a:r>
              <a:rPr lang="en-US" b="1" baseline="0" dirty="0"/>
              <a:t>Goppa</a:t>
            </a:r>
            <a:r>
              <a:rPr lang="el-GR" baseline="0" dirty="0"/>
              <a:t> και ως αλγόριθμος διόρθωσης λαθών ο </a:t>
            </a:r>
            <a:r>
              <a:rPr lang="el-GR" b="1" baseline="0" dirty="0"/>
              <a:t>Αλγόριθμος του </a:t>
            </a:r>
            <a:r>
              <a:rPr lang="en-US" b="1" baseline="0" dirty="0"/>
              <a:t>Patterson</a:t>
            </a:r>
            <a:r>
              <a:rPr lang="en-US" baseline="0" dirty="0"/>
              <a:t>, </a:t>
            </a:r>
            <a:r>
              <a:rPr lang="el-GR" baseline="0" dirty="0"/>
              <a:t>ο οποίος είναι αποδοτικός. </a:t>
            </a:r>
          </a:p>
          <a:p>
            <a:pPr marL="171450" indent="-171450">
              <a:buFont typeface="Arial" panose="020B0604020202020204" pitchFamily="34" charset="0"/>
              <a:buChar char="•"/>
            </a:pPr>
            <a:r>
              <a:rPr lang="el-GR" i="1" u="sng" baseline="0" dirty="0"/>
              <a:t>Περισσότερες πληροφορίες</a:t>
            </a:r>
            <a:r>
              <a:rPr lang="el-GR" baseline="0" dirty="0"/>
              <a:t> και παραδείγματα μπορείτε να βρείτε στην εργασία μου και στις αναφορές που χρησιμοποίησα.</a:t>
            </a:r>
          </a:p>
        </p:txBody>
      </p:sp>
    </p:spTree>
    <p:extLst>
      <p:ext uri="{BB962C8B-B14F-4D97-AF65-F5344CB8AC3E}">
        <p14:creationId xmlns:p14="http://schemas.microsoft.com/office/powerpoint/2010/main" val="25287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Βλέπουμε αρχικά </a:t>
            </a:r>
            <a:r>
              <a:rPr lang="el-GR" i="1" u="sng" dirty="0"/>
              <a:t>με τι ασχολείται η Κρυπτογραφία</a:t>
            </a:r>
            <a:r>
              <a:rPr lang="el-GR" dirty="0"/>
              <a:t>, δηλαδή με τον τομέα των επικοινωνιών και συγκεκριμένα κυρίως με το </a:t>
            </a:r>
            <a:r>
              <a:rPr lang="el-GR" i="1" u="sng" dirty="0"/>
              <a:t>πως μπορούμε να εξασφαλίσουμε την ασφάλεια των δεδομένων μας</a:t>
            </a:r>
            <a:r>
              <a:rPr lang="el-GR" dirty="0"/>
              <a:t> αν αυτά μεταφέρονται μέσα από ένα μη ασφαλή δίαυλο επικοινωνίας.</a:t>
            </a:r>
            <a:endParaRPr lang="el-GR" b="1" dirty="0"/>
          </a:p>
          <a:p>
            <a:pPr marL="171450" indent="-171450">
              <a:buFont typeface="Arial" panose="020B0604020202020204" pitchFamily="34" charset="0"/>
              <a:buChar char="•"/>
            </a:pPr>
            <a:r>
              <a:rPr lang="el-GR" dirty="0"/>
              <a:t>Ωστόσο, </a:t>
            </a:r>
            <a:r>
              <a:rPr lang="el-GR" i="1" u="sng" dirty="0"/>
              <a:t>δεν είναι μόνο η ασφάλεια</a:t>
            </a:r>
            <a:r>
              <a:rPr lang="el-GR" dirty="0"/>
              <a:t> των δεδομένων ο στόχος της Κρυπτογραφίας, αλλά αντίθετα </a:t>
            </a:r>
            <a:r>
              <a:rPr lang="el-GR" i="1" u="sng" dirty="0"/>
              <a:t>θέλουμε με αυτή να εξασφαλίσουμε και μερικές ακόμη ιδιότητες</a:t>
            </a:r>
            <a:r>
              <a:rPr lang="el-GR" i="0" u="none" dirty="0"/>
              <a:t> για την</a:t>
            </a:r>
            <a:r>
              <a:rPr lang="el-GR" dirty="0"/>
              <a:t> επικοινωνία μας</a:t>
            </a:r>
            <a:r>
              <a:rPr lang="en-US" dirty="0"/>
              <a:t>:</a:t>
            </a:r>
            <a:endParaRPr lang="el-G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baseline="0" dirty="0">
                <a:solidFill>
                  <a:schemeClr val="tx1"/>
                </a:solidFill>
              </a:rPr>
              <a:t>Αρχικά, μας ενδιαφέρει η προς μετάδοση </a:t>
            </a:r>
            <a:r>
              <a:rPr lang="el-GR" sz="1200" b="0" i="1" u="sng" baseline="0" dirty="0">
                <a:solidFill>
                  <a:schemeClr val="tx1"/>
                </a:solidFill>
              </a:rPr>
              <a:t>πληροφορία να είναι </a:t>
            </a:r>
            <a:r>
              <a:rPr lang="el-GR" sz="1200" b="0" i="1" u="sng" baseline="0" dirty="0">
                <a:solidFill>
                  <a:srgbClr val="FF0000"/>
                </a:solidFill>
              </a:rPr>
              <a:t>προσβάσιμη μόνο σε εξουσιοδοτημένα μέλη</a:t>
            </a:r>
            <a:r>
              <a:rPr lang="el-GR" sz="1200" b="0" i="1" u="sng" baseline="0" dirty="0">
                <a:solidFill>
                  <a:schemeClr val="tx1"/>
                </a:solidFill>
              </a:rPr>
              <a:t> </a:t>
            </a:r>
            <a:r>
              <a:rPr lang="el-GR" sz="1200" b="0" i="0" baseline="0" dirty="0">
                <a:solidFill>
                  <a:schemeClr val="tx1"/>
                </a:solidFill>
              </a:rPr>
              <a:t>και ακατανόητη σε κάποιον τρίτο -&gt; Αυτό είναι η </a:t>
            </a:r>
            <a:r>
              <a:rPr lang="el-GR" sz="1200" b="1" i="0" baseline="0" dirty="0">
                <a:solidFill>
                  <a:schemeClr val="tx1"/>
                </a:solidFill>
              </a:rPr>
              <a:t>Εμπιστευτικότητα</a:t>
            </a:r>
            <a:r>
              <a:rPr lang="el-GR" sz="1200" b="0" i="0" baseline="0" dirty="0">
                <a:solidFill>
                  <a:schemeClr val="tx1"/>
                </a:solidFill>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baseline="0" dirty="0">
                <a:solidFill>
                  <a:schemeClr val="tx1"/>
                </a:solidFill>
              </a:rPr>
              <a:t>Έπειτα, πάμε στην </a:t>
            </a:r>
            <a:r>
              <a:rPr lang="el-GR" sz="1200" b="1" i="0" baseline="0" dirty="0">
                <a:solidFill>
                  <a:schemeClr val="tx1"/>
                </a:solidFill>
              </a:rPr>
              <a:t>Ακεραιότητα</a:t>
            </a:r>
            <a:r>
              <a:rPr lang="el-GR" sz="1200" b="0" i="0" baseline="0" dirty="0">
                <a:solidFill>
                  <a:schemeClr val="tx1"/>
                </a:solidFill>
              </a:rPr>
              <a:t>, σύμφωνα με την οποία θέλουμε η </a:t>
            </a:r>
            <a:r>
              <a:rPr lang="el-GR" sz="1200" b="0" i="1" u="sng" baseline="0" dirty="0">
                <a:solidFill>
                  <a:schemeClr val="tx1"/>
                </a:solidFill>
              </a:rPr>
              <a:t>πληροφορία </a:t>
            </a:r>
            <a:r>
              <a:rPr lang="el-GR" sz="1200" b="1" i="1" u="sng" baseline="0" dirty="0">
                <a:solidFill>
                  <a:schemeClr val="tx1"/>
                </a:solidFill>
              </a:rPr>
              <a:t>να μπορεί</a:t>
            </a:r>
            <a:r>
              <a:rPr lang="el-GR" sz="1200" b="0" i="1" u="sng" baseline="0" dirty="0">
                <a:solidFill>
                  <a:schemeClr val="tx1"/>
                </a:solidFill>
              </a:rPr>
              <a:t> να αλλοιωθεί μόνο από τα εξουσιοδοτημένα μέλη</a:t>
            </a:r>
            <a:r>
              <a:rPr lang="el-GR" sz="1200" b="0" i="0" baseline="0" dirty="0">
                <a:solidFill>
                  <a:schemeClr val="tx1"/>
                </a:solidFill>
              </a:rPr>
              <a:t>, καθώς και να μπορεί να ανιχνευτεί αυτή η αλλοίωση.</a:t>
            </a:r>
            <a:endParaRPr lang="el-GR" sz="1200" b="1" i="0" baseline="0" dirty="0">
              <a:solidFill>
                <a:schemeClr val="tx1"/>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baseline="0" dirty="0">
                <a:solidFill>
                  <a:schemeClr val="tx1"/>
                </a:solidFill>
              </a:rPr>
              <a:t>Συνεχίζουμε με την </a:t>
            </a:r>
            <a:r>
              <a:rPr lang="el-GR" sz="1200" b="1" i="0" baseline="0" dirty="0">
                <a:solidFill>
                  <a:schemeClr val="tx1"/>
                </a:solidFill>
              </a:rPr>
              <a:t>αυθεντικότητα</a:t>
            </a:r>
            <a:r>
              <a:rPr lang="el-GR" sz="1200" b="0" i="0" baseline="0" dirty="0">
                <a:solidFill>
                  <a:schemeClr val="tx1"/>
                </a:solidFill>
              </a:rPr>
              <a:t>, οπού ουσιαστικά σημαίνει να έχουν την δυνατότητα ο αποστολέας και ο παραλήπτης να </a:t>
            </a:r>
            <a:r>
              <a:rPr lang="el-GR" sz="1200" b="0" i="1" u="sng" baseline="0" dirty="0">
                <a:solidFill>
                  <a:schemeClr val="tx1"/>
                </a:solidFill>
              </a:rPr>
              <a:t>μπορούν να εξακριβώσουν τις ταυτότητες τους</a:t>
            </a:r>
            <a:r>
              <a:rPr lang="el-GR" sz="1200" b="0" i="0" baseline="0" dirty="0">
                <a:solidFill>
                  <a:schemeClr val="tx1"/>
                </a:solidFill>
              </a:rPr>
              <a:t>, καθώς και την πηγή και τον προορισμό της πληροφορίας, όντας σίγουροι ότι οι ταυτότητες του καθενός δεν είναι πλαστές.</a:t>
            </a:r>
            <a:endParaRPr lang="el-GR" sz="1200" dirty="0">
              <a:solidFill>
                <a:schemeClr val="tx1"/>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dirty="0">
                <a:solidFill>
                  <a:schemeClr val="tx1"/>
                </a:solidFill>
              </a:rPr>
              <a:t>Τέλος, μένει να μιλήσουμε για την </a:t>
            </a:r>
            <a:r>
              <a:rPr lang="el-GR" sz="1200" b="1" dirty="0">
                <a:solidFill>
                  <a:schemeClr val="tx1"/>
                </a:solidFill>
              </a:rPr>
              <a:t>αδυναμία αποκήρυξης</a:t>
            </a:r>
            <a:r>
              <a:rPr lang="el-GR" sz="1200" dirty="0">
                <a:solidFill>
                  <a:schemeClr val="tx1"/>
                </a:solidFill>
              </a:rPr>
              <a:t>, όπου ουσιαστικά σε μια επικοινωνία η οποία ικανοποιεί αυτήν την ιδιότητα, </a:t>
            </a:r>
            <a:r>
              <a:rPr lang="el-GR" sz="1200" b="0" i="0" baseline="0" dirty="0">
                <a:solidFill>
                  <a:schemeClr val="tx1"/>
                </a:solidFill>
              </a:rPr>
              <a:t>ο αποστολέας ή ο παραλήπτης της πληροφορίας </a:t>
            </a:r>
            <a:r>
              <a:rPr lang="el-GR" sz="1200" b="0" i="1" u="sng" baseline="0" dirty="0">
                <a:solidFill>
                  <a:srgbClr val="FF0000"/>
                </a:solidFill>
              </a:rPr>
              <a:t>δεν μπορούν να αρνηθούν την αυθεντικότητα</a:t>
            </a:r>
            <a:r>
              <a:rPr lang="el-GR" sz="1200" b="0" i="0" baseline="0" dirty="0">
                <a:solidFill>
                  <a:schemeClr val="tx1"/>
                </a:solidFill>
              </a:rPr>
              <a:t> της μετάδοσης ή της δημιουργίας της, αντίστοιχα.</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dirty="0">
                <a:solidFill>
                  <a:schemeClr val="tx1"/>
                </a:solidFill>
              </a:rPr>
              <a:t>Οπότε, γνωρίζοντας αυτά </a:t>
            </a:r>
            <a:r>
              <a:rPr lang="el-GR" sz="1200" b="0" i="1" u="sng" dirty="0">
                <a:solidFill>
                  <a:schemeClr val="tx1"/>
                </a:solidFill>
              </a:rPr>
              <a:t>ας δώσουμε κάποιος πιο αυστηρούς ορισμούς</a:t>
            </a:r>
            <a:r>
              <a:rPr lang="el-GR" sz="1200" b="0" dirty="0">
                <a:solidFill>
                  <a:schemeClr val="tx1"/>
                </a:solidFill>
              </a:rPr>
              <a:t> στις έννοιες που βλέπουμε στο δεξιά σχήμα.</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dirty="0">
                <a:solidFill>
                  <a:schemeClr val="tx1"/>
                </a:solidFill>
              </a:rPr>
              <a:t>Έχουμε στη βάση την </a:t>
            </a:r>
            <a:r>
              <a:rPr lang="el-GR" sz="1200" b="1" dirty="0">
                <a:solidFill>
                  <a:schemeClr val="tx1"/>
                </a:solidFill>
              </a:rPr>
              <a:t>Κρυπτογραφία</a:t>
            </a:r>
            <a:r>
              <a:rPr lang="el-GR" sz="1200" b="0" dirty="0">
                <a:solidFill>
                  <a:schemeClr val="tx1"/>
                </a:solidFill>
              </a:rPr>
              <a:t>, οι οποία </a:t>
            </a:r>
            <a:r>
              <a:rPr lang="el-GR" sz="1200" b="0" i="1" u="sng" dirty="0">
                <a:solidFill>
                  <a:schemeClr val="tx1"/>
                </a:solidFill>
              </a:rPr>
              <a:t>προσπαθεί να εξασφαλίσει</a:t>
            </a:r>
            <a:r>
              <a:rPr lang="el-GR" sz="1200" b="0" dirty="0">
                <a:solidFill>
                  <a:schemeClr val="tx1"/>
                </a:solidFill>
              </a:rPr>
              <a:t> αυτές τις ιδιότητες και στον αντίποδα αυτής, την </a:t>
            </a:r>
            <a:r>
              <a:rPr lang="el-GR" sz="1200" b="1" dirty="0">
                <a:solidFill>
                  <a:schemeClr val="tx1"/>
                </a:solidFill>
              </a:rPr>
              <a:t>Κρυπτανάλυση</a:t>
            </a:r>
            <a:r>
              <a:rPr lang="el-GR" sz="1200" b="0" dirty="0">
                <a:solidFill>
                  <a:schemeClr val="tx1"/>
                </a:solidFill>
              </a:rPr>
              <a:t>, που </a:t>
            </a:r>
            <a:r>
              <a:rPr lang="el-GR" sz="1200" b="0" i="1" u="sng" dirty="0">
                <a:solidFill>
                  <a:schemeClr val="tx1"/>
                </a:solidFill>
              </a:rPr>
              <a:t>προσπαθεί να τις αναιρέσει</a:t>
            </a:r>
            <a:r>
              <a:rPr lang="el-GR" sz="1200" b="0" dirty="0">
                <a:solidFill>
                  <a:schemeClr val="tx1"/>
                </a:solidFill>
              </a:rPr>
              <a:t>. </a:t>
            </a:r>
            <a:r>
              <a:rPr lang="el-GR" sz="1200" b="0" i="1" u="sng" dirty="0">
                <a:solidFill>
                  <a:schemeClr val="tx1"/>
                </a:solidFill>
              </a:rPr>
              <a:t>Μαζί αυτές οι δύο</a:t>
            </a:r>
            <a:r>
              <a:rPr lang="el-GR" sz="1200" b="0" i="0" u="none" dirty="0">
                <a:solidFill>
                  <a:schemeClr val="tx1"/>
                </a:solidFill>
              </a:rPr>
              <a:t> </a:t>
            </a:r>
            <a:r>
              <a:rPr lang="el-GR" sz="1200" b="0" dirty="0">
                <a:solidFill>
                  <a:schemeClr val="tx1"/>
                </a:solidFill>
              </a:rPr>
              <a:t>αποτελούν την </a:t>
            </a:r>
            <a:r>
              <a:rPr lang="el-GR" sz="1200" b="1" dirty="0">
                <a:solidFill>
                  <a:schemeClr val="tx1"/>
                </a:solidFill>
              </a:rPr>
              <a:t>Κρυπτολογία</a:t>
            </a:r>
            <a:r>
              <a:rPr lang="el-GR" sz="1200" b="0" dirty="0">
                <a:solidFill>
                  <a:schemeClr val="tx1"/>
                </a:solidFill>
              </a:rPr>
              <a:t>.</a:t>
            </a:r>
            <a:endParaRPr lang="el-GR" sz="1200" b="1" dirty="0">
              <a:solidFill>
                <a:schemeClr val="tx1"/>
              </a:solidFill>
            </a:endParaRPr>
          </a:p>
        </p:txBody>
      </p:sp>
    </p:spTree>
    <p:extLst>
      <p:ext uri="{BB962C8B-B14F-4D97-AF65-F5344CB8AC3E}">
        <p14:creationId xmlns:p14="http://schemas.microsoft.com/office/powerpoint/2010/main" val="53945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Τέλος, </a:t>
            </a:r>
            <a:r>
              <a:rPr lang="el-GR" b="1" dirty="0"/>
              <a:t>μερικά γενικά σχόλια</a:t>
            </a:r>
            <a:r>
              <a:rPr lang="el-GR" dirty="0"/>
              <a:t> για το κρυπτοσύστημα που είδαμε και άλλα παρόμοια που χρησιμοποιούν τις ίδιες αρχές είναι ότι ….</a:t>
            </a:r>
          </a:p>
          <a:p>
            <a:pPr marL="171450" indent="-171450">
              <a:buFont typeface="Arial" panose="020B0604020202020204" pitchFamily="34" charset="0"/>
              <a:buChar char="•"/>
            </a:pPr>
            <a:r>
              <a:rPr lang="el-GR" dirty="0"/>
              <a:t>Όσον </a:t>
            </a:r>
            <a:r>
              <a:rPr lang="el-GR" i="1" u="sng" dirty="0"/>
              <a:t>αφορά την ασφάλεια</a:t>
            </a:r>
            <a:r>
              <a:rPr lang="el-GR" dirty="0"/>
              <a:t>, δεν φαίνεται να είναι χρήσιμος κανένας από τους κβαντικούς μας αλγορίθμους και άρα εικάζεται ότι επιτυγχάνεται η </a:t>
            </a:r>
            <a:r>
              <a:rPr lang="el-GR" b="1" dirty="0"/>
              <a:t>κβαντική ασφάλεια.</a:t>
            </a:r>
          </a:p>
          <a:p>
            <a:pPr marL="171450" indent="-171450">
              <a:buFont typeface="Arial" panose="020B0604020202020204" pitchFamily="34" charset="0"/>
              <a:buChar char="•"/>
            </a:pPr>
            <a:r>
              <a:rPr lang="el-GR" b="0" dirty="0"/>
              <a:t>Ωστόσο, αυτού του είδους τα κρυπτοσυστήματα έχουν ένα </a:t>
            </a:r>
            <a:r>
              <a:rPr lang="el-GR" b="1" dirty="0"/>
              <a:t>μεγάλο μειονέκτημα</a:t>
            </a:r>
            <a:r>
              <a:rPr lang="el-GR" b="0" dirty="0"/>
              <a:t> το οποίο είναι οι τεράστιες απαιτήσεις σε χώρο, ειδικά σε σχέση και με το </a:t>
            </a:r>
            <a:r>
              <a:rPr lang="el-GR" b="0" i="1" u="sng" dirty="0"/>
              <a:t>μέγεθος του δημοσίου κλειδιού</a:t>
            </a:r>
            <a:r>
              <a:rPr lang="el-GR" b="0" dirty="0"/>
              <a:t> το οποίο θα είναι στη πράξη ένας τεράστιος πίνακας μαζί με έναν ακέραιο. </a:t>
            </a:r>
          </a:p>
          <a:p>
            <a:pPr marL="171450" indent="-171450">
              <a:buFont typeface="Arial" panose="020B0604020202020204" pitchFamily="34" charset="0"/>
              <a:buChar char="•"/>
            </a:pPr>
            <a:r>
              <a:rPr lang="el-GR" b="0" dirty="0"/>
              <a:t>Τέλος, στην οικογένεια της κρυπτογραφίας κωδίκων ανήκουν και </a:t>
            </a:r>
            <a:r>
              <a:rPr lang="el-GR" b="1" dirty="0"/>
              <a:t>άλλα σχήματα και πρωτόκολλα </a:t>
            </a:r>
            <a:r>
              <a:rPr lang="el-GR" b="0" dirty="0"/>
              <a:t>όπως το </a:t>
            </a:r>
            <a:r>
              <a:rPr lang="el-GR" dirty="0"/>
              <a:t>Σχήμα ταυτοποίησης του </a:t>
            </a:r>
            <a:r>
              <a:rPr lang="en-US" dirty="0"/>
              <a:t>Stern</a:t>
            </a:r>
            <a:r>
              <a:rPr lang="el-GR" dirty="0"/>
              <a:t>, οι Συναρτήσεις κατακερματισμού, οι Γεννήτριες τυχαίων αριθμών και κάποια Σχήματα υπογραφής.</a:t>
            </a:r>
            <a:endParaRPr lang="el-GR" b="0" dirty="0"/>
          </a:p>
        </p:txBody>
      </p:sp>
    </p:spTree>
    <p:extLst>
      <p:ext uri="{BB962C8B-B14F-4D97-AF65-F5344CB8AC3E}">
        <p14:creationId xmlns:p14="http://schemas.microsoft.com/office/powerpoint/2010/main" val="1718997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Τέλος έχουμε αισίως φτάσει στο τελευταίο κεφάλαιο, το οποίο είναι </a:t>
            </a:r>
            <a:r>
              <a:rPr lang="el-GR" i="1" u="sng" dirty="0"/>
              <a:t>αρκετά μικρό σε έκταση</a:t>
            </a:r>
            <a:r>
              <a:rPr lang="el-GR" dirty="0"/>
              <a:t> και άρα για όσους βιάζονται…σε λίγο θα φτάσουμε και στο τέλος της παρουσίασης.</a:t>
            </a:r>
          </a:p>
          <a:p>
            <a:pPr marL="171450" indent="-171450">
              <a:buFont typeface="Arial" panose="020B0604020202020204" pitchFamily="34" charset="0"/>
              <a:buChar char="•"/>
            </a:pPr>
            <a:r>
              <a:rPr lang="el-GR" dirty="0"/>
              <a:t>Σε αυτό το κεφάλαιο ουσιαστικά όπως είχα πει στην αρχή θα δούμε λίγο τις </a:t>
            </a:r>
            <a:r>
              <a:rPr lang="el-GR" b="1" dirty="0"/>
              <a:t>τελευταίες εξελίξεις</a:t>
            </a:r>
            <a:r>
              <a:rPr lang="el-GR" dirty="0"/>
              <a:t> στον τομέα των κβαντικών υπολογιστών καθώς και τα σχέδια που γίνονται στο κομμάτι της κρυπτογραφίας για την Μετακβαντική εποχή.</a:t>
            </a:r>
          </a:p>
        </p:txBody>
      </p:sp>
    </p:spTree>
    <p:extLst>
      <p:ext uri="{BB962C8B-B14F-4D97-AF65-F5344CB8AC3E}">
        <p14:creationId xmlns:p14="http://schemas.microsoft.com/office/powerpoint/2010/main" val="78534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Βλέπουμε σε πρώτη φάση τις </a:t>
            </a:r>
            <a:r>
              <a:rPr lang="el-GR" b="1" dirty="0"/>
              <a:t>εξελίξεις της </a:t>
            </a:r>
            <a:r>
              <a:rPr lang="en-US" b="1" dirty="0"/>
              <a:t>IBM</a:t>
            </a:r>
            <a:r>
              <a:rPr lang="en-US" dirty="0"/>
              <a:t> </a:t>
            </a:r>
            <a:r>
              <a:rPr lang="el-GR" dirty="0"/>
              <a:t>και τα επόμενα βήματα της σε σχέση με τους κβαντικούς υπολογιστές.</a:t>
            </a:r>
          </a:p>
          <a:p>
            <a:pPr marL="171450" indent="-171450">
              <a:buFont typeface="Arial" panose="020B0604020202020204" pitchFamily="34" charset="0"/>
              <a:buChar char="•"/>
            </a:pPr>
            <a:r>
              <a:rPr lang="el-GR" dirty="0"/>
              <a:t>Στην εικόνα βλέπουμε τους </a:t>
            </a:r>
            <a:r>
              <a:rPr lang="el-GR" i="1" u="sng" dirty="0"/>
              <a:t>κβαντικούς επεξεργαστές που έχει ήδη παράξει και έχει σκοπό να κατασκευάσει η </a:t>
            </a:r>
            <a:r>
              <a:rPr lang="en-US" i="1" u="sng" dirty="0"/>
              <a:t>IBM </a:t>
            </a:r>
            <a:r>
              <a:rPr lang="el-GR" dirty="0"/>
              <a:t>στο κοντινό μέλλον.</a:t>
            </a:r>
          </a:p>
          <a:p>
            <a:pPr marL="171450" indent="-171450">
              <a:buFont typeface="Arial" panose="020B0604020202020204" pitchFamily="34" charset="0"/>
              <a:buChar char="•"/>
            </a:pPr>
            <a:r>
              <a:rPr lang="el-GR" dirty="0"/>
              <a:t>Ειδική σημασία δώστε στον </a:t>
            </a:r>
            <a:r>
              <a:rPr lang="el-GR" b="1" dirty="0"/>
              <a:t>κβαντικό επεξεργαστή </a:t>
            </a:r>
            <a:r>
              <a:rPr lang="en-US" b="1" dirty="0"/>
              <a:t>Eagle</a:t>
            </a:r>
            <a:r>
              <a:rPr lang="en-US" dirty="0"/>
              <a:t> </a:t>
            </a:r>
            <a:r>
              <a:rPr lang="el-GR" dirty="0"/>
              <a:t>τον οποίο αν θυμάστε είδαμε και στο 2</a:t>
            </a:r>
            <a:r>
              <a:rPr lang="el-GR" baseline="30000" dirty="0"/>
              <a:t>ο</a:t>
            </a:r>
            <a:r>
              <a:rPr lang="el-GR" dirty="0"/>
              <a:t> κεφάλαιο προηγουμένως.</a:t>
            </a:r>
          </a:p>
          <a:p>
            <a:pPr marL="171450" indent="-171450">
              <a:buFont typeface="Arial" panose="020B0604020202020204" pitchFamily="34" charset="0"/>
              <a:buChar char="•"/>
            </a:pPr>
            <a:r>
              <a:rPr lang="el-GR" dirty="0"/>
              <a:t>Έχω και ένα </a:t>
            </a:r>
            <a:r>
              <a:rPr lang="el-GR" i="1" u="sng" dirty="0"/>
              <a:t>ωραίο </a:t>
            </a:r>
            <a:r>
              <a:rPr lang="en-US" i="1" u="sng" dirty="0"/>
              <a:t>animation</a:t>
            </a:r>
            <a:r>
              <a:rPr lang="en-US" dirty="0"/>
              <a:t> </a:t>
            </a:r>
            <a:r>
              <a:rPr lang="el-GR" dirty="0"/>
              <a:t>των στρώσεων από τις οποίες αποτελείται. Η πρώτη στρώση κάτω από το κάλυμμά είναι ουσιαστικά η πλακέτα που περιλαμβάνει τα </a:t>
            </a:r>
            <a:r>
              <a:rPr lang="en-US" dirty="0"/>
              <a:t>qubits.</a:t>
            </a:r>
          </a:p>
          <a:p>
            <a:pPr marL="171450" indent="-171450">
              <a:buFont typeface="Arial" panose="020B0604020202020204" pitchFamily="34" charset="0"/>
              <a:buChar char="•"/>
            </a:pPr>
            <a:r>
              <a:rPr lang="el-GR" dirty="0"/>
              <a:t>Και ουσιαστικά βλέπουμε ότι εκτιμάται </a:t>
            </a:r>
            <a:r>
              <a:rPr lang="el-GR" i="1" u="sng" dirty="0"/>
              <a:t>σε πολύ λίγα χρόνια</a:t>
            </a:r>
            <a:r>
              <a:rPr lang="el-GR" dirty="0"/>
              <a:t> να έχουμε κβαντικούς υπολογιστές αρκετών χιλιάδων </a:t>
            </a:r>
            <a:r>
              <a:rPr lang="en-US" dirty="0"/>
              <a:t>qubit</a:t>
            </a:r>
            <a:r>
              <a:rPr lang="el-GR" dirty="0"/>
              <a:t>, </a:t>
            </a:r>
          </a:p>
          <a:p>
            <a:pPr marL="171450" indent="-171450">
              <a:buFont typeface="Arial" panose="020B0604020202020204" pitchFamily="34" charset="0"/>
              <a:buChar char="•"/>
            </a:pPr>
            <a:r>
              <a:rPr lang="el-GR" dirty="0"/>
              <a:t>κάτι που σε συνδυασμό με την προφητεία του </a:t>
            </a:r>
            <a:r>
              <a:rPr lang="en-US" b="1" dirty="0"/>
              <a:t>Dr. Michele Mosca</a:t>
            </a:r>
            <a:r>
              <a:rPr lang="el-GR" dirty="0"/>
              <a:t>,του συνιδρυτή του ινστιτούτου κβαντικής υπολογιστικής στο πανεπιστήμιο του </a:t>
            </a:r>
            <a:r>
              <a:rPr lang="en-US" dirty="0"/>
              <a:t>Waterloo</a:t>
            </a:r>
            <a:r>
              <a:rPr lang="el-GR" dirty="0"/>
              <a:t>, ότι υπάρχει 1 στις 7 περίπτωση να σπάσει κάποιο σημαντικό δημόσιο κρυπτοσύστημα μέχρι το 2026 και 1 στις 2 να σπάσει μέχρι το 2031 μας δείχνει ότι ίσως η κβαντική απειλή είναι πολύ πιο κοντά απ’ ότι πιστεύαμε.</a:t>
            </a:r>
          </a:p>
          <a:p>
            <a:pPr marL="171450" indent="-171450">
              <a:buFont typeface="Arial" panose="020B0604020202020204" pitchFamily="34" charset="0"/>
              <a:buChar char="•"/>
            </a:pPr>
            <a:r>
              <a:rPr lang="el-GR" dirty="0"/>
              <a:t>Ωστόσο, απ’ την άλλη μεριά αυτές είναι </a:t>
            </a:r>
            <a:r>
              <a:rPr lang="el-GR" i="1" u="sng" dirty="0"/>
              <a:t>εικασίες και σχέδια</a:t>
            </a:r>
            <a:r>
              <a:rPr lang="el-GR" dirty="0"/>
              <a:t>.</a:t>
            </a:r>
          </a:p>
          <a:p>
            <a:pPr marL="171450" indent="-171450">
              <a:buFont typeface="Arial" panose="020B0604020202020204" pitchFamily="34" charset="0"/>
              <a:buChar char="•"/>
            </a:pPr>
            <a:r>
              <a:rPr lang="el-GR" dirty="0"/>
              <a:t>Υπάρχουν μεγάλα προβλήματα ακόμη που πρέπει να αντιμετωπιστούν όπως η </a:t>
            </a:r>
            <a:r>
              <a:rPr lang="el-GR" b="1" dirty="0"/>
              <a:t>κβαντική αποσυνοχή-</a:t>
            </a:r>
            <a:r>
              <a:rPr lang="en-US" b="1" dirty="0"/>
              <a:t>decoherence </a:t>
            </a:r>
            <a:r>
              <a:rPr lang="el-GR" dirty="0"/>
              <a:t>, όπου ουσιαστικά είναι το γεγονός ότι μετά από κάποια ώρα τα </a:t>
            </a:r>
            <a:r>
              <a:rPr lang="en-US" dirty="0"/>
              <a:t>qubits </a:t>
            </a:r>
            <a:r>
              <a:rPr lang="el-GR" dirty="0"/>
              <a:t>χάνουν μέρος της πληροφορίας τους σε μορφή ενέργειας στο περιβάλλον καθώς και σπάει η σύνδεση μεταξύ τους </a:t>
            </a:r>
          </a:p>
          <a:p>
            <a:pPr marL="171450" indent="-171450">
              <a:buFont typeface="Arial" panose="020B0604020202020204" pitchFamily="34" charset="0"/>
              <a:buChar char="•"/>
            </a:pPr>
            <a:r>
              <a:rPr lang="el-GR" dirty="0"/>
              <a:t>Ενώ, ένα ακόμη μεγάλο πρόβλημα είναι ότι η διόρθωση λαθών στους κβαντικούς υπολογιστές, δεν μπορεί να γίνει με τον κλασσικό τρόπο και ακόμη δεν έχουν βρεθεί αρκετά ικανοποιητικές μέθοδοι για να την επιτύχουμε.</a:t>
            </a:r>
          </a:p>
          <a:p>
            <a:pPr marL="171450" indent="-171450" algn="l">
              <a:buFont typeface="Arial" panose="020B0604020202020204" pitchFamily="34" charset="0"/>
              <a:buChar char="•"/>
            </a:pPr>
            <a:r>
              <a:rPr lang="el-GR" dirty="0"/>
              <a:t>Έτσι, λόγω αυτών των τελευταίων </a:t>
            </a:r>
            <a:r>
              <a:rPr lang="el-GR" i="1" u="sng" dirty="0"/>
              <a:t>υπάρχει μια μερίδα επιστημόνων</a:t>
            </a:r>
            <a:r>
              <a:rPr lang="el-GR" dirty="0"/>
              <a:t> οι οποίοι πιστεύουν ότι είμαστε </a:t>
            </a:r>
            <a:r>
              <a:rPr lang="el-GR" b="1" dirty="0"/>
              <a:t>αρκετές δεκαετίες</a:t>
            </a:r>
            <a:r>
              <a:rPr lang="el-GR" dirty="0"/>
              <a:t> μακριά από έναν αρκετά μεγάλο κβαντικό υπολογιστή, αρκετά δυνατό ώστε να τρέχει τους κβαντικούς αλγορίθμους που αναφέραμε.</a:t>
            </a:r>
          </a:p>
          <a:p>
            <a:pPr marL="171450" indent="-171450" algn="l">
              <a:buFont typeface="Arial" panose="020B0604020202020204" pitchFamily="34" charset="0"/>
              <a:buChar char="•"/>
            </a:pPr>
            <a:r>
              <a:rPr lang="el-GR" dirty="0"/>
              <a:t>Οπότε, γιατί να καιγόμαστε από τώρα με αυτό το πρόβλημα ???</a:t>
            </a:r>
          </a:p>
          <a:p>
            <a:pPr marL="171450" indent="-171450" algn="l">
              <a:buFont typeface="Arial" panose="020B0604020202020204" pitchFamily="34" charset="0"/>
              <a:buChar char="•"/>
            </a:pPr>
            <a:r>
              <a:rPr lang="el-GR" dirty="0"/>
              <a:t>Λόγω της τεχνικής </a:t>
            </a:r>
            <a:r>
              <a:rPr lang="en-US" b="1" dirty="0"/>
              <a:t>STORE NOW, DECRYPT LATER</a:t>
            </a:r>
            <a:r>
              <a:rPr lang="el-GR" b="0" dirty="0"/>
              <a:t>, σύμφωνα με την οποία μπορεί κάποιος να υποκλέψει και να αποθηκεύσει μηνύματα σημαντικής αξίας σήμερα, ώστε να τα αποκρυπτογραφήσει με την βοήθεια ενός μεγάλου κβαντικού υπολογιστή στο μέλλον.</a:t>
            </a:r>
          </a:p>
          <a:p>
            <a:pPr marL="171450" indent="-171450" algn="l">
              <a:buFont typeface="Arial" panose="020B0604020202020204" pitchFamily="34" charset="0"/>
              <a:buChar char="•"/>
            </a:pPr>
            <a:endParaRPr lang="el-GR" dirty="0"/>
          </a:p>
        </p:txBody>
      </p:sp>
    </p:spTree>
    <p:extLst>
      <p:ext uri="{BB962C8B-B14F-4D97-AF65-F5344CB8AC3E}">
        <p14:creationId xmlns:p14="http://schemas.microsoft.com/office/powerpoint/2010/main" val="2758946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Θα κλείσουμε την παρουσίαση βλέποντας τις γενικότερες απόψεις και σχέδια σχετικά με το θέμα μας από τις ΗΠΑ και την Ευρώπη..</a:t>
            </a:r>
          </a:p>
        </p:txBody>
      </p:sp>
    </p:spTree>
    <p:extLst>
      <p:ext uri="{BB962C8B-B14F-4D97-AF65-F5344CB8AC3E}">
        <p14:creationId xmlns:p14="http://schemas.microsoft.com/office/powerpoint/2010/main" val="4039256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Στην </a:t>
            </a:r>
            <a:r>
              <a:rPr lang="el-GR" b="1" dirty="0"/>
              <a:t>Αμερική</a:t>
            </a:r>
            <a:r>
              <a:rPr lang="el-GR" dirty="0"/>
              <a:t> πρώτα έχουμε να αναφέρουμε το </a:t>
            </a:r>
            <a:r>
              <a:rPr lang="el-GR" b="1" dirty="0"/>
              <a:t>Εθνικό Ινστιτούτο Προτύπων και Τεχνολογίας</a:t>
            </a:r>
            <a:r>
              <a:rPr lang="el-GR" dirty="0"/>
              <a:t> και τον διαγωνισμό που ξεκίνησε το 2016 με σκοπό να </a:t>
            </a:r>
            <a:r>
              <a:rPr lang="el-GR" i="1" u="sng" dirty="0"/>
              <a:t>βρει κάποιους αρκετά ασφαλείς μετακβαντικούς αλγορίθμους</a:t>
            </a:r>
            <a:r>
              <a:rPr lang="el-GR" dirty="0"/>
              <a:t> τους οποίους να τροποποιήσει και </a:t>
            </a:r>
            <a:r>
              <a:rPr lang="el-GR" i="1" u="sng" dirty="0"/>
              <a:t>τυποποιήσει</a:t>
            </a:r>
            <a:r>
              <a:rPr lang="el-GR" dirty="0"/>
              <a:t> ώστε να μπορούν να χρησιμοποιηθούν από το ευρύτερο κοινό τα επόμενα χρόνια.</a:t>
            </a:r>
          </a:p>
          <a:p>
            <a:pPr marL="171450" indent="-171450">
              <a:buFont typeface="Arial" panose="020B0604020202020204" pitchFamily="34" charset="0"/>
              <a:buChar char="•"/>
            </a:pPr>
            <a:r>
              <a:rPr lang="el-GR" dirty="0"/>
              <a:t>Αυτοί οι αλγόριθμοι σχετίζονται κυρίως με τις </a:t>
            </a:r>
            <a:r>
              <a:rPr lang="el-GR" i="1" u="sng" dirty="0"/>
              <a:t>διαδικασίες</a:t>
            </a:r>
            <a:r>
              <a:rPr lang="el-GR" dirty="0"/>
              <a:t> της κρυπτογράφησης, του ασφαλούς διαμοιρασμού του κλειδιού και της ψηφιακής υπογραφής.</a:t>
            </a:r>
          </a:p>
          <a:p>
            <a:pPr marL="171450" indent="-171450">
              <a:buFont typeface="Arial" panose="020B0604020202020204" pitchFamily="34" charset="0"/>
              <a:buChar char="•"/>
            </a:pPr>
            <a:r>
              <a:rPr lang="el-GR" dirty="0"/>
              <a:t>Οι </a:t>
            </a:r>
            <a:r>
              <a:rPr lang="el-GR" i="1" u="sng" dirty="0"/>
              <a:t>υποψήφιοι</a:t>
            </a:r>
            <a:r>
              <a:rPr lang="el-GR" i="0" u="none" dirty="0"/>
              <a:t> </a:t>
            </a:r>
            <a:r>
              <a:rPr lang="el-GR" dirty="0"/>
              <a:t>τελικά ανήκαν κυρίως στις 4 κατηγορίες της Μετακβαντικής Κρυπτογραφίας που ανέφερα στο 2</a:t>
            </a:r>
            <a:r>
              <a:rPr lang="el-GR" baseline="30000" dirty="0"/>
              <a:t>ο</a:t>
            </a:r>
            <a:r>
              <a:rPr lang="el-GR" dirty="0"/>
              <a:t> κεφάλαιο και πιο συγκεκριμένα μπορούμε να δούμε ότι από τις οικογένειες που αναλύσαμε κυρίως η </a:t>
            </a:r>
            <a:r>
              <a:rPr lang="el-GR" i="1" u="sng" dirty="0"/>
              <a:t>κρυπτογραφία κωδίκων</a:t>
            </a:r>
            <a:r>
              <a:rPr lang="el-GR" dirty="0"/>
              <a:t> προτιμήθηκε πολύ ως μαθηματικό περιβάλλον γύρω από το οποίο κατασκευάσανε οι ερευνητές τα σχήματα τους.</a:t>
            </a:r>
          </a:p>
          <a:p>
            <a:pPr marL="171450" indent="-171450" algn="l">
              <a:buFont typeface="Arial" panose="020B0604020202020204" pitchFamily="34" charset="0"/>
              <a:buChar char="•"/>
            </a:pPr>
            <a:r>
              <a:rPr lang="el-GR" dirty="0"/>
              <a:t>Τέλος να αναφέρω επίσης ότι τώρα </a:t>
            </a:r>
            <a:r>
              <a:rPr lang="el-GR" i="1" u="sng" dirty="0"/>
              <a:t>ο διαγωνισμός βρίσκεται</a:t>
            </a:r>
            <a:r>
              <a:rPr lang="el-GR" dirty="0"/>
              <a:t> στον 3</a:t>
            </a:r>
            <a:r>
              <a:rPr lang="el-GR" baseline="30000" dirty="0"/>
              <a:t>ο</a:t>
            </a:r>
            <a:r>
              <a:rPr lang="el-GR" dirty="0"/>
              <a:t> γύρο του με 7 φιναλίστ και εκτιμάται ότι περίπου το </a:t>
            </a:r>
            <a:r>
              <a:rPr lang="el-GR" b="1" dirty="0"/>
              <a:t>2024</a:t>
            </a:r>
            <a:r>
              <a:rPr lang="el-GR" dirty="0"/>
              <a:t> θα δημοσιευτούν πλήρως τα πρώτα τυποποιημένα σχήματα.</a:t>
            </a:r>
          </a:p>
        </p:txBody>
      </p:sp>
    </p:spTree>
    <p:extLst>
      <p:ext uri="{BB962C8B-B14F-4D97-AF65-F5344CB8AC3E}">
        <p14:creationId xmlns:p14="http://schemas.microsoft.com/office/powerpoint/2010/main" val="928646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Το κλείσιμο της παρουσίασης θα δοθεί με μια </a:t>
            </a:r>
            <a:r>
              <a:rPr lang="el-GR" i="1" u="sng" dirty="0"/>
              <a:t>αναφορά στην Ευρώπη</a:t>
            </a:r>
            <a:r>
              <a:rPr lang="el-GR" dirty="0"/>
              <a:t> έχοντας ως αντιπρόσωπο τον </a:t>
            </a:r>
            <a:r>
              <a:rPr lang="el-GR" b="1" dirty="0"/>
              <a:t>Εθνικό Οργανισμό Ασφάλειας Πληροφοριακών Συστημάτων</a:t>
            </a:r>
            <a:r>
              <a:rPr lang="el-GR" dirty="0"/>
              <a:t> της Γαλλίας </a:t>
            </a:r>
            <a:r>
              <a:rPr lang="en-US" dirty="0"/>
              <a:t>ANSSI </a:t>
            </a:r>
            <a:r>
              <a:rPr lang="el-GR" dirty="0"/>
              <a:t>καθώς οι απόψεις του συνάδουν με αυτές από οργανισμούς άλλων ευρωπαϊκών χωρών όπως ο </a:t>
            </a:r>
            <a:r>
              <a:rPr lang="en-US" dirty="0"/>
              <a:t>BSI </a:t>
            </a:r>
            <a:r>
              <a:rPr lang="el-GR" dirty="0"/>
              <a:t>της Γερμανίας.</a:t>
            </a:r>
          </a:p>
          <a:p>
            <a:pPr marL="171450" indent="-171450">
              <a:buFont typeface="Arial" panose="020B0604020202020204" pitchFamily="34" charset="0"/>
              <a:buChar char="•"/>
            </a:pPr>
            <a:r>
              <a:rPr lang="el-GR" dirty="0"/>
              <a:t>Και σχετικά με τον </a:t>
            </a:r>
            <a:r>
              <a:rPr lang="en-US" dirty="0"/>
              <a:t>ANSSI </a:t>
            </a:r>
            <a:r>
              <a:rPr lang="el-GR" dirty="0"/>
              <a:t>έχω να σας αναφέρω ότι με τη βοήθεια του, αλλά και λόγω του </a:t>
            </a:r>
            <a:r>
              <a:rPr lang="el-GR" i="1" u="sng" dirty="0"/>
              <a:t>τεράστιου ενδιαφέροντος που υπάρχει στην Γαλλία</a:t>
            </a:r>
            <a:r>
              <a:rPr lang="el-GR" dirty="0"/>
              <a:t> από τους ερευνητές, έχει </a:t>
            </a:r>
            <a:r>
              <a:rPr lang="el-GR" i="1" u="sng" dirty="0"/>
              <a:t>δημιουργηθεί και κάποιου είδους εθνικό γκρουπ</a:t>
            </a:r>
            <a:r>
              <a:rPr lang="el-GR" dirty="0"/>
              <a:t>, το </a:t>
            </a:r>
            <a:r>
              <a:rPr lang="en-US" b="1" dirty="0"/>
              <a:t>RISQ</a:t>
            </a:r>
            <a:r>
              <a:rPr lang="en-US" dirty="0"/>
              <a:t>, </a:t>
            </a:r>
            <a:r>
              <a:rPr lang="el-GR" dirty="0"/>
              <a:t>στο οποίο παίρνουνε μέρος από  ερευνητές και το κράτος μέχρι επιχειρήσεις του ιδιωτικού τομέα και όλοι ασχολούνται με τ</a:t>
            </a:r>
            <a:r>
              <a:rPr lang="en-US" dirty="0"/>
              <a:t>o post-quantum </a:t>
            </a:r>
            <a:r>
              <a:rPr lang="el-GR" dirty="0"/>
              <a:t>θέμα.</a:t>
            </a:r>
          </a:p>
          <a:p>
            <a:pPr marL="171450" indent="-171450">
              <a:buFont typeface="Arial" panose="020B0604020202020204" pitchFamily="34" charset="0"/>
              <a:buChar char="•"/>
            </a:pPr>
            <a:r>
              <a:rPr lang="el-GR" dirty="0"/>
              <a:t>Τέλος, πολύ ενδιαφέρον είναι το </a:t>
            </a:r>
            <a:r>
              <a:rPr lang="el-GR" i="1" u="sng" dirty="0"/>
              <a:t>μελλοντικό σχέδιο του </a:t>
            </a:r>
            <a:r>
              <a:rPr lang="en-US" i="1" u="sng" dirty="0"/>
              <a:t>ANSSI</a:t>
            </a:r>
            <a:r>
              <a:rPr lang="el-GR" dirty="0"/>
              <a:t> για την λεγόμενη </a:t>
            </a:r>
            <a:r>
              <a:rPr lang="el-GR" b="1" dirty="0"/>
              <a:t>Μετακβαντική μετάβαση</a:t>
            </a:r>
            <a:r>
              <a:rPr lang="el-GR" dirty="0"/>
              <a:t>, όπως μπορούμε να διαβάσουμε σε άρθρο του </a:t>
            </a:r>
            <a:r>
              <a:rPr lang="en-US" dirty="0"/>
              <a:t>ANSSI </a:t>
            </a:r>
            <a:r>
              <a:rPr lang="el-GR" dirty="0"/>
              <a:t>του 2022</a:t>
            </a:r>
            <a:r>
              <a:rPr lang="en-US" dirty="0"/>
              <a:t>.</a:t>
            </a:r>
            <a:endParaRPr lang="el-GR" dirty="0"/>
          </a:p>
          <a:p>
            <a:pPr marL="171450" indent="-171450">
              <a:buFont typeface="Arial" panose="020B0604020202020204" pitchFamily="34" charset="0"/>
              <a:buChar char="•"/>
            </a:pPr>
            <a:r>
              <a:rPr lang="el-GR" dirty="0"/>
              <a:t>Το </a:t>
            </a:r>
            <a:r>
              <a:rPr lang="en-US" dirty="0"/>
              <a:t>ANSSI </a:t>
            </a:r>
            <a:r>
              <a:rPr lang="el-GR" dirty="0"/>
              <a:t>έχει χωρίσει το σχέδιο του σε </a:t>
            </a:r>
            <a:r>
              <a:rPr lang="el-GR" i="1" u="sng" dirty="0"/>
              <a:t>3 φάσεις</a:t>
            </a:r>
            <a:r>
              <a:rPr lang="el-GR" dirty="0"/>
              <a:t> με την έννοια του </a:t>
            </a:r>
            <a:r>
              <a:rPr lang="el-GR" b="1" dirty="0"/>
              <a:t>υβριδισμού</a:t>
            </a:r>
            <a:r>
              <a:rPr lang="el-GR" dirty="0"/>
              <a:t>, δηλαδή του </a:t>
            </a:r>
            <a:r>
              <a:rPr lang="el-GR" i="1" u="sng" dirty="0"/>
              <a:t>συνδυασμού ενός κλασσικού και ενός μετακβαντικού αλγορίθμου</a:t>
            </a:r>
            <a:r>
              <a:rPr lang="el-GR" dirty="0"/>
              <a:t> στις διεργασίες, να παίζει σημαντικό ρόλο σε κάθε φάση.</a:t>
            </a:r>
          </a:p>
          <a:p>
            <a:pPr marL="171450" indent="-171450">
              <a:buFont typeface="Arial" panose="020B0604020202020204" pitchFamily="34" charset="0"/>
              <a:buChar char="•"/>
            </a:pPr>
            <a:r>
              <a:rPr lang="el-GR" dirty="0"/>
              <a:t>Στη </a:t>
            </a:r>
            <a:r>
              <a:rPr lang="el-GR" b="1" dirty="0"/>
              <a:t>1</a:t>
            </a:r>
            <a:r>
              <a:rPr lang="el-GR" b="1" baseline="30000" dirty="0"/>
              <a:t>η</a:t>
            </a:r>
            <a:r>
              <a:rPr lang="el-GR" b="1" dirty="0"/>
              <a:t> φάση</a:t>
            </a:r>
            <a:r>
              <a:rPr lang="el-GR" dirty="0"/>
              <a:t> μέχρι το 2025 έχουμε τη χρήση κυρίως των ήδη υπάρχων συστημάτων ενώ προτείνεται πολύ περιορισμένη χρήση των μετακβαντικών.</a:t>
            </a:r>
          </a:p>
          <a:p>
            <a:pPr marL="171450" indent="-171450">
              <a:buFont typeface="Arial" panose="020B0604020202020204" pitchFamily="34" charset="0"/>
              <a:buChar char="•"/>
            </a:pPr>
            <a:r>
              <a:rPr lang="el-GR" dirty="0"/>
              <a:t>Έπειτα στη </a:t>
            </a:r>
            <a:r>
              <a:rPr lang="el-GR" b="1" dirty="0"/>
              <a:t>2</a:t>
            </a:r>
            <a:r>
              <a:rPr lang="el-GR" b="1" baseline="30000" dirty="0"/>
              <a:t>η</a:t>
            </a:r>
            <a:r>
              <a:rPr lang="el-GR" b="1" dirty="0"/>
              <a:t> φάση</a:t>
            </a:r>
            <a:r>
              <a:rPr lang="el-GR" dirty="0"/>
              <a:t> μέχρι ίσως το 2030 προβλέπεται μια σταδιακή αύξηση χρήσης των μετακβαντικών συστημάτων </a:t>
            </a:r>
          </a:p>
          <a:p>
            <a:pPr marL="171450" indent="-171450">
              <a:buFont typeface="Arial" panose="020B0604020202020204" pitchFamily="34" charset="0"/>
              <a:buChar char="•"/>
            </a:pPr>
            <a:r>
              <a:rPr lang="el-GR" dirty="0"/>
              <a:t>Τέλος, έχουμε την </a:t>
            </a:r>
            <a:r>
              <a:rPr lang="el-GR" b="1" dirty="0"/>
              <a:t>3</a:t>
            </a:r>
            <a:r>
              <a:rPr lang="el-GR" b="1" baseline="30000" dirty="0"/>
              <a:t>η</a:t>
            </a:r>
            <a:r>
              <a:rPr lang="el-GR" b="1" dirty="0"/>
              <a:t> φάση</a:t>
            </a:r>
            <a:r>
              <a:rPr lang="el-GR" dirty="0"/>
              <a:t> στην οποία ίσως μπορεί να γίνει χρήση μόνο μετακβαντικών κρυπτοσυστημάτων στους τομείς που αυτό χρειάζεται.</a:t>
            </a:r>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dirty="0"/>
              <a:t>Και έτσι φτάσαμε στο </a:t>
            </a:r>
            <a:r>
              <a:rPr lang="el-GR" b="1" dirty="0"/>
              <a:t>τέλος της παρουσίασης.</a:t>
            </a:r>
          </a:p>
          <a:p>
            <a:pPr marL="171450" indent="-171450">
              <a:buFont typeface="Arial" panose="020B0604020202020204" pitchFamily="34" charset="0"/>
              <a:buChar char="•"/>
            </a:pPr>
            <a:r>
              <a:rPr lang="el-GR" b="1" dirty="0"/>
              <a:t>Ευχαριστώ</a:t>
            </a:r>
            <a:r>
              <a:rPr lang="el-GR" dirty="0"/>
              <a:t> που με παρακολουθήσατε και </a:t>
            </a:r>
            <a:r>
              <a:rPr lang="el-GR" b="1" dirty="0"/>
              <a:t>συγνώμη</a:t>
            </a:r>
            <a:r>
              <a:rPr lang="el-GR" dirty="0"/>
              <a:t> για τον επιπλέον χρόνο που σας πήρα και σε αυτό το σημείο </a:t>
            </a:r>
            <a:r>
              <a:rPr lang="el-GR" i="1" u="sng" dirty="0"/>
              <a:t>μπορούμε να συνεχίσουμε με τις απορίες</a:t>
            </a:r>
            <a:r>
              <a:rPr lang="el-GR" dirty="0"/>
              <a:t> που μπορεί να υπάρχουν από το σύνολο της παρουσίασης.</a:t>
            </a:r>
          </a:p>
        </p:txBody>
      </p:sp>
    </p:spTree>
    <p:extLst>
      <p:ext uri="{BB962C8B-B14F-4D97-AF65-F5344CB8AC3E}">
        <p14:creationId xmlns:p14="http://schemas.microsoft.com/office/powerpoint/2010/main" val="235799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Σε αυτό το σημείο θα </a:t>
            </a:r>
            <a:r>
              <a:rPr lang="el-GR" i="1" u="sng" dirty="0"/>
              <a:t>ήθελα να σας γνωρίσω</a:t>
            </a:r>
            <a:r>
              <a:rPr lang="el-GR" dirty="0"/>
              <a:t> τους βοηθούς μου για τις αναπαραστάσεις που θα ακολουθήσουν. </a:t>
            </a:r>
          </a:p>
          <a:p>
            <a:pPr marL="171450" indent="-171450">
              <a:buFont typeface="Arial" panose="020B0604020202020204" pitchFamily="34" charset="0"/>
              <a:buChar char="•"/>
            </a:pPr>
            <a:r>
              <a:rPr lang="el-GR" dirty="0"/>
              <a:t>Έχουμε την </a:t>
            </a:r>
            <a:r>
              <a:rPr lang="el-GR" b="1" dirty="0"/>
              <a:t>Αλίκη</a:t>
            </a:r>
            <a:r>
              <a:rPr lang="el-GR" dirty="0"/>
              <a:t>, η οποία πάντα θα προσπαθεί να </a:t>
            </a:r>
            <a:r>
              <a:rPr lang="el-GR" i="1" u="sng" dirty="0"/>
              <a:t>στείλει μηνύματα</a:t>
            </a:r>
            <a:r>
              <a:rPr lang="el-GR" dirty="0"/>
              <a:t> στον </a:t>
            </a:r>
            <a:r>
              <a:rPr lang="el-GR" b="1" dirty="0"/>
              <a:t>Μπομπ</a:t>
            </a:r>
            <a:r>
              <a:rPr lang="el-GR" dirty="0"/>
              <a:t>, ο οποίος μόνο θα </a:t>
            </a:r>
            <a:r>
              <a:rPr lang="el-GR" i="1" u="sng" dirty="0"/>
              <a:t>λαμβάνει μηνύματα</a:t>
            </a:r>
            <a:r>
              <a:rPr lang="el-GR" dirty="0"/>
              <a:t>. </a:t>
            </a:r>
          </a:p>
          <a:p>
            <a:pPr marL="171450" indent="-171450">
              <a:buFont typeface="Arial" panose="020B0604020202020204" pitchFamily="34" charset="0"/>
              <a:buChar char="•"/>
            </a:pPr>
            <a:r>
              <a:rPr lang="el-GR" dirty="0"/>
              <a:t>Και αυτό θα γίνεται συνήθως διαμέσου ενός </a:t>
            </a:r>
            <a:r>
              <a:rPr lang="el-GR" i="1" u="sng" dirty="0"/>
              <a:t>μη ασφαλούς διαύλου επικοινωνίας</a:t>
            </a:r>
            <a:r>
              <a:rPr lang="el-GR" dirty="0"/>
              <a:t>, το οποίο σημαίνει ότι η πληροφορία που μεταφέρεται μπορεί </a:t>
            </a:r>
            <a:r>
              <a:rPr lang="el-GR" u="sng" dirty="0"/>
              <a:t>να υποκλαπεί</a:t>
            </a:r>
            <a:r>
              <a:rPr lang="el-GR" dirty="0"/>
              <a:t> από κάποιον τρίτο, τον </a:t>
            </a:r>
            <a:r>
              <a:rPr lang="el-GR" b="1" dirty="0"/>
              <a:t>Μάλορι</a:t>
            </a:r>
            <a:r>
              <a:rPr lang="el-GR" dirty="0"/>
              <a:t>.</a:t>
            </a:r>
          </a:p>
          <a:p>
            <a:pPr marL="171450" indent="-171450">
              <a:buFont typeface="Arial" panose="020B0604020202020204" pitchFamily="34" charset="0"/>
              <a:buChar char="•"/>
            </a:pPr>
            <a:r>
              <a:rPr lang="el-GR" dirty="0"/>
              <a:t>Οπότε, η </a:t>
            </a:r>
            <a:r>
              <a:rPr lang="el-GR" i="1" u="sng" dirty="0"/>
              <a:t>ερώτηση</a:t>
            </a:r>
            <a:r>
              <a:rPr lang="el-GR" dirty="0"/>
              <a:t> η οποία καλούμαστε να απαντήσουμε είναι </a:t>
            </a:r>
            <a:r>
              <a:rPr lang="el-GR" b="1" dirty="0"/>
              <a:t>«Πως μπορεί η Αλίκη να στείλει ένα μήνυμα στον Μπομπ με ασφάλεια?»,</a:t>
            </a:r>
            <a:r>
              <a:rPr lang="el-GR" dirty="0"/>
              <a:t> δηλαδή χωρίς να μπορεί ο Μάλορι </a:t>
            </a:r>
            <a:r>
              <a:rPr lang="el-GR" i="1" u="sng" dirty="0"/>
              <a:t>να έχει πρόσβαση</a:t>
            </a:r>
            <a:r>
              <a:rPr lang="el-GR" dirty="0"/>
              <a:t> στο περιεχόμενο αυτών των μηνύματα.</a:t>
            </a:r>
          </a:p>
          <a:p>
            <a:pPr marL="171450" indent="-171450">
              <a:buFont typeface="Arial" panose="020B0604020202020204" pitchFamily="34" charset="0"/>
              <a:buChar char="•"/>
            </a:pPr>
            <a:r>
              <a:rPr lang="el-GR" i="0" u="none" dirty="0"/>
              <a:t>Σχετική με την </a:t>
            </a:r>
            <a:r>
              <a:rPr lang="el-GR" i="1" u="sng" dirty="0"/>
              <a:t>απάντηση</a:t>
            </a:r>
            <a:r>
              <a:rPr lang="el-GR" dirty="0"/>
              <a:t> σ΄ αυτήν την ερώτηση είναι η έννοια της  </a:t>
            </a:r>
            <a:r>
              <a:rPr lang="el-GR" b="1" dirty="0"/>
              <a:t>Κρυπτογράφησης</a:t>
            </a:r>
            <a:r>
              <a:rPr lang="el-GR" dirty="0"/>
              <a:t>, μέσω της οποίας τα μηνύματα της Αλίκης μπορούν να </a:t>
            </a:r>
            <a:r>
              <a:rPr lang="el-GR" i="1" u="sng" dirty="0"/>
              <a:t>μετασχηματιστούν σε μια άλλη μορφή</a:t>
            </a:r>
            <a:r>
              <a:rPr lang="el-GR" dirty="0"/>
              <a:t> την οποία δεν θα μπορεί να καταλάβει ο Μάλορι, αν υποκλέψει τα μηνύματα μέσω του μη ασφαλούς διαύλου.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Μαθηματικά, </a:t>
            </a:r>
            <a:r>
              <a:rPr lang="el-GR" i="1" u="sng" dirty="0"/>
              <a:t>η κρυπτογράφηση γίνεται χρησιμοποιώντας</a:t>
            </a:r>
            <a:r>
              <a:rPr lang="el-GR" dirty="0"/>
              <a:t> έναν </a:t>
            </a:r>
            <a:r>
              <a:rPr lang="el-GR" b="1" dirty="0"/>
              <a:t>Κρυπτογραφικό Αλγόριθμο</a:t>
            </a:r>
            <a:r>
              <a:rPr lang="el-GR" dirty="0"/>
              <a:t>, δηλαδή έναν αλγόριθμο που </a:t>
            </a:r>
            <a:r>
              <a:rPr lang="el-GR" sz="1200" b="0" i="0" u="none" strike="noStrike" baseline="0" dirty="0"/>
              <a:t>μετασχηματίζει τα μηνύματα σε τέτοια μορφή που </a:t>
            </a:r>
            <a:r>
              <a:rPr lang="el-GR" sz="1200" b="0" i="1" u="sng" strike="noStrike" baseline="0" dirty="0"/>
              <a:t>να μην μπορεί να αποκαλυφθεί το περιεχόμενο</a:t>
            </a:r>
            <a:r>
              <a:rPr lang="el-GR" sz="1200" b="0" i="0" u="none" strike="noStrike" baseline="0" dirty="0"/>
              <a:t> τους από μη εξουσιοδοτημένα άτομα, δηλαδή τον Μάλορι και τον κάθε Μάλορι.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u="none" strike="noStrike" baseline="0" dirty="0"/>
              <a:t>Γενικά, </a:t>
            </a:r>
            <a:r>
              <a:rPr lang="el-GR" sz="1200" b="0" i="1" u="sng" strike="noStrike" baseline="0" dirty="0"/>
              <a:t>όσον αφορά την μορφή του</a:t>
            </a:r>
            <a:r>
              <a:rPr lang="el-GR" sz="1200" b="0" i="0" u="none" strike="noStrike" baseline="0" dirty="0"/>
              <a:t>,  ένας κρυπτογραφικός αλγόριθμος θα έχει ως είσοδο ένα </a:t>
            </a:r>
            <a:r>
              <a:rPr lang="el-GR" sz="1200" b="1" i="0" u="none" strike="noStrike" baseline="0" dirty="0"/>
              <a:t>αρχικό μήνυμα </a:t>
            </a:r>
            <a:r>
              <a:rPr lang="el-GR" sz="1200" b="0" i="0" u="none" strike="noStrike" baseline="0" dirty="0"/>
              <a:t>και ένα </a:t>
            </a:r>
            <a:r>
              <a:rPr lang="el-GR" sz="1200" b="1" i="0" u="none" strike="noStrike" baseline="0" dirty="0"/>
              <a:t>κλειδί</a:t>
            </a:r>
            <a:r>
              <a:rPr lang="el-GR" sz="1200" b="0" i="0" u="none" strike="noStrike" baseline="0" dirty="0"/>
              <a:t>, το οποίο χρησιμοποιείται στην κρυπτογράφηση και ως έξοδο ένα </a:t>
            </a:r>
            <a:r>
              <a:rPr lang="el-GR" sz="1200" b="1" i="0" u="none" strike="noStrike" baseline="0" dirty="0"/>
              <a:t>κρυπτογραφημένο κείμενο</a:t>
            </a:r>
            <a:r>
              <a:rPr lang="el-GR" sz="1200" b="0" i="0" u="none" strike="noStrike" baseline="0" dirty="0"/>
              <a:t>, δηλαδή το κείμενο που παράγεται από την διαδικασία της κρυπτογράφησης . </a:t>
            </a:r>
          </a:p>
          <a:p>
            <a:pPr marL="171450" indent="-171450" algn="l">
              <a:buFont typeface="Arial" panose="020B0604020202020204" pitchFamily="34" charset="0"/>
              <a:buChar char="•"/>
            </a:pPr>
            <a:r>
              <a:rPr lang="el-GR" dirty="0"/>
              <a:t>Οπότε όπως καταλαβαίνετε, η διαδικασία της κρυπτογράφησης δεν είναι απλή και γι' αυτό </a:t>
            </a:r>
            <a:r>
              <a:rPr lang="el-GR" i="1" u="sng" dirty="0"/>
              <a:t>ο κρυπτογραφικός αλγόριθμος είναι συνήθως μια πολύπλοκη μαθηματική συνάρτηση</a:t>
            </a:r>
            <a:r>
              <a:rPr lang="el-GR" dirty="0"/>
              <a:t>.</a:t>
            </a:r>
          </a:p>
          <a:p>
            <a:pPr marL="171450" indent="-171450" algn="l">
              <a:buFont typeface="Arial" panose="020B0604020202020204" pitchFamily="34" charset="0"/>
              <a:buChar char="•"/>
            </a:pPr>
            <a:r>
              <a:rPr lang="el-GR" dirty="0"/>
              <a:t>Γνωρίσαμε λοιπόν δύο έννοιες που σχετίζονται με την απάντηση αλλά ποια είναι η ακριβής απάντηση? </a:t>
            </a:r>
            <a:r>
              <a:rPr lang="el-GR" b="1" dirty="0"/>
              <a:t>*Ν*</a:t>
            </a:r>
          </a:p>
        </p:txBody>
      </p:sp>
    </p:spTree>
    <p:extLst>
      <p:ext uri="{BB962C8B-B14F-4D97-AF65-F5344CB8AC3E}">
        <p14:creationId xmlns:p14="http://schemas.microsoft.com/office/powerpoint/2010/main" val="1492803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b="0" dirty="0"/>
              <a:t>Η έννοια του κρυπτοσυστήματος, το</a:t>
            </a:r>
            <a:r>
              <a:rPr lang="el-GR" dirty="0"/>
              <a:t> οποίο μαθηματικά ορίζεται όπως βλέπετε μπροστά σας, αλλά αντί απλά να κοιτάμε σύμβολα ας δούμε </a:t>
            </a:r>
            <a:r>
              <a:rPr lang="el-GR" i="1" u="sng" dirty="0"/>
              <a:t>τι σημαίνει στη πράξη</a:t>
            </a:r>
            <a:r>
              <a:rPr lang="el-GR" dirty="0"/>
              <a:t> αυτό, πως δηλαδή δουλεύει ένα κρυπτοσύστημα</a:t>
            </a:r>
            <a:r>
              <a:rPr lang="en-US" dirty="0"/>
              <a:t> :</a:t>
            </a:r>
          </a:p>
          <a:p>
            <a:pPr marL="628650" lvl="1" indent="-171450">
              <a:buFont typeface="Arial" panose="020B0604020202020204" pitchFamily="34" charset="0"/>
              <a:buChar char="•"/>
            </a:pPr>
            <a:r>
              <a:rPr lang="el-GR" dirty="0"/>
              <a:t>Έχουμε για παράδειγμα την Αλίκη, η οποία προσπαθεί να στείλει ένα μήνυμα </a:t>
            </a:r>
            <a:r>
              <a:rPr lang="en-US" dirty="0"/>
              <a:t>m</a:t>
            </a:r>
            <a:r>
              <a:rPr lang="el-GR" dirty="0"/>
              <a:t> και αυτό το μήνυμα θα αποτελεί ένα </a:t>
            </a:r>
            <a:r>
              <a:rPr lang="el-GR" b="1" dirty="0"/>
              <a:t>απλό κείμενο</a:t>
            </a:r>
            <a:r>
              <a:rPr lang="el-GR" dirty="0"/>
              <a:t> και άρα θα ανήκει στο χώρο </a:t>
            </a:r>
            <a:r>
              <a:rPr lang="en-US" dirty="0"/>
              <a:t>P (plaintext).</a:t>
            </a:r>
          </a:p>
          <a:p>
            <a:pPr marL="628650" lvl="1" indent="-171450">
              <a:buFont typeface="Arial" panose="020B0604020202020204" pitchFamily="34" charset="0"/>
              <a:buChar char="•"/>
            </a:pPr>
            <a:r>
              <a:rPr lang="el-GR" dirty="0"/>
              <a:t>Για να στείλει αυτό το μήνυμα με ασφάλεια θα πρέπει πρώτα να το κρυπτογραφήσει μέσω μιας </a:t>
            </a:r>
            <a:r>
              <a:rPr lang="el-GR" b="1" dirty="0"/>
              <a:t>συνάρτησης κρυπτογράφησης</a:t>
            </a:r>
            <a:r>
              <a:rPr lang="el-GR" dirty="0"/>
              <a:t> </a:t>
            </a:r>
            <a:r>
              <a:rPr lang="en-US" b="1" dirty="0"/>
              <a:t>E</a:t>
            </a:r>
            <a:r>
              <a:rPr lang="en-US" b="1" baseline="-25000" dirty="0"/>
              <a:t>e</a:t>
            </a:r>
            <a:r>
              <a:rPr lang="el-GR" baseline="-25000" dirty="0"/>
              <a:t> </a:t>
            </a:r>
            <a:r>
              <a:rPr lang="el-GR" dirty="0"/>
              <a:t>της οποίας η μορφή εξαρτάται από το </a:t>
            </a:r>
            <a:r>
              <a:rPr lang="el-GR" b="1" dirty="0"/>
              <a:t>κλειδί κρυπτογράφησης </a:t>
            </a:r>
            <a:r>
              <a:rPr lang="en-US" b="1" dirty="0"/>
              <a:t>e</a:t>
            </a:r>
            <a:r>
              <a:rPr lang="el-GR" b="1" dirty="0"/>
              <a:t> (</a:t>
            </a:r>
            <a:r>
              <a:rPr lang="en-US" b="1" dirty="0"/>
              <a:t>encryption)</a:t>
            </a:r>
            <a:r>
              <a:rPr lang="el-GR" dirty="0"/>
              <a:t>, το οποίο θα δούμε από που προέρχεται.</a:t>
            </a:r>
          </a:p>
          <a:p>
            <a:pPr marL="628650" lvl="1" indent="-171450">
              <a:buFont typeface="Arial" panose="020B0604020202020204" pitchFamily="34" charset="0"/>
              <a:buChar char="•"/>
            </a:pPr>
            <a:r>
              <a:rPr lang="el-GR" dirty="0"/>
              <a:t>Αφού κρυπτογραφηθεί, το μήνυμα αυτό </a:t>
            </a:r>
            <a:r>
              <a:rPr lang="el-GR" i="1" u="sng" dirty="0"/>
              <a:t>περνάει σε αυτήν τη μορφή</a:t>
            </a:r>
            <a:r>
              <a:rPr lang="el-GR" dirty="0"/>
              <a:t> μέσα από τον μη ασφαλή δίαυλο επικοινωνίας και πριν φτάσει στα χέρια του Μπομπ πρέπει να γυρίσει πίσω σε μια κατανοητή μορφή, κάτι που γίνεται μέσω της διαδικασίας της </a:t>
            </a:r>
            <a:r>
              <a:rPr lang="el-GR" b="1" dirty="0"/>
              <a:t>αποκρυπτογράφησης</a:t>
            </a:r>
            <a:r>
              <a:rPr lang="el-GR" dirty="0"/>
              <a:t>, η οποία μαθηματικά είναι μια συνάρτηση </a:t>
            </a:r>
            <a:r>
              <a:rPr lang="en-US" b="1" dirty="0"/>
              <a:t>D</a:t>
            </a:r>
            <a:r>
              <a:rPr lang="en-US" b="1" baseline="-25000" dirty="0"/>
              <a:t>d</a:t>
            </a:r>
            <a:r>
              <a:rPr lang="en-US" dirty="0"/>
              <a:t> </a:t>
            </a:r>
            <a:r>
              <a:rPr lang="el-GR" dirty="0"/>
              <a:t>και εξαρτάται από το </a:t>
            </a:r>
            <a:r>
              <a:rPr lang="el-GR" b="1" dirty="0"/>
              <a:t>κλειδί αποκρυπτογράφησης </a:t>
            </a:r>
            <a:r>
              <a:rPr lang="en-US" b="1" dirty="0"/>
              <a:t>d (decryption)</a:t>
            </a:r>
            <a:r>
              <a:rPr lang="en-US" dirty="0"/>
              <a:t>.</a:t>
            </a:r>
          </a:p>
          <a:p>
            <a:pPr marL="171450" lvl="0" indent="-171450">
              <a:buFont typeface="Arial" panose="020B0604020202020204" pitchFamily="34" charset="0"/>
              <a:buChar char="•"/>
            </a:pPr>
            <a:r>
              <a:rPr lang="el-GR" dirty="0"/>
              <a:t>Σε αυτό το σημείο πρέπει να αναφέρω ότι </a:t>
            </a:r>
            <a:r>
              <a:rPr lang="el-GR" i="1" u="sng" dirty="0"/>
              <a:t>η ασφάλεια ενός κρυπτοσυστήματος πρέπει να βασίζεται</a:t>
            </a:r>
            <a:r>
              <a:rPr lang="el-GR" dirty="0"/>
              <a:t> στην ασφάλεια του ή των κλειδιών και </a:t>
            </a:r>
            <a:r>
              <a:rPr lang="el-GR" i="1" u="sng" dirty="0"/>
              <a:t>όχι στο να παραμείνει κρυφή η ίδια η διαδικασία κρυπτογράφησης</a:t>
            </a:r>
            <a:r>
              <a:rPr lang="el-GR" dirty="0"/>
              <a:t>, μια απαίτηση που περιέγραψε πρώτος ο </a:t>
            </a:r>
            <a:r>
              <a:rPr lang="en-US" b="1" dirty="0"/>
              <a:t>Kerckhoffs</a:t>
            </a:r>
            <a:r>
              <a:rPr lang="el-GR" dirty="0"/>
              <a:t>, ένας Ολλανδός κρυπτογράφος.</a:t>
            </a:r>
          </a:p>
        </p:txBody>
      </p:sp>
    </p:spTree>
    <p:extLst>
      <p:ext uri="{BB962C8B-B14F-4D97-AF65-F5344CB8AC3E}">
        <p14:creationId xmlns:p14="http://schemas.microsoft.com/office/powerpoint/2010/main" val="1288038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Ας κάνουμε τώρα μια </a:t>
            </a:r>
            <a:r>
              <a:rPr lang="el-GR" b="1" i="0" u="none" dirty="0"/>
              <a:t>ιστορική αναδρομή</a:t>
            </a:r>
            <a:r>
              <a:rPr lang="el-GR" dirty="0"/>
              <a:t> πολύ πολύ γρήγορα.</a:t>
            </a:r>
          </a:p>
          <a:p>
            <a:pPr marL="171450" indent="-171450">
              <a:buFont typeface="Arial" panose="020B0604020202020204" pitchFamily="34" charset="0"/>
              <a:buChar char="•"/>
            </a:pPr>
            <a:r>
              <a:rPr lang="el-GR" dirty="0"/>
              <a:t>Ως παράδειγμα του πόσο αρχαία είναι η επιστήμη της Κρυπτογραφίας έχουμε πρώτα πρώτα την </a:t>
            </a:r>
            <a:r>
              <a:rPr lang="el-GR" b="1" dirty="0"/>
              <a:t>Κρυπτεία Σκυτάλη</a:t>
            </a:r>
            <a:r>
              <a:rPr lang="el-GR" dirty="0"/>
              <a:t>, η οποία αποτελούσε μια απ' τις μεθόδους κρυπτογράφησης των αρχαίων. </a:t>
            </a:r>
          </a:p>
          <a:p>
            <a:pPr marL="171450" indent="-171450">
              <a:buFont typeface="Arial" panose="020B0604020202020204" pitchFamily="34" charset="0"/>
              <a:buChar char="•"/>
            </a:pPr>
            <a:r>
              <a:rPr lang="el-GR" dirty="0"/>
              <a:t>Έπειτα, βλέπουμε το </a:t>
            </a:r>
            <a:r>
              <a:rPr lang="el-GR" b="1" dirty="0"/>
              <a:t>κώδικα του Καίσαρα</a:t>
            </a:r>
            <a:r>
              <a:rPr lang="el-GR" dirty="0"/>
              <a:t>, το οποίο ένα πολύ απλό κρυπτοσύστημα αντικατάστασης και δουλεύει ως εξής </a:t>
            </a:r>
            <a:r>
              <a:rPr lang="en-US" dirty="0"/>
              <a:t>:</a:t>
            </a:r>
          </a:p>
          <a:p>
            <a:pPr marL="628650" lvl="1" indent="-171450">
              <a:buFont typeface="Arial" panose="020B0604020202020204" pitchFamily="34" charset="0"/>
              <a:buChar char="•"/>
            </a:pPr>
            <a:r>
              <a:rPr lang="el-GR" dirty="0"/>
              <a:t>Αν θέλουμε ας πούμε να κρυπτογραφήσουμε την λέξη </a:t>
            </a:r>
            <a:r>
              <a:rPr lang="en-US" b="1" dirty="0"/>
              <a:t>ABC</a:t>
            </a:r>
            <a:r>
              <a:rPr lang="en-US" dirty="0"/>
              <a:t> </a:t>
            </a:r>
            <a:r>
              <a:rPr lang="el-GR" dirty="0"/>
              <a:t>τότε θα χρησιμοποιήσουμε αντί αυτών των γραμμάτων τα </a:t>
            </a:r>
            <a:r>
              <a:rPr lang="el-GR" i="1" u="sng" dirty="0"/>
              <a:t>αντίστοιχα γράμματα του αλφαβήτου που βρίσκονται 3 θέσεις μπροστά</a:t>
            </a:r>
            <a:r>
              <a:rPr lang="el-GR" dirty="0"/>
              <a:t> στο αλφάβητο και θα πάρουμε τη λέξη </a:t>
            </a:r>
            <a:r>
              <a:rPr lang="en-US" b="1" dirty="0"/>
              <a:t>DEF</a:t>
            </a:r>
            <a:r>
              <a:rPr lang="en-US" dirty="0"/>
              <a:t> </a:t>
            </a:r>
            <a:r>
              <a:rPr lang="el-GR" dirty="0"/>
              <a:t>και για την αποκρυπτογράφηση απλά κοιτάμε 3 θέσεις πίσω.</a:t>
            </a:r>
          </a:p>
          <a:p>
            <a:pPr marL="171450" lvl="0" indent="-171450">
              <a:buFont typeface="Arial" panose="020B0604020202020204" pitchFamily="34" charset="0"/>
              <a:buChar char="•"/>
            </a:pPr>
            <a:r>
              <a:rPr lang="el-GR" dirty="0"/>
              <a:t>Συνεχίζουμε έπειτα 1500 χρόνια μετά με το </a:t>
            </a:r>
            <a:r>
              <a:rPr lang="el-GR" b="1" dirty="0"/>
              <a:t>κρυπτοσύστημα </a:t>
            </a:r>
            <a:r>
              <a:rPr lang="en-US" b="1" dirty="0"/>
              <a:t>Vigenère</a:t>
            </a:r>
            <a:r>
              <a:rPr lang="en-US" sz="1200" i="0" dirty="0">
                <a:effectLst/>
              </a:rPr>
              <a:t> </a:t>
            </a:r>
            <a:r>
              <a:rPr lang="el-GR" sz="1200" i="0" dirty="0">
                <a:effectLst/>
              </a:rPr>
              <a:t>το οποίο έμεινε άσπαστο μέχρι και το </a:t>
            </a:r>
            <a:r>
              <a:rPr lang="en-US" sz="1200" i="0" dirty="0">
                <a:effectLst/>
              </a:rPr>
              <a:t>1863 </a:t>
            </a:r>
            <a:r>
              <a:rPr lang="el-GR" sz="1200" i="0" dirty="0">
                <a:effectLst/>
              </a:rPr>
              <a:t>και όπως ο κώδικας του Καίσαρα χρησιμοποιεί ένα αλφάβητο μόνο, αυτό </a:t>
            </a:r>
            <a:r>
              <a:rPr lang="el-GR" sz="1200" i="1" u="sng" dirty="0">
                <a:effectLst/>
              </a:rPr>
              <a:t>συνδυάζει παραπάνω από ένα με κάποιον τρόπο</a:t>
            </a:r>
            <a:r>
              <a:rPr lang="el-GR" sz="1200" i="0" dirty="0">
                <a:effectLst/>
              </a:rPr>
              <a:t>.</a:t>
            </a:r>
          </a:p>
          <a:p>
            <a:pPr marL="171450" lvl="0" indent="-171450">
              <a:buFont typeface="Arial" panose="020B0604020202020204" pitchFamily="34" charset="0"/>
              <a:buChar char="•"/>
            </a:pPr>
            <a:r>
              <a:rPr lang="el-GR" sz="1200" i="0" dirty="0">
                <a:effectLst/>
              </a:rPr>
              <a:t>Έπειτα έχουμε τις </a:t>
            </a:r>
            <a:r>
              <a:rPr lang="el-GR" sz="1200" i="1" u="sng" dirty="0">
                <a:effectLst/>
              </a:rPr>
              <a:t>πρώτες μηχανές κρυπτογράφησης</a:t>
            </a:r>
            <a:r>
              <a:rPr lang="el-GR" sz="1200" i="0" dirty="0">
                <a:effectLst/>
              </a:rPr>
              <a:t> στις αρχές του 19</a:t>
            </a:r>
            <a:r>
              <a:rPr lang="el-GR" sz="1200" i="0" baseline="30000" dirty="0">
                <a:effectLst/>
              </a:rPr>
              <a:t>ου</a:t>
            </a:r>
            <a:r>
              <a:rPr lang="el-GR" sz="1200" i="0" dirty="0">
                <a:effectLst/>
              </a:rPr>
              <a:t> αιώνα, με αποκορύφωμα τις </a:t>
            </a:r>
            <a:r>
              <a:rPr lang="el-GR" sz="1200" b="1" i="0" dirty="0">
                <a:effectLst/>
              </a:rPr>
              <a:t>μηχανές </a:t>
            </a:r>
            <a:r>
              <a:rPr lang="en-US" sz="1200" b="1" i="0" dirty="0">
                <a:effectLst/>
              </a:rPr>
              <a:t>Enigma</a:t>
            </a:r>
            <a:r>
              <a:rPr lang="en-US" sz="1200" i="0" dirty="0">
                <a:effectLst/>
              </a:rPr>
              <a:t> </a:t>
            </a:r>
            <a:r>
              <a:rPr lang="el-GR" sz="1200" i="0" dirty="0">
                <a:effectLst/>
              </a:rPr>
              <a:t>που χρησιμοποιήθηκαν κατά κόρον από στο 2</a:t>
            </a:r>
            <a:r>
              <a:rPr lang="el-GR" sz="1200" i="0" baseline="30000" dirty="0">
                <a:effectLst/>
              </a:rPr>
              <a:t>ο</a:t>
            </a:r>
            <a:r>
              <a:rPr lang="el-GR" sz="1200" i="0" dirty="0">
                <a:effectLst/>
              </a:rPr>
              <a:t> Π.Π. από τους Γερμανούς και τις οποίες </a:t>
            </a:r>
            <a:r>
              <a:rPr lang="el-GR" sz="1200" i="1" u="sng" dirty="0">
                <a:effectLst/>
              </a:rPr>
              <a:t>κατάφερε να αντιμετωπίσει</a:t>
            </a:r>
            <a:r>
              <a:rPr lang="el-GR" sz="1200" i="0" dirty="0">
                <a:effectLst/>
              </a:rPr>
              <a:t> ο </a:t>
            </a:r>
            <a:r>
              <a:rPr lang="en-US" sz="1200" i="0" dirty="0">
                <a:effectLst/>
              </a:rPr>
              <a:t>Alan Turing</a:t>
            </a:r>
            <a:r>
              <a:rPr lang="el-GR" sz="1200" i="0" dirty="0">
                <a:effectLst/>
              </a:rPr>
              <a:t> εκ μέρους των συμμάχων</a:t>
            </a:r>
          </a:p>
          <a:p>
            <a:pPr marL="171450" lvl="0" indent="-171450">
              <a:buFont typeface="Arial" panose="020B0604020202020204" pitchFamily="34" charset="0"/>
              <a:buChar char="•"/>
            </a:pPr>
            <a:r>
              <a:rPr lang="el-GR" sz="1200" i="0" dirty="0">
                <a:effectLst/>
              </a:rPr>
              <a:t>Στο παρόν τώρα, έχουμε την </a:t>
            </a:r>
            <a:r>
              <a:rPr lang="el-GR" sz="1200" b="1" i="0" dirty="0">
                <a:effectLst/>
              </a:rPr>
              <a:t>σύγχρονη Κρυπτογραφία </a:t>
            </a:r>
            <a:r>
              <a:rPr lang="el-GR" sz="1200" i="0" dirty="0">
                <a:effectLst/>
              </a:rPr>
              <a:t>η οποία γνώρισε τεράστια άνθιση μετά από την κατασκευή των ηλεκτρονικών υπολογιστών και η οποία </a:t>
            </a:r>
            <a:r>
              <a:rPr lang="el-GR" sz="1200" i="1" u="sng" dirty="0">
                <a:effectLst/>
              </a:rPr>
              <a:t>περιλαμβάνει ότι θα δούμε συνοπτικά σε αυτό το κεφάλαιο</a:t>
            </a:r>
            <a:r>
              <a:rPr lang="el-GR" sz="1200" i="0" dirty="0">
                <a:effectLst/>
              </a:rPr>
              <a:t>.</a:t>
            </a:r>
          </a:p>
          <a:p>
            <a:pPr marL="171450" lvl="0" indent="-171450">
              <a:buFont typeface="Arial" panose="020B0604020202020204" pitchFamily="34" charset="0"/>
              <a:buChar char="•"/>
            </a:pPr>
            <a:r>
              <a:rPr lang="el-GR" sz="1200" i="0" dirty="0">
                <a:effectLst/>
              </a:rPr>
              <a:t>Και τέλος έχουμε τον στόχο μας, την </a:t>
            </a:r>
            <a:r>
              <a:rPr lang="el-GR" sz="1200" b="1" i="0" dirty="0">
                <a:effectLst/>
              </a:rPr>
              <a:t>Κρυπτογραφία μετά τους κβαντικούς υπολογιστές</a:t>
            </a:r>
            <a:r>
              <a:rPr lang="el-GR" sz="1200" i="0" dirty="0">
                <a:effectLst/>
              </a:rPr>
              <a:t>, την οποία θα δούμε πολύ καλύτερα σε επόμενα κεφάλαια.</a:t>
            </a:r>
            <a:endParaRPr lang="el-GR" dirty="0"/>
          </a:p>
          <a:p>
            <a:endParaRPr lang="el-GR" dirty="0"/>
          </a:p>
        </p:txBody>
      </p:sp>
    </p:spTree>
    <p:extLst>
      <p:ext uri="{BB962C8B-B14F-4D97-AF65-F5344CB8AC3E}">
        <p14:creationId xmlns:p14="http://schemas.microsoft.com/office/powerpoint/2010/main" val="301143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Εδώ τώρα….μιλήσαμε πριν για κρυπτογραφικούς αλγορίθμους αλλά τι εννοούμε γενικά αλγόριθμο?</a:t>
            </a:r>
          </a:p>
          <a:p>
            <a:pPr marL="171450" indent="-171450">
              <a:buFont typeface="Arial" panose="020B0604020202020204" pitchFamily="34" charset="0"/>
              <a:buChar char="•"/>
            </a:pPr>
            <a:r>
              <a:rPr lang="el-GR" dirty="0"/>
              <a:t>Στις οθόνες βλέπετε τον αυστηρό ορισμό. Η γενική ιδέα είναι ότι </a:t>
            </a:r>
            <a:r>
              <a:rPr lang="el-GR" b="1" i="0" dirty="0">
                <a:solidFill>
                  <a:srgbClr val="202122"/>
                </a:solidFill>
                <a:effectLst/>
                <a:latin typeface="Arial" panose="020B0604020202020204" pitchFamily="34" charset="0"/>
              </a:rPr>
              <a:t>αλγόριθμο</a:t>
            </a:r>
            <a:r>
              <a:rPr lang="el-GR" b="0" i="0" dirty="0">
                <a:solidFill>
                  <a:srgbClr val="202122"/>
                </a:solidFill>
                <a:effectLst/>
                <a:latin typeface="Arial" panose="020B0604020202020204" pitchFamily="34" charset="0"/>
              </a:rPr>
              <a:t> ονομάζουμε </a:t>
            </a:r>
            <a:r>
              <a:rPr lang="el-GR" b="0" i="1" u="sng" dirty="0">
                <a:solidFill>
                  <a:srgbClr val="202122"/>
                </a:solidFill>
                <a:effectLst/>
                <a:latin typeface="Arial" panose="020B0604020202020204" pitchFamily="34" charset="0"/>
              </a:rPr>
              <a:t>μία σειρά από εντολές που έχουν αρχή και τέλος, είναι σαφείς και έχουν ως σκοπό την επίλυση κάποιου προβλήματος</a:t>
            </a:r>
            <a:r>
              <a:rPr lang="el-GR" b="0" i="0" dirty="0">
                <a:solidFill>
                  <a:srgbClr val="202122"/>
                </a:solidFill>
                <a:effectLst/>
                <a:latin typeface="Arial" panose="020B0604020202020204" pitchFamily="34" charset="0"/>
              </a:rPr>
              <a:t>.</a:t>
            </a:r>
          </a:p>
          <a:p>
            <a:pPr marL="171450" indent="-171450">
              <a:buFont typeface="Arial" panose="020B0604020202020204" pitchFamily="34" charset="0"/>
              <a:buChar char="•"/>
            </a:pPr>
            <a:r>
              <a:rPr lang="el-GR" b="0" i="0" dirty="0">
                <a:solidFill>
                  <a:srgbClr val="202122"/>
                </a:solidFill>
                <a:effectLst/>
                <a:latin typeface="Arial" panose="020B0604020202020204" pitchFamily="34" charset="0"/>
              </a:rPr>
              <a:t>Εμάς εδώ κυρίως μας ενδιαφέρει η έννοια της </a:t>
            </a:r>
            <a:r>
              <a:rPr lang="el-GR" b="1" i="0" dirty="0">
                <a:solidFill>
                  <a:srgbClr val="202122"/>
                </a:solidFill>
                <a:effectLst/>
                <a:latin typeface="Arial" panose="020B0604020202020204" pitchFamily="34" charset="0"/>
              </a:rPr>
              <a:t>χρονικής πολυπλοκότητας</a:t>
            </a:r>
            <a:r>
              <a:rPr lang="el-GR" b="0" i="0" dirty="0">
                <a:solidFill>
                  <a:srgbClr val="202122"/>
                </a:solidFill>
                <a:effectLst/>
                <a:latin typeface="Arial" panose="020B0604020202020204" pitchFamily="34" charset="0"/>
              </a:rPr>
              <a:t> ενός αλγορίθμου. Ουσιαστικά αυτή αναφέρεται στο </a:t>
            </a:r>
            <a:r>
              <a:rPr lang="el-GR" b="0" i="1" u="sng" dirty="0">
                <a:solidFill>
                  <a:srgbClr val="202122"/>
                </a:solidFill>
                <a:effectLst/>
                <a:latin typeface="Arial" panose="020B0604020202020204" pitchFamily="34" charset="0"/>
              </a:rPr>
              <a:t>πόσο αργά ή γρήγορα εκτελείται ένας αλγόριθμος</a:t>
            </a:r>
            <a:r>
              <a:rPr lang="el-GR" b="0" i="0" dirty="0">
                <a:solidFill>
                  <a:srgbClr val="202122"/>
                </a:solidFill>
                <a:effectLst/>
                <a:latin typeface="Arial" panose="020B0604020202020204" pitchFamily="34" charset="0"/>
              </a:rPr>
              <a:t> σαν συνάρτηση του μεγέθους της εισόδου.</a:t>
            </a:r>
          </a:p>
          <a:p>
            <a:pPr marL="628650" lvl="1" indent="-171450">
              <a:buFont typeface="Arial" panose="020B0604020202020204" pitchFamily="34" charset="0"/>
              <a:buChar char="•"/>
            </a:pPr>
            <a:r>
              <a:rPr lang="el-GR" b="0" i="0" dirty="0">
                <a:solidFill>
                  <a:srgbClr val="202122"/>
                </a:solidFill>
                <a:effectLst/>
                <a:latin typeface="Arial" panose="020B0604020202020204" pitchFamily="34" charset="0"/>
              </a:rPr>
              <a:t>Όπως βλέπετε τώρα στο διπλανό σχήμα </a:t>
            </a:r>
            <a:r>
              <a:rPr lang="el-GR" b="0" i="1" u="sng" dirty="0">
                <a:solidFill>
                  <a:srgbClr val="202122"/>
                </a:solidFill>
                <a:effectLst/>
                <a:latin typeface="Arial" panose="020B0604020202020204" pitchFamily="34" charset="0"/>
              </a:rPr>
              <a:t>όσο μεγαλώνει το μέγεθος της εισόδου </a:t>
            </a:r>
            <a:r>
              <a:rPr lang="el-GR" b="0" i="0" dirty="0">
                <a:solidFill>
                  <a:srgbClr val="202122"/>
                </a:solidFill>
                <a:effectLst/>
                <a:latin typeface="Arial" panose="020B0604020202020204" pitchFamily="34" charset="0"/>
              </a:rPr>
              <a:t>του αλγορίθμου επηρεάζεται και ο αριθμός των πράξεων που χρειάζεται να εκτελεστούν, </a:t>
            </a:r>
            <a:r>
              <a:rPr lang="el-GR" b="0" i="1" u="sng" dirty="0">
                <a:solidFill>
                  <a:srgbClr val="202122"/>
                </a:solidFill>
                <a:effectLst/>
                <a:latin typeface="Arial" panose="020B0604020202020204" pitchFamily="34" charset="0"/>
              </a:rPr>
              <a:t>ανάλογα την κάθε περίπτωση</a:t>
            </a:r>
            <a:r>
              <a:rPr lang="el-GR" b="0" i="0" dirty="0">
                <a:solidFill>
                  <a:srgbClr val="202122"/>
                </a:solidFill>
                <a:effectLst/>
                <a:latin typeface="Arial" panose="020B0604020202020204" pitchFamily="34" charset="0"/>
              </a:rPr>
              <a:t>.</a:t>
            </a:r>
          </a:p>
          <a:p>
            <a:pPr marL="1085850" lvl="2" indent="-171450">
              <a:buFont typeface="Arial" panose="020B0604020202020204" pitchFamily="34" charset="0"/>
              <a:buChar char="•"/>
            </a:pPr>
            <a:r>
              <a:rPr lang="el-GR" b="1" i="0" dirty="0">
                <a:solidFill>
                  <a:srgbClr val="202122"/>
                </a:solidFill>
                <a:effectLst/>
                <a:latin typeface="Arial" panose="020B0604020202020204" pitchFamily="34" charset="0"/>
              </a:rPr>
              <a:t>Οι συναρτήσεις εδώ κάτω</a:t>
            </a:r>
            <a:r>
              <a:rPr lang="el-GR" b="0" i="0" dirty="0">
                <a:solidFill>
                  <a:srgbClr val="202122"/>
                </a:solidFill>
                <a:effectLst/>
                <a:latin typeface="Arial" panose="020B0604020202020204" pitchFamily="34" charset="0"/>
              </a:rPr>
              <a:t> βλέπουμε ότι αν και μεγαλώνει η είσοδος, ο αριθμός των πράξεων που χρειάζονται </a:t>
            </a:r>
            <a:r>
              <a:rPr lang="el-GR" b="0" i="1" u="sng" dirty="0">
                <a:solidFill>
                  <a:srgbClr val="202122"/>
                </a:solidFill>
                <a:effectLst/>
                <a:latin typeface="Arial" panose="020B0604020202020204" pitchFamily="34" charset="0"/>
              </a:rPr>
              <a:t>δεν αυξάνεται τόσο πολύ</a:t>
            </a:r>
            <a:r>
              <a:rPr lang="el-GR" b="0" i="0" dirty="0">
                <a:solidFill>
                  <a:srgbClr val="202122"/>
                </a:solidFill>
                <a:effectLst/>
                <a:latin typeface="Arial" panose="020B0604020202020204" pitchFamily="34" charset="0"/>
              </a:rPr>
              <a:t> και άρα είναι πιο γρήγοροι οι αλγόριθμοι που έχουν τέτοια χρονική πολυπλοκότητα.</a:t>
            </a:r>
          </a:p>
          <a:p>
            <a:pPr marL="1085850" lvl="2" indent="-171450">
              <a:buFont typeface="Arial" panose="020B0604020202020204" pitchFamily="34" charset="0"/>
              <a:buChar char="•"/>
            </a:pPr>
            <a:r>
              <a:rPr lang="el-GR" b="1" i="0" dirty="0">
                <a:solidFill>
                  <a:srgbClr val="202122"/>
                </a:solidFill>
                <a:effectLst/>
                <a:latin typeface="Arial" panose="020B0604020202020204" pitchFamily="34" charset="0"/>
              </a:rPr>
              <a:t>Ενώ, εδώ πάνω</a:t>
            </a:r>
            <a:r>
              <a:rPr lang="el-GR" b="0" i="0" dirty="0">
                <a:solidFill>
                  <a:srgbClr val="202122"/>
                </a:solidFill>
                <a:effectLst/>
                <a:latin typeface="Arial" panose="020B0604020202020204" pitchFamily="34" charset="0"/>
              </a:rPr>
              <a:t> βλέπουμε ότι ακόμη και για μικρά μεγέθη στην είσοδο </a:t>
            </a:r>
            <a:r>
              <a:rPr lang="el-GR" b="0" i="1" u="sng" dirty="0">
                <a:solidFill>
                  <a:srgbClr val="202122"/>
                </a:solidFill>
                <a:effectLst/>
                <a:latin typeface="Arial" panose="020B0604020202020204" pitchFamily="34" charset="0"/>
              </a:rPr>
              <a:t>χρειάζεται τεράστιο πλήθος πράξεων</a:t>
            </a:r>
            <a:r>
              <a:rPr lang="el-GR" b="0" i="0" dirty="0">
                <a:solidFill>
                  <a:srgbClr val="202122"/>
                </a:solidFill>
                <a:effectLst/>
                <a:latin typeface="Arial" panose="020B0604020202020204" pitchFamily="34" charset="0"/>
              </a:rPr>
              <a:t> για την εκτέλεση του αλγορίθμου, και άρα αργοί αλγόριθμοι σχετίζονται με αυτές.</a:t>
            </a:r>
          </a:p>
          <a:p>
            <a:pPr marL="171450" indent="-171450">
              <a:buFont typeface="Arial" panose="020B0604020202020204" pitchFamily="34" charset="0"/>
              <a:buChar char="•"/>
            </a:pPr>
            <a:r>
              <a:rPr lang="el-GR" b="0" i="0" dirty="0">
                <a:solidFill>
                  <a:srgbClr val="202122"/>
                </a:solidFill>
                <a:effectLst/>
                <a:latin typeface="Arial" panose="020B0604020202020204" pitchFamily="34" charset="0"/>
              </a:rPr>
              <a:t>Έτσι, μπορούμε να κάνουμε έναν </a:t>
            </a:r>
            <a:r>
              <a:rPr lang="el-GR" b="0" i="1" u="sng" dirty="0">
                <a:solidFill>
                  <a:srgbClr val="202122"/>
                </a:solidFill>
                <a:effectLst/>
                <a:latin typeface="Arial" panose="020B0604020202020204" pitchFamily="34" charset="0"/>
              </a:rPr>
              <a:t>άτυπο διαχωρισμό των αλγορίθμων </a:t>
            </a:r>
            <a:r>
              <a:rPr lang="el-GR" b="0" i="0" dirty="0">
                <a:solidFill>
                  <a:srgbClr val="202122"/>
                </a:solidFill>
                <a:effectLst/>
                <a:latin typeface="Arial" panose="020B0604020202020204" pitchFamily="34" charset="0"/>
              </a:rPr>
              <a:t>ανάλογα με την ταχύτητα τους – </a:t>
            </a:r>
            <a:r>
              <a:rPr lang="el-GR" b="1" i="0" dirty="0">
                <a:solidFill>
                  <a:srgbClr val="202122"/>
                </a:solidFill>
                <a:effectLst/>
                <a:latin typeface="Arial" panose="020B0604020202020204" pitchFamily="34" charset="0"/>
              </a:rPr>
              <a:t>Πολυωνυμικού χρόνου</a:t>
            </a:r>
            <a:r>
              <a:rPr lang="el-GR" b="0" i="0" dirty="0">
                <a:solidFill>
                  <a:srgbClr val="202122"/>
                </a:solidFill>
                <a:effectLst/>
                <a:latin typeface="Arial" panose="020B0604020202020204" pitchFamily="34" charset="0"/>
              </a:rPr>
              <a:t> οι γρήγοροι και </a:t>
            </a:r>
            <a:r>
              <a:rPr lang="el-GR" b="1" i="0" dirty="0">
                <a:solidFill>
                  <a:srgbClr val="202122"/>
                </a:solidFill>
                <a:effectLst/>
                <a:latin typeface="Arial" panose="020B0604020202020204" pitchFamily="34" charset="0"/>
              </a:rPr>
              <a:t>Εκθετικού χρόνου</a:t>
            </a:r>
            <a:r>
              <a:rPr lang="el-GR" b="0" i="0" dirty="0">
                <a:solidFill>
                  <a:srgbClr val="202122"/>
                </a:solidFill>
                <a:effectLst/>
                <a:latin typeface="Arial" panose="020B0604020202020204" pitchFamily="34" charset="0"/>
              </a:rPr>
              <a:t> οι αργοί.</a:t>
            </a:r>
          </a:p>
          <a:p>
            <a:pPr marL="171450" indent="-171450">
              <a:buFont typeface="Arial" panose="020B0604020202020204" pitchFamily="34" charset="0"/>
              <a:buChar char="•"/>
            </a:pPr>
            <a:r>
              <a:rPr lang="el-GR" b="0" i="0" dirty="0">
                <a:solidFill>
                  <a:srgbClr val="202122"/>
                </a:solidFill>
                <a:effectLst/>
                <a:latin typeface="Arial" panose="020B0604020202020204" pitchFamily="34" charset="0"/>
              </a:rPr>
              <a:t>Ξαναλέω όμως αυτός ο διαχωρισμός όπως τον κάνουμε τώρα </a:t>
            </a:r>
            <a:r>
              <a:rPr lang="el-GR" b="0" i="1" u="sng" dirty="0">
                <a:solidFill>
                  <a:srgbClr val="202122"/>
                </a:solidFill>
                <a:effectLst/>
                <a:latin typeface="Arial" panose="020B0604020202020204" pitchFamily="34" charset="0"/>
              </a:rPr>
              <a:t>δεν είναι αυστηρός</a:t>
            </a:r>
            <a:r>
              <a:rPr lang="el-GR" b="0" i="0" dirty="0">
                <a:solidFill>
                  <a:srgbClr val="202122"/>
                </a:solidFill>
                <a:effectLst/>
                <a:latin typeface="Arial" panose="020B0604020202020204" pitchFamily="34" charset="0"/>
              </a:rPr>
              <a:t> αλλά είναι ιδανικός για τους σκοπούς μας.</a:t>
            </a:r>
          </a:p>
          <a:p>
            <a:pPr marL="171450" indent="-171450">
              <a:buFont typeface="Arial" panose="020B0604020202020204" pitchFamily="34" charset="0"/>
              <a:buChar char="•"/>
            </a:pPr>
            <a:r>
              <a:rPr lang="el-GR" b="0" i="0" dirty="0">
                <a:solidFill>
                  <a:srgbClr val="202122"/>
                </a:solidFill>
                <a:effectLst/>
                <a:latin typeface="Arial" panose="020B0604020202020204" pitchFamily="34" charset="0"/>
              </a:rPr>
              <a:t>Με αυτή τη λογική θα καλούμε και </a:t>
            </a:r>
            <a:r>
              <a:rPr lang="el-GR" b="1" i="0" dirty="0">
                <a:solidFill>
                  <a:srgbClr val="202122"/>
                </a:solidFill>
                <a:effectLst/>
                <a:latin typeface="Arial" panose="020B0604020202020204" pitchFamily="34" charset="0"/>
              </a:rPr>
              <a:t>αποδοτικό</a:t>
            </a:r>
            <a:r>
              <a:rPr lang="el-GR" b="0" i="0" dirty="0">
                <a:solidFill>
                  <a:srgbClr val="202122"/>
                </a:solidFill>
                <a:effectLst/>
                <a:latin typeface="Arial" panose="020B0604020202020204" pitchFamily="34" charset="0"/>
              </a:rPr>
              <a:t> έναν αλγόριθμο ο οποίος είναι γρήγορος, δηλαδή έναν αλγόριθμο πολυωνυμικού χρόνου.</a:t>
            </a:r>
            <a:endParaRPr lang="el-GR" dirty="0"/>
          </a:p>
          <a:p>
            <a:endParaRPr lang="el-GR" dirty="0"/>
          </a:p>
          <a:p>
            <a:endParaRPr lang="el-GR" dirty="0"/>
          </a:p>
          <a:p>
            <a:r>
              <a:rPr lang="el-GR" dirty="0"/>
              <a:t>Όσο αυξάνεται η είσοδος του αλγορίθμου ο απαιτούμενος χρόνος αυξάνεται πολυωνυμικά / εκθετικά. </a:t>
            </a:r>
          </a:p>
          <a:p>
            <a:r>
              <a:rPr lang="el-GR" dirty="0"/>
              <a:t>Δηλαδή, σε διπλάσια είσοδο θα χρειαστούμε «διπλάσιο» χρόνο για γραμμικό πολυωνυμικό (</a:t>
            </a:r>
            <a:r>
              <a:rPr lang="en-US" dirty="0"/>
              <a:t>n) </a:t>
            </a:r>
            <a:r>
              <a:rPr lang="el-GR" dirty="0"/>
              <a:t>αντί για τον προηγούμενο χρόνο εις το τετράγωνο αν είναι εκθετικός.</a:t>
            </a:r>
          </a:p>
        </p:txBody>
      </p:sp>
    </p:spTree>
    <p:extLst>
      <p:ext uri="{BB962C8B-B14F-4D97-AF65-F5344CB8AC3E}">
        <p14:creationId xmlns:p14="http://schemas.microsoft.com/office/powerpoint/2010/main" val="1366848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Ένας τρόπος διαχωρισμού της κρυπτογραφίας είναι </a:t>
            </a:r>
            <a:r>
              <a:rPr lang="el-GR" i="1" u="sng" dirty="0"/>
              <a:t>ανάλογα με το πλήθος των κλειδιών</a:t>
            </a:r>
            <a:r>
              <a:rPr lang="el-GR" dirty="0"/>
              <a:t> που χρησιμοποιούνται στα κρυπτογραφικά σχήματα κάθε ομάδας. </a:t>
            </a:r>
          </a:p>
          <a:p>
            <a:pPr marL="228600" indent="-228600">
              <a:buFont typeface="+mj-lt"/>
              <a:buAutoNum type="arabicParenR"/>
            </a:pPr>
            <a:r>
              <a:rPr lang="el-GR" dirty="0"/>
              <a:t>Έτσι, αν το κλειδί κρυπτογράφησης με το κλειδί αποκρυπτογράφησης </a:t>
            </a:r>
            <a:r>
              <a:rPr lang="el-GR" i="1" u="sng" dirty="0"/>
              <a:t>ταυτίζονται</a:t>
            </a:r>
            <a:r>
              <a:rPr lang="en-US" dirty="0"/>
              <a:t> </a:t>
            </a:r>
            <a:r>
              <a:rPr lang="el-GR" dirty="0"/>
              <a:t>και έχουμε ένα κοινό κλειδί για κάθε διεργασία έχουμε ένα </a:t>
            </a:r>
            <a:r>
              <a:rPr lang="el-GR" b="1" dirty="0"/>
              <a:t>συμμετρικό κρυπτοσύστημα</a:t>
            </a:r>
            <a:r>
              <a:rPr lang="el-GR" dirty="0"/>
              <a:t>.</a:t>
            </a:r>
          </a:p>
          <a:p>
            <a:pPr marL="628650" lvl="1" indent="-171450">
              <a:buFont typeface="Arial" panose="020B0604020202020204" pitchFamily="34" charset="0"/>
              <a:buChar char="•"/>
            </a:pPr>
            <a:r>
              <a:rPr lang="el-GR" dirty="0"/>
              <a:t>Αυτό το κλειδί θα είναι γνωστό και στην Αλίκη και στον Μπομπ και </a:t>
            </a:r>
            <a:r>
              <a:rPr lang="el-GR" i="1" u="sng" dirty="0"/>
              <a:t>μόνο σ΄ αυτούς</a:t>
            </a:r>
            <a:r>
              <a:rPr lang="el-GR" dirty="0"/>
              <a:t> από πριν, ενώ </a:t>
            </a:r>
            <a:r>
              <a:rPr lang="el-GR" i="1" u="sng" dirty="0"/>
              <a:t>θα πρέπει να συμφωνήσουν</a:t>
            </a:r>
            <a:r>
              <a:rPr lang="el-GR" dirty="0"/>
              <a:t> για το ποιο ακριβώς θα είναι αυτό μέσω ενός ασφαλή διαύλου.</a:t>
            </a:r>
          </a:p>
          <a:p>
            <a:pPr marL="628650" lvl="1" indent="-171450">
              <a:buFont typeface="Arial" panose="020B0604020202020204" pitchFamily="34" charset="0"/>
              <a:buChar char="•"/>
            </a:pPr>
            <a:r>
              <a:rPr lang="el-GR" dirty="0"/>
              <a:t>Για παράδειγμα σε ένα </a:t>
            </a:r>
            <a:r>
              <a:rPr lang="el-GR" i="1" u="sng" dirty="0"/>
              <a:t>κρυπτοσύστημα αντικατάστασης</a:t>
            </a:r>
            <a:r>
              <a:rPr lang="el-GR" dirty="0"/>
              <a:t> παρόμοιο με αυτό του κώδικα του Καίσαρα, θα μπορούσε το κλειδί να είναι το </a:t>
            </a:r>
            <a:r>
              <a:rPr lang="el-GR" i="0" u="sng" dirty="0"/>
              <a:t>πλήθος θέσεων μπροστά του κρυπτογραφημένου από το απλό γράμμα στο αλφάβητο</a:t>
            </a:r>
            <a:r>
              <a:rPr lang="el-GR" dirty="0"/>
              <a:t>.</a:t>
            </a:r>
          </a:p>
          <a:p>
            <a:pPr marL="1085850" lvl="2" indent="-171450">
              <a:buFont typeface="Arial" panose="020B0604020202020204" pitchFamily="34" charset="0"/>
              <a:buChar char="•"/>
            </a:pPr>
            <a:r>
              <a:rPr lang="el-GR" dirty="0"/>
              <a:t>Έτσι, ανάλογα αν επιλεγεί για κλειδί ας πούμε το </a:t>
            </a:r>
            <a:r>
              <a:rPr lang="en-US" dirty="0"/>
              <a:t>1</a:t>
            </a:r>
            <a:r>
              <a:rPr lang="el-GR" dirty="0"/>
              <a:t> τότε το Α θα κρυπτογραφείται ως Β, ενώ με κλειδί 2 ως </a:t>
            </a:r>
            <a:r>
              <a:rPr lang="en-US" dirty="0"/>
              <a:t>C </a:t>
            </a:r>
            <a:r>
              <a:rPr lang="el-GR" dirty="0"/>
              <a:t>κλπ.</a:t>
            </a:r>
          </a:p>
          <a:p>
            <a:pPr marL="1085850" lvl="2" indent="-171450">
              <a:buFont typeface="Arial" panose="020B0604020202020204" pitchFamily="34" charset="0"/>
              <a:buChar char="•"/>
            </a:pPr>
            <a:r>
              <a:rPr lang="el-GR" dirty="0"/>
              <a:t>Οι Αλίκη και Μπομπ λοιπόν πρέπει από πριν να διαλέξουν αν θέλουν για κλειδί το 1 ή το 2 ή κάποια άλλη τιμή και αυτό γίνεται μέσω ενός μη ασφαλούς διαύλου.</a:t>
            </a:r>
          </a:p>
          <a:p>
            <a:pPr marL="628650" lvl="1" indent="-171450">
              <a:buFont typeface="Arial" panose="020B0604020202020204" pitchFamily="34" charset="0"/>
              <a:buChar char="•"/>
            </a:pPr>
            <a:r>
              <a:rPr lang="el-GR" dirty="0"/>
              <a:t>Τώρα, θα μου πείτε ότι γράφω </a:t>
            </a:r>
            <a:r>
              <a:rPr lang="el-GR" i="1" u="sng" dirty="0"/>
              <a:t>«Μη ασφαλής δίαυλος»</a:t>
            </a:r>
            <a:r>
              <a:rPr lang="el-GR" i="0" u="none" dirty="0"/>
              <a:t> </a:t>
            </a:r>
            <a:r>
              <a:rPr lang="el-GR" dirty="0"/>
              <a:t>στο σχήμα και ότι είναι τυπογραφικό αλλά στην πραγματικότητα σκόπιμα γράφτηκε αυτό καθώς </a:t>
            </a:r>
            <a:r>
              <a:rPr lang="el-GR" i="1" u="sng" dirty="0"/>
              <a:t>ο δίαυλος μετάδοσης του κλειδιού σπάνια είναι ασφαλής</a:t>
            </a:r>
            <a:r>
              <a:rPr lang="el-GR" dirty="0"/>
              <a:t> και αυτό ακριβώς είναι το μεγάλο </a:t>
            </a:r>
            <a:r>
              <a:rPr lang="el-GR" b="1" dirty="0"/>
              <a:t>μειονέκτημα της συμμετρικής κρυπτογραφίας</a:t>
            </a:r>
            <a:r>
              <a:rPr lang="el-GR" dirty="0"/>
              <a:t>.</a:t>
            </a:r>
          </a:p>
          <a:p>
            <a:pPr marL="228600" lvl="0" indent="-228600">
              <a:buFont typeface="+mj-lt"/>
              <a:buAutoNum type="arabicParenR"/>
            </a:pPr>
            <a:r>
              <a:rPr lang="el-GR" dirty="0"/>
              <a:t>Έτσι, για την οριστική αντιμετώπιση αυτού του προβλήματος δημιουργήθηκε η </a:t>
            </a:r>
            <a:r>
              <a:rPr lang="el-GR" b="1" dirty="0"/>
              <a:t>ασύμμετρη κρυπτογραφία </a:t>
            </a:r>
            <a:r>
              <a:rPr lang="el-GR" dirty="0"/>
              <a:t>στην οποία χρησιμοποιούνται </a:t>
            </a:r>
            <a:r>
              <a:rPr lang="el-GR" i="1" u="sng" dirty="0"/>
              <a:t>δύο διαφορετικά κλειδιά </a:t>
            </a:r>
            <a:r>
              <a:rPr lang="el-GR" dirty="0"/>
              <a:t>για κάθε άτομο (και όχι ένα μόνο κοινό κλειδί).</a:t>
            </a:r>
          </a:p>
          <a:p>
            <a:pPr marL="628650" lvl="1" indent="-171450">
              <a:buFont typeface="Arial" panose="020B0604020202020204" pitchFamily="34" charset="0"/>
              <a:buChar char="•"/>
            </a:pPr>
            <a:r>
              <a:rPr lang="el-GR" dirty="0"/>
              <a:t>Σε ένα σενάριο στο οποίο η Αλίκη θέλει να στείλει ένα μήνυμα στο Μπομπ, χρειάζονται μόνο τα δύο κλειδιά του Μπομπ. Το ένα από αυτά θα είναι </a:t>
            </a:r>
            <a:r>
              <a:rPr lang="el-GR" b="1" dirty="0"/>
              <a:t>ιδιωτικό</a:t>
            </a:r>
            <a:r>
              <a:rPr lang="el-GR" dirty="0"/>
              <a:t> και θα πρέπει να το κρατάει μυστικό ο Μπομπ ενώ το άλλο, το οποίο είναι </a:t>
            </a:r>
            <a:r>
              <a:rPr lang="el-GR" b="1" dirty="0"/>
              <a:t>δημόσιο </a:t>
            </a:r>
            <a:r>
              <a:rPr lang="el-GR" dirty="0"/>
              <a:t>μπορεί να το ανακοινώνει σε όλους.</a:t>
            </a:r>
          </a:p>
          <a:p>
            <a:pPr marL="1085850" lvl="2" indent="-171450">
              <a:buFont typeface="Arial" panose="020B0604020202020204" pitchFamily="34" charset="0"/>
              <a:buChar char="•"/>
            </a:pPr>
            <a:r>
              <a:rPr lang="el-GR" dirty="0"/>
              <a:t>Για να καταλάβουμε λίγο πως δουλεύει η κρυπτογράφηση έτσι, βοηθάει να σκεφτούμε ένα </a:t>
            </a:r>
            <a:r>
              <a:rPr lang="el-GR" i="1" u="sng" dirty="0"/>
              <a:t>γραμματοκιβώτιο ως το μέσο επικοινωνίας</a:t>
            </a:r>
            <a:r>
              <a:rPr lang="el-GR" dirty="0"/>
              <a:t>. </a:t>
            </a:r>
          </a:p>
          <a:p>
            <a:pPr marL="1085850" lvl="2" indent="-171450">
              <a:buFont typeface="Arial" panose="020B0604020202020204" pitchFamily="34" charset="0"/>
              <a:buChar char="•"/>
            </a:pPr>
            <a:r>
              <a:rPr lang="el-GR" dirty="0"/>
              <a:t>Ας υποθέσουμε ότι η Αλίκη θέλει να στείλει ένα μήνυμα στον Μπομπ, τότε </a:t>
            </a:r>
            <a:r>
              <a:rPr lang="el-GR" i="1" u="sng" dirty="0"/>
              <a:t>έρχεται στο γραμματοκιβώτιο του </a:t>
            </a:r>
            <a:r>
              <a:rPr lang="el-GR" dirty="0"/>
              <a:t>και αφήνει το μήνυμα της μέσα απ’ τη χαραμάδα. Ο Μπομπ έπειτα, σε 2</a:t>
            </a:r>
            <a:r>
              <a:rPr lang="el-GR" baseline="30000" dirty="0"/>
              <a:t>ο</a:t>
            </a:r>
            <a:r>
              <a:rPr lang="el-GR" dirty="0"/>
              <a:t> χρόνο, </a:t>
            </a:r>
            <a:r>
              <a:rPr lang="el-GR" i="1" u="sng" dirty="0"/>
              <a:t>έρχεται με το ιδιωτικό του κλειδί</a:t>
            </a:r>
            <a:r>
              <a:rPr lang="el-GR" dirty="0"/>
              <a:t> και παίρνει το μήνυμα της Αλίκης. </a:t>
            </a:r>
          </a:p>
          <a:p>
            <a:pPr marL="1085850" lvl="2" indent="-171450">
              <a:buFont typeface="Arial" panose="020B0604020202020204" pitchFamily="34" charset="0"/>
              <a:buChar char="•"/>
            </a:pPr>
            <a:r>
              <a:rPr lang="el-GR" dirty="0"/>
              <a:t>Η Αλίκη, όπως και οποιοσδήποτε άλλος που </a:t>
            </a:r>
            <a:r>
              <a:rPr lang="el-GR" i="1" u="sng" dirty="0"/>
              <a:t>γνωρίζουν που βρίσκεται το γραμματοκιβώτιο του Μπομπ</a:t>
            </a:r>
            <a:r>
              <a:rPr lang="el-GR" dirty="0"/>
              <a:t> , μπορούν με τον ίδιο τρόπο να του στείλουν μηνύματα, </a:t>
            </a:r>
            <a:r>
              <a:rPr lang="el-GR" i="1" u="sng" dirty="0"/>
              <a:t>χωρίς να υπάρχει η δυνατότητα κάποιος να τα υποκλέψει</a:t>
            </a:r>
            <a:r>
              <a:rPr lang="el-GR" dirty="0"/>
              <a:t>, καθώς για να γίνει αυτό </a:t>
            </a:r>
            <a:r>
              <a:rPr lang="el-GR" i="1" u="sng" dirty="0"/>
              <a:t>θα έπρεπε να έχει το ιδιωτικό κλειδί</a:t>
            </a:r>
            <a:r>
              <a:rPr lang="el-GR" i="1" u="none" dirty="0"/>
              <a:t> </a:t>
            </a:r>
            <a:r>
              <a:rPr lang="el-GR" dirty="0"/>
              <a:t>για να ανοίξει το γραμματοκιβώτιο. Σε αυτή τη σκέψη το δημόσιο κλειδί είναι η </a:t>
            </a:r>
            <a:r>
              <a:rPr lang="el-GR" i="1" u="sng" dirty="0"/>
              <a:t>γνώση της θέσης του γραμματοκιβωτίου</a:t>
            </a:r>
            <a:r>
              <a:rPr lang="el-GR" dirty="0"/>
              <a:t>, η οποία είναι δημόσια.</a:t>
            </a:r>
          </a:p>
          <a:p>
            <a:pPr marL="628650" lvl="1" indent="-171450">
              <a:buFont typeface="Arial" panose="020B0604020202020204" pitchFamily="34" charset="0"/>
              <a:buChar char="•"/>
            </a:pPr>
            <a:r>
              <a:rPr lang="el-GR" dirty="0"/>
              <a:t>Στη πράξη, το ισοδύναμο είναι ότι μπορεί ο οποιοσδήποτε να </a:t>
            </a:r>
            <a:r>
              <a:rPr lang="el-GR" i="1" u="sng" dirty="0"/>
              <a:t>κρυπτογραφήσει ένα μήνυμα χρησιμοποιώντας το δημόσιο κλειδί του Μπομπ</a:t>
            </a:r>
            <a:r>
              <a:rPr lang="el-GR" dirty="0"/>
              <a:t>, να του το στείλει σε ακατανόητη μορφή για κάθε άλλον και ο Μπομπ έπειτα </a:t>
            </a:r>
            <a:r>
              <a:rPr lang="el-GR" i="1" u="sng" dirty="0"/>
              <a:t>χρησιμοποιώντας το ιδιωτικό του κλειδί</a:t>
            </a:r>
            <a:r>
              <a:rPr lang="el-GR" dirty="0"/>
              <a:t>, να το αποκρυπτογραφήσει. </a:t>
            </a:r>
          </a:p>
          <a:p>
            <a:pPr marL="628650" lvl="1" indent="-171450">
              <a:buFont typeface="Arial" panose="020B0604020202020204" pitchFamily="34" charset="0"/>
              <a:buChar char="•"/>
            </a:pPr>
            <a:r>
              <a:rPr lang="el-GR" dirty="0"/>
              <a:t>Τέλος, να αναφέρω ότι τα δύο κλειδιά, αν και διαφορετικά συνδέονται από κάποια μαθηματική σχέση.</a:t>
            </a:r>
          </a:p>
        </p:txBody>
      </p:sp>
    </p:spTree>
    <p:extLst>
      <p:ext uri="{BB962C8B-B14F-4D97-AF65-F5344CB8AC3E}">
        <p14:creationId xmlns:p14="http://schemas.microsoft.com/office/powerpoint/2010/main" val="281679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9FCF92-2F90-457E-AC21-9AAEC1C0F647}"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5374272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10187-A955-447F-AC72-495EAE0FBFDD}"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5391628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5A7B66-0D8C-4F67-A6C1-5C00636D9E09}"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2297650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E9FCF92-2F90-457E-AC21-9AAEC1C0F647}" type="datetime1">
              <a:rPr lang="el-GR" smtClean="0"/>
              <a:t>9/7/2023</a:t>
            </a:fld>
            <a:endParaRPr lang="el-GR"/>
          </a:p>
        </p:txBody>
      </p:sp>
      <p:sp>
        <p:nvSpPr>
          <p:cNvPr id="5" name="Footer Placeholder 4"/>
          <p:cNvSpPr>
            <a:spLocks noGrp="1"/>
          </p:cNvSpPr>
          <p:nvPr>
            <p:ph type="ftr" sz="quarter" idx="11"/>
          </p:nvPr>
        </p:nvSpPr>
        <p:spPr>
          <a:xfrm>
            <a:off x="1371600" y="4323845"/>
            <a:ext cx="6400800" cy="365125"/>
          </a:xfrm>
        </p:spPr>
        <p:txBody>
          <a:bodyPr/>
          <a:lstStyle/>
          <a:p>
            <a:endParaRPr lang="el-GR"/>
          </a:p>
        </p:txBody>
      </p:sp>
      <p:sp>
        <p:nvSpPr>
          <p:cNvPr id="6" name="Slide Number Placeholder 5"/>
          <p:cNvSpPr>
            <a:spLocks noGrp="1"/>
          </p:cNvSpPr>
          <p:nvPr>
            <p:ph type="sldNum" sz="quarter" idx="12"/>
          </p:nvPr>
        </p:nvSpPr>
        <p:spPr>
          <a:xfrm>
            <a:off x="8077200" y="1430866"/>
            <a:ext cx="2743200"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9712827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34A1A3-3A2B-4E21-944A-8E02767FD244}"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0121250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EFB7475-C0D0-43ED-8A6D-6AB1F9184B55}" type="datetime1">
              <a:rPr lang="el-GR" smtClean="0"/>
              <a:t>9/7/2023</a:t>
            </a:fld>
            <a:endParaRPr lang="el-GR"/>
          </a:p>
        </p:txBody>
      </p:sp>
      <p:sp>
        <p:nvSpPr>
          <p:cNvPr id="5" name="Footer Placeholder 4"/>
          <p:cNvSpPr>
            <a:spLocks noGrp="1"/>
          </p:cNvSpPr>
          <p:nvPr>
            <p:ph type="ftr" sz="quarter" idx="11"/>
          </p:nvPr>
        </p:nvSpPr>
        <p:spPr>
          <a:xfrm>
            <a:off x="685800" y="381001"/>
            <a:ext cx="6991492" cy="364065"/>
          </a:xfrm>
        </p:spPr>
        <p:txBody>
          <a:bodyPr/>
          <a:lstStyle/>
          <a:p>
            <a:endParaRPr lang="el-GR"/>
          </a:p>
        </p:txBody>
      </p:sp>
      <p:sp>
        <p:nvSpPr>
          <p:cNvPr id="6" name="Slide Number Placeholder 5"/>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42223742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A951F5-D8C4-4819-A521-B63713A99B94}"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9411971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95835B-FF2C-4F75-871D-49CDDDFFE997}" type="datetime1">
              <a:rPr lang="el-GR" smtClean="0"/>
              <a:t>9/7/2023</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7777561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D9B24-6D7B-465F-A5C9-7262DCB0F0BB}" type="datetime1">
              <a:rPr lang="el-GR" smtClean="0"/>
              <a:t>9/7/2023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180841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0C3FF-9B44-4057-BB41-ABB16B58A46C}" type="datetime1">
              <a:rPr lang="el-GR" smtClean="0"/>
              <a:t>9/7/2023</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4562630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E744B5-9849-417E-A895-F2D0C536E482}"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6511161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34A1A3-3A2B-4E21-944A-8E02767FD244}"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6277871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A11F74-8886-494B-92C9-F59E6CE2AFA6}"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6966052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F2ECB9-E0F6-476F-8479-11E58612D14A}"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9972175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DF2ECB9-E0F6-476F-8479-11E58612D14A}" type="datetime1">
              <a:rPr lang="el-GR" smtClean="0"/>
              <a:t>9/7/2023</a:t>
            </a:fld>
            <a:endParaRPr lang="el-GR"/>
          </a:p>
        </p:txBody>
      </p:sp>
      <p:sp>
        <p:nvSpPr>
          <p:cNvPr id="6" name="Footer Placeholder 5"/>
          <p:cNvSpPr>
            <a:spLocks noGrp="1"/>
          </p:cNvSpPr>
          <p:nvPr>
            <p:ph type="ftr" sz="quarter" idx="11"/>
          </p:nvPr>
        </p:nvSpPr>
        <p:spPr>
          <a:xfrm>
            <a:off x="685800" y="379941"/>
            <a:ext cx="6991492" cy="365125"/>
          </a:xfrm>
        </p:spPr>
        <p:txBody>
          <a:bodyPr/>
          <a:lstStyle/>
          <a:p>
            <a:endParaRPr lang="el-GR"/>
          </a:p>
        </p:txBody>
      </p:sp>
      <p:sp>
        <p:nvSpPr>
          <p:cNvPr id="7" name="Slide Number Placeholder 6"/>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746912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DF2ECB9-E0F6-476F-8479-11E58612D14A}" type="datetime1">
              <a:rPr lang="el-GR" smtClean="0"/>
              <a:t>9/7/2023</a:t>
            </a:fld>
            <a:endParaRPr lang="el-GR"/>
          </a:p>
        </p:txBody>
      </p:sp>
      <p:sp>
        <p:nvSpPr>
          <p:cNvPr id="6" name="Footer Placeholder 5"/>
          <p:cNvSpPr>
            <a:spLocks noGrp="1"/>
          </p:cNvSpPr>
          <p:nvPr>
            <p:ph type="ftr" sz="quarter" idx="11"/>
          </p:nvPr>
        </p:nvSpPr>
        <p:spPr>
          <a:xfrm>
            <a:off x="685800" y="379941"/>
            <a:ext cx="6991492" cy="365125"/>
          </a:xfrm>
        </p:spPr>
        <p:txBody>
          <a:bodyPr/>
          <a:lstStyle/>
          <a:p>
            <a:endParaRPr lang="el-GR"/>
          </a:p>
        </p:txBody>
      </p:sp>
      <p:sp>
        <p:nvSpPr>
          <p:cNvPr id="7" name="Slide Number Placeholder 6"/>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147367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DF2ECB9-E0F6-476F-8479-11E58612D14A}" type="datetime1">
              <a:rPr lang="el-GR" smtClean="0"/>
              <a:t>9/7/2023</a:t>
            </a:fld>
            <a:endParaRPr lang="el-GR"/>
          </a:p>
        </p:txBody>
      </p:sp>
      <p:sp>
        <p:nvSpPr>
          <p:cNvPr id="6" name="Footer Placeholder 5"/>
          <p:cNvSpPr>
            <a:spLocks noGrp="1"/>
          </p:cNvSpPr>
          <p:nvPr>
            <p:ph type="ftr" sz="quarter" idx="11"/>
          </p:nvPr>
        </p:nvSpPr>
        <p:spPr>
          <a:xfrm>
            <a:off x="685800" y="378883"/>
            <a:ext cx="6991492" cy="365125"/>
          </a:xfrm>
        </p:spPr>
        <p:txBody>
          <a:bodyPr/>
          <a:lstStyle/>
          <a:p>
            <a:endParaRPr lang="el-GR"/>
          </a:p>
        </p:txBody>
      </p:sp>
      <p:sp>
        <p:nvSpPr>
          <p:cNvPr id="7" name="Slide Number Placeholder 6"/>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6789138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F2ECB9-E0F6-476F-8479-11E58612D14A}" type="datetime1">
              <a:rPr lang="el-GR" smtClean="0"/>
              <a:t>9/7/2023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8931483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F2ECB9-E0F6-476F-8479-11E58612D14A}" type="datetime1">
              <a:rPr lang="el-GR" smtClean="0"/>
              <a:t>9/7/2023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834118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10187-A955-447F-AC72-495EAE0FBFDD}"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8427500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55A7B66-0D8C-4F67-A6C1-5C00636D9E09}" type="datetime1">
              <a:rPr lang="el-GR" smtClean="0"/>
              <a:t>9/7/2023</a:t>
            </a:fld>
            <a:endParaRPr lang="el-GR"/>
          </a:p>
        </p:txBody>
      </p:sp>
      <p:sp>
        <p:nvSpPr>
          <p:cNvPr id="5" name="Footer Placeholder 4"/>
          <p:cNvSpPr>
            <a:spLocks noGrp="1"/>
          </p:cNvSpPr>
          <p:nvPr>
            <p:ph type="ftr" sz="quarter" idx="11"/>
          </p:nvPr>
        </p:nvSpPr>
        <p:spPr>
          <a:xfrm>
            <a:off x="685800" y="381000"/>
            <a:ext cx="6991492" cy="365125"/>
          </a:xfrm>
        </p:spPr>
        <p:txBody>
          <a:bodyPr/>
          <a:lstStyle/>
          <a:p>
            <a:endParaRPr lang="el-GR"/>
          </a:p>
        </p:txBody>
      </p:sp>
      <p:sp>
        <p:nvSpPr>
          <p:cNvPr id="6" name="Slide Number Placeholder 5"/>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2806178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17480820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FB7475-C0D0-43ED-8A6D-6AB1F9184B55}"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7747090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7116860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635373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804759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9846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2" pos="2592">
          <p15:clr>
            <a:srgbClr val="547EBF"/>
          </p15:clr>
        </p15:guide>
        <p15:guide id="4" pos="2736">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82956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3715">
          <p15:clr>
            <a:srgbClr val="547EBF"/>
          </p15:clr>
        </p15:guide>
        <p15:guide id="2" pos="4147">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474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A951F5-D8C4-4819-A521-B63713A99B94}"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6024255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95835B-FF2C-4F75-871D-49CDDDFFE997}" type="datetime1">
              <a:rPr lang="el-GR" smtClean="0"/>
              <a:t>9/7/2023</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7624776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D9B24-6D7B-465F-A5C9-7262DCB0F0BB}" type="datetime1">
              <a:rPr lang="el-GR" smtClean="0"/>
              <a:t>9/7/2023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1823390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0C3FF-9B44-4057-BB41-ABB16B58A46C}" type="datetime1">
              <a:rPr lang="el-GR" smtClean="0"/>
              <a:t>9/7/2023</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845595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E744B5-9849-417E-A895-F2D0C536E482}"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788135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A11F74-8886-494B-92C9-F59E6CE2AFA6}"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4203889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3.emf"/><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oleObject" Target="../embeddings/oleObject1.bin"/><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ags" Target="../tags/tag2.xml"/><Relationship Id="rId5" Type="http://schemas.openxmlformats.org/officeDocument/2006/relationships/slideLayout" Target="../slideLayouts/slideLayout33.xml"/><Relationship Id="rId10" Type="http://schemas.openxmlformats.org/officeDocument/2006/relationships/tags" Target="../tags/tag1.xml"/><Relationship Id="rId4" Type="http://schemas.openxmlformats.org/officeDocument/2006/relationships/slideLayout" Target="../slideLayouts/slideLayout32.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9750">
              <a:srgbClr val="600000"/>
            </a:gs>
            <a:gs pos="32000">
              <a:srgbClr val="200000"/>
            </a:gs>
            <a:gs pos="0">
              <a:schemeClr val="bg1"/>
            </a:gs>
            <a:gs pos="39000">
              <a:srgbClr val="100000"/>
            </a:gs>
            <a:gs pos="97000">
              <a:schemeClr val="bg1"/>
            </a:gs>
            <a:gs pos="99625">
              <a:srgbClr val="500000"/>
            </a:gs>
            <a:gs pos="99500">
              <a:srgbClr val="4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2ECB9-E0F6-476F-8479-11E58612D14A}" type="datetime1">
              <a:rPr lang="el-GR" smtClean="0"/>
              <a:t>9/7/2023</a:t>
            </a:fld>
            <a:endParaRPr lang="el-G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5026D-2B45-40AE-B3FF-DDF77A76FF16}" type="slidenum">
              <a:rPr lang="el-GR" smtClean="0"/>
              <a:t>‹#›</a:t>
            </a:fld>
            <a:endParaRPr lang="el-GR"/>
          </a:p>
        </p:txBody>
      </p:sp>
    </p:spTree>
    <p:extLst>
      <p:ext uri="{BB962C8B-B14F-4D97-AF65-F5344CB8AC3E}">
        <p14:creationId xmlns:p14="http://schemas.microsoft.com/office/powerpoint/2010/main" val="366033317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F2ECB9-E0F6-476F-8479-11E58612D14A}" type="datetime1">
              <a:rPr lang="el-GR" smtClean="0"/>
              <a:t>9/7/2023</a:t>
            </a:fld>
            <a:endParaRPr lang="el-G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6F5026D-2B45-40AE-B3FF-DDF77A76FF16}" type="slidenum">
              <a:rPr lang="el-GR" smtClean="0"/>
              <a:t>‹#›</a:t>
            </a:fld>
            <a:endParaRPr lang="el-GR"/>
          </a:p>
        </p:txBody>
      </p:sp>
    </p:spTree>
    <p:extLst>
      <p:ext uri="{BB962C8B-B14F-4D97-AF65-F5344CB8AC3E}">
        <p14:creationId xmlns:p14="http://schemas.microsoft.com/office/powerpoint/2010/main" val="820780657"/>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BED9D67-6A1B-47F6-9A78-70228FCF05EC}"/>
              </a:ext>
            </a:extLst>
          </p:cNvPr>
          <p:cNvGraphicFramePr>
            <a:graphicFrameLocks noChangeAspect="1"/>
          </p:cNvGraphicFramePr>
          <p:nvPr userDrawn="1">
            <p:custDataLst>
              <p:tags r:id="rId10"/>
            </p:custDataLst>
            <p:extLst>
              <p:ext uri="{D42A27DB-BD31-4B8C-83A1-F6EECF244321}">
                <p14:modId xmlns:p14="http://schemas.microsoft.com/office/powerpoint/2010/main" val="3467519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14" name="think-cell Slide" r:id="rId12" imgW="360" imgH="360" progId="TCLayout.ActiveDocument.1">
                  <p:embed/>
                </p:oleObj>
              </mc:Choice>
              <mc:Fallback>
                <p:oleObj name="think-cell Slide" r:id="rId12" imgW="360" imgH="360" progId="TCLayout.ActiveDocument.1">
                  <p:embed/>
                  <p:pic>
                    <p:nvPicPr>
                      <p:cNvPr id="9" name="Object 8" hidden="1">
                        <a:extLst>
                          <a:ext uri="{FF2B5EF4-FFF2-40B4-BE49-F238E27FC236}">
                            <a16:creationId xmlns:a16="http://schemas.microsoft.com/office/drawing/2014/main" id="{7BED9D67-6A1B-47F6-9A78-70228FCF0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4B6F8EE-726C-4FC7-8283-2869321F7941}"/>
              </a:ext>
            </a:extLst>
          </p:cNvPr>
          <p:cNvSpPr/>
          <p:nvPr userDrawn="1">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7ECE2914-4E17-487A-A4E5-C87617449E51}" type="datetimeFigureOut">
              <a:rPr lang="en-US" smtClean="0"/>
              <a:pPr/>
              <a:t>7/9/2023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8F63CC74-D785-4C96-8C6E-EB177D1B9A1D}" type="slidenum">
              <a:rPr lang="en-US" smtClean="0"/>
              <a:pPr/>
              <a:t>‹#›</a:t>
            </a:fld>
            <a:endParaRPr lang="en-US" dirty="0"/>
          </a:p>
        </p:txBody>
      </p:sp>
    </p:spTree>
    <p:extLst>
      <p:ext uri="{BB962C8B-B14F-4D97-AF65-F5344CB8AC3E}">
        <p14:creationId xmlns:p14="http://schemas.microsoft.com/office/powerpoint/2010/main" val="597300360"/>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29.png"/><Relationship Id="rId18" Type="http://schemas.openxmlformats.org/officeDocument/2006/relationships/image" Target="../media/image28.svg"/><Relationship Id="rId26" Type="http://schemas.openxmlformats.org/officeDocument/2006/relationships/image" Target="../media/image52.svg"/><Relationship Id="rId3" Type="http://schemas.openxmlformats.org/officeDocument/2006/relationships/slide" Target="slide3.xml"/><Relationship Id="rId21" Type="http://schemas.openxmlformats.org/officeDocument/2006/relationships/image" Target="../media/image37.png"/><Relationship Id="rId7" Type="http://schemas.openxmlformats.org/officeDocument/2006/relationships/diagramColors" Target="../diagrams/colors6.xml"/><Relationship Id="rId12" Type="http://schemas.openxmlformats.org/officeDocument/2006/relationships/image" Target="../media/image26.svg"/><Relationship Id="rId17" Type="http://schemas.openxmlformats.org/officeDocument/2006/relationships/image" Target="../media/image27.png"/><Relationship Id="rId25" Type="http://schemas.openxmlformats.org/officeDocument/2006/relationships/image" Target="../media/image51.png"/><Relationship Id="rId2" Type="http://schemas.openxmlformats.org/officeDocument/2006/relationships/notesSlide" Target="../notesSlides/notesSlide9.xml"/><Relationship Id="rId16" Type="http://schemas.openxmlformats.org/officeDocument/2006/relationships/image" Target="../media/image32.svg"/><Relationship Id="rId20" Type="http://schemas.openxmlformats.org/officeDocument/2006/relationships/image" Target="../media/image47.svg"/><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image" Target="../media/image25.png"/><Relationship Id="rId24" Type="http://schemas.openxmlformats.org/officeDocument/2006/relationships/image" Target="../media/image49.svg"/><Relationship Id="rId5" Type="http://schemas.openxmlformats.org/officeDocument/2006/relationships/diagramLayout" Target="../diagrams/layout6.xml"/><Relationship Id="rId15" Type="http://schemas.openxmlformats.org/officeDocument/2006/relationships/image" Target="../media/image31.png"/><Relationship Id="rId23" Type="http://schemas.openxmlformats.org/officeDocument/2006/relationships/image" Target="../media/image48.png"/><Relationship Id="rId28" Type="http://schemas.openxmlformats.org/officeDocument/2006/relationships/image" Target="../media/image54.svg"/><Relationship Id="rId10" Type="http://schemas.openxmlformats.org/officeDocument/2006/relationships/image" Target="../media/image22.svg"/><Relationship Id="rId19" Type="http://schemas.openxmlformats.org/officeDocument/2006/relationships/image" Target="../media/image46.png"/><Relationship Id="rId4" Type="http://schemas.openxmlformats.org/officeDocument/2006/relationships/diagramData" Target="../diagrams/data6.xml"/><Relationship Id="rId9" Type="http://schemas.openxmlformats.org/officeDocument/2006/relationships/image" Target="../media/image21.png"/><Relationship Id="rId14" Type="http://schemas.openxmlformats.org/officeDocument/2006/relationships/image" Target="../media/image30.svg"/><Relationship Id="rId22" Type="http://schemas.openxmlformats.org/officeDocument/2006/relationships/image" Target="../media/image38.svg"/><Relationship Id="rId27"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58.png"/><Relationship Id="rId18" Type="http://schemas.openxmlformats.org/officeDocument/2006/relationships/image" Target="../media/image64.svg"/><Relationship Id="rId26" Type="http://schemas.openxmlformats.org/officeDocument/2006/relationships/image" Target="../media/image72.png"/><Relationship Id="rId3" Type="http://schemas.openxmlformats.org/officeDocument/2006/relationships/slide" Target="slide3.xml"/><Relationship Id="rId21" Type="http://schemas.openxmlformats.org/officeDocument/2006/relationships/image" Target="../media/image67.png"/><Relationship Id="rId7" Type="http://schemas.openxmlformats.org/officeDocument/2006/relationships/image" Target="../media/image21.png"/><Relationship Id="rId12" Type="http://schemas.openxmlformats.org/officeDocument/2006/relationships/image" Target="../media/image28.svg"/><Relationship Id="rId17" Type="http://schemas.openxmlformats.org/officeDocument/2006/relationships/image" Target="../media/image63.png"/><Relationship Id="rId25" Type="http://schemas.openxmlformats.org/officeDocument/2006/relationships/image" Target="../media/image71.svg"/><Relationship Id="rId2" Type="http://schemas.openxmlformats.org/officeDocument/2006/relationships/notesSlide" Target="../notesSlides/notesSlide11.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27.png"/><Relationship Id="rId24" Type="http://schemas.openxmlformats.org/officeDocument/2006/relationships/image" Target="../media/image70.svg"/><Relationship Id="rId5" Type="http://schemas.openxmlformats.org/officeDocument/2006/relationships/image" Target="../media/image25.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7.svg"/><Relationship Id="rId19" Type="http://schemas.openxmlformats.org/officeDocument/2006/relationships/image" Target="../media/image65.png"/><Relationship Id="rId4" Type="http://schemas.openxmlformats.org/officeDocument/2006/relationships/image" Target="../media/image55.png"/><Relationship Id="rId9" Type="http://schemas.openxmlformats.org/officeDocument/2006/relationships/image" Target="../media/image56.png"/><Relationship Id="rId14" Type="http://schemas.openxmlformats.org/officeDocument/2006/relationships/image" Target="../media/image59.svg"/><Relationship Id="rId22" Type="http://schemas.openxmlformats.org/officeDocument/2006/relationships/image" Target="../media/image68.svg"/><Relationship Id="rId27" Type="http://schemas.openxmlformats.org/officeDocument/2006/relationships/image" Target="../media/image73.svg"/></Relationships>
</file>

<file path=ppt/slides/_rels/slide13.xml.rels><?xml version="1.0" encoding="UTF-8" standalone="yes"?>
<Relationships xmlns="http://schemas.openxmlformats.org/package/2006/relationships"><Relationship Id="rId117" Type="http://schemas.openxmlformats.org/officeDocument/2006/relationships/customXml" Target="../ink/ink113.xml"/><Relationship Id="rId21" Type="http://schemas.openxmlformats.org/officeDocument/2006/relationships/customXml" Target="../ink/ink17.xml"/><Relationship Id="rId42" Type="http://schemas.openxmlformats.org/officeDocument/2006/relationships/customXml" Target="../ink/ink38.xml"/><Relationship Id="rId63" Type="http://schemas.openxmlformats.org/officeDocument/2006/relationships/customXml" Target="../ink/ink59.xml"/><Relationship Id="rId84" Type="http://schemas.openxmlformats.org/officeDocument/2006/relationships/customXml" Target="../ink/ink80.xml"/><Relationship Id="rId138" Type="http://schemas.openxmlformats.org/officeDocument/2006/relationships/customXml" Target="../ink/ink134.xml"/><Relationship Id="rId159" Type="http://schemas.openxmlformats.org/officeDocument/2006/relationships/customXml" Target="../ink/ink155.xml"/><Relationship Id="rId170" Type="http://schemas.openxmlformats.org/officeDocument/2006/relationships/customXml" Target="../ink/ink166.xml"/><Relationship Id="rId191" Type="http://schemas.openxmlformats.org/officeDocument/2006/relationships/customXml" Target="../ink/ink187.xml"/><Relationship Id="rId107" Type="http://schemas.openxmlformats.org/officeDocument/2006/relationships/customXml" Target="../ink/ink103.xml"/><Relationship Id="rId11" Type="http://schemas.openxmlformats.org/officeDocument/2006/relationships/customXml" Target="../ink/ink7.xml"/><Relationship Id="rId32" Type="http://schemas.openxmlformats.org/officeDocument/2006/relationships/customXml" Target="../ink/ink28.xml"/><Relationship Id="rId53" Type="http://schemas.openxmlformats.org/officeDocument/2006/relationships/customXml" Target="../ink/ink49.xml"/><Relationship Id="rId74" Type="http://schemas.openxmlformats.org/officeDocument/2006/relationships/customXml" Target="../ink/ink70.xml"/><Relationship Id="rId128" Type="http://schemas.openxmlformats.org/officeDocument/2006/relationships/customXml" Target="../ink/ink124.xml"/><Relationship Id="rId149" Type="http://schemas.openxmlformats.org/officeDocument/2006/relationships/customXml" Target="../ink/ink145.xml"/><Relationship Id="rId5" Type="http://schemas.openxmlformats.org/officeDocument/2006/relationships/image" Target="../media/image570.png"/><Relationship Id="rId95" Type="http://schemas.openxmlformats.org/officeDocument/2006/relationships/customXml" Target="../ink/ink91.xml"/><Relationship Id="rId160" Type="http://schemas.openxmlformats.org/officeDocument/2006/relationships/customXml" Target="../ink/ink156.xml"/><Relationship Id="rId181" Type="http://schemas.openxmlformats.org/officeDocument/2006/relationships/customXml" Target="../ink/ink177.xml"/><Relationship Id="rId22" Type="http://schemas.openxmlformats.org/officeDocument/2006/relationships/customXml" Target="../ink/ink18.xml"/><Relationship Id="rId43" Type="http://schemas.openxmlformats.org/officeDocument/2006/relationships/customXml" Target="../ink/ink39.xml"/><Relationship Id="rId64" Type="http://schemas.openxmlformats.org/officeDocument/2006/relationships/customXml" Target="../ink/ink60.xml"/><Relationship Id="rId118" Type="http://schemas.openxmlformats.org/officeDocument/2006/relationships/customXml" Target="../ink/ink114.xml"/><Relationship Id="rId139" Type="http://schemas.openxmlformats.org/officeDocument/2006/relationships/customXml" Target="../ink/ink135.xml"/><Relationship Id="rId85" Type="http://schemas.openxmlformats.org/officeDocument/2006/relationships/customXml" Target="../ink/ink81.xml"/><Relationship Id="rId150" Type="http://schemas.openxmlformats.org/officeDocument/2006/relationships/customXml" Target="../ink/ink146.xml"/><Relationship Id="rId171" Type="http://schemas.openxmlformats.org/officeDocument/2006/relationships/customXml" Target="../ink/ink167.xml"/><Relationship Id="rId192" Type="http://schemas.openxmlformats.org/officeDocument/2006/relationships/image" Target="../media/image580.png"/><Relationship Id="rId12" Type="http://schemas.openxmlformats.org/officeDocument/2006/relationships/customXml" Target="../ink/ink8.xml"/><Relationship Id="rId33" Type="http://schemas.openxmlformats.org/officeDocument/2006/relationships/customXml" Target="../ink/ink29.xml"/><Relationship Id="rId108" Type="http://schemas.openxmlformats.org/officeDocument/2006/relationships/customXml" Target="../ink/ink104.xml"/><Relationship Id="rId129" Type="http://schemas.openxmlformats.org/officeDocument/2006/relationships/customXml" Target="../ink/ink125.xml"/><Relationship Id="rId54" Type="http://schemas.openxmlformats.org/officeDocument/2006/relationships/customXml" Target="../ink/ink50.xml"/><Relationship Id="rId75" Type="http://schemas.openxmlformats.org/officeDocument/2006/relationships/customXml" Target="../ink/ink71.xml"/><Relationship Id="rId96" Type="http://schemas.openxmlformats.org/officeDocument/2006/relationships/customXml" Target="../ink/ink92.xml"/><Relationship Id="rId140" Type="http://schemas.openxmlformats.org/officeDocument/2006/relationships/customXml" Target="../ink/ink136.xml"/><Relationship Id="rId161" Type="http://schemas.openxmlformats.org/officeDocument/2006/relationships/customXml" Target="../ink/ink157.xml"/><Relationship Id="rId182" Type="http://schemas.openxmlformats.org/officeDocument/2006/relationships/customXml" Target="../ink/ink178.xml"/><Relationship Id="rId6" Type="http://schemas.openxmlformats.org/officeDocument/2006/relationships/customXml" Target="../ink/ink2.xml"/><Relationship Id="rId23" Type="http://schemas.openxmlformats.org/officeDocument/2006/relationships/customXml" Target="../ink/ink19.xml"/><Relationship Id="rId119" Type="http://schemas.openxmlformats.org/officeDocument/2006/relationships/customXml" Target="../ink/ink115.xml"/><Relationship Id="rId44" Type="http://schemas.openxmlformats.org/officeDocument/2006/relationships/customXml" Target="../ink/ink40.xml"/><Relationship Id="rId65" Type="http://schemas.openxmlformats.org/officeDocument/2006/relationships/customXml" Target="../ink/ink61.xml"/><Relationship Id="rId86" Type="http://schemas.openxmlformats.org/officeDocument/2006/relationships/customXml" Target="../ink/ink82.xml"/><Relationship Id="rId130" Type="http://schemas.openxmlformats.org/officeDocument/2006/relationships/customXml" Target="../ink/ink126.xml"/><Relationship Id="rId151" Type="http://schemas.openxmlformats.org/officeDocument/2006/relationships/customXml" Target="../ink/ink147.xml"/><Relationship Id="rId172" Type="http://schemas.openxmlformats.org/officeDocument/2006/relationships/customXml" Target="../ink/ink168.xml"/><Relationship Id="rId193" Type="http://schemas.openxmlformats.org/officeDocument/2006/relationships/customXml" Target="../ink/ink188.xml"/><Relationship Id="rId13" Type="http://schemas.openxmlformats.org/officeDocument/2006/relationships/customXml" Target="../ink/ink9.xml"/><Relationship Id="rId109" Type="http://schemas.openxmlformats.org/officeDocument/2006/relationships/customXml" Target="../ink/ink105.xml"/><Relationship Id="rId34" Type="http://schemas.openxmlformats.org/officeDocument/2006/relationships/customXml" Target="../ink/ink30.xml"/><Relationship Id="rId50" Type="http://schemas.openxmlformats.org/officeDocument/2006/relationships/customXml" Target="../ink/ink46.xml"/><Relationship Id="rId55" Type="http://schemas.openxmlformats.org/officeDocument/2006/relationships/customXml" Target="../ink/ink51.xml"/><Relationship Id="rId76" Type="http://schemas.openxmlformats.org/officeDocument/2006/relationships/customXml" Target="../ink/ink72.xml"/><Relationship Id="rId97" Type="http://schemas.openxmlformats.org/officeDocument/2006/relationships/customXml" Target="../ink/ink93.xml"/><Relationship Id="rId104" Type="http://schemas.openxmlformats.org/officeDocument/2006/relationships/customXml" Target="../ink/ink100.xml"/><Relationship Id="rId120" Type="http://schemas.openxmlformats.org/officeDocument/2006/relationships/customXml" Target="../ink/ink116.xml"/><Relationship Id="rId125" Type="http://schemas.openxmlformats.org/officeDocument/2006/relationships/customXml" Target="../ink/ink121.xml"/><Relationship Id="rId141" Type="http://schemas.openxmlformats.org/officeDocument/2006/relationships/customXml" Target="../ink/ink137.xml"/><Relationship Id="rId146" Type="http://schemas.openxmlformats.org/officeDocument/2006/relationships/customXml" Target="../ink/ink142.xml"/><Relationship Id="rId167" Type="http://schemas.openxmlformats.org/officeDocument/2006/relationships/customXml" Target="../ink/ink163.xml"/><Relationship Id="rId188" Type="http://schemas.openxmlformats.org/officeDocument/2006/relationships/customXml" Target="../ink/ink184.xml"/><Relationship Id="rId7" Type="http://schemas.openxmlformats.org/officeDocument/2006/relationships/customXml" Target="../ink/ink3.xml"/><Relationship Id="rId71" Type="http://schemas.openxmlformats.org/officeDocument/2006/relationships/customXml" Target="../ink/ink67.xml"/><Relationship Id="rId92" Type="http://schemas.openxmlformats.org/officeDocument/2006/relationships/customXml" Target="../ink/ink88.xml"/><Relationship Id="rId162" Type="http://schemas.openxmlformats.org/officeDocument/2006/relationships/customXml" Target="../ink/ink158.xml"/><Relationship Id="rId183" Type="http://schemas.openxmlformats.org/officeDocument/2006/relationships/customXml" Target="../ink/ink179.xml"/><Relationship Id="rId2" Type="http://schemas.openxmlformats.org/officeDocument/2006/relationships/notesSlide" Target="../notesSlides/notesSlide12.xml"/><Relationship Id="rId29" Type="http://schemas.openxmlformats.org/officeDocument/2006/relationships/customXml" Target="../ink/ink25.xml"/><Relationship Id="rId24" Type="http://schemas.openxmlformats.org/officeDocument/2006/relationships/customXml" Target="../ink/ink20.xml"/><Relationship Id="rId40" Type="http://schemas.openxmlformats.org/officeDocument/2006/relationships/customXml" Target="../ink/ink36.xml"/><Relationship Id="rId45" Type="http://schemas.openxmlformats.org/officeDocument/2006/relationships/customXml" Target="../ink/ink41.xml"/><Relationship Id="rId66" Type="http://schemas.openxmlformats.org/officeDocument/2006/relationships/customXml" Target="../ink/ink62.xml"/><Relationship Id="rId87" Type="http://schemas.openxmlformats.org/officeDocument/2006/relationships/customXml" Target="../ink/ink83.xml"/><Relationship Id="rId110" Type="http://schemas.openxmlformats.org/officeDocument/2006/relationships/customXml" Target="../ink/ink106.xml"/><Relationship Id="rId115" Type="http://schemas.openxmlformats.org/officeDocument/2006/relationships/customXml" Target="../ink/ink111.xml"/><Relationship Id="rId131" Type="http://schemas.openxmlformats.org/officeDocument/2006/relationships/customXml" Target="../ink/ink127.xml"/><Relationship Id="rId136" Type="http://schemas.openxmlformats.org/officeDocument/2006/relationships/customXml" Target="../ink/ink132.xml"/><Relationship Id="rId157" Type="http://schemas.openxmlformats.org/officeDocument/2006/relationships/customXml" Target="../ink/ink153.xml"/><Relationship Id="rId178" Type="http://schemas.openxmlformats.org/officeDocument/2006/relationships/customXml" Target="../ink/ink174.xml"/><Relationship Id="rId61" Type="http://schemas.openxmlformats.org/officeDocument/2006/relationships/customXml" Target="../ink/ink57.xml"/><Relationship Id="rId82" Type="http://schemas.openxmlformats.org/officeDocument/2006/relationships/customXml" Target="../ink/ink78.xml"/><Relationship Id="rId152" Type="http://schemas.openxmlformats.org/officeDocument/2006/relationships/customXml" Target="../ink/ink148.xml"/><Relationship Id="rId173" Type="http://schemas.openxmlformats.org/officeDocument/2006/relationships/customXml" Target="../ink/ink169.xml"/><Relationship Id="rId194" Type="http://schemas.openxmlformats.org/officeDocument/2006/relationships/customXml" Target="../ink/ink189.xml"/><Relationship Id="rId19" Type="http://schemas.openxmlformats.org/officeDocument/2006/relationships/customXml" Target="../ink/ink15.xml"/><Relationship Id="rId14" Type="http://schemas.openxmlformats.org/officeDocument/2006/relationships/customXml" Target="../ink/ink10.xml"/><Relationship Id="rId30" Type="http://schemas.openxmlformats.org/officeDocument/2006/relationships/customXml" Target="../ink/ink26.xml"/><Relationship Id="rId35" Type="http://schemas.openxmlformats.org/officeDocument/2006/relationships/customXml" Target="../ink/ink31.xml"/><Relationship Id="rId56" Type="http://schemas.openxmlformats.org/officeDocument/2006/relationships/customXml" Target="../ink/ink52.xml"/><Relationship Id="rId77" Type="http://schemas.openxmlformats.org/officeDocument/2006/relationships/customXml" Target="../ink/ink73.xml"/><Relationship Id="rId100" Type="http://schemas.openxmlformats.org/officeDocument/2006/relationships/customXml" Target="../ink/ink96.xml"/><Relationship Id="rId105" Type="http://schemas.openxmlformats.org/officeDocument/2006/relationships/customXml" Target="../ink/ink101.xml"/><Relationship Id="rId126" Type="http://schemas.openxmlformats.org/officeDocument/2006/relationships/customXml" Target="../ink/ink122.xml"/><Relationship Id="rId147" Type="http://schemas.openxmlformats.org/officeDocument/2006/relationships/customXml" Target="../ink/ink143.xml"/><Relationship Id="rId168" Type="http://schemas.openxmlformats.org/officeDocument/2006/relationships/customXml" Target="../ink/ink164.xml"/><Relationship Id="rId8" Type="http://schemas.openxmlformats.org/officeDocument/2006/relationships/customXml" Target="../ink/ink4.xml"/><Relationship Id="rId51" Type="http://schemas.openxmlformats.org/officeDocument/2006/relationships/customXml" Target="../ink/ink47.xml"/><Relationship Id="rId72" Type="http://schemas.openxmlformats.org/officeDocument/2006/relationships/customXml" Target="../ink/ink68.xml"/><Relationship Id="rId93" Type="http://schemas.openxmlformats.org/officeDocument/2006/relationships/customXml" Target="../ink/ink89.xml"/><Relationship Id="rId98" Type="http://schemas.openxmlformats.org/officeDocument/2006/relationships/customXml" Target="../ink/ink94.xml"/><Relationship Id="rId121" Type="http://schemas.openxmlformats.org/officeDocument/2006/relationships/customXml" Target="../ink/ink117.xml"/><Relationship Id="rId142" Type="http://schemas.openxmlformats.org/officeDocument/2006/relationships/customXml" Target="../ink/ink138.xml"/><Relationship Id="rId163" Type="http://schemas.openxmlformats.org/officeDocument/2006/relationships/customXml" Target="../ink/ink159.xml"/><Relationship Id="rId184" Type="http://schemas.openxmlformats.org/officeDocument/2006/relationships/customXml" Target="../ink/ink180.xml"/><Relationship Id="rId189" Type="http://schemas.openxmlformats.org/officeDocument/2006/relationships/customXml" Target="../ink/ink185.xml"/><Relationship Id="rId3" Type="http://schemas.openxmlformats.org/officeDocument/2006/relationships/slide" Target="slide3.xml"/><Relationship Id="rId25" Type="http://schemas.openxmlformats.org/officeDocument/2006/relationships/customXml" Target="../ink/ink21.xml"/><Relationship Id="rId46" Type="http://schemas.openxmlformats.org/officeDocument/2006/relationships/customXml" Target="../ink/ink42.xml"/><Relationship Id="rId67" Type="http://schemas.openxmlformats.org/officeDocument/2006/relationships/customXml" Target="../ink/ink63.xml"/><Relationship Id="rId116" Type="http://schemas.openxmlformats.org/officeDocument/2006/relationships/customXml" Target="../ink/ink112.xml"/><Relationship Id="rId137" Type="http://schemas.openxmlformats.org/officeDocument/2006/relationships/customXml" Target="../ink/ink133.xml"/><Relationship Id="rId158" Type="http://schemas.openxmlformats.org/officeDocument/2006/relationships/customXml" Target="../ink/ink154.xml"/><Relationship Id="rId20" Type="http://schemas.openxmlformats.org/officeDocument/2006/relationships/customXml" Target="../ink/ink16.xml"/><Relationship Id="rId41" Type="http://schemas.openxmlformats.org/officeDocument/2006/relationships/customXml" Target="../ink/ink37.xml"/><Relationship Id="rId62" Type="http://schemas.openxmlformats.org/officeDocument/2006/relationships/customXml" Target="../ink/ink58.xml"/><Relationship Id="rId83" Type="http://schemas.openxmlformats.org/officeDocument/2006/relationships/customXml" Target="../ink/ink79.xml"/><Relationship Id="rId88" Type="http://schemas.openxmlformats.org/officeDocument/2006/relationships/customXml" Target="../ink/ink84.xml"/><Relationship Id="rId111" Type="http://schemas.openxmlformats.org/officeDocument/2006/relationships/customXml" Target="../ink/ink107.xml"/><Relationship Id="rId132" Type="http://schemas.openxmlformats.org/officeDocument/2006/relationships/customXml" Target="../ink/ink128.xml"/><Relationship Id="rId153" Type="http://schemas.openxmlformats.org/officeDocument/2006/relationships/customXml" Target="../ink/ink149.xml"/><Relationship Id="rId174" Type="http://schemas.openxmlformats.org/officeDocument/2006/relationships/customXml" Target="../ink/ink170.xml"/><Relationship Id="rId179" Type="http://schemas.openxmlformats.org/officeDocument/2006/relationships/customXml" Target="../ink/ink175.xml"/><Relationship Id="rId190" Type="http://schemas.openxmlformats.org/officeDocument/2006/relationships/customXml" Target="../ink/ink186.xml"/><Relationship Id="rId15" Type="http://schemas.openxmlformats.org/officeDocument/2006/relationships/customXml" Target="../ink/ink11.xml"/><Relationship Id="rId36" Type="http://schemas.openxmlformats.org/officeDocument/2006/relationships/customXml" Target="../ink/ink32.xml"/><Relationship Id="rId57" Type="http://schemas.openxmlformats.org/officeDocument/2006/relationships/customXml" Target="../ink/ink53.xml"/><Relationship Id="rId106" Type="http://schemas.openxmlformats.org/officeDocument/2006/relationships/customXml" Target="../ink/ink102.xml"/><Relationship Id="rId127" Type="http://schemas.openxmlformats.org/officeDocument/2006/relationships/customXml" Target="../ink/ink123.xml"/><Relationship Id="rId10" Type="http://schemas.openxmlformats.org/officeDocument/2006/relationships/customXml" Target="../ink/ink6.xml"/><Relationship Id="rId31" Type="http://schemas.openxmlformats.org/officeDocument/2006/relationships/customXml" Target="../ink/ink27.xml"/><Relationship Id="rId52" Type="http://schemas.openxmlformats.org/officeDocument/2006/relationships/customXml" Target="../ink/ink48.xml"/><Relationship Id="rId73" Type="http://schemas.openxmlformats.org/officeDocument/2006/relationships/customXml" Target="../ink/ink69.xml"/><Relationship Id="rId78" Type="http://schemas.openxmlformats.org/officeDocument/2006/relationships/customXml" Target="../ink/ink74.xml"/><Relationship Id="rId94" Type="http://schemas.openxmlformats.org/officeDocument/2006/relationships/customXml" Target="../ink/ink90.xml"/><Relationship Id="rId99" Type="http://schemas.openxmlformats.org/officeDocument/2006/relationships/customXml" Target="../ink/ink95.xml"/><Relationship Id="rId101" Type="http://schemas.openxmlformats.org/officeDocument/2006/relationships/customXml" Target="../ink/ink97.xml"/><Relationship Id="rId122" Type="http://schemas.openxmlformats.org/officeDocument/2006/relationships/customXml" Target="../ink/ink118.xml"/><Relationship Id="rId143" Type="http://schemas.openxmlformats.org/officeDocument/2006/relationships/customXml" Target="../ink/ink139.xml"/><Relationship Id="rId148" Type="http://schemas.openxmlformats.org/officeDocument/2006/relationships/customXml" Target="../ink/ink144.xml"/><Relationship Id="rId164" Type="http://schemas.openxmlformats.org/officeDocument/2006/relationships/customXml" Target="../ink/ink160.xml"/><Relationship Id="rId169" Type="http://schemas.openxmlformats.org/officeDocument/2006/relationships/customXml" Target="../ink/ink165.xml"/><Relationship Id="rId185" Type="http://schemas.openxmlformats.org/officeDocument/2006/relationships/customXml" Target="../ink/ink181.xml"/><Relationship Id="rId4" Type="http://schemas.openxmlformats.org/officeDocument/2006/relationships/customXml" Target="../ink/ink1.xml"/><Relationship Id="rId9" Type="http://schemas.openxmlformats.org/officeDocument/2006/relationships/customXml" Target="../ink/ink5.xml"/><Relationship Id="rId180" Type="http://schemas.openxmlformats.org/officeDocument/2006/relationships/customXml" Target="../ink/ink176.xml"/><Relationship Id="rId26" Type="http://schemas.openxmlformats.org/officeDocument/2006/relationships/customXml" Target="../ink/ink22.xml"/><Relationship Id="rId47" Type="http://schemas.openxmlformats.org/officeDocument/2006/relationships/customXml" Target="../ink/ink43.xml"/><Relationship Id="rId68" Type="http://schemas.openxmlformats.org/officeDocument/2006/relationships/customXml" Target="../ink/ink64.xml"/><Relationship Id="rId89" Type="http://schemas.openxmlformats.org/officeDocument/2006/relationships/customXml" Target="../ink/ink85.xml"/><Relationship Id="rId112" Type="http://schemas.openxmlformats.org/officeDocument/2006/relationships/customXml" Target="../ink/ink108.xml"/><Relationship Id="rId133" Type="http://schemas.openxmlformats.org/officeDocument/2006/relationships/customXml" Target="../ink/ink129.xml"/><Relationship Id="rId154" Type="http://schemas.openxmlformats.org/officeDocument/2006/relationships/customXml" Target="../ink/ink150.xml"/><Relationship Id="rId175" Type="http://schemas.openxmlformats.org/officeDocument/2006/relationships/customXml" Target="../ink/ink171.xml"/><Relationship Id="rId16" Type="http://schemas.openxmlformats.org/officeDocument/2006/relationships/customXml" Target="../ink/ink12.xml"/><Relationship Id="rId37" Type="http://schemas.openxmlformats.org/officeDocument/2006/relationships/customXml" Target="../ink/ink33.xml"/><Relationship Id="rId58" Type="http://schemas.openxmlformats.org/officeDocument/2006/relationships/customXml" Target="../ink/ink54.xml"/><Relationship Id="rId79" Type="http://schemas.openxmlformats.org/officeDocument/2006/relationships/customXml" Target="../ink/ink75.xml"/><Relationship Id="rId102" Type="http://schemas.openxmlformats.org/officeDocument/2006/relationships/customXml" Target="../ink/ink98.xml"/><Relationship Id="rId123" Type="http://schemas.openxmlformats.org/officeDocument/2006/relationships/customXml" Target="../ink/ink119.xml"/><Relationship Id="rId144" Type="http://schemas.openxmlformats.org/officeDocument/2006/relationships/customXml" Target="../ink/ink140.xml"/><Relationship Id="rId90" Type="http://schemas.openxmlformats.org/officeDocument/2006/relationships/customXml" Target="../ink/ink86.xml"/><Relationship Id="rId165" Type="http://schemas.openxmlformats.org/officeDocument/2006/relationships/customXml" Target="../ink/ink161.xml"/><Relationship Id="rId186" Type="http://schemas.openxmlformats.org/officeDocument/2006/relationships/customXml" Target="../ink/ink182.xml"/><Relationship Id="rId27" Type="http://schemas.openxmlformats.org/officeDocument/2006/relationships/customXml" Target="../ink/ink23.xml"/><Relationship Id="rId48" Type="http://schemas.openxmlformats.org/officeDocument/2006/relationships/customXml" Target="../ink/ink44.xml"/><Relationship Id="rId69" Type="http://schemas.openxmlformats.org/officeDocument/2006/relationships/customXml" Target="../ink/ink65.xml"/><Relationship Id="rId113" Type="http://schemas.openxmlformats.org/officeDocument/2006/relationships/customXml" Target="../ink/ink109.xml"/><Relationship Id="rId134" Type="http://schemas.openxmlformats.org/officeDocument/2006/relationships/customXml" Target="../ink/ink130.xml"/><Relationship Id="rId80" Type="http://schemas.openxmlformats.org/officeDocument/2006/relationships/customXml" Target="../ink/ink76.xml"/><Relationship Id="rId155" Type="http://schemas.openxmlformats.org/officeDocument/2006/relationships/customXml" Target="../ink/ink151.xml"/><Relationship Id="rId176" Type="http://schemas.openxmlformats.org/officeDocument/2006/relationships/customXml" Target="../ink/ink172.xml"/><Relationship Id="rId17" Type="http://schemas.openxmlformats.org/officeDocument/2006/relationships/customXml" Target="../ink/ink13.xml"/><Relationship Id="rId38" Type="http://schemas.openxmlformats.org/officeDocument/2006/relationships/customXml" Target="../ink/ink34.xml"/><Relationship Id="rId59" Type="http://schemas.openxmlformats.org/officeDocument/2006/relationships/customXml" Target="../ink/ink55.xml"/><Relationship Id="rId103" Type="http://schemas.openxmlformats.org/officeDocument/2006/relationships/customXml" Target="../ink/ink99.xml"/><Relationship Id="rId124" Type="http://schemas.openxmlformats.org/officeDocument/2006/relationships/customXml" Target="../ink/ink120.xml"/><Relationship Id="rId70" Type="http://schemas.openxmlformats.org/officeDocument/2006/relationships/customXml" Target="../ink/ink66.xml"/><Relationship Id="rId91" Type="http://schemas.openxmlformats.org/officeDocument/2006/relationships/customXml" Target="../ink/ink87.xml"/><Relationship Id="rId145" Type="http://schemas.openxmlformats.org/officeDocument/2006/relationships/customXml" Target="../ink/ink141.xml"/><Relationship Id="rId166" Type="http://schemas.openxmlformats.org/officeDocument/2006/relationships/customXml" Target="../ink/ink162.xml"/><Relationship Id="rId187" Type="http://schemas.openxmlformats.org/officeDocument/2006/relationships/customXml" Target="../ink/ink183.xml"/><Relationship Id="rId1" Type="http://schemas.openxmlformats.org/officeDocument/2006/relationships/slideLayout" Target="../slideLayouts/slideLayout2.xml"/><Relationship Id="rId28" Type="http://schemas.openxmlformats.org/officeDocument/2006/relationships/customXml" Target="../ink/ink24.xml"/><Relationship Id="rId49" Type="http://schemas.openxmlformats.org/officeDocument/2006/relationships/customXml" Target="../ink/ink45.xml"/><Relationship Id="rId114" Type="http://schemas.openxmlformats.org/officeDocument/2006/relationships/customXml" Target="../ink/ink110.xml"/><Relationship Id="rId60" Type="http://schemas.openxmlformats.org/officeDocument/2006/relationships/customXml" Target="../ink/ink56.xml"/><Relationship Id="rId81" Type="http://schemas.openxmlformats.org/officeDocument/2006/relationships/customXml" Target="../ink/ink77.xml"/><Relationship Id="rId135" Type="http://schemas.openxmlformats.org/officeDocument/2006/relationships/customXml" Target="../ink/ink131.xml"/><Relationship Id="rId156" Type="http://schemas.openxmlformats.org/officeDocument/2006/relationships/customXml" Target="../ink/ink152.xml"/><Relationship Id="rId177" Type="http://schemas.openxmlformats.org/officeDocument/2006/relationships/customXml" Target="../ink/ink173.xml"/><Relationship Id="rId18" Type="http://schemas.openxmlformats.org/officeDocument/2006/relationships/customXml" Target="../ink/ink14.xml"/><Relationship Id="rId39" Type="http://schemas.openxmlformats.org/officeDocument/2006/relationships/customXml" Target="../ink/ink35.xml"/></Relationships>
</file>

<file path=ppt/slides/_rels/slide14.xml.rels><?xml version="1.0" encoding="UTF-8" standalone="yes"?>
<Relationships xmlns="http://schemas.openxmlformats.org/package/2006/relationships"><Relationship Id="rId117" Type="http://schemas.openxmlformats.org/officeDocument/2006/relationships/customXml" Target="../ink/ink302.xml"/><Relationship Id="rId21" Type="http://schemas.openxmlformats.org/officeDocument/2006/relationships/customXml" Target="../ink/ink206.xml"/><Relationship Id="rId42" Type="http://schemas.openxmlformats.org/officeDocument/2006/relationships/customXml" Target="../ink/ink227.xml"/><Relationship Id="rId63" Type="http://schemas.openxmlformats.org/officeDocument/2006/relationships/customXml" Target="../ink/ink248.xml"/><Relationship Id="rId84" Type="http://schemas.openxmlformats.org/officeDocument/2006/relationships/customXml" Target="../ink/ink269.xml"/><Relationship Id="rId138" Type="http://schemas.openxmlformats.org/officeDocument/2006/relationships/customXml" Target="../ink/ink323.xml"/><Relationship Id="rId159" Type="http://schemas.openxmlformats.org/officeDocument/2006/relationships/customXml" Target="../ink/ink344.xml"/><Relationship Id="rId170" Type="http://schemas.openxmlformats.org/officeDocument/2006/relationships/customXml" Target="../ink/ink355.xml"/><Relationship Id="rId191" Type="http://schemas.openxmlformats.org/officeDocument/2006/relationships/customXml" Target="../ink/ink375.xml"/><Relationship Id="rId107" Type="http://schemas.openxmlformats.org/officeDocument/2006/relationships/customXml" Target="../ink/ink292.xml"/><Relationship Id="rId11" Type="http://schemas.openxmlformats.org/officeDocument/2006/relationships/customXml" Target="../ink/ink196.xml"/><Relationship Id="rId32" Type="http://schemas.openxmlformats.org/officeDocument/2006/relationships/customXml" Target="../ink/ink217.xml"/><Relationship Id="rId53" Type="http://schemas.openxmlformats.org/officeDocument/2006/relationships/customXml" Target="../ink/ink238.xml"/><Relationship Id="rId74" Type="http://schemas.openxmlformats.org/officeDocument/2006/relationships/customXml" Target="../ink/ink259.xml"/><Relationship Id="rId128" Type="http://schemas.openxmlformats.org/officeDocument/2006/relationships/customXml" Target="../ink/ink313.xml"/><Relationship Id="rId149" Type="http://schemas.openxmlformats.org/officeDocument/2006/relationships/customXml" Target="../ink/ink334.xml"/><Relationship Id="rId5" Type="http://schemas.openxmlformats.org/officeDocument/2006/relationships/image" Target="../media/image76.png"/><Relationship Id="rId95" Type="http://schemas.openxmlformats.org/officeDocument/2006/relationships/customXml" Target="../ink/ink280.xml"/><Relationship Id="rId160" Type="http://schemas.openxmlformats.org/officeDocument/2006/relationships/customXml" Target="../ink/ink345.xml"/><Relationship Id="rId181" Type="http://schemas.openxmlformats.org/officeDocument/2006/relationships/customXml" Target="../ink/ink365.xml"/><Relationship Id="rId22" Type="http://schemas.openxmlformats.org/officeDocument/2006/relationships/customXml" Target="../ink/ink207.xml"/><Relationship Id="rId43" Type="http://schemas.openxmlformats.org/officeDocument/2006/relationships/customXml" Target="../ink/ink228.xml"/><Relationship Id="rId64" Type="http://schemas.openxmlformats.org/officeDocument/2006/relationships/customXml" Target="../ink/ink249.xml"/><Relationship Id="rId118" Type="http://schemas.openxmlformats.org/officeDocument/2006/relationships/customXml" Target="../ink/ink303.xml"/><Relationship Id="rId139" Type="http://schemas.openxmlformats.org/officeDocument/2006/relationships/customXml" Target="../ink/ink324.xml"/><Relationship Id="rId85" Type="http://schemas.openxmlformats.org/officeDocument/2006/relationships/customXml" Target="../ink/ink270.xml"/><Relationship Id="rId150" Type="http://schemas.openxmlformats.org/officeDocument/2006/relationships/customXml" Target="../ink/ink335.xml"/><Relationship Id="rId171" Type="http://schemas.openxmlformats.org/officeDocument/2006/relationships/image" Target="../media/image770.png"/><Relationship Id="rId192" Type="http://schemas.openxmlformats.org/officeDocument/2006/relationships/customXml" Target="../ink/ink376.xml"/><Relationship Id="rId12" Type="http://schemas.openxmlformats.org/officeDocument/2006/relationships/customXml" Target="../ink/ink197.xml"/><Relationship Id="rId33" Type="http://schemas.openxmlformats.org/officeDocument/2006/relationships/customXml" Target="../ink/ink218.xml"/><Relationship Id="rId108" Type="http://schemas.openxmlformats.org/officeDocument/2006/relationships/customXml" Target="../ink/ink293.xml"/><Relationship Id="rId129" Type="http://schemas.openxmlformats.org/officeDocument/2006/relationships/customXml" Target="../ink/ink314.xml"/><Relationship Id="rId54" Type="http://schemas.openxmlformats.org/officeDocument/2006/relationships/customXml" Target="../ink/ink239.xml"/><Relationship Id="rId75" Type="http://schemas.openxmlformats.org/officeDocument/2006/relationships/customXml" Target="../ink/ink260.xml"/><Relationship Id="rId96" Type="http://schemas.openxmlformats.org/officeDocument/2006/relationships/customXml" Target="../ink/ink281.xml"/><Relationship Id="rId140" Type="http://schemas.openxmlformats.org/officeDocument/2006/relationships/customXml" Target="../ink/ink325.xml"/><Relationship Id="rId161" Type="http://schemas.openxmlformats.org/officeDocument/2006/relationships/customXml" Target="../ink/ink346.xml"/><Relationship Id="rId182" Type="http://schemas.openxmlformats.org/officeDocument/2006/relationships/customXml" Target="../ink/ink366.xml"/><Relationship Id="rId6" Type="http://schemas.openxmlformats.org/officeDocument/2006/relationships/customXml" Target="../ink/ink191.xml"/><Relationship Id="rId23" Type="http://schemas.openxmlformats.org/officeDocument/2006/relationships/customXml" Target="../ink/ink208.xml"/><Relationship Id="rId119" Type="http://schemas.openxmlformats.org/officeDocument/2006/relationships/customXml" Target="../ink/ink304.xml"/><Relationship Id="rId44" Type="http://schemas.openxmlformats.org/officeDocument/2006/relationships/customXml" Target="../ink/ink229.xml"/><Relationship Id="rId65" Type="http://schemas.openxmlformats.org/officeDocument/2006/relationships/customXml" Target="../ink/ink250.xml"/><Relationship Id="rId86" Type="http://schemas.openxmlformats.org/officeDocument/2006/relationships/customXml" Target="../ink/ink271.xml"/><Relationship Id="rId130" Type="http://schemas.openxmlformats.org/officeDocument/2006/relationships/customXml" Target="../ink/ink315.xml"/><Relationship Id="rId151" Type="http://schemas.openxmlformats.org/officeDocument/2006/relationships/customXml" Target="../ink/ink336.xml"/><Relationship Id="rId172" Type="http://schemas.openxmlformats.org/officeDocument/2006/relationships/customXml" Target="../ink/ink356.xml"/><Relationship Id="rId193" Type="http://schemas.openxmlformats.org/officeDocument/2006/relationships/customXml" Target="../ink/ink377.xml"/><Relationship Id="rId13" Type="http://schemas.openxmlformats.org/officeDocument/2006/relationships/customXml" Target="../ink/ink198.xml"/><Relationship Id="rId109" Type="http://schemas.openxmlformats.org/officeDocument/2006/relationships/customXml" Target="../ink/ink294.xml"/><Relationship Id="rId34" Type="http://schemas.openxmlformats.org/officeDocument/2006/relationships/customXml" Target="../ink/ink219.xml"/><Relationship Id="rId50" Type="http://schemas.openxmlformats.org/officeDocument/2006/relationships/customXml" Target="../ink/ink235.xml"/><Relationship Id="rId55" Type="http://schemas.openxmlformats.org/officeDocument/2006/relationships/customXml" Target="../ink/ink240.xml"/><Relationship Id="rId76" Type="http://schemas.openxmlformats.org/officeDocument/2006/relationships/customXml" Target="../ink/ink261.xml"/><Relationship Id="rId97" Type="http://schemas.openxmlformats.org/officeDocument/2006/relationships/customXml" Target="../ink/ink282.xml"/><Relationship Id="rId104" Type="http://schemas.openxmlformats.org/officeDocument/2006/relationships/customXml" Target="../ink/ink289.xml"/><Relationship Id="rId120" Type="http://schemas.openxmlformats.org/officeDocument/2006/relationships/customXml" Target="../ink/ink305.xml"/><Relationship Id="rId125" Type="http://schemas.openxmlformats.org/officeDocument/2006/relationships/customXml" Target="../ink/ink310.xml"/><Relationship Id="rId141" Type="http://schemas.openxmlformats.org/officeDocument/2006/relationships/customXml" Target="../ink/ink326.xml"/><Relationship Id="rId146" Type="http://schemas.openxmlformats.org/officeDocument/2006/relationships/customXml" Target="../ink/ink331.xml"/><Relationship Id="rId167" Type="http://schemas.openxmlformats.org/officeDocument/2006/relationships/customXml" Target="../ink/ink352.xml"/><Relationship Id="rId188" Type="http://schemas.openxmlformats.org/officeDocument/2006/relationships/customXml" Target="../ink/ink372.xml"/><Relationship Id="rId7" Type="http://schemas.openxmlformats.org/officeDocument/2006/relationships/customXml" Target="../ink/ink192.xml"/><Relationship Id="rId71" Type="http://schemas.openxmlformats.org/officeDocument/2006/relationships/customXml" Target="../ink/ink256.xml"/><Relationship Id="rId92" Type="http://schemas.openxmlformats.org/officeDocument/2006/relationships/customXml" Target="../ink/ink277.xml"/><Relationship Id="rId162" Type="http://schemas.openxmlformats.org/officeDocument/2006/relationships/customXml" Target="../ink/ink347.xml"/><Relationship Id="rId183" Type="http://schemas.openxmlformats.org/officeDocument/2006/relationships/customXml" Target="../ink/ink367.xml"/><Relationship Id="rId2" Type="http://schemas.openxmlformats.org/officeDocument/2006/relationships/notesSlide" Target="../notesSlides/notesSlide13.xml"/><Relationship Id="rId29" Type="http://schemas.openxmlformats.org/officeDocument/2006/relationships/customXml" Target="../ink/ink214.xml"/><Relationship Id="rId24" Type="http://schemas.openxmlformats.org/officeDocument/2006/relationships/customXml" Target="../ink/ink209.xml"/><Relationship Id="rId40" Type="http://schemas.openxmlformats.org/officeDocument/2006/relationships/customXml" Target="../ink/ink225.xml"/><Relationship Id="rId45" Type="http://schemas.openxmlformats.org/officeDocument/2006/relationships/customXml" Target="../ink/ink230.xml"/><Relationship Id="rId66" Type="http://schemas.openxmlformats.org/officeDocument/2006/relationships/customXml" Target="../ink/ink251.xml"/><Relationship Id="rId87" Type="http://schemas.openxmlformats.org/officeDocument/2006/relationships/customXml" Target="../ink/ink272.xml"/><Relationship Id="rId110" Type="http://schemas.openxmlformats.org/officeDocument/2006/relationships/customXml" Target="../ink/ink295.xml"/><Relationship Id="rId115" Type="http://schemas.openxmlformats.org/officeDocument/2006/relationships/customXml" Target="../ink/ink300.xml"/><Relationship Id="rId131" Type="http://schemas.openxmlformats.org/officeDocument/2006/relationships/customXml" Target="../ink/ink316.xml"/><Relationship Id="rId136" Type="http://schemas.openxmlformats.org/officeDocument/2006/relationships/customXml" Target="../ink/ink321.xml"/><Relationship Id="rId157" Type="http://schemas.openxmlformats.org/officeDocument/2006/relationships/customXml" Target="../ink/ink342.xml"/><Relationship Id="rId178" Type="http://schemas.openxmlformats.org/officeDocument/2006/relationships/customXml" Target="../ink/ink362.xml"/><Relationship Id="rId61" Type="http://schemas.openxmlformats.org/officeDocument/2006/relationships/customXml" Target="../ink/ink246.xml"/><Relationship Id="rId82" Type="http://schemas.openxmlformats.org/officeDocument/2006/relationships/customXml" Target="../ink/ink267.xml"/><Relationship Id="rId152" Type="http://schemas.openxmlformats.org/officeDocument/2006/relationships/customXml" Target="../ink/ink337.xml"/><Relationship Id="rId173" Type="http://schemas.openxmlformats.org/officeDocument/2006/relationships/customXml" Target="../ink/ink357.xml"/><Relationship Id="rId194" Type="http://schemas.openxmlformats.org/officeDocument/2006/relationships/customXml" Target="../ink/ink378.xml"/><Relationship Id="rId19" Type="http://schemas.openxmlformats.org/officeDocument/2006/relationships/customXml" Target="../ink/ink204.xml"/><Relationship Id="rId14" Type="http://schemas.openxmlformats.org/officeDocument/2006/relationships/customXml" Target="../ink/ink199.xml"/><Relationship Id="rId30" Type="http://schemas.openxmlformats.org/officeDocument/2006/relationships/customXml" Target="../ink/ink215.xml"/><Relationship Id="rId35" Type="http://schemas.openxmlformats.org/officeDocument/2006/relationships/customXml" Target="../ink/ink220.xml"/><Relationship Id="rId56" Type="http://schemas.openxmlformats.org/officeDocument/2006/relationships/customXml" Target="../ink/ink241.xml"/><Relationship Id="rId77" Type="http://schemas.openxmlformats.org/officeDocument/2006/relationships/customXml" Target="../ink/ink262.xml"/><Relationship Id="rId100" Type="http://schemas.openxmlformats.org/officeDocument/2006/relationships/customXml" Target="../ink/ink285.xml"/><Relationship Id="rId105" Type="http://schemas.openxmlformats.org/officeDocument/2006/relationships/customXml" Target="../ink/ink290.xml"/><Relationship Id="rId126" Type="http://schemas.openxmlformats.org/officeDocument/2006/relationships/customXml" Target="../ink/ink311.xml"/><Relationship Id="rId147" Type="http://schemas.openxmlformats.org/officeDocument/2006/relationships/customXml" Target="../ink/ink332.xml"/><Relationship Id="rId168" Type="http://schemas.openxmlformats.org/officeDocument/2006/relationships/customXml" Target="../ink/ink353.xml"/><Relationship Id="rId8" Type="http://schemas.openxmlformats.org/officeDocument/2006/relationships/customXml" Target="../ink/ink193.xml"/><Relationship Id="rId51" Type="http://schemas.openxmlformats.org/officeDocument/2006/relationships/customXml" Target="../ink/ink236.xml"/><Relationship Id="rId72" Type="http://schemas.openxmlformats.org/officeDocument/2006/relationships/customXml" Target="../ink/ink257.xml"/><Relationship Id="rId93" Type="http://schemas.openxmlformats.org/officeDocument/2006/relationships/customXml" Target="../ink/ink278.xml"/><Relationship Id="rId98" Type="http://schemas.openxmlformats.org/officeDocument/2006/relationships/customXml" Target="../ink/ink283.xml"/><Relationship Id="rId121" Type="http://schemas.openxmlformats.org/officeDocument/2006/relationships/customXml" Target="../ink/ink306.xml"/><Relationship Id="rId142" Type="http://schemas.openxmlformats.org/officeDocument/2006/relationships/customXml" Target="../ink/ink327.xml"/><Relationship Id="rId163" Type="http://schemas.openxmlformats.org/officeDocument/2006/relationships/customXml" Target="../ink/ink348.xml"/><Relationship Id="rId184" Type="http://schemas.openxmlformats.org/officeDocument/2006/relationships/customXml" Target="../ink/ink368.xml"/><Relationship Id="rId189" Type="http://schemas.openxmlformats.org/officeDocument/2006/relationships/customXml" Target="../ink/ink373.xml"/><Relationship Id="rId3" Type="http://schemas.openxmlformats.org/officeDocument/2006/relationships/slide" Target="slide3.xml"/><Relationship Id="rId25" Type="http://schemas.openxmlformats.org/officeDocument/2006/relationships/customXml" Target="../ink/ink210.xml"/><Relationship Id="rId46" Type="http://schemas.openxmlformats.org/officeDocument/2006/relationships/customXml" Target="../ink/ink231.xml"/><Relationship Id="rId67" Type="http://schemas.openxmlformats.org/officeDocument/2006/relationships/customXml" Target="../ink/ink252.xml"/><Relationship Id="rId116" Type="http://schemas.openxmlformats.org/officeDocument/2006/relationships/customXml" Target="../ink/ink301.xml"/><Relationship Id="rId137" Type="http://schemas.openxmlformats.org/officeDocument/2006/relationships/customXml" Target="../ink/ink322.xml"/><Relationship Id="rId158" Type="http://schemas.openxmlformats.org/officeDocument/2006/relationships/customXml" Target="../ink/ink343.xml"/><Relationship Id="rId20" Type="http://schemas.openxmlformats.org/officeDocument/2006/relationships/customXml" Target="../ink/ink205.xml"/><Relationship Id="rId41" Type="http://schemas.openxmlformats.org/officeDocument/2006/relationships/customXml" Target="../ink/ink226.xml"/><Relationship Id="rId62" Type="http://schemas.openxmlformats.org/officeDocument/2006/relationships/customXml" Target="../ink/ink247.xml"/><Relationship Id="rId83" Type="http://schemas.openxmlformats.org/officeDocument/2006/relationships/customXml" Target="../ink/ink268.xml"/><Relationship Id="rId88" Type="http://schemas.openxmlformats.org/officeDocument/2006/relationships/customXml" Target="../ink/ink273.xml"/><Relationship Id="rId111" Type="http://schemas.openxmlformats.org/officeDocument/2006/relationships/customXml" Target="../ink/ink296.xml"/><Relationship Id="rId132" Type="http://schemas.openxmlformats.org/officeDocument/2006/relationships/customXml" Target="../ink/ink317.xml"/><Relationship Id="rId153" Type="http://schemas.openxmlformats.org/officeDocument/2006/relationships/customXml" Target="../ink/ink338.xml"/><Relationship Id="rId174" Type="http://schemas.openxmlformats.org/officeDocument/2006/relationships/customXml" Target="../ink/ink358.xml"/><Relationship Id="rId179" Type="http://schemas.openxmlformats.org/officeDocument/2006/relationships/customXml" Target="../ink/ink363.xml"/><Relationship Id="rId190" Type="http://schemas.openxmlformats.org/officeDocument/2006/relationships/customXml" Target="../ink/ink374.xml"/><Relationship Id="rId15" Type="http://schemas.openxmlformats.org/officeDocument/2006/relationships/customXml" Target="../ink/ink200.xml"/><Relationship Id="rId36" Type="http://schemas.openxmlformats.org/officeDocument/2006/relationships/customXml" Target="../ink/ink221.xml"/><Relationship Id="rId57" Type="http://schemas.openxmlformats.org/officeDocument/2006/relationships/customXml" Target="../ink/ink242.xml"/><Relationship Id="rId106" Type="http://schemas.openxmlformats.org/officeDocument/2006/relationships/customXml" Target="../ink/ink291.xml"/><Relationship Id="rId127" Type="http://schemas.openxmlformats.org/officeDocument/2006/relationships/customXml" Target="../ink/ink312.xml"/><Relationship Id="rId10" Type="http://schemas.openxmlformats.org/officeDocument/2006/relationships/customXml" Target="../ink/ink195.xml"/><Relationship Id="rId31" Type="http://schemas.openxmlformats.org/officeDocument/2006/relationships/customXml" Target="../ink/ink216.xml"/><Relationship Id="rId52" Type="http://schemas.openxmlformats.org/officeDocument/2006/relationships/customXml" Target="../ink/ink237.xml"/><Relationship Id="rId73" Type="http://schemas.openxmlformats.org/officeDocument/2006/relationships/customXml" Target="../ink/ink258.xml"/><Relationship Id="rId78" Type="http://schemas.openxmlformats.org/officeDocument/2006/relationships/customXml" Target="../ink/ink263.xml"/><Relationship Id="rId94" Type="http://schemas.openxmlformats.org/officeDocument/2006/relationships/customXml" Target="../ink/ink279.xml"/><Relationship Id="rId99" Type="http://schemas.openxmlformats.org/officeDocument/2006/relationships/customXml" Target="../ink/ink284.xml"/><Relationship Id="rId101" Type="http://schemas.openxmlformats.org/officeDocument/2006/relationships/customXml" Target="../ink/ink286.xml"/><Relationship Id="rId122" Type="http://schemas.openxmlformats.org/officeDocument/2006/relationships/customXml" Target="../ink/ink307.xml"/><Relationship Id="rId143" Type="http://schemas.openxmlformats.org/officeDocument/2006/relationships/customXml" Target="../ink/ink328.xml"/><Relationship Id="rId148" Type="http://schemas.openxmlformats.org/officeDocument/2006/relationships/customXml" Target="../ink/ink333.xml"/><Relationship Id="rId164" Type="http://schemas.openxmlformats.org/officeDocument/2006/relationships/customXml" Target="../ink/ink349.xml"/><Relationship Id="rId169" Type="http://schemas.openxmlformats.org/officeDocument/2006/relationships/customXml" Target="../ink/ink354.xml"/><Relationship Id="rId185" Type="http://schemas.openxmlformats.org/officeDocument/2006/relationships/customXml" Target="../ink/ink369.xml"/><Relationship Id="rId4" Type="http://schemas.openxmlformats.org/officeDocument/2006/relationships/customXml" Target="../ink/ink190.xml"/><Relationship Id="rId9" Type="http://schemas.openxmlformats.org/officeDocument/2006/relationships/customXml" Target="../ink/ink194.xml"/><Relationship Id="rId180" Type="http://schemas.openxmlformats.org/officeDocument/2006/relationships/customXml" Target="../ink/ink364.xml"/><Relationship Id="rId26" Type="http://schemas.openxmlformats.org/officeDocument/2006/relationships/customXml" Target="../ink/ink211.xml"/><Relationship Id="rId47" Type="http://schemas.openxmlformats.org/officeDocument/2006/relationships/customXml" Target="../ink/ink232.xml"/><Relationship Id="rId68" Type="http://schemas.openxmlformats.org/officeDocument/2006/relationships/customXml" Target="../ink/ink253.xml"/><Relationship Id="rId89" Type="http://schemas.openxmlformats.org/officeDocument/2006/relationships/customXml" Target="../ink/ink274.xml"/><Relationship Id="rId112" Type="http://schemas.openxmlformats.org/officeDocument/2006/relationships/customXml" Target="../ink/ink297.xml"/><Relationship Id="rId133" Type="http://schemas.openxmlformats.org/officeDocument/2006/relationships/customXml" Target="../ink/ink318.xml"/><Relationship Id="rId154" Type="http://schemas.openxmlformats.org/officeDocument/2006/relationships/customXml" Target="../ink/ink339.xml"/><Relationship Id="rId175" Type="http://schemas.openxmlformats.org/officeDocument/2006/relationships/customXml" Target="../ink/ink359.xml"/><Relationship Id="rId16" Type="http://schemas.openxmlformats.org/officeDocument/2006/relationships/customXml" Target="../ink/ink201.xml"/><Relationship Id="rId37" Type="http://schemas.openxmlformats.org/officeDocument/2006/relationships/customXml" Target="../ink/ink222.xml"/><Relationship Id="rId58" Type="http://schemas.openxmlformats.org/officeDocument/2006/relationships/customXml" Target="../ink/ink243.xml"/><Relationship Id="rId79" Type="http://schemas.openxmlformats.org/officeDocument/2006/relationships/customXml" Target="../ink/ink264.xml"/><Relationship Id="rId102" Type="http://schemas.openxmlformats.org/officeDocument/2006/relationships/customXml" Target="../ink/ink287.xml"/><Relationship Id="rId123" Type="http://schemas.openxmlformats.org/officeDocument/2006/relationships/customXml" Target="../ink/ink308.xml"/><Relationship Id="rId144" Type="http://schemas.openxmlformats.org/officeDocument/2006/relationships/customXml" Target="../ink/ink329.xml"/><Relationship Id="rId90" Type="http://schemas.openxmlformats.org/officeDocument/2006/relationships/customXml" Target="../ink/ink275.xml"/><Relationship Id="rId165" Type="http://schemas.openxmlformats.org/officeDocument/2006/relationships/customXml" Target="../ink/ink350.xml"/><Relationship Id="rId186" Type="http://schemas.openxmlformats.org/officeDocument/2006/relationships/customXml" Target="../ink/ink370.xml"/><Relationship Id="rId27" Type="http://schemas.openxmlformats.org/officeDocument/2006/relationships/customXml" Target="../ink/ink212.xml"/><Relationship Id="rId48" Type="http://schemas.openxmlformats.org/officeDocument/2006/relationships/customXml" Target="../ink/ink233.xml"/><Relationship Id="rId69" Type="http://schemas.openxmlformats.org/officeDocument/2006/relationships/customXml" Target="../ink/ink254.xml"/><Relationship Id="rId113" Type="http://schemas.openxmlformats.org/officeDocument/2006/relationships/customXml" Target="../ink/ink298.xml"/><Relationship Id="rId134" Type="http://schemas.openxmlformats.org/officeDocument/2006/relationships/customXml" Target="../ink/ink319.xml"/><Relationship Id="rId80" Type="http://schemas.openxmlformats.org/officeDocument/2006/relationships/customXml" Target="../ink/ink265.xml"/><Relationship Id="rId155" Type="http://schemas.openxmlformats.org/officeDocument/2006/relationships/customXml" Target="../ink/ink340.xml"/><Relationship Id="rId176" Type="http://schemas.openxmlformats.org/officeDocument/2006/relationships/customXml" Target="../ink/ink360.xml"/><Relationship Id="rId17" Type="http://schemas.openxmlformats.org/officeDocument/2006/relationships/customXml" Target="../ink/ink202.xml"/><Relationship Id="rId38" Type="http://schemas.openxmlformats.org/officeDocument/2006/relationships/customXml" Target="../ink/ink223.xml"/><Relationship Id="rId59" Type="http://schemas.openxmlformats.org/officeDocument/2006/relationships/customXml" Target="../ink/ink244.xml"/><Relationship Id="rId103" Type="http://schemas.openxmlformats.org/officeDocument/2006/relationships/customXml" Target="../ink/ink288.xml"/><Relationship Id="rId124" Type="http://schemas.openxmlformats.org/officeDocument/2006/relationships/customXml" Target="../ink/ink309.xml"/><Relationship Id="rId70" Type="http://schemas.openxmlformats.org/officeDocument/2006/relationships/customXml" Target="../ink/ink255.xml"/><Relationship Id="rId91" Type="http://schemas.openxmlformats.org/officeDocument/2006/relationships/customXml" Target="../ink/ink276.xml"/><Relationship Id="rId145" Type="http://schemas.openxmlformats.org/officeDocument/2006/relationships/customXml" Target="../ink/ink330.xml"/><Relationship Id="rId166" Type="http://schemas.openxmlformats.org/officeDocument/2006/relationships/customXml" Target="../ink/ink351.xml"/><Relationship Id="rId187" Type="http://schemas.openxmlformats.org/officeDocument/2006/relationships/customXml" Target="../ink/ink371.xml"/><Relationship Id="rId1" Type="http://schemas.openxmlformats.org/officeDocument/2006/relationships/slideLayout" Target="../slideLayouts/slideLayout2.xml"/><Relationship Id="rId28" Type="http://schemas.openxmlformats.org/officeDocument/2006/relationships/customXml" Target="../ink/ink213.xml"/><Relationship Id="rId49" Type="http://schemas.openxmlformats.org/officeDocument/2006/relationships/customXml" Target="../ink/ink234.xml"/><Relationship Id="rId114" Type="http://schemas.openxmlformats.org/officeDocument/2006/relationships/customXml" Target="../ink/ink299.xml"/><Relationship Id="rId60" Type="http://schemas.openxmlformats.org/officeDocument/2006/relationships/customXml" Target="../ink/ink245.xml"/><Relationship Id="rId81" Type="http://schemas.openxmlformats.org/officeDocument/2006/relationships/customXml" Target="../ink/ink266.xml"/><Relationship Id="rId135" Type="http://schemas.openxmlformats.org/officeDocument/2006/relationships/customXml" Target="../ink/ink320.xml"/><Relationship Id="rId156" Type="http://schemas.openxmlformats.org/officeDocument/2006/relationships/customXml" Target="../ink/ink341.xml"/><Relationship Id="rId177" Type="http://schemas.openxmlformats.org/officeDocument/2006/relationships/customXml" Target="../ink/ink361.xml"/><Relationship Id="rId18" Type="http://schemas.openxmlformats.org/officeDocument/2006/relationships/customXml" Target="../ink/ink203.xml"/><Relationship Id="rId39" Type="http://schemas.openxmlformats.org/officeDocument/2006/relationships/customXml" Target="../ink/ink224.xml"/></Relationships>
</file>

<file path=ppt/slides/_rels/slide1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75.png"/><Relationship Id="rId4" Type="http://schemas.microsoft.com/office/2017/06/relationships/model3d" Target="../media/model3d1.glb"/></Relationships>
</file>

<file path=ppt/slides/_rels/slide16.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customXml" Target="../ink/ink380.xml"/><Relationship Id="rId18" Type="http://schemas.openxmlformats.org/officeDocument/2006/relationships/image" Target="../media/image85.png"/><Relationship Id="rId3" Type="http://schemas.openxmlformats.org/officeDocument/2006/relationships/slideLayout" Target="../slideLayouts/slideLayout2.xml"/><Relationship Id="rId7" Type="http://schemas.openxmlformats.org/officeDocument/2006/relationships/image" Target="../media/image79.png"/><Relationship Id="rId12" Type="http://schemas.openxmlformats.org/officeDocument/2006/relationships/image" Target="../media/image870.png"/><Relationship Id="rId17" Type="http://schemas.openxmlformats.org/officeDocument/2006/relationships/slide" Target="slide3.xml"/><Relationship Id="rId2" Type="http://schemas.microsoft.com/office/2007/relationships/media" Target="../media/media2.mp4"/><Relationship Id="rId16" Type="http://schemas.openxmlformats.org/officeDocument/2006/relationships/image" Target="../media/image84.svg"/><Relationship Id="rId1" Type="http://schemas.openxmlformats.org/officeDocument/2006/relationships/video" Target="NULL" TargetMode="External"/><Relationship Id="rId6" Type="http://schemas.openxmlformats.org/officeDocument/2006/relationships/image" Target="../media/image78.svg"/><Relationship Id="rId11" Type="http://schemas.openxmlformats.org/officeDocument/2006/relationships/customXml" Target="../ink/ink379.xml"/><Relationship Id="rId5" Type="http://schemas.openxmlformats.org/officeDocument/2006/relationships/image" Target="../media/image77.png"/><Relationship Id="rId15" Type="http://schemas.openxmlformats.org/officeDocument/2006/relationships/image" Target="../media/image83.png"/><Relationship Id="rId10" Type="http://schemas.openxmlformats.org/officeDocument/2006/relationships/image" Target="../media/image82.svg"/><Relationship Id="rId4" Type="http://schemas.openxmlformats.org/officeDocument/2006/relationships/notesSlide" Target="../notesSlides/notesSlide15.xml"/><Relationship Id="rId9" Type="http://schemas.openxmlformats.org/officeDocument/2006/relationships/image" Target="../media/image81.png"/><Relationship Id="rId14"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customXml" Target="../ink/ink382.xml"/><Relationship Id="rId5" Type="http://schemas.openxmlformats.org/officeDocument/2006/relationships/image" Target="../media/image79.png"/><Relationship Id="rId15" Type="http://schemas.openxmlformats.org/officeDocument/2006/relationships/slide" Target="slide3.xml"/><Relationship Id="rId10" Type="http://schemas.openxmlformats.org/officeDocument/2006/relationships/image" Target="../media/image790.png"/><Relationship Id="rId4" Type="http://schemas.openxmlformats.org/officeDocument/2006/relationships/image" Target="../media/image78.svg"/><Relationship Id="rId9" Type="http://schemas.openxmlformats.org/officeDocument/2006/relationships/customXml" Target="../ink/ink381.xml"/><Relationship Id="rId14" Type="http://schemas.openxmlformats.org/officeDocument/2006/relationships/image" Target="../media/image84.svg"/></Relationships>
</file>

<file path=ppt/slides/_rels/slide18.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100.png"/><Relationship Id="rId18" Type="http://schemas.openxmlformats.org/officeDocument/2006/relationships/image" Target="../media/image87.png"/><Relationship Id="rId3" Type="http://schemas.openxmlformats.org/officeDocument/2006/relationships/image" Target="../media/image77.png"/><Relationship Id="rId21" Type="http://schemas.microsoft.com/office/2007/relationships/hdphoto" Target="../media/hdphoto2.wdp"/><Relationship Id="rId7" Type="http://schemas.openxmlformats.org/officeDocument/2006/relationships/image" Target="../media/image81.png"/><Relationship Id="rId12" Type="http://schemas.openxmlformats.org/officeDocument/2006/relationships/customXml" Target="../ink/ink384.xml"/><Relationship Id="rId17" Type="http://schemas.openxmlformats.org/officeDocument/2006/relationships/image" Target="../media/image86.png"/><Relationship Id="rId2" Type="http://schemas.openxmlformats.org/officeDocument/2006/relationships/notesSlide" Target="../notesSlides/notesSlide17.xml"/><Relationship Id="rId16" Type="http://schemas.openxmlformats.org/officeDocument/2006/relationships/slide" Target="slide3.xml"/><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84.svg"/><Relationship Id="rId19" Type="http://schemas.openxmlformats.org/officeDocument/2006/relationships/image" Target="../media/image89.png"/><Relationship Id="rId4" Type="http://schemas.openxmlformats.org/officeDocument/2006/relationships/image" Target="../media/image78.svg"/><Relationship Id="rId9" Type="http://schemas.openxmlformats.org/officeDocument/2006/relationships/customXml" Target="../ink/ink383.xml"/><Relationship Id="rId14" Type="http://schemas.openxmlformats.org/officeDocument/2006/relationships/image" Target="../media/image83.png"/><Relationship Id="rId22" Type="http://schemas.openxmlformats.org/officeDocument/2006/relationships/image" Target="../media/image91.png"/></Relationships>
</file>

<file path=ppt/slides/_rels/slide19.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100.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customXml" Target="../ink/ink386.xml"/><Relationship Id="rId2" Type="http://schemas.openxmlformats.org/officeDocument/2006/relationships/notesSlide" Target="../notesSlides/notesSlide18.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image" Target="../media/image84.png"/><Relationship Id="rId5" Type="http://schemas.openxmlformats.org/officeDocument/2006/relationships/image" Target="../media/image79.png"/><Relationship Id="rId15"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customXml" Target="../ink/ink385.xml"/><Relationship Id="rId1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customXml" Target="../ink/ink388.xml"/><Relationship Id="rId18" Type="http://schemas.openxmlformats.org/officeDocument/2006/relationships/image" Target="../media/image92.png"/><Relationship Id="rId3" Type="http://schemas.openxmlformats.org/officeDocument/2006/relationships/slideLayout" Target="../slideLayouts/slideLayout2.xml"/><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slide" Target="slide3.xml"/><Relationship Id="rId2" Type="http://schemas.microsoft.com/office/2007/relationships/media" Target="../media/media3.mp4"/><Relationship Id="rId16" Type="http://schemas.openxmlformats.org/officeDocument/2006/relationships/image" Target="../media/image84.svg"/><Relationship Id="rId1" Type="http://schemas.openxmlformats.org/officeDocument/2006/relationships/video" Target="NULL" TargetMode="External"/><Relationship Id="rId6" Type="http://schemas.openxmlformats.org/officeDocument/2006/relationships/image" Target="../media/image78.svg"/><Relationship Id="rId11" Type="http://schemas.openxmlformats.org/officeDocument/2006/relationships/customXml" Target="../ink/ink387.xml"/><Relationship Id="rId5" Type="http://schemas.openxmlformats.org/officeDocument/2006/relationships/image" Target="../media/image77.png"/><Relationship Id="rId15" Type="http://schemas.openxmlformats.org/officeDocument/2006/relationships/image" Target="../media/image83.png"/><Relationship Id="rId10" Type="http://schemas.openxmlformats.org/officeDocument/2006/relationships/image" Target="../media/image82.svg"/><Relationship Id="rId19" Type="http://schemas.openxmlformats.org/officeDocument/2006/relationships/image" Target="../media/image1010.png"/><Relationship Id="rId4" Type="http://schemas.openxmlformats.org/officeDocument/2006/relationships/notesSlide" Target="../notesSlides/notesSlide19.xml"/><Relationship Id="rId9" Type="http://schemas.openxmlformats.org/officeDocument/2006/relationships/image" Target="../media/image81.png"/><Relationship Id="rId14" Type="http://schemas.openxmlformats.org/officeDocument/2006/relationships/image" Target="../media/image8100.png"/></Relationships>
</file>

<file path=ppt/slides/_rels/slide21.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18" Type="http://schemas.openxmlformats.org/officeDocument/2006/relationships/diagramQuickStyle" Target="../diagrams/quickStyle7.xml"/><Relationship Id="rId3" Type="http://schemas.openxmlformats.org/officeDocument/2006/relationships/image" Target="../media/image77.png"/><Relationship Id="rId21" Type="http://schemas.openxmlformats.org/officeDocument/2006/relationships/image" Target="../media/image900.png"/><Relationship Id="rId7" Type="http://schemas.openxmlformats.org/officeDocument/2006/relationships/image" Target="../media/image81.png"/><Relationship Id="rId12" Type="http://schemas.openxmlformats.org/officeDocument/2006/relationships/image" Target="../media/image8100.png"/><Relationship Id="rId17" Type="http://schemas.openxmlformats.org/officeDocument/2006/relationships/diagramLayout" Target="../diagrams/layout7.xml"/><Relationship Id="rId25" Type="http://schemas.openxmlformats.org/officeDocument/2006/relationships/image" Target="../media/image96.png"/><Relationship Id="rId2" Type="http://schemas.openxmlformats.org/officeDocument/2006/relationships/notesSlide" Target="../notesSlides/notesSlide20.xml"/><Relationship Id="rId16" Type="http://schemas.openxmlformats.org/officeDocument/2006/relationships/diagramData" Target="../diagrams/data7.xml"/><Relationship Id="rId20" Type="http://schemas.microsoft.com/office/2007/relationships/diagramDrawing" Target="../diagrams/drawing7.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customXml" Target="../ink/ink390.xml"/><Relationship Id="rId24" Type="http://schemas.openxmlformats.org/officeDocument/2006/relationships/image" Target="../media/image95.png"/><Relationship Id="rId5" Type="http://schemas.openxmlformats.org/officeDocument/2006/relationships/image" Target="../media/image79.png"/><Relationship Id="rId15" Type="http://schemas.openxmlformats.org/officeDocument/2006/relationships/slide" Target="slide3.xml"/><Relationship Id="rId23" Type="http://schemas.openxmlformats.org/officeDocument/2006/relationships/image" Target="../media/image94.png"/><Relationship Id="rId10" Type="http://schemas.openxmlformats.org/officeDocument/2006/relationships/image" Target="../media/image84.png"/><Relationship Id="rId19" Type="http://schemas.openxmlformats.org/officeDocument/2006/relationships/diagramColors" Target="../diagrams/colors7.xml"/><Relationship Id="rId4" Type="http://schemas.openxmlformats.org/officeDocument/2006/relationships/image" Target="../media/image78.svg"/><Relationship Id="rId9" Type="http://schemas.openxmlformats.org/officeDocument/2006/relationships/customXml" Target="../ink/ink389.xml"/><Relationship Id="rId14" Type="http://schemas.openxmlformats.org/officeDocument/2006/relationships/image" Target="../media/image84.svg"/><Relationship Id="rId22"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10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customXml" Target="../ink/ink392.xml"/><Relationship Id="rId5" Type="http://schemas.openxmlformats.org/officeDocument/2006/relationships/image" Target="../media/image79.png"/><Relationship Id="rId15" Type="http://schemas.openxmlformats.org/officeDocument/2006/relationships/slide" Target="slide3.xml"/><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customXml" Target="../ink/ink391.xml"/><Relationship Id="rId14" Type="http://schemas.openxmlformats.org/officeDocument/2006/relationships/image" Target="../media/image84.svg"/></Relationships>
</file>

<file path=ppt/slides/_rels/slide23.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18" Type="http://schemas.openxmlformats.org/officeDocument/2006/relationships/diagramQuickStyle" Target="../diagrams/quickStyle8.xml"/><Relationship Id="rId3" Type="http://schemas.openxmlformats.org/officeDocument/2006/relationships/image" Target="../media/image77.png"/><Relationship Id="rId21" Type="http://schemas.openxmlformats.org/officeDocument/2006/relationships/image" Target="../media/image93.jpeg"/><Relationship Id="rId7" Type="http://schemas.openxmlformats.org/officeDocument/2006/relationships/image" Target="../media/image81.png"/><Relationship Id="rId12" Type="http://schemas.openxmlformats.org/officeDocument/2006/relationships/image" Target="../media/image8100.png"/><Relationship Id="rId17" Type="http://schemas.openxmlformats.org/officeDocument/2006/relationships/diagramLayout" Target="../diagrams/layout8.xml"/><Relationship Id="rId2" Type="http://schemas.openxmlformats.org/officeDocument/2006/relationships/notesSlide" Target="../notesSlides/notesSlide22.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customXml" Target="../ink/ink394.xml"/><Relationship Id="rId5" Type="http://schemas.openxmlformats.org/officeDocument/2006/relationships/image" Target="../media/image79.png"/><Relationship Id="rId15" Type="http://schemas.openxmlformats.org/officeDocument/2006/relationships/slide" Target="slide3.xml"/><Relationship Id="rId10" Type="http://schemas.openxmlformats.org/officeDocument/2006/relationships/image" Target="../media/image84.png"/><Relationship Id="rId19" Type="http://schemas.openxmlformats.org/officeDocument/2006/relationships/diagramColors" Target="../diagrams/colors8.xml"/><Relationship Id="rId4" Type="http://schemas.openxmlformats.org/officeDocument/2006/relationships/image" Target="../media/image78.svg"/><Relationship Id="rId9" Type="http://schemas.openxmlformats.org/officeDocument/2006/relationships/customXml" Target="../ink/ink393.xml"/><Relationship Id="rId14" Type="http://schemas.openxmlformats.org/officeDocument/2006/relationships/image" Target="../media/image84.svg"/></Relationships>
</file>

<file path=ppt/slides/_rels/slide24.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18" Type="http://schemas.openxmlformats.org/officeDocument/2006/relationships/image" Target="../media/image9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950.png"/><Relationship Id="rId17" Type="http://schemas.openxmlformats.org/officeDocument/2006/relationships/slide" Target="slide14.xml"/><Relationship Id="rId2" Type="http://schemas.openxmlformats.org/officeDocument/2006/relationships/notesSlide" Target="../notesSlides/notesSlide23.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customXml" Target="../ink/ink396.xml"/><Relationship Id="rId5" Type="http://schemas.openxmlformats.org/officeDocument/2006/relationships/image" Target="../media/image79.png"/><Relationship Id="rId15" Type="http://schemas.openxmlformats.org/officeDocument/2006/relationships/slide" Target="slide3.xml"/><Relationship Id="rId10" Type="http://schemas.openxmlformats.org/officeDocument/2006/relationships/image" Target="../media/image940.png"/><Relationship Id="rId4" Type="http://schemas.openxmlformats.org/officeDocument/2006/relationships/image" Target="../media/image78.svg"/><Relationship Id="rId9" Type="http://schemas.openxmlformats.org/officeDocument/2006/relationships/customXml" Target="../ink/ink395.xml"/><Relationship Id="rId14" Type="http://schemas.openxmlformats.org/officeDocument/2006/relationships/image" Target="../media/image84.svg"/></Relationships>
</file>

<file path=ppt/slides/_rels/slide25.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950.png"/><Relationship Id="rId2" Type="http://schemas.openxmlformats.org/officeDocument/2006/relationships/notesSlide" Target="../notesSlides/notesSlide24.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customXml" Target="../ink/ink398.xml"/><Relationship Id="rId5" Type="http://schemas.openxmlformats.org/officeDocument/2006/relationships/image" Target="../media/image79.png"/><Relationship Id="rId15" Type="http://schemas.openxmlformats.org/officeDocument/2006/relationships/image" Target="../media/image1030.png"/><Relationship Id="rId10" Type="http://schemas.openxmlformats.org/officeDocument/2006/relationships/image" Target="../media/image940.png"/><Relationship Id="rId4" Type="http://schemas.openxmlformats.org/officeDocument/2006/relationships/image" Target="../media/image78.svg"/><Relationship Id="rId9" Type="http://schemas.openxmlformats.org/officeDocument/2006/relationships/customXml" Target="../ink/ink397.xml"/><Relationship Id="rId14" Type="http://schemas.openxmlformats.org/officeDocument/2006/relationships/image" Target="../media/image84.svg"/></Relationships>
</file>

<file path=ppt/slides/_rels/slide26.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950.png"/><Relationship Id="rId2" Type="http://schemas.openxmlformats.org/officeDocument/2006/relationships/notesSlide" Target="../notesSlides/notesSlide25.xml"/><Relationship Id="rId16" Type="http://schemas.openxmlformats.org/officeDocument/2006/relationships/image" Target="../media/image98.jpg"/><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customXml" Target="../ink/ink400.xml"/><Relationship Id="rId5" Type="http://schemas.openxmlformats.org/officeDocument/2006/relationships/image" Target="../media/image79.png"/><Relationship Id="rId15" Type="http://schemas.openxmlformats.org/officeDocument/2006/relationships/slide" Target="slide3.xml"/><Relationship Id="rId10" Type="http://schemas.openxmlformats.org/officeDocument/2006/relationships/image" Target="../media/image970.png"/><Relationship Id="rId4" Type="http://schemas.openxmlformats.org/officeDocument/2006/relationships/image" Target="../media/image78.svg"/><Relationship Id="rId9" Type="http://schemas.openxmlformats.org/officeDocument/2006/relationships/customXml" Target="../ink/ink399.xml"/><Relationship Id="rId14" Type="http://schemas.openxmlformats.org/officeDocument/2006/relationships/image" Target="../media/image84.svg"/></Relationships>
</file>

<file path=ppt/slides/_rels/slide27.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18" Type="http://schemas.openxmlformats.org/officeDocument/2006/relationships/image" Target="../media/image101.png"/><Relationship Id="rId3" Type="http://schemas.openxmlformats.org/officeDocument/2006/relationships/image" Target="../media/image77.png"/><Relationship Id="rId21" Type="http://schemas.openxmlformats.org/officeDocument/2006/relationships/image" Target="../media/image104.png"/><Relationship Id="rId7" Type="http://schemas.openxmlformats.org/officeDocument/2006/relationships/image" Target="../media/image81.png"/><Relationship Id="rId12" Type="http://schemas.openxmlformats.org/officeDocument/2006/relationships/image" Target="../media/image950.png"/><Relationship Id="rId17" Type="http://schemas.openxmlformats.org/officeDocument/2006/relationships/image" Target="../media/image100.png"/><Relationship Id="rId2" Type="http://schemas.openxmlformats.org/officeDocument/2006/relationships/notesSlide" Target="../notesSlides/notesSlide26.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customXml" Target="../ink/ink402.xml"/><Relationship Id="rId5" Type="http://schemas.openxmlformats.org/officeDocument/2006/relationships/image" Target="../media/image79.png"/><Relationship Id="rId15" Type="http://schemas.openxmlformats.org/officeDocument/2006/relationships/slide" Target="slide3.xml"/><Relationship Id="rId10" Type="http://schemas.openxmlformats.org/officeDocument/2006/relationships/image" Target="../media/image970.png"/><Relationship Id="rId19" Type="http://schemas.openxmlformats.org/officeDocument/2006/relationships/image" Target="../media/image102.png"/><Relationship Id="rId4" Type="http://schemas.openxmlformats.org/officeDocument/2006/relationships/image" Target="../media/image78.svg"/><Relationship Id="rId9" Type="http://schemas.openxmlformats.org/officeDocument/2006/relationships/customXml" Target="../ink/ink401.xml"/><Relationship Id="rId14" Type="http://schemas.openxmlformats.org/officeDocument/2006/relationships/image" Target="../media/image84.svg"/><Relationship Id="rId22" Type="http://schemas.openxmlformats.org/officeDocument/2006/relationships/image" Target="../media/image105.png"/></Relationships>
</file>

<file path=ppt/slides/_rels/slide28.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9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customXml" Target="../ink/ink404.xml"/><Relationship Id="rId5" Type="http://schemas.openxmlformats.org/officeDocument/2006/relationships/image" Target="../media/image79.png"/><Relationship Id="rId15" Type="http://schemas.openxmlformats.org/officeDocument/2006/relationships/slide" Target="slide3.xml"/><Relationship Id="rId10" Type="http://schemas.openxmlformats.org/officeDocument/2006/relationships/image" Target="../media/image970.png"/><Relationship Id="rId4" Type="http://schemas.openxmlformats.org/officeDocument/2006/relationships/image" Target="../media/image78.svg"/><Relationship Id="rId9" Type="http://schemas.openxmlformats.org/officeDocument/2006/relationships/customXml" Target="../ink/ink403.xml"/><Relationship Id="rId14" Type="http://schemas.openxmlformats.org/officeDocument/2006/relationships/image" Target="../media/image84.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3" Type="http://schemas.openxmlformats.org/officeDocument/2006/relationships/diagramData" Target="../diagrams/data3.xml"/><Relationship Id="rId18" Type="http://schemas.openxmlformats.org/officeDocument/2006/relationships/image" Target="../media/image9.png"/><Relationship Id="rId26" Type="http://schemas.openxmlformats.org/officeDocument/2006/relationships/image" Target="../media/image13.png"/><Relationship Id="rId21" Type="http://schemas.openxmlformats.org/officeDocument/2006/relationships/slide" Target="slide400.xml"/><Relationship Id="rId34" Type="http://schemas.openxmlformats.org/officeDocument/2006/relationships/image" Target="../media/image110.png"/><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image" Target="../media/image60.png"/><Relationship Id="rId33" Type="http://schemas.openxmlformats.org/officeDocument/2006/relationships/slide" Target="slide401.xml"/><Relationship Id="rId38" Type="http://schemas.openxmlformats.org/officeDocument/2006/relationships/image" Target="../media/image19.svg"/><Relationship Id="rId2" Type="http://schemas.openxmlformats.org/officeDocument/2006/relationships/notesSlide" Target="../notesSlides/notesSlide2.xml"/><Relationship Id="rId16" Type="http://schemas.openxmlformats.org/officeDocument/2006/relationships/diagramColors" Target="../diagrams/colors3.xml"/><Relationship Id="rId20" Type="http://schemas.openxmlformats.org/officeDocument/2006/relationships/image" Target="../media/image11.png"/><Relationship Id="rId29"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slide" Target="slide36.xml"/><Relationship Id="rId32" Type="http://schemas.openxmlformats.org/officeDocument/2006/relationships/image" Target="../media/image15.png"/><Relationship Id="rId37" Type="http://schemas.openxmlformats.org/officeDocument/2006/relationships/image" Target="../media/image18.png"/><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image" Target="../media/image12.png"/><Relationship Id="rId28" Type="http://schemas.openxmlformats.org/officeDocument/2006/relationships/image" Target="../media/image70.png"/><Relationship Id="rId36" Type="http://schemas.openxmlformats.org/officeDocument/2006/relationships/image" Target="../media/image17.svg"/><Relationship Id="rId10" Type="http://schemas.openxmlformats.org/officeDocument/2006/relationships/diagramQuickStyle" Target="../diagrams/quickStyle2.xml"/><Relationship Id="rId19" Type="http://schemas.openxmlformats.org/officeDocument/2006/relationships/image" Target="../media/image10.svg"/><Relationship Id="rId31" Type="http://schemas.openxmlformats.org/officeDocument/2006/relationships/image" Target="../media/image80.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image" Target="../media/image50.png"/><Relationship Id="rId27" Type="http://schemas.openxmlformats.org/officeDocument/2006/relationships/slide" Target="slide4.xml"/><Relationship Id="rId30" Type="http://schemas.openxmlformats.org/officeDocument/2006/relationships/slide" Target="slide29.xml"/><Relationship Id="rId35" Type="http://schemas.openxmlformats.org/officeDocument/2006/relationships/image" Target="../media/image16.png"/><Relationship Id="rId8" Type="http://schemas.openxmlformats.org/officeDocument/2006/relationships/diagramData" Target="../diagrams/data2.xml"/><Relationship Id="rId3"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72.png"/><Relationship Id="rId26" Type="http://schemas.openxmlformats.org/officeDocument/2006/relationships/image" Target="../media/image61.png"/><Relationship Id="rId3" Type="http://schemas.openxmlformats.org/officeDocument/2006/relationships/slide" Target="slide3.xml"/><Relationship Id="rId21" Type="http://schemas.openxmlformats.org/officeDocument/2006/relationships/image" Target="../media/image115.svg"/><Relationship Id="rId7" Type="http://schemas.openxmlformats.org/officeDocument/2006/relationships/image" Target="../media/image109.svg"/><Relationship Id="rId12" Type="http://schemas.openxmlformats.org/officeDocument/2006/relationships/image" Target="../media/image21.png"/><Relationship Id="rId17" Type="http://schemas.openxmlformats.org/officeDocument/2006/relationships/image" Target="../media/image114.svg"/><Relationship Id="rId25" Type="http://schemas.openxmlformats.org/officeDocument/2006/relationships/image" Target="../media/image117.svg"/><Relationship Id="rId33" Type="http://schemas.openxmlformats.org/officeDocument/2006/relationships/image" Target="../media/image121.svg"/><Relationship Id="rId2" Type="http://schemas.openxmlformats.org/officeDocument/2006/relationships/notesSlide" Target="../notesSlides/notesSlide30.xml"/><Relationship Id="rId16" Type="http://schemas.openxmlformats.org/officeDocument/2006/relationships/image" Target="../media/image58.png"/><Relationship Id="rId20" Type="http://schemas.openxmlformats.org/officeDocument/2006/relationships/image" Target="../media/image67.png"/><Relationship Id="rId29" Type="http://schemas.openxmlformats.org/officeDocument/2006/relationships/image" Target="../media/image119.svg"/><Relationship Id="rId1" Type="http://schemas.openxmlformats.org/officeDocument/2006/relationships/slideLayout" Target="../slideLayouts/slideLayout13.xml"/><Relationship Id="rId6" Type="http://schemas.openxmlformats.org/officeDocument/2006/relationships/image" Target="../media/image108.png"/><Relationship Id="rId11" Type="http://schemas.openxmlformats.org/officeDocument/2006/relationships/image" Target="../media/image26.svg"/><Relationship Id="rId24" Type="http://schemas.openxmlformats.org/officeDocument/2006/relationships/image" Target="../media/image116.png"/><Relationship Id="rId32" Type="http://schemas.openxmlformats.org/officeDocument/2006/relationships/image" Target="../media/image69.png"/><Relationship Id="rId5" Type="http://schemas.openxmlformats.org/officeDocument/2006/relationships/image" Target="../media/image28.svg"/><Relationship Id="rId15" Type="http://schemas.openxmlformats.org/officeDocument/2006/relationships/image" Target="../media/image113.svg"/><Relationship Id="rId23" Type="http://schemas.openxmlformats.org/officeDocument/2006/relationships/image" Target="../media/image71.svg"/><Relationship Id="rId28" Type="http://schemas.openxmlformats.org/officeDocument/2006/relationships/image" Target="../media/image118.png"/><Relationship Id="rId10" Type="http://schemas.openxmlformats.org/officeDocument/2006/relationships/image" Target="../media/image25.png"/><Relationship Id="rId19" Type="http://schemas.openxmlformats.org/officeDocument/2006/relationships/image" Target="../media/image73.svg"/><Relationship Id="rId31" Type="http://schemas.openxmlformats.org/officeDocument/2006/relationships/image" Target="../media/image120.svg"/><Relationship Id="rId4" Type="http://schemas.openxmlformats.org/officeDocument/2006/relationships/image" Target="../media/image27.png"/><Relationship Id="rId9" Type="http://schemas.openxmlformats.org/officeDocument/2006/relationships/image" Target="../media/image112.svg"/><Relationship Id="rId14" Type="http://schemas.openxmlformats.org/officeDocument/2006/relationships/image" Target="../media/image56.png"/><Relationship Id="rId22" Type="http://schemas.openxmlformats.org/officeDocument/2006/relationships/image" Target="../media/image63.png"/><Relationship Id="rId27" Type="http://schemas.openxmlformats.org/officeDocument/2006/relationships/image" Target="../media/image62.svg"/><Relationship Id="rId30" Type="http://schemas.openxmlformats.org/officeDocument/2006/relationships/image" Target="../media/image65.png"/><Relationship Id="rId8" Type="http://schemas.openxmlformats.org/officeDocument/2006/relationships/image" Target="../media/image111.png"/></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29.png"/><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slide" Target="sl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slide" Target="slide3.xml"/></Relationships>
</file>

<file path=ppt/slides/_rels/slide35.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slide" Target="slide3.xml"/><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36.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28.svg"/><Relationship Id="rId3" Type="http://schemas.openxmlformats.org/officeDocument/2006/relationships/diagramData" Target="../diagrams/data12.xml"/><Relationship Id="rId21" Type="http://schemas.openxmlformats.org/officeDocument/2006/relationships/image" Target="../media/image138.png"/><Relationship Id="rId7" Type="http://schemas.microsoft.com/office/2007/relationships/diagramDrawing" Target="../diagrams/drawing12.xml"/><Relationship Id="rId12" Type="http://schemas.openxmlformats.org/officeDocument/2006/relationships/slide" Target="slide3.xml"/><Relationship Id="rId17" Type="http://schemas.openxmlformats.org/officeDocument/2006/relationships/image" Target="../media/image27.png"/><Relationship Id="rId2" Type="http://schemas.openxmlformats.org/officeDocument/2006/relationships/notesSlide" Target="../notesSlides/notesSlide36.xml"/><Relationship Id="rId16" Type="http://schemas.openxmlformats.org/officeDocument/2006/relationships/image" Target="../media/image135.svg"/><Relationship Id="rId20" Type="http://schemas.openxmlformats.org/officeDocument/2006/relationships/image" Target="../media/image137.sv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131.svg"/><Relationship Id="rId5" Type="http://schemas.openxmlformats.org/officeDocument/2006/relationships/diagramQuickStyle" Target="../diagrams/quickStyle12.xml"/><Relationship Id="rId15" Type="http://schemas.openxmlformats.org/officeDocument/2006/relationships/image" Target="../media/image134.png"/><Relationship Id="rId23" Type="http://schemas.openxmlformats.org/officeDocument/2006/relationships/image" Target="../media/image140.jpg"/><Relationship Id="rId10" Type="http://schemas.openxmlformats.org/officeDocument/2006/relationships/image" Target="../media/image130.png"/><Relationship Id="rId19" Type="http://schemas.openxmlformats.org/officeDocument/2006/relationships/image" Target="../media/image136.png"/><Relationship Id="rId4" Type="http://schemas.openxmlformats.org/officeDocument/2006/relationships/diagramLayout" Target="../diagrams/layout12.xml"/><Relationship Id="rId9" Type="http://schemas.openxmlformats.org/officeDocument/2006/relationships/image" Target="../media/image128.svg"/><Relationship Id="rId14" Type="http://schemas.openxmlformats.org/officeDocument/2006/relationships/image" Target="../media/image133.svg"/><Relationship Id="rId22" Type="http://schemas.openxmlformats.org/officeDocument/2006/relationships/image" Target="../media/image139.svg"/></Relationships>
</file>

<file path=ppt/slides/_rels/slide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3.xml"/><Relationship Id="rId7" Type="http://schemas.openxmlformats.org/officeDocument/2006/relationships/image" Target="../media/image135.svg"/><Relationship Id="rId12"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7.svg"/><Relationship Id="rId5" Type="http://schemas.openxmlformats.org/officeDocument/2006/relationships/image" Target="../media/image133.svg"/><Relationship Id="rId10"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28.svg"/></Relationships>
</file>

<file path=ppt/slides/_rels/slide3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39.svg"/><Relationship Id="rId3" Type="http://schemas.openxmlformats.org/officeDocument/2006/relationships/slide" Target="slide3.xml"/><Relationship Id="rId7" Type="http://schemas.openxmlformats.org/officeDocument/2006/relationships/image" Target="../media/image135.svg"/><Relationship Id="rId12" Type="http://schemas.openxmlformats.org/officeDocument/2006/relationships/image" Target="../media/image138.png"/><Relationship Id="rId17" Type="http://schemas.openxmlformats.org/officeDocument/2006/relationships/image" Target="../media/image144.png"/><Relationship Id="rId2" Type="http://schemas.openxmlformats.org/officeDocument/2006/relationships/notesSlide" Target="../notesSlides/notesSlide38.xml"/><Relationship Id="rId16"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7.svg"/><Relationship Id="rId5" Type="http://schemas.openxmlformats.org/officeDocument/2006/relationships/image" Target="../media/image133.svg"/><Relationship Id="rId15" Type="http://schemas.openxmlformats.org/officeDocument/2006/relationships/image" Target="../media/image142.png"/><Relationship Id="rId10"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28.svg"/><Relationship Id="rId14" Type="http://schemas.openxmlformats.org/officeDocument/2006/relationships/image" Target="../media/image14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1.png"/><Relationship Id="rId18" Type="http://schemas.openxmlformats.org/officeDocument/2006/relationships/image" Target="../media/image54.svg"/><Relationship Id="rId3" Type="http://schemas.openxmlformats.org/officeDocument/2006/relationships/image" Target="../media/image25.png"/><Relationship Id="rId7" Type="http://schemas.openxmlformats.org/officeDocument/2006/relationships/image" Target="../media/image48.png"/><Relationship Id="rId12" Type="http://schemas.openxmlformats.org/officeDocument/2006/relationships/image" Target="../media/image28.svg"/><Relationship Id="rId17" Type="http://schemas.openxmlformats.org/officeDocument/2006/relationships/image" Target="../media/image53.png"/><Relationship Id="rId2" Type="http://schemas.openxmlformats.org/officeDocument/2006/relationships/notesSlide" Target="../notesSlides/notesSlide39.xml"/><Relationship Id="rId16" Type="http://schemas.openxmlformats.org/officeDocument/2006/relationships/image" Target="../media/image38.sv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slide" Target="slide3.xml"/><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52.sv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43.xml"/><Relationship Id="rId7" Type="http://schemas.openxmlformats.org/officeDocument/2006/relationships/image" Target="../media/image134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420.xml"/><Relationship Id="rId5" Type="http://schemas.openxmlformats.org/officeDocument/2006/relationships/image" Target="../media/image1340.png"/><Relationship Id="rId4" Type="http://schemas.openxmlformats.org/officeDocument/2006/relationships/image" Target="../media/image133.png"/></Relationships>
</file>

<file path=ppt/slides/_rels/slide4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Layout" Target="../slideLayouts/slideLayout2.xml"/><Relationship Id="rId7" Type="http://schemas.openxmlformats.org/officeDocument/2006/relationships/image" Target="../media/image10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5.png"/><Relationship Id="rId5" Type="http://schemas.openxmlformats.org/officeDocument/2006/relationships/image" Target="../media/image141.jp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slide" Target="slide3.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Layout" Target="../slideLayouts/slideLayout30.xml"/><Relationship Id="rId7" Type="http://schemas.openxmlformats.org/officeDocument/2006/relationships/chart" Target="../charts/chart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Layout" Target="../slideLayouts/slideLayout30.xml"/><Relationship Id="rId7" Type="http://schemas.openxmlformats.org/officeDocument/2006/relationships/image" Target="../media/image147.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slide" Target="slide3.xm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3.xml"/><Relationship Id="rId7"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slide" Target="slide3.xml"/><Relationship Id="rId7" Type="http://schemas.openxmlformats.org/officeDocument/2006/relationships/image" Target="../media/image22.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notesSlide" Target="../notesSlides/notesSlide6.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0.svg"/><Relationship Id="rId5" Type="http://schemas.openxmlformats.org/officeDocument/2006/relationships/image" Target="../media/image26.svg"/><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5.png"/><Relationship Id="rId9" Type="http://schemas.openxmlformats.org/officeDocument/2006/relationships/image" Target="../media/image28.sv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 Target="slide3.xml"/><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jpg"/><Relationship Id="rId9" Type="http://schemas.openxmlformats.org/officeDocument/2006/relationships/image" Target="../media/image44.jp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9750">
              <a:srgbClr val="600000"/>
            </a:gs>
            <a:gs pos="32000">
              <a:srgbClr val="200000"/>
            </a:gs>
            <a:gs pos="0">
              <a:schemeClr val="bg1"/>
            </a:gs>
            <a:gs pos="49000">
              <a:schemeClr val="bg1"/>
            </a:gs>
            <a:gs pos="25000">
              <a:srgbClr val="100000"/>
            </a:gs>
            <a:gs pos="97000">
              <a:schemeClr val="bg1"/>
            </a:gs>
            <a:gs pos="99625">
              <a:srgbClr val="500000"/>
            </a:gs>
            <a:gs pos="99500">
              <a:srgbClr val="4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41C21B-1F30-4A45-AFBA-5255B5BFACBC}"/>
              </a:ext>
            </a:extLst>
          </p:cNvPr>
          <p:cNvSpPr txBox="1"/>
          <p:nvPr/>
        </p:nvSpPr>
        <p:spPr>
          <a:xfrm>
            <a:off x="270770" y="199216"/>
            <a:ext cx="4327215" cy="369332"/>
          </a:xfrm>
          <a:prstGeom prst="rect">
            <a:avLst/>
          </a:prstGeom>
          <a:noFill/>
        </p:spPr>
        <p:txBody>
          <a:bodyPr wrap="square" rtlCol="0">
            <a:spAutoFit/>
          </a:bodyPr>
          <a:lstStyle/>
          <a:p>
            <a:r>
              <a:rPr lang="el-GR" dirty="0"/>
              <a:t>ΚΡΥΠΤΟΓΡΑΦΙΑ ΣΤΗ ΜΕΤΑΚΒΑΝΤΙΚΗ ΕΠΟΧΗ</a:t>
            </a:r>
          </a:p>
        </p:txBody>
      </p:sp>
      <p:sp>
        <p:nvSpPr>
          <p:cNvPr id="14" name="TextBox 13">
            <a:extLst>
              <a:ext uri="{FF2B5EF4-FFF2-40B4-BE49-F238E27FC236}">
                <a16:creationId xmlns:a16="http://schemas.microsoft.com/office/drawing/2014/main" id="{0C760990-D0C2-45DB-B00A-CDA613DD7D0E}"/>
              </a:ext>
            </a:extLst>
          </p:cNvPr>
          <p:cNvSpPr txBox="1"/>
          <p:nvPr/>
        </p:nvSpPr>
        <p:spPr>
          <a:xfrm>
            <a:off x="9201516" y="199216"/>
            <a:ext cx="2719714" cy="369332"/>
          </a:xfrm>
          <a:prstGeom prst="rect">
            <a:avLst/>
          </a:prstGeom>
          <a:noFill/>
        </p:spPr>
        <p:txBody>
          <a:bodyPr wrap="square" rtlCol="0">
            <a:spAutoFit/>
          </a:bodyPr>
          <a:lstStyle/>
          <a:p>
            <a:r>
              <a:rPr lang="el-GR" dirty="0"/>
              <a:t>ΦΛΩΡΙΑΣ ΠΑΠΑΔΟΠΟΥΛΟΣ</a:t>
            </a:r>
          </a:p>
        </p:txBody>
      </p:sp>
      <p:sp>
        <p:nvSpPr>
          <p:cNvPr id="539" name="Freeform: Shape 538">
            <a:extLst>
              <a:ext uri="{FF2B5EF4-FFF2-40B4-BE49-F238E27FC236}">
                <a16:creationId xmlns:a16="http://schemas.microsoft.com/office/drawing/2014/main" id="{7CDAE080-6A47-459F-A708-161C1F62C0C4}"/>
              </a:ext>
            </a:extLst>
          </p:cNvPr>
          <p:cNvSpPr/>
          <p:nvPr/>
        </p:nvSpPr>
        <p:spPr>
          <a:xfrm>
            <a:off x="5614051" y="1910280"/>
            <a:ext cx="939864" cy="883324"/>
          </a:xfrm>
          <a:custGeom>
            <a:avLst/>
            <a:gdLst>
              <a:gd name="connsiteX0" fmla="*/ 469880 w 939864"/>
              <a:gd name="connsiteY0" fmla="*/ 0 h 883324"/>
              <a:gd name="connsiteX1" fmla="*/ 935331 w 939864"/>
              <a:gd name="connsiteY1" fmla="*/ 676574 h 883324"/>
              <a:gd name="connsiteX2" fmla="*/ 939864 w 939864"/>
              <a:gd name="connsiteY2" fmla="*/ 696973 h 883324"/>
              <a:gd name="connsiteX3" fmla="*/ 861836 w 939864"/>
              <a:gd name="connsiteY3" fmla="*/ 722267 h 883324"/>
              <a:gd name="connsiteX4" fmla="*/ 603180 w 939864"/>
              <a:gd name="connsiteY4" fmla="*/ 825232 h 883324"/>
              <a:gd name="connsiteX5" fmla="*/ 479261 w 939864"/>
              <a:gd name="connsiteY5" fmla="*/ 883324 h 883324"/>
              <a:gd name="connsiteX6" fmla="*/ 354765 w 939864"/>
              <a:gd name="connsiteY6" fmla="*/ 826523 h 883324"/>
              <a:gd name="connsiteX7" fmla="*/ 95059 w 939864"/>
              <a:gd name="connsiteY7" fmla="*/ 726237 h 883324"/>
              <a:gd name="connsiteX8" fmla="*/ 0 w 939864"/>
              <a:gd name="connsiteY8" fmla="*/ 696504 h 883324"/>
              <a:gd name="connsiteX9" fmla="*/ 4429 w 939864"/>
              <a:gd name="connsiteY9" fmla="*/ 676574 h 883324"/>
              <a:gd name="connsiteX10" fmla="*/ 469880 w 939864"/>
              <a:gd name="connsiteY10" fmla="*/ 0 h 88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9864" h="883324">
                <a:moveTo>
                  <a:pt x="469880" y="0"/>
                </a:moveTo>
                <a:cubicBezTo>
                  <a:pt x="663634" y="0"/>
                  <a:pt x="834459" y="268378"/>
                  <a:pt x="935331" y="676574"/>
                </a:cubicBezTo>
                <a:lnTo>
                  <a:pt x="939864" y="696973"/>
                </a:lnTo>
                <a:lnTo>
                  <a:pt x="861836" y="722267"/>
                </a:lnTo>
                <a:cubicBezTo>
                  <a:pt x="778120" y="751504"/>
                  <a:pt x="691542" y="785892"/>
                  <a:pt x="603180" y="825232"/>
                </a:cubicBezTo>
                <a:lnTo>
                  <a:pt x="479261" y="883324"/>
                </a:lnTo>
                <a:lnTo>
                  <a:pt x="354765" y="826523"/>
                </a:lnTo>
                <a:cubicBezTo>
                  <a:pt x="266002" y="788099"/>
                  <a:pt x="179073" y="754608"/>
                  <a:pt x="95059" y="726237"/>
                </a:cubicBezTo>
                <a:lnTo>
                  <a:pt x="0" y="696504"/>
                </a:lnTo>
                <a:lnTo>
                  <a:pt x="4429" y="676574"/>
                </a:lnTo>
                <a:cubicBezTo>
                  <a:pt x="105301" y="268378"/>
                  <a:pt x="276126" y="0"/>
                  <a:pt x="469880" y="0"/>
                </a:cubicBez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0" name="Freeform: Shape 539">
            <a:extLst>
              <a:ext uri="{FF2B5EF4-FFF2-40B4-BE49-F238E27FC236}">
                <a16:creationId xmlns:a16="http://schemas.microsoft.com/office/drawing/2014/main" id="{C578DA2F-209A-4D61-B7E9-1BE355216105}"/>
              </a:ext>
            </a:extLst>
          </p:cNvPr>
          <p:cNvSpPr/>
          <p:nvPr/>
        </p:nvSpPr>
        <p:spPr>
          <a:xfrm>
            <a:off x="6553915" y="2512245"/>
            <a:ext cx="895050" cy="911318"/>
          </a:xfrm>
          <a:custGeom>
            <a:avLst/>
            <a:gdLst>
              <a:gd name="connsiteX0" fmla="*/ 479372 w 895050"/>
              <a:gd name="connsiteY0" fmla="*/ 673 h 911318"/>
              <a:gd name="connsiteX1" fmla="*/ 864447 w 895050"/>
              <a:gd name="connsiteY1" fmla="*/ 138136 h 911318"/>
              <a:gd name="connsiteX2" fmla="*/ 517595 w 895050"/>
              <a:gd name="connsiteY2" fmla="*/ 882509 h 911318"/>
              <a:gd name="connsiteX3" fmla="*/ 486721 w 895050"/>
              <a:gd name="connsiteY3" fmla="*/ 911318 h 911318"/>
              <a:gd name="connsiteX4" fmla="*/ 423431 w 895050"/>
              <a:gd name="connsiteY4" fmla="*/ 853473 h 911318"/>
              <a:gd name="connsiteX5" fmla="*/ 85507 w 895050"/>
              <a:gd name="connsiteY5" fmla="*/ 594183 h 911318"/>
              <a:gd name="connsiteX6" fmla="*/ 75939 w 895050"/>
              <a:gd name="connsiteY6" fmla="*/ 588202 h 911318"/>
              <a:gd name="connsiteX7" fmla="*/ 47220 w 895050"/>
              <a:gd name="connsiteY7" fmla="*/ 335277 h 911318"/>
              <a:gd name="connsiteX8" fmla="*/ 23583 w 895050"/>
              <a:gd name="connsiteY8" fmla="*/ 201134 h 911318"/>
              <a:gd name="connsiteX9" fmla="*/ 0 w 895050"/>
              <a:gd name="connsiteY9" fmla="*/ 95008 h 911318"/>
              <a:gd name="connsiteX10" fmla="*/ 45267 w 895050"/>
              <a:gd name="connsiteY10" fmla="*/ 80333 h 911318"/>
              <a:gd name="connsiteX11" fmla="*/ 479372 w 895050"/>
              <a:gd name="connsiteY11" fmla="*/ 673 h 91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050" h="911318">
                <a:moveTo>
                  <a:pt x="479372" y="673"/>
                </a:moveTo>
                <a:cubicBezTo>
                  <a:pt x="667410" y="-6083"/>
                  <a:pt x="805462" y="37959"/>
                  <a:pt x="864447" y="138136"/>
                </a:cubicBezTo>
                <a:cubicBezTo>
                  <a:pt x="962755" y="305097"/>
                  <a:pt x="818164" y="588472"/>
                  <a:pt x="517595" y="882509"/>
                </a:cubicBezTo>
                <a:lnTo>
                  <a:pt x="486721" y="911318"/>
                </a:lnTo>
                <a:lnTo>
                  <a:pt x="423431" y="853473"/>
                </a:lnTo>
                <a:cubicBezTo>
                  <a:pt x="323253" y="765970"/>
                  <a:pt x="209820" y="678597"/>
                  <a:pt x="85507" y="594183"/>
                </a:cubicBezTo>
                <a:lnTo>
                  <a:pt x="75939" y="588202"/>
                </a:lnTo>
                <a:lnTo>
                  <a:pt x="47220" y="335277"/>
                </a:lnTo>
                <a:cubicBezTo>
                  <a:pt x="40119" y="289379"/>
                  <a:pt x="32225" y="244622"/>
                  <a:pt x="23583" y="201134"/>
                </a:cubicBezTo>
                <a:lnTo>
                  <a:pt x="0" y="95008"/>
                </a:lnTo>
                <a:lnTo>
                  <a:pt x="45267" y="80333"/>
                </a:lnTo>
                <a:cubicBezTo>
                  <a:pt x="206440" y="32257"/>
                  <a:pt x="354014" y="5176"/>
                  <a:pt x="479372" y="673"/>
                </a:cubicBez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1" name="Freeform: Shape 540">
            <a:extLst>
              <a:ext uri="{FF2B5EF4-FFF2-40B4-BE49-F238E27FC236}">
                <a16:creationId xmlns:a16="http://schemas.microsoft.com/office/drawing/2014/main" id="{E8979CCF-436A-4BCE-93BA-166A549E1F13}"/>
              </a:ext>
            </a:extLst>
          </p:cNvPr>
          <p:cNvSpPr/>
          <p:nvPr/>
        </p:nvSpPr>
        <p:spPr>
          <a:xfrm>
            <a:off x="4737491" y="2518974"/>
            <a:ext cx="876561" cy="911010"/>
          </a:xfrm>
          <a:custGeom>
            <a:avLst/>
            <a:gdLst>
              <a:gd name="connsiteX0" fmla="*/ 413013 w 876561"/>
              <a:gd name="connsiteY0" fmla="*/ 345 h 911010"/>
              <a:gd name="connsiteX1" fmla="*/ 847918 w 876561"/>
              <a:gd name="connsiteY1" fmla="*/ 75515 h 911010"/>
              <a:gd name="connsiteX2" fmla="*/ 876561 w 876561"/>
              <a:gd name="connsiteY2" fmla="*/ 84474 h 911010"/>
              <a:gd name="connsiteX3" fmla="*/ 852874 w 876561"/>
              <a:gd name="connsiteY3" fmla="*/ 191069 h 911010"/>
              <a:gd name="connsiteX4" fmla="*/ 829237 w 876561"/>
              <a:gd name="connsiteY4" fmla="*/ 325212 h 911010"/>
              <a:gd name="connsiteX5" fmla="*/ 797968 w 876561"/>
              <a:gd name="connsiteY5" fmla="*/ 600599 h 911010"/>
              <a:gd name="connsiteX6" fmla="*/ 693281 w 876561"/>
              <a:gd name="connsiteY6" fmla="*/ 676276 h 911010"/>
              <a:gd name="connsiteX7" fmla="*/ 477765 w 876561"/>
              <a:gd name="connsiteY7" fmla="*/ 852508 h 911010"/>
              <a:gd name="connsiteX8" fmla="*/ 415069 w 876561"/>
              <a:gd name="connsiteY8" fmla="*/ 911010 h 911010"/>
              <a:gd name="connsiteX9" fmla="*/ 383907 w 876561"/>
              <a:gd name="connsiteY9" fmla="*/ 882529 h 911010"/>
              <a:gd name="connsiteX10" fmla="*/ 29380 w 876561"/>
              <a:gd name="connsiteY10" fmla="*/ 141781 h 911010"/>
              <a:gd name="connsiteX11" fmla="*/ 413013 w 876561"/>
              <a:gd name="connsiteY11" fmla="*/ 345 h 9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6561" h="911010">
                <a:moveTo>
                  <a:pt x="413013" y="345"/>
                </a:moveTo>
                <a:cubicBezTo>
                  <a:pt x="538411" y="3553"/>
                  <a:pt x="686257" y="29107"/>
                  <a:pt x="847918" y="75515"/>
                </a:cubicBezTo>
                <a:lnTo>
                  <a:pt x="876561" y="84474"/>
                </a:lnTo>
                <a:lnTo>
                  <a:pt x="852874" y="191069"/>
                </a:lnTo>
                <a:cubicBezTo>
                  <a:pt x="844233" y="234557"/>
                  <a:pt x="836338" y="279314"/>
                  <a:pt x="829237" y="325212"/>
                </a:cubicBezTo>
                <a:lnTo>
                  <a:pt x="797968" y="600599"/>
                </a:lnTo>
                <a:lnTo>
                  <a:pt x="693281" y="676276"/>
                </a:lnTo>
                <a:cubicBezTo>
                  <a:pt x="616015" y="734460"/>
                  <a:pt x="543944" y="793486"/>
                  <a:pt x="477765" y="852508"/>
                </a:cubicBezTo>
                <a:lnTo>
                  <a:pt x="415069" y="911010"/>
                </a:lnTo>
                <a:lnTo>
                  <a:pt x="383907" y="882529"/>
                </a:lnTo>
                <a:cubicBezTo>
                  <a:pt x="80315" y="591614"/>
                  <a:pt x="-67198" y="309749"/>
                  <a:pt x="29380" y="141781"/>
                </a:cubicBezTo>
                <a:cubicBezTo>
                  <a:pt x="87326" y="41000"/>
                  <a:pt x="224916" y="-4466"/>
                  <a:pt x="413013" y="345"/>
                </a:cubicBez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2" name="Freeform: Shape 541">
            <a:extLst>
              <a:ext uri="{FF2B5EF4-FFF2-40B4-BE49-F238E27FC236}">
                <a16:creationId xmlns:a16="http://schemas.microsoft.com/office/drawing/2014/main" id="{DB6D947A-C2A3-4384-9E6A-50D5EDA7C212}"/>
              </a:ext>
            </a:extLst>
          </p:cNvPr>
          <p:cNvSpPr/>
          <p:nvPr/>
        </p:nvSpPr>
        <p:spPr>
          <a:xfrm>
            <a:off x="5522616" y="2792993"/>
            <a:ext cx="1122630" cy="1270231"/>
          </a:xfrm>
          <a:custGeom>
            <a:avLst/>
            <a:gdLst>
              <a:gd name="connsiteX0" fmla="*/ 570696 w 1122630"/>
              <a:gd name="connsiteY0" fmla="*/ 0 h 1270231"/>
              <a:gd name="connsiteX1" fmla="*/ 580587 w 1122630"/>
              <a:gd name="connsiteY1" fmla="*/ 4513 h 1270231"/>
              <a:gd name="connsiteX2" fmla="*/ 854381 w 1122630"/>
              <a:gd name="connsiteY2" fmla="*/ 148782 h 1270231"/>
              <a:gd name="connsiteX3" fmla="*/ 1107238 w 1122630"/>
              <a:gd name="connsiteY3" fmla="*/ 306843 h 1270231"/>
              <a:gd name="connsiteX4" fmla="*/ 1111226 w 1122630"/>
              <a:gd name="connsiteY4" fmla="*/ 341971 h 1270231"/>
              <a:gd name="connsiteX5" fmla="*/ 1122630 w 1122630"/>
              <a:gd name="connsiteY5" fmla="*/ 651239 h 1270231"/>
              <a:gd name="connsiteX6" fmla="*/ 1111349 w 1122630"/>
              <a:gd name="connsiteY6" fmla="*/ 957177 h 1270231"/>
              <a:gd name="connsiteX7" fmla="*/ 858189 w 1122630"/>
              <a:gd name="connsiteY7" fmla="*/ 1119090 h 1270231"/>
              <a:gd name="connsiteX8" fmla="*/ 585901 w 1122630"/>
              <a:gd name="connsiteY8" fmla="*/ 1266181 h 1270231"/>
              <a:gd name="connsiteX9" fmla="*/ 577262 w 1122630"/>
              <a:gd name="connsiteY9" fmla="*/ 1270231 h 1270231"/>
              <a:gd name="connsiteX10" fmla="*/ 568596 w 1122630"/>
              <a:gd name="connsiteY10" fmla="*/ 1266277 h 1270231"/>
              <a:gd name="connsiteX11" fmla="*/ 294802 w 1122630"/>
              <a:gd name="connsiteY11" fmla="*/ 1122008 h 1270231"/>
              <a:gd name="connsiteX12" fmla="*/ 32377 w 1122630"/>
              <a:gd name="connsiteY12" fmla="*/ 957966 h 1270231"/>
              <a:gd name="connsiteX13" fmla="*/ 10746 w 1122630"/>
              <a:gd name="connsiteY13" fmla="*/ 942667 h 1270231"/>
              <a:gd name="connsiteX14" fmla="*/ 0 w 1122630"/>
              <a:gd name="connsiteY14" fmla="*/ 651239 h 1270231"/>
              <a:gd name="connsiteX15" fmla="*/ 11404 w 1122630"/>
              <a:gd name="connsiteY15" fmla="*/ 341971 h 1270231"/>
              <a:gd name="connsiteX16" fmla="*/ 12842 w 1122630"/>
              <a:gd name="connsiteY16" fmla="*/ 329305 h 1270231"/>
              <a:gd name="connsiteX17" fmla="*/ 27865 w 1122630"/>
              <a:gd name="connsiteY17" fmla="*/ 318445 h 1270231"/>
              <a:gd name="connsiteX18" fmla="*/ 288581 w 1122630"/>
              <a:gd name="connsiteY18" fmla="*/ 151699 h 1270231"/>
              <a:gd name="connsiteX19" fmla="*/ 560869 w 1122630"/>
              <a:gd name="connsiteY19" fmla="*/ 4607 h 1270231"/>
              <a:gd name="connsiteX20" fmla="*/ 570696 w 1122630"/>
              <a:gd name="connsiteY20" fmla="*/ 0 h 1270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2630" h="1270231">
                <a:moveTo>
                  <a:pt x="570696" y="0"/>
                </a:moveTo>
                <a:lnTo>
                  <a:pt x="580587" y="4513"/>
                </a:lnTo>
                <a:cubicBezTo>
                  <a:pt x="670916" y="47824"/>
                  <a:pt x="762540" y="95976"/>
                  <a:pt x="854381" y="148782"/>
                </a:cubicBezTo>
                <a:lnTo>
                  <a:pt x="1107238" y="306843"/>
                </a:lnTo>
                <a:lnTo>
                  <a:pt x="1111226" y="341971"/>
                </a:lnTo>
                <a:cubicBezTo>
                  <a:pt x="1118704" y="441867"/>
                  <a:pt x="1122630" y="545300"/>
                  <a:pt x="1122630" y="651239"/>
                </a:cubicBezTo>
                <a:lnTo>
                  <a:pt x="1111349" y="957177"/>
                </a:lnTo>
                <a:lnTo>
                  <a:pt x="858189" y="1119090"/>
                </a:lnTo>
                <a:cubicBezTo>
                  <a:pt x="766899" y="1172842"/>
                  <a:pt x="675777" y="1221939"/>
                  <a:pt x="585901" y="1266181"/>
                </a:cubicBezTo>
                <a:lnTo>
                  <a:pt x="577262" y="1270231"/>
                </a:lnTo>
                <a:lnTo>
                  <a:pt x="568596" y="1266277"/>
                </a:lnTo>
                <a:cubicBezTo>
                  <a:pt x="478267" y="1222966"/>
                  <a:pt x="386643" y="1174814"/>
                  <a:pt x="294802" y="1122008"/>
                </a:cubicBezTo>
                <a:cubicBezTo>
                  <a:pt x="202962" y="1069202"/>
                  <a:pt x="115252" y="1014242"/>
                  <a:pt x="32377" y="957966"/>
                </a:cubicBezTo>
                <a:lnTo>
                  <a:pt x="10746" y="942667"/>
                </a:lnTo>
                <a:lnTo>
                  <a:pt x="0" y="651239"/>
                </a:lnTo>
                <a:cubicBezTo>
                  <a:pt x="0" y="545300"/>
                  <a:pt x="3927" y="441867"/>
                  <a:pt x="11404" y="341971"/>
                </a:cubicBezTo>
                <a:lnTo>
                  <a:pt x="12842" y="329305"/>
                </a:lnTo>
                <a:lnTo>
                  <a:pt x="27865" y="318445"/>
                </a:lnTo>
                <a:cubicBezTo>
                  <a:pt x="110154" y="261315"/>
                  <a:pt x="197291" y="205452"/>
                  <a:pt x="288581" y="151699"/>
                </a:cubicBezTo>
                <a:cubicBezTo>
                  <a:pt x="379871" y="97947"/>
                  <a:pt x="470993" y="48850"/>
                  <a:pt x="560869" y="4607"/>
                </a:cubicBezTo>
                <a:lnTo>
                  <a:pt x="570696"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3" name="Freeform: Shape 542">
            <a:extLst>
              <a:ext uri="{FF2B5EF4-FFF2-40B4-BE49-F238E27FC236}">
                <a16:creationId xmlns:a16="http://schemas.microsoft.com/office/drawing/2014/main" id="{E73D9C3B-B193-4914-9A68-EDDC6A41B79E}"/>
              </a:ext>
            </a:extLst>
          </p:cNvPr>
          <p:cNvSpPr/>
          <p:nvPr/>
        </p:nvSpPr>
        <p:spPr>
          <a:xfrm>
            <a:off x="6562121" y="3423563"/>
            <a:ext cx="894804" cy="912124"/>
          </a:xfrm>
          <a:custGeom>
            <a:avLst/>
            <a:gdLst>
              <a:gd name="connsiteX0" fmla="*/ 478515 w 894804"/>
              <a:gd name="connsiteY0" fmla="*/ 0 h 912124"/>
              <a:gd name="connsiteX1" fmla="*/ 510897 w 894804"/>
              <a:gd name="connsiteY1" fmla="*/ 29596 h 912124"/>
              <a:gd name="connsiteX2" fmla="*/ 865425 w 894804"/>
              <a:gd name="connsiteY2" fmla="*/ 770344 h 912124"/>
              <a:gd name="connsiteX3" fmla="*/ 46886 w 894804"/>
              <a:gd name="connsiteY3" fmla="*/ 836610 h 912124"/>
              <a:gd name="connsiteX4" fmla="*/ 0 w 894804"/>
              <a:gd name="connsiteY4" fmla="*/ 821945 h 912124"/>
              <a:gd name="connsiteX5" fmla="*/ 15377 w 894804"/>
              <a:gd name="connsiteY5" fmla="*/ 752744 h 912124"/>
              <a:gd name="connsiteX6" fmla="*/ 71721 w 894804"/>
              <a:gd name="connsiteY6" fmla="*/ 330548 h 912124"/>
              <a:gd name="connsiteX7" fmla="*/ 71844 w 894804"/>
              <a:gd name="connsiteY7" fmla="*/ 327218 h 912124"/>
              <a:gd name="connsiteX8" fmla="*/ 79400 w 894804"/>
              <a:gd name="connsiteY8" fmla="*/ 322385 h 912124"/>
              <a:gd name="connsiteX9" fmla="*/ 414626 w 894804"/>
              <a:gd name="connsiteY9" fmla="*/ 59616 h 912124"/>
              <a:gd name="connsiteX10" fmla="*/ 478515 w 894804"/>
              <a:gd name="connsiteY10" fmla="*/ 0 h 91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804" h="912124">
                <a:moveTo>
                  <a:pt x="478515" y="0"/>
                </a:moveTo>
                <a:lnTo>
                  <a:pt x="510897" y="29596"/>
                </a:lnTo>
                <a:cubicBezTo>
                  <a:pt x="814490" y="320511"/>
                  <a:pt x="962002" y="602375"/>
                  <a:pt x="865425" y="770344"/>
                </a:cubicBezTo>
                <a:cubicBezTo>
                  <a:pt x="768848" y="938312"/>
                  <a:pt x="451038" y="952630"/>
                  <a:pt x="46886" y="836610"/>
                </a:cubicBezTo>
                <a:lnTo>
                  <a:pt x="0" y="821945"/>
                </a:lnTo>
                <a:lnTo>
                  <a:pt x="15377" y="752744"/>
                </a:lnTo>
                <a:cubicBezTo>
                  <a:pt x="41301" y="622282"/>
                  <a:pt x="60506" y="480393"/>
                  <a:pt x="71721" y="330548"/>
                </a:cubicBezTo>
                <a:lnTo>
                  <a:pt x="71844" y="327218"/>
                </a:lnTo>
                <a:lnTo>
                  <a:pt x="79400" y="322385"/>
                </a:lnTo>
                <a:cubicBezTo>
                  <a:pt x="202833" y="236691"/>
                  <a:pt x="315357" y="148150"/>
                  <a:pt x="414626" y="59616"/>
                </a:cubicBezTo>
                <a:lnTo>
                  <a:pt x="478515"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4" name="Freeform: Shape 543">
            <a:extLst>
              <a:ext uri="{FF2B5EF4-FFF2-40B4-BE49-F238E27FC236}">
                <a16:creationId xmlns:a16="http://schemas.microsoft.com/office/drawing/2014/main" id="{D3E6A49C-4F44-486D-8724-C086908888D3}"/>
              </a:ext>
            </a:extLst>
          </p:cNvPr>
          <p:cNvSpPr/>
          <p:nvPr/>
        </p:nvSpPr>
        <p:spPr>
          <a:xfrm>
            <a:off x="4743037" y="3429984"/>
            <a:ext cx="865964" cy="912431"/>
          </a:xfrm>
          <a:custGeom>
            <a:avLst/>
            <a:gdLst>
              <a:gd name="connsiteX0" fmla="*/ 409522 w 865964"/>
              <a:gd name="connsiteY0" fmla="*/ 0 h 912431"/>
              <a:gd name="connsiteX1" fmla="*/ 474032 w 865964"/>
              <a:gd name="connsiteY1" fmla="*/ 58960 h 912431"/>
              <a:gd name="connsiteX2" fmla="*/ 691358 w 865964"/>
              <a:gd name="connsiteY2" fmla="*/ 232955 h 912431"/>
              <a:gd name="connsiteX3" fmla="*/ 790325 w 865964"/>
              <a:gd name="connsiteY3" fmla="*/ 302951 h 912431"/>
              <a:gd name="connsiteX4" fmla="*/ 790983 w 865964"/>
              <a:gd name="connsiteY4" fmla="*/ 320791 h 912431"/>
              <a:gd name="connsiteX5" fmla="*/ 847327 w 865964"/>
              <a:gd name="connsiteY5" fmla="*/ 742987 h 912431"/>
              <a:gd name="connsiteX6" fmla="*/ 865964 w 865964"/>
              <a:gd name="connsiteY6" fmla="*/ 826854 h 912431"/>
              <a:gd name="connsiteX7" fmla="*/ 849783 w 865964"/>
              <a:gd name="connsiteY7" fmla="*/ 832099 h 912431"/>
              <a:gd name="connsiteX8" fmla="*/ 30603 w 865964"/>
              <a:gd name="connsiteY8" fmla="*/ 774296 h 912431"/>
              <a:gd name="connsiteX9" fmla="*/ 377455 w 865964"/>
              <a:gd name="connsiteY9" fmla="*/ 29923 h 912431"/>
              <a:gd name="connsiteX10" fmla="*/ 409522 w 865964"/>
              <a:gd name="connsiteY10" fmla="*/ 0 h 91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964" h="912431">
                <a:moveTo>
                  <a:pt x="409522" y="0"/>
                </a:moveTo>
                <a:lnTo>
                  <a:pt x="474032" y="58960"/>
                </a:lnTo>
                <a:cubicBezTo>
                  <a:pt x="540817" y="117295"/>
                  <a:pt x="613494" y="175573"/>
                  <a:pt x="691358" y="232955"/>
                </a:cubicBezTo>
                <a:lnTo>
                  <a:pt x="790325" y="302951"/>
                </a:lnTo>
                <a:lnTo>
                  <a:pt x="790983" y="320791"/>
                </a:lnTo>
                <a:cubicBezTo>
                  <a:pt x="802199" y="470636"/>
                  <a:pt x="821403" y="612525"/>
                  <a:pt x="847327" y="742987"/>
                </a:cubicBezTo>
                <a:lnTo>
                  <a:pt x="865964" y="826854"/>
                </a:lnTo>
                <a:lnTo>
                  <a:pt x="849783" y="832099"/>
                </a:lnTo>
                <a:cubicBezTo>
                  <a:pt x="446851" y="952289"/>
                  <a:pt x="128911" y="941257"/>
                  <a:pt x="30603" y="774296"/>
                </a:cubicBezTo>
                <a:cubicBezTo>
                  <a:pt x="-67705" y="607335"/>
                  <a:pt x="76886" y="323960"/>
                  <a:pt x="377455" y="29923"/>
                </a:cubicBezTo>
                <a:lnTo>
                  <a:pt x="409522"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5" name="Freeform: Shape 544">
            <a:extLst>
              <a:ext uri="{FF2B5EF4-FFF2-40B4-BE49-F238E27FC236}">
                <a16:creationId xmlns:a16="http://schemas.microsoft.com/office/drawing/2014/main" id="{B7720CFF-5EE9-4D89-AF6E-7FC300E5D9F6}"/>
              </a:ext>
            </a:extLst>
          </p:cNvPr>
          <p:cNvSpPr/>
          <p:nvPr/>
        </p:nvSpPr>
        <p:spPr>
          <a:xfrm>
            <a:off x="5609001" y="4063835"/>
            <a:ext cx="953120" cy="915571"/>
          </a:xfrm>
          <a:custGeom>
            <a:avLst/>
            <a:gdLst>
              <a:gd name="connsiteX0" fmla="*/ 490877 w 953120"/>
              <a:gd name="connsiteY0" fmla="*/ 0 h 915571"/>
              <a:gd name="connsiteX1" fmla="*/ 616598 w 953120"/>
              <a:gd name="connsiteY1" fmla="*/ 57360 h 915571"/>
              <a:gd name="connsiteX2" fmla="*/ 876304 w 953120"/>
              <a:gd name="connsiteY2" fmla="*/ 157646 h 915571"/>
              <a:gd name="connsiteX3" fmla="*/ 953120 w 953120"/>
              <a:gd name="connsiteY3" fmla="*/ 181673 h 915571"/>
              <a:gd name="connsiteX4" fmla="*/ 940381 w 953120"/>
              <a:gd name="connsiteY4" fmla="*/ 238997 h 915571"/>
              <a:gd name="connsiteX5" fmla="*/ 474930 w 953120"/>
              <a:gd name="connsiteY5" fmla="*/ 915571 h 915571"/>
              <a:gd name="connsiteX6" fmla="*/ 9479 w 953120"/>
              <a:gd name="connsiteY6" fmla="*/ 238997 h 915571"/>
              <a:gd name="connsiteX7" fmla="*/ 0 w 953120"/>
              <a:gd name="connsiteY7" fmla="*/ 196339 h 915571"/>
              <a:gd name="connsiteX8" fmla="*/ 107114 w 953120"/>
              <a:gd name="connsiteY8" fmla="*/ 161615 h 915571"/>
              <a:gd name="connsiteX9" fmla="*/ 365770 w 953120"/>
              <a:gd name="connsiteY9" fmla="*/ 58650 h 915571"/>
              <a:gd name="connsiteX10" fmla="*/ 490877 w 953120"/>
              <a:gd name="connsiteY10" fmla="*/ 0 h 9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3120" h="915571">
                <a:moveTo>
                  <a:pt x="490877" y="0"/>
                </a:moveTo>
                <a:lnTo>
                  <a:pt x="616598" y="57360"/>
                </a:lnTo>
                <a:cubicBezTo>
                  <a:pt x="705362" y="95785"/>
                  <a:pt x="792290" y="129276"/>
                  <a:pt x="876304" y="157646"/>
                </a:cubicBezTo>
                <a:lnTo>
                  <a:pt x="953120" y="181673"/>
                </a:lnTo>
                <a:lnTo>
                  <a:pt x="940381" y="238997"/>
                </a:lnTo>
                <a:cubicBezTo>
                  <a:pt x="839509" y="647194"/>
                  <a:pt x="668684" y="915571"/>
                  <a:pt x="474930" y="915571"/>
                </a:cubicBezTo>
                <a:cubicBezTo>
                  <a:pt x="281176" y="915571"/>
                  <a:pt x="110351" y="647194"/>
                  <a:pt x="9479" y="238997"/>
                </a:cubicBezTo>
                <a:lnTo>
                  <a:pt x="0" y="196339"/>
                </a:lnTo>
                <a:lnTo>
                  <a:pt x="107114" y="161615"/>
                </a:lnTo>
                <a:cubicBezTo>
                  <a:pt x="190831" y="132377"/>
                  <a:pt x="277409" y="97990"/>
                  <a:pt x="365770" y="58650"/>
                </a:cubicBezTo>
                <a:lnTo>
                  <a:pt x="490877"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6" name="Freeform: Shape 545">
            <a:extLst>
              <a:ext uri="{FF2B5EF4-FFF2-40B4-BE49-F238E27FC236}">
                <a16:creationId xmlns:a16="http://schemas.microsoft.com/office/drawing/2014/main" id="{242BC218-DCC9-414E-9FA6-ACCF5011ED4E}"/>
              </a:ext>
            </a:extLst>
          </p:cNvPr>
          <p:cNvSpPr/>
          <p:nvPr/>
        </p:nvSpPr>
        <p:spPr>
          <a:xfrm>
            <a:off x="5535458" y="2608556"/>
            <a:ext cx="557854" cy="516125"/>
          </a:xfrm>
          <a:custGeom>
            <a:avLst/>
            <a:gdLst>
              <a:gd name="connsiteX0" fmla="*/ 78593 w 557854"/>
              <a:gd name="connsiteY0" fmla="*/ 0 h 516125"/>
              <a:gd name="connsiteX1" fmla="*/ 173652 w 557854"/>
              <a:gd name="connsiteY1" fmla="*/ 29733 h 516125"/>
              <a:gd name="connsiteX2" fmla="*/ 433358 w 557854"/>
              <a:gd name="connsiteY2" fmla="*/ 130019 h 516125"/>
              <a:gd name="connsiteX3" fmla="*/ 557854 w 557854"/>
              <a:gd name="connsiteY3" fmla="*/ 186820 h 516125"/>
              <a:gd name="connsiteX4" fmla="*/ 548027 w 557854"/>
              <a:gd name="connsiteY4" fmla="*/ 191427 h 516125"/>
              <a:gd name="connsiteX5" fmla="*/ 275739 w 557854"/>
              <a:gd name="connsiteY5" fmla="*/ 338519 h 516125"/>
              <a:gd name="connsiteX6" fmla="*/ 15023 w 557854"/>
              <a:gd name="connsiteY6" fmla="*/ 505265 h 516125"/>
              <a:gd name="connsiteX7" fmla="*/ 0 w 557854"/>
              <a:gd name="connsiteY7" fmla="*/ 516125 h 516125"/>
              <a:gd name="connsiteX8" fmla="*/ 31269 w 557854"/>
              <a:gd name="connsiteY8" fmla="*/ 240738 h 516125"/>
              <a:gd name="connsiteX9" fmla="*/ 54906 w 557854"/>
              <a:gd name="connsiteY9" fmla="*/ 106595 h 516125"/>
              <a:gd name="connsiteX10" fmla="*/ 78593 w 557854"/>
              <a:gd name="connsiteY10" fmla="*/ 0 h 51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854" h="516125">
                <a:moveTo>
                  <a:pt x="78593" y="0"/>
                </a:moveTo>
                <a:lnTo>
                  <a:pt x="173652" y="29733"/>
                </a:lnTo>
                <a:cubicBezTo>
                  <a:pt x="257666" y="58104"/>
                  <a:pt x="344595" y="91595"/>
                  <a:pt x="433358" y="130019"/>
                </a:cubicBezTo>
                <a:lnTo>
                  <a:pt x="557854" y="186820"/>
                </a:lnTo>
                <a:lnTo>
                  <a:pt x="548027" y="191427"/>
                </a:lnTo>
                <a:cubicBezTo>
                  <a:pt x="458151" y="235670"/>
                  <a:pt x="367029" y="284767"/>
                  <a:pt x="275739" y="338519"/>
                </a:cubicBezTo>
                <a:cubicBezTo>
                  <a:pt x="184449" y="392272"/>
                  <a:pt x="97312" y="448135"/>
                  <a:pt x="15023" y="505265"/>
                </a:cubicBezTo>
                <a:lnTo>
                  <a:pt x="0" y="516125"/>
                </a:lnTo>
                <a:lnTo>
                  <a:pt x="31269" y="240738"/>
                </a:lnTo>
                <a:cubicBezTo>
                  <a:pt x="38370" y="194840"/>
                  <a:pt x="46265" y="150083"/>
                  <a:pt x="54906" y="106595"/>
                </a:cubicBezTo>
                <a:lnTo>
                  <a:pt x="78593"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7" name="Freeform: Shape 546">
            <a:extLst>
              <a:ext uri="{FF2B5EF4-FFF2-40B4-BE49-F238E27FC236}">
                <a16:creationId xmlns:a16="http://schemas.microsoft.com/office/drawing/2014/main" id="{A10DB90A-3BF3-4E05-ADE5-55AE2E6F5B4A}"/>
              </a:ext>
            </a:extLst>
          </p:cNvPr>
          <p:cNvSpPr/>
          <p:nvPr/>
        </p:nvSpPr>
        <p:spPr>
          <a:xfrm>
            <a:off x="6093312" y="2607971"/>
            <a:ext cx="536542" cy="493194"/>
          </a:xfrm>
          <a:custGeom>
            <a:avLst/>
            <a:gdLst>
              <a:gd name="connsiteX0" fmla="*/ 460603 w 536542"/>
              <a:gd name="connsiteY0" fmla="*/ 0 h 493194"/>
              <a:gd name="connsiteX1" fmla="*/ 484186 w 536542"/>
              <a:gd name="connsiteY1" fmla="*/ 106126 h 493194"/>
              <a:gd name="connsiteX2" fmla="*/ 507823 w 536542"/>
              <a:gd name="connsiteY2" fmla="*/ 240269 h 493194"/>
              <a:gd name="connsiteX3" fmla="*/ 536542 w 536542"/>
              <a:gd name="connsiteY3" fmla="*/ 493194 h 493194"/>
              <a:gd name="connsiteX4" fmla="*/ 283685 w 536542"/>
              <a:gd name="connsiteY4" fmla="*/ 335133 h 493194"/>
              <a:gd name="connsiteX5" fmla="*/ 9891 w 536542"/>
              <a:gd name="connsiteY5" fmla="*/ 190864 h 493194"/>
              <a:gd name="connsiteX6" fmla="*/ 0 w 536542"/>
              <a:gd name="connsiteY6" fmla="*/ 186351 h 493194"/>
              <a:gd name="connsiteX7" fmla="*/ 123919 w 536542"/>
              <a:gd name="connsiteY7" fmla="*/ 128259 h 493194"/>
              <a:gd name="connsiteX8" fmla="*/ 382575 w 536542"/>
              <a:gd name="connsiteY8" fmla="*/ 25294 h 493194"/>
              <a:gd name="connsiteX9" fmla="*/ 460603 w 536542"/>
              <a:gd name="connsiteY9" fmla="*/ 0 h 49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542" h="493194">
                <a:moveTo>
                  <a:pt x="460603" y="0"/>
                </a:moveTo>
                <a:lnTo>
                  <a:pt x="484186" y="106126"/>
                </a:lnTo>
                <a:cubicBezTo>
                  <a:pt x="492828" y="149614"/>
                  <a:pt x="500722" y="194371"/>
                  <a:pt x="507823" y="240269"/>
                </a:cubicBezTo>
                <a:lnTo>
                  <a:pt x="536542" y="493194"/>
                </a:lnTo>
                <a:lnTo>
                  <a:pt x="283685" y="335133"/>
                </a:lnTo>
                <a:cubicBezTo>
                  <a:pt x="191844" y="282327"/>
                  <a:pt x="100220" y="234175"/>
                  <a:pt x="9891" y="190864"/>
                </a:cubicBezTo>
                <a:lnTo>
                  <a:pt x="0" y="186351"/>
                </a:lnTo>
                <a:lnTo>
                  <a:pt x="123919" y="128259"/>
                </a:lnTo>
                <a:cubicBezTo>
                  <a:pt x="212281" y="88919"/>
                  <a:pt x="298859" y="54531"/>
                  <a:pt x="382575" y="25294"/>
                </a:cubicBezTo>
                <a:lnTo>
                  <a:pt x="460603"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8" name="Freeform: Shape 547">
            <a:extLst>
              <a:ext uri="{FF2B5EF4-FFF2-40B4-BE49-F238E27FC236}">
                <a16:creationId xmlns:a16="http://schemas.microsoft.com/office/drawing/2014/main" id="{4EA977A7-443C-4FFE-8D31-D63725E00C0C}"/>
              </a:ext>
            </a:extLst>
          </p:cNvPr>
          <p:cNvSpPr/>
          <p:nvPr/>
        </p:nvSpPr>
        <p:spPr>
          <a:xfrm>
            <a:off x="6629854" y="3100447"/>
            <a:ext cx="410782" cy="650334"/>
          </a:xfrm>
          <a:custGeom>
            <a:avLst/>
            <a:gdLst>
              <a:gd name="connsiteX0" fmla="*/ 0 w 410782"/>
              <a:gd name="connsiteY0" fmla="*/ 0 h 650334"/>
              <a:gd name="connsiteX1" fmla="*/ 9568 w 410782"/>
              <a:gd name="connsiteY1" fmla="*/ 5981 h 650334"/>
              <a:gd name="connsiteX2" fmla="*/ 347492 w 410782"/>
              <a:gd name="connsiteY2" fmla="*/ 265271 h 650334"/>
              <a:gd name="connsiteX3" fmla="*/ 410782 w 410782"/>
              <a:gd name="connsiteY3" fmla="*/ 323116 h 650334"/>
              <a:gd name="connsiteX4" fmla="*/ 346893 w 410782"/>
              <a:gd name="connsiteY4" fmla="*/ 382732 h 650334"/>
              <a:gd name="connsiteX5" fmla="*/ 11667 w 410782"/>
              <a:gd name="connsiteY5" fmla="*/ 645501 h 650334"/>
              <a:gd name="connsiteX6" fmla="*/ 4111 w 410782"/>
              <a:gd name="connsiteY6" fmla="*/ 650334 h 650334"/>
              <a:gd name="connsiteX7" fmla="*/ 15392 w 410782"/>
              <a:gd name="connsiteY7" fmla="*/ 344396 h 650334"/>
              <a:gd name="connsiteX8" fmla="*/ 3988 w 410782"/>
              <a:gd name="connsiteY8" fmla="*/ 35128 h 650334"/>
              <a:gd name="connsiteX9" fmla="*/ 0 w 410782"/>
              <a:gd name="connsiteY9" fmla="*/ 0 h 65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0782" h="650334">
                <a:moveTo>
                  <a:pt x="0" y="0"/>
                </a:moveTo>
                <a:lnTo>
                  <a:pt x="9568" y="5981"/>
                </a:lnTo>
                <a:cubicBezTo>
                  <a:pt x="133881" y="90395"/>
                  <a:pt x="247314" y="177768"/>
                  <a:pt x="347492" y="265271"/>
                </a:cubicBezTo>
                <a:lnTo>
                  <a:pt x="410782" y="323116"/>
                </a:lnTo>
                <a:lnTo>
                  <a:pt x="346893" y="382732"/>
                </a:lnTo>
                <a:cubicBezTo>
                  <a:pt x="247624" y="471266"/>
                  <a:pt x="135100" y="559807"/>
                  <a:pt x="11667" y="645501"/>
                </a:cubicBezTo>
                <a:lnTo>
                  <a:pt x="4111" y="650334"/>
                </a:lnTo>
                <a:lnTo>
                  <a:pt x="15392" y="344396"/>
                </a:lnTo>
                <a:cubicBezTo>
                  <a:pt x="15392" y="238457"/>
                  <a:pt x="11466" y="135024"/>
                  <a:pt x="3988" y="35128"/>
                </a:cubicBezTo>
                <a:lnTo>
                  <a:pt x="0"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49" name="Freeform: Shape 548">
            <a:extLst>
              <a:ext uri="{FF2B5EF4-FFF2-40B4-BE49-F238E27FC236}">
                <a16:creationId xmlns:a16="http://schemas.microsoft.com/office/drawing/2014/main" id="{C3C7AE8E-A332-408E-B740-B5643C8423D9}"/>
              </a:ext>
            </a:extLst>
          </p:cNvPr>
          <p:cNvSpPr/>
          <p:nvPr/>
        </p:nvSpPr>
        <p:spPr>
          <a:xfrm>
            <a:off x="5152560" y="3122909"/>
            <a:ext cx="382899" cy="613362"/>
          </a:xfrm>
          <a:custGeom>
            <a:avLst/>
            <a:gdLst>
              <a:gd name="connsiteX0" fmla="*/ 382899 w 382899"/>
              <a:gd name="connsiteY0" fmla="*/ 0 h 613362"/>
              <a:gd name="connsiteX1" fmla="*/ 381461 w 382899"/>
              <a:gd name="connsiteY1" fmla="*/ 12666 h 613362"/>
              <a:gd name="connsiteX2" fmla="*/ 370057 w 382899"/>
              <a:gd name="connsiteY2" fmla="*/ 321934 h 613362"/>
              <a:gd name="connsiteX3" fmla="*/ 380803 w 382899"/>
              <a:gd name="connsiteY3" fmla="*/ 613362 h 613362"/>
              <a:gd name="connsiteX4" fmla="*/ 281836 w 382899"/>
              <a:gd name="connsiteY4" fmla="*/ 543366 h 613362"/>
              <a:gd name="connsiteX5" fmla="*/ 64510 w 382899"/>
              <a:gd name="connsiteY5" fmla="*/ 369371 h 613362"/>
              <a:gd name="connsiteX6" fmla="*/ 0 w 382899"/>
              <a:gd name="connsiteY6" fmla="*/ 310411 h 613362"/>
              <a:gd name="connsiteX7" fmla="*/ 62696 w 382899"/>
              <a:gd name="connsiteY7" fmla="*/ 251909 h 613362"/>
              <a:gd name="connsiteX8" fmla="*/ 278212 w 382899"/>
              <a:gd name="connsiteY8" fmla="*/ 75677 h 613362"/>
              <a:gd name="connsiteX9" fmla="*/ 382899 w 382899"/>
              <a:gd name="connsiteY9" fmla="*/ 0 h 61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899" h="613362">
                <a:moveTo>
                  <a:pt x="382899" y="0"/>
                </a:moveTo>
                <a:lnTo>
                  <a:pt x="381461" y="12666"/>
                </a:lnTo>
                <a:cubicBezTo>
                  <a:pt x="373984" y="112562"/>
                  <a:pt x="370057" y="215995"/>
                  <a:pt x="370057" y="321934"/>
                </a:cubicBezTo>
                <a:lnTo>
                  <a:pt x="380803" y="613362"/>
                </a:lnTo>
                <a:lnTo>
                  <a:pt x="281836" y="543366"/>
                </a:lnTo>
                <a:cubicBezTo>
                  <a:pt x="203972" y="485984"/>
                  <a:pt x="131295" y="427706"/>
                  <a:pt x="64510" y="369371"/>
                </a:cubicBezTo>
                <a:lnTo>
                  <a:pt x="0" y="310411"/>
                </a:lnTo>
                <a:lnTo>
                  <a:pt x="62696" y="251909"/>
                </a:lnTo>
                <a:cubicBezTo>
                  <a:pt x="128875" y="192887"/>
                  <a:pt x="200946" y="133861"/>
                  <a:pt x="278212" y="75677"/>
                </a:cubicBezTo>
                <a:lnTo>
                  <a:pt x="382899"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50" name="Freeform: Shape 549">
            <a:extLst>
              <a:ext uri="{FF2B5EF4-FFF2-40B4-BE49-F238E27FC236}">
                <a16:creationId xmlns:a16="http://schemas.microsoft.com/office/drawing/2014/main" id="{B33535F2-8185-45F6-8D48-27120E206CCF}"/>
              </a:ext>
            </a:extLst>
          </p:cNvPr>
          <p:cNvSpPr/>
          <p:nvPr/>
        </p:nvSpPr>
        <p:spPr>
          <a:xfrm>
            <a:off x="5533362" y="3738043"/>
            <a:ext cx="566516" cy="523903"/>
          </a:xfrm>
          <a:custGeom>
            <a:avLst/>
            <a:gdLst>
              <a:gd name="connsiteX0" fmla="*/ 0 w 566516"/>
              <a:gd name="connsiteY0" fmla="*/ 0 h 523903"/>
              <a:gd name="connsiteX1" fmla="*/ 21631 w 566516"/>
              <a:gd name="connsiteY1" fmla="*/ 15299 h 523903"/>
              <a:gd name="connsiteX2" fmla="*/ 284056 w 566516"/>
              <a:gd name="connsiteY2" fmla="*/ 179341 h 523903"/>
              <a:gd name="connsiteX3" fmla="*/ 557850 w 566516"/>
              <a:gd name="connsiteY3" fmla="*/ 323610 h 523903"/>
              <a:gd name="connsiteX4" fmla="*/ 566516 w 566516"/>
              <a:gd name="connsiteY4" fmla="*/ 327564 h 523903"/>
              <a:gd name="connsiteX5" fmla="*/ 441409 w 566516"/>
              <a:gd name="connsiteY5" fmla="*/ 386214 h 523903"/>
              <a:gd name="connsiteX6" fmla="*/ 182753 w 566516"/>
              <a:gd name="connsiteY6" fmla="*/ 489179 h 523903"/>
              <a:gd name="connsiteX7" fmla="*/ 75639 w 566516"/>
              <a:gd name="connsiteY7" fmla="*/ 523903 h 523903"/>
              <a:gd name="connsiteX8" fmla="*/ 57002 w 566516"/>
              <a:gd name="connsiteY8" fmla="*/ 440036 h 523903"/>
              <a:gd name="connsiteX9" fmla="*/ 658 w 566516"/>
              <a:gd name="connsiteY9" fmla="*/ 17840 h 523903"/>
              <a:gd name="connsiteX10" fmla="*/ 0 w 566516"/>
              <a:gd name="connsiteY10" fmla="*/ 0 h 52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516" h="523903">
                <a:moveTo>
                  <a:pt x="0" y="0"/>
                </a:moveTo>
                <a:lnTo>
                  <a:pt x="21631" y="15299"/>
                </a:lnTo>
                <a:cubicBezTo>
                  <a:pt x="104506" y="71575"/>
                  <a:pt x="192216" y="126535"/>
                  <a:pt x="284056" y="179341"/>
                </a:cubicBezTo>
                <a:cubicBezTo>
                  <a:pt x="375897" y="232147"/>
                  <a:pt x="467521" y="280299"/>
                  <a:pt x="557850" y="323610"/>
                </a:cubicBezTo>
                <a:lnTo>
                  <a:pt x="566516" y="327564"/>
                </a:lnTo>
                <a:lnTo>
                  <a:pt x="441409" y="386214"/>
                </a:lnTo>
                <a:cubicBezTo>
                  <a:pt x="353048" y="425554"/>
                  <a:pt x="266470" y="459941"/>
                  <a:pt x="182753" y="489179"/>
                </a:cubicBezTo>
                <a:lnTo>
                  <a:pt x="75639" y="523903"/>
                </a:lnTo>
                <a:lnTo>
                  <a:pt x="57002" y="440036"/>
                </a:lnTo>
                <a:cubicBezTo>
                  <a:pt x="31078" y="309574"/>
                  <a:pt x="11874" y="167685"/>
                  <a:pt x="658" y="17840"/>
                </a:cubicBezTo>
                <a:lnTo>
                  <a:pt x="0"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551" name="Freeform: Shape 550">
            <a:extLst>
              <a:ext uri="{FF2B5EF4-FFF2-40B4-BE49-F238E27FC236}">
                <a16:creationId xmlns:a16="http://schemas.microsoft.com/office/drawing/2014/main" id="{392A01AE-0938-4BDF-A637-1C165118AF99}"/>
              </a:ext>
            </a:extLst>
          </p:cNvPr>
          <p:cNvSpPr/>
          <p:nvPr/>
        </p:nvSpPr>
        <p:spPr>
          <a:xfrm>
            <a:off x="6099879" y="3750781"/>
            <a:ext cx="534087" cy="494727"/>
          </a:xfrm>
          <a:custGeom>
            <a:avLst/>
            <a:gdLst>
              <a:gd name="connsiteX0" fmla="*/ 534087 w 534087"/>
              <a:gd name="connsiteY0" fmla="*/ 0 h 494727"/>
              <a:gd name="connsiteX1" fmla="*/ 533964 w 534087"/>
              <a:gd name="connsiteY1" fmla="*/ 3330 h 494727"/>
              <a:gd name="connsiteX2" fmla="*/ 477620 w 534087"/>
              <a:gd name="connsiteY2" fmla="*/ 425526 h 494727"/>
              <a:gd name="connsiteX3" fmla="*/ 462243 w 534087"/>
              <a:gd name="connsiteY3" fmla="*/ 494727 h 494727"/>
              <a:gd name="connsiteX4" fmla="*/ 385427 w 534087"/>
              <a:gd name="connsiteY4" fmla="*/ 470700 h 494727"/>
              <a:gd name="connsiteX5" fmla="*/ 125721 w 534087"/>
              <a:gd name="connsiteY5" fmla="*/ 370414 h 494727"/>
              <a:gd name="connsiteX6" fmla="*/ 0 w 534087"/>
              <a:gd name="connsiteY6" fmla="*/ 313054 h 494727"/>
              <a:gd name="connsiteX7" fmla="*/ 8639 w 534087"/>
              <a:gd name="connsiteY7" fmla="*/ 309004 h 494727"/>
              <a:gd name="connsiteX8" fmla="*/ 280927 w 534087"/>
              <a:gd name="connsiteY8" fmla="*/ 161913 h 494727"/>
              <a:gd name="connsiteX9" fmla="*/ 534087 w 534087"/>
              <a:gd name="connsiteY9" fmla="*/ 0 h 49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087" h="494727">
                <a:moveTo>
                  <a:pt x="534087" y="0"/>
                </a:moveTo>
                <a:lnTo>
                  <a:pt x="533964" y="3330"/>
                </a:lnTo>
                <a:cubicBezTo>
                  <a:pt x="522749" y="153175"/>
                  <a:pt x="503544" y="295064"/>
                  <a:pt x="477620" y="425526"/>
                </a:cubicBezTo>
                <a:lnTo>
                  <a:pt x="462243" y="494727"/>
                </a:lnTo>
                <a:lnTo>
                  <a:pt x="385427" y="470700"/>
                </a:lnTo>
                <a:cubicBezTo>
                  <a:pt x="301413" y="442330"/>
                  <a:pt x="214485" y="408839"/>
                  <a:pt x="125721" y="370414"/>
                </a:cubicBezTo>
                <a:lnTo>
                  <a:pt x="0" y="313054"/>
                </a:lnTo>
                <a:lnTo>
                  <a:pt x="8639" y="309004"/>
                </a:lnTo>
                <a:cubicBezTo>
                  <a:pt x="98515" y="264762"/>
                  <a:pt x="189637" y="215665"/>
                  <a:pt x="280927" y="161913"/>
                </a:cubicBezTo>
                <a:lnTo>
                  <a:pt x="534087" y="0"/>
                </a:lnTo>
                <a:close/>
              </a:path>
            </a:pathLst>
          </a:custGeom>
          <a:noFill/>
          <a:ln w="38100">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pic>
        <p:nvPicPr>
          <p:cNvPr id="16" name="Graphic 15" descr="Lock with solid fill">
            <a:extLst>
              <a:ext uri="{FF2B5EF4-FFF2-40B4-BE49-F238E27FC236}">
                <a16:creationId xmlns:a16="http://schemas.microsoft.com/office/drawing/2014/main" id="{14B2BEAF-8252-48E4-823C-001D5A2A64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5172" y="3177165"/>
            <a:ext cx="492796" cy="492796"/>
          </a:xfrm>
          <a:prstGeom prst="rect">
            <a:avLst/>
          </a:prstGeom>
        </p:spPr>
      </p:pic>
      <p:sp>
        <p:nvSpPr>
          <p:cNvPr id="18" name="TextBox 17">
            <a:extLst>
              <a:ext uri="{FF2B5EF4-FFF2-40B4-BE49-F238E27FC236}">
                <a16:creationId xmlns:a16="http://schemas.microsoft.com/office/drawing/2014/main" id="{3C2B5A4D-FEF5-431F-B19C-CDC1589AB8CF}"/>
              </a:ext>
            </a:extLst>
          </p:cNvPr>
          <p:cNvSpPr txBox="1"/>
          <p:nvPr/>
        </p:nvSpPr>
        <p:spPr>
          <a:xfrm>
            <a:off x="2998599" y="5719863"/>
            <a:ext cx="6202917" cy="523220"/>
          </a:xfrm>
          <a:prstGeom prst="rect">
            <a:avLst/>
          </a:prstGeom>
          <a:noFill/>
        </p:spPr>
        <p:txBody>
          <a:bodyPr wrap="none" rtlCol="0">
            <a:spAutoFit/>
          </a:bodyPr>
          <a:lstStyle/>
          <a:p>
            <a:pPr algn="ctr"/>
            <a:r>
              <a:rPr lang="el-GR" sz="2800" b="1" dirty="0">
                <a:solidFill>
                  <a:srgbClr val="BF9000"/>
                </a:solidFill>
              </a:rPr>
              <a:t>Η ΠΑΡΟΥΣΙΑΣΗ ΘΑ ΞΕΚΙΝΗΣΕΙ ΣΥΝΤΟΜΑ</a:t>
            </a:r>
            <a:endParaRPr lang="en-US" sz="2800" b="1" dirty="0">
              <a:solidFill>
                <a:srgbClr val="BF9000"/>
              </a:solidFill>
            </a:endParaRPr>
          </a:p>
        </p:txBody>
      </p:sp>
      <p:sp>
        <p:nvSpPr>
          <p:cNvPr id="555" name="Oval beh4" hidden="1">
            <a:extLst>
              <a:ext uri="{FF2B5EF4-FFF2-40B4-BE49-F238E27FC236}">
                <a16:creationId xmlns:a16="http://schemas.microsoft.com/office/drawing/2014/main" id="{CD5235C1-A274-405A-A558-A291CDC9CF33}"/>
              </a:ext>
            </a:extLst>
          </p:cNvPr>
          <p:cNvSpPr/>
          <p:nvPr/>
        </p:nvSpPr>
        <p:spPr>
          <a:xfrm rot="5400000">
            <a:off x="5534684" y="1907132"/>
            <a:ext cx="1122630" cy="30437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564" name="Oval 563">
            <a:extLst>
              <a:ext uri="{FF2B5EF4-FFF2-40B4-BE49-F238E27FC236}">
                <a16:creationId xmlns:a16="http://schemas.microsoft.com/office/drawing/2014/main" id="{93CA41FB-79DB-4FE8-8CC6-F08906D2A9C9}"/>
              </a:ext>
            </a:extLst>
          </p:cNvPr>
          <p:cNvSpPr/>
          <p:nvPr/>
        </p:nvSpPr>
        <p:spPr>
          <a:xfrm>
            <a:off x="5919878" y="1730280"/>
            <a:ext cx="360000" cy="360000"/>
          </a:xfrm>
          <a:prstGeom prst="ellipse">
            <a:avLst/>
          </a:prstGeom>
          <a:solidFill>
            <a:srgbClr val="C00000"/>
          </a:solidFill>
          <a:ln>
            <a:solidFill>
              <a:srgbClr val="C00000"/>
            </a:solidFill>
          </a:ln>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565" name="Oval 564">
            <a:extLst>
              <a:ext uri="{FF2B5EF4-FFF2-40B4-BE49-F238E27FC236}">
                <a16:creationId xmlns:a16="http://schemas.microsoft.com/office/drawing/2014/main" id="{DCCA28C4-9CD1-4A66-A647-A1741B944FFC}"/>
              </a:ext>
            </a:extLst>
          </p:cNvPr>
          <p:cNvSpPr/>
          <p:nvPr/>
        </p:nvSpPr>
        <p:spPr>
          <a:xfrm rot="16200000">
            <a:off x="7271050" y="2465044"/>
            <a:ext cx="360000" cy="357022"/>
          </a:xfrm>
          <a:prstGeom prst="ellipse">
            <a:avLst/>
          </a:prstGeom>
          <a:solidFill>
            <a:srgbClr val="C00000"/>
          </a:solidFill>
          <a:ln>
            <a:solidFill>
              <a:srgbClr val="C00000"/>
            </a:solidFill>
          </a:ln>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566" name="Oval 565">
            <a:extLst>
              <a:ext uri="{FF2B5EF4-FFF2-40B4-BE49-F238E27FC236}">
                <a16:creationId xmlns:a16="http://schemas.microsoft.com/office/drawing/2014/main" id="{1AAAADB6-229B-40D0-B8C0-608F37775729}"/>
              </a:ext>
            </a:extLst>
          </p:cNvPr>
          <p:cNvSpPr/>
          <p:nvPr/>
        </p:nvSpPr>
        <p:spPr>
          <a:xfrm rot="16200000">
            <a:off x="4585026" y="2460726"/>
            <a:ext cx="360000" cy="357022"/>
          </a:xfrm>
          <a:prstGeom prst="ellipse">
            <a:avLst/>
          </a:prstGeom>
          <a:solidFill>
            <a:srgbClr val="C00000"/>
          </a:solidFill>
          <a:ln>
            <a:solidFill>
              <a:srgbClr val="C00000"/>
            </a:solidFill>
          </a:ln>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567" name="Oval 566">
            <a:extLst>
              <a:ext uri="{FF2B5EF4-FFF2-40B4-BE49-F238E27FC236}">
                <a16:creationId xmlns:a16="http://schemas.microsoft.com/office/drawing/2014/main" id="{C6C8154E-CC76-413E-BAF0-2C4E0105D744}"/>
              </a:ext>
            </a:extLst>
          </p:cNvPr>
          <p:cNvSpPr/>
          <p:nvPr/>
        </p:nvSpPr>
        <p:spPr>
          <a:xfrm>
            <a:off x="5915999" y="4804292"/>
            <a:ext cx="360000" cy="360000"/>
          </a:xfrm>
          <a:prstGeom prst="ellipse">
            <a:avLst/>
          </a:prstGeom>
          <a:solidFill>
            <a:srgbClr val="C00000"/>
          </a:solidFill>
          <a:ln>
            <a:solidFill>
              <a:srgbClr val="C00000"/>
            </a:solidFill>
          </a:ln>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568" name="Oval 567">
            <a:extLst>
              <a:ext uri="{FF2B5EF4-FFF2-40B4-BE49-F238E27FC236}">
                <a16:creationId xmlns:a16="http://schemas.microsoft.com/office/drawing/2014/main" id="{8BE8C909-B637-47C7-9C76-01A5BD80C0E5}"/>
              </a:ext>
            </a:extLst>
          </p:cNvPr>
          <p:cNvSpPr/>
          <p:nvPr/>
        </p:nvSpPr>
        <p:spPr>
          <a:xfrm rot="16200000">
            <a:off x="7271050" y="4044571"/>
            <a:ext cx="360000" cy="357022"/>
          </a:xfrm>
          <a:prstGeom prst="ellipse">
            <a:avLst/>
          </a:prstGeom>
          <a:solidFill>
            <a:srgbClr val="C00000"/>
          </a:solidFill>
          <a:ln>
            <a:solidFill>
              <a:srgbClr val="C00000"/>
            </a:solidFill>
          </a:ln>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569" name="Oval 568">
            <a:extLst>
              <a:ext uri="{FF2B5EF4-FFF2-40B4-BE49-F238E27FC236}">
                <a16:creationId xmlns:a16="http://schemas.microsoft.com/office/drawing/2014/main" id="{9AA30235-1852-4852-8849-E2EDC050C64C}"/>
              </a:ext>
            </a:extLst>
          </p:cNvPr>
          <p:cNvSpPr/>
          <p:nvPr/>
        </p:nvSpPr>
        <p:spPr>
          <a:xfrm rot="16200000">
            <a:off x="4585026" y="4044571"/>
            <a:ext cx="360000" cy="357022"/>
          </a:xfrm>
          <a:prstGeom prst="ellipse">
            <a:avLst/>
          </a:prstGeom>
          <a:solidFill>
            <a:srgbClr val="C00000"/>
          </a:solidFill>
          <a:ln>
            <a:solidFill>
              <a:srgbClr val="C00000"/>
            </a:solidFill>
          </a:ln>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3" name="y2meta.com - 10 Minutes Relaxing Smooth Jazz Music – Music for Study, Coffee, Tea, Bar, Relax (128 kbps)">
            <a:hlinkClick r:id="" action="ppaction://media"/>
            <a:extLst>
              <a:ext uri="{FF2B5EF4-FFF2-40B4-BE49-F238E27FC236}">
                <a16:creationId xmlns:a16="http://schemas.microsoft.com/office/drawing/2014/main" id="{712138D6-6B67-46C1-8B9E-59B2EDD45A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025743" y="32958"/>
            <a:ext cx="166258" cy="166258"/>
          </a:xfrm>
          <a:prstGeom prst="rect">
            <a:avLst/>
          </a:prstGeom>
        </p:spPr>
      </p:pic>
    </p:spTree>
    <p:extLst>
      <p:ext uri="{BB962C8B-B14F-4D97-AF65-F5344CB8AC3E}">
        <p14:creationId xmlns:p14="http://schemas.microsoft.com/office/powerpoint/2010/main" val="21525959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0.02852 0.03959 C -0.03112 0.05417 -0.03463 0.06783 -0.03724 0.08588 C -0.03997 0.10278 -0.04336 0.12431 -0.04466 0.14329 C -0.04596 0.16158 -0.0444 0.18033 -0.04466 0.19884 C -0.04505 0.21667 -0.04687 0.23449 -0.04674 0.24931 C -0.04674 0.26482 -0.04531 0.275 -0.04401 0.29005 C -0.04271 0.30509 -0.04141 0.32199 -0.03919 0.34005 C -0.03672 0.35764 -0.03398 0.38148 -0.03008 0.39722 C -0.02656 0.41273 -0.02135 0.42616 -0.0168 0.43449 C -0.01276 0.44283 -0.00846 0.44537 -0.00417 0.44699 C -0.00013 0.44838 0.00521 0.44584 0.00807 0.44329 C 0.0112 0.44051 0.01927 0.42477 0.02096 0.41991 C 0.02448 0.41042 0.02995 0.3882 0.02917 0.38982 C 0.03034 0.38357 0.03763 0.33797 0.03737 0.33634 C 0.0388 0.32685 0.0431 0.28334 0.0431 0.28264 C 0.04401 0.27315 0.04635 0.23542 0.04609 0.23496 C 0.04596 0.20116 0.03828 0.11227 0.03672 0.07662 C 0.02591 0.0419 0.02487 0.01482 0.01289 0.00834 C 0.00521 -0.00254 -0.00091 -0.00347 -0.00768 0.00116 C -0.01432 0.00602 -0.02396 0.02709 -0.02852 0.03959 Z " pathEditMode="relative" rAng="0" ptsTypes="AAAAAAAAAAAAAAAAAAAA">
                                      <p:cBhvr>
                                        <p:cTn id="6" dur="3000" fill="hold"/>
                                        <p:tgtEl>
                                          <p:spTgt spid="564"/>
                                        </p:tgtEl>
                                        <p:attrNameLst>
                                          <p:attrName>ppt_x</p:attrName>
                                          <p:attrName>ppt_y</p:attrName>
                                        </p:attrNameLst>
                                      </p:cBhvr>
                                      <p:rCtr x="2812" y="18310"/>
                                    </p:animMotion>
                                  </p:childTnLst>
                                </p:cTn>
                              </p:par>
                              <p:par>
                                <p:cTn id="7" presetID="0" presetClass="path" presetSubtype="0" repeatCount="indefinite" fill="hold" grpId="0" nodeType="withEffect">
                                  <p:stCondLst>
                                    <p:cond delay="0"/>
                                  </p:stCondLst>
                                  <p:endCondLst>
                                    <p:cond evt="onNext" delay="0">
                                      <p:tgtEl>
                                        <p:sldTgt/>
                                      </p:tgtEl>
                                    </p:cond>
                                  </p:endCondLst>
                                  <p:childTnLst>
                                    <p:animMotion origin="layout" path="M -0.02539 -0.01505 C -0.03321 -0.01158 -0.04831 -0.01598 -0.05794 -0.00973 C -0.06797 -0.00648 -0.08438 -0.00116 -0.09401 0.00578 C -0.10404 0.01435 -0.11328 0.02222 -0.12175 0.03194 C -0.13177 0.03981 -0.13933 0.05069 -0.14649 0.05949 C -0.15417 0.06551 -0.16016 0.07129 -0.16706 0.08171 C -0.17357 0.09166 -0.18112 0.0993 -0.18906 0.11319 C -0.19597 0.12477 -0.2056 0.14606 -0.21146 0.15995 C -0.21641 0.17268 -0.21888 0.18727 -0.22018 0.19907 C -0.22214 0.20972 -0.22123 0.21713 -0.22031 0.22546 C -0.21862 0.23078 -0.2138 0.2375 -0.21224 0.24166 C -0.20912 0.24537 -0.19414 0.24652 -0.18998 0.24629 C -0.18438 0.24629 -0.16459 0.24051 -0.16589 0.23981 C -0.16211 0.23842 -0.14076 0.23102 -0.13972 0.22939 C -0.13516 0.22685 -0.11615 0.21227 -0.11576 0.21412 C -0.11133 0.21018 -0.09193 0.19051 -0.09063 0.19282 C -0.04961 0.14189 -0.03294 0.11736 -0.01797 0.08958 C -0.00326 0.0537 -0.00065 0.04652 0.00026 0.02708 C 0.00117 0.01088 -0.00052 0.00139 -0.0056 -0.00625 C -0.01263 -0.00672 -0.01315 -0.01042 -0.02539 -0.01505 Z " pathEditMode="relative" rAng="3540000" ptsTypes="AAAAAAAAAAAAAAAAAAAA">
                                      <p:cBhvr>
                                        <p:cTn id="8" dur="3000" fill="hold"/>
                                        <p:tgtEl>
                                          <p:spTgt spid="565"/>
                                        </p:tgtEl>
                                        <p:attrNameLst>
                                          <p:attrName>ppt_x</p:attrName>
                                          <p:attrName>ppt_y</p:attrName>
                                        </p:attrNameLst>
                                      </p:cBhvr>
                                      <p:rCtr x="-8477" y="13102"/>
                                    </p:animMotion>
                                  </p:childTnLst>
                                </p:cTn>
                              </p:par>
                              <p:par>
                                <p:cTn id="9" presetID="0" presetClass="path" presetSubtype="0" repeatCount="indefinite" fill="hold" grpId="0" nodeType="withEffect">
                                  <p:stCondLst>
                                    <p:cond delay="0"/>
                                  </p:stCondLst>
                                  <p:endCondLst>
                                    <p:cond evt="onNext" delay="0">
                                      <p:tgtEl>
                                        <p:sldTgt/>
                                      </p:tgtEl>
                                    </p:cond>
                                  </p:endCondLst>
                                  <p:childTnLst>
                                    <p:animMotion origin="layout" path="M 0.01119 0.08287 C 0.01692 0.09468 0.02278 0.10625 0.03007 0.11922 C 0.03684 0.13148 0.04479 0.13658 0.05338 0.14815 C 0.06184 0.15857 0.06627 0.1669 0.07473 0.17547 C 0.08346 0.18519 0.09362 0.19514 0.10104 0.20301 C 0.10885 0.21088 0.11354 0.21435 0.12122 0.21991 C 0.12981 0.22523 0.13723 0.23403 0.14674 0.23843 C 0.15598 0.24259 0.16992 0.24908 0.17942 0.25 C 0.18893 0.25209 0.19817 0.2507 0.20442 0.24676 C 0.21054 0.24514 0.21367 0.23889 0.21679 0.23357 L 0.2207 0.21273 C 0.22057 0.20648 0.21692 0.18634 0.21497 0.18195 C 0.21158 0.1713 0.20351 0.15278 0.20377 0.15486 C 0.20117 0.14908 0.18463 0.11227 0.18411 0.11204 C 0.18007 0.10463 0.16015 0.08102 0.16093 0.08079 C 0.15625 0.07338 0.13645 0.04977 0.13671 0.04908 C 0.1194 0.03519 0.09427 0.01088 0.04583 -0.01412 C 0.02382 -0.01435 0.01575 -0.01504 0.00677 0.00116 C -0.00183 0.00834 -0.00053 0.01875 -0.00209 0.03079 C -0.00261 0.04422 0.00781 0.06945 0.01119 0.08287 Z " pathEditMode="relative" rAng="17880000" ptsTypes="AAAAAAAAAAAAAAAAAAAA">
                                      <p:cBhvr>
                                        <p:cTn id="10" dur="3000" fill="hold"/>
                                        <p:tgtEl>
                                          <p:spTgt spid="566"/>
                                        </p:tgtEl>
                                        <p:attrNameLst>
                                          <p:attrName>ppt_x</p:attrName>
                                          <p:attrName>ppt_y</p:attrName>
                                        </p:attrNameLst>
                                      </p:cBhvr>
                                      <p:rCtr x="9883" y="3472"/>
                                    </p:animMotion>
                                  </p:childTnLst>
                                </p:cTn>
                              </p:par>
                              <p:par>
                                <p:cTn id="11" presetID="0" presetClass="path" presetSubtype="0" repeatCount="indefinite" fill="hold" grpId="0" nodeType="withEffect">
                                  <p:stCondLst>
                                    <p:cond delay="0"/>
                                  </p:stCondLst>
                                  <p:endCondLst>
                                    <p:cond evt="onNext" delay="0">
                                      <p:tgtEl>
                                        <p:sldTgt/>
                                      </p:tgtEl>
                                    </p:cond>
                                  </p:endCondLst>
                                  <p:childTnLst>
                                    <p:animMotion origin="layout" path="M 0.02591 -0.04444 C 0.02852 -0.05903 0.03203 -0.07268 0.03464 -0.09074 C 0.03737 -0.10764 0.04076 -0.12917 0.04206 -0.14815 C 0.04336 -0.16643 0.04492 -0.18518 0.04518 -0.2037 C 0.04557 -0.22153 0.04427 -0.23935 0.04414 -0.25417 C 0.04414 -0.26968 0.04219 -0.27963 0.04141 -0.29491 C 0.04063 -0.31018 0.04193 -0.32755 0.03971 -0.3456 C 0.03724 -0.36319 0.03138 -0.38634 0.02747 -0.40208 C 0.02396 -0.41759 0.01875 -0.43102 0.01419 -0.43935 C 0.01016 -0.44768 0.00586 -0.45023 0.00156 -0.45185 C -0.00247 -0.45324 -0.00781 -0.45069 -0.01068 -0.44815 C -0.0138 -0.44537 -0.02187 -0.42963 -0.02357 -0.42477 C -0.02695 -0.41528 -0.03242 -0.39306 -0.03164 -0.39468 C -0.03281 -0.38843 -0.0401 -0.34282 -0.03984 -0.3412 C -0.04128 -0.33171 -0.04557 -0.28819 -0.04557 -0.2875 C -0.04648 -0.27801 -0.0457 -0.24097 -0.04544 -0.24051 C -0.04531 -0.20671 -0.04206 -0.13333 -0.04049 -0.09768 C -0.02969 -0.06296 -0.02734 -0.01968 -0.01549 -0.01319 C -0.00781 -0.00231 -0.00169 -0.00139 0.00508 -0.00602 C 0.01172 -0.01088 0.02135 -0.03194 0.02591 -0.04444 Z " pathEditMode="relative" rAng="10800000" ptsTypes="AAAAAAAAAAAAAAAAAAAA">
                                      <p:cBhvr>
                                        <p:cTn id="12" dur="3000" fill="hold"/>
                                        <p:tgtEl>
                                          <p:spTgt spid="567"/>
                                        </p:tgtEl>
                                        <p:attrNameLst>
                                          <p:attrName>ppt_x</p:attrName>
                                          <p:attrName>ppt_y</p:attrName>
                                        </p:attrNameLst>
                                      </p:cBhvr>
                                      <p:rCtr x="-2630" y="-18333"/>
                                    </p:animMotion>
                                  </p:childTnLst>
                                </p:cTn>
                              </p:par>
                              <p:par>
                                <p:cTn id="13" presetID="0" presetClass="path" presetSubtype="0" repeatCount="indefinite" fill="hold" grpId="0" nodeType="withEffect">
                                  <p:stCondLst>
                                    <p:cond delay="0"/>
                                  </p:stCondLst>
                                  <p:endCondLst>
                                    <p:cond evt="onNext" delay="0">
                                      <p:tgtEl>
                                        <p:sldTgt/>
                                      </p:tgtEl>
                                    </p:cond>
                                  </p:endCondLst>
                                  <p:childTnLst>
                                    <p:animMotion origin="layout" path="M -0.01263 -0.07014 C -0.01875 -0.08148 -0.02409 -0.09398 -0.03138 -0.10671 C -0.03828 -0.11898 -0.04662 -0.13218 -0.05508 -0.14375 C -0.06367 -0.15486 -0.06615 -0.16111 -0.07487 -0.16991 C -0.0836 -0.17986 -0.09154 -0.19051 -0.09909 -0.19745 C -0.10638 -0.20532 -0.11224 -0.20764 -0.12018 -0.21296 C -0.12839 -0.21782 -0.1375 -0.225 -0.14714 -0.22986 C -0.15664 -0.23472 -0.17031 -0.24143 -0.17982 -0.24282 C -0.18933 -0.2456 -0.19805 -0.24375 -0.20456 -0.24028 C -0.21029 -0.23889 -0.2138 -0.23287 -0.21667 -0.22685 C -0.21927 -0.22176 -0.22031 -0.2118 -0.2211 -0.20718 C -0.22136 -0.20023 -0.21758 -0.18032 -0.21576 -0.17546 C -0.21289 -0.16505 -0.20443 -0.1456 -0.20456 -0.14768 C -0.20248 -0.14259 -0.18294 -0.10972 -0.18229 -0.1088 C -0.17826 -0.10162 -0.15834 -0.07477 -0.15873 -0.07523 C -0.15456 -0.06736 -0.13698 -0.04653 -0.13672 -0.04606 C -0.12005 -0.03102 -0.09675 -0.00532 -0.04831 0.02199 C -0.0263 0.02269 -0.01849 0.02732 -0.00951 0.01181 C -0.00052 0.00556 -0.00169 -0.00532 -0.00039 -0.01736 C 0.00052 -0.03032 -0.00951 -0.05741 -0.01263 -0.07014 Z " pathEditMode="relative" rAng="7140000" ptsTypes="AAAAAAAAAAAAAAAAAAAA">
                                      <p:cBhvr>
                                        <p:cTn id="14" dur="3000" fill="hold"/>
                                        <p:tgtEl>
                                          <p:spTgt spid="568"/>
                                        </p:tgtEl>
                                        <p:attrNameLst>
                                          <p:attrName>ppt_x</p:attrName>
                                          <p:attrName>ppt_y</p:attrName>
                                        </p:attrNameLst>
                                      </p:cBhvr>
                                      <p:rCtr x="-9674" y="-4352"/>
                                    </p:animMotion>
                                  </p:childTnLst>
                                </p:cTn>
                              </p:par>
                              <p:par>
                                <p:cTn id="15" presetID="0" presetClass="path" presetSubtype="0" repeatCount="indefinite" fill="hold" grpId="0" nodeType="withEffect">
                                  <p:stCondLst>
                                    <p:cond delay="0"/>
                                  </p:stCondLst>
                                  <p:endCondLst>
                                    <p:cond evt="onNext" delay="0">
                                      <p:tgtEl>
                                        <p:sldTgt/>
                                      </p:tgtEl>
                                    </p:cond>
                                  </p:endCondLst>
                                  <p:childTnLst>
                                    <p:animMotion origin="layout" path="M 0.02434 0.01898 C 0.03281 0.01713 0.03671 0.02153 0.04713 0.01852 C 0.05651 0.01574 0.06705 0.00718 0.07682 0.00301 C 0.08671 -0.00301 0.11302 -0.02708 0.12265 -0.03403 C 0.13294 -0.04051 0.13489 -0.04606 0.1427 -0.05509 C 0.15013 -0.05926 0.15768 -0.07662 0.16601 -0.08495 C 0.17187 -0.09352 0.17799 -0.10185 0.18593 -0.11134 C 0.19348 -0.12315 0.19726 -0.13565 0.20325 -0.15093 C 0.21041 -0.16273 0.21692 -0.18171 0.21914 -0.19282 C 0.22213 -0.20231 0.21653 -0.20555 0.21757 -0.21435 C 0.21679 -0.2213 0.21614 -0.23032 0.2151 -0.23704 C 0.21132 -0.24051 0.20598 -0.24676 0.20195 -0.24768 C 0.19453 -0.24768 0.18151 -0.25093 0.16979 -0.24745 C 0.16393 -0.24375 0.13203 -0.225 0.13255 -0.22315 C 0.12695 -0.22222 0.09244 -0.18866 0.09179 -0.18889 C 0.04882 -0.1456 0.04309 -0.12731 0.0263 -0.1081 C 0.01393 -0.075 -0.0004 -0.06273 0.00156 -0.04028 C 0.00013 -0.02384 0.00026 -0.00393 0.00507 0.0044 C 0.01119 0.0132 0.01679 0.01667 0.02434 0.01898 Z " pathEditMode="relative" rAng="14640000" ptsTypes="AAAAAAAAAAAAAAAAAAA">
                                      <p:cBhvr>
                                        <p:cTn id="16" dur="3000" fill="hold"/>
                                        <p:tgtEl>
                                          <p:spTgt spid="569"/>
                                        </p:tgtEl>
                                        <p:attrNameLst>
                                          <p:attrName>ppt_x</p:attrName>
                                          <p:attrName>ppt_y</p:attrName>
                                        </p:attrNameLst>
                                      </p:cBhvr>
                                      <p:rCtr x="8594" y="-1331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42" presetClass="path" presetSubtype="0" repeatCount="indefinite" accel="50000" decel="50000" autoRev="1" fill="hold" grpId="0" nodeType="clickEffect">
                                  <p:stCondLst>
                                    <p:cond delay="0"/>
                                  </p:stCondLst>
                                  <p:endCondLst>
                                    <p:cond evt="onNext" delay="0">
                                      <p:tgtEl>
                                        <p:sldTgt/>
                                      </p:tgtEl>
                                    </p:cond>
                                  </p:endCondLst>
                                  <p:childTnLst>
                                    <p:animMotion origin="layout" path="M 1.45833E-6 7.40741E-7 L 0.00065 0.0669 " pathEditMode="relative" rAng="0" ptsTypes="AA">
                                      <p:cBhvr>
                                        <p:cTn id="21" dur="2000" fill="hold"/>
                                        <p:tgtEl>
                                          <p:spTgt spid="545"/>
                                        </p:tgtEl>
                                        <p:attrNameLst>
                                          <p:attrName>ppt_x</p:attrName>
                                          <p:attrName>ppt_y</p:attrName>
                                        </p:attrNameLst>
                                      </p:cBhvr>
                                      <p:rCtr x="26" y="3333"/>
                                    </p:animMotion>
                                  </p:childTnLst>
                                </p:cTn>
                              </p:par>
                              <p:par>
                                <p:cTn id="22" presetID="42" presetClass="path" presetSubtype="0" repeatCount="indefinite" accel="50000" decel="50000" autoRev="1" fill="hold" grpId="0" nodeType="withEffect">
                                  <p:stCondLst>
                                    <p:cond delay="0"/>
                                  </p:stCondLst>
                                  <p:endCondLst>
                                    <p:cond evt="onNext" delay="0">
                                      <p:tgtEl>
                                        <p:sldTgt/>
                                      </p:tgtEl>
                                    </p:cond>
                                  </p:endCondLst>
                                  <p:childTnLst>
                                    <p:animMotion origin="layout" path="M 2.08333E-7 -7.40741E-7 L 0.03607 0.05324 " pathEditMode="relative" rAng="0" ptsTypes="AA">
                                      <p:cBhvr>
                                        <p:cTn id="23" dur="2000" fill="hold"/>
                                        <p:tgtEl>
                                          <p:spTgt spid="543"/>
                                        </p:tgtEl>
                                        <p:attrNameLst>
                                          <p:attrName>ppt_x</p:attrName>
                                          <p:attrName>ppt_y</p:attrName>
                                        </p:attrNameLst>
                                      </p:cBhvr>
                                      <p:rCtr x="1797" y="2662"/>
                                    </p:animMotion>
                                  </p:childTnLst>
                                </p:cTn>
                              </p:par>
                              <p:par>
                                <p:cTn id="24" presetID="64" presetClass="path" presetSubtype="0" repeatCount="indefinite" accel="50000" decel="50000" autoRev="1" fill="hold" grpId="0" nodeType="withEffect">
                                  <p:stCondLst>
                                    <p:cond delay="0"/>
                                  </p:stCondLst>
                                  <p:endCondLst>
                                    <p:cond evt="onNext" delay="0">
                                      <p:tgtEl>
                                        <p:sldTgt/>
                                      </p:tgtEl>
                                    </p:cond>
                                  </p:endCondLst>
                                  <p:childTnLst>
                                    <p:animMotion origin="layout" path="M 1.66667E-6 -4.07407E-6 L 0.00078 -0.07523 " pathEditMode="relative" rAng="0" ptsTypes="AA">
                                      <p:cBhvr>
                                        <p:cTn id="25" dur="2000" fill="hold"/>
                                        <p:tgtEl>
                                          <p:spTgt spid="539"/>
                                        </p:tgtEl>
                                        <p:attrNameLst>
                                          <p:attrName>ppt_x</p:attrName>
                                          <p:attrName>ppt_y</p:attrName>
                                        </p:attrNameLst>
                                      </p:cBhvr>
                                      <p:rCtr x="39" y="-3773"/>
                                    </p:animMotion>
                                  </p:childTnLst>
                                </p:cTn>
                              </p:par>
                              <p:par>
                                <p:cTn id="26" presetID="64" presetClass="path" presetSubtype="0" repeatCount="indefinite" accel="50000" decel="50000" autoRev="1" fill="hold" grpId="0" nodeType="withEffect">
                                  <p:stCondLst>
                                    <p:cond delay="0"/>
                                  </p:stCondLst>
                                  <p:endCondLst>
                                    <p:cond evt="onNext" delay="0">
                                      <p:tgtEl>
                                        <p:sldTgt/>
                                      </p:tgtEl>
                                    </p:cond>
                                  </p:endCondLst>
                                  <p:childTnLst>
                                    <p:animMotion origin="layout" path="M 1.25E-6 -3.7037E-7 L 0.03633 -0.06505 " pathEditMode="relative" rAng="0" ptsTypes="AA">
                                      <p:cBhvr>
                                        <p:cTn id="27" dur="2000" fill="hold"/>
                                        <p:tgtEl>
                                          <p:spTgt spid="540"/>
                                        </p:tgtEl>
                                        <p:attrNameLst>
                                          <p:attrName>ppt_x</p:attrName>
                                          <p:attrName>ppt_y</p:attrName>
                                        </p:attrNameLst>
                                      </p:cBhvr>
                                      <p:rCtr x="1810" y="-3264"/>
                                    </p:animMotion>
                                  </p:childTnLst>
                                </p:cTn>
                              </p:par>
                              <p:par>
                                <p:cTn id="28" presetID="64" presetClass="path" presetSubtype="0" repeatCount="indefinite" accel="50000" decel="50000" autoRev="1" fill="hold" grpId="0" nodeType="withEffect">
                                  <p:stCondLst>
                                    <p:cond delay="0"/>
                                  </p:stCondLst>
                                  <p:endCondLst>
                                    <p:cond evt="onNext" delay="0">
                                      <p:tgtEl>
                                        <p:sldTgt/>
                                      </p:tgtEl>
                                    </p:cond>
                                  </p:endCondLst>
                                  <p:childTnLst>
                                    <p:animMotion origin="layout" path="M 8.33333E-7 3.7037E-6 L -0.03594 -0.06783 " pathEditMode="relative" rAng="0" ptsTypes="AA">
                                      <p:cBhvr>
                                        <p:cTn id="29" dur="2000" fill="hold"/>
                                        <p:tgtEl>
                                          <p:spTgt spid="541"/>
                                        </p:tgtEl>
                                        <p:attrNameLst>
                                          <p:attrName>ppt_x</p:attrName>
                                          <p:attrName>ppt_y</p:attrName>
                                        </p:attrNameLst>
                                      </p:cBhvr>
                                      <p:rCtr x="-1797" y="-3403"/>
                                    </p:animMotion>
                                  </p:childTnLst>
                                </p:cTn>
                              </p:par>
                              <p:par>
                                <p:cTn id="30" presetID="42" presetClass="path" presetSubtype="0" repeatCount="indefinite" accel="50000" decel="50000" autoRev="1" fill="hold" grpId="0" nodeType="withEffect">
                                  <p:stCondLst>
                                    <p:cond delay="0"/>
                                  </p:stCondLst>
                                  <p:endCondLst>
                                    <p:cond evt="onNext" delay="0">
                                      <p:tgtEl>
                                        <p:sldTgt/>
                                      </p:tgtEl>
                                    </p:cond>
                                  </p:endCondLst>
                                  <p:childTnLst>
                                    <p:animMotion origin="layout" path="M 8.33333E-7 3.33333E-6 L -0.03633 0.06504 " pathEditMode="relative" rAng="0" ptsTypes="AA">
                                      <p:cBhvr>
                                        <p:cTn id="31" dur="2000" fill="hold"/>
                                        <p:tgtEl>
                                          <p:spTgt spid="544"/>
                                        </p:tgtEl>
                                        <p:attrNameLst>
                                          <p:attrName>ppt_x</p:attrName>
                                          <p:attrName>ppt_y</p:attrName>
                                        </p:attrNameLst>
                                      </p:cBhvr>
                                      <p:rCtr x="-1823" y="3241"/>
                                    </p:animMotion>
                                  </p:childTnLst>
                                </p:cTn>
                              </p:par>
                              <p:par>
                                <p:cTn id="32" presetID="1" presetClass="emph" presetSubtype="2" repeatCount="indefinite" autoRev="1" grpId="0" nodeType="withEffect">
                                  <p:stCondLst>
                                    <p:cond delay="0"/>
                                  </p:stCondLst>
                                  <p:endCondLst>
                                    <p:cond evt="onNext" delay="0">
                                      <p:tgtEl>
                                        <p:sldTgt/>
                                      </p:tgtEl>
                                    </p:cond>
                                  </p:endCondLst>
                                  <p:childTnLst>
                                    <p:animClr clrSpc="rgb" dir="cw">
                                      <p:cBhvr>
                                        <p:cTn id="33" dur="2000" fill="hold"/>
                                        <p:tgtEl>
                                          <p:spTgt spid="546"/>
                                        </p:tgtEl>
                                        <p:attrNameLst>
                                          <p:attrName>fillcolor</p:attrName>
                                        </p:attrNameLst>
                                      </p:cBhvr>
                                      <p:to>
                                        <a:srgbClr val="FF0000"/>
                                      </p:to>
                                    </p:animClr>
                                    <p:set>
                                      <p:cBhvr>
                                        <p:cTn id="34" dur="2000" fill="hold"/>
                                        <p:tgtEl>
                                          <p:spTgt spid="546"/>
                                        </p:tgtEl>
                                        <p:attrNameLst>
                                          <p:attrName>fill.type</p:attrName>
                                        </p:attrNameLst>
                                      </p:cBhvr>
                                      <p:to>
                                        <p:strVal val="solid"/>
                                      </p:to>
                                    </p:set>
                                    <p:set>
                                      <p:cBhvr>
                                        <p:cTn id="35" dur="2000" fill="hold"/>
                                        <p:tgtEl>
                                          <p:spTgt spid="546"/>
                                        </p:tgtEl>
                                        <p:attrNameLst>
                                          <p:attrName>fill.on</p:attrName>
                                        </p:attrNameLst>
                                      </p:cBhvr>
                                      <p:to>
                                        <p:strVal val="true"/>
                                      </p:to>
                                    </p:set>
                                  </p:childTnLst>
                                </p:cTn>
                              </p:par>
                              <p:par>
                                <p:cTn id="36" presetID="1" presetClass="emph" presetSubtype="2" repeatCount="indefinite" autoRev="1" grpId="0" nodeType="withEffect">
                                  <p:stCondLst>
                                    <p:cond delay="0"/>
                                  </p:stCondLst>
                                  <p:endCondLst>
                                    <p:cond evt="onNext" delay="0">
                                      <p:tgtEl>
                                        <p:sldTgt/>
                                      </p:tgtEl>
                                    </p:cond>
                                  </p:endCondLst>
                                  <p:childTnLst>
                                    <p:animClr clrSpc="rgb" dir="cw">
                                      <p:cBhvr>
                                        <p:cTn id="37" dur="2000" fill="hold"/>
                                        <p:tgtEl>
                                          <p:spTgt spid="547"/>
                                        </p:tgtEl>
                                        <p:attrNameLst>
                                          <p:attrName>fillcolor</p:attrName>
                                        </p:attrNameLst>
                                      </p:cBhvr>
                                      <p:to>
                                        <a:srgbClr val="FF0000"/>
                                      </p:to>
                                    </p:animClr>
                                    <p:set>
                                      <p:cBhvr>
                                        <p:cTn id="38" dur="2000" fill="hold"/>
                                        <p:tgtEl>
                                          <p:spTgt spid="547"/>
                                        </p:tgtEl>
                                        <p:attrNameLst>
                                          <p:attrName>fill.type</p:attrName>
                                        </p:attrNameLst>
                                      </p:cBhvr>
                                      <p:to>
                                        <p:strVal val="solid"/>
                                      </p:to>
                                    </p:set>
                                    <p:set>
                                      <p:cBhvr>
                                        <p:cTn id="39" dur="2000" fill="hold"/>
                                        <p:tgtEl>
                                          <p:spTgt spid="547"/>
                                        </p:tgtEl>
                                        <p:attrNameLst>
                                          <p:attrName>fill.on</p:attrName>
                                        </p:attrNameLst>
                                      </p:cBhvr>
                                      <p:to>
                                        <p:strVal val="true"/>
                                      </p:to>
                                    </p:set>
                                  </p:childTnLst>
                                </p:cTn>
                              </p:par>
                              <p:par>
                                <p:cTn id="40" presetID="1" presetClass="emph" presetSubtype="2" repeatCount="indefinite" autoRev="1" grpId="0" nodeType="withEffect">
                                  <p:stCondLst>
                                    <p:cond delay="0"/>
                                  </p:stCondLst>
                                  <p:endCondLst>
                                    <p:cond evt="onNext" delay="0">
                                      <p:tgtEl>
                                        <p:sldTgt/>
                                      </p:tgtEl>
                                    </p:cond>
                                  </p:endCondLst>
                                  <p:childTnLst>
                                    <p:animClr clrSpc="rgb" dir="cw">
                                      <p:cBhvr>
                                        <p:cTn id="41" dur="2000" fill="hold"/>
                                        <p:tgtEl>
                                          <p:spTgt spid="551"/>
                                        </p:tgtEl>
                                        <p:attrNameLst>
                                          <p:attrName>fillcolor</p:attrName>
                                        </p:attrNameLst>
                                      </p:cBhvr>
                                      <p:to>
                                        <a:srgbClr val="FF0000"/>
                                      </p:to>
                                    </p:animClr>
                                    <p:set>
                                      <p:cBhvr>
                                        <p:cTn id="42" dur="2000" fill="hold"/>
                                        <p:tgtEl>
                                          <p:spTgt spid="551"/>
                                        </p:tgtEl>
                                        <p:attrNameLst>
                                          <p:attrName>fill.type</p:attrName>
                                        </p:attrNameLst>
                                      </p:cBhvr>
                                      <p:to>
                                        <p:strVal val="solid"/>
                                      </p:to>
                                    </p:set>
                                    <p:set>
                                      <p:cBhvr>
                                        <p:cTn id="43" dur="2000" fill="hold"/>
                                        <p:tgtEl>
                                          <p:spTgt spid="551"/>
                                        </p:tgtEl>
                                        <p:attrNameLst>
                                          <p:attrName>fill.on</p:attrName>
                                        </p:attrNameLst>
                                      </p:cBhvr>
                                      <p:to>
                                        <p:strVal val="true"/>
                                      </p:to>
                                    </p:set>
                                  </p:childTnLst>
                                </p:cTn>
                              </p:par>
                              <p:par>
                                <p:cTn id="44" presetID="1" presetClass="emph" presetSubtype="2" repeatCount="indefinite" autoRev="1" grpId="0" nodeType="withEffect">
                                  <p:stCondLst>
                                    <p:cond delay="0"/>
                                  </p:stCondLst>
                                  <p:endCondLst>
                                    <p:cond evt="onNext" delay="0">
                                      <p:tgtEl>
                                        <p:sldTgt/>
                                      </p:tgtEl>
                                    </p:cond>
                                  </p:endCondLst>
                                  <p:childTnLst>
                                    <p:animClr clrSpc="rgb" dir="cw">
                                      <p:cBhvr>
                                        <p:cTn id="45" dur="2000" fill="hold"/>
                                        <p:tgtEl>
                                          <p:spTgt spid="550"/>
                                        </p:tgtEl>
                                        <p:attrNameLst>
                                          <p:attrName>fillcolor</p:attrName>
                                        </p:attrNameLst>
                                      </p:cBhvr>
                                      <p:to>
                                        <a:srgbClr val="FF0000"/>
                                      </p:to>
                                    </p:animClr>
                                    <p:set>
                                      <p:cBhvr>
                                        <p:cTn id="46" dur="2000" fill="hold"/>
                                        <p:tgtEl>
                                          <p:spTgt spid="550"/>
                                        </p:tgtEl>
                                        <p:attrNameLst>
                                          <p:attrName>fill.type</p:attrName>
                                        </p:attrNameLst>
                                      </p:cBhvr>
                                      <p:to>
                                        <p:strVal val="solid"/>
                                      </p:to>
                                    </p:set>
                                    <p:set>
                                      <p:cBhvr>
                                        <p:cTn id="47" dur="2000" fill="hold"/>
                                        <p:tgtEl>
                                          <p:spTgt spid="550"/>
                                        </p:tgtEl>
                                        <p:attrNameLst>
                                          <p:attrName>fill.on</p:attrName>
                                        </p:attrNameLst>
                                      </p:cBhvr>
                                      <p:to>
                                        <p:strVal val="true"/>
                                      </p:to>
                                    </p:set>
                                  </p:childTnLst>
                                </p:cTn>
                              </p:par>
                              <p:par>
                                <p:cTn id="48" presetID="1" presetClass="emph" presetSubtype="2" repeatCount="indefinite" autoRev="1" fill="hold" grpId="0" nodeType="withEffect">
                                  <p:stCondLst>
                                    <p:cond delay="0"/>
                                  </p:stCondLst>
                                  <p:endCondLst>
                                    <p:cond evt="onNext" delay="0">
                                      <p:tgtEl>
                                        <p:sldTgt/>
                                      </p:tgtEl>
                                    </p:cond>
                                  </p:endCondLst>
                                  <p:childTnLst>
                                    <p:animClr clrSpc="rgb" dir="cw">
                                      <p:cBhvr>
                                        <p:cTn id="49" dur="2000" fill="hold"/>
                                        <p:tgtEl>
                                          <p:spTgt spid="549"/>
                                        </p:tgtEl>
                                        <p:attrNameLst>
                                          <p:attrName>fillcolor</p:attrName>
                                        </p:attrNameLst>
                                      </p:cBhvr>
                                      <p:to>
                                        <a:srgbClr val="FF0000"/>
                                      </p:to>
                                    </p:animClr>
                                    <p:set>
                                      <p:cBhvr>
                                        <p:cTn id="50" dur="2000" fill="hold"/>
                                        <p:tgtEl>
                                          <p:spTgt spid="549"/>
                                        </p:tgtEl>
                                        <p:attrNameLst>
                                          <p:attrName>fill.type</p:attrName>
                                        </p:attrNameLst>
                                      </p:cBhvr>
                                      <p:to>
                                        <p:strVal val="solid"/>
                                      </p:to>
                                    </p:set>
                                    <p:set>
                                      <p:cBhvr>
                                        <p:cTn id="51" dur="2000" fill="hold"/>
                                        <p:tgtEl>
                                          <p:spTgt spid="549"/>
                                        </p:tgtEl>
                                        <p:attrNameLst>
                                          <p:attrName>fill.on</p:attrName>
                                        </p:attrNameLst>
                                      </p:cBhvr>
                                      <p:to>
                                        <p:strVal val="true"/>
                                      </p:to>
                                    </p:set>
                                  </p:childTnLst>
                                </p:cTn>
                              </p:par>
                              <p:par>
                                <p:cTn id="52" presetID="1" presetClass="emph" presetSubtype="2" repeatCount="indefinite" autoRev="1" fill="hold" nodeType="withEffect">
                                  <p:stCondLst>
                                    <p:cond delay="0"/>
                                  </p:stCondLst>
                                  <p:endCondLst>
                                    <p:cond evt="onNext" delay="0">
                                      <p:tgtEl>
                                        <p:sldTgt/>
                                      </p:tgtEl>
                                    </p:cond>
                                  </p:endCondLst>
                                  <p:childTnLst>
                                    <p:animClr clrSpc="rgb" dir="cw">
                                      <p:cBhvr>
                                        <p:cTn id="53" dur="2000" fill="hold"/>
                                        <p:tgtEl>
                                          <p:spTgt spid="548"/>
                                        </p:tgtEl>
                                        <p:attrNameLst>
                                          <p:attrName>fillcolor</p:attrName>
                                        </p:attrNameLst>
                                      </p:cBhvr>
                                      <p:to>
                                        <a:srgbClr val="FF0000"/>
                                      </p:to>
                                    </p:animClr>
                                    <p:set>
                                      <p:cBhvr>
                                        <p:cTn id="54" dur="2000" fill="hold"/>
                                        <p:tgtEl>
                                          <p:spTgt spid="548"/>
                                        </p:tgtEl>
                                        <p:attrNameLst>
                                          <p:attrName>fill.type</p:attrName>
                                        </p:attrNameLst>
                                      </p:cBhvr>
                                      <p:to>
                                        <p:strVal val="solid"/>
                                      </p:to>
                                    </p:set>
                                    <p:set>
                                      <p:cBhvr>
                                        <p:cTn id="55" dur="2000" fill="hold"/>
                                        <p:tgtEl>
                                          <p:spTgt spid="548"/>
                                        </p:tgtEl>
                                        <p:attrNameLst>
                                          <p:attrName>fill.on</p:attrName>
                                        </p:attrNameLst>
                                      </p:cBhvr>
                                      <p:to>
                                        <p:strVal val="true"/>
                                      </p:to>
                                    </p:set>
                                  </p:childTnLst>
                                </p:cTn>
                              </p:par>
                              <p:par>
                                <p:cTn id="56" presetID="1" presetClass="emph" presetSubtype="2" repeatCount="indefinite" autoRev="1" fill="hold" nodeType="withEffect">
                                  <p:stCondLst>
                                    <p:cond delay="0"/>
                                  </p:stCondLst>
                                  <p:endCondLst>
                                    <p:cond evt="onNext" delay="0">
                                      <p:tgtEl>
                                        <p:sldTgt/>
                                      </p:tgtEl>
                                    </p:cond>
                                  </p:endCondLst>
                                  <p:childTnLst>
                                    <p:animClr clrSpc="rgb" dir="cw">
                                      <p:cBhvr>
                                        <p:cTn id="57" dur="2000" fill="hold"/>
                                        <p:tgtEl>
                                          <p:spTgt spid="540"/>
                                        </p:tgtEl>
                                        <p:attrNameLst>
                                          <p:attrName>fillcolor</p:attrName>
                                        </p:attrNameLst>
                                      </p:cBhvr>
                                      <p:to>
                                        <a:srgbClr val="FF0000"/>
                                      </p:to>
                                    </p:animClr>
                                    <p:set>
                                      <p:cBhvr>
                                        <p:cTn id="58" dur="2000" fill="hold"/>
                                        <p:tgtEl>
                                          <p:spTgt spid="540"/>
                                        </p:tgtEl>
                                        <p:attrNameLst>
                                          <p:attrName>fill.type</p:attrName>
                                        </p:attrNameLst>
                                      </p:cBhvr>
                                      <p:to>
                                        <p:strVal val="solid"/>
                                      </p:to>
                                    </p:set>
                                    <p:set>
                                      <p:cBhvr>
                                        <p:cTn id="59" dur="2000" fill="hold"/>
                                        <p:tgtEl>
                                          <p:spTgt spid="540"/>
                                        </p:tgtEl>
                                        <p:attrNameLst>
                                          <p:attrName>fill.on</p:attrName>
                                        </p:attrNameLst>
                                      </p:cBhvr>
                                      <p:to>
                                        <p:strVal val="true"/>
                                      </p:to>
                                    </p:set>
                                  </p:childTnLst>
                                </p:cTn>
                              </p:par>
                              <p:par>
                                <p:cTn id="60" presetID="1" presetClass="emph" presetSubtype="2" repeatCount="indefinite" autoRev="1" fill="hold" nodeType="withEffect">
                                  <p:stCondLst>
                                    <p:cond delay="0"/>
                                  </p:stCondLst>
                                  <p:endCondLst>
                                    <p:cond evt="onNext" delay="0">
                                      <p:tgtEl>
                                        <p:sldTgt/>
                                      </p:tgtEl>
                                    </p:cond>
                                  </p:endCondLst>
                                  <p:childTnLst>
                                    <p:animClr clrSpc="rgb" dir="cw">
                                      <p:cBhvr>
                                        <p:cTn id="61" dur="2000" fill="hold"/>
                                        <p:tgtEl>
                                          <p:spTgt spid="543"/>
                                        </p:tgtEl>
                                        <p:attrNameLst>
                                          <p:attrName>fillcolor</p:attrName>
                                        </p:attrNameLst>
                                      </p:cBhvr>
                                      <p:to>
                                        <a:srgbClr val="FF0000"/>
                                      </p:to>
                                    </p:animClr>
                                    <p:set>
                                      <p:cBhvr>
                                        <p:cTn id="62" dur="2000" fill="hold"/>
                                        <p:tgtEl>
                                          <p:spTgt spid="543"/>
                                        </p:tgtEl>
                                        <p:attrNameLst>
                                          <p:attrName>fill.type</p:attrName>
                                        </p:attrNameLst>
                                      </p:cBhvr>
                                      <p:to>
                                        <p:strVal val="solid"/>
                                      </p:to>
                                    </p:set>
                                    <p:set>
                                      <p:cBhvr>
                                        <p:cTn id="63" dur="2000" fill="hold"/>
                                        <p:tgtEl>
                                          <p:spTgt spid="543"/>
                                        </p:tgtEl>
                                        <p:attrNameLst>
                                          <p:attrName>fill.on</p:attrName>
                                        </p:attrNameLst>
                                      </p:cBhvr>
                                      <p:to>
                                        <p:strVal val="true"/>
                                      </p:to>
                                    </p:set>
                                  </p:childTnLst>
                                </p:cTn>
                              </p:par>
                              <p:par>
                                <p:cTn id="64" presetID="1" presetClass="emph" presetSubtype="2" repeatCount="indefinite" autoRev="1" fill="hold" nodeType="withEffect">
                                  <p:stCondLst>
                                    <p:cond delay="0"/>
                                  </p:stCondLst>
                                  <p:endCondLst>
                                    <p:cond evt="onNext" delay="0">
                                      <p:tgtEl>
                                        <p:sldTgt/>
                                      </p:tgtEl>
                                    </p:cond>
                                  </p:endCondLst>
                                  <p:childTnLst>
                                    <p:animClr clrSpc="rgb" dir="cw">
                                      <p:cBhvr>
                                        <p:cTn id="65" dur="2000" fill="hold"/>
                                        <p:tgtEl>
                                          <p:spTgt spid="545"/>
                                        </p:tgtEl>
                                        <p:attrNameLst>
                                          <p:attrName>fillcolor</p:attrName>
                                        </p:attrNameLst>
                                      </p:cBhvr>
                                      <p:to>
                                        <a:srgbClr val="FF0000"/>
                                      </p:to>
                                    </p:animClr>
                                    <p:set>
                                      <p:cBhvr>
                                        <p:cTn id="66" dur="2000" fill="hold"/>
                                        <p:tgtEl>
                                          <p:spTgt spid="545"/>
                                        </p:tgtEl>
                                        <p:attrNameLst>
                                          <p:attrName>fill.type</p:attrName>
                                        </p:attrNameLst>
                                      </p:cBhvr>
                                      <p:to>
                                        <p:strVal val="solid"/>
                                      </p:to>
                                    </p:set>
                                    <p:set>
                                      <p:cBhvr>
                                        <p:cTn id="67" dur="2000" fill="hold"/>
                                        <p:tgtEl>
                                          <p:spTgt spid="545"/>
                                        </p:tgtEl>
                                        <p:attrNameLst>
                                          <p:attrName>fill.on</p:attrName>
                                        </p:attrNameLst>
                                      </p:cBhvr>
                                      <p:to>
                                        <p:strVal val="true"/>
                                      </p:to>
                                    </p:set>
                                  </p:childTnLst>
                                </p:cTn>
                              </p:par>
                              <p:par>
                                <p:cTn id="68" presetID="1" presetClass="emph" presetSubtype="2" repeatCount="indefinite" autoRev="1" fill="hold" nodeType="withEffect">
                                  <p:stCondLst>
                                    <p:cond delay="0"/>
                                  </p:stCondLst>
                                  <p:endCondLst>
                                    <p:cond evt="onNext" delay="0">
                                      <p:tgtEl>
                                        <p:sldTgt/>
                                      </p:tgtEl>
                                    </p:cond>
                                  </p:endCondLst>
                                  <p:childTnLst>
                                    <p:animClr clrSpc="rgb" dir="cw">
                                      <p:cBhvr>
                                        <p:cTn id="69" dur="2000" fill="hold"/>
                                        <p:tgtEl>
                                          <p:spTgt spid="544"/>
                                        </p:tgtEl>
                                        <p:attrNameLst>
                                          <p:attrName>fillcolor</p:attrName>
                                        </p:attrNameLst>
                                      </p:cBhvr>
                                      <p:to>
                                        <a:srgbClr val="FF0000"/>
                                      </p:to>
                                    </p:animClr>
                                    <p:set>
                                      <p:cBhvr>
                                        <p:cTn id="70" dur="2000" fill="hold"/>
                                        <p:tgtEl>
                                          <p:spTgt spid="544"/>
                                        </p:tgtEl>
                                        <p:attrNameLst>
                                          <p:attrName>fill.type</p:attrName>
                                        </p:attrNameLst>
                                      </p:cBhvr>
                                      <p:to>
                                        <p:strVal val="solid"/>
                                      </p:to>
                                    </p:set>
                                    <p:set>
                                      <p:cBhvr>
                                        <p:cTn id="71" dur="2000" fill="hold"/>
                                        <p:tgtEl>
                                          <p:spTgt spid="544"/>
                                        </p:tgtEl>
                                        <p:attrNameLst>
                                          <p:attrName>fill.on</p:attrName>
                                        </p:attrNameLst>
                                      </p:cBhvr>
                                      <p:to>
                                        <p:strVal val="true"/>
                                      </p:to>
                                    </p:set>
                                  </p:childTnLst>
                                </p:cTn>
                              </p:par>
                              <p:par>
                                <p:cTn id="72" presetID="1" presetClass="emph" presetSubtype="2" repeatCount="indefinite" autoRev="1" fill="hold" nodeType="withEffect">
                                  <p:stCondLst>
                                    <p:cond delay="0"/>
                                  </p:stCondLst>
                                  <p:endCondLst>
                                    <p:cond evt="onNext" delay="0">
                                      <p:tgtEl>
                                        <p:sldTgt/>
                                      </p:tgtEl>
                                    </p:cond>
                                  </p:endCondLst>
                                  <p:childTnLst>
                                    <p:animClr clrSpc="rgb" dir="cw">
                                      <p:cBhvr>
                                        <p:cTn id="73" dur="2000" fill="hold"/>
                                        <p:tgtEl>
                                          <p:spTgt spid="544"/>
                                        </p:tgtEl>
                                        <p:attrNameLst>
                                          <p:attrName>fillcolor</p:attrName>
                                        </p:attrNameLst>
                                      </p:cBhvr>
                                      <p:to>
                                        <a:srgbClr val="FF0000"/>
                                      </p:to>
                                    </p:animClr>
                                    <p:set>
                                      <p:cBhvr>
                                        <p:cTn id="74" dur="2000" fill="hold"/>
                                        <p:tgtEl>
                                          <p:spTgt spid="544"/>
                                        </p:tgtEl>
                                        <p:attrNameLst>
                                          <p:attrName>fill.type</p:attrName>
                                        </p:attrNameLst>
                                      </p:cBhvr>
                                      <p:to>
                                        <p:strVal val="solid"/>
                                      </p:to>
                                    </p:set>
                                    <p:set>
                                      <p:cBhvr>
                                        <p:cTn id="75" dur="2000" fill="hold"/>
                                        <p:tgtEl>
                                          <p:spTgt spid="544"/>
                                        </p:tgtEl>
                                        <p:attrNameLst>
                                          <p:attrName>fill.on</p:attrName>
                                        </p:attrNameLst>
                                      </p:cBhvr>
                                      <p:to>
                                        <p:strVal val="true"/>
                                      </p:to>
                                    </p:set>
                                  </p:childTnLst>
                                </p:cTn>
                              </p:par>
                              <p:par>
                                <p:cTn id="76" presetID="1" presetClass="emph" presetSubtype="2" repeatCount="indefinite" autoRev="1" fill="remove" nodeType="withEffect">
                                  <p:stCondLst>
                                    <p:cond delay="0"/>
                                  </p:stCondLst>
                                  <p:endCondLst>
                                    <p:cond evt="onNext" delay="0">
                                      <p:tgtEl>
                                        <p:sldTgt/>
                                      </p:tgtEl>
                                    </p:cond>
                                  </p:endCondLst>
                                  <p:childTnLst>
                                    <p:animClr clrSpc="rgb" dir="cw">
                                      <p:cBhvr>
                                        <p:cTn id="77" dur="2000" fill="hold"/>
                                        <p:tgtEl>
                                          <p:spTgt spid="541"/>
                                        </p:tgtEl>
                                        <p:attrNameLst>
                                          <p:attrName>fillcolor</p:attrName>
                                        </p:attrNameLst>
                                      </p:cBhvr>
                                      <p:to>
                                        <a:srgbClr val="FF0000"/>
                                      </p:to>
                                    </p:animClr>
                                    <p:set>
                                      <p:cBhvr>
                                        <p:cTn id="78" dur="2000" fill="hold"/>
                                        <p:tgtEl>
                                          <p:spTgt spid="541"/>
                                        </p:tgtEl>
                                        <p:attrNameLst>
                                          <p:attrName>fill.type</p:attrName>
                                        </p:attrNameLst>
                                      </p:cBhvr>
                                      <p:to>
                                        <p:strVal val="solid"/>
                                      </p:to>
                                    </p:set>
                                    <p:set>
                                      <p:cBhvr>
                                        <p:cTn id="79" dur="2000" fill="hold"/>
                                        <p:tgtEl>
                                          <p:spTgt spid="541"/>
                                        </p:tgtEl>
                                        <p:attrNameLst>
                                          <p:attrName>fill.on</p:attrName>
                                        </p:attrNameLst>
                                      </p:cBhvr>
                                      <p:to>
                                        <p:strVal val="true"/>
                                      </p:to>
                                    </p:set>
                                  </p:childTnLst>
                                </p:cTn>
                              </p:par>
                              <p:par>
                                <p:cTn id="80" presetID="1" presetClass="emph" presetSubtype="2" repeatCount="indefinite" autoRev="1" fill="hold" nodeType="withEffect">
                                  <p:stCondLst>
                                    <p:cond delay="0"/>
                                  </p:stCondLst>
                                  <p:endCondLst>
                                    <p:cond evt="onNext" delay="0">
                                      <p:tgtEl>
                                        <p:sldTgt/>
                                      </p:tgtEl>
                                    </p:cond>
                                  </p:endCondLst>
                                  <p:childTnLst>
                                    <p:animClr clrSpc="rgb" dir="cw">
                                      <p:cBhvr>
                                        <p:cTn id="81" dur="2000" fill="hold"/>
                                        <p:tgtEl>
                                          <p:spTgt spid="539"/>
                                        </p:tgtEl>
                                        <p:attrNameLst>
                                          <p:attrName>fillcolor</p:attrName>
                                        </p:attrNameLst>
                                      </p:cBhvr>
                                      <p:to>
                                        <a:srgbClr val="FF0000"/>
                                      </p:to>
                                    </p:animClr>
                                    <p:set>
                                      <p:cBhvr>
                                        <p:cTn id="82" dur="2000" fill="hold"/>
                                        <p:tgtEl>
                                          <p:spTgt spid="539"/>
                                        </p:tgtEl>
                                        <p:attrNameLst>
                                          <p:attrName>fill.type</p:attrName>
                                        </p:attrNameLst>
                                      </p:cBhvr>
                                      <p:to>
                                        <p:strVal val="solid"/>
                                      </p:to>
                                    </p:set>
                                    <p:set>
                                      <p:cBhvr>
                                        <p:cTn id="83" dur="2000" fill="hold"/>
                                        <p:tgtEl>
                                          <p:spTgt spid="539"/>
                                        </p:tgtEl>
                                        <p:attrNameLst>
                                          <p:attrName>fill.on</p:attrName>
                                        </p:attrNameLst>
                                      </p:cBhvr>
                                      <p:to>
                                        <p:strVal val="true"/>
                                      </p:to>
                                    </p:set>
                                  </p:childTnLst>
                                </p:cTn>
                              </p:par>
                            </p:childTnLst>
                          </p:cTn>
                        </p:par>
                      </p:childTnLst>
                    </p:cTn>
                  </p:par>
                </p:childTnLst>
              </p:cTn>
              <p:nextCondLst>
                <p:cond evt="onClick" delay="0">
                  <p:tgtEl>
                    <p:spTgt spid="12"/>
                  </p:tgtEl>
                </p:cond>
              </p:nextCondLst>
            </p:seq>
            <p:audio>
              <p:cMediaNode vol="7576">
                <p:cTn id="84" fill="hold" display="0">
                  <p:stCondLst>
                    <p:cond delay="indefinite"/>
                  </p:stCondLst>
                  <p:endCondLst>
                    <p:cond evt="onStopAudio" delay="0">
                      <p:tgtEl>
                        <p:sldTgt/>
                      </p:tgtEl>
                    </p:cond>
                  </p:endCondLst>
                </p:cTn>
                <p:tgtEl>
                  <p:spTgt spid="3"/>
                </p:tgtEl>
              </p:cMediaNode>
            </p:audio>
            <p:seq concurrent="1" nextAc="seek">
              <p:cTn id="85" restart="whenNotActive" fill="hold" evtFilter="cancelBubble" nodeType="interactiveSeq">
                <p:stCondLst>
                  <p:cond evt="onClick" delay="0">
                    <p:tgtEl>
                      <p:spTgt spid="3"/>
                    </p:tgtEl>
                  </p:cond>
                </p:stCondLst>
                <p:endSync evt="end" delay="0">
                  <p:rtn val="all"/>
                </p:endSync>
                <p:childTnLst>
                  <p:par>
                    <p:cTn id="86" fill="hold">
                      <p:stCondLst>
                        <p:cond delay="0"/>
                      </p:stCondLst>
                      <p:childTnLst>
                        <p:par>
                          <p:cTn id="87" fill="hold">
                            <p:stCondLst>
                              <p:cond delay="0"/>
                            </p:stCondLst>
                            <p:childTnLst>
                              <p:par>
                                <p:cTn id="88" presetID="1" presetClass="mediacall" presetSubtype="0" fill="hold" nodeType="clickEffect">
                                  <p:stCondLst>
                                    <p:cond delay="0"/>
                                  </p:stCondLst>
                                  <p:childTnLst>
                                    <p:cmd type="call" cmd="playFrom(0.0)">
                                      <p:cBhvr>
                                        <p:cTn id="89" dur="642011" fill="hold"/>
                                        <p:tgtEl>
                                          <p:spTgt spid="3"/>
                                        </p:tgtEl>
                                      </p:cBhvr>
                                    </p:cmd>
                                  </p:childTnLst>
                                </p:cTn>
                              </p:par>
                            </p:childTnLst>
                          </p:cTn>
                        </p:par>
                      </p:childTnLst>
                    </p:cTn>
                  </p:par>
                </p:childTnLst>
              </p:cTn>
              <p:nextCondLst>
                <p:cond evt="onClick" delay="0">
                  <p:tgtEl>
                    <p:spTgt spid="3"/>
                  </p:tgtEl>
                </p:cond>
              </p:nextCondLst>
            </p:seq>
          </p:childTnLst>
        </p:cTn>
      </p:par>
    </p:tnLst>
    <p:bldLst>
      <p:bldP spid="539" grpId="0" animBg="1"/>
      <p:bldP spid="540" grpId="0" animBg="1"/>
      <p:bldP spid="541" grpId="0" animBg="1"/>
      <p:bldP spid="543" grpId="0" animBg="1"/>
      <p:bldP spid="544" grpId="0" animBg="1"/>
      <p:bldP spid="545" grpId="0" animBg="1"/>
      <p:bldP spid="546" grpId="0" animBg="1"/>
      <p:bldP spid="547" grpId="0" animBg="1"/>
      <p:bldP spid="549" grpId="0" animBg="1"/>
      <p:bldP spid="550" grpId="0" animBg="1"/>
      <p:bldP spid="551" grpId="0" animBg="1"/>
      <p:bldP spid="564" grpId="0" animBg="1"/>
      <p:bldP spid="565" grpId="0" animBg="1"/>
      <p:bldP spid="566" grpId="0" animBg="1"/>
      <p:bldP spid="567" grpId="0" animBg="1"/>
      <p:bldP spid="568" grpId="0" animBg="1"/>
      <p:bldP spid="56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9900"/>
            </a:gs>
            <a:gs pos="97000">
              <a:srgbClr val="031516"/>
            </a:gs>
            <a:gs pos="0">
              <a:srgbClr val="03151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93" name="TextBox 92">
            <a:extLst>
              <a:ext uri="{FF2B5EF4-FFF2-40B4-BE49-F238E27FC236}">
                <a16:creationId xmlns:a16="http://schemas.microsoft.com/office/drawing/2014/main" id="{3BEB726D-3B1D-4E9C-9076-59AB8BF7C27A}"/>
              </a:ext>
            </a:extLst>
          </p:cNvPr>
          <p:cNvSpPr txBox="1"/>
          <p:nvPr/>
        </p:nvSpPr>
        <p:spPr>
          <a:xfrm>
            <a:off x="116795" y="2231319"/>
            <a:ext cx="5870959" cy="738664"/>
          </a:xfrm>
          <a:prstGeom prst="rect">
            <a:avLst/>
          </a:prstGeom>
          <a:noFill/>
          <a:ln>
            <a:noFill/>
          </a:ln>
        </p:spPr>
        <p:txBody>
          <a:bodyPr wrap="square">
            <a:spAutoFit/>
          </a:bodyPr>
          <a:lstStyle/>
          <a:p>
            <a:r>
              <a:rPr lang="el-GR" sz="1400" b="1" i="0" u="sng" strike="noStrike" baseline="0" dirty="0">
                <a:solidFill>
                  <a:srgbClr val="CC9900"/>
                </a:solidFill>
              </a:rPr>
              <a:t>Συμμετρικό κρυπτοσύστημα</a:t>
            </a:r>
          </a:p>
          <a:p>
            <a:r>
              <a:rPr lang="el-GR" sz="1400" dirty="0"/>
              <a:t>Είδος κρυπτοσυστήματος</a:t>
            </a:r>
            <a:r>
              <a:rPr lang="el-GR" sz="1400" b="0" i="0" u="none" strike="noStrike" baseline="0" dirty="0"/>
              <a:t> </a:t>
            </a:r>
            <a:r>
              <a:rPr lang="el-GR" sz="1400" dirty="0"/>
              <a:t>στο οποίο χρησιμοποιείται </a:t>
            </a:r>
            <a:r>
              <a:rPr lang="el-GR" sz="1400" dirty="0">
                <a:solidFill>
                  <a:srgbClr val="FF0000"/>
                </a:solidFill>
              </a:rPr>
              <a:t>ένα κοινό</a:t>
            </a:r>
            <a:r>
              <a:rPr lang="el-GR" sz="1400" b="0" i="0" u="none" strike="noStrike" baseline="0" dirty="0">
                <a:solidFill>
                  <a:srgbClr val="FF0000"/>
                </a:solidFill>
              </a:rPr>
              <a:t> κλειδί </a:t>
            </a:r>
            <a:r>
              <a:rPr lang="el-GR" sz="1400" b="0" i="0" u="none" strike="noStrike" baseline="0" dirty="0"/>
              <a:t>για τις διεργασίες τις κρυπτογράφησης και της αποκρυπτογράφησης.</a:t>
            </a:r>
            <a:endParaRPr lang="el-GR" sz="1400" dirty="0"/>
          </a:p>
        </p:txBody>
      </p:sp>
      <p:sp>
        <p:nvSpPr>
          <p:cNvPr id="95" name="TextBox 94">
            <a:extLst>
              <a:ext uri="{FF2B5EF4-FFF2-40B4-BE49-F238E27FC236}">
                <a16:creationId xmlns:a16="http://schemas.microsoft.com/office/drawing/2014/main" id="{574BEABC-3F4D-411A-B231-FD9368144C35}"/>
              </a:ext>
            </a:extLst>
          </p:cNvPr>
          <p:cNvSpPr txBox="1"/>
          <p:nvPr/>
        </p:nvSpPr>
        <p:spPr>
          <a:xfrm>
            <a:off x="6204248" y="2203102"/>
            <a:ext cx="5870959" cy="1154162"/>
          </a:xfrm>
          <a:prstGeom prst="rect">
            <a:avLst/>
          </a:prstGeom>
          <a:noFill/>
          <a:ln>
            <a:noFill/>
          </a:ln>
        </p:spPr>
        <p:txBody>
          <a:bodyPr wrap="square">
            <a:spAutoFit/>
          </a:bodyPr>
          <a:lstStyle/>
          <a:p>
            <a:pPr algn="just"/>
            <a:r>
              <a:rPr lang="el-GR" sz="1400" b="1" i="0" u="sng" strike="noStrike" baseline="0" dirty="0">
                <a:solidFill>
                  <a:srgbClr val="CC9900"/>
                </a:solidFill>
              </a:rPr>
              <a:t>Ασύμμετρο κρυπτοσύστημα - Κρυπτοσύστημα Δημοσίου Κλειδιού</a:t>
            </a:r>
            <a:endParaRPr lang="el-GR" sz="1400" b="1" u="sng" dirty="0"/>
          </a:p>
          <a:p>
            <a:r>
              <a:rPr lang="el-GR" sz="1400" b="1" i="0" u="none" strike="noStrike" baseline="0" dirty="0"/>
              <a:t> </a:t>
            </a:r>
            <a:r>
              <a:rPr lang="el-GR" sz="1400" dirty="0"/>
              <a:t>Είδος </a:t>
            </a:r>
            <a:r>
              <a:rPr lang="el-GR" sz="1400" b="0" i="0" u="none" strike="noStrike" baseline="0" dirty="0"/>
              <a:t>κρυπτοσυστήματος στο</a:t>
            </a:r>
            <a:r>
              <a:rPr lang="el-GR" sz="1400" b="0" i="0" u="none" strike="noStrike" dirty="0"/>
              <a:t> οποίο χρησιμοποιούνται</a:t>
            </a:r>
            <a:r>
              <a:rPr lang="el-GR" sz="1400" b="0" i="0" u="none" strike="noStrike" baseline="0" dirty="0"/>
              <a:t> </a:t>
            </a:r>
            <a:r>
              <a:rPr lang="el-GR" sz="1400" b="0" i="0" u="none" strike="noStrike" baseline="0" dirty="0">
                <a:solidFill>
                  <a:srgbClr val="FF0000"/>
                </a:solidFill>
              </a:rPr>
              <a:t>δύο διαφορετικά κλειδιά</a:t>
            </a:r>
            <a:r>
              <a:rPr lang="el-GR" sz="1400" b="0" i="0" u="none" strike="noStrike" baseline="0" dirty="0"/>
              <a:t> για τις διεργασίες τις κρυπτογράφησης και της αποκρυπτογράφησης. </a:t>
            </a:r>
          </a:p>
          <a:p>
            <a:pPr marL="285750" indent="-285750" algn="just">
              <a:buFont typeface="Wingdings" panose="05000000000000000000" pitchFamily="2" charset="2"/>
              <a:buChar char="Ø"/>
            </a:pPr>
            <a:r>
              <a:rPr lang="el-GR" sz="1350" b="0" i="0" u="none" strike="noStrike" baseline="0" dirty="0"/>
              <a:t>Συγκεκριμένα, κάθε χρήστης διαθέτει ένα </a:t>
            </a:r>
            <a:r>
              <a:rPr lang="el-GR" sz="1350" b="1" i="0" u="none" strike="noStrike" baseline="0" dirty="0">
                <a:solidFill>
                  <a:srgbClr val="CC9900"/>
                </a:solidFill>
              </a:rPr>
              <a:t>ιδιωτικό κλειδί</a:t>
            </a:r>
            <a:r>
              <a:rPr lang="el-GR" sz="1350" b="1" i="0" u="none" strike="noStrike" baseline="0" dirty="0"/>
              <a:t> </a:t>
            </a:r>
            <a:r>
              <a:rPr lang="el-GR" sz="1350" b="0" i="0" u="none" strike="noStrike" baseline="0" dirty="0"/>
              <a:t>και ένα </a:t>
            </a:r>
            <a:r>
              <a:rPr lang="el-GR" sz="1350" b="1" i="0" u="none" strike="noStrike" baseline="0" dirty="0">
                <a:solidFill>
                  <a:srgbClr val="CC9900"/>
                </a:solidFill>
              </a:rPr>
              <a:t>δημόσιο κλειδί</a:t>
            </a:r>
            <a:r>
              <a:rPr lang="el-GR" sz="1350" b="1" i="0" u="none" strike="noStrike" baseline="0" dirty="0"/>
              <a:t> </a:t>
            </a:r>
            <a:r>
              <a:rPr lang="el-GR" sz="1350" b="0" i="0" u="none" strike="noStrike" baseline="0" dirty="0"/>
              <a:t>τα οποία, αν και διαφορετικά, έχουν μαθηματική σχέση μεταξύ τους. </a:t>
            </a:r>
            <a:endParaRPr lang="el-GR" sz="1350" dirty="0"/>
          </a:p>
        </p:txBody>
      </p:sp>
      <p:graphicFrame>
        <p:nvGraphicFramePr>
          <p:cNvPr id="182" name="Diagram 181">
            <a:extLst>
              <a:ext uri="{FF2B5EF4-FFF2-40B4-BE49-F238E27FC236}">
                <a16:creationId xmlns:a16="http://schemas.microsoft.com/office/drawing/2014/main" id="{942247CA-C16B-4A89-A659-0CE79B800D91}"/>
              </a:ext>
            </a:extLst>
          </p:cNvPr>
          <p:cNvGraphicFramePr/>
          <p:nvPr>
            <p:extLst>
              <p:ext uri="{D42A27DB-BD31-4B8C-83A1-F6EECF244321}">
                <p14:modId xmlns:p14="http://schemas.microsoft.com/office/powerpoint/2010/main" val="1144406793"/>
              </p:ext>
            </p:extLst>
          </p:nvPr>
        </p:nvGraphicFramePr>
        <p:xfrm>
          <a:off x="0" y="608861"/>
          <a:ext cx="12106541" cy="138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2374A6D0-D5E1-43EB-88DE-B81E4240D996}"/>
              </a:ext>
            </a:extLst>
          </p:cNvPr>
          <p:cNvGrpSpPr/>
          <p:nvPr/>
        </p:nvGrpSpPr>
        <p:grpSpPr>
          <a:xfrm>
            <a:off x="87327" y="3798005"/>
            <a:ext cx="5885969" cy="1931349"/>
            <a:chOff x="87327" y="3687250"/>
            <a:chExt cx="5885969" cy="1708818"/>
          </a:xfrm>
        </p:grpSpPr>
        <p:pic>
          <p:nvPicPr>
            <p:cNvPr id="5" name="Graphic 4" descr="Office worker male with solid fill">
              <a:extLst>
                <a:ext uri="{FF2B5EF4-FFF2-40B4-BE49-F238E27FC236}">
                  <a16:creationId xmlns:a16="http://schemas.microsoft.com/office/drawing/2014/main" id="{63B76010-6A74-4107-BB13-A9ABC48968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57328" y="4301945"/>
              <a:ext cx="515968" cy="515969"/>
            </a:xfrm>
            <a:prstGeom prst="rect">
              <a:avLst/>
            </a:prstGeom>
          </p:spPr>
        </p:pic>
        <p:pic>
          <p:nvPicPr>
            <p:cNvPr id="3" name="Graphic 2" descr="Office worker female with solid fill">
              <a:extLst>
                <a:ext uri="{FF2B5EF4-FFF2-40B4-BE49-F238E27FC236}">
                  <a16:creationId xmlns:a16="http://schemas.microsoft.com/office/drawing/2014/main" id="{1249E2D4-B9C3-4810-9B1B-69AA724F4A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327" y="4316239"/>
              <a:ext cx="515969" cy="515969"/>
            </a:xfrm>
            <a:prstGeom prst="rect">
              <a:avLst/>
            </a:prstGeom>
          </p:spPr>
        </p:pic>
        <p:pic>
          <p:nvPicPr>
            <p:cNvPr id="7" name="Graphic 6" descr="Key with solid fill">
              <a:extLst>
                <a:ext uri="{FF2B5EF4-FFF2-40B4-BE49-F238E27FC236}">
                  <a16:creationId xmlns:a16="http://schemas.microsoft.com/office/drawing/2014/main" id="{9CCA09C2-8FD6-4E76-B2CD-1617BB5D76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70372" y="4939193"/>
              <a:ext cx="204377" cy="204377"/>
            </a:xfrm>
            <a:prstGeom prst="rect">
              <a:avLst/>
            </a:prstGeom>
          </p:spPr>
        </p:pic>
        <p:grpSp>
          <p:nvGrpSpPr>
            <p:cNvPr id="106" name="Group 105">
              <a:extLst>
                <a:ext uri="{FF2B5EF4-FFF2-40B4-BE49-F238E27FC236}">
                  <a16:creationId xmlns:a16="http://schemas.microsoft.com/office/drawing/2014/main" id="{40336103-9F11-407E-A3FB-ABDA9303E777}"/>
                </a:ext>
              </a:extLst>
            </p:cNvPr>
            <p:cNvGrpSpPr/>
            <p:nvPr/>
          </p:nvGrpSpPr>
          <p:grpSpPr>
            <a:xfrm>
              <a:off x="940744" y="4435989"/>
              <a:ext cx="1552874" cy="276999"/>
              <a:chOff x="904584" y="4813926"/>
              <a:chExt cx="1552874" cy="276999"/>
            </a:xfrm>
          </p:grpSpPr>
          <p:pic>
            <p:nvPicPr>
              <p:cNvPr id="9" name="Graphic 8" descr="Lock with solid fill">
                <a:extLst>
                  <a:ext uri="{FF2B5EF4-FFF2-40B4-BE49-F238E27FC236}">
                    <a16:creationId xmlns:a16="http://schemas.microsoft.com/office/drawing/2014/main" id="{BE63C920-1FED-42F3-95C5-5BF23EB4C4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83638" y="4876912"/>
                <a:ext cx="170641" cy="159681"/>
              </a:xfrm>
              <a:prstGeom prst="rect">
                <a:avLst/>
              </a:prstGeom>
            </p:spPr>
          </p:pic>
          <p:sp>
            <p:nvSpPr>
              <p:cNvPr id="10" name="TextBox 9">
                <a:extLst>
                  <a:ext uri="{FF2B5EF4-FFF2-40B4-BE49-F238E27FC236}">
                    <a16:creationId xmlns:a16="http://schemas.microsoft.com/office/drawing/2014/main" id="{E6BA9169-BDA4-48F5-BD59-355A6DB9B73A}"/>
                  </a:ext>
                </a:extLst>
              </p:cNvPr>
              <p:cNvSpPr txBox="1"/>
              <p:nvPr/>
            </p:nvSpPr>
            <p:spPr>
              <a:xfrm>
                <a:off x="1151588" y="4813926"/>
                <a:ext cx="1305870" cy="276999"/>
              </a:xfrm>
              <a:prstGeom prst="rect">
                <a:avLst/>
              </a:prstGeom>
              <a:noFill/>
              <a:ln>
                <a:solidFill>
                  <a:schemeClr val="accent5">
                    <a:lumMod val="75000"/>
                  </a:schemeClr>
                </a:solidFill>
              </a:ln>
            </p:spPr>
            <p:txBody>
              <a:bodyPr wrap="square" rtlCol="0">
                <a:spAutoFit/>
              </a:bodyPr>
              <a:lstStyle/>
              <a:p>
                <a:r>
                  <a:rPr lang="el-GR" sz="1200" dirty="0">
                    <a:solidFill>
                      <a:schemeClr val="accent5">
                        <a:lumMod val="75000"/>
                      </a:schemeClr>
                    </a:solidFill>
                  </a:rPr>
                  <a:t>Κρυπτογράφηση</a:t>
                </a:r>
              </a:p>
            </p:txBody>
          </p:sp>
          <p:cxnSp>
            <p:nvCxnSpPr>
              <p:cNvPr id="11" name="Straight Arrow Connector 10">
                <a:extLst>
                  <a:ext uri="{FF2B5EF4-FFF2-40B4-BE49-F238E27FC236}">
                    <a16:creationId xmlns:a16="http://schemas.microsoft.com/office/drawing/2014/main" id="{B089D64C-AFEE-4CC4-BF42-5001DE37EF28}"/>
                  </a:ext>
                </a:extLst>
              </p:cNvPr>
              <p:cNvCxnSpPr>
                <a:cxnSpLocks/>
                <a:stCxn id="17" idx="3"/>
                <a:endCxn id="10" idx="1"/>
              </p:cNvCxnSpPr>
              <p:nvPr/>
            </p:nvCxnSpPr>
            <p:spPr>
              <a:xfrm flipV="1">
                <a:off x="904584" y="4952426"/>
                <a:ext cx="247004" cy="2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18EE3BBC-DB9A-457F-9263-8641D1B4586A}"/>
                </a:ext>
              </a:extLst>
            </p:cNvPr>
            <p:cNvCxnSpPr>
              <a:cxnSpLocks/>
              <a:stCxn id="10" idx="3"/>
              <a:endCxn id="20" idx="1"/>
            </p:cNvCxnSpPr>
            <p:nvPr/>
          </p:nvCxnSpPr>
          <p:spPr>
            <a:xfrm flipV="1">
              <a:off x="2493618" y="4574488"/>
              <a:ext cx="76776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DC02E0B-A036-4F9C-8F60-AB911291BDED}"/>
                </a:ext>
              </a:extLst>
            </p:cNvPr>
            <p:cNvGrpSpPr/>
            <p:nvPr/>
          </p:nvGrpSpPr>
          <p:grpSpPr>
            <a:xfrm>
              <a:off x="2728715" y="4222651"/>
              <a:ext cx="297565" cy="311104"/>
              <a:chOff x="4004295" y="3190930"/>
              <a:chExt cx="382007" cy="440485"/>
            </a:xfrm>
          </p:grpSpPr>
          <p:pic>
            <p:nvPicPr>
              <p:cNvPr id="14" name="Graphic 13" descr="Document outline">
                <a:extLst>
                  <a:ext uri="{FF2B5EF4-FFF2-40B4-BE49-F238E27FC236}">
                    <a16:creationId xmlns:a16="http://schemas.microsoft.com/office/drawing/2014/main" id="{5C18F123-D119-4FA4-8F4B-C8E3D77FC9D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04295" y="3190930"/>
                <a:ext cx="369332" cy="369332"/>
              </a:xfrm>
              <a:prstGeom prst="rect">
                <a:avLst/>
              </a:prstGeom>
            </p:spPr>
          </p:pic>
          <p:pic>
            <p:nvPicPr>
              <p:cNvPr id="15" name="Graphic 14" descr="Lock with solid fill">
                <a:extLst>
                  <a:ext uri="{FF2B5EF4-FFF2-40B4-BE49-F238E27FC236}">
                    <a16:creationId xmlns:a16="http://schemas.microsoft.com/office/drawing/2014/main" id="{C0BFD889-33F3-4B8C-8EC8-39AAC64C4E4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88961" y="3446749"/>
                <a:ext cx="197341" cy="184666"/>
              </a:xfrm>
              <a:prstGeom prst="rect">
                <a:avLst/>
              </a:prstGeom>
            </p:spPr>
          </p:pic>
        </p:grpSp>
        <p:pic>
          <p:nvPicPr>
            <p:cNvPr id="17" name="Graphic 16" descr="Document outline">
              <a:extLst>
                <a:ext uri="{FF2B5EF4-FFF2-40B4-BE49-F238E27FC236}">
                  <a16:creationId xmlns:a16="http://schemas.microsoft.com/office/drawing/2014/main" id="{F056BF4B-4DE4-4401-9846-4D3177935B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3053" y="4431738"/>
              <a:ext cx="287691" cy="290398"/>
            </a:xfrm>
            <a:prstGeom prst="rect">
              <a:avLst/>
            </a:prstGeom>
          </p:spPr>
        </p:pic>
        <p:cxnSp>
          <p:nvCxnSpPr>
            <p:cNvPr id="18" name="Straight Arrow Connector 17">
              <a:extLst>
                <a:ext uri="{FF2B5EF4-FFF2-40B4-BE49-F238E27FC236}">
                  <a16:creationId xmlns:a16="http://schemas.microsoft.com/office/drawing/2014/main" id="{73EE2625-5B2C-465A-8CDB-E5C0CE5C8E6A}"/>
                </a:ext>
              </a:extLst>
            </p:cNvPr>
            <p:cNvCxnSpPr>
              <a:cxnSpLocks/>
              <a:stCxn id="20" idx="3"/>
              <a:endCxn id="162" idx="1"/>
            </p:cNvCxnSpPr>
            <p:nvPr/>
          </p:nvCxnSpPr>
          <p:spPr>
            <a:xfrm>
              <a:off x="4832765" y="4574488"/>
              <a:ext cx="297564" cy="5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5C5E9F11-8660-49A6-B135-8406CCE5AE1E}"/>
                </a:ext>
              </a:extLst>
            </p:cNvPr>
            <p:cNvGrpSpPr/>
            <p:nvPr/>
          </p:nvGrpSpPr>
          <p:grpSpPr>
            <a:xfrm>
              <a:off x="3261378" y="4435988"/>
              <a:ext cx="1571387" cy="276999"/>
              <a:chOff x="3538998" y="4813926"/>
              <a:chExt cx="1571387" cy="276999"/>
            </a:xfrm>
          </p:grpSpPr>
          <p:sp>
            <p:nvSpPr>
              <p:cNvPr id="20" name="TextBox 19">
                <a:extLst>
                  <a:ext uri="{FF2B5EF4-FFF2-40B4-BE49-F238E27FC236}">
                    <a16:creationId xmlns:a16="http://schemas.microsoft.com/office/drawing/2014/main" id="{7DA94143-0F84-4994-ABF7-673C2B7CE390}"/>
                  </a:ext>
                </a:extLst>
              </p:cNvPr>
              <p:cNvSpPr txBox="1"/>
              <p:nvPr/>
            </p:nvSpPr>
            <p:spPr>
              <a:xfrm>
                <a:off x="3538998" y="4813926"/>
                <a:ext cx="1571387" cy="276999"/>
              </a:xfrm>
              <a:prstGeom prst="rect">
                <a:avLst/>
              </a:prstGeom>
              <a:noFill/>
              <a:ln>
                <a:solidFill>
                  <a:schemeClr val="accent6">
                    <a:lumMod val="75000"/>
                  </a:schemeClr>
                </a:solidFill>
              </a:ln>
            </p:spPr>
            <p:txBody>
              <a:bodyPr wrap="square" rtlCol="0">
                <a:spAutoFit/>
              </a:bodyPr>
              <a:lstStyle/>
              <a:p>
                <a:r>
                  <a:rPr lang="el-GR" sz="1200" dirty="0">
                    <a:solidFill>
                      <a:schemeClr val="accent6">
                        <a:lumMod val="75000"/>
                      </a:schemeClr>
                    </a:solidFill>
                  </a:rPr>
                  <a:t>Αποκρυπτογράφηση</a:t>
                </a:r>
              </a:p>
            </p:txBody>
          </p:sp>
          <p:pic>
            <p:nvPicPr>
              <p:cNvPr id="21" name="Graphic 20" descr="Unlock with solid fill">
                <a:extLst>
                  <a:ext uri="{FF2B5EF4-FFF2-40B4-BE49-F238E27FC236}">
                    <a16:creationId xmlns:a16="http://schemas.microsoft.com/office/drawing/2014/main" id="{1893284B-3251-42A3-AA66-4CB9DFCFF55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20432" y="4866841"/>
                <a:ext cx="170642" cy="170642"/>
              </a:xfrm>
              <a:prstGeom prst="rect">
                <a:avLst/>
              </a:prstGeom>
            </p:spPr>
          </p:pic>
        </p:grpSp>
        <p:sp>
          <p:nvSpPr>
            <p:cNvPr id="22" name="TextBox 21">
              <a:extLst>
                <a:ext uri="{FF2B5EF4-FFF2-40B4-BE49-F238E27FC236}">
                  <a16:creationId xmlns:a16="http://schemas.microsoft.com/office/drawing/2014/main" id="{083A3AA4-0F12-40D0-9795-EA9FFBF837CA}"/>
                </a:ext>
              </a:extLst>
            </p:cNvPr>
            <p:cNvSpPr txBox="1"/>
            <p:nvPr/>
          </p:nvSpPr>
          <p:spPr>
            <a:xfrm>
              <a:off x="2437941" y="5149847"/>
              <a:ext cx="968359" cy="246221"/>
            </a:xfrm>
            <a:prstGeom prst="rect">
              <a:avLst/>
            </a:prstGeom>
            <a:noFill/>
          </p:spPr>
          <p:txBody>
            <a:bodyPr wrap="square" rtlCol="0">
              <a:spAutoFit/>
            </a:bodyPr>
            <a:lstStyle/>
            <a:p>
              <a:pPr algn="ctr"/>
              <a:r>
                <a:rPr lang="el-GR" sz="1000" dirty="0">
                  <a:solidFill>
                    <a:schemeClr val="accent5">
                      <a:lumMod val="60000"/>
                      <a:lumOff val="40000"/>
                    </a:schemeClr>
                  </a:solidFill>
                </a:rPr>
                <a:t>Κοινό κλειδί</a:t>
              </a:r>
            </a:p>
          </p:txBody>
        </p:sp>
        <p:cxnSp>
          <p:nvCxnSpPr>
            <p:cNvPr id="24" name="Straight Connector 23">
              <a:extLst>
                <a:ext uri="{FF2B5EF4-FFF2-40B4-BE49-F238E27FC236}">
                  <a16:creationId xmlns:a16="http://schemas.microsoft.com/office/drawing/2014/main" id="{B6209BDD-66B0-4779-B3C9-F589438D3B79}"/>
                </a:ext>
              </a:extLst>
            </p:cNvPr>
            <p:cNvCxnSpPr>
              <a:cxnSpLocks/>
              <a:stCxn id="7" idx="0"/>
              <a:endCxn id="10" idx="2"/>
            </p:cNvCxnSpPr>
            <p:nvPr/>
          </p:nvCxnSpPr>
          <p:spPr>
            <a:xfrm flipH="1" flipV="1">
              <a:off x="1840683" y="4712988"/>
              <a:ext cx="1031878" cy="226205"/>
            </a:xfrm>
            <a:prstGeom prst="line">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311BE097-5FDA-4F37-B9D1-2E671CBB2288}"/>
                </a:ext>
              </a:extLst>
            </p:cNvPr>
            <p:cNvCxnSpPr>
              <a:cxnSpLocks/>
              <a:stCxn id="7" idx="0"/>
              <a:endCxn id="20" idx="2"/>
            </p:cNvCxnSpPr>
            <p:nvPr/>
          </p:nvCxnSpPr>
          <p:spPr>
            <a:xfrm flipV="1">
              <a:off x="2872561" y="4712987"/>
              <a:ext cx="1174511" cy="226206"/>
            </a:xfrm>
            <a:prstGeom prst="line">
              <a:avLst/>
            </a:prstGeom>
            <a:ln w="952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0614016C-ABD2-4A9A-AA52-FB7C44BC097B}"/>
                </a:ext>
              </a:extLst>
            </p:cNvPr>
            <p:cNvSpPr txBox="1"/>
            <p:nvPr/>
          </p:nvSpPr>
          <p:spPr>
            <a:xfrm>
              <a:off x="682898" y="3826172"/>
              <a:ext cx="234111" cy="276999"/>
            </a:xfrm>
            <a:prstGeom prst="rect">
              <a:avLst/>
            </a:prstGeom>
            <a:noFill/>
          </p:spPr>
          <p:txBody>
            <a:bodyPr wrap="square" rtlCol="0">
              <a:spAutoFit/>
            </a:bodyPr>
            <a:lstStyle/>
            <a:p>
              <a:pPr algn="ctr"/>
              <a:r>
                <a:rPr lang="en-US" sz="1200" dirty="0">
                  <a:solidFill>
                    <a:srgbClr val="FF0066"/>
                  </a:solidFill>
                </a:rPr>
                <a:t>m</a:t>
              </a:r>
              <a:endParaRPr lang="el-GR" sz="1200" dirty="0">
                <a:solidFill>
                  <a:srgbClr val="FF0066"/>
                </a:solidFill>
              </a:endParaRPr>
            </a:p>
          </p:txBody>
        </p:sp>
        <p:sp>
          <p:nvSpPr>
            <p:cNvPr id="27" name="TextBox 26">
              <a:extLst>
                <a:ext uri="{FF2B5EF4-FFF2-40B4-BE49-F238E27FC236}">
                  <a16:creationId xmlns:a16="http://schemas.microsoft.com/office/drawing/2014/main" id="{12CE164C-CE45-4AD6-B149-6452F1994DE6}"/>
                </a:ext>
              </a:extLst>
            </p:cNvPr>
            <p:cNvSpPr txBox="1"/>
            <p:nvPr/>
          </p:nvSpPr>
          <p:spPr>
            <a:xfrm>
              <a:off x="2573404" y="3826173"/>
              <a:ext cx="580109" cy="276999"/>
            </a:xfrm>
            <a:prstGeom prst="rect">
              <a:avLst/>
            </a:prstGeom>
            <a:noFill/>
          </p:spPr>
          <p:txBody>
            <a:bodyPr wrap="square" rtlCol="0">
              <a:spAutoFit/>
            </a:bodyPr>
            <a:lstStyle/>
            <a:p>
              <a:pPr algn="ctr"/>
              <a:r>
                <a:rPr lang="en-US" sz="1200" dirty="0">
                  <a:solidFill>
                    <a:schemeClr val="accent5">
                      <a:lumMod val="75000"/>
                    </a:schemeClr>
                  </a:solidFill>
                </a:rPr>
                <a:t>E</a:t>
              </a:r>
              <a:r>
                <a:rPr lang="en-US" sz="1200" baseline="-25000" dirty="0">
                  <a:solidFill>
                    <a:schemeClr val="accent5">
                      <a:lumMod val="60000"/>
                      <a:lumOff val="40000"/>
                    </a:schemeClr>
                  </a:solidFill>
                </a:rPr>
                <a:t>k</a:t>
              </a:r>
              <a:r>
                <a:rPr lang="en-US" sz="1200" dirty="0">
                  <a:solidFill>
                    <a:schemeClr val="accent5">
                      <a:lumMod val="75000"/>
                    </a:schemeClr>
                  </a:solidFill>
                </a:rPr>
                <a:t>(</a:t>
              </a:r>
              <a:r>
                <a:rPr lang="en-US" sz="1200" dirty="0">
                  <a:solidFill>
                    <a:srgbClr val="FF0066"/>
                  </a:solidFill>
                </a:rPr>
                <a:t>m</a:t>
              </a:r>
              <a:r>
                <a:rPr lang="en-US" sz="1200" dirty="0">
                  <a:solidFill>
                    <a:schemeClr val="accent5">
                      <a:lumMod val="75000"/>
                    </a:schemeClr>
                  </a:solidFill>
                </a:rPr>
                <a:t>)</a:t>
              </a:r>
              <a:endParaRPr lang="el-GR" sz="1200" dirty="0">
                <a:solidFill>
                  <a:schemeClr val="accent5">
                    <a:lumMod val="75000"/>
                  </a:schemeClr>
                </a:solidFill>
              </a:endParaRPr>
            </a:p>
          </p:txBody>
        </p:sp>
        <p:cxnSp>
          <p:nvCxnSpPr>
            <p:cNvPr id="28" name="Straight Arrow Connector 27">
              <a:extLst>
                <a:ext uri="{FF2B5EF4-FFF2-40B4-BE49-F238E27FC236}">
                  <a16:creationId xmlns:a16="http://schemas.microsoft.com/office/drawing/2014/main" id="{BD2C8613-1F40-41F4-A4DF-AFB66CEA774F}"/>
                </a:ext>
              </a:extLst>
            </p:cNvPr>
            <p:cNvCxnSpPr>
              <a:cxnSpLocks/>
              <a:stCxn id="26" idx="3"/>
              <a:endCxn id="27" idx="1"/>
            </p:cNvCxnSpPr>
            <p:nvPr/>
          </p:nvCxnSpPr>
          <p:spPr>
            <a:xfrm>
              <a:off x="917009" y="3964672"/>
              <a:ext cx="16563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8A5E6D-F1B3-401F-AC57-F5811C0D5610}"/>
                </a:ext>
              </a:extLst>
            </p:cNvPr>
            <p:cNvSpPr txBox="1"/>
            <p:nvPr/>
          </p:nvSpPr>
          <p:spPr>
            <a:xfrm>
              <a:off x="1560540" y="3687250"/>
              <a:ext cx="369332" cy="276999"/>
            </a:xfrm>
            <a:prstGeom prst="rect">
              <a:avLst/>
            </a:prstGeom>
            <a:noFill/>
          </p:spPr>
          <p:txBody>
            <a:bodyPr wrap="square" rtlCol="0">
              <a:spAutoFit/>
            </a:bodyPr>
            <a:lstStyle/>
            <a:p>
              <a:pPr algn="ctr"/>
              <a:r>
                <a:rPr lang="en-US" sz="1200" dirty="0">
                  <a:solidFill>
                    <a:schemeClr val="accent5">
                      <a:lumMod val="75000"/>
                    </a:schemeClr>
                  </a:solidFill>
                </a:rPr>
                <a:t>E</a:t>
              </a:r>
              <a:r>
                <a:rPr lang="en-US" sz="1200" baseline="-25000" dirty="0">
                  <a:solidFill>
                    <a:schemeClr val="accent5">
                      <a:lumMod val="60000"/>
                      <a:lumOff val="40000"/>
                    </a:schemeClr>
                  </a:solidFill>
                </a:rPr>
                <a:t>k</a:t>
              </a:r>
              <a:endParaRPr lang="el-GR" sz="1200" baseline="-25000" dirty="0">
                <a:solidFill>
                  <a:schemeClr val="accent5">
                    <a:lumMod val="60000"/>
                    <a:lumOff val="40000"/>
                  </a:schemeClr>
                </a:solidFill>
              </a:endParaRPr>
            </a:p>
          </p:txBody>
        </p:sp>
        <p:sp>
          <p:nvSpPr>
            <p:cNvPr id="30" name="TextBox 29">
              <a:extLst>
                <a:ext uri="{FF2B5EF4-FFF2-40B4-BE49-F238E27FC236}">
                  <a16:creationId xmlns:a16="http://schemas.microsoft.com/office/drawing/2014/main" id="{32BD4783-CF1F-4330-BBEA-2EBDF69FDE34}"/>
                </a:ext>
              </a:extLst>
            </p:cNvPr>
            <p:cNvSpPr txBox="1"/>
            <p:nvPr/>
          </p:nvSpPr>
          <p:spPr>
            <a:xfrm>
              <a:off x="4882574" y="3826172"/>
              <a:ext cx="783200" cy="276999"/>
            </a:xfrm>
            <a:prstGeom prst="rect">
              <a:avLst/>
            </a:prstGeom>
            <a:noFill/>
          </p:spPr>
          <p:txBody>
            <a:bodyPr wrap="square" rtlCol="0">
              <a:spAutoFit/>
            </a:bodyPr>
            <a:lstStyle/>
            <a:p>
              <a:r>
                <a:rPr lang="en-US" sz="1200" dirty="0">
                  <a:solidFill>
                    <a:schemeClr val="accent6">
                      <a:lumMod val="75000"/>
                    </a:schemeClr>
                  </a:solidFill>
                </a:rPr>
                <a:t>D</a:t>
              </a:r>
              <a:r>
                <a:rPr lang="en-US" sz="1200" baseline="-25000" dirty="0">
                  <a:solidFill>
                    <a:schemeClr val="accent1">
                      <a:lumMod val="60000"/>
                      <a:lumOff val="40000"/>
                    </a:schemeClr>
                  </a:solidFill>
                </a:rPr>
                <a:t>k</a:t>
              </a:r>
              <a:r>
                <a:rPr lang="en-US" sz="1200" dirty="0">
                  <a:solidFill>
                    <a:schemeClr val="accent6">
                      <a:lumMod val="75000"/>
                    </a:schemeClr>
                  </a:solidFill>
                </a:rPr>
                <a:t>(</a:t>
              </a:r>
              <a:r>
                <a:rPr lang="en-US" sz="1200" dirty="0">
                  <a:solidFill>
                    <a:schemeClr val="accent5">
                      <a:lumMod val="75000"/>
                    </a:schemeClr>
                  </a:solidFill>
                </a:rPr>
                <a:t>E</a:t>
              </a:r>
              <a:r>
                <a:rPr lang="en-US" sz="1200" baseline="-25000" dirty="0">
                  <a:solidFill>
                    <a:schemeClr val="accent5">
                      <a:lumMod val="60000"/>
                      <a:lumOff val="40000"/>
                    </a:schemeClr>
                  </a:solidFill>
                </a:rPr>
                <a:t>k</a:t>
              </a:r>
              <a:r>
                <a:rPr lang="en-US" sz="1200" dirty="0">
                  <a:solidFill>
                    <a:schemeClr val="accent5">
                      <a:lumMod val="75000"/>
                    </a:schemeClr>
                  </a:solidFill>
                </a:rPr>
                <a:t>(</a:t>
              </a:r>
              <a:r>
                <a:rPr lang="en-US" sz="1200" dirty="0">
                  <a:solidFill>
                    <a:srgbClr val="FF0066"/>
                  </a:solidFill>
                </a:rPr>
                <a:t>m</a:t>
              </a:r>
              <a:r>
                <a:rPr lang="en-US" sz="1200" dirty="0">
                  <a:solidFill>
                    <a:schemeClr val="accent5">
                      <a:lumMod val="75000"/>
                    </a:schemeClr>
                  </a:solidFill>
                </a:rPr>
                <a:t>)</a:t>
              </a:r>
              <a:r>
                <a:rPr lang="en-US" sz="1200" dirty="0">
                  <a:solidFill>
                    <a:schemeClr val="accent6">
                      <a:lumMod val="75000"/>
                    </a:schemeClr>
                  </a:solidFill>
                </a:rPr>
                <a:t>)</a:t>
              </a:r>
              <a:endParaRPr lang="el-GR" sz="1200" dirty="0">
                <a:solidFill>
                  <a:schemeClr val="accent6">
                    <a:lumMod val="75000"/>
                  </a:schemeClr>
                </a:solidFill>
              </a:endParaRPr>
            </a:p>
          </p:txBody>
        </p:sp>
        <p:cxnSp>
          <p:nvCxnSpPr>
            <p:cNvPr id="31" name="Straight Arrow Connector 30">
              <a:extLst>
                <a:ext uri="{FF2B5EF4-FFF2-40B4-BE49-F238E27FC236}">
                  <a16:creationId xmlns:a16="http://schemas.microsoft.com/office/drawing/2014/main" id="{779D188D-8A4D-4719-A988-5032B98E012C}"/>
                </a:ext>
              </a:extLst>
            </p:cNvPr>
            <p:cNvCxnSpPr>
              <a:cxnSpLocks/>
              <a:stCxn id="27" idx="3"/>
              <a:endCxn id="30" idx="1"/>
            </p:cNvCxnSpPr>
            <p:nvPr/>
          </p:nvCxnSpPr>
          <p:spPr>
            <a:xfrm flipV="1">
              <a:off x="3153513" y="3964672"/>
              <a:ext cx="1729061" cy="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BB7BDEA-0BCE-43B0-AEE7-43ABFF6623E8}"/>
                </a:ext>
              </a:extLst>
            </p:cNvPr>
            <p:cNvSpPr txBox="1"/>
            <p:nvPr/>
          </p:nvSpPr>
          <p:spPr>
            <a:xfrm>
              <a:off x="3833377" y="3687250"/>
              <a:ext cx="369332" cy="276999"/>
            </a:xfrm>
            <a:prstGeom prst="rect">
              <a:avLst/>
            </a:prstGeom>
            <a:noFill/>
          </p:spPr>
          <p:txBody>
            <a:bodyPr wrap="square" rtlCol="0">
              <a:spAutoFit/>
            </a:bodyPr>
            <a:lstStyle/>
            <a:p>
              <a:pPr algn="ctr"/>
              <a:r>
                <a:rPr lang="en-US" sz="1200" dirty="0">
                  <a:solidFill>
                    <a:schemeClr val="accent6">
                      <a:lumMod val="75000"/>
                    </a:schemeClr>
                  </a:solidFill>
                </a:rPr>
                <a:t>D</a:t>
              </a:r>
              <a:r>
                <a:rPr lang="en-US" sz="1200" baseline="-25000" dirty="0">
                  <a:solidFill>
                    <a:schemeClr val="accent1">
                      <a:lumMod val="60000"/>
                      <a:lumOff val="40000"/>
                    </a:schemeClr>
                  </a:solidFill>
                </a:rPr>
                <a:t>k</a:t>
              </a:r>
              <a:endParaRPr lang="el-GR" sz="1200" baseline="-25000" dirty="0">
                <a:solidFill>
                  <a:schemeClr val="accent1">
                    <a:lumMod val="60000"/>
                    <a:lumOff val="40000"/>
                  </a:schemeClr>
                </a:solidFill>
              </a:endParaRPr>
            </a:p>
          </p:txBody>
        </p:sp>
        <p:pic>
          <p:nvPicPr>
            <p:cNvPr id="162" name="Graphic 161" descr="Document outline">
              <a:extLst>
                <a:ext uri="{FF2B5EF4-FFF2-40B4-BE49-F238E27FC236}">
                  <a16:creationId xmlns:a16="http://schemas.microsoft.com/office/drawing/2014/main" id="{C7578F82-19C7-4C0E-98B4-F7264B9239F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30329" y="4435059"/>
              <a:ext cx="287691" cy="290398"/>
            </a:xfrm>
            <a:prstGeom prst="rect">
              <a:avLst/>
            </a:prstGeom>
          </p:spPr>
        </p:pic>
        <p:cxnSp>
          <p:nvCxnSpPr>
            <p:cNvPr id="213" name="Connector: Elbow 212">
              <a:extLst>
                <a:ext uri="{FF2B5EF4-FFF2-40B4-BE49-F238E27FC236}">
                  <a16:creationId xmlns:a16="http://schemas.microsoft.com/office/drawing/2014/main" id="{0E627E3A-DFDA-4E4E-A020-CF2E85E4303D}"/>
                </a:ext>
              </a:extLst>
            </p:cNvPr>
            <p:cNvCxnSpPr>
              <a:cxnSpLocks/>
              <a:stCxn id="3" idx="2"/>
              <a:endCxn id="7" idx="1"/>
            </p:cNvCxnSpPr>
            <p:nvPr/>
          </p:nvCxnSpPr>
          <p:spPr>
            <a:xfrm rot="16200000" flipH="1">
              <a:off x="1453255" y="3724265"/>
              <a:ext cx="209174" cy="242506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50176F1E-19B7-4FEC-BB61-E16AFD29C999}"/>
                </a:ext>
              </a:extLst>
            </p:cNvPr>
            <p:cNvCxnSpPr>
              <a:cxnSpLocks/>
              <a:stCxn id="7" idx="3"/>
              <a:endCxn id="5" idx="2"/>
            </p:cNvCxnSpPr>
            <p:nvPr/>
          </p:nvCxnSpPr>
          <p:spPr>
            <a:xfrm flipV="1">
              <a:off x="2974749" y="4817914"/>
              <a:ext cx="2740563" cy="22346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BD104A7-F8EC-434F-BCB9-473F3700ED78}"/>
                </a:ext>
              </a:extLst>
            </p:cNvPr>
            <p:cNvSpPr txBox="1"/>
            <p:nvPr/>
          </p:nvSpPr>
          <p:spPr>
            <a:xfrm>
              <a:off x="4413710" y="5035628"/>
              <a:ext cx="1321196" cy="246221"/>
            </a:xfrm>
            <a:prstGeom prst="rect">
              <a:avLst/>
            </a:prstGeom>
            <a:noFill/>
          </p:spPr>
          <p:txBody>
            <a:bodyPr wrap="square" rtlCol="0">
              <a:spAutoFit/>
            </a:bodyPr>
            <a:lstStyle/>
            <a:p>
              <a:r>
                <a:rPr lang="el-GR" sz="1000" dirty="0">
                  <a:solidFill>
                    <a:srgbClr val="FF0000"/>
                  </a:solidFill>
                </a:rPr>
                <a:t>Μη ασφαλής δίαυλος</a:t>
              </a:r>
            </a:p>
          </p:txBody>
        </p:sp>
      </p:grpSp>
      <p:cxnSp>
        <p:nvCxnSpPr>
          <p:cNvPr id="264" name="Straight Connector 263">
            <a:extLst>
              <a:ext uri="{FF2B5EF4-FFF2-40B4-BE49-F238E27FC236}">
                <a16:creationId xmlns:a16="http://schemas.microsoft.com/office/drawing/2014/main" id="{0412EA25-1CD0-44D8-B283-9E486B4D6CC5}"/>
              </a:ext>
            </a:extLst>
          </p:cNvPr>
          <p:cNvCxnSpPr>
            <a:cxnSpLocks/>
          </p:cNvCxnSpPr>
          <p:nvPr/>
        </p:nvCxnSpPr>
        <p:spPr>
          <a:xfrm>
            <a:off x="6091727" y="3924396"/>
            <a:ext cx="0" cy="193134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435CEDC-AE65-4382-BFFB-924BB7E48157}"/>
              </a:ext>
            </a:extLst>
          </p:cNvPr>
          <p:cNvGrpSpPr/>
          <p:nvPr/>
        </p:nvGrpSpPr>
        <p:grpSpPr>
          <a:xfrm>
            <a:off x="6220300" y="3798005"/>
            <a:ext cx="5886241" cy="2371215"/>
            <a:chOff x="6220300" y="3672957"/>
            <a:chExt cx="5886241" cy="2162977"/>
          </a:xfrm>
        </p:grpSpPr>
        <p:grpSp>
          <p:nvGrpSpPr>
            <p:cNvPr id="307" name="Group 306">
              <a:extLst>
                <a:ext uri="{FF2B5EF4-FFF2-40B4-BE49-F238E27FC236}">
                  <a16:creationId xmlns:a16="http://schemas.microsoft.com/office/drawing/2014/main" id="{8D214DCD-9F20-4DBD-81AA-59639B2B05F6}"/>
                </a:ext>
              </a:extLst>
            </p:cNvPr>
            <p:cNvGrpSpPr/>
            <p:nvPr/>
          </p:nvGrpSpPr>
          <p:grpSpPr>
            <a:xfrm>
              <a:off x="6220300" y="3672957"/>
              <a:ext cx="5886241" cy="1714339"/>
              <a:chOff x="6220300" y="3672955"/>
              <a:chExt cx="5886241" cy="1714339"/>
            </a:xfrm>
          </p:grpSpPr>
          <p:sp>
            <p:nvSpPr>
              <p:cNvPr id="205" name="TextBox 204">
                <a:extLst>
                  <a:ext uri="{FF2B5EF4-FFF2-40B4-BE49-F238E27FC236}">
                    <a16:creationId xmlns:a16="http://schemas.microsoft.com/office/drawing/2014/main" id="{650A3A69-E586-4D80-B8CD-EFB114EA4294}"/>
                  </a:ext>
                </a:extLst>
              </p:cNvPr>
              <p:cNvSpPr txBox="1"/>
              <p:nvPr/>
            </p:nvSpPr>
            <p:spPr>
              <a:xfrm>
                <a:off x="7693513" y="3672955"/>
                <a:ext cx="369332" cy="276999"/>
              </a:xfrm>
              <a:prstGeom prst="rect">
                <a:avLst/>
              </a:prstGeom>
              <a:noFill/>
            </p:spPr>
            <p:txBody>
              <a:bodyPr wrap="square" rtlCol="0">
                <a:spAutoFit/>
              </a:bodyPr>
              <a:lstStyle/>
              <a:p>
                <a:pPr algn="ctr"/>
                <a:r>
                  <a:rPr lang="en-US" sz="1200" dirty="0">
                    <a:solidFill>
                      <a:schemeClr val="accent5">
                        <a:lumMod val="75000"/>
                      </a:schemeClr>
                    </a:solidFill>
                  </a:rPr>
                  <a:t>E</a:t>
                </a:r>
                <a:r>
                  <a:rPr lang="en-US" sz="1200" baseline="-25000" dirty="0">
                    <a:solidFill>
                      <a:srgbClr val="FF3300"/>
                    </a:solidFill>
                  </a:rPr>
                  <a:t>pk</a:t>
                </a:r>
                <a:endParaRPr lang="el-GR" sz="1200" baseline="-50000" dirty="0">
                  <a:solidFill>
                    <a:srgbClr val="FF3300"/>
                  </a:solidFill>
                </a:endParaRPr>
              </a:p>
            </p:txBody>
          </p:sp>
          <p:sp>
            <p:nvSpPr>
              <p:cNvPr id="208" name="TextBox 207">
                <a:extLst>
                  <a:ext uri="{FF2B5EF4-FFF2-40B4-BE49-F238E27FC236}">
                    <a16:creationId xmlns:a16="http://schemas.microsoft.com/office/drawing/2014/main" id="{52EBBA3B-CA3E-446A-97A5-FACDE4024216}"/>
                  </a:ext>
                </a:extLst>
              </p:cNvPr>
              <p:cNvSpPr txBox="1"/>
              <p:nvPr/>
            </p:nvSpPr>
            <p:spPr>
              <a:xfrm>
                <a:off x="9966350" y="3672955"/>
                <a:ext cx="396422" cy="276999"/>
              </a:xfrm>
              <a:prstGeom prst="rect">
                <a:avLst/>
              </a:prstGeom>
              <a:noFill/>
            </p:spPr>
            <p:txBody>
              <a:bodyPr wrap="square" rtlCol="0">
                <a:spAutoFit/>
              </a:bodyPr>
              <a:lstStyle/>
              <a:p>
                <a:pPr algn="ctr"/>
                <a:r>
                  <a:rPr lang="en-US" sz="1200" dirty="0">
                    <a:solidFill>
                      <a:schemeClr val="accent6">
                        <a:lumMod val="75000"/>
                      </a:schemeClr>
                    </a:solidFill>
                  </a:rPr>
                  <a:t>D</a:t>
                </a:r>
                <a:r>
                  <a:rPr lang="en-US" sz="1200" baseline="-25000" dirty="0">
                    <a:solidFill>
                      <a:srgbClr val="FFFF00"/>
                    </a:solidFill>
                  </a:rPr>
                  <a:t>sk</a:t>
                </a:r>
                <a:endParaRPr lang="el-GR" sz="1200" baseline="-50000" dirty="0">
                  <a:solidFill>
                    <a:srgbClr val="FFFF00"/>
                  </a:solidFill>
                </a:endParaRPr>
              </a:p>
            </p:txBody>
          </p:sp>
          <p:grpSp>
            <p:nvGrpSpPr>
              <p:cNvPr id="306" name="Group 305">
                <a:extLst>
                  <a:ext uri="{FF2B5EF4-FFF2-40B4-BE49-F238E27FC236}">
                    <a16:creationId xmlns:a16="http://schemas.microsoft.com/office/drawing/2014/main" id="{BC4E5A8E-D3A6-4249-95F2-75F4CBA254DC}"/>
                  </a:ext>
                </a:extLst>
              </p:cNvPr>
              <p:cNvGrpSpPr/>
              <p:nvPr/>
            </p:nvGrpSpPr>
            <p:grpSpPr>
              <a:xfrm>
                <a:off x="6220300" y="3811877"/>
                <a:ext cx="5886241" cy="1575417"/>
                <a:chOff x="6220300" y="3811877"/>
                <a:chExt cx="5886241" cy="1575417"/>
              </a:xfrm>
            </p:grpSpPr>
            <p:pic>
              <p:nvPicPr>
                <p:cNvPr id="183" name="Graphic 182" descr="Office worker female with solid fill">
                  <a:extLst>
                    <a:ext uri="{FF2B5EF4-FFF2-40B4-BE49-F238E27FC236}">
                      <a16:creationId xmlns:a16="http://schemas.microsoft.com/office/drawing/2014/main" id="{15CFD963-17EE-44D7-B27B-914051B129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20300" y="4301944"/>
                  <a:ext cx="515969" cy="515969"/>
                </a:xfrm>
                <a:prstGeom prst="rect">
                  <a:avLst/>
                </a:prstGeom>
              </p:spPr>
            </p:pic>
            <p:pic>
              <p:nvPicPr>
                <p:cNvPr id="184" name="Graphic 183" descr="Office worker male with solid fill">
                  <a:extLst>
                    <a:ext uri="{FF2B5EF4-FFF2-40B4-BE49-F238E27FC236}">
                      <a16:creationId xmlns:a16="http://schemas.microsoft.com/office/drawing/2014/main" id="{634FBCD1-398E-4AFA-9138-7EEE6A6B04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90573" y="4287387"/>
                  <a:ext cx="515968" cy="515969"/>
                </a:xfrm>
                <a:prstGeom prst="rect">
                  <a:avLst/>
                </a:prstGeom>
              </p:spPr>
            </p:pic>
            <p:pic>
              <p:nvPicPr>
                <p:cNvPr id="185" name="Graphic 184" descr="Key with solid fill">
                  <a:extLst>
                    <a:ext uri="{FF2B5EF4-FFF2-40B4-BE49-F238E27FC236}">
                      <a16:creationId xmlns:a16="http://schemas.microsoft.com/office/drawing/2014/main" id="{7800FFD3-7021-44AD-99B7-3A9AAF4388B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871466" y="4924634"/>
                  <a:ext cx="204377" cy="204377"/>
                </a:xfrm>
                <a:prstGeom prst="rect">
                  <a:avLst/>
                </a:prstGeom>
              </p:spPr>
            </p:pic>
            <p:grpSp>
              <p:nvGrpSpPr>
                <p:cNvPr id="186" name="Group 185">
                  <a:extLst>
                    <a:ext uri="{FF2B5EF4-FFF2-40B4-BE49-F238E27FC236}">
                      <a16:creationId xmlns:a16="http://schemas.microsoft.com/office/drawing/2014/main" id="{39A109EE-32BC-4FF6-94CF-5E9DCAAC533B}"/>
                    </a:ext>
                  </a:extLst>
                </p:cNvPr>
                <p:cNvGrpSpPr/>
                <p:nvPr/>
              </p:nvGrpSpPr>
              <p:grpSpPr>
                <a:xfrm>
                  <a:off x="7073717" y="4421694"/>
                  <a:ext cx="1552874" cy="276999"/>
                  <a:chOff x="904584" y="4813926"/>
                  <a:chExt cx="1552874" cy="276999"/>
                </a:xfrm>
              </p:grpSpPr>
              <p:pic>
                <p:nvPicPr>
                  <p:cNvPr id="187" name="Graphic 186" descr="Lock with solid fill">
                    <a:extLst>
                      <a:ext uri="{FF2B5EF4-FFF2-40B4-BE49-F238E27FC236}">
                        <a16:creationId xmlns:a16="http://schemas.microsoft.com/office/drawing/2014/main" id="{738078CD-C1A6-4778-BA61-A971730FA7D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83638" y="4876912"/>
                    <a:ext cx="170641" cy="159681"/>
                  </a:xfrm>
                  <a:prstGeom prst="rect">
                    <a:avLst/>
                  </a:prstGeom>
                </p:spPr>
              </p:pic>
              <p:sp>
                <p:nvSpPr>
                  <p:cNvPr id="188" name="TextBox 187">
                    <a:extLst>
                      <a:ext uri="{FF2B5EF4-FFF2-40B4-BE49-F238E27FC236}">
                        <a16:creationId xmlns:a16="http://schemas.microsoft.com/office/drawing/2014/main" id="{038DC825-4A38-46F6-8EBD-40DB24786277}"/>
                      </a:ext>
                    </a:extLst>
                  </p:cNvPr>
                  <p:cNvSpPr txBox="1"/>
                  <p:nvPr/>
                </p:nvSpPr>
                <p:spPr>
                  <a:xfrm>
                    <a:off x="1151588" y="4813926"/>
                    <a:ext cx="1305870" cy="276999"/>
                  </a:xfrm>
                  <a:prstGeom prst="rect">
                    <a:avLst/>
                  </a:prstGeom>
                  <a:noFill/>
                  <a:ln>
                    <a:solidFill>
                      <a:schemeClr val="accent5">
                        <a:lumMod val="75000"/>
                      </a:schemeClr>
                    </a:solidFill>
                  </a:ln>
                </p:spPr>
                <p:txBody>
                  <a:bodyPr wrap="square" rtlCol="0">
                    <a:spAutoFit/>
                  </a:bodyPr>
                  <a:lstStyle/>
                  <a:p>
                    <a:r>
                      <a:rPr lang="el-GR" sz="1200" dirty="0">
                        <a:solidFill>
                          <a:schemeClr val="accent5">
                            <a:lumMod val="75000"/>
                          </a:schemeClr>
                        </a:solidFill>
                      </a:rPr>
                      <a:t>Κρυπτογράφηση</a:t>
                    </a:r>
                  </a:p>
                </p:txBody>
              </p:sp>
              <p:cxnSp>
                <p:nvCxnSpPr>
                  <p:cNvPr id="189" name="Straight Arrow Connector 188">
                    <a:extLst>
                      <a:ext uri="{FF2B5EF4-FFF2-40B4-BE49-F238E27FC236}">
                        <a16:creationId xmlns:a16="http://schemas.microsoft.com/office/drawing/2014/main" id="{675476EE-6454-451B-B006-3FEBBFF56010}"/>
                      </a:ext>
                    </a:extLst>
                  </p:cNvPr>
                  <p:cNvCxnSpPr>
                    <a:cxnSpLocks/>
                    <a:stCxn id="194" idx="3"/>
                    <a:endCxn id="188" idx="1"/>
                  </p:cNvCxnSpPr>
                  <p:nvPr/>
                </p:nvCxnSpPr>
                <p:spPr>
                  <a:xfrm flipV="1">
                    <a:off x="904584" y="4952426"/>
                    <a:ext cx="247004" cy="2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0" name="Straight Arrow Connector 189">
                  <a:extLst>
                    <a:ext uri="{FF2B5EF4-FFF2-40B4-BE49-F238E27FC236}">
                      <a16:creationId xmlns:a16="http://schemas.microsoft.com/office/drawing/2014/main" id="{98154DE1-FBFD-4E83-99C2-566BEE0DF215}"/>
                    </a:ext>
                  </a:extLst>
                </p:cNvPr>
                <p:cNvCxnSpPr>
                  <a:cxnSpLocks/>
                  <a:stCxn id="188" idx="3"/>
                  <a:endCxn id="197" idx="1"/>
                </p:cNvCxnSpPr>
                <p:nvPr/>
              </p:nvCxnSpPr>
              <p:spPr>
                <a:xfrm flipV="1">
                  <a:off x="8626591" y="4560193"/>
                  <a:ext cx="76776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1" name="Group 190">
                  <a:extLst>
                    <a:ext uri="{FF2B5EF4-FFF2-40B4-BE49-F238E27FC236}">
                      <a16:creationId xmlns:a16="http://schemas.microsoft.com/office/drawing/2014/main" id="{538BA564-BCCB-4D0E-A78F-1A433D41E468}"/>
                    </a:ext>
                  </a:extLst>
                </p:cNvPr>
                <p:cNvGrpSpPr/>
                <p:nvPr/>
              </p:nvGrpSpPr>
              <p:grpSpPr>
                <a:xfrm>
                  <a:off x="8861688" y="4208356"/>
                  <a:ext cx="297565" cy="311104"/>
                  <a:chOff x="4004295" y="3190930"/>
                  <a:chExt cx="382007" cy="440485"/>
                </a:xfrm>
              </p:grpSpPr>
              <p:pic>
                <p:nvPicPr>
                  <p:cNvPr id="192" name="Graphic 191" descr="Document outline">
                    <a:extLst>
                      <a:ext uri="{FF2B5EF4-FFF2-40B4-BE49-F238E27FC236}">
                        <a16:creationId xmlns:a16="http://schemas.microsoft.com/office/drawing/2014/main" id="{33E9A3B9-391F-47E7-B63F-D9A3820840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04295" y="3190930"/>
                    <a:ext cx="369332" cy="369332"/>
                  </a:xfrm>
                  <a:prstGeom prst="rect">
                    <a:avLst/>
                  </a:prstGeom>
                </p:spPr>
              </p:pic>
              <p:pic>
                <p:nvPicPr>
                  <p:cNvPr id="193" name="Graphic 192" descr="Lock with solid fill">
                    <a:extLst>
                      <a:ext uri="{FF2B5EF4-FFF2-40B4-BE49-F238E27FC236}">
                        <a16:creationId xmlns:a16="http://schemas.microsoft.com/office/drawing/2014/main" id="{F0DD5753-9285-464D-B637-6BDA74B943F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188961" y="3446749"/>
                    <a:ext cx="197341" cy="184666"/>
                  </a:xfrm>
                  <a:prstGeom prst="rect">
                    <a:avLst/>
                  </a:prstGeom>
                </p:spPr>
              </p:pic>
            </p:grpSp>
            <p:pic>
              <p:nvPicPr>
                <p:cNvPr id="194" name="Graphic 193" descr="Document outline">
                  <a:extLst>
                    <a:ext uri="{FF2B5EF4-FFF2-40B4-BE49-F238E27FC236}">
                      <a16:creationId xmlns:a16="http://schemas.microsoft.com/office/drawing/2014/main" id="{DA1221DB-F2A4-4DED-80A0-6B6C2375B85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86026" y="4417443"/>
                  <a:ext cx="287691" cy="290398"/>
                </a:xfrm>
                <a:prstGeom prst="rect">
                  <a:avLst/>
                </a:prstGeom>
              </p:spPr>
            </p:pic>
            <p:cxnSp>
              <p:nvCxnSpPr>
                <p:cNvPr id="195" name="Straight Arrow Connector 194">
                  <a:extLst>
                    <a:ext uri="{FF2B5EF4-FFF2-40B4-BE49-F238E27FC236}">
                      <a16:creationId xmlns:a16="http://schemas.microsoft.com/office/drawing/2014/main" id="{541C92DE-717F-4E1B-903C-78B10084A73D}"/>
                    </a:ext>
                  </a:extLst>
                </p:cNvPr>
                <p:cNvCxnSpPr>
                  <a:cxnSpLocks/>
                  <a:stCxn id="197" idx="3"/>
                  <a:endCxn id="209" idx="1"/>
                </p:cNvCxnSpPr>
                <p:nvPr/>
              </p:nvCxnSpPr>
              <p:spPr>
                <a:xfrm>
                  <a:off x="10965738" y="4560193"/>
                  <a:ext cx="297564" cy="5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6" name="Group 195">
                  <a:extLst>
                    <a:ext uri="{FF2B5EF4-FFF2-40B4-BE49-F238E27FC236}">
                      <a16:creationId xmlns:a16="http://schemas.microsoft.com/office/drawing/2014/main" id="{B6BAC675-E519-4284-B1DA-DBA3DC641496}"/>
                    </a:ext>
                  </a:extLst>
                </p:cNvPr>
                <p:cNvGrpSpPr/>
                <p:nvPr/>
              </p:nvGrpSpPr>
              <p:grpSpPr>
                <a:xfrm>
                  <a:off x="9394351" y="4421693"/>
                  <a:ext cx="1571387" cy="276999"/>
                  <a:chOff x="3538998" y="4813926"/>
                  <a:chExt cx="1571387" cy="276999"/>
                </a:xfrm>
              </p:grpSpPr>
              <p:sp>
                <p:nvSpPr>
                  <p:cNvPr id="197" name="TextBox 196">
                    <a:extLst>
                      <a:ext uri="{FF2B5EF4-FFF2-40B4-BE49-F238E27FC236}">
                        <a16:creationId xmlns:a16="http://schemas.microsoft.com/office/drawing/2014/main" id="{C1680F29-8E51-4DA1-92EF-40E3A14DAEA3}"/>
                      </a:ext>
                    </a:extLst>
                  </p:cNvPr>
                  <p:cNvSpPr txBox="1"/>
                  <p:nvPr/>
                </p:nvSpPr>
                <p:spPr>
                  <a:xfrm>
                    <a:off x="3538998" y="4813926"/>
                    <a:ext cx="1571387" cy="276999"/>
                  </a:xfrm>
                  <a:prstGeom prst="rect">
                    <a:avLst/>
                  </a:prstGeom>
                  <a:noFill/>
                  <a:ln>
                    <a:solidFill>
                      <a:schemeClr val="accent6">
                        <a:lumMod val="75000"/>
                      </a:schemeClr>
                    </a:solidFill>
                  </a:ln>
                </p:spPr>
                <p:txBody>
                  <a:bodyPr wrap="square" rtlCol="0">
                    <a:spAutoFit/>
                  </a:bodyPr>
                  <a:lstStyle/>
                  <a:p>
                    <a:r>
                      <a:rPr lang="el-GR" sz="1200" dirty="0">
                        <a:solidFill>
                          <a:schemeClr val="accent6">
                            <a:lumMod val="75000"/>
                          </a:schemeClr>
                        </a:solidFill>
                      </a:rPr>
                      <a:t>Αποκρυπτογράφηση</a:t>
                    </a:r>
                  </a:p>
                </p:txBody>
              </p:sp>
              <p:pic>
                <p:nvPicPr>
                  <p:cNvPr id="198" name="Graphic 197" descr="Unlock with solid fill">
                    <a:extLst>
                      <a:ext uri="{FF2B5EF4-FFF2-40B4-BE49-F238E27FC236}">
                        <a16:creationId xmlns:a16="http://schemas.microsoft.com/office/drawing/2014/main" id="{27D75FFF-C3FF-4DED-8EA7-369C770C22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20432" y="4866841"/>
                    <a:ext cx="170642" cy="170642"/>
                  </a:xfrm>
                  <a:prstGeom prst="rect">
                    <a:avLst/>
                  </a:prstGeom>
                </p:spPr>
              </p:pic>
            </p:grpSp>
            <p:sp>
              <p:nvSpPr>
                <p:cNvPr id="199" name="TextBox 198">
                  <a:extLst>
                    <a:ext uri="{FF2B5EF4-FFF2-40B4-BE49-F238E27FC236}">
                      <a16:creationId xmlns:a16="http://schemas.microsoft.com/office/drawing/2014/main" id="{431C2460-056B-4BE0-A7C7-349A7C4EECB9}"/>
                    </a:ext>
                  </a:extLst>
                </p:cNvPr>
                <p:cNvSpPr txBox="1"/>
                <p:nvPr/>
              </p:nvSpPr>
              <p:spPr>
                <a:xfrm>
                  <a:off x="7229601" y="5141073"/>
                  <a:ext cx="1488109" cy="246221"/>
                </a:xfrm>
                <a:prstGeom prst="rect">
                  <a:avLst/>
                </a:prstGeom>
                <a:noFill/>
              </p:spPr>
              <p:txBody>
                <a:bodyPr wrap="square" rtlCol="0">
                  <a:spAutoFit/>
                </a:bodyPr>
                <a:lstStyle/>
                <a:p>
                  <a:pPr algn="ctr"/>
                  <a:r>
                    <a:rPr lang="el-GR" sz="1000" dirty="0">
                      <a:solidFill>
                        <a:srgbClr val="CC9900"/>
                      </a:solidFill>
                    </a:rPr>
                    <a:t>Δημόσιο κλειδί (Μπομπ)</a:t>
                  </a:r>
                </a:p>
              </p:txBody>
            </p:sp>
            <p:cxnSp>
              <p:nvCxnSpPr>
                <p:cNvPr id="200" name="Straight Connector 199">
                  <a:extLst>
                    <a:ext uri="{FF2B5EF4-FFF2-40B4-BE49-F238E27FC236}">
                      <a16:creationId xmlns:a16="http://schemas.microsoft.com/office/drawing/2014/main" id="{C7135E62-1667-413F-990D-62A48E52E8E4}"/>
                    </a:ext>
                  </a:extLst>
                </p:cNvPr>
                <p:cNvCxnSpPr>
                  <a:cxnSpLocks/>
                  <a:stCxn id="185" idx="0"/>
                  <a:endCxn id="188" idx="2"/>
                </p:cNvCxnSpPr>
                <p:nvPr/>
              </p:nvCxnSpPr>
              <p:spPr>
                <a:xfrm flipV="1">
                  <a:off x="7973655" y="4698693"/>
                  <a:ext cx="1" cy="225941"/>
                </a:xfrm>
                <a:prstGeom prst="line">
                  <a:avLst/>
                </a:prstGeom>
                <a:ln w="9525" cap="flat" cmpd="sng" algn="ctr">
                  <a:solidFill>
                    <a:srgbClr val="CC99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1" name="Straight Connector 200">
                  <a:extLst>
                    <a:ext uri="{FF2B5EF4-FFF2-40B4-BE49-F238E27FC236}">
                      <a16:creationId xmlns:a16="http://schemas.microsoft.com/office/drawing/2014/main" id="{CEE0476A-9B38-4CBB-9CFF-6261D8C512E6}"/>
                    </a:ext>
                  </a:extLst>
                </p:cNvPr>
                <p:cNvCxnSpPr>
                  <a:cxnSpLocks/>
                  <a:stCxn id="230" idx="0"/>
                  <a:endCxn id="197" idx="2"/>
                </p:cNvCxnSpPr>
                <p:nvPr/>
              </p:nvCxnSpPr>
              <p:spPr>
                <a:xfrm flipV="1">
                  <a:off x="10180044" y="4698692"/>
                  <a:ext cx="1" cy="214600"/>
                </a:xfrm>
                <a:prstGeom prst="line">
                  <a:avLst/>
                </a:prstGeom>
                <a:ln w="9525" cap="flat" cmpd="sng" algn="ctr">
                  <a:solidFill>
                    <a:srgbClr val="CC99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2" name="TextBox 201">
                  <a:extLst>
                    <a:ext uri="{FF2B5EF4-FFF2-40B4-BE49-F238E27FC236}">
                      <a16:creationId xmlns:a16="http://schemas.microsoft.com/office/drawing/2014/main" id="{DD004AF4-5EB0-420A-ACDA-30580E89E4EF}"/>
                    </a:ext>
                  </a:extLst>
                </p:cNvPr>
                <p:cNvSpPr txBox="1"/>
                <p:nvPr/>
              </p:nvSpPr>
              <p:spPr>
                <a:xfrm>
                  <a:off x="6815871" y="3811877"/>
                  <a:ext cx="234111" cy="276999"/>
                </a:xfrm>
                <a:prstGeom prst="rect">
                  <a:avLst/>
                </a:prstGeom>
                <a:noFill/>
              </p:spPr>
              <p:txBody>
                <a:bodyPr wrap="square" rtlCol="0">
                  <a:spAutoFit/>
                </a:bodyPr>
                <a:lstStyle/>
                <a:p>
                  <a:pPr algn="ctr"/>
                  <a:r>
                    <a:rPr lang="en-US" sz="1200" dirty="0">
                      <a:solidFill>
                        <a:srgbClr val="FF0066"/>
                      </a:solidFill>
                    </a:rPr>
                    <a:t>m</a:t>
                  </a:r>
                  <a:endParaRPr lang="el-GR" sz="1200" dirty="0">
                    <a:solidFill>
                      <a:srgbClr val="FF0066"/>
                    </a:solidFill>
                  </a:endParaRPr>
                </a:p>
              </p:txBody>
            </p:sp>
            <p:sp>
              <p:nvSpPr>
                <p:cNvPr id="203" name="TextBox 202">
                  <a:extLst>
                    <a:ext uri="{FF2B5EF4-FFF2-40B4-BE49-F238E27FC236}">
                      <a16:creationId xmlns:a16="http://schemas.microsoft.com/office/drawing/2014/main" id="{416C9426-F066-4246-9E6A-7DD37049BE99}"/>
                    </a:ext>
                  </a:extLst>
                </p:cNvPr>
                <p:cNvSpPr txBox="1"/>
                <p:nvPr/>
              </p:nvSpPr>
              <p:spPr>
                <a:xfrm>
                  <a:off x="8706377" y="3811878"/>
                  <a:ext cx="580109" cy="276999"/>
                </a:xfrm>
                <a:prstGeom prst="rect">
                  <a:avLst/>
                </a:prstGeom>
                <a:noFill/>
              </p:spPr>
              <p:txBody>
                <a:bodyPr wrap="square" rtlCol="0">
                  <a:spAutoFit/>
                </a:bodyPr>
                <a:lstStyle/>
                <a:p>
                  <a:pPr algn="ctr"/>
                  <a:r>
                    <a:rPr lang="en-US" sz="1200" dirty="0">
                      <a:solidFill>
                        <a:schemeClr val="accent5">
                          <a:lumMod val="75000"/>
                        </a:schemeClr>
                      </a:solidFill>
                    </a:rPr>
                    <a:t>E</a:t>
                  </a:r>
                  <a:r>
                    <a:rPr lang="en-US" sz="1200" baseline="-25000" dirty="0">
                      <a:solidFill>
                        <a:srgbClr val="FF3300"/>
                      </a:solidFill>
                    </a:rPr>
                    <a:t>pk</a:t>
                  </a:r>
                  <a:r>
                    <a:rPr lang="en-US" sz="1200" dirty="0">
                      <a:solidFill>
                        <a:schemeClr val="accent5">
                          <a:lumMod val="75000"/>
                        </a:schemeClr>
                      </a:solidFill>
                    </a:rPr>
                    <a:t>(</a:t>
                  </a:r>
                  <a:r>
                    <a:rPr lang="en-US" sz="1200" dirty="0">
                      <a:solidFill>
                        <a:srgbClr val="FF0066"/>
                      </a:solidFill>
                    </a:rPr>
                    <a:t>m</a:t>
                  </a:r>
                  <a:r>
                    <a:rPr lang="en-US" sz="1200" dirty="0">
                      <a:solidFill>
                        <a:schemeClr val="accent5">
                          <a:lumMod val="75000"/>
                        </a:schemeClr>
                      </a:solidFill>
                    </a:rPr>
                    <a:t>)</a:t>
                  </a:r>
                  <a:endParaRPr lang="el-GR" sz="1200" dirty="0">
                    <a:solidFill>
                      <a:schemeClr val="accent5">
                        <a:lumMod val="75000"/>
                      </a:schemeClr>
                    </a:solidFill>
                  </a:endParaRPr>
                </a:p>
              </p:txBody>
            </p:sp>
            <p:cxnSp>
              <p:nvCxnSpPr>
                <p:cNvPr id="204" name="Straight Arrow Connector 203">
                  <a:extLst>
                    <a:ext uri="{FF2B5EF4-FFF2-40B4-BE49-F238E27FC236}">
                      <a16:creationId xmlns:a16="http://schemas.microsoft.com/office/drawing/2014/main" id="{BF49BFA9-758F-4D9D-97CD-65B468DA642F}"/>
                    </a:ext>
                  </a:extLst>
                </p:cNvPr>
                <p:cNvCxnSpPr>
                  <a:cxnSpLocks/>
                  <a:stCxn id="202" idx="3"/>
                  <a:endCxn id="203" idx="1"/>
                </p:cNvCxnSpPr>
                <p:nvPr/>
              </p:nvCxnSpPr>
              <p:spPr>
                <a:xfrm>
                  <a:off x="7049982" y="3950377"/>
                  <a:ext cx="16563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C8DC7E42-25E5-4C1E-ACA7-D970FAF788E9}"/>
                    </a:ext>
                  </a:extLst>
                </p:cNvPr>
                <p:cNvSpPr txBox="1"/>
                <p:nvPr/>
              </p:nvSpPr>
              <p:spPr>
                <a:xfrm>
                  <a:off x="11015546" y="3811877"/>
                  <a:ext cx="885587" cy="276999"/>
                </a:xfrm>
                <a:prstGeom prst="rect">
                  <a:avLst/>
                </a:prstGeom>
                <a:noFill/>
              </p:spPr>
              <p:txBody>
                <a:bodyPr wrap="square" rtlCol="0">
                  <a:spAutoFit/>
                </a:bodyPr>
                <a:lstStyle/>
                <a:p>
                  <a:r>
                    <a:rPr lang="en-US" sz="1200" dirty="0">
                      <a:solidFill>
                        <a:schemeClr val="accent6">
                          <a:lumMod val="75000"/>
                        </a:schemeClr>
                      </a:solidFill>
                    </a:rPr>
                    <a:t>D</a:t>
                  </a:r>
                  <a:r>
                    <a:rPr lang="en-US" sz="1200" baseline="-25000" dirty="0">
                      <a:solidFill>
                        <a:srgbClr val="FFFF00"/>
                      </a:solidFill>
                    </a:rPr>
                    <a:t>sk</a:t>
                  </a:r>
                  <a:r>
                    <a:rPr lang="en-US" sz="1200" dirty="0">
                      <a:solidFill>
                        <a:schemeClr val="accent6">
                          <a:lumMod val="75000"/>
                        </a:schemeClr>
                      </a:solidFill>
                    </a:rPr>
                    <a:t>(</a:t>
                  </a:r>
                  <a:r>
                    <a:rPr lang="en-US" sz="1200" dirty="0">
                      <a:solidFill>
                        <a:schemeClr val="accent5">
                          <a:lumMod val="75000"/>
                        </a:schemeClr>
                      </a:solidFill>
                    </a:rPr>
                    <a:t>E</a:t>
                  </a:r>
                  <a:r>
                    <a:rPr lang="en-US" sz="1200" baseline="-25000" dirty="0">
                      <a:solidFill>
                        <a:srgbClr val="FF3300"/>
                      </a:solidFill>
                    </a:rPr>
                    <a:t>pk</a:t>
                  </a:r>
                  <a:r>
                    <a:rPr lang="en-US" sz="1200" dirty="0">
                      <a:solidFill>
                        <a:schemeClr val="accent5">
                          <a:lumMod val="75000"/>
                        </a:schemeClr>
                      </a:solidFill>
                    </a:rPr>
                    <a:t>(</a:t>
                  </a:r>
                  <a:r>
                    <a:rPr lang="en-US" sz="1200" dirty="0">
                      <a:solidFill>
                        <a:srgbClr val="FF0066"/>
                      </a:solidFill>
                    </a:rPr>
                    <a:t>m</a:t>
                  </a:r>
                  <a:r>
                    <a:rPr lang="en-US" sz="1200" dirty="0">
                      <a:solidFill>
                        <a:schemeClr val="accent5">
                          <a:lumMod val="75000"/>
                        </a:schemeClr>
                      </a:solidFill>
                    </a:rPr>
                    <a:t>)</a:t>
                  </a:r>
                  <a:r>
                    <a:rPr lang="en-US" sz="1200" dirty="0">
                      <a:solidFill>
                        <a:schemeClr val="accent6">
                          <a:lumMod val="75000"/>
                        </a:schemeClr>
                      </a:solidFill>
                    </a:rPr>
                    <a:t>)</a:t>
                  </a:r>
                  <a:endParaRPr lang="el-GR" sz="1200" dirty="0">
                    <a:solidFill>
                      <a:schemeClr val="accent6">
                        <a:lumMod val="75000"/>
                      </a:schemeClr>
                    </a:solidFill>
                  </a:endParaRPr>
                </a:p>
              </p:txBody>
            </p:sp>
            <p:cxnSp>
              <p:nvCxnSpPr>
                <p:cNvPr id="207" name="Straight Arrow Connector 206">
                  <a:extLst>
                    <a:ext uri="{FF2B5EF4-FFF2-40B4-BE49-F238E27FC236}">
                      <a16:creationId xmlns:a16="http://schemas.microsoft.com/office/drawing/2014/main" id="{898ED824-62A7-4DF6-9F29-2ABD75F5761E}"/>
                    </a:ext>
                  </a:extLst>
                </p:cNvPr>
                <p:cNvCxnSpPr>
                  <a:cxnSpLocks/>
                  <a:stCxn id="203" idx="3"/>
                  <a:endCxn id="206" idx="1"/>
                </p:cNvCxnSpPr>
                <p:nvPr/>
              </p:nvCxnSpPr>
              <p:spPr>
                <a:xfrm flipV="1">
                  <a:off x="9286486" y="3950377"/>
                  <a:ext cx="1729060" cy="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9" name="Graphic 208" descr="Document outline">
                  <a:extLst>
                    <a:ext uri="{FF2B5EF4-FFF2-40B4-BE49-F238E27FC236}">
                      <a16:creationId xmlns:a16="http://schemas.microsoft.com/office/drawing/2014/main" id="{514245C4-C75B-401C-8AB3-FA523903ED9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263302" y="4420764"/>
                  <a:ext cx="287691" cy="290398"/>
                </a:xfrm>
                <a:prstGeom prst="rect">
                  <a:avLst/>
                </a:prstGeom>
              </p:spPr>
            </p:pic>
            <p:pic>
              <p:nvPicPr>
                <p:cNvPr id="230" name="Graphic 229" descr="Key with solid fill">
                  <a:extLst>
                    <a:ext uri="{FF2B5EF4-FFF2-40B4-BE49-F238E27FC236}">
                      <a16:creationId xmlns:a16="http://schemas.microsoft.com/office/drawing/2014/main" id="{768A3812-6482-4858-87AB-DA7EFA94275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072267" y="4913292"/>
                  <a:ext cx="215554" cy="215554"/>
                </a:xfrm>
                <a:prstGeom prst="rect">
                  <a:avLst/>
                </a:prstGeom>
              </p:spPr>
            </p:pic>
            <p:sp>
              <p:nvSpPr>
                <p:cNvPr id="237" name="TextBox 236">
                  <a:extLst>
                    <a:ext uri="{FF2B5EF4-FFF2-40B4-BE49-F238E27FC236}">
                      <a16:creationId xmlns:a16="http://schemas.microsoft.com/office/drawing/2014/main" id="{9F6E9F9A-3F33-4BFC-B2C0-C41721112BC5}"/>
                    </a:ext>
                  </a:extLst>
                </p:cNvPr>
                <p:cNvSpPr txBox="1"/>
                <p:nvPr/>
              </p:nvSpPr>
              <p:spPr>
                <a:xfrm>
                  <a:off x="9435989" y="5135287"/>
                  <a:ext cx="1488109" cy="246221"/>
                </a:xfrm>
                <a:prstGeom prst="rect">
                  <a:avLst/>
                </a:prstGeom>
                <a:noFill/>
              </p:spPr>
              <p:txBody>
                <a:bodyPr wrap="square" rtlCol="0">
                  <a:spAutoFit/>
                </a:bodyPr>
                <a:lstStyle/>
                <a:p>
                  <a:pPr algn="ctr"/>
                  <a:r>
                    <a:rPr lang="el-GR" sz="1000" dirty="0">
                      <a:solidFill>
                        <a:srgbClr val="CC9900"/>
                      </a:solidFill>
                    </a:rPr>
                    <a:t>Ιδιωτικό κλειδί (Μπομπ)</a:t>
                  </a:r>
                </a:p>
              </p:txBody>
            </p:sp>
            <p:cxnSp>
              <p:nvCxnSpPr>
                <p:cNvPr id="239" name="Connector: Elbow 238">
                  <a:extLst>
                    <a:ext uri="{FF2B5EF4-FFF2-40B4-BE49-F238E27FC236}">
                      <a16:creationId xmlns:a16="http://schemas.microsoft.com/office/drawing/2014/main" id="{11D73726-ACEA-43BE-BE41-F4D76F1E5ACE}"/>
                    </a:ext>
                  </a:extLst>
                </p:cNvPr>
                <p:cNvCxnSpPr>
                  <a:stCxn id="184" idx="2"/>
                  <a:endCxn id="230" idx="3"/>
                </p:cNvCxnSpPr>
                <p:nvPr/>
              </p:nvCxnSpPr>
              <p:spPr>
                <a:xfrm rot="5400000">
                  <a:off x="10959333" y="4131844"/>
                  <a:ext cx="217713" cy="1560736"/>
                </a:xfrm>
                <a:prstGeom prst="bentConnector2">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 name="Connector: Elbow 7">
              <a:extLst>
                <a:ext uri="{FF2B5EF4-FFF2-40B4-BE49-F238E27FC236}">
                  <a16:creationId xmlns:a16="http://schemas.microsoft.com/office/drawing/2014/main" id="{E934AD7B-072C-4164-B5BD-64CED261EBD4}"/>
                </a:ext>
              </a:extLst>
            </p:cNvPr>
            <p:cNvCxnSpPr>
              <a:cxnSpLocks/>
              <a:stCxn id="184" idx="2"/>
              <a:endCxn id="199" idx="2"/>
            </p:cNvCxnSpPr>
            <p:nvPr/>
          </p:nvCxnSpPr>
          <p:spPr>
            <a:xfrm rot="5400000">
              <a:off x="9619138" y="3157877"/>
              <a:ext cx="583938" cy="3874901"/>
            </a:xfrm>
            <a:prstGeom prst="bentConnector3">
              <a:avLst>
                <a:gd name="adj1" fmla="val 139148"/>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3C7EEDF-D81F-4377-8CB9-47D0C6A91A46}"/>
                </a:ext>
              </a:extLst>
            </p:cNvPr>
            <p:cNvSpPr txBox="1"/>
            <p:nvPr/>
          </p:nvSpPr>
          <p:spPr>
            <a:xfrm>
              <a:off x="10946427" y="5605102"/>
              <a:ext cx="902131" cy="230832"/>
            </a:xfrm>
            <a:prstGeom prst="rect">
              <a:avLst/>
            </a:prstGeom>
            <a:noFill/>
          </p:spPr>
          <p:txBody>
            <a:bodyPr wrap="square" rtlCol="0">
              <a:spAutoFit/>
            </a:bodyPr>
            <a:lstStyle/>
            <a:p>
              <a:r>
                <a:rPr lang="el-GR" sz="900" dirty="0">
                  <a:solidFill>
                    <a:srgbClr val="FF3300"/>
                  </a:solidFill>
                </a:rPr>
                <a:t>Δημοσίευση</a:t>
              </a:r>
              <a:r>
                <a:rPr lang="en-US" sz="900" dirty="0">
                  <a:solidFill>
                    <a:srgbClr val="FF3300"/>
                  </a:solidFill>
                </a:rPr>
                <a:t> pk</a:t>
              </a:r>
              <a:r>
                <a:rPr lang="el-GR" sz="900" dirty="0">
                  <a:solidFill>
                    <a:srgbClr val="FF3300"/>
                  </a:solidFill>
                </a:rPr>
                <a:t> </a:t>
              </a:r>
            </a:p>
          </p:txBody>
        </p:sp>
      </p:grpSp>
    </p:spTree>
    <p:extLst>
      <p:ext uri="{BB962C8B-B14F-4D97-AF65-F5344CB8AC3E}">
        <p14:creationId xmlns:p14="http://schemas.microsoft.com/office/powerpoint/2010/main" val="19019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right)">
                                      <p:cBhvr>
                                        <p:cTn id="15" dur="500"/>
                                        <p:tgtEl>
                                          <p:spTgt spid="95"/>
                                        </p:tgtEl>
                                      </p:cBhvr>
                                    </p:animEffect>
                                  </p:childTnLst>
                                </p:cTn>
                              </p:par>
                              <p:par>
                                <p:cTn id="16" presetID="22" presetClass="entr" presetSubtype="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264"/>
                                        </p:tgtEl>
                                        <p:attrNameLst>
                                          <p:attrName>style.visibility</p:attrName>
                                        </p:attrNameLst>
                                      </p:cBhvr>
                                      <p:to>
                                        <p:strVal val="visible"/>
                                      </p:to>
                                    </p:set>
                                    <p:animEffect transition="in" filter="wipe(down)">
                                      <p:cBhvr>
                                        <p:cTn id="22"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9900"/>
            </a:gs>
            <a:gs pos="97000">
              <a:srgbClr val="031516"/>
            </a:gs>
            <a:gs pos="0">
              <a:srgbClr val="03151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2" name="TextBox 1">
            <a:extLst>
              <a:ext uri="{FF2B5EF4-FFF2-40B4-BE49-F238E27FC236}">
                <a16:creationId xmlns:a16="http://schemas.microsoft.com/office/drawing/2014/main" id="{42C1DD1E-9BBC-48F2-8281-49C538E7579B}"/>
              </a:ext>
            </a:extLst>
          </p:cNvPr>
          <p:cNvSpPr txBox="1"/>
          <p:nvPr/>
        </p:nvSpPr>
        <p:spPr>
          <a:xfrm>
            <a:off x="947860" y="393893"/>
            <a:ext cx="10296280" cy="461665"/>
          </a:xfrm>
          <a:prstGeom prst="rect">
            <a:avLst/>
          </a:prstGeom>
          <a:noFill/>
        </p:spPr>
        <p:txBody>
          <a:bodyPr wrap="none" rtlCol="0">
            <a:spAutoFit/>
          </a:bodyPr>
          <a:lstStyle/>
          <a:p>
            <a:pPr algn="ctr"/>
            <a:r>
              <a:rPr lang="el-GR" sz="2400" b="1" dirty="0">
                <a:solidFill>
                  <a:schemeClr val="accent4">
                    <a:lumMod val="75000"/>
                  </a:schemeClr>
                </a:solidFill>
              </a:rPr>
              <a:t>ΠΟΥ ΒΑΣΙΖΕΤΑΙ Η ΑΣΦΑΛΕΙΑ ΤΩΝ ΚΡΥΠΤΟΣΥΣΤΗΜΑΤΩΝ ΔΗΜΟΣΙΟΥ ΚΛΕΙΔΙΟΥ ?</a:t>
            </a:r>
          </a:p>
        </p:txBody>
      </p:sp>
      <p:sp>
        <p:nvSpPr>
          <p:cNvPr id="8" name="TextBox 7">
            <a:extLst>
              <a:ext uri="{FF2B5EF4-FFF2-40B4-BE49-F238E27FC236}">
                <a16:creationId xmlns:a16="http://schemas.microsoft.com/office/drawing/2014/main" id="{32E36621-BAEF-42C5-92E7-96EF4BA56946}"/>
              </a:ext>
            </a:extLst>
          </p:cNvPr>
          <p:cNvSpPr txBox="1"/>
          <p:nvPr/>
        </p:nvSpPr>
        <p:spPr>
          <a:xfrm>
            <a:off x="307649" y="1140188"/>
            <a:ext cx="8990175" cy="923330"/>
          </a:xfrm>
          <a:prstGeom prst="rect">
            <a:avLst/>
          </a:prstGeom>
          <a:noFill/>
        </p:spPr>
        <p:txBody>
          <a:bodyPr wrap="square" rtlCol="0">
            <a:spAutoFit/>
          </a:bodyPr>
          <a:lstStyle/>
          <a:p>
            <a:pPr marL="285750" indent="-285750">
              <a:buFont typeface="Wingdings" panose="05000000000000000000" pitchFamily="2" charset="2"/>
              <a:buChar char="Ø"/>
            </a:pPr>
            <a:r>
              <a:rPr lang="el-GR" dirty="0"/>
              <a:t>Πρέπει να είναι </a:t>
            </a:r>
            <a:r>
              <a:rPr lang="el-GR" dirty="0">
                <a:solidFill>
                  <a:schemeClr val="accent2"/>
                </a:solidFill>
              </a:rPr>
              <a:t>υπολογιστικά αδύνατο</a:t>
            </a:r>
            <a:r>
              <a:rPr lang="el-GR" dirty="0"/>
              <a:t> να βρεθεί το ιδιωτικό κλειδί από το δημόσιο κλειδί. Δηλαδή, καθώς το ιδιωτικό και το μυστικό κλειδί συνδέονται με μια </a:t>
            </a:r>
            <a:r>
              <a:rPr lang="el-GR" dirty="0">
                <a:solidFill>
                  <a:schemeClr val="accent2"/>
                </a:solidFill>
              </a:rPr>
              <a:t>μαθηματική σχέση</a:t>
            </a:r>
            <a:r>
              <a:rPr lang="el-GR" dirty="0"/>
              <a:t>, πρέπει αυτή η σχέση να είναι δύσκολο να αντιστραφεί.</a:t>
            </a:r>
          </a:p>
        </p:txBody>
      </p:sp>
      <p:sp>
        <p:nvSpPr>
          <p:cNvPr id="16" name="TextBox 15">
            <a:extLst>
              <a:ext uri="{FF2B5EF4-FFF2-40B4-BE49-F238E27FC236}">
                <a16:creationId xmlns:a16="http://schemas.microsoft.com/office/drawing/2014/main" id="{BDC1B2AD-76CE-4118-B655-B148EF03709D}"/>
              </a:ext>
            </a:extLst>
          </p:cNvPr>
          <p:cNvSpPr txBox="1"/>
          <p:nvPr/>
        </p:nvSpPr>
        <p:spPr>
          <a:xfrm>
            <a:off x="307649" y="4574197"/>
            <a:ext cx="5127477" cy="1200329"/>
          </a:xfrm>
          <a:prstGeom prst="rect">
            <a:avLst/>
          </a:prstGeom>
          <a:noFill/>
          <a:ln>
            <a:solidFill>
              <a:schemeClr val="accent4">
                <a:lumMod val="75000"/>
              </a:schemeClr>
            </a:solidFill>
          </a:ln>
        </p:spPr>
        <p:txBody>
          <a:bodyPr wrap="square" rtlCol="0">
            <a:spAutoFit/>
          </a:bodyPr>
          <a:lstStyle/>
          <a:p>
            <a:r>
              <a:rPr lang="el-GR" b="1" dirty="0">
                <a:solidFill>
                  <a:schemeClr val="accent4">
                    <a:lumMod val="75000"/>
                  </a:schemeClr>
                </a:solidFill>
              </a:rPr>
              <a:t>Πρόβλημα Παραγοντοποίησης Μεγάλων Ακεραίων</a:t>
            </a:r>
          </a:p>
          <a:p>
            <a:r>
              <a:rPr lang="el-GR" i="1" dirty="0"/>
              <a:t>Έστω ότι έχουμε έναν ακέραιο </a:t>
            </a:r>
            <a:r>
              <a:rPr lang="en-US" i="1" dirty="0"/>
              <a:t>n=p</a:t>
            </a:r>
            <a:r>
              <a:rPr lang="en-US" i="1" dirty="0">
                <a:latin typeface="Calibri" panose="020F0502020204030204" pitchFamily="34" charset="0"/>
                <a:cs typeface="Calibri" panose="020F0502020204030204" pitchFamily="34" charset="0"/>
              </a:rPr>
              <a:t>∙q, </a:t>
            </a:r>
            <a:r>
              <a:rPr lang="el-GR" i="1" dirty="0">
                <a:latin typeface="Calibri" panose="020F0502020204030204" pitchFamily="34" charset="0"/>
                <a:cs typeface="Calibri" panose="020F0502020204030204" pitchFamily="34" charset="0"/>
              </a:rPr>
              <a:t>με </a:t>
            </a:r>
            <a:r>
              <a:rPr lang="en-US" i="1" dirty="0">
                <a:latin typeface="Calibri" panose="020F0502020204030204" pitchFamily="34" charset="0"/>
                <a:cs typeface="Calibri" panose="020F0502020204030204" pitchFamily="34" charset="0"/>
              </a:rPr>
              <a:t>q </a:t>
            </a:r>
            <a:r>
              <a:rPr lang="el-GR" i="1" dirty="0">
                <a:latin typeface="Calibri" panose="020F0502020204030204" pitchFamily="34" charset="0"/>
                <a:cs typeface="Calibri" panose="020F0502020204030204" pitchFamily="34" charset="0"/>
              </a:rPr>
              <a:t>και </a:t>
            </a:r>
            <a:r>
              <a:rPr lang="en-US" i="1" dirty="0">
                <a:latin typeface="Calibri" panose="020F0502020204030204" pitchFamily="34" charset="0"/>
                <a:cs typeface="Calibri" panose="020F0502020204030204" pitchFamily="34" charset="0"/>
              </a:rPr>
              <a:t> p </a:t>
            </a:r>
            <a:r>
              <a:rPr lang="el-GR" i="1" dirty="0">
                <a:latin typeface="Calibri" panose="020F0502020204030204" pitchFamily="34" charset="0"/>
                <a:cs typeface="Calibri" panose="020F0502020204030204" pitchFamily="34" charset="0"/>
              </a:rPr>
              <a:t>δύο αρκετά μεγάλους πρώτους. Γνωρίζοντας μόνο το </a:t>
            </a:r>
            <a:r>
              <a:rPr lang="en-US" i="1" dirty="0">
                <a:latin typeface="Calibri" panose="020F0502020204030204" pitchFamily="34" charset="0"/>
                <a:cs typeface="Calibri" panose="020F0502020204030204" pitchFamily="34" charset="0"/>
              </a:rPr>
              <a:t>n, </a:t>
            </a:r>
            <a:r>
              <a:rPr lang="el-GR" i="1" dirty="0">
                <a:latin typeface="Calibri" panose="020F0502020204030204" pitchFamily="34" charset="0"/>
                <a:cs typeface="Calibri" panose="020F0502020204030204" pitchFamily="34" charset="0"/>
              </a:rPr>
              <a:t>να βρεθούν τα </a:t>
            </a:r>
            <a:r>
              <a:rPr lang="en-US" i="1" dirty="0">
                <a:latin typeface="Calibri" panose="020F0502020204030204" pitchFamily="34" charset="0"/>
                <a:cs typeface="Calibri" panose="020F0502020204030204" pitchFamily="34" charset="0"/>
              </a:rPr>
              <a:t>p </a:t>
            </a:r>
            <a:r>
              <a:rPr lang="el-GR" i="1" dirty="0">
                <a:latin typeface="Calibri" panose="020F0502020204030204" pitchFamily="34" charset="0"/>
                <a:cs typeface="Calibri" panose="020F0502020204030204" pitchFamily="34" charset="0"/>
              </a:rPr>
              <a:t>και </a:t>
            </a:r>
            <a:r>
              <a:rPr lang="en-US" i="1" dirty="0">
                <a:latin typeface="Calibri" panose="020F0502020204030204" pitchFamily="34" charset="0"/>
                <a:cs typeface="Calibri" panose="020F0502020204030204" pitchFamily="34" charset="0"/>
              </a:rPr>
              <a:t>q.</a:t>
            </a:r>
            <a:endParaRPr lang="el-GR" i="1" dirty="0"/>
          </a:p>
        </p:txBody>
      </p:sp>
      <p:sp>
        <p:nvSpPr>
          <p:cNvPr id="23" name="TextBox 22">
            <a:extLst>
              <a:ext uri="{FF2B5EF4-FFF2-40B4-BE49-F238E27FC236}">
                <a16:creationId xmlns:a16="http://schemas.microsoft.com/office/drawing/2014/main" id="{2B482D34-6DFA-42C5-9C25-5A7F6B35F721}"/>
              </a:ext>
            </a:extLst>
          </p:cNvPr>
          <p:cNvSpPr txBox="1"/>
          <p:nvPr/>
        </p:nvSpPr>
        <p:spPr>
          <a:xfrm>
            <a:off x="307649" y="2348148"/>
            <a:ext cx="11029622" cy="1754326"/>
          </a:xfrm>
          <a:prstGeom prst="rect">
            <a:avLst/>
          </a:prstGeom>
          <a:noFill/>
        </p:spPr>
        <p:txBody>
          <a:bodyPr wrap="none" rtlCol="0">
            <a:spAutoFit/>
          </a:bodyPr>
          <a:lstStyle/>
          <a:p>
            <a:r>
              <a:rPr lang="el-GR" u="sng" dirty="0">
                <a:solidFill>
                  <a:schemeClr val="accent4">
                    <a:lumMod val="75000"/>
                  </a:schemeClr>
                </a:solidFill>
              </a:rPr>
              <a:t>Κρυπτοσύστημα Δημοσίου Κλειδιού </a:t>
            </a:r>
            <a:r>
              <a:rPr lang="en-US" u="sng" dirty="0">
                <a:solidFill>
                  <a:schemeClr val="accent4">
                    <a:lumMod val="75000"/>
                  </a:schemeClr>
                </a:solidFill>
              </a:rPr>
              <a:t>RSA</a:t>
            </a:r>
          </a:p>
          <a:p>
            <a:r>
              <a:rPr lang="el-GR" dirty="0"/>
              <a:t>Γίνεται επιλογή </a:t>
            </a:r>
            <a:r>
              <a:rPr lang="en-US" dirty="0"/>
              <a:t>p≠q </a:t>
            </a:r>
            <a:r>
              <a:rPr lang="el-GR" dirty="0"/>
              <a:t>πρώτων  και υπολογίζουμε το </a:t>
            </a:r>
            <a:r>
              <a:rPr lang="en-US" dirty="0"/>
              <a:t>n=p</a:t>
            </a:r>
            <a:r>
              <a:rPr lang="en-US" dirty="0">
                <a:latin typeface="Calibri" panose="020F0502020204030204" pitchFamily="34" charset="0"/>
                <a:cs typeface="Calibri" panose="020F0502020204030204" pitchFamily="34" charset="0"/>
              </a:rPr>
              <a:t>∙q</a:t>
            </a:r>
            <a:r>
              <a:rPr lang="en-US" i="1" dirty="0">
                <a:latin typeface="Calibri" panose="020F0502020204030204" pitchFamily="34" charset="0"/>
                <a:cs typeface="Calibri" panose="020F0502020204030204" pitchFamily="34" charset="0"/>
              </a:rPr>
              <a:t>.</a:t>
            </a:r>
          </a:p>
          <a:p>
            <a:r>
              <a:rPr lang="el-GR" dirty="0"/>
              <a:t>Επιλέγεται ακόμη ένας ακέραιος </a:t>
            </a:r>
            <a:r>
              <a:rPr lang="en-US" dirty="0"/>
              <a:t>e </a:t>
            </a:r>
            <a:r>
              <a:rPr lang="el-GR" dirty="0"/>
              <a:t>που εξαρτάται από το</a:t>
            </a:r>
            <a:r>
              <a:rPr lang="en-US" dirty="0"/>
              <a:t> n </a:t>
            </a:r>
            <a:r>
              <a:rPr lang="el-GR" dirty="0"/>
              <a:t>και </a:t>
            </a:r>
            <a:r>
              <a:rPr lang="el-GR" dirty="0">
                <a:solidFill>
                  <a:srgbClr val="FF0000"/>
                </a:solidFill>
              </a:rPr>
              <a:t>υπολογίζεται εύκολα</a:t>
            </a:r>
            <a:r>
              <a:rPr lang="el-GR" dirty="0"/>
              <a:t> μέσω του </a:t>
            </a:r>
            <a:r>
              <a:rPr lang="en-US" dirty="0"/>
              <a:t>e </a:t>
            </a:r>
            <a:r>
              <a:rPr lang="el-GR" dirty="0"/>
              <a:t>ένας αριθμός </a:t>
            </a:r>
            <a:r>
              <a:rPr lang="en-US" dirty="0"/>
              <a:t>d.</a:t>
            </a:r>
          </a:p>
          <a:p>
            <a:pPr marL="285750" indent="-285750">
              <a:buFont typeface="Arial" panose="020B0604020202020204" pitchFamily="34" charset="0"/>
              <a:buChar char="•"/>
            </a:pPr>
            <a:r>
              <a:rPr lang="el-GR" dirty="0">
                <a:solidFill>
                  <a:schemeClr val="accent2"/>
                </a:solidFill>
              </a:rPr>
              <a:t>Δημόσιο Κλειδί </a:t>
            </a:r>
            <a:r>
              <a:rPr lang="en-US" dirty="0">
                <a:solidFill>
                  <a:schemeClr val="accent2"/>
                </a:solidFill>
              </a:rPr>
              <a:t>pk :</a:t>
            </a:r>
            <a:r>
              <a:rPr lang="en-US" dirty="0"/>
              <a:t> </a:t>
            </a:r>
            <a:r>
              <a:rPr lang="el-GR" dirty="0"/>
              <a:t>Το ζεύγος </a:t>
            </a:r>
            <a:r>
              <a:rPr lang="en-US" dirty="0"/>
              <a:t>(n,e)</a:t>
            </a:r>
            <a:endParaRPr lang="el-GR" dirty="0"/>
          </a:p>
          <a:p>
            <a:pPr marL="285750" indent="-285750">
              <a:buFont typeface="Arial" panose="020B0604020202020204" pitchFamily="34" charset="0"/>
              <a:buChar char="•"/>
            </a:pPr>
            <a:r>
              <a:rPr lang="el-GR" dirty="0">
                <a:solidFill>
                  <a:srgbClr val="FFFF00"/>
                </a:solidFill>
              </a:rPr>
              <a:t>Ιδιωτικό Κλειδί</a:t>
            </a:r>
            <a:r>
              <a:rPr lang="en-US" dirty="0">
                <a:solidFill>
                  <a:srgbClr val="FFFF00"/>
                </a:solidFill>
              </a:rPr>
              <a:t> sk :</a:t>
            </a:r>
            <a:r>
              <a:rPr lang="en-US" dirty="0"/>
              <a:t>  </a:t>
            </a:r>
            <a:r>
              <a:rPr lang="el-GR" dirty="0"/>
              <a:t>Το </a:t>
            </a:r>
            <a:r>
              <a:rPr lang="en-US" dirty="0"/>
              <a:t>d</a:t>
            </a:r>
          </a:p>
          <a:p>
            <a:r>
              <a:rPr lang="el-GR" dirty="0"/>
              <a:t>Είναι </a:t>
            </a:r>
            <a:r>
              <a:rPr lang="el-GR" dirty="0">
                <a:solidFill>
                  <a:srgbClr val="FF0000"/>
                </a:solidFill>
              </a:rPr>
              <a:t>υπολογιστικά δύσκολο</a:t>
            </a:r>
            <a:r>
              <a:rPr lang="el-GR" dirty="0"/>
              <a:t> έχοντας γνώση του δημοσίου κλειδιού </a:t>
            </a:r>
            <a:r>
              <a:rPr lang="en-US" dirty="0"/>
              <a:t>(n,e) </a:t>
            </a:r>
            <a:r>
              <a:rPr lang="el-GR" dirty="0"/>
              <a:t>να βρεθεί το </a:t>
            </a:r>
            <a:r>
              <a:rPr lang="en-US" dirty="0"/>
              <a:t>d</a:t>
            </a:r>
            <a:r>
              <a:rPr lang="el-GR" dirty="0"/>
              <a:t>, για μεγάλες τιμές των </a:t>
            </a:r>
            <a:r>
              <a:rPr lang="en-US" dirty="0"/>
              <a:t>p, q.</a:t>
            </a:r>
          </a:p>
        </p:txBody>
      </p:sp>
      <p:sp>
        <p:nvSpPr>
          <p:cNvPr id="84" name="TextBox 83">
            <a:extLst>
              <a:ext uri="{FF2B5EF4-FFF2-40B4-BE49-F238E27FC236}">
                <a16:creationId xmlns:a16="http://schemas.microsoft.com/office/drawing/2014/main" id="{9F843C6D-6827-4041-B516-F19CA67F5F8C}"/>
              </a:ext>
            </a:extLst>
          </p:cNvPr>
          <p:cNvSpPr txBox="1"/>
          <p:nvPr/>
        </p:nvSpPr>
        <p:spPr>
          <a:xfrm>
            <a:off x="7241062" y="4881973"/>
            <a:ext cx="4401234" cy="584775"/>
          </a:xfrm>
          <a:prstGeom prst="rect">
            <a:avLst/>
          </a:prstGeom>
          <a:noFill/>
        </p:spPr>
        <p:txBody>
          <a:bodyPr wrap="square">
            <a:spAutoFit/>
          </a:bodyPr>
          <a:lstStyle/>
          <a:p>
            <a:pPr algn="l"/>
            <a:r>
              <a:rPr lang="el-GR" sz="1600" dirty="0"/>
              <a:t>Δ</a:t>
            </a:r>
            <a:r>
              <a:rPr lang="el-GR" sz="1600" b="0" i="0" u="none" strike="noStrike" baseline="0" dirty="0"/>
              <a:t>εν έχει βρεθεί </a:t>
            </a:r>
            <a:r>
              <a:rPr lang="el-GR" sz="1600" b="0" i="0" strike="noStrike" baseline="0" dirty="0">
                <a:solidFill>
                  <a:srgbClr val="FF3300"/>
                </a:solidFill>
              </a:rPr>
              <a:t>κλασσικός</a:t>
            </a:r>
            <a:r>
              <a:rPr lang="el-GR" sz="1600" b="0" i="0" u="none" strike="noStrike" baseline="0" dirty="0"/>
              <a:t> αλγόριθμος παραγοντοποίησης πολυωνυμικού χρόνου.</a:t>
            </a:r>
          </a:p>
        </p:txBody>
      </p:sp>
      <p:cxnSp>
        <p:nvCxnSpPr>
          <p:cNvPr id="41" name="Straight Arrow Connector 40">
            <a:extLst>
              <a:ext uri="{FF2B5EF4-FFF2-40B4-BE49-F238E27FC236}">
                <a16:creationId xmlns:a16="http://schemas.microsoft.com/office/drawing/2014/main" id="{54DD0334-C201-4ACB-9DEE-956213C9D590}"/>
              </a:ext>
            </a:extLst>
          </p:cNvPr>
          <p:cNvCxnSpPr>
            <a:stCxn id="16" idx="3"/>
            <a:endCxn id="84" idx="1"/>
          </p:cNvCxnSpPr>
          <p:nvPr/>
        </p:nvCxnSpPr>
        <p:spPr>
          <a:xfrm flipV="1">
            <a:off x="5435126" y="5174361"/>
            <a:ext cx="180593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62F32F7-B930-41F9-89F0-E36BB275261E}"/>
              </a:ext>
            </a:extLst>
          </p:cNvPr>
          <p:cNvSpPr txBox="1"/>
          <p:nvPr/>
        </p:nvSpPr>
        <p:spPr>
          <a:xfrm>
            <a:off x="1913013" y="6066473"/>
            <a:ext cx="8135240" cy="369332"/>
          </a:xfrm>
          <a:prstGeom prst="rect">
            <a:avLst/>
          </a:prstGeom>
          <a:noFill/>
        </p:spPr>
        <p:txBody>
          <a:bodyPr wrap="none" rtlCol="0">
            <a:spAutoFit/>
          </a:bodyPr>
          <a:lstStyle/>
          <a:p>
            <a:pPr marL="285750" indent="-285750">
              <a:buFont typeface="Wingdings" panose="05000000000000000000" pitchFamily="2" charset="2"/>
              <a:buChar char="Ø"/>
            </a:pPr>
            <a:r>
              <a:rPr lang="el-GR" dirty="0">
                <a:solidFill>
                  <a:schemeClr val="accent4">
                    <a:lumMod val="75000"/>
                  </a:schemeClr>
                </a:solidFill>
              </a:rPr>
              <a:t>Πρόταση</a:t>
            </a:r>
            <a:r>
              <a:rPr lang="en-US" dirty="0"/>
              <a:t>: </a:t>
            </a:r>
            <a:r>
              <a:rPr lang="el-GR" dirty="0"/>
              <a:t>Ο υπολογισμός του </a:t>
            </a:r>
            <a:r>
              <a:rPr lang="en-US" dirty="0"/>
              <a:t>d</a:t>
            </a:r>
            <a:r>
              <a:rPr lang="el-GR" dirty="0"/>
              <a:t> είναι ισοδύναμος</a:t>
            </a:r>
            <a:r>
              <a:rPr lang="en-US" dirty="0"/>
              <a:t> </a:t>
            </a:r>
            <a:r>
              <a:rPr lang="el-GR" dirty="0"/>
              <a:t>με τον υπολογισμό των </a:t>
            </a:r>
            <a:r>
              <a:rPr lang="en-US" dirty="0"/>
              <a:t>p</a:t>
            </a:r>
            <a:r>
              <a:rPr lang="el-GR" dirty="0"/>
              <a:t> και </a:t>
            </a:r>
            <a:r>
              <a:rPr lang="en-US" dirty="0"/>
              <a:t>q</a:t>
            </a:r>
            <a:r>
              <a:rPr lang="el-GR" dirty="0"/>
              <a:t>.</a:t>
            </a:r>
            <a:r>
              <a:rPr lang="en-US" dirty="0"/>
              <a:t> </a:t>
            </a:r>
            <a:endParaRPr lang="el-GR" dirty="0"/>
          </a:p>
        </p:txBody>
      </p:sp>
    </p:spTree>
    <p:extLst>
      <p:ext uri="{BB962C8B-B14F-4D97-AF65-F5344CB8AC3E}">
        <p14:creationId xmlns:p14="http://schemas.microsoft.com/office/powerpoint/2010/main" val="42330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arn(inVertical)">
                                      <p:cBhvr>
                                        <p:cTn id="12" dur="500"/>
                                        <p:tgtEl>
                                          <p:spTgt spid="4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right)">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p:bldP spid="8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31516"/>
            </a:gs>
            <a:gs pos="100000">
              <a:srgbClr val="CC9900"/>
            </a:gs>
            <a:gs pos="97000">
              <a:srgbClr val="031516"/>
            </a:gs>
          </a:gsLst>
          <a:path path="circle">
            <a:fillToRect l="50000" t="50000" r="50000" b="50000"/>
          </a:path>
        </a:gra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5" name="TextBox 4">
            <a:extLst>
              <a:ext uri="{FF2B5EF4-FFF2-40B4-BE49-F238E27FC236}">
                <a16:creationId xmlns:a16="http://schemas.microsoft.com/office/drawing/2014/main" id="{AFE8DC2B-904A-45ED-B1A4-9085FF7FFD70}"/>
              </a:ext>
            </a:extLst>
          </p:cNvPr>
          <p:cNvSpPr txBox="1"/>
          <p:nvPr/>
        </p:nvSpPr>
        <p:spPr>
          <a:xfrm>
            <a:off x="3779478" y="263088"/>
            <a:ext cx="4633043" cy="707886"/>
          </a:xfrm>
          <a:prstGeom prst="rect">
            <a:avLst/>
          </a:prstGeom>
          <a:noFill/>
        </p:spPr>
        <p:txBody>
          <a:bodyPr wrap="square" rtlCol="0">
            <a:spAutoFit/>
          </a:bodyPr>
          <a:lstStyle/>
          <a:p>
            <a:r>
              <a:rPr lang="el-GR" sz="4000" b="1" dirty="0">
                <a:solidFill>
                  <a:srgbClr val="CC9900"/>
                </a:solidFill>
                <a:latin typeface="+mj-lt"/>
              </a:rPr>
              <a:t>Ψηφιακές Υπογραφές</a:t>
            </a:r>
          </a:p>
        </p:txBody>
      </p:sp>
      <p:grpSp>
        <p:nvGrpSpPr>
          <p:cNvPr id="20" name="Group 19">
            <a:extLst>
              <a:ext uri="{FF2B5EF4-FFF2-40B4-BE49-F238E27FC236}">
                <a16:creationId xmlns:a16="http://schemas.microsoft.com/office/drawing/2014/main" id="{39D7AB75-EEAA-4CCF-80F5-112AFAC076F8}"/>
              </a:ext>
            </a:extLst>
          </p:cNvPr>
          <p:cNvGrpSpPr/>
          <p:nvPr/>
        </p:nvGrpSpPr>
        <p:grpSpPr>
          <a:xfrm>
            <a:off x="2573776" y="1151453"/>
            <a:ext cx="7044448" cy="2277547"/>
            <a:chOff x="470019" y="1232584"/>
            <a:chExt cx="6991527" cy="2277547"/>
          </a:xfrm>
        </p:grpSpPr>
        <p:sp>
          <p:nvSpPr>
            <p:cNvPr id="6" name="TextBox 5">
              <a:extLst>
                <a:ext uri="{FF2B5EF4-FFF2-40B4-BE49-F238E27FC236}">
                  <a16:creationId xmlns:a16="http://schemas.microsoft.com/office/drawing/2014/main" id="{69324AF5-40D7-433E-AAFB-1712401C75F2}"/>
                </a:ext>
              </a:extLst>
            </p:cNvPr>
            <p:cNvSpPr txBox="1"/>
            <p:nvPr/>
          </p:nvSpPr>
          <p:spPr>
            <a:xfrm>
              <a:off x="470019" y="1232584"/>
              <a:ext cx="6991527" cy="2277547"/>
            </a:xfrm>
            <a:prstGeom prst="rect">
              <a:avLst/>
            </a:prstGeom>
            <a:noFill/>
            <a:ln>
              <a:solidFill>
                <a:srgbClr val="CC9900"/>
              </a:solidFill>
            </a:ln>
          </p:spPr>
          <p:txBody>
            <a:bodyPr wrap="square">
              <a:spAutoFit/>
            </a:bodyPr>
            <a:lstStyle/>
            <a:p>
              <a:pPr algn="l"/>
              <a:r>
                <a:rPr lang="el-GR" sz="1600" b="0" i="0" u="none" strike="noStrike" baseline="0" dirty="0"/>
                <a:t>Καλούμε </a:t>
              </a:r>
              <a:r>
                <a:rPr lang="el-GR" sz="1600" b="0" i="0" u="none" strike="noStrike" baseline="0" dirty="0">
                  <a:solidFill>
                    <a:srgbClr val="CC9900"/>
                  </a:solidFill>
                </a:rPr>
                <a:t>σχήμα ψηφιακής υπογραφής</a:t>
              </a:r>
              <a:r>
                <a:rPr lang="el-GR" sz="1600" b="0" i="0" u="none" strike="noStrike" baseline="0" dirty="0"/>
                <a:t> μια πεντάδα (P,Y,K,S,V), όπου :</a:t>
              </a:r>
            </a:p>
            <a:p>
              <a:pPr algn="l"/>
              <a:r>
                <a:rPr lang="en-US" sz="1600" b="0" i="0" u="none" strike="noStrike" baseline="0" dirty="0"/>
                <a:t>・ P : </a:t>
              </a:r>
              <a:r>
                <a:rPr lang="el-GR" sz="1600" b="0" i="0" u="none" strike="noStrike" baseline="0" dirty="0"/>
                <a:t>ο χώρος των μηνυμάτων</a:t>
              </a:r>
            </a:p>
            <a:p>
              <a:pPr algn="l"/>
              <a:r>
                <a:rPr lang="en-US" sz="1600" b="0" i="0" u="none" strike="noStrike" baseline="0" dirty="0"/>
                <a:t>・ Y : </a:t>
              </a:r>
              <a:r>
                <a:rPr lang="el-GR" sz="1600" b="0" i="0" u="none" strike="noStrike" baseline="0" dirty="0"/>
                <a:t>ο χώρος των υπογραφών</a:t>
              </a:r>
            </a:p>
            <a:p>
              <a:pPr algn="l"/>
              <a:r>
                <a:rPr lang="en-US" sz="1600" b="0" i="0" u="none" strike="noStrike" baseline="0" dirty="0"/>
                <a:t>・ K : </a:t>
              </a:r>
              <a:r>
                <a:rPr lang="el-GR" sz="1600" b="0" i="0" u="none" strike="noStrike" baseline="0" dirty="0"/>
                <a:t>ο χώρος των κλειδιών</a:t>
              </a:r>
            </a:p>
            <a:p>
              <a:pPr algn="l"/>
              <a:r>
                <a:rPr lang="en-US" sz="1600" b="0" i="0" u="none" strike="noStrike" baseline="0" dirty="0"/>
                <a:t>・ S = {sig</a:t>
              </a:r>
              <a:r>
                <a:rPr lang="en-US" sz="1600" b="0" i="0" u="none" strike="noStrike" baseline="-25000" dirty="0"/>
                <a:t>k</a:t>
              </a:r>
              <a:r>
                <a:rPr lang="en-US" sz="1600" b="0" i="0" u="none" strike="noStrike" baseline="0" dirty="0"/>
                <a:t> : P → Y | k ∈ K} : </a:t>
              </a:r>
              <a:r>
                <a:rPr lang="el-GR" sz="1600" b="0" i="0" u="none" strike="noStrike" baseline="0" dirty="0"/>
                <a:t>συναρτήσεις υπογραφής</a:t>
              </a:r>
            </a:p>
            <a:p>
              <a:pPr algn="l"/>
              <a:r>
                <a:rPr lang="en-US" sz="1600" b="0" i="0" u="none" strike="noStrike" baseline="0" dirty="0"/>
                <a:t>・ V = {ver</a:t>
              </a:r>
              <a:r>
                <a:rPr lang="en-US" sz="1600" b="0" i="0" u="none" strike="noStrike" baseline="-25000" dirty="0"/>
                <a:t>k</a:t>
              </a:r>
              <a:r>
                <a:rPr lang="el-GR" sz="1600" b="0" i="0" u="none" strike="noStrike" baseline="-25000" dirty="0"/>
                <a:t>’</a:t>
              </a:r>
              <a:r>
                <a:rPr lang="en-US" sz="1600" b="0" i="0" u="none" strike="noStrike" baseline="0" dirty="0"/>
                <a:t> : P × Y → {0, 1}| k ∈ K} : </a:t>
              </a:r>
              <a:r>
                <a:rPr lang="el-GR" sz="1600" b="0" i="0" u="none" strike="noStrike" baseline="0" dirty="0"/>
                <a:t>συναρτήσεις επαλήθευσης</a:t>
              </a:r>
            </a:p>
            <a:p>
              <a:pPr marL="285750" indent="-285750" algn="l">
                <a:buFont typeface="Wingdings" panose="05000000000000000000" pitchFamily="2" charset="2"/>
                <a:buChar char="v"/>
              </a:pPr>
              <a:endParaRPr lang="en-US" sz="1600" b="0" i="0" u="none" strike="noStrike" baseline="0" dirty="0"/>
            </a:p>
            <a:p>
              <a:pPr marL="285750" indent="-285750" algn="l">
                <a:buFont typeface="Wingdings" panose="05000000000000000000" pitchFamily="2" charset="2"/>
                <a:buChar char="v"/>
              </a:pPr>
              <a:r>
                <a:rPr lang="el-GR" sz="1600" b="0" i="0" u="none" strike="noStrike" baseline="0" dirty="0"/>
                <a:t>Ισχύει ότι ∀</a:t>
              </a:r>
              <a:r>
                <a:rPr lang="en-US" sz="1600" b="0" i="0" u="none" strike="noStrike" baseline="0" dirty="0"/>
                <a:t>k,k</a:t>
              </a:r>
              <a:r>
                <a:rPr lang="el-GR" sz="1600" dirty="0"/>
                <a:t>΄</a:t>
              </a:r>
              <a:r>
                <a:rPr lang="en-US" sz="1600" b="0" i="0" u="none" strike="noStrike" baseline="0" dirty="0"/>
                <a:t> ∈ K </a:t>
              </a:r>
              <a:r>
                <a:rPr lang="el-GR" sz="1600" b="0" i="0" u="none" strike="noStrike" baseline="0" dirty="0"/>
                <a:t>και (</a:t>
              </a:r>
              <a:r>
                <a:rPr lang="en-US" sz="1600" b="0" i="0" u="none" strike="noStrike" baseline="0" dirty="0"/>
                <a:t>x, y) ∈ P × Y, </a:t>
              </a:r>
              <a:r>
                <a:rPr lang="el-GR" sz="1600" b="0" i="0" u="none" strike="noStrike" baseline="0" dirty="0"/>
                <a:t>έχουμε:</a:t>
              </a:r>
              <a:endParaRPr lang="en-US" sz="1600" b="0" i="0" u="none" strike="noStrike" baseline="0" dirty="0"/>
            </a:p>
            <a:p>
              <a:pPr marL="285750" indent="-285750" algn="l">
                <a:buFont typeface="Wingdings" panose="05000000000000000000" pitchFamily="2" charset="2"/>
                <a:buChar char="v"/>
              </a:pPr>
              <a:endParaRPr lang="el-GR" sz="1400" b="0" i="0" u="none" strike="noStrike" baseline="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D66A09-1CAC-4CD7-A491-332E0A47E701}"/>
                    </a:ext>
                  </a:extLst>
                </p:cNvPr>
                <p:cNvSpPr txBox="1"/>
                <p:nvPr/>
              </p:nvSpPr>
              <p:spPr>
                <a:xfrm>
                  <a:off x="4402150" y="2827751"/>
                  <a:ext cx="3059395" cy="54925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l-GR" sz="1600" i="1" smtClean="0">
                            <a:latin typeface="Cambria Math" panose="02040503050406030204" pitchFamily="18" charset="0"/>
                          </a:rPr>
                          <m:t>𝑣</m:t>
                        </m:r>
                        <m:r>
                          <a:rPr lang="el-GR" sz="1600" i="0">
                            <a:latin typeface="Cambria Math" panose="02040503050406030204" pitchFamily="18" charset="0"/>
                          </a:rPr>
                          <m:t>ⅇ</m:t>
                        </m:r>
                        <m:r>
                          <m:rPr>
                            <m:sty m:val="p"/>
                          </m:rPr>
                          <a:rPr lang="en-US" sz="1600" b="0" i="0" smtClean="0">
                            <a:latin typeface="Cambria Math" panose="02040503050406030204" pitchFamily="18" charset="0"/>
                          </a:rPr>
                          <m:t>r</m:t>
                        </m:r>
                        <m:r>
                          <m:rPr>
                            <m:sty m:val="p"/>
                          </m:rPr>
                          <a:rPr lang="en-US" sz="1600" b="0" i="0" baseline="-25000" smtClean="0">
                            <a:latin typeface="Cambria Math" panose="02040503050406030204" pitchFamily="18" charset="0"/>
                          </a:rPr>
                          <m:t>k</m:t>
                        </m:r>
                        <m:r>
                          <a:rPr lang="en-US" sz="1600" b="0" i="0" baseline="-25000" smtClean="0">
                            <a:latin typeface="Cambria Math" panose="02040503050406030204" pitchFamily="18" charset="0"/>
                          </a:rPr>
                          <m:t>′</m:t>
                        </m:r>
                        <m:d>
                          <m:dPr>
                            <m:ctrlPr>
                              <a:rPr lang="en-US" sz="1600" b="0" i="1" smtClean="0">
                                <a:latin typeface="Cambria Math" panose="02040503050406030204" pitchFamily="18" charset="0"/>
                              </a:rPr>
                            </m:ctrlPr>
                          </m:dPr>
                          <m:e>
                            <m:r>
                              <m:rPr>
                                <m:sty m:val="p"/>
                              </m:rPr>
                              <a:rPr lang="en-US" sz="1600" b="0" i="0" smtClean="0">
                                <a:latin typeface="Cambria Math" panose="02040503050406030204" pitchFamily="18" charset="0"/>
                              </a:rPr>
                              <m:t>x</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y</m:t>
                            </m:r>
                          </m:e>
                        </m:d>
                        <m:r>
                          <a:rPr lang="en-US" sz="1600" b="0" i="0"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1, </m:t>
                                </m:r>
                                <m:r>
                                  <a:rPr lang="el-GR" sz="1600" b="0" i="1" smtClean="0">
                                    <a:latin typeface="Cambria Math" panose="02040503050406030204" pitchFamily="18" charset="0"/>
                                  </a:rPr>
                                  <m:t>𝛼𝜈</m:t>
                                </m:r>
                                <m:r>
                                  <a:rPr lang="el-GR" sz="1600" b="0" i="1" smtClean="0">
                                    <a:latin typeface="Cambria Math" panose="02040503050406030204" pitchFamily="18" charset="0"/>
                                  </a:rPr>
                                  <m:t> </m:t>
                                </m:r>
                                <m:r>
                                  <a:rPr lang="en-US" sz="1600" b="0" i="1" smtClean="0">
                                    <a:latin typeface="Cambria Math" panose="02040503050406030204" pitchFamily="18" charset="0"/>
                                  </a:rPr>
                                  <m:t>𝑠𝑖</m:t>
                                </m:r>
                                <m:r>
                                  <m:rPr>
                                    <m:sty m:val="p"/>
                                  </m:rPr>
                                  <a:rPr lang="en-US" sz="1600">
                                    <a:latin typeface="Cambria Math" panose="02040503050406030204" pitchFamily="18" charset="0"/>
                                  </a:rPr>
                                  <m:t>g</m:t>
                                </m:r>
                                <m:r>
                                  <a:rPr lang="en-US" sz="1600" b="0" i="1" baseline="-25000" smtClean="0">
                                    <a:latin typeface="Cambria Math" panose="02040503050406030204" pitchFamily="18" charset="0"/>
                                  </a:rPr>
                                  <m:t>𝑘</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𝑦</m:t>
                                </m:r>
                              </m:e>
                              <m:e>
                                <m:r>
                                  <a:rPr lang="en-US" sz="1600" b="0" i="1" smtClean="0">
                                    <a:latin typeface="Cambria Math" panose="02040503050406030204" pitchFamily="18" charset="0"/>
                                  </a:rPr>
                                  <m:t>0, </m:t>
                                </m:r>
                                <m:r>
                                  <m:rPr>
                                    <m:sty m:val="p"/>
                                  </m:rPr>
                                  <a:rPr lang="el-GR" sz="1600" b="0" i="0" smtClean="0">
                                    <a:latin typeface="Cambria Math" panose="02040503050406030204" pitchFamily="18" charset="0"/>
                                  </a:rPr>
                                  <m:t>αν</m:t>
                                </m:r>
                                <m:r>
                                  <a:rPr lang="el-GR" sz="1600" b="0" i="0" smtClean="0">
                                    <a:latin typeface="Cambria Math" panose="02040503050406030204" pitchFamily="18" charset="0"/>
                                  </a:rPr>
                                  <m:t> </m:t>
                                </m:r>
                                <m:r>
                                  <m:rPr>
                                    <m:sty m:val="p"/>
                                  </m:rPr>
                                  <a:rPr lang="en-US" sz="1600" b="0" i="0" smtClean="0">
                                    <a:latin typeface="Cambria Math" panose="02040503050406030204" pitchFamily="18" charset="0"/>
                                  </a:rPr>
                                  <m:t>sig</m:t>
                                </m:r>
                                <m:r>
                                  <m:rPr>
                                    <m:sty m:val="p"/>
                                  </m:rPr>
                                  <a:rPr lang="en-US" sz="1600" b="0" i="0" baseline="-25000" smtClean="0">
                                    <a:latin typeface="Cambria Math" panose="02040503050406030204" pitchFamily="18" charset="0"/>
                                  </a:rPr>
                                  <m:t>k</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e>
                            </m:eqArr>
                          </m:e>
                        </m:d>
                      </m:oMath>
                    </m:oMathPara>
                  </a14:m>
                  <a:endParaRPr lang="el-GR" sz="1500" dirty="0"/>
                </a:p>
              </p:txBody>
            </p:sp>
          </mc:Choice>
          <mc:Fallback xmlns="">
            <p:sp>
              <p:nvSpPr>
                <p:cNvPr id="16" name="TextBox 15">
                  <a:extLst>
                    <a:ext uri="{FF2B5EF4-FFF2-40B4-BE49-F238E27FC236}">
                      <a16:creationId xmlns:a16="http://schemas.microsoft.com/office/drawing/2014/main" id="{43D66A09-1CAC-4CD7-A491-332E0A47E701}"/>
                    </a:ext>
                  </a:extLst>
                </p:cNvPr>
                <p:cNvSpPr txBox="1">
                  <a:spLocks noRot="1" noChangeAspect="1" noMove="1" noResize="1" noEditPoints="1" noAdjustHandles="1" noChangeArrowheads="1" noChangeShapeType="1" noTextEdit="1"/>
                </p:cNvSpPr>
                <p:nvPr/>
              </p:nvSpPr>
              <p:spPr>
                <a:xfrm>
                  <a:off x="4402150" y="2827751"/>
                  <a:ext cx="3059395" cy="549253"/>
                </a:xfrm>
                <a:prstGeom prst="rect">
                  <a:avLst/>
                </a:prstGeom>
                <a:blipFill>
                  <a:blip r:embed="rId4"/>
                  <a:stretch>
                    <a:fillRect/>
                  </a:stretch>
                </a:blipFill>
                <a:ln>
                  <a:noFill/>
                </a:ln>
              </p:spPr>
              <p:txBody>
                <a:bodyPr/>
                <a:lstStyle/>
                <a:p>
                  <a:r>
                    <a:rPr lang="el-GR">
                      <a:noFill/>
                    </a:rPr>
                    <a:t> </a:t>
                  </a:r>
                </a:p>
              </p:txBody>
            </p:sp>
          </mc:Fallback>
        </mc:AlternateContent>
      </p:grpSp>
      <p:sp>
        <p:nvSpPr>
          <p:cNvPr id="145" name="TextBox 144">
            <a:extLst>
              <a:ext uri="{FF2B5EF4-FFF2-40B4-BE49-F238E27FC236}">
                <a16:creationId xmlns:a16="http://schemas.microsoft.com/office/drawing/2014/main" id="{7CE6E2FD-51CB-4FA4-85A7-31E2A056B978}"/>
              </a:ext>
            </a:extLst>
          </p:cNvPr>
          <p:cNvSpPr txBox="1"/>
          <p:nvPr/>
        </p:nvSpPr>
        <p:spPr>
          <a:xfrm>
            <a:off x="89348" y="1843950"/>
            <a:ext cx="2484428" cy="892552"/>
          </a:xfrm>
          <a:prstGeom prst="rect">
            <a:avLst/>
          </a:prstGeom>
          <a:noFill/>
          <a:ln>
            <a:solidFill>
              <a:srgbClr val="FF0000"/>
            </a:solidFill>
          </a:ln>
        </p:spPr>
        <p:txBody>
          <a:bodyPr wrap="square">
            <a:spAutoFit/>
          </a:bodyPr>
          <a:lstStyle/>
          <a:p>
            <a:r>
              <a:rPr lang="el-GR" sz="1300" b="0" i="0" u="none" strike="noStrike" baseline="0" dirty="0"/>
              <a:t>Θα πρέπει να είναι </a:t>
            </a:r>
            <a:r>
              <a:rPr lang="el-GR" sz="1300" i="0" u="sng" strike="noStrike" baseline="0" dirty="0">
                <a:solidFill>
                  <a:srgbClr val="FF0000"/>
                </a:solidFill>
              </a:rPr>
              <a:t>υπολογιστικά εύκολο</a:t>
            </a:r>
            <a:r>
              <a:rPr lang="el-GR" sz="1300" b="0" i="0" u="none" strike="noStrike" dirty="0"/>
              <a:t> να παραχθεί </a:t>
            </a:r>
            <a:r>
              <a:rPr lang="el-GR" sz="1300" dirty="0"/>
              <a:t>μια υπογραφή, όπως και να επαληθευτεί η γνησιότητα της.</a:t>
            </a:r>
          </a:p>
        </p:txBody>
      </p:sp>
      <p:sp>
        <p:nvSpPr>
          <p:cNvPr id="148" name="TextBox 147">
            <a:extLst>
              <a:ext uri="{FF2B5EF4-FFF2-40B4-BE49-F238E27FC236}">
                <a16:creationId xmlns:a16="http://schemas.microsoft.com/office/drawing/2014/main" id="{0AE75471-F250-449C-A5DD-6AC17D4A2AB3}"/>
              </a:ext>
            </a:extLst>
          </p:cNvPr>
          <p:cNvSpPr txBox="1"/>
          <p:nvPr/>
        </p:nvSpPr>
        <p:spPr>
          <a:xfrm>
            <a:off x="9618224" y="1843950"/>
            <a:ext cx="2484428" cy="892552"/>
          </a:xfrm>
          <a:prstGeom prst="rect">
            <a:avLst/>
          </a:prstGeom>
          <a:noFill/>
          <a:ln>
            <a:solidFill>
              <a:srgbClr val="FF0000"/>
            </a:solidFill>
          </a:ln>
        </p:spPr>
        <p:txBody>
          <a:bodyPr wrap="square">
            <a:spAutoFit/>
          </a:bodyPr>
          <a:lstStyle/>
          <a:p>
            <a:r>
              <a:rPr lang="el-GR" sz="1300" b="0" i="0" u="none" strike="noStrike" baseline="0" dirty="0"/>
              <a:t>Θα πρέπει να είναι </a:t>
            </a:r>
            <a:r>
              <a:rPr lang="el-GR" sz="1300" i="0" u="sng" strike="noStrike" baseline="0" dirty="0">
                <a:solidFill>
                  <a:srgbClr val="FF0000"/>
                </a:solidFill>
              </a:rPr>
              <a:t>υπολογιστικά αδύνατο</a:t>
            </a:r>
            <a:r>
              <a:rPr lang="el-GR" sz="1300" b="0" i="0" u="none" strike="noStrike" baseline="0" dirty="0"/>
              <a:t> για έναν αντίπαλο να πλαστογραφήσει την υπογραφή ενός μηνύματος.</a:t>
            </a:r>
          </a:p>
        </p:txBody>
      </p:sp>
      <p:pic>
        <p:nvPicPr>
          <p:cNvPr id="22" name="Graphic 21" descr="Office worker female with solid fill">
            <a:extLst>
              <a:ext uri="{FF2B5EF4-FFF2-40B4-BE49-F238E27FC236}">
                <a16:creationId xmlns:a16="http://schemas.microsoft.com/office/drawing/2014/main" id="{9A2BD89E-341B-4380-9690-1C4A1349A7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9905" y="3810171"/>
            <a:ext cx="914400" cy="914400"/>
          </a:xfrm>
          <a:prstGeom prst="rect">
            <a:avLst/>
          </a:prstGeom>
        </p:spPr>
      </p:pic>
      <p:pic>
        <p:nvPicPr>
          <p:cNvPr id="23" name="Graphic 22" descr="Office worker male with solid fill">
            <a:extLst>
              <a:ext uri="{FF2B5EF4-FFF2-40B4-BE49-F238E27FC236}">
                <a16:creationId xmlns:a16="http://schemas.microsoft.com/office/drawing/2014/main" id="{32335862-7600-4712-A3E7-A89B6EEB8F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37690" y="3810171"/>
            <a:ext cx="914400" cy="914400"/>
          </a:xfrm>
          <a:prstGeom prst="rect">
            <a:avLst/>
          </a:prstGeom>
        </p:spPr>
      </p:pic>
      <p:pic>
        <p:nvPicPr>
          <p:cNvPr id="25" name="Graphic 24" descr="Key with solid fill">
            <a:extLst>
              <a:ext uri="{FF2B5EF4-FFF2-40B4-BE49-F238E27FC236}">
                <a16:creationId xmlns:a16="http://schemas.microsoft.com/office/drawing/2014/main" id="{FE679B98-8A5F-4EA4-A651-7BD136DFAB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30547" y="3773326"/>
            <a:ext cx="268716" cy="268716"/>
          </a:xfrm>
          <a:prstGeom prst="rect">
            <a:avLst/>
          </a:prstGeom>
        </p:spPr>
      </p:pic>
      <p:grpSp>
        <p:nvGrpSpPr>
          <p:cNvPr id="76" name="Group 75">
            <a:extLst>
              <a:ext uri="{FF2B5EF4-FFF2-40B4-BE49-F238E27FC236}">
                <a16:creationId xmlns:a16="http://schemas.microsoft.com/office/drawing/2014/main" id="{ED42F2CD-40A9-4E14-A67C-936BD199A9E3}"/>
              </a:ext>
            </a:extLst>
          </p:cNvPr>
          <p:cNvGrpSpPr/>
          <p:nvPr/>
        </p:nvGrpSpPr>
        <p:grpSpPr>
          <a:xfrm>
            <a:off x="4554305" y="4041644"/>
            <a:ext cx="369332" cy="449048"/>
            <a:chOff x="1384419" y="4418163"/>
            <a:chExt cx="369332" cy="449048"/>
          </a:xfrm>
        </p:grpSpPr>
        <p:pic>
          <p:nvPicPr>
            <p:cNvPr id="24" name="Graphic 23" descr="Document outline">
              <a:extLst>
                <a:ext uri="{FF2B5EF4-FFF2-40B4-BE49-F238E27FC236}">
                  <a16:creationId xmlns:a16="http://schemas.microsoft.com/office/drawing/2014/main" id="{DD5184E2-472F-4FA3-9FFA-1C33E10EAA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84419" y="4418163"/>
              <a:ext cx="369332" cy="369332"/>
            </a:xfrm>
            <a:prstGeom prst="rect">
              <a:avLst/>
            </a:prstGeom>
          </p:spPr>
        </p:pic>
        <p:pic>
          <p:nvPicPr>
            <p:cNvPr id="55" name="Graphic 54" descr="Ribbon with solid fill">
              <a:extLst>
                <a:ext uri="{FF2B5EF4-FFF2-40B4-BE49-F238E27FC236}">
                  <a16:creationId xmlns:a16="http://schemas.microsoft.com/office/drawing/2014/main" id="{93EF94A0-2AB2-4CCB-952E-6D74D7AF18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9085" y="4682545"/>
              <a:ext cx="184666" cy="184666"/>
            </a:xfrm>
            <a:prstGeom prst="rect">
              <a:avLst/>
            </a:prstGeom>
          </p:spPr>
        </p:pic>
      </p:grpSp>
      <p:grpSp>
        <p:nvGrpSpPr>
          <p:cNvPr id="17" name="Group 16">
            <a:extLst>
              <a:ext uri="{FF2B5EF4-FFF2-40B4-BE49-F238E27FC236}">
                <a16:creationId xmlns:a16="http://schemas.microsoft.com/office/drawing/2014/main" id="{3D6523B8-5048-4769-A0A4-4F4DC9847EA4}"/>
              </a:ext>
            </a:extLst>
          </p:cNvPr>
          <p:cNvGrpSpPr/>
          <p:nvPr/>
        </p:nvGrpSpPr>
        <p:grpSpPr>
          <a:xfrm>
            <a:off x="6693682" y="4724571"/>
            <a:ext cx="2802424" cy="1695050"/>
            <a:chOff x="6693682" y="4724571"/>
            <a:chExt cx="2802424" cy="1695050"/>
          </a:xfrm>
        </p:grpSpPr>
        <p:pic>
          <p:nvPicPr>
            <p:cNvPr id="88" name="Graphic 87" descr="Badge Tick1 with solid fill">
              <a:extLst>
                <a:ext uri="{FF2B5EF4-FFF2-40B4-BE49-F238E27FC236}">
                  <a16:creationId xmlns:a16="http://schemas.microsoft.com/office/drawing/2014/main" id="{FEE262DF-F8C6-45ED-814F-AB65DD2436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030096" y="5534705"/>
              <a:ext cx="369332" cy="369332"/>
            </a:xfrm>
            <a:prstGeom prst="rect">
              <a:avLst/>
            </a:prstGeom>
          </p:spPr>
        </p:pic>
        <p:grpSp>
          <p:nvGrpSpPr>
            <p:cNvPr id="92" name="Group 91">
              <a:extLst>
                <a:ext uri="{FF2B5EF4-FFF2-40B4-BE49-F238E27FC236}">
                  <a16:creationId xmlns:a16="http://schemas.microsoft.com/office/drawing/2014/main" id="{6BE6303F-4BE9-4581-AE1F-A981403C4180}"/>
                </a:ext>
              </a:extLst>
            </p:cNvPr>
            <p:cNvGrpSpPr/>
            <p:nvPr/>
          </p:nvGrpSpPr>
          <p:grpSpPr>
            <a:xfrm>
              <a:off x="6790370" y="5569359"/>
              <a:ext cx="369324" cy="369332"/>
              <a:chOff x="2868926" y="5902385"/>
              <a:chExt cx="369332" cy="369332"/>
            </a:xfrm>
          </p:grpSpPr>
          <p:pic>
            <p:nvPicPr>
              <p:cNvPr id="93" name="Graphic 92" descr="Document outline">
                <a:extLst>
                  <a:ext uri="{FF2B5EF4-FFF2-40B4-BE49-F238E27FC236}">
                    <a16:creationId xmlns:a16="http://schemas.microsoft.com/office/drawing/2014/main" id="{F84D6C80-D529-4ED4-8098-16F8CCECB4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68926" y="5902385"/>
                <a:ext cx="369332" cy="303767"/>
              </a:xfrm>
              <a:prstGeom prst="rect">
                <a:avLst/>
              </a:prstGeom>
            </p:spPr>
          </p:pic>
          <p:pic>
            <p:nvPicPr>
              <p:cNvPr id="94" name="Graphic 93" descr="Ribbon with solid fill">
                <a:extLst>
                  <a:ext uri="{FF2B5EF4-FFF2-40B4-BE49-F238E27FC236}">
                    <a16:creationId xmlns:a16="http://schemas.microsoft.com/office/drawing/2014/main" id="{DA282905-21B4-49F4-9050-96EB72EDBC5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53592" y="6119833"/>
                <a:ext cx="184666" cy="151884"/>
              </a:xfrm>
              <a:prstGeom prst="rect">
                <a:avLst/>
              </a:prstGeom>
            </p:spPr>
          </p:pic>
        </p:grpSp>
        <p:sp>
          <p:nvSpPr>
            <p:cNvPr id="95" name="TextBox 94">
              <a:extLst>
                <a:ext uri="{FF2B5EF4-FFF2-40B4-BE49-F238E27FC236}">
                  <a16:creationId xmlns:a16="http://schemas.microsoft.com/office/drawing/2014/main" id="{EDF47A2B-F7CB-4016-877D-32035E3AD446}"/>
                </a:ext>
              </a:extLst>
            </p:cNvPr>
            <p:cNvSpPr txBox="1"/>
            <p:nvPr/>
          </p:nvSpPr>
          <p:spPr>
            <a:xfrm>
              <a:off x="6693682" y="5099690"/>
              <a:ext cx="550271" cy="338554"/>
            </a:xfrm>
            <a:prstGeom prst="rect">
              <a:avLst/>
            </a:prstGeom>
            <a:noFill/>
          </p:spPr>
          <p:txBody>
            <a:bodyPr wrap="square" rtlCol="0">
              <a:spAutoFit/>
            </a:bodyPr>
            <a:lstStyle/>
            <a:p>
              <a:pPr algn="ctr"/>
              <a:r>
                <a:rPr lang="en-US" sz="1600" dirty="0"/>
                <a:t>(</a:t>
              </a:r>
              <a:r>
                <a:rPr lang="en-US" sz="1600" dirty="0">
                  <a:solidFill>
                    <a:srgbClr val="FF0066"/>
                  </a:solidFill>
                </a:rPr>
                <a:t>x</a:t>
              </a:r>
              <a:r>
                <a:rPr lang="en-US" sz="1600" dirty="0"/>
                <a:t>,</a:t>
              </a:r>
              <a:r>
                <a:rPr lang="en-US" sz="1600" dirty="0">
                  <a:solidFill>
                    <a:srgbClr val="FF0066"/>
                  </a:solidFill>
                </a:rPr>
                <a:t>y</a:t>
              </a:r>
              <a:r>
                <a:rPr lang="en-US" sz="1600" dirty="0"/>
                <a:t>)</a:t>
              </a:r>
              <a:endParaRPr lang="el-GR" sz="1600" dirty="0"/>
            </a:p>
          </p:txBody>
        </p:sp>
        <p:sp>
          <p:nvSpPr>
            <p:cNvPr id="96" name="TextBox 95">
              <a:extLst>
                <a:ext uri="{FF2B5EF4-FFF2-40B4-BE49-F238E27FC236}">
                  <a16:creationId xmlns:a16="http://schemas.microsoft.com/office/drawing/2014/main" id="{8B3F0680-959D-4103-BD20-8E5391CC86C5}"/>
                </a:ext>
              </a:extLst>
            </p:cNvPr>
            <p:cNvSpPr txBox="1"/>
            <p:nvPr/>
          </p:nvSpPr>
          <p:spPr>
            <a:xfrm>
              <a:off x="8857561" y="5104688"/>
              <a:ext cx="638545" cy="338554"/>
            </a:xfrm>
            <a:prstGeom prst="rect">
              <a:avLst/>
            </a:prstGeom>
            <a:noFill/>
          </p:spPr>
          <p:txBody>
            <a:bodyPr wrap="square" rtlCol="0">
              <a:spAutoFit/>
            </a:bodyPr>
            <a:lstStyle/>
            <a:p>
              <a:pPr algn="r"/>
              <a:r>
                <a:rPr lang="en-US" sz="1600" dirty="0">
                  <a:solidFill>
                    <a:srgbClr val="FF0066"/>
                  </a:solidFill>
                </a:rPr>
                <a:t>0 </a:t>
              </a:r>
              <a:r>
                <a:rPr lang="el-GR" sz="1600" dirty="0">
                  <a:solidFill>
                    <a:srgbClr val="FF0066"/>
                  </a:solidFill>
                </a:rPr>
                <a:t>ή 1</a:t>
              </a:r>
            </a:p>
          </p:txBody>
        </p:sp>
        <p:cxnSp>
          <p:nvCxnSpPr>
            <p:cNvPr id="97" name="Straight Arrow Connector 96">
              <a:extLst>
                <a:ext uri="{FF2B5EF4-FFF2-40B4-BE49-F238E27FC236}">
                  <a16:creationId xmlns:a16="http://schemas.microsoft.com/office/drawing/2014/main" id="{04188B0A-58F3-4990-A5A5-E73B9510FC98}"/>
                </a:ext>
              </a:extLst>
            </p:cNvPr>
            <p:cNvCxnSpPr>
              <a:cxnSpLocks/>
              <a:stCxn id="95" idx="3"/>
              <a:endCxn id="96" idx="1"/>
            </p:cNvCxnSpPr>
            <p:nvPr/>
          </p:nvCxnSpPr>
          <p:spPr>
            <a:xfrm>
              <a:off x="7243953" y="5268967"/>
              <a:ext cx="1613608" cy="499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7866A3B-2798-4BBC-87E5-1AD7CC3BCA5B}"/>
                </a:ext>
              </a:extLst>
            </p:cNvPr>
            <p:cNvSpPr txBox="1"/>
            <p:nvPr/>
          </p:nvSpPr>
          <p:spPr>
            <a:xfrm>
              <a:off x="7819758" y="4957950"/>
              <a:ext cx="550273" cy="307777"/>
            </a:xfrm>
            <a:prstGeom prst="rect">
              <a:avLst/>
            </a:prstGeom>
            <a:noFill/>
          </p:spPr>
          <p:txBody>
            <a:bodyPr wrap="square" rtlCol="0">
              <a:spAutoFit/>
            </a:bodyPr>
            <a:lstStyle/>
            <a:p>
              <a:pPr algn="ctr"/>
              <a:r>
                <a:rPr lang="en-US" sz="1400" dirty="0">
                  <a:solidFill>
                    <a:schemeClr val="accent6">
                      <a:lumMod val="75000"/>
                    </a:schemeClr>
                  </a:solidFill>
                </a:rPr>
                <a:t>ver</a:t>
              </a:r>
              <a:r>
                <a:rPr lang="en-US" sz="1400" baseline="-25000" dirty="0">
                  <a:solidFill>
                    <a:schemeClr val="accent6">
                      <a:lumMod val="75000"/>
                    </a:schemeClr>
                  </a:solidFill>
                </a:rPr>
                <a:t>k</a:t>
              </a:r>
              <a:endParaRPr lang="el-GR" sz="1400" baseline="-25000" dirty="0">
                <a:solidFill>
                  <a:schemeClr val="accent6">
                    <a:lumMod val="75000"/>
                  </a:schemeClr>
                </a:solidFill>
              </a:endParaRPr>
            </a:p>
          </p:txBody>
        </p:sp>
        <p:pic>
          <p:nvPicPr>
            <p:cNvPr id="101" name="Graphic 100" descr="Key with solid fill">
              <a:extLst>
                <a:ext uri="{FF2B5EF4-FFF2-40B4-BE49-F238E27FC236}">
                  <a16:creationId xmlns:a16="http://schemas.microsoft.com/office/drawing/2014/main" id="{20A088F2-DF9B-4A16-93A0-9DB9E06EEF9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60536" y="6150905"/>
              <a:ext cx="268716" cy="268716"/>
            </a:xfrm>
            <a:prstGeom prst="rect">
              <a:avLst/>
            </a:prstGeom>
          </p:spPr>
        </p:pic>
        <p:cxnSp>
          <p:nvCxnSpPr>
            <p:cNvPr id="102" name="Straight Arrow Connector 101">
              <a:extLst>
                <a:ext uri="{FF2B5EF4-FFF2-40B4-BE49-F238E27FC236}">
                  <a16:creationId xmlns:a16="http://schemas.microsoft.com/office/drawing/2014/main" id="{30A04584-99B7-4D6C-B699-E79E0224F759}"/>
                </a:ext>
              </a:extLst>
            </p:cNvPr>
            <p:cNvCxnSpPr>
              <a:cxnSpLocks/>
            </p:cNvCxnSpPr>
            <p:nvPr/>
          </p:nvCxnSpPr>
          <p:spPr>
            <a:xfrm flipV="1">
              <a:off x="8094890" y="5917768"/>
              <a:ext cx="1" cy="244996"/>
            </a:xfrm>
            <a:prstGeom prst="straightConnector1">
              <a:avLst/>
            </a:prstGeom>
            <a:ln w="9525" cap="flat" cmpd="sng" algn="ctr">
              <a:solidFill>
                <a:srgbClr val="FF00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3" name="Rectangle 102">
              <a:extLst>
                <a:ext uri="{FF2B5EF4-FFF2-40B4-BE49-F238E27FC236}">
                  <a16:creationId xmlns:a16="http://schemas.microsoft.com/office/drawing/2014/main" id="{D6DFD38F-C768-4E72-B444-7F984E640CBE}"/>
                </a:ext>
              </a:extLst>
            </p:cNvPr>
            <p:cNvSpPr/>
            <p:nvPr/>
          </p:nvSpPr>
          <p:spPr>
            <a:xfrm>
              <a:off x="6693683" y="4956043"/>
              <a:ext cx="2802415" cy="1463577"/>
            </a:xfrm>
            <a:prstGeom prst="rect">
              <a:avLst/>
            </a:prstGeom>
            <a:noFill/>
            <a:ln>
              <a:solidFill>
                <a:srgbClr val="548235">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104" name="Straight Connector 103">
              <a:extLst>
                <a:ext uri="{FF2B5EF4-FFF2-40B4-BE49-F238E27FC236}">
                  <a16:creationId xmlns:a16="http://schemas.microsoft.com/office/drawing/2014/main" id="{A6439181-ABA4-4C45-AACA-AE1981F47B09}"/>
                </a:ext>
              </a:extLst>
            </p:cNvPr>
            <p:cNvCxnSpPr>
              <a:cxnSpLocks/>
              <a:stCxn id="103" idx="0"/>
              <a:endCxn id="23" idx="2"/>
            </p:cNvCxnSpPr>
            <p:nvPr/>
          </p:nvCxnSpPr>
          <p:spPr>
            <a:xfrm flipH="1" flipV="1">
              <a:off x="8094890" y="4724571"/>
              <a:ext cx="1" cy="23147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15FE5751-1480-4469-B80C-C2410AE5110F}"/>
                </a:ext>
              </a:extLst>
            </p:cNvPr>
            <p:cNvGrpSpPr/>
            <p:nvPr/>
          </p:nvGrpSpPr>
          <p:grpSpPr>
            <a:xfrm>
              <a:off x="7332229" y="5536577"/>
              <a:ext cx="1525332" cy="369332"/>
              <a:chOff x="5072170" y="5869603"/>
              <a:chExt cx="1525332" cy="369332"/>
            </a:xfrm>
          </p:grpSpPr>
          <p:sp>
            <p:nvSpPr>
              <p:cNvPr id="91" name="TextBox 90">
                <a:extLst>
                  <a:ext uri="{FF2B5EF4-FFF2-40B4-BE49-F238E27FC236}">
                    <a16:creationId xmlns:a16="http://schemas.microsoft.com/office/drawing/2014/main" id="{FBADBBDB-F87A-427D-A72B-7E940BBCF364}"/>
                  </a:ext>
                </a:extLst>
              </p:cNvPr>
              <p:cNvSpPr txBox="1"/>
              <p:nvPr/>
            </p:nvSpPr>
            <p:spPr>
              <a:xfrm>
                <a:off x="5072170" y="5869603"/>
                <a:ext cx="1525332" cy="369332"/>
              </a:xfrm>
              <a:prstGeom prst="rect">
                <a:avLst/>
              </a:prstGeom>
              <a:noFill/>
              <a:ln>
                <a:solidFill>
                  <a:schemeClr val="accent6">
                    <a:lumMod val="75000"/>
                  </a:schemeClr>
                </a:solidFill>
              </a:ln>
            </p:spPr>
            <p:txBody>
              <a:bodyPr wrap="square" rtlCol="0">
                <a:spAutoFit/>
              </a:bodyPr>
              <a:lstStyle/>
              <a:p>
                <a:r>
                  <a:rPr lang="el-GR" dirty="0">
                    <a:solidFill>
                      <a:schemeClr val="accent6">
                        <a:lumMod val="75000"/>
                      </a:schemeClr>
                    </a:solidFill>
                  </a:rPr>
                  <a:t>Επαλήθευση</a:t>
                </a:r>
              </a:p>
            </p:txBody>
          </p:sp>
          <p:grpSp>
            <p:nvGrpSpPr>
              <p:cNvPr id="121" name="Group 120">
                <a:extLst>
                  <a:ext uri="{FF2B5EF4-FFF2-40B4-BE49-F238E27FC236}">
                    <a16:creationId xmlns:a16="http://schemas.microsoft.com/office/drawing/2014/main" id="{455FC3B0-BCD0-454B-800C-BA290AB2C0CD}"/>
                  </a:ext>
                </a:extLst>
              </p:cNvPr>
              <p:cNvGrpSpPr/>
              <p:nvPr/>
            </p:nvGrpSpPr>
            <p:grpSpPr>
              <a:xfrm>
                <a:off x="6376707" y="5969459"/>
                <a:ext cx="210684" cy="226316"/>
                <a:chOff x="9238135" y="5506420"/>
                <a:chExt cx="210684" cy="226316"/>
              </a:xfrm>
            </p:grpSpPr>
            <p:pic>
              <p:nvPicPr>
                <p:cNvPr id="90" name="Graphic 89" descr="Ribbon with solid fill">
                  <a:extLst>
                    <a:ext uri="{FF2B5EF4-FFF2-40B4-BE49-F238E27FC236}">
                      <a16:creationId xmlns:a16="http://schemas.microsoft.com/office/drawing/2014/main" id="{184D722F-CCE6-4908-8E8F-5F22DEC120D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238135" y="5506420"/>
                  <a:ext cx="184666" cy="184666"/>
                </a:xfrm>
                <a:prstGeom prst="rect">
                  <a:avLst/>
                </a:prstGeom>
              </p:spPr>
            </p:pic>
            <p:pic>
              <p:nvPicPr>
                <p:cNvPr id="120" name="Graphic 119" descr="Badge Tick1 with solid fill">
                  <a:extLst>
                    <a:ext uri="{FF2B5EF4-FFF2-40B4-BE49-F238E27FC236}">
                      <a16:creationId xmlns:a16="http://schemas.microsoft.com/office/drawing/2014/main" id="{4C46C51F-EE81-426C-B9FB-A7EFABE0897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323074" y="5606991"/>
                  <a:ext cx="125745" cy="125745"/>
                </a:xfrm>
                <a:prstGeom prst="rect">
                  <a:avLst/>
                </a:prstGeom>
              </p:spPr>
            </p:pic>
          </p:grpSp>
        </p:grpSp>
        <p:cxnSp>
          <p:nvCxnSpPr>
            <p:cNvPr id="128" name="Straight Arrow Connector 127">
              <a:extLst>
                <a:ext uri="{FF2B5EF4-FFF2-40B4-BE49-F238E27FC236}">
                  <a16:creationId xmlns:a16="http://schemas.microsoft.com/office/drawing/2014/main" id="{591560F8-1660-482C-83C4-6D8871905484}"/>
                </a:ext>
              </a:extLst>
            </p:cNvPr>
            <p:cNvCxnSpPr>
              <a:stCxn id="93" idx="3"/>
              <a:endCxn id="91" idx="1"/>
            </p:cNvCxnSpPr>
            <p:nvPr/>
          </p:nvCxnSpPr>
          <p:spPr>
            <a:xfrm>
              <a:off x="7159694" y="5721243"/>
              <a:ext cx="172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6A18B61-62FC-44AC-BE4F-7F5D1862501D}"/>
                </a:ext>
              </a:extLst>
            </p:cNvPr>
            <p:cNvCxnSpPr>
              <a:stCxn id="91" idx="3"/>
              <a:endCxn id="88" idx="1"/>
            </p:cNvCxnSpPr>
            <p:nvPr/>
          </p:nvCxnSpPr>
          <p:spPr>
            <a:xfrm flipV="1">
              <a:off x="8857561" y="5719371"/>
              <a:ext cx="172535" cy="1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CE1B1D63-C5FC-4705-A1CE-359F32CA0364}"/>
              </a:ext>
            </a:extLst>
          </p:cNvPr>
          <p:cNvGrpSpPr/>
          <p:nvPr/>
        </p:nvGrpSpPr>
        <p:grpSpPr>
          <a:xfrm>
            <a:off x="7268358" y="4046200"/>
            <a:ext cx="369332" cy="449048"/>
            <a:chOff x="1384419" y="4418163"/>
            <a:chExt cx="369332" cy="449048"/>
          </a:xfrm>
        </p:grpSpPr>
        <p:pic>
          <p:nvPicPr>
            <p:cNvPr id="133" name="Graphic 132" descr="Document outline">
              <a:extLst>
                <a:ext uri="{FF2B5EF4-FFF2-40B4-BE49-F238E27FC236}">
                  <a16:creationId xmlns:a16="http://schemas.microsoft.com/office/drawing/2014/main" id="{1A949F0B-A7FA-4BD0-B663-79C743F96D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84419" y="4418163"/>
              <a:ext cx="369332" cy="369332"/>
            </a:xfrm>
            <a:prstGeom prst="rect">
              <a:avLst/>
            </a:prstGeom>
          </p:spPr>
        </p:pic>
        <p:pic>
          <p:nvPicPr>
            <p:cNvPr id="134" name="Graphic 133" descr="Ribbon with solid fill">
              <a:extLst>
                <a:ext uri="{FF2B5EF4-FFF2-40B4-BE49-F238E27FC236}">
                  <a16:creationId xmlns:a16="http://schemas.microsoft.com/office/drawing/2014/main" id="{9A80E98F-D13B-4C3E-9880-83DF7DAFAE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9085" y="4682545"/>
              <a:ext cx="184666" cy="184666"/>
            </a:xfrm>
            <a:prstGeom prst="rect">
              <a:avLst/>
            </a:prstGeom>
          </p:spPr>
        </p:pic>
      </p:grpSp>
      <p:cxnSp>
        <p:nvCxnSpPr>
          <p:cNvPr id="138" name="Straight Arrow Connector 137">
            <a:extLst>
              <a:ext uri="{FF2B5EF4-FFF2-40B4-BE49-F238E27FC236}">
                <a16:creationId xmlns:a16="http://schemas.microsoft.com/office/drawing/2014/main" id="{61D12271-D113-448C-B00A-5954AD872193}"/>
              </a:ext>
            </a:extLst>
          </p:cNvPr>
          <p:cNvCxnSpPr>
            <a:stCxn id="24" idx="3"/>
            <a:endCxn id="133" idx="1"/>
          </p:cNvCxnSpPr>
          <p:nvPr/>
        </p:nvCxnSpPr>
        <p:spPr>
          <a:xfrm>
            <a:off x="4923637" y="4226310"/>
            <a:ext cx="2344721" cy="4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65B0AA5-7769-4733-A4BD-4D977BFDC403}"/>
              </a:ext>
            </a:extLst>
          </p:cNvPr>
          <p:cNvGrpSpPr/>
          <p:nvPr/>
        </p:nvGrpSpPr>
        <p:grpSpPr>
          <a:xfrm>
            <a:off x="2695894" y="4724571"/>
            <a:ext cx="2802423" cy="1695050"/>
            <a:chOff x="2695894" y="4724571"/>
            <a:chExt cx="2802423" cy="1695050"/>
          </a:xfrm>
        </p:grpSpPr>
        <p:pic>
          <p:nvPicPr>
            <p:cNvPr id="58" name="Graphic 57" descr="Document outline">
              <a:extLst>
                <a:ext uri="{FF2B5EF4-FFF2-40B4-BE49-F238E27FC236}">
                  <a16:creationId xmlns:a16="http://schemas.microsoft.com/office/drawing/2014/main" id="{CDF0ABC6-764C-4557-8C1C-A771CC2F7F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95895" y="5540268"/>
              <a:ext cx="369332" cy="369332"/>
            </a:xfrm>
            <a:prstGeom prst="rect">
              <a:avLst/>
            </a:prstGeom>
          </p:spPr>
        </p:pic>
        <p:grpSp>
          <p:nvGrpSpPr>
            <p:cNvPr id="71" name="Group 70">
              <a:extLst>
                <a:ext uri="{FF2B5EF4-FFF2-40B4-BE49-F238E27FC236}">
                  <a16:creationId xmlns:a16="http://schemas.microsoft.com/office/drawing/2014/main" id="{19AC880E-B7FD-4A96-871B-F63F6B2A5978}"/>
                </a:ext>
              </a:extLst>
            </p:cNvPr>
            <p:cNvGrpSpPr/>
            <p:nvPr/>
          </p:nvGrpSpPr>
          <p:grpSpPr>
            <a:xfrm>
              <a:off x="3443908" y="5540268"/>
              <a:ext cx="1306396" cy="369332"/>
              <a:chOff x="1146247" y="6054492"/>
              <a:chExt cx="1306396" cy="369332"/>
            </a:xfrm>
          </p:grpSpPr>
          <p:pic>
            <p:nvPicPr>
              <p:cNvPr id="59" name="Graphic 58" descr="Ribbon with solid fill">
                <a:extLst>
                  <a:ext uri="{FF2B5EF4-FFF2-40B4-BE49-F238E27FC236}">
                    <a16:creationId xmlns:a16="http://schemas.microsoft.com/office/drawing/2014/main" id="{A9AD5E59-DA6A-418C-BDB2-13D5D731813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67977" y="6166978"/>
                <a:ext cx="184666" cy="184666"/>
              </a:xfrm>
              <a:prstGeom prst="rect">
                <a:avLst/>
              </a:prstGeom>
            </p:spPr>
          </p:pic>
          <p:sp>
            <p:nvSpPr>
              <p:cNvPr id="61" name="TextBox 60">
                <a:extLst>
                  <a:ext uri="{FF2B5EF4-FFF2-40B4-BE49-F238E27FC236}">
                    <a16:creationId xmlns:a16="http://schemas.microsoft.com/office/drawing/2014/main" id="{AC02AFB6-9D49-4940-B7F2-1D80FC52D793}"/>
                  </a:ext>
                </a:extLst>
              </p:cNvPr>
              <p:cNvSpPr txBox="1"/>
              <p:nvPr/>
            </p:nvSpPr>
            <p:spPr>
              <a:xfrm>
                <a:off x="1146247" y="6054492"/>
                <a:ext cx="1306396" cy="369332"/>
              </a:xfrm>
              <a:prstGeom prst="rect">
                <a:avLst/>
              </a:prstGeom>
              <a:noFill/>
              <a:ln>
                <a:solidFill>
                  <a:schemeClr val="accent5">
                    <a:lumMod val="75000"/>
                  </a:schemeClr>
                </a:solidFill>
              </a:ln>
            </p:spPr>
            <p:txBody>
              <a:bodyPr wrap="square" rtlCol="0">
                <a:spAutoFit/>
              </a:bodyPr>
              <a:lstStyle/>
              <a:p>
                <a:r>
                  <a:rPr lang="el-GR" dirty="0">
                    <a:solidFill>
                      <a:schemeClr val="accent5">
                        <a:lumMod val="75000"/>
                      </a:schemeClr>
                    </a:solidFill>
                  </a:rPr>
                  <a:t>Υπογραφή</a:t>
                </a:r>
              </a:p>
            </p:txBody>
          </p:sp>
        </p:grpSp>
        <p:sp>
          <p:nvSpPr>
            <p:cNvPr id="67" name="TextBox 66">
              <a:extLst>
                <a:ext uri="{FF2B5EF4-FFF2-40B4-BE49-F238E27FC236}">
                  <a16:creationId xmlns:a16="http://schemas.microsoft.com/office/drawing/2014/main" id="{F22371FF-E4C8-4967-80CC-03E74EEE5797}"/>
                </a:ext>
              </a:extLst>
            </p:cNvPr>
            <p:cNvSpPr txBox="1"/>
            <p:nvPr/>
          </p:nvSpPr>
          <p:spPr>
            <a:xfrm>
              <a:off x="2695894" y="5099690"/>
              <a:ext cx="369332" cy="338554"/>
            </a:xfrm>
            <a:prstGeom prst="rect">
              <a:avLst/>
            </a:prstGeom>
            <a:noFill/>
          </p:spPr>
          <p:txBody>
            <a:bodyPr wrap="square" rtlCol="0">
              <a:spAutoFit/>
            </a:bodyPr>
            <a:lstStyle/>
            <a:p>
              <a:pPr algn="ctr"/>
              <a:r>
                <a:rPr lang="en-US" sz="1600" dirty="0">
                  <a:solidFill>
                    <a:srgbClr val="FF0066"/>
                  </a:solidFill>
                </a:rPr>
                <a:t>x</a:t>
              </a:r>
              <a:endParaRPr lang="el-GR" sz="1600" dirty="0">
                <a:solidFill>
                  <a:srgbClr val="FF0066"/>
                </a:solidFill>
              </a:endParaRPr>
            </a:p>
          </p:txBody>
        </p:sp>
        <p:sp>
          <p:nvSpPr>
            <p:cNvPr id="68" name="TextBox 67">
              <a:extLst>
                <a:ext uri="{FF2B5EF4-FFF2-40B4-BE49-F238E27FC236}">
                  <a16:creationId xmlns:a16="http://schemas.microsoft.com/office/drawing/2014/main" id="{3E796E2A-551F-4CF3-9C87-EEED8F9122F8}"/>
                </a:ext>
              </a:extLst>
            </p:cNvPr>
            <p:cNvSpPr txBox="1"/>
            <p:nvPr/>
          </p:nvSpPr>
          <p:spPr>
            <a:xfrm>
              <a:off x="5128985" y="5104688"/>
              <a:ext cx="369332" cy="338554"/>
            </a:xfrm>
            <a:prstGeom prst="rect">
              <a:avLst/>
            </a:prstGeom>
            <a:noFill/>
          </p:spPr>
          <p:txBody>
            <a:bodyPr wrap="square" rtlCol="0">
              <a:spAutoFit/>
            </a:bodyPr>
            <a:lstStyle/>
            <a:p>
              <a:pPr algn="ctr"/>
              <a:r>
                <a:rPr lang="en-US" sz="1600" dirty="0">
                  <a:solidFill>
                    <a:srgbClr val="FF0066"/>
                  </a:solidFill>
                </a:rPr>
                <a:t>y</a:t>
              </a:r>
              <a:endParaRPr lang="el-GR" sz="1600" dirty="0">
                <a:solidFill>
                  <a:srgbClr val="FF0066"/>
                </a:solidFill>
              </a:endParaRPr>
            </a:p>
          </p:txBody>
        </p:sp>
        <p:cxnSp>
          <p:nvCxnSpPr>
            <p:cNvPr id="70" name="Straight Arrow Connector 69">
              <a:extLst>
                <a:ext uri="{FF2B5EF4-FFF2-40B4-BE49-F238E27FC236}">
                  <a16:creationId xmlns:a16="http://schemas.microsoft.com/office/drawing/2014/main" id="{A83FF413-EB53-4C90-BE2F-E2EB96F8AFC0}"/>
                </a:ext>
              </a:extLst>
            </p:cNvPr>
            <p:cNvCxnSpPr>
              <a:cxnSpLocks/>
              <a:stCxn id="67" idx="3"/>
              <a:endCxn id="68" idx="1"/>
            </p:cNvCxnSpPr>
            <p:nvPr/>
          </p:nvCxnSpPr>
          <p:spPr>
            <a:xfrm>
              <a:off x="3065226" y="5268967"/>
              <a:ext cx="2063759" cy="499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588596F-A0AE-41F6-A9B0-C6F89BEC0D25}"/>
                </a:ext>
              </a:extLst>
            </p:cNvPr>
            <p:cNvCxnSpPr>
              <a:stCxn id="58" idx="3"/>
              <a:endCxn id="61" idx="1"/>
            </p:cNvCxnSpPr>
            <p:nvPr/>
          </p:nvCxnSpPr>
          <p:spPr>
            <a:xfrm>
              <a:off x="3065227" y="5724934"/>
              <a:ext cx="378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8720FCD-15CB-4CA5-B906-EE04BFEBD99F}"/>
                </a:ext>
              </a:extLst>
            </p:cNvPr>
            <p:cNvCxnSpPr>
              <a:cxnSpLocks/>
              <a:stCxn id="61" idx="3"/>
              <a:endCxn id="164" idx="1"/>
            </p:cNvCxnSpPr>
            <p:nvPr/>
          </p:nvCxnSpPr>
          <p:spPr>
            <a:xfrm flipV="1">
              <a:off x="4750304" y="5719371"/>
              <a:ext cx="350212" cy="5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4562923-7804-46DD-92DA-6EC91662C6CD}"/>
                </a:ext>
              </a:extLst>
            </p:cNvPr>
            <p:cNvSpPr txBox="1"/>
            <p:nvPr/>
          </p:nvSpPr>
          <p:spPr>
            <a:xfrm>
              <a:off x="3821969" y="4957950"/>
              <a:ext cx="550273" cy="307777"/>
            </a:xfrm>
            <a:prstGeom prst="rect">
              <a:avLst/>
            </a:prstGeom>
            <a:noFill/>
          </p:spPr>
          <p:txBody>
            <a:bodyPr wrap="square" rtlCol="0">
              <a:spAutoFit/>
            </a:bodyPr>
            <a:lstStyle/>
            <a:p>
              <a:pPr algn="ctr"/>
              <a:r>
                <a:rPr lang="en-US" sz="1400" dirty="0">
                  <a:solidFill>
                    <a:schemeClr val="accent5">
                      <a:lumMod val="75000"/>
                    </a:schemeClr>
                  </a:solidFill>
                </a:rPr>
                <a:t>Sig</a:t>
              </a:r>
              <a:r>
                <a:rPr lang="en-US" sz="1400" baseline="-25000" dirty="0">
                  <a:solidFill>
                    <a:schemeClr val="accent5">
                      <a:lumMod val="75000"/>
                    </a:schemeClr>
                  </a:solidFill>
                </a:rPr>
                <a:t>k</a:t>
              </a:r>
              <a:endParaRPr lang="el-GR" sz="1400" baseline="-25000" dirty="0">
                <a:solidFill>
                  <a:schemeClr val="accent5">
                    <a:lumMod val="75000"/>
                  </a:schemeClr>
                </a:solidFill>
              </a:endParaRPr>
            </a:p>
          </p:txBody>
        </p:sp>
        <p:pic>
          <p:nvPicPr>
            <p:cNvPr id="79" name="Graphic 78" descr="Key with solid fill">
              <a:extLst>
                <a:ext uri="{FF2B5EF4-FFF2-40B4-BE49-F238E27FC236}">
                  <a16:creationId xmlns:a16="http://schemas.microsoft.com/office/drawing/2014/main" id="{7F74987E-9D5B-4815-9CC7-5879762CE4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62747" y="6150905"/>
              <a:ext cx="268716" cy="268716"/>
            </a:xfrm>
            <a:prstGeom prst="rect">
              <a:avLst/>
            </a:prstGeom>
          </p:spPr>
        </p:pic>
        <p:cxnSp>
          <p:nvCxnSpPr>
            <p:cNvPr id="81" name="Straight Arrow Connector 80">
              <a:extLst>
                <a:ext uri="{FF2B5EF4-FFF2-40B4-BE49-F238E27FC236}">
                  <a16:creationId xmlns:a16="http://schemas.microsoft.com/office/drawing/2014/main" id="{E4412166-7B6D-4E36-A19E-0FEA2F03AA78}"/>
                </a:ext>
              </a:extLst>
            </p:cNvPr>
            <p:cNvCxnSpPr>
              <a:cxnSpLocks/>
              <a:stCxn id="79" idx="0"/>
              <a:endCxn id="61" idx="2"/>
            </p:cNvCxnSpPr>
            <p:nvPr/>
          </p:nvCxnSpPr>
          <p:spPr>
            <a:xfrm flipV="1">
              <a:off x="4097105" y="5909600"/>
              <a:ext cx="1" cy="241305"/>
            </a:xfrm>
            <a:prstGeom prst="straightConnector1">
              <a:avLst/>
            </a:prstGeom>
            <a:ln w="9525" cap="flat" cmpd="sng" algn="ctr">
              <a:solidFill>
                <a:srgbClr val="FF00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Rectangle 84">
              <a:extLst>
                <a:ext uri="{FF2B5EF4-FFF2-40B4-BE49-F238E27FC236}">
                  <a16:creationId xmlns:a16="http://schemas.microsoft.com/office/drawing/2014/main" id="{C11E51A5-90E5-4581-AF78-242D63785F91}"/>
                </a:ext>
              </a:extLst>
            </p:cNvPr>
            <p:cNvSpPr/>
            <p:nvPr/>
          </p:nvSpPr>
          <p:spPr>
            <a:xfrm>
              <a:off x="2695894" y="4956043"/>
              <a:ext cx="2802415" cy="1463577"/>
            </a:xfrm>
            <a:prstGeom prst="rect">
              <a:avLst/>
            </a:prstGeom>
            <a:noFill/>
            <a:ln>
              <a:solidFill>
                <a:srgbClr val="2E75B6">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87" name="Straight Connector 86">
              <a:extLst>
                <a:ext uri="{FF2B5EF4-FFF2-40B4-BE49-F238E27FC236}">
                  <a16:creationId xmlns:a16="http://schemas.microsoft.com/office/drawing/2014/main" id="{58F88989-0597-4A5B-A832-A6F2F7085250}"/>
                </a:ext>
              </a:extLst>
            </p:cNvPr>
            <p:cNvCxnSpPr>
              <a:stCxn id="85" idx="0"/>
              <a:endCxn id="22" idx="2"/>
            </p:cNvCxnSpPr>
            <p:nvPr/>
          </p:nvCxnSpPr>
          <p:spPr>
            <a:xfrm flipV="1">
              <a:off x="4097102" y="4724571"/>
              <a:ext cx="3" cy="231472"/>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64" name="Graphic 163" descr="Ribbon with solid fill">
              <a:extLst>
                <a:ext uri="{FF2B5EF4-FFF2-40B4-BE49-F238E27FC236}">
                  <a16:creationId xmlns:a16="http://schemas.microsoft.com/office/drawing/2014/main" id="{EFE98B3D-1D92-4322-9D6E-9E6EAB41803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5100516" y="5534705"/>
              <a:ext cx="369332" cy="369332"/>
            </a:xfrm>
            <a:prstGeom prst="rect">
              <a:avLst/>
            </a:prstGeom>
          </p:spPr>
        </p:pic>
      </p:grpSp>
      <p:pic>
        <p:nvPicPr>
          <p:cNvPr id="56" name="Graphic 55" descr="Key with solid fill">
            <a:extLst>
              <a:ext uri="{FF2B5EF4-FFF2-40B4-BE49-F238E27FC236}">
                <a16:creationId xmlns:a16="http://schemas.microsoft.com/office/drawing/2014/main" id="{50C208CE-6A0C-4307-9497-737C3E704C8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328846" y="3609479"/>
            <a:ext cx="268716" cy="268716"/>
          </a:xfrm>
          <a:prstGeom prst="rect">
            <a:avLst/>
          </a:prstGeom>
        </p:spPr>
      </p:pic>
    </p:spTree>
    <p:extLst>
      <p:ext uri="{BB962C8B-B14F-4D97-AF65-F5344CB8AC3E}">
        <p14:creationId xmlns:p14="http://schemas.microsoft.com/office/powerpoint/2010/main" val="370081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left)">
                                      <p:cBhvr>
                                        <p:cTn id="28" dur="500"/>
                                        <p:tgtEl>
                                          <p:spTgt spid="76"/>
                                        </p:tgtEl>
                                      </p:cBhvr>
                                    </p:animEffect>
                                  </p:childTnLst>
                                </p:cTn>
                              </p:par>
                              <p:par>
                                <p:cTn id="29" presetID="22" presetClass="entr" presetSubtype="8" fill="hold" nodeType="with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left)">
                                      <p:cBhvr>
                                        <p:cTn id="31" dur="500"/>
                                        <p:tgtEl>
                                          <p:spTgt spid="138"/>
                                        </p:tgtEl>
                                      </p:cBhvr>
                                    </p:animEffect>
                                  </p:childTnLst>
                                </p:cTn>
                              </p:par>
                              <p:par>
                                <p:cTn id="32" presetID="22" presetClass="entr" presetSubtype="8" fill="hold" nodeType="with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wipe(left)">
                                      <p:cBhvr>
                                        <p:cTn id="34" dur="500"/>
                                        <p:tgtEl>
                                          <p:spTgt spid="1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fade">
                                      <p:cBhvr>
                                        <p:cTn id="44" dur="500"/>
                                        <p:tgtEl>
                                          <p:spTgt spid="1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31516"/>
            </a:gs>
            <a:gs pos="100000">
              <a:srgbClr val="CC9900"/>
            </a:gs>
            <a:gs pos="97000">
              <a:srgbClr val="031516"/>
            </a:gs>
          </a:gsLst>
          <a:path path="circle">
            <a:fillToRect l="50000" t="50000" r="50000" b="50000"/>
          </a:path>
        </a:gra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6" name="TextBox 5">
            <a:extLst>
              <a:ext uri="{FF2B5EF4-FFF2-40B4-BE49-F238E27FC236}">
                <a16:creationId xmlns:a16="http://schemas.microsoft.com/office/drawing/2014/main" id="{F87B3FF3-B629-4B7D-830E-4089B934340D}"/>
              </a:ext>
            </a:extLst>
          </p:cNvPr>
          <p:cNvSpPr txBox="1"/>
          <p:nvPr/>
        </p:nvSpPr>
        <p:spPr>
          <a:xfrm>
            <a:off x="1970607" y="263088"/>
            <a:ext cx="8250785" cy="523220"/>
          </a:xfrm>
          <a:prstGeom prst="rect">
            <a:avLst/>
          </a:prstGeom>
          <a:noFill/>
        </p:spPr>
        <p:txBody>
          <a:bodyPr wrap="none" rtlCol="0">
            <a:spAutoFit/>
          </a:bodyPr>
          <a:lstStyle/>
          <a:p>
            <a:r>
              <a:rPr lang="el-GR" sz="2800" dirty="0">
                <a:solidFill>
                  <a:srgbClr val="CC9900"/>
                </a:solidFill>
              </a:rPr>
              <a:t>Συναρτήσεις Κατακερματισμού – Ασφαλείς υπογραφές</a:t>
            </a:r>
          </a:p>
        </p:txBody>
      </p:sp>
      <p:sp>
        <p:nvSpPr>
          <p:cNvPr id="8" name="TextBox 7">
            <a:extLst>
              <a:ext uri="{FF2B5EF4-FFF2-40B4-BE49-F238E27FC236}">
                <a16:creationId xmlns:a16="http://schemas.microsoft.com/office/drawing/2014/main" id="{04392665-C49A-4744-9E62-EDF58FA91076}"/>
              </a:ext>
            </a:extLst>
          </p:cNvPr>
          <p:cNvSpPr txBox="1"/>
          <p:nvPr/>
        </p:nvSpPr>
        <p:spPr>
          <a:xfrm>
            <a:off x="358728" y="1292519"/>
            <a:ext cx="7246834" cy="646331"/>
          </a:xfrm>
          <a:prstGeom prst="rect">
            <a:avLst/>
          </a:prstGeom>
          <a:noFill/>
          <a:ln>
            <a:solidFill>
              <a:srgbClr val="CC9900"/>
            </a:solidFill>
          </a:ln>
        </p:spPr>
        <p:txBody>
          <a:bodyPr wrap="square">
            <a:spAutoFit/>
          </a:bodyPr>
          <a:lstStyle/>
          <a:p>
            <a:pPr algn="l"/>
            <a:r>
              <a:rPr lang="el-GR" b="0" i="0" u="none" strike="noStrike" baseline="0" dirty="0"/>
              <a:t>Καλούμε </a:t>
            </a:r>
            <a:r>
              <a:rPr lang="el-GR" b="1" i="0" u="none" strike="noStrike" baseline="0" dirty="0">
                <a:solidFill>
                  <a:srgbClr val="CC9900"/>
                </a:solidFill>
              </a:rPr>
              <a:t>συνάρτηση κατακερματισμού</a:t>
            </a:r>
            <a:r>
              <a:rPr lang="el-GR" b="1" i="0" u="none" strike="noStrike" baseline="0" dirty="0"/>
              <a:t> </a:t>
            </a:r>
            <a:r>
              <a:rPr lang="el-GR" b="0" i="0" u="none" strike="noStrike" baseline="0" dirty="0"/>
              <a:t>κάθε συνάρτηση h : X → Y τέτοια ώστε το σύνολο Y να είναι πεπερασμένο και να ισχύει |</a:t>
            </a:r>
            <a:r>
              <a:rPr lang="en-US" b="0" i="0" u="none" strike="noStrike" baseline="0" dirty="0"/>
              <a:t>X</a:t>
            </a:r>
            <a:r>
              <a:rPr lang="el-GR" b="0" i="0" u="none" strike="noStrike" baseline="0" dirty="0"/>
              <a:t>| &gt; |</a:t>
            </a:r>
            <a:r>
              <a:rPr lang="en-US" dirty="0"/>
              <a:t>Y</a:t>
            </a:r>
            <a:r>
              <a:rPr lang="el-GR" b="0" i="0" u="none" strike="noStrike" baseline="0" dirty="0"/>
              <a:t>|.</a:t>
            </a:r>
            <a:endParaRPr lang="el-GR" dirty="0"/>
          </a:p>
        </p:txBody>
      </p:sp>
      <p:sp>
        <p:nvSpPr>
          <p:cNvPr id="9" name="Oval 8">
            <a:extLst>
              <a:ext uri="{FF2B5EF4-FFF2-40B4-BE49-F238E27FC236}">
                <a16:creationId xmlns:a16="http://schemas.microsoft.com/office/drawing/2014/main" id="{AAE93F86-97F6-484F-A0FE-A5971EE231CC}"/>
              </a:ext>
            </a:extLst>
          </p:cNvPr>
          <p:cNvSpPr/>
          <p:nvPr/>
        </p:nvSpPr>
        <p:spPr>
          <a:xfrm>
            <a:off x="8322304" y="958012"/>
            <a:ext cx="1179320" cy="1316053"/>
          </a:xfrm>
          <a:prstGeom prst="ellipse">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Oval 9">
            <a:extLst>
              <a:ext uri="{FF2B5EF4-FFF2-40B4-BE49-F238E27FC236}">
                <a16:creationId xmlns:a16="http://schemas.microsoft.com/office/drawing/2014/main" id="{8A68AF76-3E06-4A65-AB83-C9475EBEF690}"/>
              </a:ext>
            </a:extLst>
          </p:cNvPr>
          <p:cNvSpPr/>
          <p:nvPr/>
        </p:nvSpPr>
        <p:spPr>
          <a:xfrm>
            <a:off x="10610128" y="958012"/>
            <a:ext cx="1179320" cy="131605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TextBox 10">
            <a:extLst>
              <a:ext uri="{FF2B5EF4-FFF2-40B4-BE49-F238E27FC236}">
                <a16:creationId xmlns:a16="http://schemas.microsoft.com/office/drawing/2014/main" id="{56907EA6-6A45-47B7-B4E6-533DCA0EB0A2}"/>
              </a:ext>
            </a:extLst>
          </p:cNvPr>
          <p:cNvSpPr txBox="1"/>
          <p:nvPr/>
        </p:nvSpPr>
        <p:spPr>
          <a:xfrm flipH="1">
            <a:off x="9197047" y="2182590"/>
            <a:ext cx="207665" cy="369332"/>
          </a:xfrm>
          <a:prstGeom prst="rect">
            <a:avLst/>
          </a:prstGeom>
          <a:noFill/>
        </p:spPr>
        <p:txBody>
          <a:bodyPr wrap="square" rtlCol="0">
            <a:spAutoFit/>
          </a:bodyPr>
          <a:lstStyle/>
          <a:p>
            <a:pPr algn="ctr"/>
            <a:r>
              <a:rPr lang="en-US" dirty="0">
                <a:solidFill>
                  <a:srgbClr val="0070C0"/>
                </a:solidFill>
              </a:rPr>
              <a:t>X</a:t>
            </a:r>
            <a:endParaRPr lang="el-GR" dirty="0">
              <a:solidFill>
                <a:srgbClr val="0070C0"/>
              </a:solidFill>
            </a:endParaRPr>
          </a:p>
        </p:txBody>
      </p:sp>
      <p:sp>
        <p:nvSpPr>
          <p:cNvPr id="12" name="TextBox 11">
            <a:extLst>
              <a:ext uri="{FF2B5EF4-FFF2-40B4-BE49-F238E27FC236}">
                <a16:creationId xmlns:a16="http://schemas.microsoft.com/office/drawing/2014/main" id="{9EC4C9BB-56BC-4EAE-8274-C15A0BB73298}"/>
              </a:ext>
            </a:extLst>
          </p:cNvPr>
          <p:cNvSpPr txBox="1"/>
          <p:nvPr/>
        </p:nvSpPr>
        <p:spPr>
          <a:xfrm flipH="1">
            <a:off x="11477762" y="2183568"/>
            <a:ext cx="207665" cy="369332"/>
          </a:xfrm>
          <a:prstGeom prst="rect">
            <a:avLst/>
          </a:prstGeom>
          <a:noFill/>
        </p:spPr>
        <p:txBody>
          <a:bodyPr wrap="square" rtlCol="0">
            <a:spAutoFit/>
          </a:bodyPr>
          <a:lstStyle/>
          <a:p>
            <a:pPr algn="ctr"/>
            <a:r>
              <a:rPr lang="en-US" dirty="0">
                <a:solidFill>
                  <a:schemeClr val="accent6"/>
                </a:solidFill>
              </a:rPr>
              <a:t>Y</a:t>
            </a:r>
            <a:endParaRPr lang="el-GR"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F4C1E443-E5B3-422B-8314-6B39C317AAEF}"/>
                  </a:ext>
                </a:extLst>
              </p14:cNvPr>
              <p14:cNvContentPartPr/>
              <p14:nvPr/>
            </p14:nvContentPartPr>
            <p14:xfrm>
              <a:off x="8612616" y="1239845"/>
              <a:ext cx="360" cy="360"/>
            </p14:xfrm>
          </p:contentPart>
        </mc:Choice>
        <mc:Fallback xmlns="">
          <p:pic>
            <p:nvPicPr>
              <p:cNvPr id="14" name="Ink 13">
                <a:extLst>
                  <a:ext uri="{FF2B5EF4-FFF2-40B4-BE49-F238E27FC236}">
                    <a16:creationId xmlns:a16="http://schemas.microsoft.com/office/drawing/2014/main" id="{F4C1E443-E5B3-422B-8314-6B39C317AAEF}"/>
                  </a:ext>
                </a:extLst>
              </p:cNvPr>
              <p:cNvPicPr/>
              <p:nvPr/>
            </p:nvPicPr>
            <p:blipFill>
              <a:blip r:embed="rId5"/>
              <a:stretch>
                <a:fillRect/>
              </a:stretch>
            </p:blipFill>
            <p:spPr>
              <a:xfrm>
                <a:off x="8608296" y="12355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57DC89B-E1AE-4229-8FAD-45024162CEFB}"/>
                  </a:ext>
                </a:extLst>
              </p14:cNvPr>
              <p14:cNvContentPartPr/>
              <p14:nvPr/>
            </p14:nvContentPartPr>
            <p14:xfrm>
              <a:off x="8612616" y="1427765"/>
              <a:ext cx="360" cy="360"/>
            </p14:xfrm>
          </p:contentPart>
        </mc:Choice>
        <mc:Fallback xmlns="">
          <p:pic>
            <p:nvPicPr>
              <p:cNvPr id="15" name="Ink 14">
                <a:extLst>
                  <a:ext uri="{FF2B5EF4-FFF2-40B4-BE49-F238E27FC236}">
                    <a16:creationId xmlns:a16="http://schemas.microsoft.com/office/drawing/2014/main" id="{A57DC89B-E1AE-4229-8FAD-45024162CEFB}"/>
                  </a:ext>
                </a:extLst>
              </p:cNvPr>
              <p:cNvPicPr/>
              <p:nvPr/>
            </p:nvPicPr>
            <p:blipFill>
              <a:blip r:embed="rId5"/>
              <a:stretch>
                <a:fillRect/>
              </a:stretch>
            </p:blipFill>
            <p:spPr>
              <a:xfrm>
                <a:off x="8608296" y="14234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EBC2A1C-2B7A-47DA-ACA2-BB06000F8AFD}"/>
                  </a:ext>
                </a:extLst>
              </p14:cNvPr>
              <p14:cNvContentPartPr/>
              <p14:nvPr/>
            </p14:nvContentPartPr>
            <p14:xfrm>
              <a:off x="8620896" y="1701005"/>
              <a:ext cx="360" cy="360"/>
            </p14:xfrm>
          </p:contentPart>
        </mc:Choice>
        <mc:Fallback xmlns="">
          <p:pic>
            <p:nvPicPr>
              <p:cNvPr id="16" name="Ink 15">
                <a:extLst>
                  <a:ext uri="{FF2B5EF4-FFF2-40B4-BE49-F238E27FC236}">
                    <a16:creationId xmlns:a16="http://schemas.microsoft.com/office/drawing/2014/main" id="{FEBC2A1C-2B7A-47DA-ACA2-BB06000F8AFD}"/>
                  </a:ext>
                </a:extLst>
              </p:cNvPr>
              <p:cNvPicPr/>
              <p:nvPr/>
            </p:nvPicPr>
            <p:blipFill>
              <a:blip r:embed="rId5"/>
              <a:stretch>
                <a:fillRect/>
              </a:stretch>
            </p:blipFill>
            <p:spPr>
              <a:xfrm>
                <a:off x="8616576" y="16966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69EF7C1F-216F-4B21-BC97-4C5D58592536}"/>
                  </a:ext>
                </a:extLst>
              </p14:cNvPr>
              <p14:cNvContentPartPr/>
              <p14:nvPr/>
            </p14:nvContentPartPr>
            <p14:xfrm>
              <a:off x="8620896" y="1581485"/>
              <a:ext cx="360" cy="360"/>
            </p14:xfrm>
          </p:contentPart>
        </mc:Choice>
        <mc:Fallback xmlns="">
          <p:pic>
            <p:nvPicPr>
              <p:cNvPr id="17" name="Ink 16">
                <a:extLst>
                  <a:ext uri="{FF2B5EF4-FFF2-40B4-BE49-F238E27FC236}">
                    <a16:creationId xmlns:a16="http://schemas.microsoft.com/office/drawing/2014/main" id="{69EF7C1F-216F-4B21-BC97-4C5D58592536}"/>
                  </a:ext>
                </a:extLst>
              </p:cNvPr>
              <p:cNvPicPr/>
              <p:nvPr/>
            </p:nvPicPr>
            <p:blipFill>
              <a:blip r:embed="rId5"/>
              <a:stretch>
                <a:fillRect/>
              </a:stretch>
            </p:blipFill>
            <p:spPr>
              <a:xfrm>
                <a:off x="8616576" y="1577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BF17C761-5260-4E54-944B-D2F5A7362443}"/>
                  </a:ext>
                </a:extLst>
              </p14:cNvPr>
              <p14:cNvContentPartPr/>
              <p14:nvPr/>
            </p14:nvContentPartPr>
            <p14:xfrm>
              <a:off x="8860296" y="1470605"/>
              <a:ext cx="360" cy="360"/>
            </p14:xfrm>
          </p:contentPart>
        </mc:Choice>
        <mc:Fallback xmlns="">
          <p:pic>
            <p:nvPicPr>
              <p:cNvPr id="18" name="Ink 17">
                <a:extLst>
                  <a:ext uri="{FF2B5EF4-FFF2-40B4-BE49-F238E27FC236}">
                    <a16:creationId xmlns:a16="http://schemas.microsoft.com/office/drawing/2014/main" id="{BF17C761-5260-4E54-944B-D2F5A7362443}"/>
                  </a:ext>
                </a:extLst>
              </p:cNvPr>
              <p:cNvPicPr/>
              <p:nvPr/>
            </p:nvPicPr>
            <p:blipFill>
              <a:blip r:embed="rId5"/>
              <a:stretch>
                <a:fillRect/>
              </a:stretch>
            </p:blipFill>
            <p:spPr>
              <a:xfrm>
                <a:off x="8855976" y="1466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4B678891-CBA1-4867-8D12-2459347E61E0}"/>
                  </a:ext>
                </a:extLst>
              </p14:cNvPr>
              <p14:cNvContentPartPr/>
              <p14:nvPr/>
            </p14:nvContentPartPr>
            <p14:xfrm>
              <a:off x="9031296" y="1445045"/>
              <a:ext cx="360" cy="360"/>
            </p14:xfrm>
          </p:contentPart>
        </mc:Choice>
        <mc:Fallback xmlns="">
          <p:pic>
            <p:nvPicPr>
              <p:cNvPr id="19" name="Ink 18">
                <a:extLst>
                  <a:ext uri="{FF2B5EF4-FFF2-40B4-BE49-F238E27FC236}">
                    <a16:creationId xmlns:a16="http://schemas.microsoft.com/office/drawing/2014/main" id="{4B678891-CBA1-4867-8D12-2459347E61E0}"/>
                  </a:ext>
                </a:extLst>
              </p:cNvPr>
              <p:cNvPicPr/>
              <p:nvPr/>
            </p:nvPicPr>
            <p:blipFill>
              <a:blip r:embed="rId5"/>
              <a:stretch>
                <a:fillRect/>
              </a:stretch>
            </p:blipFill>
            <p:spPr>
              <a:xfrm>
                <a:off x="9026976" y="14407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F36D515F-803F-4E17-B974-4EC95E570779}"/>
                  </a:ext>
                </a:extLst>
              </p14:cNvPr>
              <p14:cNvContentPartPr/>
              <p14:nvPr/>
            </p14:nvContentPartPr>
            <p14:xfrm>
              <a:off x="9091056" y="1752485"/>
              <a:ext cx="360" cy="360"/>
            </p14:xfrm>
          </p:contentPart>
        </mc:Choice>
        <mc:Fallback xmlns="">
          <p:pic>
            <p:nvPicPr>
              <p:cNvPr id="20" name="Ink 19">
                <a:extLst>
                  <a:ext uri="{FF2B5EF4-FFF2-40B4-BE49-F238E27FC236}">
                    <a16:creationId xmlns:a16="http://schemas.microsoft.com/office/drawing/2014/main" id="{F36D515F-803F-4E17-B974-4EC95E570779}"/>
                  </a:ext>
                </a:extLst>
              </p:cNvPr>
              <p:cNvPicPr/>
              <p:nvPr/>
            </p:nvPicPr>
            <p:blipFill>
              <a:blip r:embed="rId5"/>
              <a:stretch>
                <a:fillRect/>
              </a:stretch>
            </p:blipFill>
            <p:spPr>
              <a:xfrm>
                <a:off x="9086736" y="1748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511EFF7B-88B5-4D86-A5D5-473F7E73E9C3}"/>
                  </a:ext>
                </a:extLst>
              </p14:cNvPr>
              <p14:cNvContentPartPr/>
              <p14:nvPr/>
            </p14:nvContentPartPr>
            <p14:xfrm>
              <a:off x="8911776" y="1735205"/>
              <a:ext cx="360" cy="360"/>
            </p14:xfrm>
          </p:contentPart>
        </mc:Choice>
        <mc:Fallback xmlns="">
          <p:pic>
            <p:nvPicPr>
              <p:cNvPr id="21" name="Ink 20">
                <a:extLst>
                  <a:ext uri="{FF2B5EF4-FFF2-40B4-BE49-F238E27FC236}">
                    <a16:creationId xmlns:a16="http://schemas.microsoft.com/office/drawing/2014/main" id="{511EFF7B-88B5-4D86-A5D5-473F7E73E9C3}"/>
                  </a:ext>
                </a:extLst>
              </p:cNvPr>
              <p:cNvPicPr/>
              <p:nvPr/>
            </p:nvPicPr>
            <p:blipFill>
              <a:blip r:embed="rId5"/>
              <a:stretch>
                <a:fillRect/>
              </a:stretch>
            </p:blipFill>
            <p:spPr>
              <a:xfrm>
                <a:off x="8907456" y="17308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2F2E68D1-2A5B-48AB-ABEE-6CFFA4983E55}"/>
                  </a:ext>
                </a:extLst>
              </p14:cNvPr>
              <p14:cNvContentPartPr/>
              <p14:nvPr/>
            </p14:nvContentPartPr>
            <p14:xfrm>
              <a:off x="8971536" y="1590125"/>
              <a:ext cx="360" cy="360"/>
            </p14:xfrm>
          </p:contentPart>
        </mc:Choice>
        <mc:Fallback xmlns="">
          <p:pic>
            <p:nvPicPr>
              <p:cNvPr id="22" name="Ink 21">
                <a:extLst>
                  <a:ext uri="{FF2B5EF4-FFF2-40B4-BE49-F238E27FC236}">
                    <a16:creationId xmlns:a16="http://schemas.microsoft.com/office/drawing/2014/main" id="{2F2E68D1-2A5B-48AB-ABEE-6CFFA4983E55}"/>
                  </a:ext>
                </a:extLst>
              </p:cNvPr>
              <p:cNvPicPr/>
              <p:nvPr/>
            </p:nvPicPr>
            <p:blipFill>
              <a:blip r:embed="rId5"/>
              <a:stretch>
                <a:fillRect/>
              </a:stretch>
            </p:blipFill>
            <p:spPr>
              <a:xfrm>
                <a:off x="8967216" y="1585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A10CE82-AF41-409C-A9A8-2D8FDFC4EE58}"/>
                  </a:ext>
                </a:extLst>
              </p14:cNvPr>
              <p14:cNvContentPartPr/>
              <p14:nvPr/>
            </p14:nvContentPartPr>
            <p14:xfrm>
              <a:off x="8758056" y="1607045"/>
              <a:ext cx="360" cy="360"/>
            </p14:xfrm>
          </p:contentPart>
        </mc:Choice>
        <mc:Fallback xmlns="">
          <p:pic>
            <p:nvPicPr>
              <p:cNvPr id="23" name="Ink 22">
                <a:extLst>
                  <a:ext uri="{FF2B5EF4-FFF2-40B4-BE49-F238E27FC236}">
                    <a16:creationId xmlns:a16="http://schemas.microsoft.com/office/drawing/2014/main" id="{DA10CE82-AF41-409C-A9A8-2D8FDFC4EE58}"/>
                  </a:ext>
                </a:extLst>
              </p:cNvPr>
              <p:cNvPicPr/>
              <p:nvPr/>
            </p:nvPicPr>
            <p:blipFill>
              <a:blip r:embed="rId5"/>
              <a:stretch>
                <a:fillRect/>
              </a:stretch>
            </p:blipFill>
            <p:spPr>
              <a:xfrm>
                <a:off x="8753736" y="16027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5D447AA-ADFF-4025-9C3C-6B2750F35DAC}"/>
                  </a:ext>
                </a:extLst>
              </p14:cNvPr>
              <p14:cNvContentPartPr/>
              <p14:nvPr/>
            </p14:nvContentPartPr>
            <p14:xfrm>
              <a:off x="8936976" y="1299605"/>
              <a:ext cx="360" cy="360"/>
            </p14:xfrm>
          </p:contentPart>
        </mc:Choice>
        <mc:Fallback xmlns="">
          <p:pic>
            <p:nvPicPr>
              <p:cNvPr id="24" name="Ink 23">
                <a:extLst>
                  <a:ext uri="{FF2B5EF4-FFF2-40B4-BE49-F238E27FC236}">
                    <a16:creationId xmlns:a16="http://schemas.microsoft.com/office/drawing/2014/main" id="{85D447AA-ADFF-4025-9C3C-6B2750F35DAC}"/>
                  </a:ext>
                </a:extLst>
              </p:cNvPr>
              <p:cNvPicPr/>
              <p:nvPr/>
            </p:nvPicPr>
            <p:blipFill>
              <a:blip r:embed="rId5"/>
              <a:stretch>
                <a:fillRect/>
              </a:stretch>
            </p:blipFill>
            <p:spPr>
              <a:xfrm>
                <a:off x="8932656" y="1295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36B71590-091D-4D0A-BE97-7B1B37942CA5}"/>
                  </a:ext>
                </a:extLst>
              </p14:cNvPr>
              <p14:cNvContentPartPr/>
              <p14:nvPr/>
            </p14:nvContentPartPr>
            <p14:xfrm>
              <a:off x="9244776" y="1299605"/>
              <a:ext cx="360" cy="360"/>
            </p14:xfrm>
          </p:contentPart>
        </mc:Choice>
        <mc:Fallback xmlns="">
          <p:pic>
            <p:nvPicPr>
              <p:cNvPr id="25" name="Ink 24">
                <a:extLst>
                  <a:ext uri="{FF2B5EF4-FFF2-40B4-BE49-F238E27FC236}">
                    <a16:creationId xmlns:a16="http://schemas.microsoft.com/office/drawing/2014/main" id="{36B71590-091D-4D0A-BE97-7B1B37942CA5}"/>
                  </a:ext>
                </a:extLst>
              </p:cNvPr>
              <p:cNvPicPr/>
              <p:nvPr/>
            </p:nvPicPr>
            <p:blipFill>
              <a:blip r:embed="rId5"/>
              <a:stretch>
                <a:fillRect/>
              </a:stretch>
            </p:blipFill>
            <p:spPr>
              <a:xfrm>
                <a:off x="9240456" y="1295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747846E8-D37F-4BB3-A8AC-D346D017FB68}"/>
                  </a:ext>
                </a:extLst>
              </p14:cNvPr>
              <p14:cNvContentPartPr/>
              <p14:nvPr/>
            </p14:nvContentPartPr>
            <p14:xfrm>
              <a:off x="9099696" y="1171445"/>
              <a:ext cx="360" cy="360"/>
            </p14:xfrm>
          </p:contentPart>
        </mc:Choice>
        <mc:Fallback xmlns="">
          <p:pic>
            <p:nvPicPr>
              <p:cNvPr id="26" name="Ink 25">
                <a:extLst>
                  <a:ext uri="{FF2B5EF4-FFF2-40B4-BE49-F238E27FC236}">
                    <a16:creationId xmlns:a16="http://schemas.microsoft.com/office/drawing/2014/main" id="{747846E8-D37F-4BB3-A8AC-D346D017FB68}"/>
                  </a:ext>
                </a:extLst>
              </p:cNvPr>
              <p:cNvPicPr/>
              <p:nvPr/>
            </p:nvPicPr>
            <p:blipFill>
              <a:blip r:embed="rId5"/>
              <a:stretch>
                <a:fillRect/>
              </a:stretch>
            </p:blipFill>
            <p:spPr>
              <a:xfrm>
                <a:off x="9095376" y="11671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C4F8E4A1-BD32-43B9-B4E2-A32A7AE644CF}"/>
                  </a:ext>
                </a:extLst>
              </p14:cNvPr>
              <p14:cNvContentPartPr/>
              <p14:nvPr/>
            </p14:nvContentPartPr>
            <p14:xfrm>
              <a:off x="8886216" y="1077485"/>
              <a:ext cx="360" cy="360"/>
            </p14:xfrm>
          </p:contentPart>
        </mc:Choice>
        <mc:Fallback xmlns="">
          <p:pic>
            <p:nvPicPr>
              <p:cNvPr id="27" name="Ink 26">
                <a:extLst>
                  <a:ext uri="{FF2B5EF4-FFF2-40B4-BE49-F238E27FC236}">
                    <a16:creationId xmlns:a16="http://schemas.microsoft.com/office/drawing/2014/main" id="{C4F8E4A1-BD32-43B9-B4E2-A32A7AE644CF}"/>
                  </a:ext>
                </a:extLst>
              </p:cNvPr>
              <p:cNvPicPr/>
              <p:nvPr/>
            </p:nvPicPr>
            <p:blipFill>
              <a:blip r:embed="rId5"/>
              <a:stretch>
                <a:fillRect/>
              </a:stretch>
            </p:blipFill>
            <p:spPr>
              <a:xfrm>
                <a:off x="8881896" y="1073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65858A1F-2734-4035-BF8A-AB9BAE19EEAF}"/>
                  </a:ext>
                </a:extLst>
              </p14:cNvPr>
              <p14:cNvContentPartPr/>
              <p14:nvPr/>
            </p14:nvContentPartPr>
            <p14:xfrm>
              <a:off x="8834736" y="1205645"/>
              <a:ext cx="360" cy="360"/>
            </p14:xfrm>
          </p:contentPart>
        </mc:Choice>
        <mc:Fallback xmlns="">
          <p:pic>
            <p:nvPicPr>
              <p:cNvPr id="28" name="Ink 27">
                <a:extLst>
                  <a:ext uri="{FF2B5EF4-FFF2-40B4-BE49-F238E27FC236}">
                    <a16:creationId xmlns:a16="http://schemas.microsoft.com/office/drawing/2014/main" id="{65858A1F-2734-4035-BF8A-AB9BAE19EEAF}"/>
                  </a:ext>
                </a:extLst>
              </p:cNvPr>
              <p:cNvPicPr/>
              <p:nvPr/>
            </p:nvPicPr>
            <p:blipFill>
              <a:blip r:embed="rId5"/>
              <a:stretch>
                <a:fillRect/>
              </a:stretch>
            </p:blipFill>
            <p:spPr>
              <a:xfrm>
                <a:off x="8830416" y="12013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F28FEAAA-5E11-4A87-AA56-39BD77E44FAD}"/>
                  </a:ext>
                </a:extLst>
              </p14:cNvPr>
              <p14:cNvContentPartPr/>
              <p14:nvPr/>
            </p14:nvContentPartPr>
            <p14:xfrm>
              <a:off x="8758056" y="1376285"/>
              <a:ext cx="360" cy="360"/>
            </p14:xfrm>
          </p:contentPart>
        </mc:Choice>
        <mc:Fallback xmlns="">
          <p:pic>
            <p:nvPicPr>
              <p:cNvPr id="29" name="Ink 28">
                <a:extLst>
                  <a:ext uri="{FF2B5EF4-FFF2-40B4-BE49-F238E27FC236}">
                    <a16:creationId xmlns:a16="http://schemas.microsoft.com/office/drawing/2014/main" id="{F28FEAAA-5E11-4A87-AA56-39BD77E44FAD}"/>
                  </a:ext>
                </a:extLst>
              </p:cNvPr>
              <p:cNvPicPr/>
              <p:nvPr/>
            </p:nvPicPr>
            <p:blipFill>
              <a:blip r:embed="rId5"/>
              <a:stretch>
                <a:fillRect/>
              </a:stretch>
            </p:blipFill>
            <p:spPr>
              <a:xfrm>
                <a:off x="8753736" y="13719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60339019-8D06-49B1-AE73-A868CDDC0312}"/>
                  </a:ext>
                </a:extLst>
              </p14:cNvPr>
              <p14:cNvContentPartPr/>
              <p14:nvPr/>
            </p14:nvContentPartPr>
            <p14:xfrm>
              <a:off x="8518656" y="1419125"/>
              <a:ext cx="360" cy="360"/>
            </p14:xfrm>
          </p:contentPart>
        </mc:Choice>
        <mc:Fallback xmlns="">
          <p:pic>
            <p:nvPicPr>
              <p:cNvPr id="30" name="Ink 29">
                <a:extLst>
                  <a:ext uri="{FF2B5EF4-FFF2-40B4-BE49-F238E27FC236}">
                    <a16:creationId xmlns:a16="http://schemas.microsoft.com/office/drawing/2014/main" id="{60339019-8D06-49B1-AE73-A868CDDC0312}"/>
                  </a:ext>
                </a:extLst>
              </p:cNvPr>
              <p:cNvPicPr/>
              <p:nvPr/>
            </p:nvPicPr>
            <p:blipFill>
              <a:blip r:embed="rId5"/>
              <a:stretch>
                <a:fillRect/>
              </a:stretch>
            </p:blipFill>
            <p:spPr>
              <a:xfrm>
                <a:off x="8514336" y="1414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7F0C668C-6340-463C-A996-7B58B819D456}"/>
                  </a:ext>
                </a:extLst>
              </p14:cNvPr>
              <p14:cNvContentPartPr/>
              <p14:nvPr/>
            </p14:nvContentPartPr>
            <p14:xfrm>
              <a:off x="8501376" y="1521725"/>
              <a:ext cx="360" cy="360"/>
            </p14:xfrm>
          </p:contentPart>
        </mc:Choice>
        <mc:Fallback xmlns="">
          <p:pic>
            <p:nvPicPr>
              <p:cNvPr id="31" name="Ink 30">
                <a:extLst>
                  <a:ext uri="{FF2B5EF4-FFF2-40B4-BE49-F238E27FC236}">
                    <a16:creationId xmlns:a16="http://schemas.microsoft.com/office/drawing/2014/main" id="{7F0C668C-6340-463C-A996-7B58B819D456}"/>
                  </a:ext>
                </a:extLst>
              </p:cNvPr>
              <p:cNvPicPr/>
              <p:nvPr/>
            </p:nvPicPr>
            <p:blipFill>
              <a:blip r:embed="rId5"/>
              <a:stretch>
                <a:fillRect/>
              </a:stretch>
            </p:blipFill>
            <p:spPr>
              <a:xfrm>
                <a:off x="8497056" y="15174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569A5F0D-A73C-44BE-B102-E3DD7DB04910}"/>
                  </a:ext>
                </a:extLst>
              </p14:cNvPr>
              <p14:cNvContentPartPr/>
              <p14:nvPr/>
            </p14:nvContentPartPr>
            <p14:xfrm>
              <a:off x="8475816" y="1863365"/>
              <a:ext cx="360" cy="360"/>
            </p14:xfrm>
          </p:contentPart>
        </mc:Choice>
        <mc:Fallback xmlns="">
          <p:pic>
            <p:nvPicPr>
              <p:cNvPr id="32" name="Ink 31">
                <a:extLst>
                  <a:ext uri="{FF2B5EF4-FFF2-40B4-BE49-F238E27FC236}">
                    <a16:creationId xmlns:a16="http://schemas.microsoft.com/office/drawing/2014/main" id="{569A5F0D-A73C-44BE-B102-E3DD7DB04910}"/>
                  </a:ext>
                </a:extLst>
              </p:cNvPr>
              <p:cNvPicPr/>
              <p:nvPr/>
            </p:nvPicPr>
            <p:blipFill>
              <a:blip r:embed="rId5"/>
              <a:stretch>
                <a:fillRect/>
              </a:stretch>
            </p:blipFill>
            <p:spPr>
              <a:xfrm>
                <a:off x="8471496" y="18590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FEC971F0-F74A-4907-B75E-86042172B8C7}"/>
                  </a:ext>
                </a:extLst>
              </p14:cNvPr>
              <p14:cNvContentPartPr/>
              <p14:nvPr/>
            </p14:nvContentPartPr>
            <p14:xfrm>
              <a:off x="8732136" y="1923125"/>
              <a:ext cx="360" cy="360"/>
            </p14:xfrm>
          </p:contentPart>
        </mc:Choice>
        <mc:Fallback xmlns="">
          <p:pic>
            <p:nvPicPr>
              <p:cNvPr id="33" name="Ink 32">
                <a:extLst>
                  <a:ext uri="{FF2B5EF4-FFF2-40B4-BE49-F238E27FC236}">
                    <a16:creationId xmlns:a16="http://schemas.microsoft.com/office/drawing/2014/main" id="{FEC971F0-F74A-4907-B75E-86042172B8C7}"/>
                  </a:ext>
                </a:extLst>
              </p:cNvPr>
              <p:cNvPicPr/>
              <p:nvPr/>
            </p:nvPicPr>
            <p:blipFill>
              <a:blip r:embed="rId5"/>
              <a:stretch>
                <a:fillRect/>
              </a:stretch>
            </p:blipFill>
            <p:spPr>
              <a:xfrm>
                <a:off x="8727816" y="1918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5A005EA8-B3D6-4548-9E33-A35FBB55B08B}"/>
                  </a:ext>
                </a:extLst>
              </p14:cNvPr>
              <p14:cNvContentPartPr/>
              <p14:nvPr/>
            </p14:nvContentPartPr>
            <p14:xfrm>
              <a:off x="8544216" y="1761125"/>
              <a:ext cx="360" cy="360"/>
            </p14:xfrm>
          </p:contentPart>
        </mc:Choice>
        <mc:Fallback xmlns="">
          <p:pic>
            <p:nvPicPr>
              <p:cNvPr id="34" name="Ink 33">
                <a:extLst>
                  <a:ext uri="{FF2B5EF4-FFF2-40B4-BE49-F238E27FC236}">
                    <a16:creationId xmlns:a16="http://schemas.microsoft.com/office/drawing/2014/main" id="{5A005EA8-B3D6-4548-9E33-A35FBB55B08B}"/>
                  </a:ext>
                </a:extLst>
              </p:cNvPr>
              <p:cNvPicPr/>
              <p:nvPr/>
            </p:nvPicPr>
            <p:blipFill>
              <a:blip r:embed="rId5"/>
              <a:stretch>
                <a:fillRect/>
              </a:stretch>
            </p:blipFill>
            <p:spPr>
              <a:xfrm>
                <a:off x="8539896" y="1756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89C75633-CF93-4F0B-ACCD-1EF388248C1D}"/>
                  </a:ext>
                </a:extLst>
              </p14:cNvPr>
              <p14:cNvContentPartPr/>
              <p14:nvPr/>
            </p14:nvContentPartPr>
            <p14:xfrm>
              <a:off x="8467176" y="1615685"/>
              <a:ext cx="360" cy="360"/>
            </p14:xfrm>
          </p:contentPart>
        </mc:Choice>
        <mc:Fallback xmlns="">
          <p:pic>
            <p:nvPicPr>
              <p:cNvPr id="35" name="Ink 34">
                <a:extLst>
                  <a:ext uri="{FF2B5EF4-FFF2-40B4-BE49-F238E27FC236}">
                    <a16:creationId xmlns:a16="http://schemas.microsoft.com/office/drawing/2014/main" id="{89C75633-CF93-4F0B-ACCD-1EF388248C1D}"/>
                  </a:ext>
                </a:extLst>
              </p:cNvPr>
              <p:cNvPicPr/>
              <p:nvPr/>
            </p:nvPicPr>
            <p:blipFill>
              <a:blip r:embed="rId5"/>
              <a:stretch>
                <a:fillRect/>
              </a:stretch>
            </p:blipFill>
            <p:spPr>
              <a:xfrm>
                <a:off x="8462856" y="16113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331F5D33-196E-4484-9AE9-B8E1880FDA7B}"/>
                  </a:ext>
                </a:extLst>
              </p14:cNvPr>
              <p14:cNvContentPartPr/>
              <p14:nvPr/>
            </p14:nvContentPartPr>
            <p14:xfrm>
              <a:off x="8749056" y="1752485"/>
              <a:ext cx="360" cy="360"/>
            </p14:xfrm>
          </p:contentPart>
        </mc:Choice>
        <mc:Fallback xmlns="">
          <p:pic>
            <p:nvPicPr>
              <p:cNvPr id="36" name="Ink 35">
                <a:extLst>
                  <a:ext uri="{FF2B5EF4-FFF2-40B4-BE49-F238E27FC236}">
                    <a16:creationId xmlns:a16="http://schemas.microsoft.com/office/drawing/2014/main" id="{331F5D33-196E-4484-9AE9-B8E1880FDA7B}"/>
                  </a:ext>
                </a:extLst>
              </p:cNvPr>
              <p:cNvPicPr/>
              <p:nvPr/>
            </p:nvPicPr>
            <p:blipFill>
              <a:blip r:embed="rId5"/>
              <a:stretch>
                <a:fillRect/>
              </a:stretch>
            </p:blipFill>
            <p:spPr>
              <a:xfrm>
                <a:off x="8744736" y="1748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522F0FE-8B89-49E7-9660-21861A7AACEF}"/>
                  </a:ext>
                </a:extLst>
              </p14:cNvPr>
              <p14:cNvContentPartPr/>
              <p14:nvPr/>
            </p14:nvContentPartPr>
            <p14:xfrm>
              <a:off x="8638176" y="1855085"/>
              <a:ext cx="360" cy="360"/>
            </p14:xfrm>
          </p:contentPart>
        </mc:Choice>
        <mc:Fallback xmlns="">
          <p:pic>
            <p:nvPicPr>
              <p:cNvPr id="37" name="Ink 36">
                <a:extLst>
                  <a:ext uri="{FF2B5EF4-FFF2-40B4-BE49-F238E27FC236}">
                    <a16:creationId xmlns:a16="http://schemas.microsoft.com/office/drawing/2014/main" id="{D522F0FE-8B89-49E7-9660-21861A7AACEF}"/>
                  </a:ext>
                </a:extLst>
              </p:cNvPr>
              <p:cNvPicPr/>
              <p:nvPr/>
            </p:nvPicPr>
            <p:blipFill>
              <a:blip r:embed="rId5"/>
              <a:stretch>
                <a:fillRect/>
              </a:stretch>
            </p:blipFill>
            <p:spPr>
              <a:xfrm>
                <a:off x="8633856" y="18507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A59C968F-BF50-4D6B-8133-C1F0E84D9356}"/>
                  </a:ext>
                </a:extLst>
              </p14:cNvPr>
              <p14:cNvContentPartPr/>
              <p14:nvPr/>
            </p14:nvContentPartPr>
            <p14:xfrm>
              <a:off x="8800536" y="2034365"/>
              <a:ext cx="360" cy="360"/>
            </p14:xfrm>
          </p:contentPart>
        </mc:Choice>
        <mc:Fallback xmlns="">
          <p:pic>
            <p:nvPicPr>
              <p:cNvPr id="38" name="Ink 37">
                <a:extLst>
                  <a:ext uri="{FF2B5EF4-FFF2-40B4-BE49-F238E27FC236}">
                    <a16:creationId xmlns:a16="http://schemas.microsoft.com/office/drawing/2014/main" id="{A59C968F-BF50-4D6B-8133-C1F0E84D9356}"/>
                  </a:ext>
                </a:extLst>
              </p:cNvPr>
              <p:cNvPicPr/>
              <p:nvPr/>
            </p:nvPicPr>
            <p:blipFill>
              <a:blip r:embed="rId5"/>
              <a:stretch>
                <a:fillRect/>
              </a:stretch>
            </p:blipFill>
            <p:spPr>
              <a:xfrm>
                <a:off x="8796216" y="20300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9CD94796-0BA3-4533-9AE2-C8B9BDA02459}"/>
                  </a:ext>
                </a:extLst>
              </p14:cNvPr>
              <p14:cNvContentPartPr/>
              <p14:nvPr/>
            </p14:nvContentPartPr>
            <p14:xfrm>
              <a:off x="8911776" y="1974605"/>
              <a:ext cx="360" cy="360"/>
            </p14:xfrm>
          </p:contentPart>
        </mc:Choice>
        <mc:Fallback xmlns="">
          <p:pic>
            <p:nvPicPr>
              <p:cNvPr id="39" name="Ink 38">
                <a:extLst>
                  <a:ext uri="{FF2B5EF4-FFF2-40B4-BE49-F238E27FC236}">
                    <a16:creationId xmlns:a16="http://schemas.microsoft.com/office/drawing/2014/main" id="{9CD94796-0BA3-4533-9AE2-C8B9BDA02459}"/>
                  </a:ext>
                </a:extLst>
              </p:cNvPr>
              <p:cNvPicPr/>
              <p:nvPr/>
            </p:nvPicPr>
            <p:blipFill>
              <a:blip r:embed="rId5"/>
              <a:stretch>
                <a:fillRect/>
              </a:stretch>
            </p:blipFill>
            <p:spPr>
              <a:xfrm>
                <a:off x="8907456" y="1970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Ink 39">
                <a:extLst>
                  <a:ext uri="{FF2B5EF4-FFF2-40B4-BE49-F238E27FC236}">
                    <a16:creationId xmlns:a16="http://schemas.microsoft.com/office/drawing/2014/main" id="{4E99775C-3E70-40B0-8D9B-5412C9BA24C8}"/>
                  </a:ext>
                </a:extLst>
              </p14:cNvPr>
              <p14:cNvContentPartPr/>
              <p14:nvPr/>
            </p14:nvContentPartPr>
            <p14:xfrm>
              <a:off x="9031296" y="1949045"/>
              <a:ext cx="360" cy="360"/>
            </p14:xfrm>
          </p:contentPart>
        </mc:Choice>
        <mc:Fallback xmlns="">
          <p:pic>
            <p:nvPicPr>
              <p:cNvPr id="40" name="Ink 39">
                <a:extLst>
                  <a:ext uri="{FF2B5EF4-FFF2-40B4-BE49-F238E27FC236}">
                    <a16:creationId xmlns:a16="http://schemas.microsoft.com/office/drawing/2014/main" id="{4E99775C-3E70-40B0-8D9B-5412C9BA24C8}"/>
                  </a:ext>
                </a:extLst>
              </p:cNvPr>
              <p:cNvPicPr/>
              <p:nvPr/>
            </p:nvPicPr>
            <p:blipFill>
              <a:blip r:embed="rId5"/>
              <a:stretch>
                <a:fillRect/>
              </a:stretch>
            </p:blipFill>
            <p:spPr>
              <a:xfrm>
                <a:off x="9026976" y="19447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C5F50A95-2E36-426F-A749-6FB87607745B}"/>
                  </a:ext>
                </a:extLst>
              </p14:cNvPr>
              <p14:cNvContentPartPr/>
              <p14:nvPr/>
            </p14:nvContentPartPr>
            <p14:xfrm>
              <a:off x="8868936" y="1872005"/>
              <a:ext cx="360" cy="360"/>
            </p14:xfrm>
          </p:contentPart>
        </mc:Choice>
        <mc:Fallback xmlns="">
          <p:pic>
            <p:nvPicPr>
              <p:cNvPr id="41" name="Ink 40">
                <a:extLst>
                  <a:ext uri="{FF2B5EF4-FFF2-40B4-BE49-F238E27FC236}">
                    <a16:creationId xmlns:a16="http://schemas.microsoft.com/office/drawing/2014/main" id="{C5F50A95-2E36-426F-A749-6FB87607745B}"/>
                  </a:ext>
                </a:extLst>
              </p:cNvPr>
              <p:cNvPicPr/>
              <p:nvPr/>
            </p:nvPicPr>
            <p:blipFill>
              <a:blip r:embed="rId5"/>
              <a:stretch>
                <a:fillRect/>
              </a:stretch>
            </p:blipFill>
            <p:spPr>
              <a:xfrm>
                <a:off x="8864616" y="18676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 name="Ink 41">
                <a:extLst>
                  <a:ext uri="{FF2B5EF4-FFF2-40B4-BE49-F238E27FC236}">
                    <a16:creationId xmlns:a16="http://schemas.microsoft.com/office/drawing/2014/main" id="{9F1C12C5-0490-4DE3-8A04-D513DF34107B}"/>
                  </a:ext>
                </a:extLst>
              </p14:cNvPr>
              <p14:cNvContentPartPr/>
              <p14:nvPr/>
            </p14:nvContentPartPr>
            <p14:xfrm>
              <a:off x="9185016" y="1863365"/>
              <a:ext cx="360" cy="360"/>
            </p14:xfrm>
          </p:contentPart>
        </mc:Choice>
        <mc:Fallback xmlns="">
          <p:pic>
            <p:nvPicPr>
              <p:cNvPr id="42" name="Ink 41">
                <a:extLst>
                  <a:ext uri="{FF2B5EF4-FFF2-40B4-BE49-F238E27FC236}">
                    <a16:creationId xmlns:a16="http://schemas.microsoft.com/office/drawing/2014/main" id="{9F1C12C5-0490-4DE3-8A04-D513DF34107B}"/>
                  </a:ext>
                </a:extLst>
              </p:cNvPr>
              <p:cNvPicPr/>
              <p:nvPr/>
            </p:nvPicPr>
            <p:blipFill>
              <a:blip r:embed="rId5"/>
              <a:stretch>
                <a:fillRect/>
              </a:stretch>
            </p:blipFill>
            <p:spPr>
              <a:xfrm>
                <a:off x="9180696" y="18590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B9F55BF8-9862-4571-AD4F-58B4982A6110}"/>
                  </a:ext>
                </a:extLst>
              </p14:cNvPr>
              <p14:cNvContentPartPr/>
              <p14:nvPr/>
            </p14:nvContentPartPr>
            <p14:xfrm>
              <a:off x="9133896" y="2026085"/>
              <a:ext cx="360" cy="360"/>
            </p14:xfrm>
          </p:contentPart>
        </mc:Choice>
        <mc:Fallback xmlns="">
          <p:pic>
            <p:nvPicPr>
              <p:cNvPr id="43" name="Ink 42">
                <a:extLst>
                  <a:ext uri="{FF2B5EF4-FFF2-40B4-BE49-F238E27FC236}">
                    <a16:creationId xmlns:a16="http://schemas.microsoft.com/office/drawing/2014/main" id="{B9F55BF8-9862-4571-AD4F-58B4982A6110}"/>
                  </a:ext>
                </a:extLst>
              </p:cNvPr>
              <p:cNvPicPr/>
              <p:nvPr/>
            </p:nvPicPr>
            <p:blipFill>
              <a:blip r:embed="rId5"/>
              <a:stretch>
                <a:fillRect/>
              </a:stretch>
            </p:blipFill>
            <p:spPr>
              <a:xfrm>
                <a:off x="9129576" y="20217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085B26DB-4278-44DE-A030-429A487B4813}"/>
                  </a:ext>
                </a:extLst>
              </p14:cNvPr>
              <p14:cNvContentPartPr/>
              <p14:nvPr/>
            </p14:nvContentPartPr>
            <p14:xfrm>
              <a:off x="9048216" y="2060285"/>
              <a:ext cx="360" cy="360"/>
            </p14:xfrm>
          </p:contentPart>
        </mc:Choice>
        <mc:Fallback xmlns="">
          <p:pic>
            <p:nvPicPr>
              <p:cNvPr id="44" name="Ink 43">
                <a:extLst>
                  <a:ext uri="{FF2B5EF4-FFF2-40B4-BE49-F238E27FC236}">
                    <a16:creationId xmlns:a16="http://schemas.microsoft.com/office/drawing/2014/main" id="{085B26DB-4278-44DE-A030-429A487B4813}"/>
                  </a:ext>
                </a:extLst>
              </p:cNvPr>
              <p:cNvPicPr/>
              <p:nvPr/>
            </p:nvPicPr>
            <p:blipFill>
              <a:blip r:embed="rId5"/>
              <a:stretch>
                <a:fillRect/>
              </a:stretch>
            </p:blipFill>
            <p:spPr>
              <a:xfrm>
                <a:off x="9043896" y="20559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Ink 44">
                <a:extLst>
                  <a:ext uri="{FF2B5EF4-FFF2-40B4-BE49-F238E27FC236}">
                    <a16:creationId xmlns:a16="http://schemas.microsoft.com/office/drawing/2014/main" id="{B46AD16B-1945-4051-857D-C14881BE9E65}"/>
                  </a:ext>
                </a:extLst>
              </p14:cNvPr>
              <p14:cNvContentPartPr/>
              <p14:nvPr/>
            </p14:nvContentPartPr>
            <p14:xfrm>
              <a:off x="9227856" y="1581485"/>
              <a:ext cx="360" cy="360"/>
            </p14:xfrm>
          </p:contentPart>
        </mc:Choice>
        <mc:Fallback xmlns="">
          <p:pic>
            <p:nvPicPr>
              <p:cNvPr id="45" name="Ink 44">
                <a:extLst>
                  <a:ext uri="{FF2B5EF4-FFF2-40B4-BE49-F238E27FC236}">
                    <a16:creationId xmlns:a16="http://schemas.microsoft.com/office/drawing/2014/main" id="{B46AD16B-1945-4051-857D-C14881BE9E65}"/>
                  </a:ext>
                </a:extLst>
              </p:cNvPr>
              <p:cNvPicPr/>
              <p:nvPr/>
            </p:nvPicPr>
            <p:blipFill>
              <a:blip r:embed="rId5"/>
              <a:stretch>
                <a:fillRect/>
              </a:stretch>
            </p:blipFill>
            <p:spPr>
              <a:xfrm>
                <a:off x="9223536" y="1577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Ink 45">
                <a:extLst>
                  <a:ext uri="{FF2B5EF4-FFF2-40B4-BE49-F238E27FC236}">
                    <a16:creationId xmlns:a16="http://schemas.microsoft.com/office/drawing/2014/main" id="{8475D8C9-7A62-403F-BD66-14E9727A29FE}"/>
                  </a:ext>
                </a:extLst>
              </p14:cNvPr>
              <p14:cNvContentPartPr/>
              <p14:nvPr/>
            </p14:nvContentPartPr>
            <p14:xfrm>
              <a:off x="9168096" y="1487525"/>
              <a:ext cx="360" cy="360"/>
            </p14:xfrm>
          </p:contentPart>
        </mc:Choice>
        <mc:Fallback xmlns="">
          <p:pic>
            <p:nvPicPr>
              <p:cNvPr id="46" name="Ink 45">
                <a:extLst>
                  <a:ext uri="{FF2B5EF4-FFF2-40B4-BE49-F238E27FC236}">
                    <a16:creationId xmlns:a16="http://schemas.microsoft.com/office/drawing/2014/main" id="{8475D8C9-7A62-403F-BD66-14E9727A29FE}"/>
                  </a:ext>
                </a:extLst>
              </p:cNvPr>
              <p:cNvPicPr/>
              <p:nvPr/>
            </p:nvPicPr>
            <p:blipFill>
              <a:blip r:embed="rId5"/>
              <a:stretch>
                <a:fillRect/>
              </a:stretch>
            </p:blipFill>
            <p:spPr>
              <a:xfrm>
                <a:off x="9163776" y="14832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7" name="Ink 46">
                <a:extLst>
                  <a:ext uri="{FF2B5EF4-FFF2-40B4-BE49-F238E27FC236}">
                    <a16:creationId xmlns:a16="http://schemas.microsoft.com/office/drawing/2014/main" id="{8B5253BF-CB01-4F10-9F11-5DD1EFFC3827}"/>
                  </a:ext>
                </a:extLst>
              </p14:cNvPr>
              <p14:cNvContentPartPr/>
              <p14:nvPr/>
            </p14:nvContentPartPr>
            <p14:xfrm>
              <a:off x="9048216" y="1615685"/>
              <a:ext cx="360" cy="360"/>
            </p14:xfrm>
          </p:contentPart>
        </mc:Choice>
        <mc:Fallback xmlns="">
          <p:pic>
            <p:nvPicPr>
              <p:cNvPr id="47" name="Ink 46">
                <a:extLst>
                  <a:ext uri="{FF2B5EF4-FFF2-40B4-BE49-F238E27FC236}">
                    <a16:creationId xmlns:a16="http://schemas.microsoft.com/office/drawing/2014/main" id="{8B5253BF-CB01-4F10-9F11-5DD1EFFC3827}"/>
                  </a:ext>
                </a:extLst>
              </p:cNvPr>
              <p:cNvPicPr/>
              <p:nvPr/>
            </p:nvPicPr>
            <p:blipFill>
              <a:blip r:embed="rId5"/>
              <a:stretch>
                <a:fillRect/>
              </a:stretch>
            </p:blipFill>
            <p:spPr>
              <a:xfrm>
                <a:off x="9043896" y="16113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0ABFC06C-985B-4F02-98F4-A16B0128BA71}"/>
                  </a:ext>
                </a:extLst>
              </p14:cNvPr>
              <p14:cNvContentPartPr/>
              <p14:nvPr/>
            </p14:nvContentPartPr>
            <p14:xfrm>
              <a:off x="9244776" y="1701005"/>
              <a:ext cx="360" cy="360"/>
            </p14:xfrm>
          </p:contentPart>
        </mc:Choice>
        <mc:Fallback xmlns="">
          <p:pic>
            <p:nvPicPr>
              <p:cNvPr id="48" name="Ink 47">
                <a:extLst>
                  <a:ext uri="{FF2B5EF4-FFF2-40B4-BE49-F238E27FC236}">
                    <a16:creationId xmlns:a16="http://schemas.microsoft.com/office/drawing/2014/main" id="{0ABFC06C-985B-4F02-98F4-A16B0128BA71}"/>
                  </a:ext>
                </a:extLst>
              </p:cNvPr>
              <p:cNvPicPr/>
              <p:nvPr/>
            </p:nvPicPr>
            <p:blipFill>
              <a:blip r:embed="rId5"/>
              <a:stretch>
                <a:fillRect/>
              </a:stretch>
            </p:blipFill>
            <p:spPr>
              <a:xfrm>
                <a:off x="9240456" y="16966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id="{3EE0ABED-2C40-428E-9B6C-D327CB56A2F3}"/>
                  </a:ext>
                </a:extLst>
              </p14:cNvPr>
              <p14:cNvContentPartPr/>
              <p14:nvPr/>
            </p14:nvContentPartPr>
            <p14:xfrm>
              <a:off x="9296256" y="1453325"/>
              <a:ext cx="360" cy="360"/>
            </p14:xfrm>
          </p:contentPart>
        </mc:Choice>
        <mc:Fallback xmlns="">
          <p:pic>
            <p:nvPicPr>
              <p:cNvPr id="49" name="Ink 48">
                <a:extLst>
                  <a:ext uri="{FF2B5EF4-FFF2-40B4-BE49-F238E27FC236}">
                    <a16:creationId xmlns:a16="http://schemas.microsoft.com/office/drawing/2014/main" id="{3EE0ABED-2C40-428E-9B6C-D327CB56A2F3}"/>
                  </a:ext>
                </a:extLst>
              </p:cNvPr>
              <p:cNvPicPr/>
              <p:nvPr/>
            </p:nvPicPr>
            <p:blipFill>
              <a:blip r:embed="rId5"/>
              <a:stretch>
                <a:fillRect/>
              </a:stretch>
            </p:blipFill>
            <p:spPr>
              <a:xfrm>
                <a:off x="9291936" y="14490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Ink 49">
                <a:extLst>
                  <a:ext uri="{FF2B5EF4-FFF2-40B4-BE49-F238E27FC236}">
                    <a16:creationId xmlns:a16="http://schemas.microsoft.com/office/drawing/2014/main" id="{0B8ADD7C-3413-42AD-94D0-596E63F3611A}"/>
                  </a:ext>
                </a:extLst>
              </p14:cNvPr>
              <p14:cNvContentPartPr/>
              <p14:nvPr/>
            </p14:nvContentPartPr>
            <p14:xfrm>
              <a:off x="9125256" y="1333805"/>
              <a:ext cx="360" cy="360"/>
            </p14:xfrm>
          </p:contentPart>
        </mc:Choice>
        <mc:Fallback xmlns="">
          <p:pic>
            <p:nvPicPr>
              <p:cNvPr id="50" name="Ink 49">
                <a:extLst>
                  <a:ext uri="{FF2B5EF4-FFF2-40B4-BE49-F238E27FC236}">
                    <a16:creationId xmlns:a16="http://schemas.microsoft.com/office/drawing/2014/main" id="{0B8ADD7C-3413-42AD-94D0-596E63F3611A}"/>
                  </a:ext>
                </a:extLst>
              </p:cNvPr>
              <p:cNvPicPr/>
              <p:nvPr/>
            </p:nvPicPr>
            <p:blipFill>
              <a:blip r:embed="rId5"/>
              <a:stretch>
                <a:fillRect/>
              </a:stretch>
            </p:blipFill>
            <p:spPr>
              <a:xfrm>
                <a:off x="9120936" y="13294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0FA616DC-80EB-4477-A2E5-EDDC21996E95}"/>
                  </a:ext>
                </a:extLst>
              </p14:cNvPr>
              <p14:cNvContentPartPr/>
              <p14:nvPr/>
            </p14:nvContentPartPr>
            <p14:xfrm>
              <a:off x="8971536" y="1162805"/>
              <a:ext cx="360" cy="360"/>
            </p14:xfrm>
          </p:contentPart>
        </mc:Choice>
        <mc:Fallback xmlns="">
          <p:pic>
            <p:nvPicPr>
              <p:cNvPr id="51" name="Ink 50">
                <a:extLst>
                  <a:ext uri="{FF2B5EF4-FFF2-40B4-BE49-F238E27FC236}">
                    <a16:creationId xmlns:a16="http://schemas.microsoft.com/office/drawing/2014/main" id="{0FA616DC-80EB-4477-A2E5-EDDC21996E95}"/>
                  </a:ext>
                </a:extLst>
              </p:cNvPr>
              <p:cNvPicPr/>
              <p:nvPr/>
            </p:nvPicPr>
            <p:blipFill>
              <a:blip r:embed="rId5"/>
              <a:stretch>
                <a:fillRect/>
              </a:stretch>
            </p:blipFill>
            <p:spPr>
              <a:xfrm>
                <a:off x="8967216" y="11584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Ink 51">
                <a:extLst>
                  <a:ext uri="{FF2B5EF4-FFF2-40B4-BE49-F238E27FC236}">
                    <a16:creationId xmlns:a16="http://schemas.microsoft.com/office/drawing/2014/main" id="{779F43AC-6593-450C-B2F2-5869D25CF5CC}"/>
                  </a:ext>
                </a:extLst>
              </p14:cNvPr>
              <p14:cNvContentPartPr/>
              <p14:nvPr/>
            </p14:nvContentPartPr>
            <p14:xfrm>
              <a:off x="10997444" y="1351086"/>
              <a:ext cx="360" cy="360"/>
            </p14:xfrm>
          </p:contentPart>
        </mc:Choice>
        <mc:Fallback xmlns="">
          <p:pic>
            <p:nvPicPr>
              <p:cNvPr id="52" name="Ink 51">
                <a:extLst>
                  <a:ext uri="{FF2B5EF4-FFF2-40B4-BE49-F238E27FC236}">
                    <a16:creationId xmlns:a16="http://schemas.microsoft.com/office/drawing/2014/main" id="{779F43AC-6593-450C-B2F2-5869D25CF5CC}"/>
                  </a:ext>
                </a:extLst>
              </p:cNvPr>
              <p:cNvPicPr/>
              <p:nvPr/>
            </p:nvPicPr>
            <p:blipFill>
              <a:blip r:embed="rId5"/>
              <a:stretch>
                <a:fillRect/>
              </a:stretch>
            </p:blipFill>
            <p:spPr>
              <a:xfrm>
                <a:off x="10993124" y="134676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3" name="Ink 52">
                <a:extLst>
                  <a:ext uri="{FF2B5EF4-FFF2-40B4-BE49-F238E27FC236}">
                    <a16:creationId xmlns:a16="http://schemas.microsoft.com/office/drawing/2014/main" id="{3162E21C-8AE3-4ABB-9BA8-A3562C981B08}"/>
                  </a:ext>
                </a:extLst>
              </p14:cNvPr>
              <p14:cNvContentPartPr/>
              <p14:nvPr/>
            </p14:nvContentPartPr>
            <p14:xfrm>
              <a:off x="10980164" y="1624326"/>
              <a:ext cx="360" cy="360"/>
            </p14:xfrm>
          </p:contentPart>
        </mc:Choice>
        <mc:Fallback xmlns="">
          <p:pic>
            <p:nvPicPr>
              <p:cNvPr id="53" name="Ink 52">
                <a:extLst>
                  <a:ext uri="{FF2B5EF4-FFF2-40B4-BE49-F238E27FC236}">
                    <a16:creationId xmlns:a16="http://schemas.microsoft.com/office/drawing/2014/main" id="{3162E21C-8AE3-4ABB-9BA8-A3562C981B08}"/>
                  </a:ext>
                </a:extLst>
              </p:cNvPr>
              <p:cNvPicPr/>
              <p:nvPr/>
            </p:nvPicPr>
            <p:blipFill>
              <a:blip r:embed="rId5"/>
              <a:stretch>
                <a:fillRect/>
              </a:stretch>
            </p:blipFill>
            <p:spPr>
              <a:xfrm>
                <a:off x="10975844" y="16200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Ink 53">
                <a:extLst>
                  <a:ext uri="{FF2B5EF4-FFF2-40B4-BE49-F238E27FC236}">
                    <a16:creationId xmlns:a16="http://schemas.microsoft.com/office/drawing/2014/main" id="{C1B439C8-A4D1-4A05-B143-0B7FE8491B4F}"/>
                  </a:ext>
                </a:extLst>
              </p14:cNvPr>
              <p14:cNvContentPartPr/>
              <p14:nvPr/>
            </p14:nvContentPartPr>
            <p14:xfrm>
              <a:off x="11279324" y="1803606"/>
              <a:ext cx="360" cy="360"/>
            </p14:xfrm>
          </p:contentPart>
        </mc:Choice>
        <mc:Fallback xmlns="">
          <p:pic>
            <p:nvPicPr>
              <p:cNvPr id="54" name="Ink 53">
                <a:extLst>
                  <a:ext uri="{FF2B5EF4-FFF2-40B4-BE49-F238E27FC236}">
                    <a16:creationId xmlns:a16="http://schemas.microsoft.com/office/drawing/2014/main" id="{C1B439C8-A4D1-4A05-B143-0B7FE8491B4F}"/>
                  </a:ext>
                </a:extLst>
              </p:cNvPr>
              <p:cNvPicPr/>
              <p:nvPr/>
            </p:nvPicPr>
            <p:blipFill>
              <a:blip r:embed="rId5"/>
              <a:stretch>
                <a:fillRect/>
              </a:stretch>
            </p:blipFill>
            <p:spPr>
              <a:xfrm>
                <a:off x="11275004" y="179928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9ACFFEAD-31D4-4A81-8A6B-7A7DE8AAD4E0}"/>
                  </a:ext>
                </a:extLst>
              </p14:cNvPr>
              <p14:cNvContentPartPr/>
              <p14:nvPr/>
            </p14:nvContentPartPr>
            <p14:xfrm>
              <a:off x="11467244" y="1521726"/>
              <a:ext cx="360" cy="360"/>
            </p14:xfrm>
          </p:contentPart>
        </mc:Choice>
        <mc:Fallback xmlns="">
          <p:pic>
            <p:nvPicPr>
              <p:cNvPr id="55" name="Ink 54">
                <a:extLst>
                  <a:ext uri="{FF2B5EF4-FFF2-40B4-BE49-F238E27FC236}">
                    <a16:creationId xmlns:a16="http://schemas.microsoft.com/office/drawing/2014/main" id="{9ACFFEAD-31D4-4A81-8A6B-7A7DE8AAD4E0}"/>
                  </a:ext>
                </a:extLst>
              </p:cNvPr>
              <p:cNvPicPr/>
              <p:nvPr/>
            </p:nvPicPr>
            <p:blipFill>
              <a:blip r:embed="rId5"/>
              <a:stretch>
                <a:fillRect/>
              </a:stretch>
            </p:blipFill>
            <p:spPr>
              <a:xfrm>
                <a:off x="11462924" y="15174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6" name="Ink 55">
                <a:extLst>
                  <a:ext uri="{FF2B5EF4-FFF2-40B4-BE49-F238E27FC236}">
                    <a16:creationId xmlns:a16="http://schemas.microsoft.com/office/drawing/2014/main" id="{301D0371-AA05-4D54-BFD7-13BB8A99456F}"/>
                  </a:ext>
                </a:extLst>
              </p14:cNvPr>
              <p14:cNvContentPartPr/>
              <p14:nvPr/>
            </p14:nvContentPartPr>
            <p14:xfrm>
              <a:off x="11321804" y="1521726"/>
              <a:ext cx="360" cy="360"/>
            </p14:xfrm>
          </p:contentPart>
        </mc:Choice>
        <mc:Fallback xmlns="">
          <p:pic>
            <p:nvPicPr>
              <p:cNvPr id="56" name="Ink 55">
                <a:extLst>
                  <a:ext uri="{FF2B5EF4-FFF2-40B4-BE49-F238E27FC236}">
                    <a16:creationId xmlns:a16="http://schemas.microsoft.com/office/drawing/2014/main" id="{301D0371-AA05-4D54-BFD7-13BB8A99456F}"/>
                  </a:ext>
                </a:extLst>
              </p:cNvPr>
              <p:cNvPicPr/>
              <p:nvPr/>
            </p:nvPicPr>
            <p:blipFill>
              <a:blip r:embed="rId5"/>
              <a:stretch>
                <a:fillRect/>
              </a:stretch>
            </p:blipFill>
            <p:spPr>
              <a:xfrm>
                <a:off x="11317484" y="15174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7" name="Ink 56">
                <a:extLst>
                  <a:ext uri="{FF2B5EF4-FFF2-40B4-BE49-F238E27FC236}">
                    <a16:creationId xmlns:a16="http://schemas.microsoft.com/office/drawing/2014/main" id="{BB42AE6C-C3CD-4086-8155-FADDBFE6F24E}"/>
                  </a:ext>
                </a:extLst>
              </p14:cNvPr>
              <p14:cNvContentPartPr/>
              <p14:nvPr/>
            </p14:nvContentPartPr>
            <p14:xfrm>
              <a:off x="11202284" y="1085766"/>
              <a:ext cx="360" cy="360"/>
            </p14:xfrm>
          </p:contentPart>
        </mc:Choice>
        <mc:Fallback xmlns="">
          <p:pic>
            <p:nvPicPr>
              <p:cNvPr id="57" name="Ink 56">
                <a:extLst>
                  <a:ext uri="{FF2B5EF4-FFF2-40B4-BE49-F238E27FC236}">
                    <a16:creationId xmlns:a16="http://schemas.microsoft.com/office/drawing/2014/main" id="{BB42AE6C-C3CD-4086-8155-FADDBFE6F24E}"/>
                  </a:ext>
                </a:extLst>
              </p:cNvPr>
              <p:cNvPicPr/>
              <p:nvPr/>
            </p:nvPicPr>
            <p:blipFill>
              <a:blip r:embed="rId5"/>
              <a:stretch>
                <a:fillRect/>
              </a:stretch>
            </p:blipFill>
            <p:spPr>
              <a:xfrm>
                <a:off x="11197964" y="108144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EF25187C-25CD-4BAA-9DF7-6868CDBF7B38}"/>
                  </a:ext>
                </a:extLst>
              </p14:cNvPr>
              <p14:cNvContentPartPr/>
              <p14:nvPr/>
            </p14:nvContentPartPr>
            <p14:xfrm>
              <a:off x="11185364" y="1470606"/>
              <a:ext cx="360" cy="360"/>
            </p14:xfrm>
          </p:contentPart>
        </mc:Choice>
        <mc:Fallback xmlns="">
          <p:pic>
            <p:nvPicPr>
              <p:cNvPr id="58" name="Ink 57">
                <a:extLst>
                  <a:ext uri="{FF2B5EF4-FFF2-40B4-BE49-F238E27FC236}">
                    <a16:creationId xmlns:a16="http://schemas.microsoft.com/office/drawing/2014/main" id="{EF25187C-25CD-4BAA-9DF7-6868CDBF7B38}"/>
                  </a:ext>
                </a:extLst>
              </p:cNvPr>
              <p:cNvPicPr/>
              <p:nvPr/>
            </p:nvPicPr>
            <p:blipFill>
              <a:blip r:embed="rId5"/>
              <a:stretch>
                <a:fillRect/>
              </a:stretch>
            </p:blipFill>
            <p:spPr>
              <a:xfrm>
                <a:off x="11181044" y="146628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2EC15ADE-DE21-48E0-BA38-F06AB97CFE82}"/>
                  </a:ext>
                </a:extLst>
              </p14:cNvPr>
              <p14:cNvContentPartPr/>
              <p14:nvPr/>
            </p14:nvContentPartPr>
            <p14:xfrm>
              <a:off x="10886204" y="1786686"/>
              <a:ext cx="360" cy="360"/>
            </p14:xfrm>
          </p:contentPart>
        </mc:Choice>
        <mc:Fallback xmlns="">
          <p:pic>
            <p:nvPicPr>
              <p:cNvPr id="59" name="Ink 58">
                <a:extLst>
                  <a:ext uri="{FF2B5EF4-FFF2-40B4-BE49-F238E27FC236}">
                    <a16:creationId xmlns:a16="http://schemas.microsoft.com/office/drawing/2014/main" id="{2EC15ADE-DE21-48E0-BA38-F06AB97CFE82}"/>
                  </a:ext>
                </a:extLst>
              </p:cNvPr>
              <p:cNvPicPr/>
              <p:nvPr/>
            </p:nvPicPr>
            <p:blipFill>
              <a:blip r:embed="rId5"/>
              <a:stretch>
                <a:fillRect/>
              </a:stretch>
            </p:blipFill>
            <p:spPr>
              <a:xfrm>
                <a:off x="10881884" y="178236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 name="Ink 59">
                <a:extLst>
                  <a:ext uri="{FF2B5EF4-FFF2-40B4-BE49-F238E27FC236}">
                    <a16:creationId xmlns:a16="http://schemas.microsoft.com/office/drawing/2014/main" id="{AA00BF96-ABD2-4672-9621-5ADAE400D332}"/>
                  </a:ext>
                </a:extLst>
              </p14:cNvPr>
              <p14:cNvContentPartPr/>
              <p14:nvPr/>
            </p14:nvContentPartPr>
            <p14:xfrm>
              <a:off x="11091404" y="1966326"/>
              <a:ext cx="360" cy="360"/>
            </p14:xfrm>
          </p:contentPart>
        </mc:Choice>
        <mc:Fallback xmlns="">
          <p:pic>
            <p:nvPicPr>
              <p:cNvPr id="60" name="Ink 59">
                <a:extLst>
                  <a:ext uri="{FF2B5EF4-FFF2-40B4-BE49-F238E27FC236}">
                    <a16:creationId xmlns:a16="http://schemas.microsoft.com/office/drawing/2014/main" id="{AA00BF96-ABD2-4672-9621-5ADAE400D332}"/>
                  </a:ext>
                </a:extLst>
              </p:cNvPr>
              <p:cNvPicPr/>
              <p:nvPr/>
            </p:nvPicPr>
            <p:blipFill>
              <a:blip r:embed="rId5"/>
              <a:stretch>
                <a:fillRect/>
              </a:stretch>
            </p:blipFill>
            <p:spPr>
              <a:xfrm>
                <a:off x="11087084" y="19620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2D9DD569-5D3B-48D5-956E-1A90C9A138DB}"/>
                  </a:ext>
                </a:extLst>
              </p14:cNvPr>
              <p14:cNvContentPartPr/>
              <p14:nvPr/>
            </p14:nvContentPartPr>
            <p14:xfrm>
              <a:off x="11441324" y="1923126"/>
              <a:ext cx="360" cy="360"/>
            </p14:xfrm>
          </p:contentPart>
        </mc:Choice>
        <mc:Fallback xmlns="">
          <p:pic>
            <p:nvPicPr>
              <p:cNvPr id="61" name="Ink 60">
                <a:extLst>
                  <a:ext uri="{FF2B5EF4-FFF2-40B4-BE49-F238E27FC236}">
                    <a16:creationId xmlns:a16="http://schemas.microsoft.com/office/drawing/2014/main" id="{2D9DD569-5D3B-48D5-956E-1A90C9A138DB}"/>
                  </a:ext>
                </a:extLst>
              </p:cNvPr>
              <p:cNvPicPr/>
              <p:nvPr/>
            </p:nvPicPr>
            <p:blipFill>
              <a:blip r:embed="rId5"/>
              <a:stretch>
                <a:fillRect/>
              </a:stretch>
            </p:blipFill>
            <p:spPr>
              <a:xfrm>
                <a:off x="11437004" y="19188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2" name="Ink 61">
                <a:extLst>
                  <a:ext uri="{FF2B5EF4-FFF2-40B4-BE49-F238E27FC236}">
                    <a16:creationId xmlns:a16="http://schemas.microsoft.com/office/drawing/2014/main" id="{BDDA3A9B-85CC-420A-AEDF-197F920E8F90}"/>
                  </a:ext>
                </a:extLst>
              </p14:cNvPr>
              <p14:cNvContentPartPr/>
              <p14:nvPr/>
            </p14:nvContentPartPr>
            <p14:xfrm>
              <a:off x="11638244" y="1684086"/>
              <a:ext cx="360" cy="360"/>
            </p14:xfrm>
          </p:contentPart>
        </mc:Choice>
        <mc:Fallback xmlns="">
          <p:pic>
            <p:nvPicPr>
              <p:cNvPr id="62" name="Ink 61">
                <a:extLst>
                  <a:ext uri="{FF2B5EF4-FFF2-40B4-BE49-F238E27FC236}">
                    <a16:creationId xmlns:a16="http://schemas.microsoft.com/office/drawing/2014/main" id="{BDDA3A9B-85CC-420A-AEDF-197F920E8F90}"/>
                  </a:ext>
                </a:extLst>
              </p:cNvPr>
              <p:cNvPicPr/>
              <p:nvPr/>
            </p:nvPicPr>
            <p:blipFill>
              <a:blip r:embed="rId5"/>
              <a:stretch>
                <a:fillRect/>
              </a:stretch>
            </p:blipFill>
            <p:spPr>
              <a:xfrm>
                <a:off x="11633924" y="167976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2">
                <a:extLst>
                  <a:ext uri="{FF2B5EF4-FFF2-40B4-BE49-F238E27FC236}">
                    <a16:creationId xmlns:a16="http://schemas.microsoft.com/office/drawing/2014/main" id="{72217252-959D-4814-999A-E27D978D2022}"/>
                  </a:ext>
                </a:extLst>
              </p14:cNvPr>
              <p14:cNvContentPartPr/>
              <p14:nvPr/>
            </p14:nvContentPartPr>
            <p14:xfrm>
              <a:off x="10758044" y="1410846"/>
              <a:ext cx="360" cy="360"/>
            </p14:xfrm>
          </p:contentPart>
        </mc:Choice>
        <mc:Fallback xmlns="">
          <p:pic>
            <p:nvPicPr>
              <p:cNvPr id="63" name="Ink 62">
                <a:extLst>
                  <a:ext uri="{FF2B5EF4-FFF2-40B4-BE49-F238E27FC236}">
                    <a16:creationId xmlns:a16="http://schemas.microsoft.com/office/drawing/2014/main" id="{72217252-959D-4814-999A-E27D978D2022}"/>
                  </a:ext>
                </a:extLst>
              </p:cNvPr>
              <p:cNvPicPr/>
              <p:nvPr/>
            </p:nvPicPr>
            <p:blipFill>
              <a:blip r:embed="rId5"/>
              <a:stretch>
                <a:fillRect/>
              </a:stretch>
            </p:blipFill>
            <p:spPr>
              <a:xfrm>
                <a:off x="10753724" y="1406526"/>
                <a:ext cx="9000" cy="9000"/>
              </a:xfrm>
              <a:prstGeom prst="rect">
                <a:avLst/>
              </a:prstGeom>
            </p:spPr>
          </p:pic>
        </mc:Fallback>
      </mc:AlternateContent>
      <p:cxnSp>
        <p:nvCxnSpPr>
          <p:cNvPr id="80" name="Straight Arrow Connector 79">
            <a:extLst>
              <a:ext uri="{FF2B5EF4-FFF2-40B4-BE49-F238E27FC236}">
                <a16:creationId xmlns:a16="http://schemas.microsoft.com/office/drawing/2014/main" id="{6CFA92F9-7CB8-4506-B3E4-A9E3010E23EC}"/>
              </a:ext>
            </a:extLst>
          </p:cNvPr>
          <p:cNvCxnSpPr>
            <a:stCxn id="9" idx="6"/>
            <a:endCxn id="10" idx="2"/>
          </p:cNvCxnSpPr>
          <p:nvPr/>
        </p:nvCxnSpPr>
        <p:spPr>
          <a:xfrm>
            <a:off x="9501624" y="1616039"/>
            <a:ext cx="1108504"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4661C6D-1943-4187-8462-7095E8585CF2}"/>
              </a:ext>
            </a:extLst>
          </p:cNvPr>
          <p:cNvSpPr txBox="1"/>
          <p:nvPr/>
        </p:nvSpPr>
        <p:spPr>
          <a:xfrm>
            <a:off x="9953956" y="1246353"/>
            <a:ext cx="216351" cy="369332"/>
          </a:xfrm>
          <a:prstGeom prst="rect">
            <a:avLst/>
          </a:prstGeom>
          <a:noFill/>
        </p:spPr>
        <p:txBody>
          <a:bodyPr wrap="square" rtlCol="0">
            <a:spAutoFit/>
          </a:bodyPr>
          <a:lstStyle/>
          <a:p>
            <a:pPr algn="ctr"/>
            <a:r>
              <a:rPr lang="en-US" dirty="0">
                <a:solidFill>
                  <a:schemeClr val="accent2">
                    <a:lumMod val="75000"/>
                  </a:schemeClr>
                </a:solidFill>
              </a:rPr>
              <a:t>h</a:t>
            </a:r>
            <a:endParaRPr lang="el-GR" dirty="0">
              <a:solidFill>
                <a:schemeClr val="accent2">
                  <a:lumMod val="75000"/>
                </a:schemeClr>
              </a:solidFill>
            </a:endParaRPr>
          </a:p>
        </p:txBody>
      </p:sp>
      <mc:AlternateContent xmlns:mc="http://schemas.openxmlformats.org/markup-compatibility/2006" xmlns:p14="http://schemas.microsoft.com/office/powerpoint/2010/main">
        <mc:Choice Requires="p14">
          <p:contentPart p14:bwMode="auto" r:id="rId55">
            <p14:nvContentPartPr>
              <p14:cNvPr id="168" name="Ink 167">
                <a:extLst>
                  <a:ext uri="{FF2B5EF4-FFF2-40B4-BE49-F238E27FC236}">
                    <a16:creationId xmlns:a16="http://schemas.microsoft.com/office/drawing/2014/main" id="{198E8AB2-EFD0-4CBF-9096-22E20B8A55BF}"/>
                  </a:ext>
                </a:extLst>
              </p14:cNvPr>
              <p14:cNvContentPartPr/>
              <p14:nvPr/>
            </p14:nvContentPartPr>
            <p14:xfrm>
              <a:off x="8629536" y="1932125"/>
              <a:ext cx="360" cy="360"/>
            </p14:xfrm>
          </p:contentPart>
        </mc:Choice>
        <mc:Fallback xmlns="">
          <p:pic>
            <p:nvPicPr>
              <p:cNvPr id="168" name="Ink 167">
                <a:extLst>
                  <a:ext uri="{FF2B5EF4-FFF2-40B4-BE49-F238E27FC236}">
                    <a16:creationId xmlns:a16="http://schemas.microsoft.com/office/drawing/2014/main" id="{198E8AB2-EFD0-4CBF-9096-22E20B8A55BF}"/>
                  </a:ext>
                </a:extLst>
              </p:cNvPr>
              <p:cNvPicPr/>
              <p:nvPr/>
            </p:nvPicPr>
            <p:blipFill>
              <a:blip r:embed="rId5"/>
              <a:stretch>
                <a:fillRect/>
              </a:stretch>
            </p:blipFill>
            <p:spPr>
              <a:xfrm>
                <a:off x="8625216" y="1927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Ink 178">
                <a:extLst>
                  <a:ext uri="{FF2B5EF4-FFF2-40B4-BE49-F238E27FC236}">
                    <a16:creationId xmlns:a16="http://schemas.microsoft.com/office/drawing/2014/main" id="{EEC86B2F-2178-4D71-8FF9-95D97A8AFF29}"/>
                  </a:ext>
                </a:extLst>
              </p14:cNvPr>
              <p14:cNvContentPartPr/>
              <p14:nvPr/>
            </p14:nvContentPartPr>
            <p14:xfrm>
              <a:off x="8732136" y="1461605"/>
              <a:ext cx="360" cy="360"/>
            </p14:xfrm>
          </p:contentPart>
        </mc:Choice>
        <mc:Fallback xmlns="">
          <p:pic>
            <p:nvPicPr>
              <p:cNvPr id="179" name="Ink 178">
                <a:extLst>
                  <a:ext uri="{FF2B5EF4-FFF2-40B4-BE49-F238E27FC236}">
                    <a16:creationId xmlns:a16="http://schemas.microsoft.com/office/drawing/2014/main" id="{EEC86B2F-2178-4D71-8FF9-95D97A8AFF29}"/>
                  </a:ext>
                </a:extLst>
              </p:cNvPr>
              <p:cNvPicPr/>
              <p:nvPr/>
            </p:nvPicPr>
            <p:blipFill>
              <a:blip r:embed="rId5"/>
              <a:stretch>
                <a:fillRect/>
              </a:stretch>
            </p:blipFill>
            <p:spPr>
              <a:xfrm>
                <a:off x="8727816" y="1457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0" name="Ink 179">
                <a:extLst>
                  <a:ext uri="{FF2B5EF4-FFF2-40B4-BE49-F238E27FC236}">
                    <a16:creationId xmlns:a16="http://schemas.microsoft.com/office/drawing/2014/main" id="{158FC097-3549-49E4-89B0-D5C8FA8A17CE}"/>
                  </a:ext>
                </a:extLst>
              </p14:cNvPr>
              <p14:cNvContentPartPr/>
              <p14:nvPr/>
            </p14:nvContentPartPr>
            <p14:xfrm>
              <a:off x="8732136" y="1103045"/>
              <a:ext cx="360" cy="360"/>
            </p14:xfrm>
          </p:contentPart>
        </mc:Choice>
        <mc:Fallback xmlns="">
          <p:pic>
            <p:nvPicPr>
              <p:cNvPr id="180" name="Ink 179">
                <a:extLst>
                  <a:ext uri="{FF2B5EF4-FFF2-40B4-BE49-F238E27FC236}">
                    <a16:creationId xmlns:a16="http://schemas.microsoft.com/office/drawing/2014/main" id="{158FC097-3549-49E4-89B0-D5C8FA8A17CE}"/>
                  </a:ext>
                </a:extLst>
              </p:cNvPr>
              <p:cNvPicPr/>
              <p:nvPr/>
            </p:nvPicPr>
            <p:blipFill>
              <a:blip r:embed="rId5"/>
              <a:stretch>
                <a:fillRect/>
              </a:stretch>
            </p:blipFill>
            <p:spPr>
              <a:xfrm>
                <a:off x="8727816" y="10987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1" name="Ink 180">
                <a:extLst>
                  <a:ext uri="{FF2B5EF4-FFF2-40B4-BE49-F238E27FC236}">
                    <a16:creationId xmlns:a16="http://schemas.microsoft.com/office/drawing/2014/main" id="{024F2CFF-3126-442C-A69C-1395859F12F4}"/>
                  </a:ext>
                </a:extLst>
              </p14:cNvPr>
              <p14:cNvContentPartPr/>
              <p14:nvPr/>
            </p14:nvContentPartPr>
            <p14:xfrm>
              <a:off x="8886216" y="1359365"/>
              <a:ext cx="360" cy="360"/>
            </p14:xfrm>
          </p:contentPart>
        </mc:Choice>
        <mc:Fallback xmlns="">
          <p:pic>
            <p:nvPicPr>
              <p:cNvPr id="181" name="Ink 180">
                <a:extLst>
                  <a:ext uri="{FF2B5EF4-FFF2-40B4-BE49-F238E27FC236}">
                    <a16:creationId xmlns:a16="http://schemas.microsoft.com/office/drawing/2014/main" id="{024F2CFF-3126-442C-A69C-1395859F12F4}"/>
                  </a:ext>
                </a:extLst>
              </p:cNvPr>
              <p:cNvPicPr/>
              <p:nvPr/>
            </p:nvPicPr>
            <p:blipFill>
              <a:blip r:embed="rId5"/>
              <a:stretch>
                <a:fillRect/>
              </a:stretch>
            </p:blipFill>
            <p:spPr>
              <a:xfrm>
                <a:off x="8881896" y="13550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82" name="Ink 181">
                <a:extLst>
                  <a:ext uri="{FF2B5EF4-FFF2-40B4-BE49-F238E27FC236}">
                    <a16:creationId xmlns:a16="http://schemas.microsoft.com/office/drawing/2014/main" id="{BABF3447-DEA0-4E74-8A5B-23E27F590CF3}"/>
                  </a:ext>
                </a:extLst>
              </p14:cNvPr>
              <p14:cNvContentPartPr/>
              <p14:nvPr/>
            </p14:nvContentPartPr>
            <p14:xfrm>
              <a:off x="9014376" y="1820885"/>
              <a:ext cx="360" cy="360"/>
            </p14:xfrm>
          </p:contentPart>
        </mc:Choice>
        <mc:Fallback xmlns="">
          <p:pic>
            <p:nvPicPr>
              <p:cNvPr id="182" name="Ink 181">
                <a:extLst>
                  <a:ext uri="{FF2B5EF4-FFF2-40B4-BE49-F238E27FC236}">
                    <a16:creationId xmlns:a16="http://schemas.microsoft.com/office/drawing/2014/main" id="{BABF3447-DEA0-4E74-8A5B-23E27F590CF3}"/>
                  </a:ext>
                </a:extLst>
              </p:cNvPr>
              <p:cNvPicPr/>
              <p:nvPr/>
            </p:nvPicPr>
            <p:blipFill>
              <a:blip r:embed="rId5"/>
              <a:stretch>
                <a:fillRect/>
              </a:stretch>
            </p:blipFill>
            <p:spPr>
              <a:xfrm>
                <a:off x="9010056" y="18165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3" name="Ink 182">
                <a:extLst>
                  <a:ext uri="{FF2B5EF4-FFF2-40B4-BE49-F238E27FC236}">
                    <a16:creationId xmlns:a16="http://schemas.microsoft.com/office/drawing/2014/main" id="{0387F9C9-0FB3-4929-AFC6-F79453FE65B5}"/>
                  </a:ext>
                </a:extLst>
              </p14:cNvPr>
              <p14:cNvContentPartPr/>
              <p14:nvPr/>
            </p14:nvContentPartPr>
            <p14:xfrm>
              <a:off x="8928696" y="2085845"/>
              <a:ext cx="360" cy="360"/>
            </p14:xfrm>
          </p:contentPart>
        </mc:Choice>
        <mc:Fallback xmlns="">
          <p:pic>
            <p:nvPicPr>
              <p:cNvPr id="183" name="Ink 182">
                <a:extLst>
                  <a:ext uri="{FF2B5EF4-FFF2-40B4-BE49-F238E27FC236}">
                    <a16:creationId xmlns:a16="http://schemas.microsoft.com/office/drawing/2014/main" id="{0387F9C9-0FB3-4929-AFC6-F79453FE65B5}"/>
                  </a:ext>
                </a:extLst>
              </p:cNvPr>
              <p:cNvPicPr/>
              <p:nvPr/>
            </p:nvPicPr>
            <p:blipFill>
              <a:blip r:embed="rId5"/>
              <a:stretch>
                <a:fillRect/>
              </a:stretch>
            </p:blipFill>
            <p:spPr>
              <a:xfrm>
                <a:off x="8924376" y="20815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84" name="Ink 183">
                <a:extLst>
                  <a:ext uri="{FF2B5EF4-FFF2-40B4-BE49-F238E27FC236}">
                    <a16:creationId xmlns:a16="http://schemas.microsoft.com/office/drawing/2014/main" id="{F5F61FBD-403A-4AC8-9CB7-3C076146948C}"/>
                  </a:ext>
                </a:extLst>
              </p14:cNvPr>
              <p14:cNvContentPartPr/>
              <p14:nvPr/>
            </p14:nvContentPartPr>
            <p14:xfrm>
              <a:off x="8595336" y="1991885"/>
              <a:ext cx="360" cy="360"/>
            </p14:xfrm>
          </p:contentPart>
        </mc:Choice>
        <mc:Fallback xmlns="">
          <p:pic>
            <p:nvPicPr>
              <p:cNvPr id="184" name="Ink 183">
                <a:extLst>
                  <a:ext uri="{FF2B5EF4-FFF2-40B4-BE49-F238E27FC236}">
                    <a16:creationId xmlns:a16="http://schemas.microsoft.com/office/drawing/2014/main" id="{F5F61FBD-403A-4AC8-9CB7-3C076146948C}"/>
                  </a:ext>
                </a:extLst>
              </p:cNvPr>
              <p:cNvPicPr/>
              <p:nvPr/>
            </p:nvPicPr>
            <p:blipFill>
              <a:blip r:embed="rId5"/>
              <a:stretch>
                <a:fillRect/>
              </a:stretch>
            </p:blipFill>
            <p:spPr>
              <a:xfrm>
                <a:off x="8591016" y="1987565"/>
                <a:ext cx="9000" cy="9000"/>
              </a:xfrm>
              <a:prstGeom prst="rect">
                <a:avLst/>
              </a:prstGeom>
            </p:spPr>
          </p:pic>
        </mc:Fallback>
      </mc:AlternateContent>
      <p:grpSp>
        <p:nvGrpSpPr>
          <p:cNvPr id="287" name="Group 286">
            <a:extLst>
              <a:ext uri="{FF2B5EF4-FFF2-40B4-BE49-F238E27FC236}">
                <a16:creationId xmlns:a16="http://schemas.microsoft.com/office/drawing/2014/main" id="{4C05E0AC-2A2E-4F24-A766-AF966091B397}"/>
              </a:ext>
            </a:extLst>
          </p:cNvPr>
          <p:cNvGrpSpPr/>
          <p:nvPr/>
        </p:nvGrpSpPr>
        <p:grpSpPr>
          <a:xfrm>
            <a:off x="358728" y="2529627"/>
            <a:ext cx="11428920" cy="2397277"/>
            <a:chOff x="358728" y="2529627"/>
            <a:chExt cx="11428920" cy="2397277"/>
          </a:xfrm>
        </p:grpSpPr>
        <p:sp>
          <p:nvSpPr>
            <p:cNvPr id="83" name="TextBox 82">
              <a:extLst>
                <a:ext uri="{FF2B5EF4-FFF2-40B4-BE49-F238E27FC236}">
                  <a16:creationId xmlns:a16="http://schemas.microsoft.com/office/drawing/2014/main" id="{87623B01-5179-4998-AEA6-1389A94D823B}"/>
                </a:ext>
              </a:extLst>
            </p:cNvPr>
            <p:cNvSpPr txBox="1"/>
            <p:nvPr/>
          </p:nvSpPr>
          <p:spPr>
            <a:xfrm>
              <a:off x="358728" y="3127956"/>
              <a:ext cx="7246834" cy="1200329"/>
            </a:xfrm>
            <a:prstGeom prst="rect">
              <a:avLst/>
            </a:prstGeom>
            <a:noFill/>
          </p:spPr>
          <p:txBody>
            <a:bodyPr wrap="square">
              <a:spAutoFit/>
            </a:bodyPr>
            <a:lstStyle/>
            <a:p>
              <a:pPr marL="285750" indent="-285750" algn="l">
                <a:buFont typeface="Wingdings" panose="05000000000000000000" pitchFamily="2" charset="2"/>
                <a:buChar char="Ø"/>
              </a:pPr>
              <a:r>
                <a:rPr lang="el-GR" u="sng" dirty="0">
                  <a:solidFill>
                    <a:srgbClr val="CC9900"/>
                  </a:solidFill>
                </a:rPr>
                <a:t>Σ</a:t>
              </a:r>
              <a:r>
                <a:rPr lang="el-GR" b="1" i="0" u="sng" strike="noStrike" baseline="0" dirty="0">
                  <a:solidFill>
                    <a:srgbClr val="CC9900"/>
                  </a:solidFill>
                </a:rPr>
                <a:t>υνάρτηση μιας κατεύθυνσης</a:t>
              </a:r>
              <a:r>
                <a:rPr lang="el-GR" b="1" i="0" u="none" strike="noStrike" baseline="0" dirty="0"/>
                <a:t> </a:t>
              </a:r>
            </a:p>
            <a:p>
              <a:pPr algn="l"/>
              <a:r>
                <a:rPr lang="el-GR" dirty="0"/>
                <a:t>Κ</a:t>
              </a:r>
              <a:r>
                <a:rPr lang="el-GR" b="0" i="0" u="none" strike="noStrike" baseline="0" dirty="0"/>
                <a:t>άθε συνάρτηση f :</a:t>
              </a:r>
              <a:r>
                <a:rPr lang="en-US" b="0" i="0" u="none" strike="noStrike" baseline="0" dirty="0"/>
                <a:t> </a:t>
              </a:r>
              <a:r>
                <a:rPr lang="el-GR" b="0" i="0" u="none" strike="noStrike" baseline="0" dirty="0"/>
                <a:t>A</a:t>
              </a:r>
              <a:r>
                <a:rPr lang="en-US" b="0" i="0" u="none" strike="noStrike" baseline="0" dirty="0"/>
                <a:t> </a:t>
              </a:r>
              <a:r>
                <a:rPr lang="el-GR" b="0" i="0" u="none" strike="noStrike" baseline="0" dirty="0"/>
                <a:t>→ B για την</a:t>
              </a:r>
              <a:r>
                <a:rPr lang="en-US" b="0" i="0" u="none" strike="noStrike" baseline="0" dirty="0"/>
                <a:t> </a:t>
              </a:r>
              <a:r>
                <a:rPr lang="el-GR" b="0" i="0" u="none" strike="noStrike" baseline="0" dirty="0"/>
                <a:t>οποία </a:t>
              </a:r>
              <a:r>
                <a:rPr lang="el-GR" b="0" i="0" u="none" strike="noStrike" baseline="0" dirty="0">
                  <a:solidFill>
                    <a:srgbClr val="FF0000"/>
                  </a:solidFill>
                </a:rPr>
                <a:t>υπάρχει αλγόριθμος πολυωνυμικού χρόνου</a:t>
              </a:r>
              <a:r>
                <a:rPr lang="el-GR" b="0" i="0" u="none" strike="noStrike" baseline="0" dirty="0"/>
                <a:t> ο οποίος να υπολογίζει την τιμή f(x) για κάθε</a:t>
              </a:r>
              <a:r>
                <a:rPr lang="en-US" b="0" i="0" u="none" strike="noStrike" baseline="0" dirty="0"/>
                <a:t> </a:t>
              </a:r>
              <a:r>
                <a:rPr lang="el-GR" b="0" i="0" u="none" strike="noStrike" baseline="0" dirty="0"/>
                <a:t>x ∈ A αλλά η εύρεση ενός x ∈ A από δοθέν f(x) είναι </a:t>
              </a:r>
              <a:r>
                <a:rPr lang="el-GR" b="0" i="0" u="none" strike="noStrike" baseline="0" dirty="0">
                  <a:solidFill>
                    <a:srgbClr val="FF0000"/>
                  </a:solidFill>
                </a:rPr>
                <a:t>υπολογιστικά ανέφικτη</a:t>
              </a:r>
              <a:r>
                <a:rPr lang="el-GR" b="0" i="0" u="none" strike="noStrike" baseline="0" dirty="0"/>
                <a:t>.</a:t>
              </a:r>
              <a:endParaRPr lang="el-GR" dirty="0"/>
            </a:p>
          </p:txBody>
        </p:sp>
        <p:sp>
          <p:nvSpPr>
            <p:cNvPr id="86" name="Oval 85">
              <a:extLst>
                <a:ext uri="{FF2B5EF4-FFF2-40B4-BE49-F238E27FC236}">
                  <a16:creationId xmlns:a16="http://schemas.microsoft.com/office/drawing/2014/main" id="{4F189492-6BB1-4CB2-9CCC-A5E839AB4B98}"/>
                </a:ext>
              </a:extLst>
            </p:cNvPr>
            <p:cNvSpPr/>
            <p:nvPr/>
          </p:nvSpPr>
          <p:spPr>
            <a:xfrm>
              <a:off x="8320692" y="3061807"/>
              <a:ext cx="1179320" cy="1316053"/>
            </a:xfrm>
            <a:prstGeom prst="ellipse">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7" name="Oval 86">
              <a:extLst>
                <a:ext uri="{FF2B5EF4-FFF2-40B4-BE49-F238E27FC236}">
                  <a16:creationId xmlns:a16="http://schemas.microsoft.com/office/drawing/2014/main" id="{5693575D-4881-4786-B5DC-DC170F188679}"/>
                </a:ext>
              </a:extLst>
            </p:cNvPr>
            <p:cNvSpPr/>
            <p:nvPr/>
          </p:nvSpPr>
          <p:spPr>
            <a:xfrm>
              <a:off x="10608328" y="3061807"/>
              <a:ext cx="1179320" cy="131605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8" name="TextBox 87">
              <a:extLst>
                <a:ext uri="{FF2B5EF4-FFF2-40B4-BE49-F238E27FC236}">
                  <a16:creationId xmlns:a16="http://schemas.microsoft.com/office/drawing/2014/main" id="{5C6880FB-CE11-4539-93DC-7345161A79B4}"/>
                </a:ext>
              </a:extLst>
            </p:cNvPr>
            <p:cNvSpPr txBox="1"/>
            <p:nvPr/>
          </p:nvSpPr>
          <p:spPr>
            <a:xfrm flipH="1">
              <a:off x="9188514" y="4278167"/>
              <a:ext cx="207665" cy="369332"/>
            </a:xfrm>
            <a:prstGeom prst="rect">
              <a:avLst/>
            </a:prstGeom>
            <a:noFill/>
          </p:spPr>
          <p:txBody>
            <a:bodyPr wrap="square" rtlCol="0">
              <a:spAutoFit/>
            </a:bodyPr>
            <a:lstStyle/>
            <a:p>
              <a:pPr algn="ctr"/>
              <a:r>
                <a:rPr lang="en-US" dirty="0">
                  <a:solidFill>
                    <a:srgbClr val="0070C0"/>
                  </a:solidFill>
                </a:rPr>
                <a:t>X</a:t>
              </a:r>
              <a:endParaRPr lang="el-GR" dirty="0">
                <a:solidFill>
                  <a:srgbClr val="0070C0"/>
                </a:solidFill>
              </a:endParaRPr>
            </a:p>
          </p:txBody>
        </p:sp>
        <p:sp>
          <p:nvSpPr>
            <p:cNvPr id="89" name="TextBox 88">
              <a:extLst>
                <a:ext uri="{FF2B5EF4-FFF2-40B4-BE49-F238E27FC236}">
                  <a16:creationId xmlns:a16="http://schemas.microsoft.com/office/drawing/2014/main" id="{D4729FBA-F296-4C20-B21F-C04B139A4FBF}"/>
                </a:ext>
              </a:extLst>
            </p:cNvPr>
            <p:cNvSpPr txBox="1"/>
            <p:nvPr/>
          </p:nvSpPr>
          <p:spPr>
            <a:xfrm flipH="1">
              <a:off x="11476150" y="4278167"/>
              <a:ext cx="207665" cy="369332"/>
            </a:xfrm>
            <a:prstGeom prst="rect">
              <a:avLst/>
            </a:prstGeom>
            <a:noFill/>
          </p:spPr>
          <p:txBody>
            <a:bodyPr wrap="square" rtlCol="0">
              <a:spAutoFit/>
            </a:bodyPr>
            <a:lstStyle/>
            <a:p>
              <a:pPr algn="ctr"/>
              <a:r>
                <a:rPr lang="en-US" dirty="0">
                  <a:solidFill>
                    <a:schemeClr val="accent6"/>
                  </a:solidFill>
                </a:rPr>
                <a:t>Y</a:t>
              </a:r>
              <a:endParaRPr lang="el-GR" dirty="0">
                <a:solidFill>
                  <a:schemeClr val="accent6"/>
                </a:solidFill>
              </a:endParaRPr>
            </a:p>
          </p:txBody>
        </p:sp>
        <mc:AlternateContent xmlns:mc="http://schemas.openxmlformats.org/markup-compatibility/2006" xmlns:p14="http://schemas.microsoft.com/office/powerpoint/2010/main">
          <mc:Choice Requires="p14">
            <p:contentPart p14:bwMode="auto" r:id="rId62">
              <p14:nvContentPartPr>
                <p14:cNvPr id="90" name="Ink 89">
                  <a:extLst>
                    <a:ext uri="{FF2B5EF4-FFF2-40B4-BE49-F238E27FC236}">
                      <a16:creationId xmlns:a16="http://schemas.microsoft.com/office/drawing/2014/main" id="{A573A6DB-E878-42A9-B7BA-384D1C4AD25B}"/>
                    </a:ext>
                  </a:extLst>
                </p14:cNvPr>
                <p14:cNvContentPartPr/>
                <p14:nvPr/>
              </p14:nvContentPartPr>
              <p14:xfrm>
                <a:off x="8611004" y="3343640"/>
                <a:ext cx="360" cy="360"/>
              </p14:xfrm>
            </p:contentPart>
          </mc:Choice>
          <mc:Fallback xmlns="">
            <p:pic>
              <p:nvPicPr>
                <p:cNvPr id="90" name="Ink 89">
                  <a:extLst>
                    <a:ext uri="{FF2B5EF4-FFF2-40B4-BE49-F238E27FC236}">
                      <a16:creationId xmlns:a16="http://schemas.microsoft.com/office/drawing/2014/main" id="{A573A6DB-E878-42A9-B7BA-384D1C4AD25B}"/>
                    </a:ext>
                  </a:extLst>
                </p:cNvPr>
                <p:cNvPicPr/>
                <p:nvPr/>
              </p:nvPicPr>
              <p:blipFill>
                <a:blip r:embed="rId5"/>
                <a:stretch>
                  <a:fillRect/>
                </a:stretch>
              </p:blipFill>
              <p:spPr>
                <a:xfrm>
                  <a:off x="8606684" y="33393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1" name="Ink 90">
                  <a:extLst>
                    <a:ext uri="{FF2B5EF4-FFF2-40B4-BE49-F238E27FC236}">
                      <a16:creationId xmlns:a16="http://schemas.microsoft.com/office/drawing/2014/main" id="{8BE06D31-BE64-4BDE-94AF-218421C0169D}"/>
                    </a:ext>
                  </a:extLst>
                </p14:cNvPr>
                <p14:cNvContentPartPr/>
                <p14:nvPr/>
              </p14:nvContentPartPr>
              <p14:xfrm>
                <a:off x="8611004" y="3531560"/>
                <a:ext cx="360" cy="360"/>
              </p14:xfrm>
            </p:contentPart>
          </mc:Choice>
          <mc:Fallback xmlns="">
            <p:pic>
              <p:nvPicPr>
                <p:cNvPr id="91" name="Ink 90">
                  <a:extLst>
                    <a:ext uri="{FF2B5EF4-FFF2-40B4-BE49-F238E27FC236}">
                      <a16:creationId xmlns:a16="http://schemas.microsoft.com/office/drawing/2014/main" id="{8BE06D31-BE64-4BDE-94AF-218421C0169D}"/>
                    </a:ext>
                  </a:extLst>
                </p:cNvPr>
                <p:cNvPicPr/>
                <p:nvPr/>
              </p:nvPicPr>
              <p:blipFill>
                <a:blip r:embed="rId5"/>
                <a:stretch>
                  <a:fillRect/>
                </a:stretch>
              </p:blipFill>
              <p:spPr>
                <a:xfrm>
                  <a:off x="8606684" y="35272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2" name="Ink 91">
                  <a:extLst>
                    <a:ext uri="{FF2B5EF4-FFF2-40B4-BE49-F238E27FC236}">
                      <a16:creationId xmlns:a16="http://schemas.microsoft.com/office/drawing/2014/main" id="{B9758082-4306-4E9B-A10B-56A9FC342C42}"/>
                    </a:ext>
                  </a:extLst>
                </p14:cNvPr>
                <p14:cNvContentPartPr/>
                <p14:nvPr/>
              </p14:nvContentPartPr>
              <p14:xfrm>
                <a:off x="8619284" y="3804800"/>
                <a:ext cx="360" cy="360"/>
              </p14:xfrm>
            </p:contentPart>
          </mc:Choice>
          <mc:Fallback xmlns="">
            <p:pic>
              <p:nvPicPr>
                <p:cNvPr id="92" name="Ink 91">
                  <a:extLst>
                    <a:ext uri="{FF2B5EF4-FFF2-40B4-BE49-F238E27FC236}">
                      <a16:creationId xmlns:a16="http://schemas.microsoft.com/office/drawing/2014/main" id="{B9758082-4306-4E9B-A10B-56A9FC342C42}"/>
                    </a:ext>
                  </a:extLst>
                </p:cNvPr>
                <p:cNvPicPr/>
                <p:nvPr/>
              </p:nvPicPr>
              <p:blipFill>
                <a:blip r:embed="rId5"/>
                <a:stretch>
                  <a:fillRect/>
                </a:stretch>
              </p:blipFill>
              <p:spPr>
                <a:xfrm>
                  <a:off x="8614964" y="38004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3" name="Ink 92">
                  <a:extLst>
                    <a:ext uri="{FF2B5EF4-FFF2-40B4-BE49-F238E27FC236}">
                      <a16:creationId xmlns:a16="http://schemas.microsoft.com/office/drawing/2014/main" id="{040F4244-0789-4417-8C4A-A732789C8661}"/>
                    </a:ext>
                  </a:extLst>
                </p14:cNvPr>
                <p14:cNvContentPartPr/>
                <p14:nvPr/>
              </p14:nvContentPartPr>
              <p14:xfrm>
                <a:off x="8619284" y="3685280"/>
                <a:ext cx="360" cy="360"/>
              </p14:xfrm>
            </p:contentPart>
          </mc:Choice>
          <mc:Fallback xmlns="">
            <p:pic>
              <p:nvPicPr>
                <p:cNvPr id="93" name="Ink 92">
                  <a:extLst>
                    <a:ext uri="{FF2B5EF4-FFF2-40B4-BE49-F238E27FC236}">
                      <a16:creationId xmlns:a16="http://schemas.microsoft.com/office/drawing/2014/main" id="{040F4244-0789-4417-8C4A-A732789C8661}"/>
                    </a:ext>
                  </a:extLst>
                </p:cNvPr>
                <p:cNvPicPr/>
                <p:nvPr/>
              </p:nvPicPr>
              <p:blipFill>
                <a:blip r:embed="rId5"/>
                <a:stretch>
                  <a:fillRect/>
                </a:stretch>
              </p:blipFill>
              <p:spPr>
                <a:xfrm>
                  <a:off x="8614964" y="3680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4" name="Ink 93">
                  <a:extLst>
                    <a:ext uri="{FF2B5EF4-FFF2-40B4-BE49-F238E27FC236}">
                      <a16:creationId xmlns:a16="http://schemas.microsoft.com/office/drawing/2014/main" id="{821D3182-DAA3-4CA4-8F78-43A3AF58A07D}"/>
                    </a:ext>
                  </a:extLst>
                </p14:cNvPr>
                <p14:cNvContentPartPr/>
                <p14:nvPr/>
              </p14:nvContentPartPr>
              <p14:xfrm>
                <a:off x="8858684" y="3574400"/>
                <a:ext cx="360" cy="360"/>
              </p14:xfrm>
            </p:contentPart>
          </mc:Choice>
          <mc:Fallback xmlns="">
            <p:pic>
              <p:nvPicPr>
                <p:cNvPr id="94" name="Ink 93">
                  <a:extLst>
                    <a:ext uri="{FF2B5EF4-FFF2-40B4-BE49-F238E27FC236}">
                      <a16:creationId xmlns:a16="http://schemas.microsoft.com/office/drawing/2014/main" id="{821D3182-DAA3-4CA4-8F78-43A3AF58A07D}"/>
                    </a:ext>
                  </a:extLst>
                </p:cNvPr>
                <p:cNvPicPr/>
                <p:nvPr/>
              </p:nvPicPr>
              <p:blipFill>
                <a:blip r:embed="rId5"/>
                <a:stretch>
                  <a:fillRect/>
                </a:stretch>
              </p:blipFill>
              <p:spPr>
                <a:xfrm>
                  <a:off x="8854364" y="3570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5" name="Ink 94">
                  <a:extLst>
                    <a:ext uri="{FF2B5EF4-FFF2-40B4-BE49-F238E27FC236}">
                      <a16:creationId xmlns:a16="http://schemas.microsoft.com/office/drawing/2014/main" id="{A1849A7E-9099-43F9-800B-DF644BC82676}"/>
                    </a:ext>
                  </a:extLst>
                </p14:cNvPr>
                <p14:cNvContentPartPr/>
                <p14:nvPr/>
              </p14:nvContentPartPr>
              <p14:xfrm>
                <a:off x="9029684" y="3548840"/>
                <a:ext cx="360" cy="360"/>
              </p14:xfrm>
            </p:contentPart>
          </mc:Choice>
          <mc:Fallback xmlns="">
            <p:pic>
              <p:nvPicPr>
                <p:cNvPr id="95" name="Ink 94">
                  <a:extLst>
                    <a:ext uri="{FF2B5EF4-FFF2-40B4-BE49-F238E27FC236}">
                      <a16:creationId xmlns:a16="http://schemas.microsoft.com/office/drawing/2014/main" id="{A1849A7E-9099-43F9-800B-DF644BC82676}"/>
                    </a:ext>
                  </a:extLst>
                </p:cNvPr>
                <p:cNvPicPr/>
                <p:nvPr/>
              </p:nvPicPr>
              <p:blipFill>
                <a:blip r:embed="rId5"/>
                <a:stretch>
                  <a:fillRect/>
                </a:stretch>
              </p:blipFill>
              <p:spPr>
                <a:xfrm>
                  <a:off x="9025364" y="35445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6" name="Ink 95">
                  <a:extLst>
                    <a:ext uri="{FF2B5EF4-FFF2-40B4-BE49-F238E27FC236}">
                      <a16:creationId xmlns:a16="http://schemas.microsoft.com/office/drawing/2014/main" id="{A102F461-90F4-493E-A04F-27380FD18BB5}"/>
                    </a:ext>
                  </a:extLst>
                </p14:cNvPr>
                <p14:cNvContentPartPr/>
                <p14:nvPr/>
              </p14:nvContentPartPr>
              <p14:xfrm>
                <a:off x="9089444" y="3856280"/>
                <a:ext cx="360" cy="360"/>
              </p14:xfrm>
            </p:contentPart>
          </mc:Choice>
          <mc:Fallback xmlns="">
            <p:pic>
              <p:nvPicPr>
                <p:cNvPr id="96" name="Ink 95">
                  <a:extLst>
                    <a:ext uri="{FF2B5EF4-FFF2-40B4-BE49-F238E27FC236}">
                      <a16:creationId xmlns:a16="http://schemas.microsoft.com/office/drawing/2014/main" id="{A102F461-90F4-493E-A04F-27380FD18BB5}"/>
                    </a:ext>
                  </a:extLst>
                </p:cNvPr>
                <p:cNvPicPr/>
                <p:nvPr/>
              </p:nvPicPr>
              <p:blipFill>
                <a:blip r:embed="rId5"/>
                <a:stretch>
                  <a:fillRect/>
                </a:stretch>
              </p:blipFill>
              <p:spPr>
                <a:xfrm>
                  <a:off x="9085124" y="3851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7" name="Ink 96">
                  <a:extLst>
                    <a:ext uri="{FF2B5EF4-FFF2-40B4-BE49-F238E27FC236}">
                      <a16:creationId xmlns:a16="http://schemas.microsoft.com/office/drawing/2014/main" id="{F8744926-D7DB-47BE-A11C-92B9354ECBE8}"/>
                    </a:ext>
                  </a:extLst>
                </p14:cNvPr>
                <p14:cNvContentPartPr/>
                <p14:nvPr/>
              </p14:nvContentPartPr>
              <p14:xfrm>
                <a:off x="8910164" y="3839000"/>
                <a:ext cx="360" cy="360"/>
              </p14:xfrm>
            </p:contentPart>
          </mc:Choice>
          <mc:Fallback xmlns="">
            <p:pic>
              <p:nvPicPr>
                <p:cNvPr id="97" name="Ink 96">
                  <a:extLst>
                    <a:ext uri="{FF2B5EF4-FFF2-40B4-BE49-F238E27FC236}">
                      <a16:creationId xmlns:a16="http://schemas.microsoft.com/office/drawing/2014/main" id="{F8744926-D7DB-47BE-A11C-92B9354ECBE8}"/>
                    </a:ext>
                  </a:extLst>
                </p:cNvPr>
                <p:cNvPicPr/>
                <p:nvPr/>
              </p:nvPicPr>
              <p:blipFill>
                <a:blip r:embed="rId5"/>
                <a:stretch>
                  <a:fillRect/>
                </a:stretch>
              </p:blipFill>
              <p:spPr>
                <a:xfrm>
                  <a:off x="8905844" y="38346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id="{ABD279CE-ACC9-4B5C-911E-AC8E518BA677}"/>
                    </a:ext>
                  </a:extLst>
                </p14:cNvPr>
                <p14:cNvContentPartPr/>
                <p14:nvPr/>
              </p14:nvContentPartPr>
              <p14:xfrm>
                <a:off x="8969924" y="3693920"/>
                <a:ext cx="360" cy="360"/>
              </p14:xfrm>
            </p:contentPart>
          </mc:Choice>
          <mc:Fallback xmlns="">
            <p:pic>
              <p:nvPicPr>
                <p:cNvPr id="98" name="Ink 97">
                  <a:extLst>
                    <a:ext uri="{FF2B5EF4-FFF2-40B4-BE49-F238E27FC236}">
                      <a16:creationId xmlns:a16="http://schemas.microsoft.com/office/drawing/2014/main" id="{ABD279CE-ACC9-4B5C-911E-AC8E518BA677}"/>
                    </a:ext>
                  </a:extLst>
                </p:cNvPr>
                <p:cNvPicPr/>
                <p:nvPr/>
              </p:nvPicPr>
              <p:blipFill>
                <a:blip r:embed="rId5"/>
                <a:stretch>
                  <a:fillRect/>
                </a:stretch>
              </p:blipFill>
              <p:spPr>
                <a:xfrm>
                  <a:off x="8965604" y="36896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51CD3770-5C70-492D-9F2D-7596C516622A}"/>
                    </a:ext>
                  </a:extLst>
                </p14:cNvPr>
                <p14:cNvContentPartPr/>
                <p14:nvPr/>
              </p14:nvContentPartPr>
              <p14:xfrm>
                <a:off x="8756444" y="3710840"/>
                <a:ext cx="360" cy="360"/>
              </p14:xfrm>
            </p:contentPart>
          </mc:Choice>
          <mc:Fallback xmlns="">
            <p:pic>
              <p:nvPicPr>
                <p:cNvPr id="99" name="Ink 98">
                  <a:extLst>
                    <a:ext uri="{FF2B5EF4-FFF2-40B4-BE49-F238E27FC236}">
                      <a16:creationId xmlns:a16="http://schemas.microsoft.com/office/drawing/2014/main" id="{51CD3770-5C70-492D-9F2D-7596C516622A}"/>
                    </a:ext>
                  </a:extLst>
                </p:cNvPr>
                <p:cNvPicPr/>
                <p:nvPr/>
              </p:nvPicPr>
              <p:blipFill>
                <a:blip r:embed="rId5"/>
                <a:stretch>
                  <a:fillRect/>
                </a:stretch>
              </p:blipFill>
              <p:spPr>
                <a:xfrm>
                  <a:off x="8752124" y="37065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0" name="Ink 99">
                  <a:extLst>
                    <a:ext uri="{FF2B5EF4-FFF2-40B4-BE49-F238E27FC236}">
                      <a16:creationId xmlns:a16="http://schemas.microsoft.com/office/drawing/2014/main" id="{DF63B518-E2DB-4D52-9DA3-89A827DC4449}"/>
                    </a:ext>
                  </a:extLst>
                </p14:cNvPr>
                <p14:cNvContentPartPr/>
                <p14:nvPr/>
              </p14:nvContentPartPr>
              <p14:xfrm>
                <a:off x="8935364" y="3403400"/>
                <a:ext cx="360" cy="360"/>
              </p14:xfrm>
            </p:contentPart>
          </mc:Choice>
          <mc:Fallback xmlns="">
            <p:pic>
              <p:nvPicPr>
                <p:cNvPr id="100" name="Ink 99">
                  <a:extLst>
                    <a:ext uri="{FF2B5EF4-FFF2-40B4-BE49-F238E27FC236}">
                      <a16:creationId xmlns:a16="http://schemas.microsoft.com/office/drawing/2014/main" id="{DF63B518-E2DB-4D52-9DA3-89A827DC4449}"/>
                    </a:ext>
                  </a:extLst>
                </p:cNvPr>
                <p:cNvPicPr/>
                <p:nvPr/>
              </p:nvPicPr>
              <p:blipFill>
                <a:blip r:embed="rId5"/>
                <a:stretch>
                  <a:fillRect/>
                </a:stretch>
              </p:blipFill>
              <p:spPr>
                <a:xfrm>
                  <a:off x="8931044" y="3399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1" name="Ink 100">
                  <a:extLst>
                    <a:ext uri="{FF2B5EF4-FFF2-40B4-BE49-F238E27FC236}">
                      <a16:creationId xmlns:a16="http://schemas.microsoft.com/office/drawing/2014/main" id="{D1418CF5-8431-492F-942D-AE8C45F5E404}"/>
                    </a:ext>
                  </a:extLst>
                </p14:cNvPr>
                <p14:cNvContentPartPr/>
                <p14:nvPr/>
              </p14:nvContentPartPr>
              <p14:xfrm>
                <a:off x="9243164" y="3403400"/>
                <a:ext cx="360" cy="360"/>
              </p14:xfrm>
            </p:contentPart>
          </mc:Choice>
          <mc:Fallback xmlns="">
            <p:pic>
              <p:nvPicPr>
                <p:cNvPr id="101" name="Ink 100">
                  <a:extLst>
                    <a:ext uri="{FF2B5EF4-FFF2-40B4-BE49-F238E27FC236}">
                      <a16:creationId xmlns:a16="http://schemas.microsoft.com/office/drawing/2014/main" id="{D1418CF5-8431-492F-942D-AE8C45F5E404}"/>
                    </a:ext>
                  </a:extLst>
                </p:cNvPr>
                <p:cNvPicPr/>
                <p:nvPr/>
              </p:nvPicPr>
              <p:blipFill>
                <a:blip r:embed="rId5"/>
                <a:stretch>
                  <a:fillRect/>
                </a:stretch>
              </p:blipFill>
              <p:spPr>
                <a:xfrm>
                  <a:off x="9238844" y="3399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 name="Ink 101">
                  <a:extLst>
                    <a:ext uri="{FF2B5EF4-FFF2-40B4-BE49-F238E27FC236}">
                      <a16:creationId xmlns:a16="http://schemas.microsoft.com/office/drawing/2014/main" id="{8FDF55D3-CEAD-4798-B128-D65A7362E501}"/>
                    </a:ext>
                  </a:extLst>
                </p14:cNvPr>
                <p14:cNvContentPartPr/>
                <p14:nvPr/>
              </p14:nvContentPartPr>
              <p14:xfrm>
                <a:off x="9098084" y="3275240"/>
                <a:ext cx="360" cy="360"/>
              </p14:xfrm>
            </p:contentPart>
          </mc:Choice>
          <mc:Fallback xmlns="">
            <p:pic>
              <p:nvPicPr>
                <p:cNvPr id="102" name="Ink 101">
                  <a:extLst>
                    <a:ext uri="{FF2B5EF4-FFF2-40B4-BE49-F238E27FC236}">
                      <a16:creationId xmlns:a16="http://schemas.microsoft.com/office/drawing/2014/main" id="{8FDF55D3-CEAD-4798-B128-D65A7362E501}"/>
                    </a:ext>
                  </a:extLst>
                </p:cNvPr>
                <p:cNvPicPr/>
                <p:nvPr/>
              </p:nvPicPr>
              <p:blipFill>
                <a:blip r:embed="rId5"/>
                <a:stretch>
                  <a:fillRect/>
                </a:stretch>
              </p:blipFill>
              <p:spPr>
                <a:xfrm>
                  <a:off x="9093764" y="32709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3" name="Ink 102">
                  <a:extLst>
                    <a:ext uri="{FF2B5EF4-FFF2-40B4-BE49-F238E27FC236}">
                      <a16:creationId xmlns:a16="http://schemas.microsoft.com/office/drawing/2014/main" id="{F7C534E3-B275-4562-BC70-D68D18F59737}"/>
                    </a:ext>
                  </a:extLst>
                </p14:cNvPr>
                <p14:cNvContentPartPr/>
                <p14:nvPr/>
              </p14:nvContentPartPr>
              <p14:xfrm>
                <a:off x="8884604" y="3181280"/>
                <a:ext cx="360" cy="360"/>
              </p14:xfrm>
            </p:contentPart>
          </mc:Choice>
          <mc:Fallback xmlns="">
            <p:pic>
              <p:nvPicPr>
                <p:cNvPr id="103" name="Ink 102">
                  <a:extLst>
                    <a:ext uri="{FF2B5EF4-FFF2-40B4-BE49-F238E27FC236}">
                      <a16:creationId xmlns:a16="http://schemas.microsoft.com/office/drawing/2014/main" id="{F7C534E3-B275-4562-BC70-D68D18F59737}"/>
                    </a:ext>
                  </a:extLst>
                </p:cNvPr>
                <p:cNvPicPr/>
                <p:nvPr/>
              </p:nvPicPr>
              <p:blipFill>
                <a:blip r:embed="rId5"/>
                <a:stretch>
                  <a:fillRect/>
                </a:stretch>
              </p:blipFill>
              <p:spPr>
                <a:xfrm>
                  <a:off x="8880284" y="3176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4" name="Ink 103">
                  <a:extLst>
                    <a:ext uri="{FF2B5EF4-FFF2-40B4-BE49-F238E27FC236}">
                      <a16:creationId xmlns:a16="http://schemas.microsoft.com/office/drawing/2014/main" id="{8F0C5385-6F46-4D58-919F-D5AF6620099B}"/>
                    </a:ext>
                  </a:extLst>
                </p14:cNvPr>
                <p14:cNvContentPartPr/>
                <p14:nvPr/>
              </p14:nvContentPartPr>
              <p14:xfrm>
                <a:off x="8833124" y="3309440"/>
                <a:ext cx="360" cy="360"/>
              </p14:xfrm>
            </p:contentPart>
          </mc:Choice>
          <mc:Fallback xmlns="">
            <p:pic>
              <p:nvPicPr>
                <p:cNvPr id="104" name="Ink 103">
                  <a:extLst>
                    <a:ext uri="{FF2B5EF4-FFF2-40B4-BE49-F238E27FC236}">
                      <a16:creationId xmlns:a16="http://schemas.microsoft.com/office/drawing/2014/main" id="{8F0C5385-6F46-4D58-919F-D5AF6620099B}"/>
                    </a:ext>
                  </a:extLst>
                </p:cNvPr>
                <p:cNvPicPr/>
                <p:nvPr/>
              </p:nvPicPr>
              <p:blipFill>
                <a:blip r:embed="rId5"/>
                <a:stretch>
                  <a:fillRect/>
                </a:stretch>
              </p:blipFill>
              <p:spPr>
                <a:xfrm>
                  <a:off x="8828804" y="3305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5" name="Ink 104">
                  <a:extLst>
                    <a:ext uri="{FF2B5EF4-FFF2-40B4-BE49-F238E27FC236}">
                      <a16:creationId xmlns:a16="http://schemas.microsoft.com/office/drawing/2014/main" id="{98FDA071-BEB2-472C-833B-11C687F5B28C}"/>
                    </a:ext>
                  </a:extLst>
                </p14:cNvPr>
                <p14:cNvContentPartPr/>
                <p14:nvPr/>
              </p14:nvContentPartPr>
              <p14:xfrm>
                <a:off x="8756444" y="3480080"/>
                <a:ext cx="360" cy="360"/>
              </p14:xfrm>
            </p:contentPart>
          </mc:Choice>
          <mc:Fallback xmlns="">
            <p:pic>
              <p:nvPicPr>
                <p:cNvPr id="105" name="Ink 104">
                  <a:extLst>
                    <a:ext uri="{FF2B5EF4-FFF2-40B4-BE49-F238E27FC236}">
                      <a16:creationId xmlns:a16="http://schemas.microsoft.com/office/drawing/2014/main" id="{98FDA071-BEB2-472C-833B-11C687F5B28C}"/>
                    </a:ext>
                  </a:extLst>
                </p:cNvPr>
                <p:cNvPicPr/>
                <p:nvPr/>
              </p:nvPicPr>
              <p:blipFill>
                <a:blip r:embed="rId5"/>
                <a:stretch>
                  <a:fillRect/>
                </a:stretch>
              </p:blipFill>
              <p:spPr>
                <a:xfrm>
                  <a:off x="8752124" y="34757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05">
                  <a:extLst>
                    <a:ext uri="{FF2B5EF4-FFF2-40B4-BE49-F238E27FC236}">
                      <a16:creationId xmlns:a16="http://schemas.microsoft.com/office/drawing/2014/main" id="{22E4933B-1C9D-42AD-953B-18B75BB78FC3}"/>
                    </a:ext>
                  </a:extLst>
                </p14:cNvPr>
                <p14:cNvContentPartPr/>
                <p14:nvPr/>
              </p14:nvContentPartPr>
              <p14:xfrm>
                <a:off x="8517044" y="3522920"/>
                <a:ext cx="360" cy="360"/>
              </p14:xfrm>
            </p:contentPart>
          </mc:Choice>
          <mc:Fallback xmlns="">
            <p:pic>
              <p:nvPicPr>
                <p:cNvPr id="106" name="Ink 105">
                  <a:extLst>
                    <a:ext uri="{FF2B5EF4-FFF2-40B4-BE49-F238E27FC236}">
                      <a16:creationId xmlns:a16="http://schemas.microsoft.com/office/drawing/2014/main" id="{22E4933B-1C9D-42AD-953B-18B75BB78FC3}"/>
                    </a:ext>
                  </a:extLst>
                </p:cNvPr>
                <p:cNvPicPr/>
                <p:nvPr/>
              </p:nvPicPr>
              <p:blipFill>
                <a:blip r:embed="rId5"/>
                <a:stretch>
                  <a:fillRect/>
                </a:stretch>
              </p:blipFill>
              <p:spPr>
                <a:xfrm>
                  <a:off x="8512724" y="35186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7" name="Ink 106">
                  <a:extLst>
                    <a:ext uri="{FF2B5EF4-FFF2-40B4-BE49-F238E27FC236}">
                      <a16:creationId xmlns:a16="http://schemas.microsoft.com/office/drawing/2014/main" id="{7A54BDCA-B380-43E5-9562-6AC0F7E67AB4}"/>
                    </a:ext>
                  </a:extLst>
                </p14:cNvPr>
                <p14:cNvContentPartPr/>
                <p14:nvPr/>
              </p14:nvContentPartPr>
              <p14:xfrm>
                <a:off x="8499764" y="3625520"/>
                <a:ext cx="360" cy="360"/>
              </p14:xfrm>
            </p:contentPart>
          </mc:Choice>
          <mc:Fallback xmlns="">
            <p:pic>
              <p:nvPicPr>
                <p:cNvPr id="107" name="Ink 106">
                  <a:extLst>
                    <a:ext uri="{FF2B5EF4-FFF2-40B4-BE49-F238E27FC236}">
                      <a16:creationId xmlns:a16="http://schemas.microsoft.com/office/drawing/2014/main" id="{7A54BDCA-B380-43E5-9562-6AC0F7E67AB4}"/>
                    </a:ext>
                  </a:extLst>
                </p:cNvPr>
                <p:cNvPicPr/>
                <p:nvPr/>
              </p:nvPicPr>
              <p:blipFill>
                <a:blip r:embed="rId5"/>
                <a:stretch>
                  <a:fillRect/>
                </a:stretch>
              </p:blipFill>
              <p:spPr>
                <a:xfrm>
                  <a:off x="8495444" y="36212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8" name="Ink 107">
                  <a:extLst>
                    <a:ext uri="{FF2B5EF4-FFF2-40B4-BE49-F238E27FC236}">
                      <a16:creationId xmlns:a16="http://schemas.microsoft.com/office/drawing/2014/main" id="{DD884A13-7D83-4DF9-B57B-15DC7823E5D0}"/>
                    </a:ext>
                  </a:extLst>
                </p14:cNvPr>
                <p14:cNvContentPartPr/>
                <p14:nvPr/>
              </p14:nvContentPartPr>
              <p14:xfrm>
                <a:off x="8474204" y="3967160"/>
                <a:ext cx="360" cy="360"/>
              </p14:xfrm>
            </p:contentPart>
          </mc:Choice>
          <mc:Fallback xmlns="">
            <p:pic>
              <p:nvPicPr>
                <p:cNvPr id="108" name="Ink 107">
                  <a:extLst>
                    <a:ext uri="{FF2B5EF4-FFF2-40B4-BE49-F238E27FC236}">
                      <a16:creationId xmlns:a16="http://schemas.microsoft.com/office/drawing/2014/main" id="{DD884A13-7D83-4DF9-B57B-15DC7823E5D0}"/>
                    </a:ext>
                  </a:extLst>
                </p:cNvPr>
                <p:cNvPicPr/>
                <p:nvPr/>
              </p:nvPicPr>
              <p:blipFill>
                <a:blip r:embed="rId5"/>
                <a:stretch>
                  <a:fillRect/>
                </a:stretch>
              </p:blipFill>
              <p:spPr>
                <a:xfrm>
                  <a:off x="8469884" y="39628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9" name="Ink 108">
                  <a:extLst>
                    <a:ext uri="{FF2B5EF4-FFF2-40B4-BE49-F238E27FC236}">
                      <a16:creationId xmlns:a16="http://schemas.microsoft.com/office/drawing/2014/main" id="{4349A142-46D8-44D2-BC4B-FA703B489BB9}"/>
                    </a:ext>
                  </a:extLst>
                </p14:cNvPr>
                <p14:cNvContentPartPr/>
                <p14:nvPr/>
              </p14:nvContentPartPr>
              <p14:xfrm>
                <a:off x="8730524" y="4026920"/>
                <a:ext cx="360" cy="360"/>
              </p14:xfrm>
            </p:contentPart>
          </mc:Choice>
          <mc:Fallback xmlns="">
            <p:pic>
              <p:nvPicPr>
                <p:cNvPr id="109" name="Ink 108">
                  <a:extLst>
                    <a:ext uri="{FF2B5EF4-FFF2-40B4-BE49-F238E27FC236}">
                      <a16:creationId xmlns:a16="http://schemas.microsoft.com/office/drawing/2014/main" id="{4349A142-46D8-44D2-BC4B-FA703B489BB9}"/>
                    </a:ext>
                  </a:extLst>
                </p:cNvPr>
                <p:cNvPicPr/>
                <p:nvPr/>
              </p:nvPicPr>
              <p:blipFill>
                <a:blip r:embed="rId5"/>
                <a:stretch>
                  <a:fillRect/>
                </a:stretch>
              </p:blipFill>
              <p:spPr>
                <a:xfrm>
                  <a:off x="8726204" y="40226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0" name="Ink 109">
                  <a:extLst>
                    <a:ext uri="{FF2B5EF4-FFF2-40B4-BE49-F238E27FC236}">
                      <a16:creationId xmlns:a16="http://schemas.microsoft.com/office/drawing/2014/main" id="{5D18F87B-FF50-412C-8713-86ECBB20E1C0}"/>
                    </a:ext>
                  </a:extLst>
                </p14:cNvPr>
                <p14:cNvContentPartPr/>
                <p14:nvPr/>
              </p14:nvContentPartPr>
              <p14:xfrm>
                <a:off x="8542604" y="3864920"/>
                <a:ext cx="360" cy="360"/>
              </p14:xfrm>
            </p:contentPart>
          </mc:Choice>
          <mc:Fallback xmlns="">
            <p:pic>
              <p:nvPicPr>
                <p:cNvPr id="110" name="Ink 109">
                  <a:extLst>
                    <a:ext uri="{FF2B5EF4-FFF2-40B4-BE49-F238E27FC236}">
                      <a16:creationId xmlns:a16="http://schemas.microsoft.com/office/drawing/2014/main" id="{5D18F87B-FF50-412C-8713-86ECBB20E1C0}"/>
                    </a:ext>
                  </a:extLst>
                </p:cNvPr>
                <p:cNvPicPr/>
                <p:nvPr/>
              </p:nvPicPr>
              <p:blipFill>
                <a:blip r:embed="rId5"/>
                <a:stretch>
                  <a:fillRect/>
                </a:stretch>
              </p:blipFill>
              <p:spPr>
                <a:xfrm>
                  <a:off x="8538284" y="38606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1" name="Ink 110">
                  <a:extLst>
                    <a:ext uri="{FF2B5EF4-FFF2-40B4-BE49-F238E27FC236}">
                      <a16:creationId xmlns:a16="http://schemas.microsoft.com/office/drawing/2014/main" id="{90994409-003E-431C-9CBE-2A6C92ADA011}"/>
                    </a:ext>
                  </a:extLst>
                </p14:cNvPr>
                <p14:cNvContentPartPr/>
                <p14:nvPr/>
              </p14:nvContentPartPr>
              <p14:xfrm>
                <a:off x="8465564" y="3719480"/>
                <a:ext cx="360" cy="360"/>
              </p14:xfrm>
            </p:contentPart>
          </mc:Choice>
          <mc:Fallback xmlns="">
            <p:pic>
              <p:nvPicPr>
                <p:cNvPr id="111" name="Ink 110">
                  <a:extLst>
                    <a:ext uri="{FF2B5EF4-FFF2-40B4-BE49-F238E27FC236}">
                      <a16:creationId xmlns:a16="http://schemas.microsoft.com/office/drawing/2014/main" id="{90994409-003E-431C-9CBE-2A6C92ADA011}"/>
                    </a:ext>
                  </a:extLst>
                </p:cNvPr>
                <p:cNvPicPr/>
                <p:nvPr/>
              </p:nvPicPr>
              <p:blipFill>
                <a:blip r:embed="rId5"/>
                <a:stretch>
                  <a:fillRect/>
                </a:stretch>
              </p:blipFill>
              <p:spPr>
                <a:xfrm>
                  <a:off x="8461244" y="37151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2" name="Ink 111">
                  <a:extLst>
                    <a:ext uri="{FF2B5EF4-FFF2-40B4-BE49-F238E27FC236}">
                      <a16:creationId xmlns:a16="http://schemas.microsoft.com/office/drawing/2014/main" id="{0A7078A8-1F20-4588-94DB-32B6E4E1D0B6}"/>
                    </a:ext>
                  </a:extLst>
                </p14:cNvPr>
                <p14:cNvContentPartPr/>
                <p14:nvPr/>
              </p14:nvContentPartPr>
              <p14:xfrm>
                <a:off x="8747444" y="3856280"/>
                <a:ext cx="360" cy="360"/>
              </p14:xfrm>
            </p:contentPart>
          </mc:Choice>
          <mc:Fallback xmlns="">
            <p:pic>
              <p:nvPicPr>
                <p:cNvPr id="112" name="Ink 111">
                  <a:extLst>
                    <a:ext uri="{FF2B5EF4-FFF2-40B4-BE49-F238E27FC236}">
                      <a16:creationId xmlns:a16="http://schemas.microsoft.com/office/drawing/2014/main" id="{0A7078A8-1F20-4588-94DB-32B6E4E1D0B6}"/>
                    </a:ext>
                  </a:extLst>
                </p:cNvPr>
                <p:cNvPicPr/>
                <p:nvPr/>
              </p:nvPicPr>
              <p:blipFill>
                <a:blip r:embed="rId5"/>
                <a:stretch>
                  <a:fillRect/>
                </a:stretch>
              </p:blipFill>
              <p:spPr>
                <a:xfrm>
                  <a:off x="8743124" y="3851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3" name="Ink 112">
                  <a:extLst>
                    <a:ext uri="{FF2B5EF4-FFF2-40B4-BE49-F238E27FC236}">
                      <a16:creationId xmlns:a16="http://schemas.microsoft.com/office/drawing/2014/main" id="{B7AA3E8F-14C6-4A7F-84B5-DB9BA14C2A54}"/>
                    </a:ext>
                  </a:extLst>
                </p14:cNvPr>
                <p14:cNvContentPartPr/>
                <p14:nvPr/>
              </p14:nvContentPartPr>
              <p14:xfrm>
                <a:off x="8636564" y="3958880"/>
                <a:ext cx="360" cy="360"/>
              </p14:xfrm>
            </p:contentPart>
          </mc:Choice>
          <mc:Fallback xmlns="">
            <p:pic>
              <p:nvPicPr>
                <p:cNvPr id="113" name="Ink 112">
                  <a:extLst>
                    <a:ext uri="{FF2B5EF4-FFF2-40B4-BE49-F238E27FC236}">
                      <a16:creationId xmlns:a16="http://schemas.microsoft.com/office/drawing/2014/main" id="{B7AA3E8F-14C6-4A7F-84B5-DB9BA14C2A54}"/>
                    </a:ext>
                  </a:extLst>
                </p:cNvPr>
                <p:cNvPicPr/>
                <p:nvPr/>
              </p:nvPicPr>
              <p:blipFill>
                <a:blip r:embed="rId5"/>
                <a:stretch>
                  <a:fillRect/>
                </a:stretch>
              </p:blipFill>
              <p:spPr>
                <a:xfrm>
                  <a:off x="8632244" y="39545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4" name="Ink 113">
                  <a:extLst>
                    <a:ext uri="{FF2B5EF4-FFF2-40B4-BE49-F238E27FC236}">
                      <a16:creationId xmlns:a16="http://schemas.microsoft.com/office/drawing/2014/main" id="{E3D8BE69-BC8F-4879-81C9-FD8C3BC1A3AB}"/>
                    </a:ext>
                  </a:extLst>
                </p14:cNvPr>
                <p14:cNvContentPartPr/>
                <p14:nvPr/>
              </p14:nvContentPartPr>
              <p14:xfrm>
                <a:off x="8798924" y="4138160"/>
                <a:ext cx="360" cy="360"/>
              </p14:xfrm>
            </p:contentPart>
          </mc:Choice>
          <mc:Fallback xmlns="">
            <p:pic>
              <p:nvPicPr>
                <p:cNvPr id="114" name="Ink 113">
                  <a:extLst>
                    <a:ext uri="{FF2B5EF4-FFF2-40B4-BE49-F238E27FC236}">
                      <a16:creationId xmlns:a16="http://schemas.microsoft.com/office/drawing/2014/main" id="{E3D8BE69-BC8F-4879-81C9-FD8C3BC1A3AB}"/>
                    </a:ext>
                  </a:extLst>
                </p:cNvPr>
                <p:cNvPicPr/>
                <p:nvPr/>
              </p:nvPicPr>
              <p:blipFill>
                <a:blip r:embed="rId5"/>
                <a:stretch>
                  <a:fillRect/>
                </a:stretch>
              </p:blipFill>
              <p:spPr>
                <a:xfrm>
                  <a:off x="8794604" y="41338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15" name="Ink 114">
                  <a:extLst>
                    <a:ext uri="{FF2B5EF4-FFF2-40B4-BE49-F238E27FC236}">
                      <a16:creationId xmlns:a16="http://schemas.microsoft.com/office/drawing/2014/main" id="{70109162-0DDC-46A1-8B68-5A110BAC2166}"/>
                    </a:ext>
                  </a:extLst>
                </p14:cNvPr>
                <p14:cNvContentPartPr/>
                <p14:nvPr/>
              </p14:nvContentPartPr>
              <p14:xfrm>
                <a:off x="8910164" y="4078400"/>
                <a:ext cx="360" cy="360"/>
              </p14:xfrm>
            </p:contentPart>
          </mc:Choice>
          <mc:Fallback xmlns="">
            <p:pic>
              <p:nvPicPr>
                <p:cNvPr id="115" name="Ink 114">
                  <a:extLst>
                    <a:ext uri="{FF2B5EF4-FFF2-40B4-BE49-F238E27FC236}">
                      <a16:creationId xmlns:a16="http://schemas.microsoft.com/office/drawing/2014/main" id="{70109162-0DDC-46A1-8B68-5A110BAC2166}"/>
                    </a:ext>
                  </a:extLst>
                </p:cNvPr>
                <p:cNvPicPr/>
                <p:nvPr/>
              </p:nvPicPr>
              <p:blipFill>
                <a:blip r:embed="rId5"/>
                <a:stretch>
                  <a:fillRect/>
                </a:stretch>
              </p:blipFill>
              <p:spPr>
                <a:xfrm>
                  <a:off x="8905844" y="4074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6" name="Ink 115">
                  <a:extLst>
                    <a:ext uri="{FF2B5EF4-FFF2-40B4-BE49-F238E27FC236}">
                      <a16:creationId xmlns:a16="http://schemas.microsoft.com/office/drawing/2014/main" id="{28C0B189-2970-48EE-8A0B-9EB75DFF7488}"/>
                    </a:ext>
                  </a:extLst>
                </p14:cNvPr>
                <p14:cNvContentPartPr/>
                <p14:nvPr/>
              </p14:nvContentPartPr>
              <p14:xfrm>
                <a:off x="9029684" y="4052840"/>
                <a:ext cx="360" cy="360"/>
              </p14:xfrm>
            </p:contentPart>
          </mc:Choice>
          <mc:Fallback xmlns="">
            <p:pic>
              <p:nvPicPr>
                <p:cNvPr id="116" name="Ink 115">
                  <a:extLst>
                    <a:ext uri="{FF2B5EF4-FFF2-40B4-BE49-F238E27FC236}">
                      <a16:creationId xmlns:a16="http://schemas.microsoft.com/office/drawing/2014/main" id="{28C0B189-2970-48EE-8A0B-9EB75DFF7488}"/>
                    </a:ext>
                  </a:extLst>
                </p:cNvPr>
                <p:cNvPicPr/>
                <p:nvPr/>
              </p:nvPicPr>
              <p:blipFill>
                <a:blip r:embed="rId5"/>
                <a:stretch>
                  <a:fillRect/>
                </a:stretch>
              </p:blipFill>
              <p:spPr>
                <a:xfrm>
                  <a:off x="9025364" y="40485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7" name="Ink 116">
                  <a:extLst>
                    <a:ext uri="{FF2B5EF4-FFF2-40B4-BE49-F238E27FC236}">
                      <a16:creationId xmlns:a16="http://schemas.microsoft.com/office/drawing/2014/main" id="{85F48A86-1069-4763-BA16-CF4A179EE32F}"/>
                    </a:ext>
                  </a:extLst>
                </p14:cNvPr>
                <p14:cNvContentPartPr/>
                <p14:nvPr/>
              </p14:nvContentPartPr>
              <p14:xfrm>
                <a:off x="8867324" y="3975800"/>
                <a:ext cx="360" cy="360"/>
              </p14:xfrm>
            </p:contentPart>
          </mc:Choice>
          <mc:Fallback xmlns="">
            <p:pic>
              <p:nvPicPr>
                <p:cNvPr id="117" name="Ink 116">
                  <a:extLst>
                    <a:ext uri="{FF2B5EF4-FFF2-40B4-BE49-F238E27FC236}">
                      <a16:creationId xmlns:a16="http://schemas.microsoft.com/office/drawing/2014/main" id="{85F48A86-1069-4763-BA16-CF4A179EE32F}"/>
                    </a:ext>
                  </a:extLst>
                </p:cNvPr>
                <p:cNvPicPr/>
                <p:nvPr/>
              </p:nvPicPr>
              <p:blipFill>
                <a:blip r:embed="rId5"/>
                <a:stretch>
                  <a:fillRect/>
                </a:stretch>
              </p:blipFill>
              <p:spPr>
                <a:xfrm>
                  <a:off x="8863004" y="39714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8" name="Ink 117">
                  <a:extLst>
                    <a:ext uri="{FF2B5EF4-FFF2-40B4-BE49-F238E27FC236}">
                      <a16:creationId xmlns:a16="http://schemas.microsoft.com/office/drawing/2014/main" id="{05BC0176-F45D-4373-81ED-8615E5DD7525}"/>
                    </a:ext>
                  </a:extLst>
                </p14:cNvPr>
                <p14:cNvContentPartPr/>
                <p14:nvPr/>
              </p14:nvContentPartPr>
              <p14:xfrm>
                <a:off x="9183404" y="3967160"/>
                <a:ext cx="360" cy="360"/>
              </p14:xfrm>
            </p:contentPart>
          </mc:Choice>
          <mc:Fallback xmlns="">
            <p:pic>
              <p:nvPicPr>
                <p:cNvPr id="118" name="Ink 117">
                  <a:extLst>
                    <a:ext uri="{FF2B5EF4-FFF2-40B4-BE49-F238E27FC236}">
                      <a16:creationId xmlns:a16="http://schemas.microsoft.com/office/drawing/2014/main" id="{05BC0176-F45D-4373-81ED-8615E5DD7525}"/>
                    </a:ext>
                  </a:extLst>
                </p:cNvPr>
                <p:cNvPicPr/>
                <p:nvPr/>
              </p:nvPicPr>
              <p:blipFill>
                <a:blip r:embed="rId5"/>
                <a:stretch>
                  <a:fillRect/>
                </a:stretch>
              </p:blipFill>
              <p:spPr>
                <a:xfrm>
                  <a:off x="9179084" y="39628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9" name="Ink 118">
                  <a:extLst>
                    <a:ext uri="{FF2B5EF4-FFF2-40B4-BE49-F238E27FC236}">
                      <a16:creationId xmlns:a16="http://schemas.microsoft.com/office/drawing/2014/main" id="{45867665-8AA4-4129-A039-E9EB50D9F0FF}"/>
                    </a:ext>
                  </a:extLst>
                </p14:cNvPr>
                <p14:cNvContentPartPr/>
                <p14:nvPr/>
              </p14:nvContentPartPr>
              <p14:xfrm>
                <a:off x="9132284" y="4129880"/>
                <a:ext cx="360" cy="360"/>
              </p14:xfrm>
            </p:contentPart>
          </mc:Choice>
          <mc:Fallback xmlns="">
            <p:pic>
              <p:nvPicPr>
                <p:cNvPr id="119" name="Ink 118">
                  <a:extLst>
                    <a:ext uri="{FF2B5EF4-FFF2-40B4-BE49-F238E27FC236}">
                      <a16:creationId xmlns:a16="http://schemas.microsoft.com/office/drawing/2014/main" id="{45867665-8AA4-4129-A039-E9EB50D9F0FF}"/>
                    </a:ext>
                  </a:extLst>
                </p:cNvPr>
                <p:cNvPicPr/>
                <p:nvPr/>
              </p:nvPicPr>
              <p:blipFill>
                <a:blip r:embed="rId5"/>
                <a:stretch>
                  <a:fillRect/>
                </a:stretch>
              </p:blipFill>
              <p:spPr>
                <a:xfrm>
                  <a:off x="9127964" y="41255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0" name="Ink 119">
                  <a:extLst>
                    <a:ext uri="{FF2B5EF4-FFF2-40B4-BE49-F238E27FC236}">
                      <a16:creationId xmlns:a16="http://schemas.microsoft.com/office/drawing/2014/main" id="{D9183543-7B12-4244-8261-F113E1B81667}"/>
                    </a:ext>
                  </a:extLst>
                </p14:cNvPr>
                <p14:cNvContentPartPr/>
                <p14:nvPr/>
              </p14:nvContentPartPr>
              <p14:xfrm>
                <a:off x="9046604" y="4164080"/>
                <a:ext cx="360" cy="360"/>
              </p14:xfrm>
            </p:contentPart>
          </mc:Choice>
          <mc:Fallback xmlns="">
            <p:pic>
              <p:nvPicPr>
                <p:cNvPr id="120" name="Ink 119">
                  <a:extLst>
                    <a:ext uri="{FF2B5EF4-FFF2-40B4-BE49-F238E27FC236}">
                      <a16:creationId xmlns:a16="http://schemas.microsoft.com/office/drawing/2014/main" id="{D9183543-7B12-4244-8261-F113E1B81667}"/>
                    </a:ext>
                  </a:extLst>
                </p:cNvPr>
                <p:cNvPicPr/>
                <p:nvPr/>
              </p:nvPicPr>
              <p:blipFill>
                <a:blip r:embed="rId5"/>
                <a:stretch>
                  <a:fillRect/>
                </a:stretch>
              </p:blipFill>
              <p:spPr>
                <a:xfrm>
                  <a:off x="9042284" y="41597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1" name="Ink 120">
                  <a:extLst>
                    <a:ext uri="{FF2B5EF4-FFF2-40B4-BE49-F238E27FC236}">
                      <a16:creationId xmlns:a16="http://schemas.microsoft.com/office/drawing/2014/main" id="{F3E3FA90-22AF-4D8D-A7EC-B2009A9103F7}"/>
                    </a:ext>
                  </a:extLst>
                </p14:cNvPr>
                <p14:cNvContentPartPr/>
                <p14:nvPr/>
              </p14:nvContentPartPr>
              <p14:xfrm>
                <a:off x="9226244" y="3685280"/>
                <a:ext cx="360" cy="360"/>
              </p14:xfrm>
            </p:contentPart>
          </mc:Choice>
          <mc:Fallback xmlns="">
            <p:pic>
              <p:nvPicPr>
                <p:cNvPr id="121" name="Ink 120">
                  <a:extLst>
                    <a:ext uri="{FF2B5EF4-FFF2-40B4-BE49-F238E27FC236}">
                      <a16:creationId xmlns:a16="http://schemas.microsoft.com/office/drawing/2014/main" id="{F3E3FA90-22AF-4D8D-A7EC-B2009A9103F7}"/>
                    </a:ext>
                  </a:extLst>
                </p:cNvPr>
                <p:cNvPicPr/>
                <p:nvPr/>
              </p:nvPicPr>
              <p:blipFill>
                <a:blip r:embed="rId5"/>
                <a:stretch>
                  <a:fillRect/>
                </a:stretch>
              </p:blipFill>
              <p:spPr>
                <a:xfrm>
                  <a:off x="9221924" y="3680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2" name="Ink 121">
                  <a:extLst>
                    <a:ext uri="{FF2B5EF4-FFF2-40B4-BE49-F238E27FC236}">
                      <a16:creationId xmlns:a16="http://schemas.microsoft.com/office/drawing/2014/main" id="{C93EB491-BB4B-41E5-9674-753C01FE5ED9}"/>
                    </a:ext>
                  </a:extLst>
                </p14:cNvPr>
                <p14:cNvContentPartPr/>
                <p14:nvPr/>
              </p14:nvContentPartPr>
              <p14:xfrm>
                <a:off x="9166484" y="3591320"/>
                <a:ext cx="360" cy="360"/>
              </p14:xfrm>
            </p:contentPart>
          </mc:Choice>
          <mc:Fallback xmlns="">
            <p:pic>
              <p:nvPicPr>
                <p:cNvPr id="122" name="Ink 121">
                  <a:extLst>
                    <a:ext uri="{FF2B5EF4-FFF2-40B4-BE49-F238E27FC236}">
                      <a16:creationId xmlns:a16="http://schemas.microsoft.com/office/drawing/2014/main" id="{C93EB491-BB4B-41E5-9674-753C01FE5ED9}"/>
                    </a:ext>
                  </a:extLst>
                </p:cNvPr>
                <p:cNvPicPr/>
                <p:nvPr/>
              </p:nvPicPr>
              <p:blipFill>
                <a:blip r:embed="rId5"/>
                <a:stretch>
                  <a:fillRect/>
                </a:stretch>
              </p:blipFill>
              <p:spPr>
                <a:xfrm>
                  <a:off x="9162164" y="35870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3" name="Ink 122">
                  <a:extLst>
                    <a:ext uri="{FF2B5EF4-FFF2-40B4-BE49-F238E27FC236}">
                      <a16:creationId xmlns:a16="http://schemas.microsoft.com/office/drawing/2014/main" id="{9BE36F25-38B8-489E-9EBA-22196562E97F}"/>
                    </a:ext>
                  </a:extLst>
                </p14:cNvPr>
                <p14:cNvContentPartPr/>
                <p14:nvPr/>
              </p14:nvContentPartPr>
              <p14:xfrm>
                <a:off x="9046604" y="3719480"/>
                <a:ext cx="360" cy="360"/>
              </p14:xfrm>
            </p:contentPart>
          </mc:Choice>
          <mc:Fallback xmlns="">
            <p:pic>
              <p:nvPicPr>
                <p:cNvPr id="123" name="Ink 122">
                  <a:extLst>
                    <a:ext uri="{FF2B5EF4-FFF2-40B4-BE49-F238E27FC236}">
                      <a16:creationId xmlns:a16="http://schemas.microsoft.com/office/drawing/2014/main" id="{9BE36F25-38B8-489E-9EBA-22196562E97F}"/>
                    </a:ext>
                  </a:extLst>
                </p:cNvPr>
                <p:cNvPicPr/>
                <p:nvPr/>
              </p:nvPicPr>
              <p:blipFill>
                <a:blip r:embed="rId5"/>
                <a:stretch>
                  <a:fillRect/>
                </a:stretch>
              </p:blipFill>
              <p:spPr>
                <a:xfrm>
                  <a:off x="9042284" y="37151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4" name="Ink 123">
                  <a:extLst>
                    <a:ext uri="{FF2B5EF4-FFF2-40B4-BE49-F238E27FC236}">
                      <a16:creationId xmlns:a16="http://schemas.microsoft.com/office/drawing/2014/main" id="{1E56C5B3-9A2D-404E-A0F8-A8B94FCA9186}"/>
                    </a:ext>
                  </a:extLst>
                </p14:cNvPr>
                <p14:cNvContentPartPr/>
                <p14:nvPr/>
              </p14:nvContentPartPr>
              <p14:xfrm>
                <a:off x="9243164" y="3804800"/>
                <a:ext cx="360" cy="360"/>
              </p14:xfrm>
            </p:contentPart>
          </mc:Choice>
          <mc:Fallback xmlns="">
            <p:pic>
              <p:nvPicPr>
                <p:cNvPr id="124" name="Ink 123">
                  <a:extLst>
                    <a:ext uri="{FF2B5EF4-FFF2-40B4-BE49-F238E27FC236}">
                      <a16:creationId xmlns:a16="http://schemas.microsoft.com/office/drawing/2014/main" id="{1E56C5B3-9A2D-404E-A0F8-A8B94FCA9186}"/>
                    </a:ext>
                  </a:extLst>
                </p:cNvPr>
                <p:cNvPicPr/>
                <p:nvPr/>
              </p:nvPicPr>
              <p:blipFill>
                <a:blip r:embed="rId5"/>
                <a:stretch>
                  <a:fillRect/>
                </a:stretch>
              </p:blipFill>
              <p:spPr>
                <a:xfrm>
                  <a:off x="9238844" y="38004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5" name="Ink 124">
                  <a:extLst>
                    <a:ext uri="{FF2B5EF4-FFF2-40B4-BE49-F238E27FC236}">
                      <a16:creationId xmlns:a16="http://schemas.microsoft.com/office/drawing/2014/main" id="{82E6CD74-6692-4E15-91B2-4D6F5FB1DFE5}"/>
                    </a:ext>
                  </a:extLst>
                </p14:cNvPr>
                <p14:cNvContentPartPr/>
                <p14:nvPr/>
              </p14:nvContentPartPr>
              <p14:xfrm>
                <a:off x="9294644" y="3557120"/>
                <a:ext cx="360" cy="360"/>
              </p14:xfrm>
            </p:contentPart>
          </mc:Choice>
          <mc:Fallback xmlns="">
            <p:pic>
              <p:nvPicPr>
                <p:cNvPr id="125" name="Ink 124">
                  <a:extLst>
                    <a:ext uri="{FF2B5EF4-FFF2-40B4-BE49-F238E27FC236}">
                      <a16:creationId xmlns:a16="http://schemas.microsoft.com/office/drawing/2014/main" id="{82E6CD74-6692-4E15-91B2-4D6F5FB1DFE5}"/>
                    </a:ext>
                  </a:extLst>
                </p:cNvPr>
                <p:cNvPicPr/>
                <p:nvPr/>
              </p:nvPicPr>
              <p:blipFill>
                <a:blip r:embed="rId5"/>
                <a:stretch>
                  <a:fillRect/>
                </a:stretch>
              </p:blipFill>
              <p:spPr>
                <a:xfrm>
                  <a:off x="9290324" y="35528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6" name="Ink 125">
                  <a:extLst>
                    <a:ext uri="{FF2B5EF4-FFF2-40B4-BE49-F238E27FC236}">
                      <a16:creationId xmlns:a16="http://schemas.microsoft.com/office/drawing/2014/main" id="{B92C249D-74D8-40F1-8406-9D01E6EB954D}"/>
                    </a:ext>
                  </a:extLst>
                </p14:cNvPr>
                <p14:cNvContentPartPr/>
                <p14:nvPr/>
              </p14:nvContentPartPr>
              <p14:xfrm>
                <a:off x="9123644" y="3437600"/>
                <a:ext cx="360" cy="360"/>
              </p14:xfrm>
            </p:contentPart>
          </mc:Choice>
          <mc:Fallback xmlns="">
            <p:pic>
              <p:nvPicPr>
                <p:cNvPr id="126" name="Ink 125">
                  <a:extLst>
                    <a:ext uri="{FF2B5EF4-FFF2-40B4-BE49-F238E27FC236}">
                      <a16:creationId xmlns:a16="http://schemas.microsoft.com/office/drawing/2014/main" id="{B92C249D-74D8-40F1-8406-9D01E6EB954D}"/>
                    </a:ext>
                  </a:extLst>
                </p:cNvPr>
                <p:cNvPicPr/>
                <p:nvPr/>
              </p:nvPicPr>
              <p:blipFill>
                <a:blip r:embed="rId5"/>
                <a:stretch>
                  <a:fillRect/>
                </a:stretch>
              </p:blipFill>
              <p:spPr>
                <a:xfrm>
                  <a:off x="9119324" y="34332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7" name="Ink 126">
                  <a:extLst>
                    <a:ext uri="{FF2B5EF4-FFF2-40B4-BE49-F238E27FC236}">
                      <a16:creationId xmlns:a16="http://schemas.microsoft.com/office/drawing/2014/main" id="{E95AD0C1-69A9-47CE-96AC-600C9A00BCE2}"/>
                    </a:ext>
                  </a:extLst>
                </p14:cNvPr>
                <p14:cNvContentPartPr/>
                <p14:nvPr/>
              </p14:nvContentPartPr>
              <p14:xfrm>
                <a:off x="8969924" y="3266600"/>
                <a:ext cx="360" cy="360"/>
              </p14:xfrm>
            </p:contentPart>
          </mc:Choice>
          <mc:Fallback xmlns="">
            <p:pic>
              <p:nvPicPr>
                <p:cNvPr id="127" name="Ink 126">
                  <a:extLst>
                    <a:ext uri="{FF2B5EF4-FFF2-40B4-BE49-F238E27FC236}">
                      <a16:creationId xmlns:a16="http://schemas.microsoft.com/office/drawing/2014/main" id="{E95AD0C1-69A9-47CE-96AC-600C9A00BCE2}"/>
                    </a:ext>
                  </a:extLst>
                </p:cNvPr>
                <p:cNvPicPr/>
                <p:nvPr/>
              </p:nvPicPr>
              <p:blipFill>
                <a:blip r:embed="rId5"/>
                <a:stretch>
                  <a:fillRect/>
                </a:stretch>
              </p:blipFill>
              <p:spPr>
                <a:xfrm>
                  <a:off x="8965604" y="32622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8" name="Ink 127">
                  <a:extLst>
                    <a:ext uri="{FF2B5EF4-FFF2-40B4-BE49-F238E27FC236}">
                      <a16:creationId xmlns:a16="http://schemas.microsoft.com/office/drawing/2014/main" id="{42914B6E-3CCA-4C72-99C3-FD7852D4016C}"/>
                    </a:ext>
                  </a:extLst>
                </p14:cNvPr>
                <p14:cNvContentPartPr/>
                <p14:nvPr/>
              </p14:nvContentPartPr>
              <p14:xfrm>
                <a:off x="10995644" y="3454881"/>
                <a:ext cx="360" cy="360"/>
              </p14:xfrm>
            </p:contentPart>
          </mc:Choice>
          <mc:Fallback xmlns="">
            <p:pic>
              <p:nvPicPr>
                <p:cNvPr id="128" name="Ink 127">
                  <a:extLst>
                    <a:ext uri="{FF2B5EF4-FFF2-40B4-BE49-F238E27FC236}">
                      <a16:creationId xmlns:a16="http://schemas.microsoft.com/office/drawing/2014/main" id="{42914B6E-3CCA-4C72-99C3-FD7852D4016C}"/>
                    </a:ext>
                  </a:extLst>
                </p:cNvPr>
                <p:cNvPicPr/>
                <p:nvPr/>
              </p:nvPicPr>
              <p:blipFill>
                <a:blip r:embed="rId5"/>
                <a:stretch>
                  <a:fillRect/>
                </a:stretch>
              </p:blipFill>
              <p:spPr>
                <a:xfrm>
                  <a:off x="10991324" y="34505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46C9C7B4-F5CF-41AE-8E83-51BC882092B3}"/>
                    </a:ext>
                  </a:extLst>
                </p14:cNvPr>
                <p14:cNvContentPartPr/>
                <p14:nvPr/>
              </p14:nvContentPartPr>
              <p14:xfrm>
                <a:off x="10978364" y="3728121"/>
                <a:ext cx="360" cy="360"/>
              </p14:xfrm>
            </p:contentPart>
          </mc:Choice>
          <mc:Fallback xmlns="">
            <p:pic>
              <p:nvPicPr>
                <p:cNvPr id="129" name="Ink 128">
                  <a:extLst>
                    <a:ext uri="{FF2B5EF4-FFF2-40B4-BE49-F238E27FC236}">
                      <a16:creationId xmlns:a16="http://schemas.microsoft.com/office/drawing/2014/main" id="{46C9C7B4-F5CF-41AE-8E83-51BC882092B3}"/>
                    </a:ext>
                  </a:extLst>
                </p:cNvPr>
                <p:cNvPicPr/>
                <p:nvPr/>
              </p:nvPicPr>
              <p:blipFill>
                <a:blip r:embed="rId5"/>
                <a:stretch>
                  <a:fillRect/>
                </a:stretch>
              </p:blipFill>
              <p:spPr>
                <a:xfrm>
                  <a:off x="10974044" y="37238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0" name="Ink 129">
                  <a:extLst>
                    <a:ext uri="{FF2B5EF4-FFF2-40B4-BE49-F238E27FC236}">
                      <a16:creationId xmlns:a16="http://schemas.microsoft.com/office/drawing/2014/main" id="{6DA5422B-1942-4A10-B48A-DA460DBC9C18}"/>
                    </a:ext>
                  </a:extLst>
                </p14:cNvPr>
                <p14:cNvContentPartPr/>
                <p14:nvPr/>
              </p14:nvContentPartPr>
              <p14:xfrm>
                <a:off x="11277524" y="3907401"/>
                <a:ext cx="360" cy="360"/>
              </p14:xfrm>
            </p:contentPart>
          </mc:Choice>
          <mc:Fallback xmlns="">
            <p:pic>
              <p:nvPicPr>
                <p:cNvPr id="130" name="Ink 129">
                  <a:extLst>
                    <a:ext uri="{FF2B5EF4-FFF2-40B4-BE49-F238E27FC236}">
                      <a16:creationId xmlns:a16="http://schemas.microsoft.com/office/drawing/2014/main" id="{6DA5422B-1942-4A10-B48A-DA460DBC9C18}"/>
                    </a:ext>
                  </a:extLst>
                </p:cNvPr>
                <p:cNvPicPr/>
                <p:nvPr/>
              </p:nvPicPr>
              <p:blipFill>
                <a:blip r:embed="rId5"/>
                <a:stretch>
                  <a:fillRect/>
                </a:stretch>
              </p:blipFill>
              <p:spPr>
                <a:xfrm>
                  <a:off x="11273204" y="390308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1" name="Ink 130">
                  <a:extLst>
                    <a:ext uri="{FF2B5EF4-FFF2-40B4-BE49-F238E27FC236}">
                      <a16:creationId xmlns:a16="http://schemas.microsoft.com/office/drawing/2014/main" id="{75FA64FF-41D4-4B4E-B1F7-BE6CF050D176}"/>
                    </a:ext>
                  </a:extLst>
                </p14:cNvPr>
                <p14:cNvContentPartPr/>
                <p14:nvPr/>
              </p14:nvContentPartPr>
              <p14:xfrm>
                <a:off x="11465444" y="3625521"/>
                <a:ext cx="360" cy="360"/>
              </p14:xfrm>
            </p:contentPart>
          </mc:Choice>
          <mc:Fallback xmlns="">
            <p:pic>
              <p:nvPicPr>
                <p:cNvPr id="131" name="Ink 130">
                  <a:extLst>
                    <a:ext uri="{FF2B5EF4-FFF2-40B4-BE49-F238E27FC236}">
                      <a16:creationId xmlns:a16="http://schemas.microsoft.com/office/drawing/2014/main" id="{75FA64FF-41D4-4B4E-B1F7-BE6CF050D176}"/>
                    </a:ext>
                  </a:extLst>
                </p:cNvPr>
                <p:cNvPicPr/>
                <p:nvPr/>
              </p:nvPicPr>
              <p:blipFill>
                <a:blip r:embed="rId5"/>
                <a:stretch>
                  <a:fillRect/>
                </a:stretch>
              </p:blipFill>
              <p:spPr>
                <a:xfrm>
                  <a:off x="11461124" y="36212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2" name="Ink 131">
                  <a:extLst>
                    <a:ext uri="{FF2B5EF4-FFF2-40B4-BE49-F238E27FC236}">
                      <a16:creationId xmlns:a16="http://schemas.microsoft.com/office/drawing/2014/main" id="{EC092003-C70E-4137-A820-5D071CA90CFA}"/>
                    </a:ext>
                  </a:extLst>
                </p14:cNvPr>
                <p14:cNvContentPartPr/>
                <p14:nvPr/>
              </p14:nvContentPartPr>
              <p14:xfrm>
                <a:off x="11320004" y="3625521"/>
                <a:ext cx="360" cy="360"/>
              </p14:xfrm>
            </p:contentPart>
          </mc:Choice>
          <mc:Fallback xmlns="">
            <p:pic>
              <p:nvPicPr>
                <p:cNvPr id="132" name="Ink 131">
                  <a:extLst>
                    <a:ext uri="{FF2B5EF4-FFF2-40B4-BE49-F238E27FC236}">
                      <a16:creationId xmlns:a16="http://schemas.microsoft.com/office/drawing/2014/main" id="{EC092003-C70E-4137-A820-5D071CA90CFA}"/>
                    </a:ext>
                  </a:extLst>
                </p:cNvPr>
                <p:cNvPicPr/>
                <p:nvPr/>
              </p:nvPicPr>
              <p:blipFill>
                <a:blip r:embed="rId5"/>
                <a:stretch>
                  <a:fillRect/>
                </a:stretch>
              </p:blipFill>
              <p:spPr>
                <a:xfrm>
                  <a:off x="11315684" y="36212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3" name="Ink 132">
                  <a:extLst>
                    <a:ext uri="{FF2B5EF4-FFF2-40B4-BE49-F238E27FC236}">
                      <a16:creationId xmlns:a16="http://schemas.microsoft.com/office/drawing/2014/main" id="{3CA925E7-6891-47F1-95BA-02F125311708}"/>
                    </a:ext>
                  </a:extLst>
                </p14:cNvPr>
                <p14:cNvContentPartPr/>
                <p14:nvPr/>
              </p14:nvContentPartPr>
              <p14:xfrm>
                <a:off x="11200484" y="3189561"/>
                <a:ext cx="360" cy="360"/>
              </p14:xfrm>
            </p:contentPart>
          </mc:Choice>
          <mc:Fallback xmlns="">
            <p:pic>
              <p:nvPicPr>
                <p:cNvPr id="133" name="Ink 132">
                  <a:extLst>
                    <a:ext uri="{FF2B5EF4-FFF2-40B4-BE49-F238E27FC236}">
                      <a16:creationId xmlns:a16="http://schemas.microsoft.com/office/drawing/2014/main" id="{3CA925E7-6891-47F1-95BA-02F125311708}"/>
                    </a:ext>
                  </a:extLst>
                </p:cNvPr>
                <p:cNvPicPr/>
                <p:nvPr/>
              </p:nvPicPr>
              <p:blipFill>
                <a:blip r:embed="rId5"/>
                <a:stretch>
                  <a:fillRect/>
                </a:stretch>
              </p:blipFill>
              <p:spPr>
                <a:xfrm>
                  <a:off x="11196164" y="31852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4" name="Ink 133">
                  <a:extLst>
                    <a:ext uri="{FF2B5EF4-FFF2-40B4-BE49-F238E27FC236}">
                      <a16:creationId xmlns:a16="http://schemas.microsoft.com/office/drawing/2014/main" id="{BCAD5465-AAAA-4E47-B076-1C113DB485F3}"/>
                    </a:ext>
                  </a:extLst>
                </p14:cNvPr>
                <p14:cNvContentPartPr/>
                <p14:nvPr/>
              </p14:nvContentPartPr>
              <p14:xfrm>
                <a:off x="11183564" y="3574401"/>
                <a:ext cx="360" cy="360"/>
              </p14:xfrm>
            </p:contentPart>
          </mc:Choice>
          <mc:Fallback xmlns="">
            <p:pic>
              <p:nvPicPr>
                <p:cNvPr id="134" name="Ink 133">
                  <a:extLst>
                    <a:ext uri="{FF2B5EF4-FFF2-40B4-BE49-F238E27FC236}">
                      <a16:creationId xmlns:a16="http://schemas.microsoft.com/office/drawing/2014/main" id="{BCAD5465-AAAA-4E47-B076-1C113DB485F3}"/>
                    </a:ext>
                  </a:extLst>
                </p:cNvPr>
                <p:cNvPicPr/>
                <p:nvPr/>
              </p:nvPicPr>
              <p:blipFill>
                <a:blip r:embed="rId5"/>
                <a:stretch>
                  <a:fillRect/>
                </a:stretch>
              </p:blipFill>
              <p:spPr>
                <a:xfrm>
                  <a:off x="11179244" y="357008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5" name="Ink 134">
                  <a:extLst>
                    <a:ext uri="{FF2B5EF4-FFF2-40B4-BE49-F238E27FC236}">
                      <a16:creationId xmlns:a16="http://schemas.microsoft.com/office/drawing/2014/main" id="{E0B5CCBC-C718-46E7-9E98-D04C5E17CB4F}"/>
                    </a:ext>
                  </a:extLst>
                </p14:cNvPr>
                <p14:cNvContentPartPr/>
                <p14:nvPr/>
              </p14:nvContentPartPr>
              <p14:xfrm>
                <a:off x="10884404" y="3890481"/>
                <a:ext cx="360" cy="360"/>
              </p14:xfrm>
            </p:contentPart>
          </mc:Choice>
          <mc:Fallback xmlns="">
            <p:pic>
              <p:nvPicPr>
                <p:cNvPr id="135" name="Ink 134">
                  <a:extLst>
                    <a:ext uri="{FF2B5EF4-FFF2-40B4-BE49-F238E27FC236}">
                      <a16:creationId xmlns:a16="http://schemas.microsoft.com/office/drawing/2014/main" id="{E0B5CCBC-C718-46E7-9E98-D04C5E17CB4F}"/>
                    </a:ext>
                  </a:extLst>
                </p:cNvPr>
                <p:cNvPicPr/>
                <p:nvPr/>
              </p:nvPicPr>
              <p:blipFill>
                <a:blip r:embed="rId5"/>
                <a:stretch>
                  <a:fillRect/>
                </a:stretch>
              </p:blipFill>
              <p:spPr>
                <a:xfrm>
                  <a:off x="10880084" y="38861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6" name="Ink 135">
                  <a:extLst>
                    <a:ext uri="{FF2B5EF4-FFF2-40B4-BE49-F238E27FC236}">
                      <a16:creationId xmlns:a16="http://schemas.microsoft.com/office/drawing/2014/main" id="{DB86AF5E-985B-4EF1-8FEA-EC9D9F70D30B}"/>
                    </a:ext>
                  </a:extLst>
                </p14:cNvPr>
                <p14:cNvContentPartPr/>
                <p14:nvPr/>
              </p14:nvContentPartPr>
              <p14:xfrm>
                <a:off x="11089604" y="4070121"/>
                <a:ext cx="360" cy="360"/>
              </p14:xfrm>
            </p:contentPart>
          </mc:Choice>
          <mc:Fallback xmlns="">
            <p:pic>
              <p:nvPicPr>
                <p:cNvPr id="136" name="Ink 135">
                  <a:extLst>
                    <a:ext uri="{FF2B5EF4-FFF2-40B4-BE49-F238E27FC236}">
                      <a16:creationId xmlns:a16="http://schemas.microsoft.com/office/drawing/2014/main" id="{DB86AF5E-985B-4EF1-8FEA-EC9D9F70D30B}"/>
                    </a:ext>
                  </a:extLst>
                </p:cNvPr>
                <p:cNvPicPr/>
                <p:nvPr/>
              </p:nvPicPr>
              <p:blipFill>
                <a:blip r:embed="rId5"/>
                <a:stretch>
                  <a:fillRect/>
                </a:stretch>
              </p:blipFill>
              <p:spPr>
                <a:xfrm>
                  <a:off x="11085284" y="40658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7" name="Ink 136">
                  <a:extLst>
                    <a:ext uri="{FF2B5EF4-FFF2-40B4-BE49-F238E27FC236}">
                      <a16:creationId xmlns:a16="http://schemas.microsoft.com/office/drawing/2014/main" id="{0654D8B3-807E-4931-817B-C10DB39D0EAB}"/>
                    </a:ext>
                  </a:extLst>
                </p14:cNvPr>
                <p14:cNvContentPartPr/>
                <p14:nvPr/>
              </p14:nvContentPartPr>
              <p14:xfrm>
                <a:off x="11439524" y="4026921"/>
                <a:ext cx="360" cy="360"/>
              </p14:xfrm>
            </p:contentPart>
          </mc:Choice>
          <mc:Fallback xmlns="">
            <p:pic>
              <p:nvPicPr>
                <p:cNvPr id="137" name="Ink 136">
                  <a:extLst>
                    <a:ext uri="{FF2B5EF4-FFF2-40B4-BE49-F238E27FC236}">
                      <a16:creationId xmlns:a16="http://schemas.microsoft.com/office/drawing/2014/main" id="{0654D8B3-807E-4931-817B-C10DB39D0EAB}"/>
                    </a:ext>
                  </a:extLst>
                </p:cNvPr>
                <p:cNvPicPr/>
                <p:nvPr/>
              </p:nvPicPr>
              <p:blipFill>
                <a:blip r:embed="rId5"/>
                <a:stretch>
                  <a:fillRect/>
                </a:stretch>
              </p:blipFill>
              <p:spPr>
                <a:xfrm>
                  <a:off x="11435204" y="40226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8" name="Ink 137">
                  <a:extLst>
                    <a:ext uri="{FF2B5EF4-FFF2-40B4-BE49-F238E27FC236}">
                      <a16:creationId xmlns:a16="http://schemas.microsoft.com/office/drawing/2014/main" id="{8130EAEF-0C2F-4FC4-AC81-33D4438C7F56}"/>
                    </a:ext>
                  </a:extLst>
                </p14:cNvPr>
                <p14:cNvContentPartPr/>
                <p14:nvPr/>
              </p14:nvContentPartPr>
              <p14:xfrm>
                <a:off x="11636444" y="3787881"/>
                <a:ext cx="360" cy="360"/>
              </p14:xfrm>
            </p:contentPart>
          </mc:Choice>
          <mc:Fallback xmlns="">
            <p:pic>
              <p:nvPicPr>
                <p:cNvPr id="138" name="Ink 137">
                  <a:extLst>
                    <a:ext uri="{FF2B5EF4-FFF2-40B4-BE49-F238E27FC236}">
                      <a16:creationId xmlns:a16="http://schemas.microsoft.com/office/drawing/2014/main" id="{8130EAEF-0C2F-4FC4-AC81-33D4438C7F56}"/>
                    </a:ext>
                  </a:extLst>
                </p:cNvPr>
                <p:cNvPicPr/>
                <p:nvPr/>
              </p:nvPicPr>
              <p:blipFill>
                <a:blip r:embed="rId5"/>
                <a:stretch>
                  <a:fillRect/>
                </a:stretch>
              </p:blipFill>
              <p:spPr>
                <a:xfrm>
                  <a:off x="11632124" y="37835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9" name="Ink 138">
                  <a:extLst>
                    <a:ext uri="{FF2B5EF4-FFF2-40B4-BE49-F238E27FC236}">
                      <a16:creationId xmlns:a16="http://schemas.microsoft.com/office/drawing/2014/main" id="{0CFCE6EB-0789-4415-9B30-9E7AF591B1D3}"/>
                    </a:ext>
                  </a:extLst>
                </p14:cNvPr>
                <p14:cNvContentPartPr/>
                <p14:nvPr/>
              </p14:nvContentPartPr>
              <p14:xfrm>
                <a:off x="10756244" y="3514641"/>
                <a:ext cx="360" cy="360"/>
              </p14:xfrm>
            </p:contentPart>
          </mc:Choice>
          <mc:Fallback xmlns="">
            <p:pic>
              <p:nvPicPr>
                <p:cNvPr id="139" name="Ink 138">
                  <a:extLst>
                    <a:ext uri="{FF2B5EF4-FFF2-40B4-BE49-F238E27FC236}">
                      <a16:creationId xmlns:a16="http://schemas.microsoft.com/office/drawing/2014/main" id="{0CFCE6EB-0789-4415-9B30-9E7AF591B1D3}"/>
                    </a:ext>
                  </a:extLst>
                </p:cNvPr>
                <p:cNvPicPr/>
                <p:nvPr/>
              </p:nvPicPr>
              <p:blipFill>
                <a:blip r:embed="rId5"/>
                <a:stretch>
                  <a:fillRect/>
                </a:stretch>
              </p:blipFill>
              <p:spPr>
                <a:xfrm>
                  <a:off x="10751924" y="351032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5" name="Ink 144">
                  <a:extLst>
                    <a:ext uri="{FF2B5EF4-FFF2-40B4-BE49-F238E27FC236}">
                      <a16:creationId xmlns:a16="http://schemas.microsoft.com/office/drawing/2014/main" id="{E20F814B-D570-4E80-AC69-06E0E1A84161}"/>
                    </a:ext>
                  </a:extLst>
                </p14:cNvPr>
                <p14:cNvContentPartPr/>
                <p14:nvPr/>
              </p14:nvContentPartPr>
              <p14:xfrm>
                <a:off x="11063872" y="3242415"/>
                <a:ext cx="360" cy="360"/>
              </p14:xfrm>
            </p:contentPart>
          </mc:Choice>
          <mc:Fallback xmlns="">
            <p:pic>
              <p:nvPicPr>
                <p:cNvPr id="145" name="Ink 144">
                  <a:extLst>
                    <a:ext uri="{FF2B5EF4-FFF2-40B4-BE49-F238E27FC236}">
                      <a16:creationId xmlns:a16="http://schemas.microsoft.com/office/drawing/2014/main" id="{E20F814B-D570-4E80-AC69-06E0E1A84161}"/>
                    </a:ext>
                  </a:extLst>
                </p:cNvPr>
                <p:cNvPicPr/>
                <p:nvPr/>
              </p:nvPicPr>
              <p:blipFill>
                <a:blip r:embed="rId5"/>
                <a:stretch>
                  <a:fillRect/>
                </a:stretch>
              </p:blipFill>
              <p:spPr>
                <a:xfrm>
                  <a:off x="11059552" y="32380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46" name="Ink 145">
                  <a:extLst>
                    <a:ext uri="{FF2B5EF4-FFF2-40B4-BE49-F238E27FC236}">
                      <a16:creationId xmlns:a16="http://schemas.microsoft.com/office/drawing/2014/main" id="{21D13D15-2BEE-4346-A6C7-95162215A0AC}"/>
                    </a:ext>
                  </a:extLst>
                </p14:cNvPr>
                <p14:cNvContentPartPr/>
                <p14:nvPr/>
              </p14:nvContentPartPr>
              <p14:xfrm>
                <a:off x="11192032" y="3345015"/>
                <a:ext cx="360" cy="360"/>
              </p14:xfrm>
            </p:contentPart>
          </mc:Choice>
          <mc:Fallback xmlns="">
            <p:pic>
              <p:nvPicPr>
                <p:cNvPr id="146" name="Ink 145">
                  <a:extLst>
                    <a:ext uri="{FF2B5EF4-FFF2-40B4-BE49-F238E27FC236}">
                      <a16:creationId xmlns:a16="http://schemas.microsoft.com/office/drawing/2014/main" id="{21D13D15-2BEE-4346-A6C7-95162215A0AC}"/>
                    </a:ext>
                  </a:extLst>
                </p:cNvPr>
                <p:cNvPicPr/>
                <p:nvPr/>
              </p:nvPicPr>
              <p:blipFill>
                <a:blip r:embed="rId5"/>
                <a:stretch>
                  <a:fillRect/>
                </a:stretch>
              </p:blipFill>
              <p:spPr>
                <a:xfrm>
                  <a:off x="11187712" y="33406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7" name="Ink 146">
                  <a:extLst>
                    <a:ext uri="{FF2B5EF4-FFF2-40B4-BE49-F238E27FC236}">
                      <a16:creationId xmlns:a16="http://schemas.microsoft.com/office/drawing/2014/main" id="{B3615CD9-4AD0-41D2-AA7B-4CD5A527C9E2}"/>
                    </a:ext>
                  </a:extLst>
                </p14:cNvPr>
                <p14:cNvContentPartPr/>
                <p14:nvPr/>
              </p14:nvContentPartPr>
              <p14:xfrm>
                <a:off x="11414152" y="3370575"/>
                <a:ext cx="360" cy="360"/>
              </p14:xfrm>
            </p:contentPart>
          </mc:Choice>
          <mc:Fallback xmlns="">
            <p:pic>
              <p:nvPicPr>
                <p:cNvPr id="147" name="Ink 146">
                  <a:extLst>
                    <a:ext uri="{FF2B5EF4-FFF2-40B4-BE49-F238E27FC236}">
                      <a16:creationId xmlns:a16="http://schemas.microsoft.com/office/drawing/2014/main" id="{B3615CD9-4AD0-41D2-AA7B-4CD5A527C9E2}"/>
                    </a:ext>
                  </a:extLst>
                </p:cNvPr>
                <p:cNvPicPr/>
                <p:nvPr/>
              </p:nvPicPr>
              <p:blipFill>
                <a:blip r:embed="rId5"/>
                <a:stretch>
                  <a:fillRect/>
                </a:stretch>
              </p:blipFill>
              <p:spPr>
                <a:xfrm>
                  <a:off x="11409832" y="3366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8" name="Ink 147">
                  <a:extLst>
                    <a:ext uri="{FF2B5EF4-FFF2-40B4-BE49-F238E27FC236}">
                      <a16:creationId xmlns:a16="http://schemas.microsoft.com/office/drawing/2014/main" id="{17DF9C96-38CE-4E05-8436-041588466390}"/>
                    </a:ext>
                  </a:extLst>
                </p14:cNvPr>
                <p14:cNvContentPartPr/>
                <p14:nvPr/>
              </p14:nvContentPartPr>
              <p14:xfrm>
                <a:off x="11320192" y="3455895"/>
                <a:ext cx="360" cy="360"/>
              </p14:xfrm>
            </p:contentPart>
          </mc:Choice>
          <mc:Fallback xmlns="">
            <p:pic>
              <p:nvPicPr>
                <p:cNvPr id="148" name="Ink 147">
                  <a:extLst>
                    <a:ext uri="{FF2B5EF4-FFF2-40B4-BE49-F238E27FC236}">
                      <a16:creationId xmlns:a16="http://schemas.microsoft.com/office/drawing/2014/main" id="{17DF9C96-38CE-4E05-8436-041588466390}"/>
                    </a:ext>
                  </a:extLst>
                </p:cNvPr>
                <p:cNvPicPr/>
                <p:nvPr/>
              </p:nvPicPr>
              <p:blipFill>
                <a:blip r:embed="rId5"/>
                <a:stretch>
                  <a:fillRect/>
                </a:stretch>
              </p:blipFill>
              <p:spPr>
                <a:xfrm>
                  <a:off x="11315872" y="34515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9" name="Ink 148">
                  <a:extLst>
                    <a:ext uri="{FF2B5EF4-FFF2-40B4-BE49-F238E27FC236}">
                      <a16:creationId xmlns:a16="http://schemas.microsoft.com/office/drawing/2014/main" id="{DA5F1EC1-8444-4F96-801F-47937796C09D}"/>
                    </a:ext>
                  </a:extLst>
                </p14:cNvPr>
                <p14:cNvContentPartPr/>
                <p14:nvPr/>
              </p14:nvContentPartPr>
              <p14:xfrm>
                <a:off x="11081152" y="3900495"/>
                <a:ext cx="360" cy="360"/>
              </p14:xfrm>
            </p:contentPart>
          </mc:Choice>
          <mc:Fallback xmlns="">
            <p:pic>
              <p:nvPicPr>
                <p:cNvPr id="149" name="Ink 148">
                  <a:extLst>
                    <a:ext uri="{FF2B5EF4-FFF2-40B4-BE49-F238E27FC236}">
                      <a16:creationId xmlns:a16="http://schemas.microsoft.com/office/drawing/2014/main" id="{DA5F1EC1-8444-4F96-801F-47937796C09D}"/>
                    </a:ext>
                  </a:extLst>
                </p:cNvPr>
                <p:cNvPicPr/>
                <p:nvPr/>
              </p:nvPicPr>
              <p:blipFill>
                <a:blip r:embed="rId5"/>
                <a:stretch>
                  <a:fillRect/>
                </a:stretch>
              </p:blipFill>
              <p:spPr>
                <a:xfrm>
                  <a:off x="11076832" y="3896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50" name="Ink 149">
                  <a:extLst>
                    <a:ext uri="{FF2B5EF4-FFF2-40B4-BE49-F238E27FC236}">
                      <a16:creationId xmlns:a16="http://schemas.microsoft.com/office/drawing/2014/main" id="{EC39A1CD-C988-4331-BE68-BDBEC8893FD7}"/>
                    </a:ext>
                  </a:extLst>
                </p14:cNvPr>
                <p14:cNvContentPartPr/>
                <p14:nvPr/>
              </p14:nvContentPartPr>
              <p14:xfrm>
                <a:off x="11175112" y="3712575"/>
                <a:ext cx="360" cy="360"/>
              </p14:xfrm>
            </p:contentPart>
          </mc:Choice>
          <mc:Fallback xmlns="">
            <p:pic>
              <p:nvPicPr>
                <p:cNvPr id="150" name="Ink 149">
                  <a:extLst>
                    <a:ext uri="{FF2B5EF4-FFF2-40B4-BE49-F238E27FC236}">
                      <a16:creationId xmlns:a16="http://schemas.microsoft.com/office/drawing/2014/main" id="{EC39A1CD-C988-4331-BE68-BDBEC8893FD7}"/>
                    </a:ext>
                  </a:extLst>
                </p:cNvPr>
                <p:cNvPicPr/>
                <p:nvPr/>
              </p:nvPicPr>
              <p:blipFill>
                <a:blip r:embed="rId5"/>
                <a:stretch>
                  <a:fillRect/>
                </a:stretch>
              </p:blipFill>
              <p:spPr>
                <a:xfrm>
                  <a:off x="11170792" y="3708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1" name="Ink 150">
                  <a:extLst>
                    <a:ext uri="{FF2B5EF4-FFF2-40B4-BE49-F238E27FC236}">
                      <a16:creationId xmlns:a16="http://schemas.microsoft.com/office/drawing/2014/main" id="{5FC86C29-910F-4E32-A5B0-1608FCA1A043}"/>
                    </a:ext>
                  </a:extLst>
                </p14:cNvPr>
                <p14:cNvContentPartPr/>
                <p14:nvPr/>
              </p14:nvContentPartPr>
              <p14:xfrm>
                <a:off x="10807552" y="3678015"/>
                <a:ext cx="360" cy="360"/>
              </p14:xfrm>
            </p:contentPart>
          </mc:Choice>
          <mc:Fallback xmlns="">
            <p:pic>
              <p:nvPicPr>
                <p:cNvPr id="151" name="Ink 150">
                  <a:extLst>
                    <a:ext uri="{FF2B5EF4-FFF2-40B4-BE49-F238E27FC236}">
                      <a16:creationId xmlns:a16="http://schemas.microsoft.com/office/drawing/2014/main" id="{5FC86C29-910F-4E32-A5B0-1608FCA1A043}"/>
                    </a:ext>
                  </a:extLst>
                </p:cNvPr>
                <p:cNvPicPr/>
                <p:nvPr/>
              </p:nvPicPr>
              <p:blipFill>
                <a:blip r:embed="rId5"/>
                <a:stretch>
                  <a:fillRect/>
                </a:stretch>
              </p:blipFill>
              <p:spPr>
                <a:xfrm>
                  <a:off x="10803232" y="36736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52" name="Ink 151">
                  <a:extLst>
                    <a:ext uri="{FF2B5EF4-FFF2-40B4-BE49-F238E27FC236}">
                      <a16:creationId xmlns:a16="http://schemas.microsoft.com/office/drawing/2014/main" id="{422C2254-7408-47BF-8C12-E17507B66B22}"/>
                    </a:ext>
                  </a:extLst>
                </p14:cNvPr>
                <p14:cNvContentPartPr/>
                <p14:nvPr/>
              </p14:nvContentPartPr>
              <p14:xfrm>
                <a:off x="11200672" y="4207935"/>
                <a:ext cx="360" cy="360"/>
              </p14:xfrm>
            </p:contentPart>
          </mc:Choice>
          <mc:Fallback xmlns="">
            <p:pic>
              <p:nvPicPr>
                <p:cNvPr id="152" name="Ink 151">
                  <a:extLst>
                    <a:ext uri="{FF2B5EF4-FFF2-40B4-BE49-F238E27FC236}">
                      <a16:creationId xmlns:a16="http://schemas.microsoft.com/office/drawing/2014/main" id="{422C2254-7408-47BF-8C12-E17507B66B22}"/>
                    </a:ext>
                  </a:extLst>
                </p:cNvPr>
                <p:cNvPicPr/>
                <p:nvPr/>
              </p:nvPicPr>
              <p:blipFill>
                <a:blip r:embed="rId5"/>
                <a:stretch>
                  <a:fillRect/>
                </a:stretch>
              </p:blipFill>
              <p:spPr>
                <a:xfrm>
                  <a:off x="11196352" y="42036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3" name="Ink 152">
                  <a:extLst>
                    <a:ext uri="{FF2B5EF4-FFF2-40B4-BE49-F238E27FC236}">
                      <a16:creationId xmlns:a16="http://schemas.microsoft.com/office/drawing/2014/main" id="{2BDAFAB4-1C04-4387-A88E-7D28E7F2C65C}"/>
                    </a:ext>
                  </a:extLst>
                </p14:cNvPr>
                <p14:cNvContentPartPr/>
                <p14:nvPr/>
              </p14:nvContentPartPr>
              <p14:xfrm>
                <a:off x="10850392" y="3986175"/>
                <a:ext cx="360" cy="360"/>
              </p14:xfrm>
            </p:contentPart>
          </mc:Choice>
          <mc:Fallback xmlns="">
            <p:pic>
              <p:nvPicPr>
                <p:cNvPr id="153" name="Ink 152">
                  <a:extLst>
                    <a:ext uri="{FF2B5EF4-FFF2-40B4-BE49-F238E27FC236}">
                      <a16:creationId xmlns:a16="http://schemas.microsoft.com/office/drawing/2014/main" id="{2BDAFAB4-1C04-4387-A88E-7D28E7F2C65C}"/>
                    </a:ext>
                  </a:extLst>
                </p:cNvPr>
                <p:cNvPicPr/>
                <p:nvPr/>
              </p:nvPicPr>
              <p:blipFill>
                <a:blip r:embed="rId5"/>
                <a:stretch>
                  <a:fillRect/>
                </a:stretch>
              </p:blipFill>
              <p:spPr>
                <a:xfrm>
                  <a:off x="10846072" y="3981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4" name="Ink 153">
                  <a:extLst>
                    <a:ext uri="{FF2B5EF4-FFF2-40B4-BE49-F238E27FC236}">
                      <a16:creationId xmlns:a16="http://schemas.microsoft.com/office/drawing/2014/main" id="{39C16216-344F-4CB5-8CB0-3180AE698ACC}"/>
                    </a:ext>
                  </a:extLst>
                </p14:cNvPr>
                <p14:cNvContentPartPr/>
                <p14:nvPr/>
              </p14:nvContentPartPr>
              <p14:xfrm>
                <a:off x="10918432" y="4088415"/>
                <a:ext cx="360" cy="360"/>
              </p14:xfrm>
            </p:contentPart>
          </mc:Choice>
          <mc:Fallback xmlns="">
            <p:pic>
              <p:nvPicPr>
                <p:cNvPr id="154" name="Ink 153">
                  <a:extLst>
                    <a:ext uri="{FF2B5EF4-FFF2-40B4-BE49-F238E27FC236}">
                      <a16:creationId xmlns:a16="http://schemas.microsoft.com/office/drawing/2014/main" id="{39C16216-344F-4CB5-8CB0-3180AE698ACC}"/>
                    </a:ext>
                  </a:extLst>
                </p:cNvPr>
                <p:cNvPicPr/>
                <p:nvPr/>
              </p:nvPicPr>
              <p:blipFill>
                <a:blip r:embed="rId5"/>
                <a:stretch>
                  <a:fillRect/>
                </a:stretch>
              </p:blipFill>
              <p:spPr>
                <a:xfrm>
                  <a:off x="10914112" y="40840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5" name="Ink 154">
                  <a:extLst>
                    <a:ext uri="{FF2B5EF4-FFF2-40B4-BE49-F238E27FC236}">
                      <a16:creationId xmlns:a16="http://schemas.microsoft.com/office/drawing/2014/main" id="{47005D3F-C1DE-421E-A422-1A4B7B0225D4}"/>
                    </a:ext>
                  </a:extLst>
                </p14:cNvPr>
                <p14:cNvContentPartPr/>
                <p14:nvPr/>
              </p14:nvContentPartPr>
              <p14:xfrm>
                <a:off x="11379952" y="4105335"/>
                <a:ext cx="360" cy="360"/>
              </p14:xfrm>
            </p:contentPart>
          </mc:Choice>
          <mc:Fallback xmlns="">
            <p:pic>
              <p:nvPicPr>
                <p:cNvPr id="155" name="Ink 154">
                  <a:extLst>
                    <a:ext uri="{FF2B5EF4-FFF2-40B4-BE49-F238E27FC236}">
                      <a16:creationId xmlns:a16="http://schemas.microsoft.com/office/drawing/2014/main" id="{47005D3F-C1DE-421E-A422-1A4B7B0225D4}"/>
                    </a:ext>
                  </a:extLst>
                </p:cNvPr>
                <p:cNvPicPr/>
                <p:nvPr/>
              </p:nvPicPr>
              <p:blipFill>
                <a:blip r:embed="rId5"/>
                <a:stretch>
                  <a:fillRect/>
                </a:stretch>
              </p:blipFill>
              <p:spPr>
                <a:xfrm>
                  <a:off x="11375632" y="4101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56" name="Ink 155">
                  <a:extLst>
                    <a:ext uri="{FF2B5EF4-FFF2-40B4-BE49-F238E27FC236}">
                      <a16:creationId xmlns:a16="http://schemas.microsoft.com/office/drawing/2014/main" id="{E5189D19-8F5E-4139-8373-9697FAF1867B}"/>
                    </a:ext>
                  </a:extLst>
                </p14:cNvPr>
                <p14:cNvContentPartPr/>
                <p14:nvPr/>
              </p14:nvContentPartPr>
              <p14:xfrm>
                <a:off x="11277712" y="4054215"/>
                <a:ext cx="360" cy="360"/>
              </p14:xfrm>
            </p:contentPart>
          </mc:Choice>
          <mc:Fallback xmlns="">
            <p:pic>
              <p:nvPicPr>
                <p:cNvPr id="156" name="Ink 155">
                  <a:extLst>
                    <a:ext uri="{FF2B5EF4-FFF2-40B4-BE49-F238E27FC236}">
                      <a16:creationId xmlns:a16="http://schemas.microsoft.com/office/drawing/2014/main" id="{E5189D19-8F5E-4139-8373-9697FAF1867B}"/>
                    </a:ext>
                  </a:extLst>
                </p:cNvPr>
                <p:cNvPicPr/>
                <p:nvPr/>
              </p:nvPicPr>
              <p:blipFill>
                <a:blip r:embed="rId5"/>
                <a:stretch>
                  <a:fillRect/>
                </a:stretch>
              </p:blipFill>
              <p:spPr>
                <a:xfrm>
                  <a:off x="11273392" y="40498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7" name="Ink 156">
                  <a:extLst>
                    <a:ext uri="{FF2B5EF4-FFF2-40B4-BE49-F238E27FC236}">
                      <a16:creationId xmlns:a16="http://schemas.microsoft.com/office/drawing/2014/main" id="{CEB1287F-DE6A-4E87-9E92-CC1D26B72125}"/>
                    </a:ext>
                  </a:extLst>
                </p14:cNvPr>
                <p14:cNvContentPartPr/>
                <p14:nvPr/>
              </p14:nvContentPartPr>
              <p14:xfrm>
                <a:off x="11473912" y="3857655"/>
                <a:ext cx="360" cy="360"/>
              </p14:xfrm>
            </p:contentPart>
          </mc:Choice>
          <mc:Fallback xmlns="">
            <p:pic>
              <p:nvPicPr>
                <p:cNvPr id="157" name="Ink 156">
                  <a:extLst>
                    <a:ext uri="{FF2B5EF4-FFF2-40B4-BE49-F238E27FC236}">
                      <a16:creationId xmlns:a16="http://schemas.microsoft.com/office/drawing/2014/main" id="{CEB1287F-DE6A-4E87-9E92-CC1D26B72125}"/>
                    </a:ext>
                  </a:extLst>
                </p:cNvPr>
                <p:cNvPicPr/>
                <p:nvPr/>
              </p:nvPicPr>
              <p:blipFill>
                <a:blip r:embed="rId5"/>
                <a:stretch>
                  <a:fillRect/>
                </a:stretch>
              </p:blipFill>
              <p:spPr>
                <a:xfrm>
                  <a:off x="11469592" y="38533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8" name="Ink 157">
                  <a:extLst>
                    <a:ext uri="{FF2B5EF4-FFF2-40B4-BE49-F238E27FC236}">
                      <a16:creationId xmlns:a16="http://schemas.microsoft.com/office/drawing/2014/main" id="{FDC211EE-2316-436E-90BD-B61AAA19469C}"/>
                    </a:ext>
                  </a:extLst>
                </p14:cNvPr>
                <p14:cNvContentPartPr/>
                <p14:nvPr/>
              </p14:nvContentPartPr>
              <p14:xfrm>
                <a:off x="11029672" y="3601335"/>
                <a:ext cx="360" cy="360"/>
              </p14:xfrm>
            </p:contentPart>
          </mc:Choice>
          <mc:Fallback xmlns="">
            <p:pic>
              <p:nvPicPr>
                <p:cNvPr id="158" name="Ink 157">
                  <a:extLst>
                    <a:ext uri="{FF2B5EF4-FFF2-40B4-BE49-F238E27FC236}">
                      <a16:creationId xmlns:a16="http://schemas.microsoft.com/office/drawing/2014/main" id="{FDC211EE-2316-436E-90BD-B61AAA19469C}"/>
                    </a:ext>
                  </a:extLst>
                </p:cNvPr>
                <p:cNvPicPr/>
                <p:nvPr/>
              </p:nvPicPr>
              <p:blipFill>
                <a:blip r:embed="rId5"/>
                <a:stretch>
                  <a:fillRect/>
                </a:stretch>
              </p:blipFill>
              <p:spPr>
                <a:xfrm>
                  <a:off x="11025352" y="3597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9" name="Ink 158">
                  <a:extLst>
                    <a:ext uri="{FF2B5EF4-FFF2-40B4-BE49-F238E27FC236}">
                      <a16:creationId xmlns:a16="http://schemas.microsoft.com/office/drawing/2014/main" id="{D0A0C565-E216-437C-9B83-18B8BBF6A2CC}"/>
                    </a:ext>
                  </a:extLst>
                </p14:cNvPr>
                <p14:cNvContentPartPr/>
                <p14:nvPr/>
              </p14:nvContentPartPr>
              <p14:xfrm>
                <a:off x="10927432" y="3336375"/>
                <a:ext cx="360" cy="360"/>
              </p14:xfrm>
            </p:contentPart>
          </mc:Choice>
          <mc:Fallback xmlns="">
            <p:pic>
              <p:nvPicPr>
                <p:cNvPr id="159" name="Ink 158">
                  <a:extLst>
                    <a:ext uri="{FF2B5EF4-FFF2-40B4-BE49-F238E27FC236}">
                      <a16:creationId xmlns:a16="http://schemas.microsoft.com/office/drawing/2014/main" id="{D0A0C565-E216-437C-9B83-18B8BBF6A2CC}"/>
                    </a:ext>
                  </a:extLst>
                </p:cNvPr>
                <p:cNvPicPr/>
                <p:nvPr/>
              </p:nvPicPr>
              <p:blipFill>
                <a:blip r:embed="rId5"/>
                <a:stretch>
                  <a:fillRect/>
                </a:stretch>
              </p:blipFill>
              <p:spPr>
                <a:xfrm>
                  <a:off x="10923112" y="33320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60" name="Ink 159">
                  <a:extLst>
                    <a:ext uri="{FF2B5EF4-FFF2-40B4-BE49-F238E27FC236}">
                      <a16:creationId xmlns:a16="http://schemas.microsoft.com/office/drawing/2014/main" id="{FF4B7EDC-5C37-495A-89BA-A74C5D4EF7C4}"/>
                    </a:ext>
                  </a:extLst>
                </p14:cNvPr>
                <p14:cNvContentPartPr/>
                <p14:nvPr/>
              </p14:nvContentPartPr>
              <p14:xfrm>
                <a:off x="8773552" y="3225494"/>
                <a:ext cx="360" cy="360"/>
              </p14:xfrm>
            </p:contentPart>
          </mc:Choice>
          <mc:Fallback xmlns="">
            <p:pic>
              <p:nvPicPr>
                <p:cNvPr id="160" name="Ink 159">
                  <a:extLst>
                    <a:ext uri="{FF2B5EF4-FFF2-40B4-BE49-F238E27FC236}">
                      <a16:creationId xmlns:a16="http://schemas.microsoft.com/office/drawing/2014/main" id="{FF4B7EDC-5C37-495A-89BA-A74C5D4EF7C4}"/>
                    </a:ext>
                  </a:extLst>
                </p:cNvPr>
                <p:cNvPicPr/>
                <p:nvPr/>
              </p:nvPicPr>
              <p:blipFill>
                <a:blip r:embed="rId5"/>
                <a:stretch>
                  <a:fillRect/>
                </a:stretch>
              </p:blipFill>
              <p:spPr>
                <a:xfrm>
                  <a:off x="8769232" y="32211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61" name="Ink 160">
                  <a:extLst>
                    <a:ext uri="{FF2B5EF4-FFF2-40B4-BE49-F238E27FC236}">
                      <a16:creationId xmlns:a16="http://schemas.microsoft.com/office/drawing/2014/main" id="{09F48AAE-33D3-403D-831D-79E77716D287}"/>
                    </a:ext>
                  </a:extLst>
                </p14:cNvPr>
                <p14:cNvContentPartPr/>
                <p14:nvPr/>
              </p14:nvContentPartPr>
              <p14:xfrm>
                <a:off x="8705152" y="3353654"/>
                <a:ext cx="360" cy="360"/>
              </p14:xfrm>
            </p:contentPart>
          </mc:Choice>
          <mc:Fallback xmlns="">
            <p:pic>
              <p:nvPicPr>
                <p:cNvPr id="161" name="Ink 160">
                  <a:extLst>
                    <a:ext uri="{FF2B5EF4-FFF2-40B4-BE49-F238E27FC236}">
                      <a16:creationId xmlns:a16="http://schemas.microsoft.com/office/drawing/2014/main" id="{09F48AAE-33D3-403D-831D-79E77716D287}"/>
                    </a:ext>
                  </a:extLst>
                </p:cNvPr>
                <p:cNvPicPr/>
                <p:nvPr/>
              </p:nvPicPr>
              <p:blipFill>
                <a:blip r:embed="rId5"/>
                <a:stretch>
                  <a:fillRect/>
                </a:stretch>
              </p:blipFill>
              <p:spPr>
                <a:xfrm>
                  <a:off x="8700832" y="33493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62" name="Ink 161">
                  <a:extLst>
                    <a:ext uri="{FF2B5EF4-FFF2-40B4-BE49-F238E27FC236}">
                      <a16:creationId xmlns:a16="http://schemas.microsoft.com/office/drawing/2014/main" id="{0920FE6F-D992-432C-A6FC-1E88140D4C9F}"/>
                    </a:ext>
                  </a:extLst>
                </p14:cNvPr>
                <p14:cNvContentPartPr/>
                <p14:nvPr/>
              </p14:nvContentPartPr>
              <p14:xfrm>
                <a:off x="8568352" y="3404774"/>
                <a:ext cx="360" cy="360"/>
              </p14:xfrm>
            </p:contentPart>
          </mc:Choice>
          <mc:Fallback xmlns="">
            <p:pic>
              <p:nvPicPr>
                <p:cNvPr id="162" name="Ink 161">
                  <a:extLst>
                    <a:ext uri="{FF2B5EF4-FFF2-40B4-BE49-F238E27FC236}">
                      <a16:creationId xmlns:a16="http://schemas.microsoft.com/office/drawing/2014/main" id="{0920FE6F-D992-432C-A6FC-1E88140D4C9F}"/>
                    </a:ext>
                  </a:extLst>
                </p:cNvPr>
                <p:cNvPicPr/>
                <p:nvPr/>
              </p:nvPicPr>
              <p:blipFill>
                <a:blip r:embed="rId5"/>
                <a:stretch>
                  <a:fillRect/>
                </a:stretch>
              </p:blipFill>
              <p:spPr>
                <a:xfrm>
                  <a:off x="8564032" y="34004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63" name="Ink 162">
                  <a:extLst>
                    <a:ext uri="{FF2B5EF4-FFF2-40B4-BE49-F238E27FC236}">
                      <a16:creationId xmlns:a16="http://schemas.microsoft.com/office/drawing/2014/main" id="{7BD87A71-84CB-4E39-B47F-A94501A65E18}"/>
                    </a:ext>
                  </a:extLst>
                </p14:cNvPr>
                <p14:cNvContentPartPr/>
                <p14:nvPr/>
              </p14:nvContentPartPr>
              <p14:xfrm>
                <a:off x="8525512" y="4020014"/>
                <a:ext cx="360" cy="360"/>
              </p14:xfrm>
            </p:contentPart>
          </mc:Choice>
          <mc:Fallback xmlns="">
            <p:pic>
              <p:nvPicPr>
                <p:cNvPr id="163" name="Ink 162">
                  <a:extLst>
                    <a:ext uri="{FF2B5EF4-FFF2-40B4-BE49-F238E27FC236}">
                      <a16:creationId xmlns:a16="http://schemas.microsoft.com/office/drawing/2014/main" id="{7BD87A71-84CB-4E39-B47F-A94501A65E18}"/>
                    </a:ext>
                  </a:extLst>
                </p:cNvPr>
                <p:cNvPicPr/>
                <p:nvPr/>
              </p:nvPicPr>
              <p:blipFill>
                <a:blip r:embed="rId5"/>
                <a:stretch>
                  <a:fillRect/>
                </a:stretch>
              </p:blipFill>
              <p:spPr>
                <a:xfrm>
                  <a:off x="8521192" y="401569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64" name="Ink 163">
                  <a:extLst>
                    <a:ext uri="{FF2B5EF4-FFF2-40B4-BE49-F238E27FC236}">
                      <a16:creationId xmlns:a16="http://schemas.microsoft.com/office/drawing/2014/main" id="{75833A62-7FB9-423E-A054-64A99AA6B26B}"/>
                    </a:ext>
                  </a:extLst>
                </p14:cNvPr>
                <p14:cNvContentPartPr/>
                <p14:nvPr/>
              </p14:nvContentPartPr>
              <p14:xfrm>
                <a:off x="8662312" y="4174094"/>
                <a:ext cx="360" cy="360"/>
              </p14:xfrm>
            </p:contentPart>
          </mc:Choice>
          <mc:Fallback xmlns="">
            <p:pic>
              <p:nvPicPr>
                <p:cNvPr id="164" name="Ink 163">
                  <a:extLst>
                    <a:ext uri="{FF2B5EF4-FFF2-40B4-BE49-F238E27FC236}">
                      <a16:creationId xmlns:a16="http://schemas.microsoft.com/office/drawing/2014/main" id="{75833A62-7FB9-423E-A054-64A99AA6B26B}"/>
                    </a:ext>
                  </a:extLst>
                </p:cNvPr>
                <p:cNvPicPr/>
                <p:nvPr/>
              </p:nvPicPr>
              <p:blipFill>
                <a:blip r:embed="rId5"/>
                <a:stretch>
                  <a:fillRect/>
                </a:stretch>
              </p:blipFill>
              <p:spPr>
                <a:xfrm>
                  <a:off x="8657992" y="41697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65" name="Ink 164">
                  <a:extLst>
                    <a:ext uri="{FF2B5EF4-FFF2-40B4-BE49-F238E27FC236}">
                      <a16:creationId xmlns:a16="http://schemas.microsoft.com/office/drawing/2014/main" id="{FE068365-6913-4889-845D-3A35670DAC1C}"/>
                    </a:ext>
                  </a:extLst>
                </p14:cNvPr>
                <p14:cNvContentPartPr/>
                <p14:nvPr/>
              </p14:nvContentPartPr>
              <p14:xfrm>
                <a:off x="8850592" y="4250774"/>
                <a:ext cx="360" cy="360"/>
              </p14:xfrm>
            </p:contentPart>
          </mc:Choice>
          <mc:Fallback xmlns="">
            <p:pic>
              <p:nvPicPr>
                <p:cNvPr id="165" name="Ink 164">
                  <a:extLst>
                    <a:ext uri="{FF2B5EF4-FFF2-40B4-BE49-F238E27FC236}">
                      <a16:creationId xmlns:a16="http://schemas.microsoft.com/office/drawing/2014/main" id="{FE068365-6913-4889-845D-3A35670DAC1C}"/>
                    </a:ext>
                  </a:extLst>
                </p:cNvPr>
                <p:cNvPicPr/>
                <p:nvPr/>
              </p:nvPicPr>
              <p:blipFill>
                <a:blip r:embed="rId5"/>
                <a:stretch>
                  <a:fillRect/>
                </a:stretch>
              </p:blipFill>
              <p:spPr>
                <a:xfrm>
                  <a:off x="8846272" y="42464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66" name="Ink 165">
                  <a:extLst>
                    <a:ext uri="{FF2B5EF4-FFF2-40B4-BE49-F238E27FC236}">
                      <a16:creationId xmlns:a16="http://schemas.microsoft.com/office/drawing/2014/main" id="{49ADADD6-9EDF-413A-8191-0744C3640F85}"/>
                    </a:ext>
                  </a:extLst>
                </p14:cNvPr>
                <p14:cNvContentPartPr/>
                <p14:nvPr/>
              </p14:nvContentPartPr>
              <p14:xfrm>
                <a:off x="8918632" y="4250774"/>
                <a:ext cx="360" cy="360"/>
              </p14:xfrm>
            </p:contentPart>
          </mc:Choice>
          <mc:Fallback xmlns="">
            <p:pic>
              <p:nvPicPr>
                <p:cNvPr id="166" name="Ink 165">
                  <a:extLst>
                    <a:ext uri="{FF2B5EF4-FFF2-40B4-BE49-F238E27FC236}">
                      <a16:creationId xmlns:a16="http://schemas.microsoft.com/office/drawing/2014/main" id="{49ADADD6-9EDF-413A-8191-0744C3640F85}"/>
                    </a:ext>
                  </a:extLst>
                </p:cNvPr>
                <p:cNvPicPr/>
                <p:nvPr/>
              </p:nvPicPr>
              <p:blipFill>
                <a:blip r:embed="rId5"/>
                <a:stretch>
                  <a:fillRect/>
                </a:stretch>
              </p:blipFill>
              <p:spPr>
                <a:xfrm>
                  <a:off x="8914312" y="42464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7" name="Ink 166">
                  <a:extLst>
                    <a:ext uri="{FF2B5EF4-FFF2-40B4-BE49-F238E27FC236}">
                      <a16:creationId xmlns:a16="http://schemas.microsoft.com/office/drawing/2014/main" id="{97B821B5-D4DB-41F1-A886-560D3C9EEBB5}"/>
                    </a:ext>
                  </a:extLst>
                </p14:cNvPr>
                <p14:cNvContentPartPr/>
                <p14:nvPr/>
              </p14:nvContentPartPr>
              <p14:xfrm>
                <a:off x="9064072" y="4233854"/>
                <a:ext cx="360" cy="360"/>
              </p14:xfrm>
            </p:contentPart>
          </mc:Choice>
          <mc:Fallback xmlns="">
            <p:pic>
              <p:nvPicPr>
                <p:cNvPr id="167" name="Ink 166">
                  <a:extLst>
                    <a:ext uri="{FF2B5EF4-FFF2-40B4-BE49-F238E27FC236}">
                      <a16:creationId xmlns:a16="http://schemas.microsoft.com/office/drawing/2014/main" id="{97B821B5-D4DB-41F1-A886-560D3C9EEBB5}"/>
                    </a:ext>
                  </a:extLst>
                </p:cNvPr>
                <p:cNvPicPr/>
                <p:nvPr/>
              </p:nvPicPr>
              <p:blipFill>
                <a:blip r:embed="rId5"/>
                <a:stretch>
                  <a:fillRect/>
                </a:stretch>
              </p:blipFill>
              <p:spPr>
                <a:xfrm>
                  <a:off x="9059752" y="42295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2" name="Ink 171">
                  <a:extLst>
                    <a:ext uri="{FF2B5EF4-FFF2-40B4-BE49-F238E27FC236}">
                      <a16:creationId xmlns:a16="http://schemas.microsoft.com/office/drawing/2014/main" id="{71A07113-F086-4072-9909-A4C0BA35C7A7}"/>
                    </a:ext>
                  </a:extLst>
                </p14:cNvPr>
                <p14:cNvContentPartPr/>
                <p14:nvPr/>
              </p14:nvContentPartPr>
              <p14:xfrm>
                <a:off x="10833112" y="3481455"/>
                <a:ext cx="360" cy="360"/>
              </p14:xfrm>
            </p:contentPart>
          </mc:Choice>
          <mc:Fallback xmlns="">
            <p:pic>
              <p:nvPicPr>
                <p:cNvPr id="172" name="Ink 171">
                  <a:extLst>
                    <a:ext uri="{FF2B5EF4-FFF2-40B4-BE49-F238E27FC236}">
                      <a16:creationId xmlns:a16="http://schemas.microsoft.com/office/drawing/2014/main" id="{71A07113-F086-4072-9909-A4C0BA35C7A7}"/>
                    </a:ext>
                  </a:extLst>
                </p:cNvPr>
                <p:cNvPicPr/>
                <p:nvPr/>
              </p:nvPicPr>
              <p:blipFill>
                <a:blip r:embed="rId5"/>
                <a:stretch>
                  <a:fillRect/>
                </a:stretch>
              </p:blipFill>
              <p:spPr>
                <a:xfrm>
                  <a:off x="10828792" y="3477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73" name="Ink 172">
                  <a:extLst>
                    <a:ext uri="{FF2B5EF4-FFF2-40B4-BE49-F238E27FC236}">
                      <a16:creationId xmlns:a16="http://schemas.microsoft.com/office/drawing/2014/main" id="{EBF25232-2228-4BC7-8C10-89E378EFDC35}"/>
                    </a:ext>
                  </a:extLst>
                </p14:cNvPr>
                <p14:cNvContentPartPr/>
                <p14:nvPr/>
              </p14:nvContentPartPr>
              <p14:xfrm>
                <a:off x="11627992" y="3549855"/>
                <a:ext cx="360" cy="360"/>
              </p14:xfrm>
            </p:contentPart>
          </mc:Choice>
          <mc:Fallback xmlns="">
            <p:pic>
              <p:nvPicPr>
                <p:cNvPr id="173" name="Ink 172">
                  <a:extLst>
                    <a:ext uri="{FF2B5EF4-FFF2-40B4-BE49-F238E27FC236}">
                      <a16:creationId xmlns:a16="http://schemas.microsoft.com/office/drawing/2014/main" id="{EBF25232-2228-4BC7-8C10-89E378EFDC35}"/>
                    </a:ext>
                  </a:extLst>
                </p:cNvPr>
                <p:cNvPicPr/>
                <p:nvPr/>
              </p:nvPicPr>
              <p:blipFill>
                <a:blip r:embed="rId5"/>
                <a:stretch>
                  <a:fillRect/>
                </a:stretch>
              </p:blipFill>
              <p:spPr>
                <a:xfrm>
                  <a:off x="11623672" y="35455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74" name="Ink 173">
                  <a:extLst>
                    <a:ext uri="{FF2B5EF4-FFF2-40B4-BE49-F238E27FC236}">
                      <a16:creationId xmlns:a16="http://schemas.microsoft.com/office/drawing/2014/main" id="{687DB24D-E0C7-4FDD-872E-4F7FB30C003F}"/>
                    </a:ext>
                  </a:extLst>
                </p14:cNvPr>
                <p14:cNvContentPartPr/>
                <p14:nvPr/>
              </p14:nvContentPartPr>
              <p14:xfrm>
                <a:off x="11602432" y="3430335"/>
                <a:ext cx="360" cy="360"/>
              </p14:xfrm>
            </p:contentPart>
          </mc:Choice>
          <mc:Fallback xmlns="">
            <p:pic>
              <p:nvPicPr>
                <p:cNvPr id="174" name="Ink 173">
                  <a:extLst>
                    <a:ext uri="{FF2B5EF4-FFF2-40B4-BE49-F238E27FC236}">
                      <a16:creationId xmlns:a16="http://schemas.microsoft.com/office/drawing/2014/main" id="{687DB24D-E0C7-4FDD-872E-4F7FB30C003F}"/>
                    </a:ext>
                  </a:extLst>
                </p:cNvPr>
                <p:cNvPicPr/>
                <p:nvPr/>
              </p:nvPicPr>
              <p:blipFill>
                <a:blip r:embed="rId5"/>
                <a:stretch>
                  <a:fillRect/>
                </a:stretch>
              </p:blipFill>
              <p:spPr>
                <a:xfrm>
                  <a:off x="11598112" y="3426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5" name="Ink 174">
                  <a:extLst>
                    <a:ext uri="{FF2B5EF4-FFF2-40B4-BE49-F238E27FC236}">
                      <a16:creationId xmlns:a16="http://schemas.microsoft.com/office/drawing/2014/main" id="{A06E7580-6EAD-4245-BA88-D2CC935D5E9D}"/>
                    </a:ext>
                  </a:extLst>
                </p14:cNvPr>
                <p14:cNvContentPartPr/>
                <p14:nvPr/>
              </p14:nvContentPartPr>
              <p14:xfrm>
                <a:off x="11397232" y="3208215"/>
                <a:ext cx="360" cy="360"/>
              </p14:xfrm>
            </p:contentPart>
          </mc:Choice>
          <mc:Fallback xmlns="">
            <p:pic>
              <p:nvPicPr>
                <p:cNvPr id="175" name="Ink 174">
                  <a:extLst>
                    <a:ext uri="{FF2B5EF4-FFF2-40B4-BE49-F238E27FC236}">
                      <a16:creationId xmlns:a16="http://schemas.microsoft.com/office/drawing/2014/main" id="{A06E7580-6EAD-4245-BA88-D2CC935D5E9D}"/>
                    </a:ext>
                  </a:extLst>
                </p:cNvPr>
                <p:cNvPicPr/>
                <p:nvPr/>
              </p:nvPicPr>
              <p:blipFill>
                <a:blip r:embed="rId5"/>
                <a:stretch>
                  <a:fillRect/>
                </a:stretch>
              </p:blipFill>
              <p:spPr>
                <a:xfrm>
                  <a:off x="11392912" y="3203895"/>
                  <a:ext cx="9000" cy="9000"/>
                </a:xfrm>
                <a:prstGeom prst="rect">
                  <a:avLst/>
                </a:prstGeom>
              </p:spPr>
            </p:pic>
          </mc:Fallback>
        </mc:AlternateContent>
        <p:cxnSp>
          <p:nvCxnSpPr>
            <p:cNvPr id="189" name="Connector: Curved 188">
              <a:extLst>
                <a:ext uri="{FF2B5EF4-FFF2-40B4-BE49-F238E27FC236}">
                  <a16:creationId xmlns:a16="http://schemas.microsoft.com/office/drawing/2014/main" id="{E596DFB0-AFDD-4086-898C-6C7D045827D6}"/>
                </a:ext>
              </a:extLst>
            </p:cNvPr>
            <p:cNvCxnSpPr>
              <a:cxnSpLocks/>
              <a:stCxn id="86" idx="7"/>
              <a:endCxn id="87" idx="1"/>
            </p:cNvCxnSpPr>
            <p:nvPr/>
          </p:nvCxnSpPr>
          <p:spPr>
            <a:xfrm rot="5400000" flipH="1" flipV="1">
              <a:off x="10054170" y="2527673"/>
              <a:ext cx="12700" cy="1453730"/>
            </a:xfrm>
            <a:prstGeom prst="curvedConnector3">
              <a:avLst>
                <a:gd name="adj1" fmla="val 3317567"/>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Connector: Curved 200">
              <a:extLst>
                <a:ext uri="{FF2B5EF4-FFF2-40B4-BE49-F238E27FC236}">
                  <a16:creationId xmlns:a16="http://schemas.microsoft.com/office/drawing/2014/main" id="{BDA62427-D2A0-4F60-8508-D5F3423FCAF3}"/>
                </a:ext>
              </a:extLst>
            </p:cNvPr>
            <p:cNvCxnSpPr>
              <a:cxnSpLocks/>
              <a:stCxn id="87" idx="3"/>
              <a:endCxn id="86" idx="5"/>
            </p:cNvCxnSpPr>
            <p:nvPr/>
          </p:nvCxnSpPr>
          <p:spPr>
            <a:xfrm rot="5400000">
              <a:off x="10054170" y="3458264"/>
              <a:ext cx="12700" cy="1453730"/>
            </a:xfrm>
            <a:prstGeom prst="curvedConnector3">
              <a:avLst>
                <a:gd name="adj1" fmla="val 3317567"/>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24D1FCC3-8FAF-492A-A89F-6514C976659D}"/>
                </a:ext>
              </a:extLst>
            </p:cNvPr>
            <p:cNvSpPr txBox="1"/>
            <p:nvPr/>
          </p:nvSpPr>
          <p:spPr>
            <a:xfrm>
              <a:off x="9904382" y="2843746"/>
              <a:ext cx="304217" cy="369332"/>
            </a:xfrm>
            <a:prstGeom prst="rect">
              <a:avLst/>
            </a:prstGeom>
            <a:noFill/>
          </p:spPr>
          <p:txBody>
            <a:bodyPr wrap="square" rtlCol="0">
              <a:spAutoFit/>
            </a:bodyPr>
            <a:lstStyle/>
            <a:p>
              <a:pPr algn="ctr"/>
              <a:r>
                <a:rPr lang="en-US" dirty="0">
                  <a:solidFill>
                    <a:schemeClr val="accent3">
                      <a:lumMod val="60000"/>
                      <a:lumOff val="40000"/>
                    </a:schemeClr>
                  </a:solidFill>
                </a:rPr>
                <a:t>f</a:t>
              </a:r>
              <a:endParaRPr lang="el-GR" baseline="30000" dirty="0">
                <a:solidFill>
                  <a:schemeClr val="accent3">
                    <a:lumMod val="60000"/>
                    <a:lumOff val="40000"/>
                  </a:schemeClr>
                </a:solidFill>
              </a:endParaRPr>
            </a:p>
          </p:txBody>
        </p:sp>
        <p:sp>
          <p:nvSpPr>
            <p:cNvPr id="205" name="TextBox 204">
              <a:extLst>
                <a:ext uri="{FF2B5EF4-FFF2-40B4-BE49-F238E27FC236}">
                  <a16:creationId xmlns:a16="http://schemas.microsoft.com/office/drawing/2014/main" id="{B857F87E-476A-4A38-8D36-EDBB591F6B44}"/>
                </a:ext>
              </a:extLst>
            </p:cNvPr>
            <p:cNvSpPr txBox="1"/>
            <p:nvPr/>
          </p:nvSpPr>
          <p:spPr>
            <a:xfrm>
              <a:off x="9767922" y="4220637"/>
              <a:ext cx="568204" cy="369332"/>
            </a:xfrm>
            <a:prstGeom prst="rect">
              <a:avLst/>
            </a:prstGeom>
            <a:noFill/>
          </p:spPr>
          <p:txBody>
            <a:bodyPr wrap="square" rtlCol="0">
              <a:spAutoFit/>
            </a:bodyPr>
            <a:lstStyle/>
            <a:p>
              <a:pPr algn="ctr"/>
              <a:r>
                <a:rPr lang="en-US" dirty="0">
                  <a:solidFill>
                    <a:schemeClr val="accent3">
                      <a:lumMod val="60000"/>
                      <a:lumOff val="40000"/>
                    </a:schemeClr>
                  </a:solidFill>
                </a:rPr>
                <a:t>f</a:t>
              </a:r>
              <a:r>
                <a:rPr lang="en-US" baseline="30000" dirty="0">
                  <a:solidFill>
                    <a:schemeClr val="accent3">
                      <a:lumMod val="60000"/>
                      <a:lumOff val="40000"/>
                    </a:schemeClr>
                  </a:solidFill>
                </a:rPr>
                <a:t>-1</a:t>
              </a:r>
              <a:endParaRPr lang="el-GR" baseline="30000" dirty="0">
                <a:solidFill>
                  <a:schemeClr val="accent3">
                    <a:lumMod val="60000"/>
                    <a:lumOff val="40000"/>
                  </a:schemeClr>
                </a:solidFill>
              </a:endParaRPr>
            </a:p>
          </p:txBody>
        </p:sp>
        <p:sp>
          <p:nvSpPr>
            <p:cNvPr id="206" name="TextBox 205">
              <a:extLst>
                <a:ext uri="{FF2B5EF4-FFF2-40B4-BE49-F238E27FC236}">
                  <a16:creationId xmlns:a16="http://schemas.microsoft.com/office/drawing/2014/main" id="{C769302E-9464-4190-ACB1-A563697E775A}"/>
                </a:ext>
              </a:extLst>
            </p:cNvPr>
            <p:cNvSpPr txBox="1"/>
            <p:nvPr/>
          </p:nvSpPr>
          <p:spPr>
            <a:xfrm>
              <a:off x="9639539" y="4619127"/>
              <a:ext cx="824969" cy="307777"/>
            </a:xfrm>
            <a:prstGeom prst="rect">
              <a:avLst/>
            </a:prstGeom>
            <a:noFill/>
          </p:spPr>
          <p:txBody>
            <a:bodyPr wrap="none" rtlCol="0">
              <a:spAutoFit/>
            </a:bodyPr>
            <a:lstStyle/>
            <a:p>
              <a:r>
                <a:rPr lang="el-GR" sz="1400" dirty="0"/>
                <a:t>Δύσκολο</a:t>
              </a:r>
            </a:p>
          </p:txBody>
        </p:sp>
        <p:sp>
          <p:nvSpPr>
            <p:cNvPr id="207" name="TextBox 206">
              <a:extLst>
                <a:ext uri="{FF2B5EF4-FFF2-40B4-BE49-F238E27FC236}">
                  <a16:creationId xmlns:a16="http://schemas.microsoft.com/office/drawing/2014/main" id="{B669DA30-4D14-456D-ADB8-AA23BBE117DC}"/>
                </a:ext>
              </a:extLst>
            </p:cNvPr>
            <p:cNvSpPr txBox="1"/>
            <p:nvPr/>
          </p:nvSpPr>
          <p:spPr>
            <a:xfrm>
              <a:off x="9702536" y="2529627"/>
              <a:ext cx="715965" cy="307777"/>
            </a:xfrm>
            <a:prstGeom prst="rect">
              <a:avLst/>
            </a:prstGeom>
            <a:noFill/>
          </p:spPr>
          <p:txBody>
            <a:bodyPr wrap="none" rtlCol="0">
              <a:spAutoFit/>
            </a:bodyPr>
            <a:lstStyle/>
            <a:p>
              <a:r>
                <a:rPr lang="el-GR" sz="1400" dirty="0"/>
                <a:t>Εύκολο</a:t>
              </a:r>
            </a:p>
          </p:txBody>
        </p:sp>
      </p:grpSp>
      <p:grpSp>
        <p:nvGrpSpPr>
          <p:cNvPr id="288" name="Group 287">
            <a:extLst>
              <a:ext uri="{FF2B5EF4-FFF2-40B4-BE49-F238E27FC236}">
                <a16:creationId xmlns:a16="http://schemas.microsoft.com/office/drawing/2014/main" id="{4508B4E7-EE90-4218-A8A6-B4E5C664F95E}"/>
              </a:ext>
            </a:extLst>
          </p:cNvPr>
          <p:cNvGrpSpPr/>
          <p:nvPr/>
        </p:nvGrpSpPr>
        <p:grpSpPr>
          <a:xfrm>
            <a:off x="358728" y="4986365"/>
            <a:ext cx="11429108" cy="1594888"/>
            <a:chOff x="358728" y="4986365"/>
            <a:chExt cx="11429108" cy="1594888"/>
          </a:xfrm>
        </p:grpSpPr>
        <p:sp>
          <p:nvSpPr>
            <p:cNvPr id="85" name="TextBox 84">
              <a:extLst>
                <a:ext uri="{FF2B5EF4-FFF2-40B4-BE49-F238E27FC236}">
                  <a16:creationId xmlns:a16="http://schemas.microsoft.com/office/drawing/2014/main" id="{5DB55501-43F9-4FAB-B75D-0D02E8485E72}"/>
                </a:ext>
              </a:extLst>
            </p:cNvPr>
            <p:cNvSpPr txBox="1"/>
            <p:nvPr/>
          </p:nvSpPr>
          <p:spPr>
            <a:xfrm>
              <a:off x="358728" y="5043873"/>
              <a:ext cx="7264122" cy="1200329"/>
            </a:xfrm>
            <a:prstGeom prst="rect">
              <a:avLst/>
            </a:prstGeom>
            <a:noFill/>
          </p:spPr>
          <p:txBody>
            <a:bodyPr wrap="square">
              <a:spAutoFit/>
            </a:bodyPr>
            <a:lstStyle/>
            <a:p>
              <a:pPr marL="285750" indent="-285750" algn="l">
                <a:buFont typeface="Wingdings" panose="05000000000000000000" pitchFamily="2" charset="2"/>
                <a:buChar char="Ø"/>
              </a:pPr>
              <a:r>
                <a:rPr lang="el-GR" b="0" i="0" u="none" strike="noStrike" baseline="0" dirty="0"/>
                <a:t>Έστω h : X → Y μια συνάρτηση κατακερματισμού. Ένα ζεύγος (x1,x2) καλείται </a:t>
              </a:r>
              <a:r>
                <a:rPr lang="el-GR" b="1" i="0" u="none" strike="noStrike" baseline="0" dirty="0">
                  <a:solidFill>
                    <a:srgbClr val="CC9900"/>
                  </a:solidFill>
                </a:rPr>
                <a:t>σύμπτωση</a:t>
              </a:r>
              <a:r>
                <a:rPr lang="el-GR" b="1" i="0" u="none" strike="noStrike" baseline="0" dirty="0"/>
                <a:t> </a:t>
              </a:r>
              <a:r>
                <a:rPr lang="el-GR" b="0" i="0" u="none" strike="noStrike" baseline="0" dirty="0"/>
                <a:t>της h αν ισχύει x</a:t>
              </a:r>
              <a:r>
                <a:rPr lang="el-GR" b="0" i="0" u="none" strike="noStrike" baseline="-25000" dirty="0"/>
                <a:t>1</a:t>
              </a:r>
              <a:r>
                <a:rPr lang="el-GR" b="0" i="0" u="none" strike="noStrike" baseline="0" dirty="0"/>
                <a:t> </a:t>
              </a:r>
              <a:r>
                <a:rPr lang="el-GR" dirty="0"/>
                <a:t>≠</a:t>
              </a:r>
              <a:r>
                <a:rPr lang="el-GR" b="0" i="0" u="none" strike="noStrike" baseline="0" dirty="0"/>
                <a:t> x</a:t>
              </a:r>
              <a:r>
                <a:rPr lang="el-GR" b="0" i="0" u="none" strike="noStrike" baseline="-25000" dirty="0"/>
                <a:t>2</a:t>
              </a:r>
              <a:r>
                <a:rPr lang="el-GR" b="0" i="0" u="none" strike="noStrike" baseline="0" dirty="0"/>
                <a:t> με h(x</a:t>
              </a:r>
              <a:r>
                <a:rPr lang="el-GR" b="0" i="0" u="none" strike="noStrike" baseline="-25000" dirty="0"/>
                <a:t>1</a:t>
              </a:r>
              <a:r>
                <a:rPr lang="el-GR" b="0" i="0" u="none" strike="noStrike" baseline="0" dirty="0"/>
                <a:t>) = h(x</a:t>
              </a:r>
              <a:r>
                <a:rPr lang="el-GR" b="0" i="0" u="none" strike="noStrike" baseline="-25000" dirty="0"/>
                <a:t>2</a:t>
              </a:r>
              <a:r>
                <a:rPr lang="el-GR" b="0" i="0" u="none" strike="noStrike" baseline="0" dirty="0"/>
                <a:t>).</a:t>
              </a:r>
            </a:p>
            <a:p>
              <a:pPr marL="742950" lvl="1" indent="-285750">
                <a:buClr>
                  <a:schemeClr val="accent4">
                    <a:lumMod val="75000"/>
                  </a:schemeClr>
                </a:buClr>
                <a:buFont typeface="Wingdings" panose="05000000000000000000" pitchFamily="2" charset="2"/>
                <a:buChar char="Ø"/>
              </a:pPr>
              <a:r>
                <a:rPr lang="el-GR" dirty="0"/>
                <a:t>Η</a:t>
              </a:r>
              <a:r>
                <a:rPr lang="el-GR" b="0" i="0" u="none" strike="noStrike" baseline="0" dirty="0"/>
                <a:t> συνάρτηση h θα</a:t>
              </a:r>
              <a:r>
                <a:rPr lang="el-GR" dirty="0"/>
                <a:t> </a:t>
              </a:r>
              <a:r>
                <a:rPr lang="el-GR" b="0" i="0" u="none" strike="noStrike" baseline="0" dirty="0"/>
                <a:t>καλείται </a:t>
              </a:r>
              <a:r>
                <a:rPr lang="el-GR" b="1" i="0" u="sng" strike="noStrike" baseline="0" dirty="0">
                  <a:solidFill>
                    <a:srgbClr val="CC9900"/>
                  </a:solidFill>
                </a:rPr>
                <a:t>ελεύθερη σύμπτωσης</a:t>
              </a:r>
              <a:r>
                <a:rPr lang="el-GR" b="1" dirty="0">
                  <a:solidFill>
                    <a:srgbClr val="CC9900"/>
                  </a:solidFill>
                </a:rPr>
                <a:t> </a:t>
              </a:r>
              <a:r>
                <a:rPr lang="el-GR" dirty="0"/>
                <a:t>είναι </a:t>
              </a:r>
              <a:r>
                <a:rPr lang="el-GR" dirty="0">
                  <a:solidFill>
                    <a:srgbClr val="FF0000"/>
                  </a:solidFill>
                </a:rPr>
                <a:t>υπολογιστικά ανέφικτο</a:t>
              </a:r>
              <a:r>
                <a:rPr lang="el-GR" b="0" i="0" u="none" strike="noStrike" baseline="0" dirty="0"/>
                <a:t> να βρεθεί μια σύμπτωση της.</a:t>
              </a:r>
              <a:endParaRPr lang="el-GR" dirty="0"/>
            </a:p>
          </p:txBody>
        </p:sp>
        <p:sp>
          <p:nvSpPr>
            <p:cNvPr id="208" name="Oval 207">
              <a:extLst>
                <a:ext uri="{FF2B5EF4-FFF2-40B4-BE49-F238E27FC236}">
                  <a16:creationId xmlns:a16="http://schemas.microsoft.com/office/drawing/2014/main" id="{B25D3838-4491-42AA-9BFA-558FDF2F7B23}"/>
                </a:ext>
              </a:extLst>
            </p:cNvPr>
            <p:cNvSpPr/>
            <p:nvPr/>
          </p:nvSpPr>
          <p:spPr>
            <a:xfrm>
              <a:off x="8320692" y="4986365"/>
              <a:ext cx="1179320" cy="1316053"/>
            </a:xfrm>
            <a:prstGeom prst="ellipse">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9" name="Oval 208">
              <a:extLst>
                <a:ext uri="{FF2B5EF4-FFF2-40B4-BE49-F238E27FC236}">
                  <a16:creationId xmlns:a16="http://schemas.microsoft.com/office/drawing/2014/main" id="{3DAABB9B-2BC9-4990-98D3-213990CE1C6E}"/>
                </a:ext>
              </a:extLst>
            </p:cNvPr>
            <p:cNvSpPr/>
            <p:nvPr/>
          </p:nvSpPr>
          <p:spPr>
            <a:xfrm>
              <a:off x="10608516" y="4986365"/>
              <a:ext cx="1179320" cy="131605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0" name="TextBox 209">
              <a:extLst>
                <a:ext uri="{FF2B5EF4-FFF2-40B4-BE49-F238E27FC236}">
                  <a16:creationId xmlns:a16="http://schemas.microsoft.com/office/drawing/2014/main" id="{3326FD1F-3B38-426D-85C9-408DC4A58CCA}"/>
                </a:ext>
              </a:extLst>
            </p:cNvPr>
            <p:cNvSpPr txBox="1"/>
            <p:nvPr/>
          </p:nvSpPr>
          <p:spPr>
            <a:xfrm flipH="1">
              <a:off x="9195435" y="6210943"/>
              <a:ext cx="207665" cy="369332"/>
            </a:xfrm>
            <a:prstGeom prst="rect">
              <a:avLst/>
            </a:prstGeom>
            <a:noFill/>
          </p:spPr>
          <p:txBody>
            <a:bodyPr wrap="square" rtlCol="0">
              <a:spAutoFit/>
            </a:bodyPr>
            <a:lstStyle/>
            <a:p>
              <a:pPr algn="ctr"/>
              <a:r>
                <a:rPr lang="en-US" dirty="0">
                  <a:solidFill>
                    <a:srgbClr val="0070C0"/>
                  </a:solidFill>
                </a:rPr>
                <a:t>X</a:t>
              </a:r>
              <a:endParaRPr lang="el-GR" dirty="0">
                <a:solidFill>
                  <a:srgbClr val="0070C0"/>
                </a:solidFill>
              </a:endParaRPr>
            </a:p>
          </p:txBody>
        </p:sp>
        <p:sp>
          <p:nvSpPr>
            <p:cNvPr id="211" name="TextBox 210">
              <a:extLst>
                <a:ext uri="{FF2B5EF4-FFF2-40B4-BE49-F238E27FC236}">
                  <a16:creationId xmlns:a16="http://schemas.microsoft.com/office/drawing/2014/main" id="{CD8CC00E-B673-4799-8439-076A7E0A6709}"/>
                </a:ext>
              </a:extLst>
            </p:cNvPr>
            <p:cNvSpPr txBox="1"/>
            <p:nvPr/>
          </p:nvSpPr>
          <p:spPr>
            <a:xfrm flipH="1">
              <a:off x="11476150" y="6211921"/>
              <a:ext cx="207665" cy="369332"/>
            </a:xfrm>
            <a:prstGeom prst="rect">
              <a:avLst/>
            </a:prstGeom>
            <a:noFill/>
          </p:spPr>
          <p:txBody>
            <a:bodyPr wrap="square" rtlCol="0">
              <a:spAutoFit/>
            </a:bodyPr>
            <a:lstStyle/>
            <a:p>
              <a:pPr algn="ctr"/>
              <a:r>
                <a:rPr lang="en-US" dirty="0">
                  <a:solidFill>
                    <a:schemeClr val="accent6"/>
                  </a:solidFill>
                </a:rPr>
                <a:t>Y</a:t>
              </a:r>
              <a:endParaRPr lang="el-GR" dirty="0">
                <a:solidFill>
                  <a:schemeClr val="accent6"/>
                </a:solidFill>
              </a:endParaRPr>
            </a:p>
          </p:txBody>
        </p:sp>
        <mc:AlternateContent xmlns:mc="http://schemas.openxmlformats.org/markup-compatibility/2006" xmlns:p14="http://schemas.microsoft.com/office/powerpoint/2010/main">
          <mc:Choice Requires="p14">
            <p:contentPart p14:bwMode="auto" r:id="rId139">
              <p14:nvContentPartPr>
                <p14:cNvPr id="212" name="Ink 211">
                  <a:extLst>
                    <a:ext uri="{FF2B5EF4-FFF2-40B4-BE49-F238E27FC236}">
                      <a16:creationId xmlns:a16="http://schemas.microsoft.com/office/drawing/2014/main" id="{51C1B32F-AB37-45C3-B47F-2047A4829494}"/>
                    </a:ext>
                  </a:extLst>
                </p14:cNvPr>
                <p14:cNvContentPartPr/>
                <p14:nvPr/>
              </p14:nvContentPartPr>
              <p14:xfrm>
                <a:off x="8611004" y="5268198"/>
                <a:ext cx="360" cy="360"/>
              </p14:xfrm>
            </p:contentPart>
          </mc:Choice>
          <mc:Fallback xmlns="">
            <p:pic>
              <p:nvPicPr>
                <p:cNvPr id="212" name="Ink 211">
                  <a:extLst>
                    <a:ext uri="{FF2B5EF4-FFF2-40B4-BE49-F238E27FC236}">
                      <a16:creationId xmlns:a16="http://schemas.microsoft.com/office/drawing/2014/main" id="{51C1B32F-AB37-45C3-B47F-2047A4829494}"/>
                    </a:ext>
                  </a:extLst>
                </p:cNvPr>
                <p:cNvPicPr/>
                <p:nvPr/>
              </p:nvPicPr>
              <p:blipFill>
                <a:blip r:embed="rId5"/>
                <a:stretch>
                  <a:fillRect/>
                </a:stretch>
              </p:blipFill>
              <p:spPr>
                <a:xfrm>
                  <a:off x="8606684" y="52638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13" name="Ink 212">
                  <a:extLst>
                    <a:ext uri="{FF2B5EF4-FFF2-40B4-BE49-F238E27FC236}">
                      <a16:creationId xmlns:a16="http://schemas.microsoft.com/office/drawing/2014/main" id="{6CADB077-93CF-49ED-A514-38D22FBA810D}"/>
                    </a:ext>
                  </a:extLst>
                </p14:cNvPr>
                <p14:cNvContentPartPr/>
                <p14:nvPr/>
              </p14:nvContentPartPr>
              <p14:xfrm>
                <a:off x="8611004" y="5456118"/>
                <a:ext cx="360" cy="360"/>
              </p14:xfrm>
            </p:contentPart>
          </mc:Choice>
          <mc:Fallback xmlns="">
            <p:pic>
              <p:nvPicPr>
                <p:cNvPr id="213" name="Ink 212">
                  <a:extLst>
                    <a:ext uri="{FF2B5EF4-FFF2-40B4-BE49-F238E27FC236}">
                      <a16:creationId xmlns:a16="http://schemas.microsoft.com/office/drawing/2014/main" id="{6CADB077-93CF-49ED-A514-38D22FBA810D}"/>
                    </a:ext>
                  </a:extLst>
                </p:cNvPr>
                <p:cNvPicPr/>
                <p:nvPr/>
              </p:nvPicPr>
              <p:blipFill>
                <a:blip r:embed="rId5"/>
                <a:stretch>
                  <a:fillRect/>
                </a:stretch>
              </p:blipFill>
              <p:spPr>
                <a:xfrm>
                  <a:off x="8606684" y="54517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14" name="Ink 213">
                  <a:extLst>
                    <a:ext uri="{FF2B5EF4-FFF2-40B4-BE49-F238E27FC236}">
                      <a16:creationId xmlns:a16="http://schemas.microsoft.com/office/drawing/2014/main" id="{A3226547-887C-43C3-B2C7-27C962693AF4}"/>
                    </a:ext>
                  </a:extLst>
                </p14:cNvPr>
                <p14:cNvContentPartPr/>
                <p14:nvPr/>
              </p14:nvContentPartPr>
              <p14:xfrm>
                <a:off x="8619284" y="5729358"/>
                <a:ext cx="360" cy="360"/>
              </p14:xfrm>
            </p:contentPart>
          </mc:Choice>
          <mc:Fallback xmlns="">
            <p:pic>
              <p:nvPicPr>
                <p:cNvPr id="214" name="Ink 213">
                  <a:extLst>
                    <a:ext uri="{FF2B5EF4-FFF2-40B4-BE49-F238E27FC236}">
                      <a16:creationId xmlns:a16="http://schemas.microsoft.com/office/drawing/2014/main" id="{A3226547-887C-43C3-B2C7-27C962693AF4}"/>
                    </a:ext>
                  </a:extLst>
                </p:cNvPr>
                <p:cNvPicPr/>
                <p:nvPr/>
              </p:nvPicPr>
              <p:blipFill>
                <a:blip r:embed="rId5"/>
                <a:stretch>
                  <a:fillRect/>
                </a:stretch>
              </p:blipFill>
              <p:spPr>
                <a:xfrm>
                  <a:off x="8614964" y="57250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15" name="Ink 214">
                  <a:extLst>
                    <a:ext uri="{FF2B5EF4-FFF2-40B4-BE49-F238E27FC236}">
                      <a16:creationId xmlns:a16="http://schemas.microsoft.com/office/drawing/2014/main" id="{88458692-E315-4306-A801-318A63E395A1}"/>
                    </a:ext>
                  </a:extLst>
                </p14:cNvPr>
                <p14:cNvContentPartPr/>
                <p14:nvPr/>
              </p14:nvContentPartPr>
              <p14:xfrm>
                <a:off x="8619284" y="5609838"/>
                <a:ext cx="360" cy="360"/>
              </p14:xfrm>
            </p:contentPart>
          </mc:Choice>
          <mc:Fallback xmlns="">
            <p:pic>
              <p:nvPicPr>
                <p:cNvPr id="215" name="Ink 214">
                  <a:extLst>
                    <a:ext uri="{FF2B5EF4-FFF2-40B4-BE49-F238E27FC236}">
                      <a16:creationId xmlns:a16="http://schemas.microsoft.com/office/drawing/2014/main" id="{88458692-E315-4306-A801-318A63E395A1}"/>
                    </a:ext>
                  </a:extLst>
                </p:cNvPr>
                <p:cNvPicPr/>
                <p:nvPr/>
              </p:nvPicPr>
              <p:blipFill>
                <a:blip r:embed="rId5"/>
                <a:stretch>
                  <a:fillRect/>
                </a:stretch>
              </p:blipFill>
              <p:spPr>
                <a:xfrm>
                  <a:off x="8614964" y="56055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16" name="Ink 215">
                  <a:extLst>
                    <a:ext uri="{FF2B5EF4-FFF2-40B4-BE49-F238E27FC236}">
                      <a16:creationId xmlns:a16="http://schemas.microsoft.com/office/drawing/2014/main" id="{61937026-3807-4E2F-B24A-FBF445BB17F8}"/>
                    </a:ext>
                  </a:extLst>
                </p14:cNvPr>
                <p14:cNvContentPartPr/>
                <p14:nvPr/>
              </p14:nvContentPartPr>
              <p14:xfrm>
                <a:off x="8858684" y="5498958"/>
                <a:ext cx="360" cy="360"/>
              </p14:xfrm>
            </p:contentPart>
          </mc:Choice>
          <mc:Fallback xmlns="">
            <p:pic>
              <p:nvPicPr>
                <p:cNvPr id="216" name="Ink 215">
                  <a:extLst>
                    <a:ext uri="{FF2B5EF4-FFF2-40B4-BE49-F238E27FC236}">
                      <a16:creationId xmlns:a16="http://schemas.microsoft.com/office/drawing/2014/main" id="{61937026-3807-4E2F-B24A-FBF445BB17F8}"/>
                    </a:ext>
                  </a:extLst>
                </p:cNvPr>
                <p:cNvPicPr/>
                <p:nvPr/>
              </p:nvPicPr>
              <p:blipFill>
                <a:blip r:embed="rId5"/>
                <a:stretch>
                  <a:fillRect/>
                </a:stretch>
              </p:blipFill>
              <p:spPr>
                <a:xfrm>
                  <a:off x="8854364" y="5494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17" name="Ink 216">
                  <a:extLst>
                    <a:ext uri="{FF2B5EF4-FFF2-40B4-BE49-F238E27FC236}">
                      <a16:creationId xmlns:a16="http://schemas.microsoft.com/office/drawing/2014/main" id="{D952DC53-B30B-4C1C-B0DE-29937C7EDA7F}"/>
                    </a:ext>
                  </a:extLst>
                </p14:cNvPr>
                <p14:cNvContentPartPr/>
                <p14:nvPr/>
              </p14:nvContentPartPr>
              <p14:xfrm>
                <a:off x="9029684" y="5473398"/>
                <a:ext cx="360" cy="360"/>
              </p14:xfrm>
            </p:contentPart>
          </mc:Choice>
          <mc:Fallback xmlns="">
            <p:pic>
              <p:nvPicPr>
                <p:cNvPr id="217" name="Ink 216">
                  <a:extLst>
                    <a:ext uri="{FF2B5EF4-FFF2-40B4-BE49-F238E27FC236}">
                      <a16:creationId xmlns:a16="http://schemas.microsoft.com/office/drawing/2014/main" id="{D952DC53-B30B-4C1C-B0DE-29937C7EDA7F}"/>
                    </a:ext>
                  </a:extLst>
                </p:cNvPr>
                <p:cNvPicPr/>
                <p:nvPr/>
              </p:nvPicPr>
              <p:blipFill>
                <a:blip r:embed="rId5"/>
                <a:stretch>
                  <a:fillRect/>
                </a:stretch>
              </p:blipFill>
              <p:spPr>
                <a:xfrm>
                  <a:off x="9025364" y="54690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18" name="Ink 217">
                  <a:extLst>
                    <a:ext uri="{FF2B5EF4-FFF2-40B4-BE49-F238E27FC236}">
                      <a16:creationId xmlns:a16="http://schemas.microsoft.com/office/drawing/2014/main" id="{99BA46B8-6D00-4184-AC28-585FC304FA58}"/>
                    </a:ext>
                  </a:extLst>
                </p14:cNvPr>
                <p14:cNvContentPartPr/>
                <p14:nvPr/>
              </p14:nvContentPartPr>
              <p14:xfrm>
                <a:off x="9089444" y="5780838"/>
                <a:ext cx="360" cy="360"/>
              </p14:xfrm>
            </p:contentPart>
          </mc:Choice>
          <mc:Fallback xmlns="">
            <p:pic>
              <p:nvPicPr>
                <p:cNvPr id="218" name="Ink 217">
                  <a:extLst>
                    <a:ext uri="{FF2B5EF4-FFF2-40B4-BE49-F238E27FC236}">
                      <a16:creationId xmlns:a16="http://schemas.microsoft.com/office/drawing/2014/main" id="{99BA46B8-6D00-4184-AC28-585FC304FA58}"/>
                    </a:ext>
                  </a:extLst>
                </p:cNvPr>
                <p:cNvPicPr/>
                <p:nvPr/>
              </p:nvPicPr>
              <p:blipFill>
                <a:blip r:embed="rId5"/>
                <a:stretch>
                  <a:fillRect/>
                </a:stretch>
              </p:blipFill>
              <p:spPr>
                <a:xfrm>
                  <a:off x="9085124" y="57765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9" name="Ink 218">
                  <a:extLst>
                    <a:ext uri="{FF2B5EF4-FFF2-40B4-BE49-F238E27FC236}">
                      <a16:creationId xmlns:a16="http://schemas.microsoft.com/office/drawing/2014/main" id="{2DB607DE-93F1-4E2A-8FF6-22FBA4C681B6}"/>
                    </a:ext>
                  </a:extLst>
                </p14:cNvPr>
                <p14:cNvContentPartPr/>
                <p14:nvPr/>
              </p14:nvContentPartPr>
              <p14:xfrm>
                <a:off x="8910164" y="5763558"/>
                <a:ext cx="360" cy="360"/>
              </p14:xfrm>
            </p:contentPart>
          </mc:Choice>
          <mc:Fallback xmlns="">
            <p:pic>
              <p:nvPicPr>
                <p:cNvPr id="219" name="Ink 218">
                  <a:extLst>
                    <a:ext uri="{FF2B5EF4-FFF2-40B4-BE49-F238E27FC236}">
                      <a16:creationId xmlns:a16="http://schemas.microsoft.com/office/drawing/2014/main" id="{2DB607DE-93F1-4E2A-8FF6-22FBA4C681B6}"/>
                    </a:ext>
                  </a:extLst>
                </p:cNvPr>
                <p:cNvPicPr/>
                <p:nvPr/>
              </p:nvPicPr>
              <p:blipFill>
                <a:blip r:embed="rId5"/>
                <a:stretch>
                  <a:fillRect/>
                </a:stretch>
              </p:blipFill>
              <p:spPr>
                <a:xfrm>
                  <a:off x="8905844" y="57592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20" name="Ink 219">
                  <a:extLst>
                    <a:ext uri="{FF2B5EF4-FFF2-40B4-BE49-F238E27FC236}">
                      <a16:creationId xmlns:a16="http://schemas.microsoft.com/office/drawing/2014/main" id="{3525BDAA-442D-41A0-8310-40E392F0F30E}"/>
                    </a:ext>
                  </a:extLst>
                </p14:cNvPr>
                <p14:cNvContentPartPr/>
                <p14:nvPr/>
              </p14:nvContentPartPr>
              <p14:xfrm>
                <a:off x="8969924" y="5618478"/>
                <a:ext cx="360" cy="360"/>
              </p14:xfrm>
            </p:contentPart>
          </mc:Choice>
          <mc:Fallback xmlns="">
            <p:pic>
              <p:nvPicPr>
                <p:cNvPr id="220" name="Ink 219">
                  <a:extLst>
                    <a:ext uri="{FF2B5EF4-FFF2-40B4-BE49-F238E27FC236}">
                      <a16:creationId xmlns:a16="http://schemas.microsoft.com/office/drawing/2014/main" id="{3525BDAA-442D-41A0-8310-40E392F0F30E}"/>
                    </a:ext>
                  </a:extLst>
                </p:cNvPr>
                <p:cNvPicPr/>
                <p:nvPr/>
              </p:nvPicPr>
              <p:blipFill>
                <a:blip r:embed="rId5"/>
                <a:stretch>
                  <a:fillRect/>
                </a:stretch>
              </p:blipFill>
              <p:spPr>
                <a:xfrm>
                  <a:off x="8965604" y="5614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1" name="Ink 220">
                  <a:extLst>
                    <a:ext uri="{FF2B5EF4-FFF2-40B4-BE49-F238E27FC236}">
                      <a16:creationId xmlns:a16="http://schemas.microsoft.com/office/drawing/2014/main" id="{4201D441-5A3B-4772-B180-9D74807E1ECA}"/>
                    </a:ext>
                  </a:extLst>
                </p14:cNvPr>
                <p14:cNvContentPartPr/>
                <p14:nvPr/>
              </p14:nvContentPartPr>
              <p14:xfrm>
                <a:off x="8756444" y="5635398"/>
                <a:ext cx="360" cy="360"/>
              </p14:xfrm>
            </p:contentPart>
          </mc:Choice>
          <mc:Fallback xmlns="">
            <p:pic>
              <p:nvPicPr>
                <p:cNvPr id="221" name="Ink 220">
                  <a:extLst>
                    <a:ext uri="{FF2B5EF4-FFF2-40B4-BE49-F238E27FC236}">
                      <a16:creationId xmlns:a16="http://schemas.microsoft.com/office/drawing/2014/main" id="{4201D441-5A3B-4772-B180-9D74807E1ECA}"/>
                    </a:ext>
                  </a:extLst>
                </p:cNvPr>
                <p:cNvPicPr/>
                <p:nvPr/>
              </p:nvPicPr>
              <p:blipFill>
                <a:blip r:embed="rId5"/>
                <a:stretch>
                  <a:fillRect/>
                </a:stretch>
              </p:blipFill>
              <p:spPr>
                <a:xfrm>
                  <a:off x="8752124" y="56310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2" name="Ink 221">
                  <a:extLst>
                    <a:ext uri="{FF2B5EF4-FFF2-40B4-BE49-F238E27FC236}">
                      <a16:creationId xmlns:a16="http://schemas.microsoft.com/office/drawing/2014/main" id="{113D08B0-091A-4AD5-9667-2F5389938329}"/>
                    </a:ext>
                  </a:extLst>
                </p14:cNvPr>
                <p14:cNvContentPartPr/>
                <p14:nvPr/>
              </p14:nvContentPartPr>
              <p14:xfrm>
                <a:off x="8935364" y="5327958"/>
                <a:ext cx="360" cy="360"/>
              </p14:xfrm>
            </p:contentPart>
          </mc:Choice>
          <mc:Fallback xmlns="">
            <p:pic>
              <p:nvPicPr>
                <p:cNvPr id="222" name="Ink 221">
                  <a:extLst>
                    <a:ext uri="{FF2B5EF4-FFF2-40B4-BE49-F238E27FC236}">
                      <a16:creationId xmlns:a16="http://schemas.microsoft.com/office/drawing/2014/main" id="{113D08B0-091A-4AD5-9667-2F5389938329}"/>
                    </a:ext>
                  </a:extLst>
                </p:cNvPr>
                <p:cNvPicPr/>
                <p:nvPr/>
              </p:nvPicPr>
              <p:blipFill>
                <a:blip r:embed="rId5"/>
                <a:stretch>
                  <a:fillRect/>
                </a:stretch>
              </p:blipFill>
              <p:spPr>
                <a:xfrm>
                  <a:off x="8931044" y="5323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3" name="Ink 222">
                  <a:extLst>
                    <a:ext uri="{FF2B5EF4-FFF2-40B4-BE49-F238E27FC236}">
                      <a16:creationId xmlns:a16="http://schemas.microsoft.com/office/drawing/2014/main" id="{8B7B3837-7605-4252-AFD7-89C452DE95BA}"/>
                    </a:ext>
                  </a:extLst>
                </p14:cNvPr>
                <p14:cNvContentPartPr/>
                <p14:nvPr/>
              </p14:nvContentPartPr>
              <p14:xfrm>
                <a:off x="9243164" y="5327958"/>
                <a:ext cx="360" cy="360"/>
              </p14:xfrm>
            </p:contentPart>
          </mc:Choice>
          <mc:Fallback xmlns="">
            <p:pic>
              <p:nvPicPr>
                <p:cNvPr id="223" name="Ink 222">
                  <a:extLst>
                    <a:ext uri="{FF2B5EF4-FFF2-40B4-BE49-F238E27FC236}">
                      <a16:creationId xmlns:a16="http://schemas.microsoft.com/office/drawing/2014/main" id="{8B7B3837-7605-4252-AFD7-89C452DE95BA}"/>
                    </a:ext>
                  </a:extLst>
                </p:cNvPr>
                <p:cNvPicPr/>
                <p:nvPr/>
              </p:nvPicPr>
              <p:blipFill>
                <a:blip r:embed="rId5"/>
                <a:stretch>
                  <a:fillRect/>
                </a:stretch>
              </p:blipFill>
              <p:spPr>
                <a:xfrm>
                  <a:off x="9238844" y="5323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4" name="Ink 223">
                  <a:extLst>
                    <a:ext uri="{FF2B5EF4-FFF2-40B4-BE49-F238E27FC236}">
                      <a16:creationId xmlns:a16="http://schemas.microsoft.com/office/drawing/2014/main" id="{B7DE1FF4-0C0E-41CD-AFC7-B888EEE50931}"/>
                    </a:ext>
                  </a:extLst>
                </p14:cNvPr>
                <p14:cNvContentPartPr/>
                <p14:nvPr/>
              </p14:nvContentPartPr>
              <p14:xfrm>
                <a:off x="9098084" y="5199798"/>
                <a:ext cx="360" cy="360"/>
              </p14:xfrm>
            </p:contentPart>
          </mc:Choice>
          <mc:Fallback xmlns="">
            <p:pic>
              <p:nvPicPr>
                <p:cNvPr id="224" name="Ink 223">
                  <a:extLst>
                    <a:ext uri="{FF2B5EF4-FFF2-40B4-BE49-F238E27FC236}">
                      <a16:creationId xmlns:a16="http://schemas.microsoft.com/office/drawing/2014/main" id="{B7DE1FF4-0C0E-41CD-AFC7-B888EEE50931}"/>
                    </a:ext>
                  </a:extLst>
                </p:cNvPr>
                <p:cNvPicPr/>
                <p:nvPr/>
              </p:nvPicPr>
              <p:blipFill>
                <a:blip r:embed="rId5"/>
                <a:stretch>
                  <a:fillRect/>
                </a:stretch>
              </p:blipFill>
              <p:spPr>
                <a:xfrm>
                  <a:off x="9093764" y="51954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6" name="Ink 225">
                  <a:extLst>
                    <a:ext uri="{FF2B5EF4-FFF2-40B4-BE49-F238E27FC236}">
                      <a16:creationId xmlns:a16="http://schemas.microsoft.com/office/drawing/2014/main" id="{5B274CE1-6C80-4670-9269-F63778AC0D3D}"/>
                    </a:ext>
                  </a:extLst>
                </p14:cNvPr>
                <p14:cNvContentPartPr/>
                <p14:nvPr/>
              </p14:nvContentPartPr>
              <p14:xfrm>
                <a:off x="8833124" y="5233998"/>
                <a:ext cx="360" cy="360"/>
              </p14:xfrm>
            </p:contentPart>
          </mc:Choice>
          <mc:Fallback xmlns="">
            <p:pic>
              <p:nvPicPr>
                <p:cNvPr id="226" name="Ink 225">
                  <a:extLst>
                    <a:ext uri="{FF2B5EF4-FFF2-40B4-BE49-F238E27FC236}">
                      <a16:creationId xmlns:a16="http://schemas.microsoft.com/office/drawing/2014/main" id="{5B274CE1-6C80-4670-9269-F63778AC0D3D}"/>
                    </a:ext>
                  </a:extLst>
                </p:cNvPr>
                <p:cNvPicPr/>
                <p:nvPr/>
              </p:nvPicPr>
              <p:blipFill>
                <a:blip r:embed="rId5"/>
                <a:stretch>
                  <a:fillRect/>
                </a:stretch>
              </p:blipFill>
              <p:spPr>
                <a:xfrm>
                  <a:off x="8828804" y="52296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7" name="Ink 226">
                  <a:extLst>
                    <a:ext uri="{FF2B5EF4-FFF2-40B4-BE49-F238E27FC236}">
                      <a16:creationId xmlns:a16="http://schemas.microsoft.com/office/drawing/2014/main" id="{2C9B75BC-E388-4D09-8220-F6851A015A60}"/>
                    </a:ext>
                  </a:extLst>
                </p14:cNvPr>
                <p14:cNvContentPartPr/>
                <p14:nvPr/>
              </p14:nvContentPartPr>
              <p14:xfrm>
                <a:off x="8756444" y="5404638"/>
                <a:ext cx="360" cy="360"/>
              </p14:xfrm>
            </p:contentPart>
          </mc:Choice>
          <mc:Fallback xmlns="">
            <p:pic>
              <p:nvPicPr>
                <p:cNvPr id="227" name="Ink 226">
                  <a:extLst>
                    <a:ext uri="{FF2B5EF4-FFF2-40B4-BE49-F238E27FC236}">
                      <a16:creationId xmlns:a16="http://schemas.microsoft.com/office/drawing/2014/main" id="{2C9B75BC-E388-4D09-8220-F6851A015A60}"/>
                    </a:ext>
                  </a:extLst>
                </p:cNvPr>
                <p:cNvPicPr/>
                <p:nvPr/>
              </p:nvPicPr>
              <p:blipFill>
                <a:blip r:embed="rId5"/>
                <a:stretch>
                  <a:fillRect/>
                </a:stretch>
              </p:blipFill>
              <p:spPr>
                <a:xfrm>
                  <a:off x="8752124" y="54003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8" name="Ink 227">
                  <a:extLst>
                    <a:ext uri="{FF2B5EF4-FFF2-40B4-BE49-F238E27FC236}">
                      <a16:creationId xmlns:a16="http://schemas.microsoft.com/office/drawing/2014/main" id="{8C46A447-25D1-4CBB-AF0A-5FE0EA6E08D3}"/>
                    </a:ext>
                  </a:extLst>
                </p14:cNvPr>
                <p14:cNvContentPartPr/>
                <p14:nvPr/>
              </p14:nvContentPartPr>
              <p14:xfrm>
                <a:off x="8517044" y="5447478"/>
                <a:ext cx="360" cy="360"/>
              </p14:xfrm>
            </p:contentPart>
          </mc:Choice>
          <mc:Fallback xmlns="">
            <p:pic>
              <p:nvPicPr>
                <p:cNvPr id="228" name="Ink 227">
                  <a:extLst>
                    <a:ext uri="{FF2B5EF4-FFF2-40B4-BE49-F238E27FC236}">
                      <a16:creationId xmlns:a16="http://schemas.microsoft.com/office/drawing/2014/main" id="{8C46A447-25D1-4CBB-AF0A-5FE0EA6E08D3}"/>
                    </a:ext>
                  </a:extLst>
                </p:cNvPr>
                <p:cNvPicPr/>
                <p:nvPr/>
              </p:nvPicPr>
              <p:blipFill>
                <a:blip r:embed="rId5"/>
                <a:stretch>
                  <a:fillRect/>
                </a:stretch>
              </p:blipFill>
              <p:spPr>
                <a:xfrm>
                  <a:off x="8512724" y="5443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29" name="Ink 228">
                  <a:extLst>
                    <a:ext uri="{FF2B5EF4-FFF2-40B4-BE49-F238E27FC236}">
                      <a16:creationId xmlns:a16="http://schemas.microsoft.com/office/drawing/2014/main" id="{96104775-CDFB-496B-8AF5-F8BFCDA7E09D}"/>
                    </a:ext>
                  </a:extLst>
                </p14:cNvPr>
                <p14:cNvContentPartPr/>
                <p14:nvPr/>
              </p14:nvContentPartPr>
              <p14:xfrm>
                <a:off x="8499764" y="5550078"/>
                <a:ext cx="360" cy="360"/>
              </p14:xfrm>
            </p:contentPart>
          </mc:Choice>
          <mc:Fallback xmlns="">
            <p:pic>
              <p:nvPicPr>
                <p:cNvPr id="229" name="Ink 228">
                  <a:extLst>
                    <a:ext uri="{FF2B5EF4-FFF2-40B4-BE49-F238E27FC236}">
                      <a16:creationId xmlns:a16="http://schemas.microsoft.com/office/drawing/2014/main" id="{96104775-CDFB-496B-8AF5-F8BFCDA7E09D}"/>
                    </a:ext>
                  </a:extLst>
                </p:cNvPr>
                <p:cNvPicPr/>
                <p:nvPr/>
              </p:nvPicPr>
              <p:blipFill>
                <a:blip r:embed="rId5"/>
                <a:stretch>
                  <a:fillRect/>
                </a:stretch>
              </p:blipFill>
              <p:spPr>
                <a:xfrm>
                  <a:off x="8495444" y="5545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30" name="Ink 229">
                  <a:extLst>
                    <a:ext uri="{FF2B5EF4-FFF2-40B4-BE49-F238E27FC236}">
                      <a16:creationId xmlns:a16="http://schemas.microsoft.com/office/drawing/2014/main" id="{37C75A5A-0DF9-4ABD-87E8-3FAB1C592EE6}"/>
                    </a:ext>
                  </a:extLst>
                </p14:cNvPr>
                <p14:cNvContentPartPr/>
                <p14:nvPr/>
              </p14:nvContentPartPr>
              <p14:xfrm>
                <a:off x="8474204" y="5891718"/>
                <a:ext cx="360" cy="360"/>
              </p14:xfrm>
            </p:contentPart>
          </mc:Choice>
          <mc:Fallback xmlns="">
            <p:pic>
              <p:nvPicPr>
                <p:cNvPr id="230" name="Ink 229">
                  <a:extLst>
                    <a:ext uri="{FF2B5EF4-FFF2-40B4-BE49-F238E27FC236}">
                      <a16:creationId xmlns:a16="http://schemas.microsoft.com/office/drawing/2014/main" id="{37C75A5A-0DF9-4ABD-87E8-3FAB1C592EE6}"/>
                    </a:ext>
                  </a:extLst>
                </p:cNvPr>
                <p:cNvPicPr/>
                <p:nvPr/>
              </p:nvPicPr>
              <p:blipFill>
                <a:blip r:embed="rId5"/>
                <a:stretch>
                  <a:fillRect/>
                </a:stretch>
              </p:blipFill>
              <p:spPr>
                <a:xfrm>
                  <a:off x="8469884" y="58873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31" name="Ink 230">
                  <a:extLst>
                    <a:ext uri="{FF2B5EF4-FFF2-40B4-BE49-F238E27FC236}">
                      <a16:creationId xmlns:a16="http://schemas.microsoft.com/office/drawing/2014/main" id="{CC298952-B999-41B5-BCA2-5D94CBCA7152}"/>
                    </a:ext>
                  </a:extLst>
                </p14:cNvPr>
                <p14:cNvContentPartPr/>
                <p14:nvPr/>
              </p14:nvContentPartPr>
              <p14:xfrm>
                <a:off x="8730524" y="5951478"/>
                <a:ext cx="360" cy="360"/>
              </p14:xfrm>
            </p:contentPart>
          </mc:Choice>
          <mc:Fallback xmlns="">
            <p:pic>
              <p:nvPicPr>
                <p:cNvPr id="231" name="Ink 230">
                  <a:extLst>
                    <a:ext uri="{FF2B5EF4-FFF2-40B4-BE49-F238E27FC236}">
                      <a16:creationId xmlns:a16="http://schemas.microsoft.com/office/drawing/2014/main" id="{CC298952-B999-41B5-BCA2-5D94CBCA7152}"/>
                    </a:ext>
                  </a:extLst>
                </p:cNvPr>
                <p:cNvPicPr/>
                <p:nvPr/>
              </p:nvPicPr>
              <p:blipFill>
                <a:blip r:embed="rId5"/>
                <a:stretch>
                  <a:fillRect/>
                </a:stretch>
              </p:blipFill>
              <p:spPr>
                <a:xfrm>
                  <a:off x="8726204" y="5947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32" name="Ink 231">
                  <a:extLst>
                    <a:ext uri="{FF2B5EF4-FFF2-40B4-BE49-F238E27FC236}">
                      <a16:creationId xmlns:a16="http://schemas.microsoft.com/office/drawing/2014/main" id="{51AFA4B7-6B8C-4DD8-AF53-E367D7724F0D}"/>
                    </a:ext>
                  </a:extLst>
                </p14:cNvPr>
                <p14:cNvContentPartPr/>
                <p14:nvPr/>
              </p14:nvContentPartPr>
              <p14:xfrm>
                <a:off x="8542604" y="5789478"/>
                <a:ext cx="360" cy="360"/>
              </p14:xfrm>
            </p:contentPart>
          </mc:Choice>
          <mc:Fallback xmlns="">
            <p:pic>
              <p:nvPicPr>
                <p:cNvPr id="232" name="Ink 231">
                  <a:extLst>
                    <a:ext uri="{FF2B5EF4-FFF2-40B4-BE49-F238E27FC236}">
                      <a16:creationId xmlns:a16="http://schemas.microsoft.com/office/drawing/2014/main" id="{51AFA4B7-6B8C-4DD8-AF53-E367D7724F0D}"/>
                    </a:ext>
                  </a:extLst>
                </p:cNvPr>
                <p:cNvPicPr/>
                <p:nvPr/>
              </p:nvPicPr>
              <p:blipFill>
                <a:blip r:embed="rId5"/>
                <a:stretch>
                  <a:fillRect/>
                </a:stretch>
              </p:blipFill>
              <p:spPr>
                <a:xfrm>
                  <a:off x="8538284" y="5785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33" name="Ink 232">
                  <a:extLst>
                    <a:ext uri="{FF2B5EF4-FFF2-40B4-BE49-F238E27FC236}">
                      <a16:creationId xmlns:a16="http://schemas.microsoft.com/office/drawing/2014/main" id="{F7EB6950-698F-4C40-B536-6DEDC1575A11}"/>
                    </a:ext>
                  </a:extLst>
                </p14:cNvPr>
                <p14:cNvContentPartPr/>
                <p14:nvPr/>
              </p14:nvContentPartPr>
              <p14:xfrm>
                <a:off x="8465564" y="5644038"/>
                <a:ext cx="360" cy="360"/>
              </p14:xfrm>
            </p:contentPart>
          </mc:Choice>
          <mc:Fallback xmlns="">
            <p:pic>
              <p:nvPicPr>
                <p:cNvPr id="233" name="Ink 232">
                  <a:extLst>
                    <a:ext uri="{FF2B5EF4-FFF2-40B4-BE49-F238E27FC236}">
                      <a16:creationId xmlns:a16="http://schemas.microsoft.com/office/drawing/2014/main" id="{F7EB6950-698F-4C40-B536-6DEDC1575A11}"/>
                    </a:ext>
                  </a:extLst>
                </p:cNvPr>
                <p:cNvPicPr/>
                <p:nvPr/>
              </p:nvPicPr>
              <p:blipFill>
                <a:blip r:embed="rId5"/>
                <a:stretch>
                  <a:fillRect/>
                </a:stretch>
              </p:blipFill>
              <p:spPr>
                <a:xfrm>
                  <a:off x="8461244" y="56397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34" name="Ink 233">
                  <a:extLst>
                    <a:ext uri="{FF2B5EF4-FFF2-40B4-BE49-F238E27FC236}">
                      <a16:creationId xmlns:a16="http://schemas.microsoft.com/office/drawing/2014/main" id="{DF701533-7B0A-4573-8B81-74E8F8BCDDCB}"/>
                    </a:ext>
                  </a:extLst>
                </p14:cNvPr>
                <p14:cNvContentPartPr/>
                <p14:nvPr/>
              </p14:nvContentPartPr>
              <p14:xfrm>
                <a:off x="8747444" y="5780838"/>
                <a:ext cx="360" cy="360"/>
              </p14:xfrm>
            </p:contentPart>
          </mc:Choice>
          <mc:Fallback xmlns="">
            <p:pic>
              <p:nvPicPr>
                <p:cNvPr id="234" name="Ink 233">
                  <a:extLst>
                    <a:ext uri="{FF2B5EF4-FFF2-40B4-BE49-F238E27FC236}">
                      <a16:creationId xmlns:a16="http://schemas.microsoft.com/office/drawing/2014/main" id="{DF701533-7B0A-4573-8B81-74E8F8BCDDCB}"/>
                    </a:ext>
                  </a:extLst>
                </p:cNvPr>
                <p:cNvPicPr/>
                <p:nvPr/>
              </p:nvPicPr>
              <p:blipFill>
                <a:blip r:embed="rId5"/>
                <a:stretch>
                  <a:fillRect/>
                </a:stretch>
              </p:blipFill>
              <p:spPr>
                <a:xfrm>
                  <a:off x="8743124" y="57765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35" name="Ink 234">
                  <a:extLst>
                    <a:ext uri="{FF2B5EF4-FFF2-40B4-BE49-F238E27FC236}">
                      <a16:creationId xmlns:a16="http://schemas.microsoft.com/office/drawing/2014/main" id="{FF7C842B-8E0F-4819-9CF8-71B5AB12F169}"/>
                    </a:ext>
                  </a:extLst>
                </p14:cNvPr>
                <p14:cNvContentPartPr/>
                <p14:nvPr/>
              </p14:nvContentPartPr>
              <p14:xfrm>
                <a:off x="8636564" y="5883438"/>
                <a:ext cx="360" cy="360"/>
              </p14:xfrm>
            </p:contentPart>
          </mc:Choice>
          <mc:Fallback xmlns="">
            <p:pic>
              <p:nvPicPr>
                <p:cNvPr id="235" name="Ink 234">
                  <a:extLst>
                    <a:ext uri="{FF2B5EF4-FFF2-40B4-BE49-F238E27FC236}">
                      <a16:creationId xmlns:a16="http://schemas.microsoft.com/office/drawing/2014/main" id="{FF7C842B-8E0F-4819-9CF8-71B5AB12F169}"/>
                    </a:ext>
                  </a:extLst>
                </p:cNvPr>
                <p:cNvPicPr/>
                <p:nvPr/>
              </p:nvPicPr>
              <p:blipFill>
                <a:blip r:embed="rId5"/>
                <a:stretch>
                  <a:fillRect/>
                </a:stretch>
              </p:blipFill>
              <p:spPr>
                <a:xfrm>
                  <a:off x="8632244" y="5879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6" name="Ink 235">
                  <a:extLst>
                    <a:ext uri="{FF2B5EF4-FFF2-40B4-BE49-F238E27FC236}">
                      <a16:creationId xmlns:a16="http://schemas.microsoft.com/office/drawing/2014/main" id="{7D2BD391-4086-4231-BBE7-8C45CCDE8655}"/>
                    </a:ext>
                  </a:extLst>
                </p14:cNvPr>
                <p14:cNvContentPartPr/>
                <p14:nvPr/>
              </p14:nvContentPartPr>
              <p14:xfrm>
                <a:off x="8798924" y="6062718"/>
                <a:ext cx="360" cy="360"/>
              </p14:xfrm>
            </p:contentPart>
          </mc:Choice>
          <mc:Fallback xmlns="">
            <p:pic>
              <p:nvPicPr>
                <p:cNvPr id="236" name="Ink 235">
                  <a:extLst>
                    <a:ext uri="{FF2B5EF4-FFF2-40B4-BE49-F238E27FC236}">
                      <a16:creationId xmlns:a16="http://schemas.microsoft.com/office/drawing/2014/main" id="{7D2BD391-4086-4231-BBE7-8C45CCDE8655}"/>
                    </a:ext>
                  </a:extLst>
                </p:cNvPr>
                <p:cNvPicPr/>
                <p:nvPr/>
              </p:nvPicPr>
              <p:blipFill>
                <a:blip r:embed="rId5"/>
                <a:stretch>
                  <a:fillRect/>
                </a:stretch>
              </p:blipFill>
              <p:spPr>
                <a:xfrm>
                  <a:off x="8794604" y="60583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37" name="Ink 236">
                  <a:extLst>
                    <a:ext uri="{FF2B5EF4-FFF2-40B4-BE49-F238E27FC236}">
                      <a16:creationId xmlns:a16="http://schemas.microsoft.com/office/drawing/2014/main" id="{618649F4-E3B5-4242-B61D-07BB67DB12CA}"/>
                    </a:ext>
                  </a:extLst>
                </p14:cNvPr>
                <p14:cNvContentPartPr/>
                <p14:nvPr/>
              </p14:nvContentPartPr>
              <p14:xfrm>
                <a:off x="8910164" y="6002958"/>
                <a:ext cx="360" cy="360"/>
              </p14:xfrm>
            </p:contentPart>
          </mc:Choice>
          <mc:Fallback xmlns="">
            <p:pic>
              <p:nvPicPr>
                <p:cNvPr id="237" name="Ink 236">
                  <a:extLst>
                    <a:ext uri="{FF2B5EF4-FFF2-40B4-BE49-F238E27FC236}">
                      <a16:creationId xmlns:a16="http://schemas.microsoft.com/office/drawing/2014/main" id="{618649F4-E3B5-4242-B61D-07BB67DB12CA}"/>
                    </a:ext>
                  </a:extLst>
                </p:cNvPr>
                <p:cNvPicPr/>
                <p:nvPr/>
              </p:nvPicPr>
              <p:blipFill>
                <a:blip r:embed="rId5"/>
                <a:stretch>
                  <a:fillRect/>
                </a:stretch>
              </p:blipFill>
              <p:spPr>
                <a:xfrm>
                  <a:off x="8905844" y="5998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8" name="Ink 237">
                  <a:extLst>
                    <a:ext uri="{FF2B5EF4-FFF2-40B4-BE49-F238E27FC236}">
                      <a16:creationId xmlns:a16="http://schemas.microsoft.com/office/drawing/2014/main" id="{0DE7CF70-68A1-4270-A994-9B88F977B3DC}"/>
                    </a:ext>
                  </a:extLst>
                </p14:cNvPr>
                <p14:cNvContentPartPr/>
                <p14:nvPr/>
              </p14:nvContentPartPr>
              <p14:xfrm>
                <a:off x="9029684" y="5977398"/>
                <a:ext cx="360" cy="360"/>
              </p14:xfrm>
            </p:contentPart>
          </mc:Choice>
          <mc:Fallback xmlns="">
            <p:pic>
              <p:nvPicPr>
                <p:cNvPr id="238" name="Ink 237">
                  <a:extLst>
                    <a:ext uri="{FF2B5EF4-FFF2-40B4-BE49-F238E27FC236}">
                      <a16:creationId xmlns:a16="http://schemas.microsoft.com/office/drawing/2014/main" id="{0DE7CF70-68A1-4270-A994-9B88F977B3DC}"/>
                    </a:ext>
                  </a:extLst>
                </p:cNvPr>
                <p:cNvPicPr/>
                <p:nvPr/>
              </p:nvPicPr>
              <p:blipFill>
                <a:blip r:embed="rId5"/>
                <a:stretch>
                  <a:fillRect/>
                </a:stretch>
              </p:blipFill>
              <p:spPr>
                <a:xfrm>
                  <a:off x="9025364" y="59730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39" name="Ink 238">
                  <a:extLst>
                    <a:ext uri="{FF2B5EF4-FFF2-40B4-BE49-F238E27FC236}">
                      <a16:creationId xmlns:a16="http://schemas.microsoft.com/office/drawing/2014/main" id="{53B14D77-E1B9-4B4B-B178-7B25DF579856}"/>
                    </a:ext>
                  </a:extLst>
                </p14:cNvPr>
                <p14:cNvContentPartPr/>
                <p14:nvPr/>
              </p14:nvContentPartPr>
              <p14:xfrm>
                <a:off x="8867324" y="5900358"/>
                <a:ext cx="360" cy="360"/>
              </p14:xfrm>
            </p:contentPart>
          </mc:Choice>
          <mc:Fallback xmlns="">
            <p:pic>
              <p:nvPicPr>
                <p:cNvPr id="239" name="Ink 238">
                  <a:extLst>
                    <a:ext uri="{FF2B5EF4-FFF2-40B4-BE49-F238E27FC236}">
                      <a16:creationId xmlns:a16="http://schemas.microsoft.com/office/drawing/2014/main" id="{53B14D77-E1B9-4B4B-B178-7B25DF579856}"/>
                    </a:ext>
                  </a:extLst>
                </p:cNvPr>
                <p:cNvPicPr/>
                <p:nvPr/>
              </p:nvPicPr>
              <p:blipFill>
                <a:blip r:embed="rId5"/>
                <a:stretch>
                  <a:fillRect/>
                </a:stretch>
              </p:blipFill>
              <p:spPr>
                <a:xfrm>
                  <a:off x="8863004" y="58960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0" name="Ink 239">
                  <a:extLst>
                    <a:ext uri="{FF2B5EF4-FFF2-40B4-BE49-F238E27FC236}">
                      <a16:creationId xmlns:a16="http://schemas.microsoft.com/office/drawing/2014/main" id="{750AD9D9-1476-4169-A9A7-ED4A20DD36D8}"/>
                    </a:ext>
                  </a:extLst>
                </p14:cNvPr>
                <p14:cNvContentPartPr/>
                <p14:nvPr/>
              </p14:nvContentPartPr>
              <p14:xfrm>
                <a:off x="9183404" y="5891718"/>
                <a:ext cx="360" cy="360"/>
              </p14:xfrm>
            </p:contentPart>
          </mc:Choice>
          <mc:Fallback xmlns="">
            <p:pic>
              <p:nvPicPr>
                <p:cNvPr id="240" name="Ink 239">
                  <a:extLst>
                    <a:ext uri="{FF2B5EF4-FFF2-40B4-BE49-F238E27FC236}">
                      <a16:creationId xmlns:a16="http://schemas.microsoft.com/office/drawing/2014/main" id="{750AD9D9-1476-4169-A9A7-ED4A20DD36D8}"/>
                    </a:ext>
                  </a:extLst>
                </p:cNvPr>
                <p:cNvPicPr/>
                <p:nvPr/>
              </p:nvPicPr>
              <p:blipFill>
                <a:blip r:embed="rId5"/>
                <a:stretch>
                  <a:fillRect/>
                </a:stretch>
              </p:blipFill>
              <p:spPr>
                <a:xfrm>
                  <a:off x="9179084" y="58873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41" name="Ink 240">
                  <a:extLst>
                    <a:ext uri="{FF2B5EF4-FFF2-40B4-BE49-F238E27FC236}">
                      <a16:creationId xmlns:a16="http://schemas.microsoft.com/office/drawing/2014/main" id="{1ADF1A3C-623C-4339-8E28-9F7B17676E78}"/>
                    </a:ext>
                  </a:extLst>
                </p14:cNvPr>
                <p14:cNvContentPartPr/>
                <p14:nvPr/>
              </p14:nvContentPartPr>
              <p14:xfrm>
                <a:off x="9132284" y="6054438"/>
                <a:ext cx="360" cy="360"/>
              </p14:xfrm>
            </p:contentPart>
          </mc:Choice>
          <mc:Fallback xmlns="">
            <p:pic>
              <p:nvPicPr>
                <p:cNvPr id="241" name="Ink 240">
                  <a:extLst>
                    <a:ext uri="{FF2B5EF4-FFF2-40B4-BE49-F238E27FC236}">
                      <a16:creationId xmlns:a16="http://schemas.microsoft.com/office/drawing/2014/main" id="{1ADF1A3C-623C-4339-8E28-9F7B17676E78}"/>
                    </a:ext>
                  </a:extLst>
                </p:cNvPr>
                <p:cNvPicPr/>
                <p:nvPr/>
              </p:nvPicPr>
              <p:blipFill>
                <a:blip r:embed="rId5"/>
                <a:stretch>
                  <a:fillRect/>
                </a:stretch>
              </p:blipFill>
              <p:spPr>
                <a:xfrm>
                  <a:off x="9127964" y="6050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42" name="Ink 241">
                  <a:extLst>
                    <a:ext uri="{FF2B5EF4-FFF2-40B4-BE49-F238E27FC236}">
                      <a16:creationId xmlns:a16="http://schemas.microsoft.com/office/drawing/2014/main" id="{225ECCC0-61A9-4C68-B110-80317EFEBBEF}"/>
                    </a:ext>
                  </a:extLst>
                </p14:cNvPr>
                <p14:cNvContentPartPr/>
                <p14:nvPr/>
              </p14:nvContentPartPr>
              <p14:xfrm>
                <a:off x="9046604" y="6088638"/>
                <a:ext cx="360" cy="360"/>
              </p14:xfrm>
            </p:contentPart>
          </mc:Choice>
          <mc:Fallback xmlns="">
            <p:pic>
              <p:nvPicPr>
                <p:cNvPr id="242" name="Ink 241">
                  <a:extLst>
                    <a:ext uri="{FF2B5EF4-FFF2-40B4-BE49-F238E27FC236}">
                      <a16:creationId xmlns:a16="http://schemas.microsoft.com/office/drawing/2014/main" id="{225ECCC0-61A9-4C68-B110-80317EFEBBEF}"/>
                    </a:ext>
                  </a:extLst>
                </p:cNvPr>
                <p:cNvPicPr/>
                <p:nvPr/>
              </p:nvPicPr>
              <p:blipFill>
                <a:blip r:embed="rId5"/>
                <a:stretch>
                  <a:fillRect/>
                </a:stretch>
              </p:blipFill>
              <p:spPr>
                <a:xfrm>
                  <a:off x="9042284" y="60843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3" name="Ink 242">
                  <a:extLst>
                    <a:ext uri="{FF2B5EF4-FFF2-40B4-BE49-F238E27FC236}">
                      <a16:creationId xmlns:a16="http://schemas.microsoft.com/office/drawing/2014/main" id="{AC3E3E75-E9B5-4619-9630-D155ABE14B70}"/>
                    </a:ext>
                  </a:extLst>
                </p14:cNvPr>
                <p14:cNvContentPartPr/>
                <p14:nvPr/>
              </p14:nvContentPartPr>
              <p14:xfrm>
                <a:off x="9226244" y="5609838"/>
                <a:ext cx="360" cy="360"/>
              </p14:xfrm>
            </p:contentPart>
          </mc:Choice>
          <mc:Fallback xmlns="">
            <p:pic>
              <p:nvPicPr>
                <p:cNvPr id="243" name="Ink 242">
                  <a:extLst>
                    <a:ext uri="{FF2B5EF4-FFF2-40B4-BE49-F238E27FC236}">
                      <a16:creationId xmlns:a16="http://schemas.microsoft.com/office/drawing/2014/main" id="{AC3E3E75-E9B5-4619-9630-D155ABE14B70}"/>
                    </a:ext>
                  </a:extLst>
                </p:cNvPr>
                <p:cNvPicPr/>
                <p:nvPr/>
              </p:nvPicPr>
              <p:blipFill>
                <a:blip r:embed="rId5"/>
                <a:stretch>
                  <a:fillRect/>
                </a:stretch>
              </p:blipFill>
              <p:spPr>
                <a:xfrm>
                  <a:off x="9221924" y="56055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44" name="Ink 243">
                  <a:extLst>
                    <a:ext uri="{FF2B5EF4-FFF2-40B4-BE49-F238E27FC236}">
                      <a16:creationId xmlns:a16="http://schemas.microsoft.com/office/drawing/2014/main" id="{03D1A52F-A3AA-4ABA-B1BD-BDDCEC08FB04}"/>
                    </a:ext>
                  </a:extLst>
                </p14:cNvPr>
                <p14:cNvContentPartPr/>
                <p14:nvPr/>
              </p14:nvContentPartPr>
              <p14:xfrm>
                <a:off x="9166484" y="5515878"/>
                <a:ext cx="360" cy="360"/>
              </p14:xfrm>
            </p:contentPart>
          </mc:Choice>
          <mc:Fallback xmlns="">
            <p:pic>
              <p:nvPicPr>
                <p:cNvPr id="244" name="Ink 243">
                  <a:extLst>
                    <a:ext uri="{FF2B5EF4-FFF2-40B4-BE49-F238E27FC236}">
                      <a16:creationId xmlns:a16="http://schemas.microsoft.com/office/drawing/2014/main" id="{03D1A52F-A3AA-4ABA-B1BD-BDDCEC08FB04}"/>
                    </a:ext>
                  </a:extLst>
                </p:cNvPr>
                <p:cNvPicPr/>
                <p:nvPr/>
              </p:nvPicPr>
              <p:blipFill>
                <a:blip r:embed="rId5"/>
                <a:stretch>
                  <a:fillRect/>
                </a:stretch>
              </p:blipFill>
              <p:spPr>
                <a:xfrm>
                  <a:off x="9153884" y="5503278"/>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45" name="Ink 244">
                  <a:extLst>
                    <a:ext uri="{FF2B5EF4-FFF2-40B4-BE49-F238E27FC236}">
                      <a16:creationId xmlns:a16="http://schemas.microsoft.com/office/drawing/2014/main" id="{63305E9B-5501-4DD8-A63F-479445650BCE}"/>
                    </a:ext>
                  </a:extLst>
                </p14:cNvPr>
                <p14:cNvContentPartPr/>
                <p14:nvPr/>
              </p14:nvContentPartPr>
              <p14:xfrm>
                <a:off x="9046604" y="5644038"/>
                <a:ext cx="360" cy="360"/>
              </p14:xfrm>
            </p:contentPart>
          </mc:Choice>
          <mc:Fallback xmlns="">
            <p:pic>
              <p:nvPicPr>
                <p:cNvPr id="245" name="Ink 244">
                  <a:extLst>
                    <a:ext uri="{FF2B5EF4-FFF2-40B4-BE49-F238E27FC236}">
                      <a16:creationId xmlns:a16="http://schemas.microsoft.com/office/drawing/2014/main" id="{63305E9B-5501-4DD8-A63F-479445650BCE}"/>
                    </a:ext>
                  </a:extLst>
                </p:cNvPr>
                <p:cNvPicPr/>
                <p:nvPr/>
              </p:nvPicPr>
              <p:blipFill>
                <a:blip r:embed="rId5"/>
                <a:stretch>
                  <a:fillRect/>
                </a:stretch>
              </p:blipFill>
              <p:spPr>
                <a:xfrm>
                  <a:off x="9042284" y="56397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6" name="Ink 245">
                  <a:extLst>
                    <a:ext uri="{FF2B5EF4-FFF2-40B4-BE49-F238E27FC236}">
                      <a16:creationId xmlns:a16="http://schemas.microsoft.com/office/drawing/2014/main" id="{06F60890-88A7-4B7A-B5A7-CD3FF96F1DD8}"/>
                    </a:ext>
                  </a:extLst>
                </p14:cNvPr>
                <p14:cNvContentPartPr/>
                <p14:nvPr/>
              </p14:nvContentPartPr>
              <p14:xfrm>
                <a:off x="9243164" y="5729358"/>
                <a:ext cx="360" cy="360"/>
              </p14:xfrm>
            </p:contentPart>
          </mc:Choice>
          <mc:Fallback xmlns="">
            <p:pic>
              <p:nvPicPr>
                <p:cNvPr id="246" name="Ink 245">
                  <a:extLst>
                    <a:ext uri="{FF2B5EF4-FFF2-40B4-BE49-F238E27FC236}">
                      <a16:creationId xmlns:a16="http://schemas.microsoft.com/office/drawing/2014/main" id="{06F60890-88A7-4B7A-B5A7-CD3FF96F1DD8}"/>
                    </a:ext>
                  </a:extLst>
                </p:cNvPr>
                <p:cNvPicPr/>
                <p:nvPr/>
              </p:nvPicPr>
              <p:blipFill>
                <a:blip r:embed="rId5"/>
                <a:stretch>
                  <a:fillRect/>
                </a:stretch>
              </p:blipFill>
              <p:spPr>
                <a:xfrm>
                  <a:off x="9238844" y="57250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7" name="Ink 246">
                  <a:extLst>
                    <a:ext uri="{FF2B5EF4-FFF2-40B4-BE49-F238E27FC236}">
                      <a16:creationId xmlns:a16="http://schemas.microsoft.com/office/drawing/2014/main" id="{D710ACF5-04F8-45E7-ACAA-0DF5C18D55D9}"/>
                    </a:ext>
                  </a:extLst>
                </p14:cNvPr>
                <p14:cNvContentPartPr/>
                <p14:nvPr/>
              </p14:nvContentPartPr>
              <p14:xfrm>
                <a:off x="9294644" y="5481678"/>
                <a:ext cx="360" cy="360"/>
              </p14:xfrm>
            </p:contentPart>
          </mc:Choice>
          <mc:Fallback xmlns="">
            <p:pic>
              <p:nvPicPr>
                <p:cNvPr id="247" name="Ink 246">
                  <a:extLst>
                    <a:ext uri="{FF2B5EF4-FFF2-40B4-BE49-F238E27FC236}">
                      <a16:creationId xmlns:a16="http://schemas.microsoft.com/office/drawing/2014/main" id="{D710ACF5-04F8-45E7-ACAA-0DF5C18D55D9}"/>
                    </a:ext>
                  </a:extLst>
                </p:cNvPr>
                <p:cNvPicPr/>
                <p:nvPr/>
              </p:nvPicPr>
              <p:blipFill>
                <a:blip r:embed="rId5"/>
                <a:stretch>
                  <a:fillRect/>
                </a:stretch>
              </p:blipFill>
              <p:spPr>
                <a:xfrm>
                  <a:off x="9290324" y="54773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48" name="Ink 247">
                  <a:extLst>
                    <a:ext uri="{FF2B5EF4-FFF2-40B4-BE49-F238E27FC236}">
                      <a16:creationId xmlns:a16="http://schemas.microsoft.com/office/drawing/2014/main" id="{98EAD31C-380F-4125-BA07-A0D9D8C72F13}"/>
                    </a:ext>
                  </a:extLst>
                </p14:cNvPr>
                <p14:cNvContentPartPr/>
                <p14:nvPr/>
              </p14:nvContentPartPr>
              <p14:xfrm>
                <a:off x="9123644" y="5362158"/>
                <a:ext cx="360" cy="360"/>
              </p14:xfrm>
            </p:contentPart>
          </mc:Choice>
          <mc:Fallback xmlns="">
            <p:pic>
              <p:nvPicPr>
                <p:cNvPr id="248" name="Ink 247">
                  <a:extLst>
                    <a:ext uri="{FF2B5EF4-FFF2-40B4-BE49-F238E27FC236}">
                      <a16:creationId xmlns:a16="http://schemas.microsoft.com/office/drawing/2014/main" id="{98EAD31C-380F-4125-BA07-A0D9D8C72F13}"/>
                    </a:ext>
                  </a:extLst>
                </p:cNvPr>
                <p:cNvPicPr/>
                <p:nvPr/>
              </p:nvPicPr>
              <p:blipFill>
                <a:blip r:embed="rId5"/>
                <a:stretch>
                  <a:fillRect/>
                </a:stretch>
              </p:blipFill>
              <p:spPr>
                <a:xfrm>
                  <a:off x="9119324" y="53578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49" name="Ink 248">
                  <a:extLst>
                    <a:ext uri="{FF2B5EF4-FFF2-40B4-BE49-F238E27FC236}">
                      <a16:creationId xmlns:a16="http://schemas.microsoft.com/office/drawing/2014/main" id="{B14CA12C-15E6-4389-B2E7-FD1A179AFB61}"/>
                    </a:ext>
                  </a:extLst>
                </p14:cNvPr>
                <p14:cNvContentPartPr/>
                <p14:nvPr/>
              </p14:nvContentPartPr>
              <p14:xfrm>
                <a:off x="8969924" y="5191158"/>
                <a:ext cx="360" cy="360"/>
              </p14:xfrm>
            </p:contentPart>
          </mc:Choice>
          <mc:Fallback xmlns="">
            <p:pic>
              <p:nvPicPr>
                <p:cNvPr id="249" name="Ink 248">
                  <a:extLst>
                    <a:ext uri="{FF2B5EF4-FFF2-40B4-BE49-F238E27FC236}">
                      <a16:creationId xmlns:a16="http://schemas.microsoft.com/office/drawing/2014/main" id="{B14CA12C-15E6-4389-B2E7-FD1A179AFB61}"/>
                    </a:ext>
                  </a:extLst>
                </p:cNvPr>
                <p:cNvPicPr/>
                <p:nvPr/>
              </p:nvPicPr>
              <p:blipFill>
                <a:blip r:embed="rId5"/>
                <a:stretch>
                  <a:fillRect/>
                </a:stretch>
              </p:blipFill>
              <p:spPr>
                <a:xfrm>
                  <a:off x="8965604" y="51868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50" name="Ink 249">
                  <a:extLst>
                    <a:ext uri="{FF2B5EF4-FFF2-40B4-BE49-F238E27FC236}">
                      <a16:creationId xmlns:a16="http://schemas.microsoft.com/office/drawing/2014/main" id="{DECA0B87-2C6C-447B-8443-9171F73A8496}"/>
                    </a:ext>
                  </a:extLst>
                </p14:cNvPr>
                <p14:cNvContentPartPr/>
                <p14:nvPr/>
              </p14:nvContentPartPr>
              <p14:xfrm>
                <a:off x="10995832" y="5379439"/>
                <a:ext cx="360" cy="360"/>
              </p14:xfrm>
            </p:contentPart>
          </mc:Choice>
          <mc:Fallback xmlns="">
            <p:pic>
              <p:nvPicPr>
                <p:cNvPr id="250" name="Ink 249">
                  <a:extLst>
                    <a:ext uri="{FF2B5EF4-FFF2-40B4-BE49-F238E27FC236}">
                      <a16:creationId xmlns:a16="http://schemas.microsoft.com/office/drawing/2014/main" id="{DECA0B87-2C6C-447B-8443-9171F73A8496}"/>
                    </a:ext>
                  </a:extLst>
                </p:cNvPr>
                <p:cNvPicPr/>
                <p:nvPr/>
              </p:nvPicPr>
              <p:blipFill>
                <a:blip r:embed="rId5"/>
                <a:stretch>
                  <a:fillRect/>
                </a:stretch>
              </p:blipFill>
              <p:spPr>
                <a:xfrm>
                  <a:off x="10991512" y="537511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51" name="Ink 250">
                  <a:extLst>
                    <a:ext uri="{FF2B5EF4-FFF2-40B4-BE49-F238E27FC236}">
                      <a16:creationId xmlns:a16="http://schemas.microsoft.com/office/drawing/2014/main" id="{F6939D72-D7E6-429D-8DB7-279428358573}"/>
                    </a:ext>
                  </a:extLst>
                </p14:cNvPr>
                <p14:cNvContentPartPr/>
                <p14:nvPr/>
              </p14:nvContentPartPr>
              <p14:xfrm>
                <a:off x="10978552" y="5652679"/>
                <a:ext cx="360" cy="360"/>
              </p14:xfrm>
            </p:contentPart>
          </mc:Choice>
          <mc:Fallback xmlns="">
            <p:pic>
              <p:nvPicPr>
                <p:cNvPr id="251" name="Ink 250">
                  <a:extLst>
                    <a:ext uri="{FF2B5EF4-FFF2-40B4-BE49-F238E27FC236}">
                      <a16:creationId xmlns:a16="http://schemas.microsoft.com/office/drawing/2014/main" id="{F6939D72-D7E6-429D-8DB7-279428358573}"/>
                    </a:ext>
                  </a:extLst>
                </p:cNvPr>
                <p:cNvPicPr/>
                <p:nvPr/>
              </p:nvPicPr>
              <p:blipFill>
                <a:blip r:embed="rId5"/>
                <a:stretch>
                  <a:fillRect/>
                </a:stretch>
              </p:blipFill>
              <p:spPr>
                <a:xfrm>
                  <a:off x="10965952" y="5640079"/>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52" name="Ink 251">
                  <a:extLst>
                    <a:ext uri="{FF2B5EF4-FFF2-40B4-BE49-F238E27FC236}">
                      <a16:creationId xmlns:a16="http://schemas.microsoft.com/office/drawing/2014/main" id="{88A447A2-722E-4EB1-9370-0E088363CB64}"/>
                    </a:ext>
                  </a:extLst>
                </p14:cNvPr>
                <p14:cNvContentPartPr/>
                <p14:nvPr/>
              </p14:nvContentPartPr>
              <p14:xfrm>
                <a:off x="11277712" y="5831959"/>
                <a:ext cx="360" cy="360"/>
              </p14:xfrm>
            </p:contentPart>
          </mc:Choice>
          <mc:Fallback xmlns="">
            <p:pic>
              <p:nvPicPr>
                <p:cNvPr id="252" name="Ink 251">
                  <a:extLst>
                    <a:ext uri="{FF2B5EF4-FFF2-40B4-BE49-F238E27FC236}">
                      <a16:creationId xmlns:a16="http://schemas.microsoft.com/office/drawing/2014/main" id="{88A447A2-722E-4EB1-9370-0E088363CB64}"/>
                    </a:ext>
                  </a:extLst>
                </p:cNvPr>
                <p:cNvPicPr/>
                <p:nvPr/>
              </p:nvPicPr>
              <p:blipFill>
                <a:blip r:embed="rId5"/>
                <a:stretch>
                  <a:fillRect/>
                </a:stretch>
              </p:blipFill>
              <p:spPr>
                <a:xfrm>
                  <a:off x="11273392" y="582763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53" name="Ink 252">
                  <a:extLst>
                    <a:ext uri="{FF2B5EF4-FFF2-40B4-BE49-F238E27FC236}">
                      <a16:creationId xmlns:a16="http://schemas.microsoft.com/office/drawing/2014/main" id="{2684A584-C7E4-4488-BD51-F6860A2E3CE2}"/>
                    </a:ext>
                  </a:extLst>
                </p14:cNvPr>
                <p14:cNvContentPartPr/>
                <p14:nvPr/>
              </p14:nvContentPartPr>
              <p14:xfrm>
                <a:off x="11465632" y="5550079"/>
                <a:ext cx="360" cy="360"/>
              </p14:xfrm>
            </p:contentPart>
          </mc:Choice>
          <mc:Fallback xmlns="">
            <p:pic>
              <p:nvPicPr>
                <p:cNvPr id="253" name="Ink 252">
                  <a:extLst>
                    <a:ext uri="{FF2B5EF4-FFF2-40B4-BE49-F238E27FC236}">
                      <a16:creationId xmlns:a16="http://schemas.microsoft.com/office/drawing/2014/main" id="{2684A584-C7E4-4488-BD51-F6860A2E3CE2}"/>
                    </a:ext>
                  </a:extLst>
                </p:cNvPr>
                <p:cNvPicPr/>
                <p:nvPr/>
              </p:nvPicPr>
              <p:blipFill>
                <a:blip r:embed="rId5"/>
                <a:stretch>
                  <a:fillRect/>
                </a:stretch>
              </p:blipFill>
              <p:spPr>
                <a:xfrm>
                  <a:off x="11461312" y="554575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54" name="Ink 253">
                  <a:extLst>
                    <a:ext uri="{FF2B5EF4-FFF2-40B4-BE49-F238E27FC236}">
                      <a16:creationId xmlns:a16="http://schemas.microsoft.com/office/drawing/2014/main" id="{81E3D9DA-0D48-41CA-AA58-A61B4EEAD572}"/>
                    </a:ext>
                  </a:extLst>
                </p14:cNvPr>
                <p14:cNvContentPartPr/>
                <p14:nvPr/>
              </p14:nvContentPartPr>
              <p14:xfrm>
                <a:off x="11320192" y="5550079"/>
                <a:ext cx="360" cy="360"/>
              </p14:xfrm>
            </p:contentPart>
          </mc:Choice>
          <mc:Fallback xmlns="">
            <p:pic>
              <p:nvPicPr>
                <p:cNvPr id="254" name="Ink 253">
                  <a:extLst>
                    <a:ext uri="{FF2B5EF4-FFF2-40B4-BE49-F238E27FC236}">
                      <a16:creationId xmlns:a16="http://schemas.microsoft.com/office/drawing/2014/main" id="{81E3D9DA-0D48-41CA-AA58-A61B4EEAD572}"/>
                    </a:ext>
                  </a:extLst>
                </p:cNvPr>
                <p:cNvPicPr/>
                <p:nvPr/>
              </p:nvPicPr>
              <p:blipFill>
                <a:blip r:embed="rId5"/>
                <a:stretch>
                  <a:fillRect/>
                </a:stretch>
              </p:blipFill>
              <p:spPr>
                <a:xfrm>
                  <a:off x="11315872" y="554575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56" name="Ink 255">
                  <a:extLst>
                    <a:ext uri="{FF2B5EF4-FFF2-40B4-BE49-F238E27FC236}">
                      <a16:creationId xmlns:a16="http://schemas.microsoft.com/office/drawing/2014/main" id="{E3E9DEE3-EAFB-4FA8-818E-2EFE162AE01D}"/>
                    </a:ext>
                  </a:extLst>
                </p14:cNvPr>
                <p14:cNvContentPartPr/>
                <p14:nvPr/>
              </p14:nvContentPartPr>
              <p14:xfrm>
                <a:off x="11183752" y="5498959"/>
                <a:ext cx="360" cy="360"/>
              </p14:xfrm>
            </p:contentPart>
          </mc:Choice>
          <mc:Fallback xmlns="">
            <p:pic>
              <p:nvPicPr>
                <p:cNvPr id="256" name="Ink 255">
                  <a:extLst>
                    <a:ext uri="{FF2B5EF4-FFF2-40B4-BE49-F238E27FC236}">
                      <a16:creationId xmlns:a16="http://schemas.microsoft.com/office/drawing/2014/main" id="{E3E9DEE3-EAFB-4FA8-818E-2EFE162AE01D}"/>
                    </a:ext>
                  </a:extLst>
                </p:cNvPr>
                <p:cNvPicPr/>
                <p:nvPr/>
              </p:nvPicPr>
              <p:blipFill>
                <a:blip r:embed="rId5"/>
                <a:stretch>
                  <a:fillRect/>
                </a:stretch>
              </p:blipFill>
              <p:spPr>
                <a:xfrm>
                  <a:off x="11179432" y="549463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57" name="Ink 256">
                  <a:extLst>
                    <a:ext uri="{FF2B5EF4-FFF2-40B4-BE49-F238E27FC236}">
                      <a16:creationId xmlns:a16="http://schemas.microsoft.com/office/drawing/2014/main" id="{019D4A0B-0AAC-4E5F-A833-487C0F07C758}"/>
                    </a:ext>
                  </a:extLst>
                </p14:cNvPr>
                <p14:cNvContentPartPr/>
                <p14:nvPr/>
              </p14:nvContentPartPr>
              <p14:xfrm>
                <a:off x="10884592" y="5815039"/>
                <a:ext cx="360" cy="360"/>
              </p14:xfrm>
            </p:contentPart>
          </mc:Choice>
          <mc:Fallback xmlns="">
            <p:pic>
              <p:nvPicPr>
                <p:cNvPr id="257" name="Ink 256">
                  <a:extLst>
                    <a:ext uri="{FF2B5EF4-FFF2-40B4-BE49-F238E27FC236}">
                      <a16:creationId xmlns:a16="http://schemas.microsoft.com/office/drawing/2014/main" id="{019D4A0B-0AAC-4E5F-A833-487C0F07C758}"/>
                    </a:ext>
                  </a:extLst>
                </p:cNvPr>
                <p:cNvPicPr/>
                <p:nvPr/>
              </p:nvPicPr>
              <p:blipFill>
                <a:blip r:embed="rId5"/>
                <a:stretch>
                  <a:fillRect/>
                </a:stretch>
              </p:blipFill>
              <p:spPr>
                <a:xfrm>
                  <a:off x="10880272" y="581071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58" name="Ink 257">
                  <a:extLst>
                    <a:ext uri="{FF2B5EF4-FFF2-40B4-BE49-F238E27FC236}">
                      <a16:creationId xmlns:a16="http://schemas.microsoft.com/office/drawing/2014/main" id="{34B30AD1-8E27-490D-B3CF-19D6EF08DA0A}"/>
                    </a:ext>
                  </a:extLst>
                </p14:cNvPr>
                <p14:cNvContentPartPr/>
                <p14:nvPr/>
              </p14:nvContentPartPr>
              <p14:xfrm>
                <a:off x="11089792" y="5994679"/>
                <a:ext cx="360" cy="360"/>
              </p14:xfrm>
            </p:contentPart>
          </mc:Choice>
          <mc:Fallback xmlns="">
            <p:pic>
              <p:nvPicPr>
                <p:cNvPr id="258" name="Ink 257">
                  <a:extLst>
                    <a:ext uri="{FF2B5EF4-FFF2-40B4-BE49-F238E27FC236}">
                      <a16:creationId xmlns:a16="http://schemas.microsoft.com/office/drawing/2014/main" id="{34B30AD1-8E27-490D-B3CF-19D6EF08DA0A}"/>
                    </a:ext>
                  </a:extLst>
                </p:cNvPr>
                <p:cNvPicPr/>
                <p:nvPr/>
              </p:nvPicPr>
              <p:blipFill>
                <a:blip r:embed="rId5"/>
                <a:stretch>
                  <a:fillRect/>
                </a:stretch>
              </p:blipFill>
              <p:spPr>
                <a:xfrm>
                  <a:off x="11085472" y="599035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59" name="Ink 258">
                  <a:extLst>
                    <a:ext uri="{FF2B5EF4-FFF2-40B4-BE49-F238E27FC236}">
                      <a16:creationId xmlns:a16="http://schemas.microsoft.com/office/drawing/2014/main" id="{04B3FB70-BF34-405B-981E-4D10A89E692D}"/>
                    </a:ext>
                  </a:extLst>
                </p14:cNvPr>
                <p14:cNvContentPartPr/>
                <p14:nvPr/>
              </p14:nvContentPartPr>
              <p14:xfrm>
                <a:off x="11439712" y="5951479"/>
                <a:ext cx="360" cy="360"/>
              </p14:xfrm>
            </p:contentPart>
          </mc:Choice>
          <mc:Fallback xmlns="">
            <p:pic>
              <p:nvPicPr>
                <p:cNvPr id="259" name="Ink 258">
                  <a:extLst>
                    <a:ext uri="{FF2B5EF4-FFF2-40B4-BE49-F238E27FC236}">
                      <a16:creationId xmlns:a16="http://schemas.microsoft.com/office/drawing/2014/main" id="{04B3FB70-BF34-405B-981E-4D10A89E692D}"/>
                    </a:ext>
                  </a:extLst>
                </p:cNvPr>
                <p:cNvPicPr/>
                <p:nvPr/>
              </p:nvPicPr>
              <p:blipFill>
                <a:blip r:embed="rId5"/>
                <a:stretch>
                  <a:fillRect/>
                </a:stretch>
              </p:blipFill>
              <p:spPr>
                <a:xfrm>
                  <a:off x="11435392" y="594715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60" name="Ink 259">
                  <a:extLst>
                    <a:ext uri="{FF2B5EF4-FFF2-40B4-BE49-F238E27FC236}">
                      <a16:creationId xmlns:a16="http://schemas.microsoft.com/office/drawing/2014/main" id="{757F53F5-9772-463B-B7CF-491779663C3B}"/>
                    </a:ext>
                  </a:extLst>
                </p14:cNvPr>
                <p14:cNvContentPartPr/>
                <p14:nvPr/>
              </p14:nvContentPartPr>
              <p14:xfrm>
                <a:off x="11636632" y="5712439"/>
                <a:ext cx="360" cy="360"/>
              </p14:xfrm>
            </p:contentPart>
          </mc:Choice>
          <mc:Fallback xmlns="">
            <p:pic>
              <p:nvPicPr>
                <p:cNvPr id="260" name="Ink 259">
                  <a:extLst>
                    <a:ext uri="{FF2B5EF4-FFF2-40B4-BE49-F238E27FC236}">
                      <a16:creationId xmlns:a16="http://schemas.microsoft.com/office/drawing/2014/main" id="{757F53F5-9772-463B-B7CF-491779663C3B}"/>
                    </a:ext>
                  </a:extLst>
                </p:cNvPr>
                <p:cNvPicPr/>
                <p:nvPr/>
              </p:nvPicPr>
              <p:blipFill>
                <a:blip r:embed="rId5"/>
                <a:stretch>
                  <a:fillRect/>
                </a:stretch>
              </p:blipFill>
              <p:spPr>
                <a:xfrm>
                  <a:off x="11632312" y="570811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61" name="Ink 260">
                  <a:extLst>
                    <a:ext uri="{FF2B5EF4-FFF2-40B4-BE49-F238E27FC236}">
                      <a16:creationId xmlns:a16="http://schemas.microsoft.com/office/drawing/2014/main" id="{49615600-8059-4261-A999-F02F5EEB0F94}"/>
                    </a:ext>
                  </a:extLst>
                </p14:cNvPr>
                <p14:cNvContentPartPr/>
                <p14:nvPr/>
              </p14:nvContentPartPr>
              <p14:xfrm>
                <a:off x="10756432" y="5439199"/>
                <a:ext cx="360" cy="360"/>
              </p14:xfrm>
            </p:contentPart>
          </mc:Choice>
          <mc:Fallback xmlns="">
            <p:pic>
              <p:nvPicPr>
                <p:cNvPr id="261" name="Ink 260">
                  <a:extLst>
                    <a:ext uri="{FF2B5EF4-FFF2-40B4-BE49-F238E27FC236}">
                      <a16:creationId xmlns:a16="http://schemas.microsoft.com/office/drawing/2014/main" id="{49615600-8059-4261-A999-F02F5EEB0F94}"/>
                    </a:ext>
                  </a:extLst>
                </p:cNvPr>
                <p:cNvPicPr/>
                <p:nvPr/>
              </p:nvPicPr>
              <p:blipFill>
                <a:blip r:embed="rId5"/>
                <a:stretch>
                  <a:fillRect/>
                </a:stretch>
              </p:blipFill>
              <p:spPr>
                <a:xfrm>
                  <a:off x="10752112" y="5434879"/>
                  <a:ext cx="9000" cy="9000"/>
                </a:xfrm>
                <a:prstGeom prst="rect">
                  <a:avLst/>
                </a:prstGeom>
              </p:spPr>
            </p:pic>
          </mc:Fallback>
        </mc:AlternateContent>
        <p:sp>
          <p:nvSpPr>
            <p:cNvPr id="263" name="TextBox 262">
              <a:extLst>
                <a:ext uri="{FF2B5EF4-FFF2-40B4-BE49-F238E27FC236}">
                  <a16:creationId xmlns:a16="http://schemas.microsoft.com/office/drawing/2014/main" id="{342BE406-10D5-46F1-A1F5-14FE6C28E286}"/>
                </a:ext>
              </a:extLst>
            </p:cNvPr>
            <p:cNvSpPr txBox="1"/>
            <p:nvPr/>
          </p:nvSpPr>
          <p:spPr>
            <a:xfrm>
              <a:off x="9953956" y="5240506"/>
              <a:ext cx="216351" cy="369332"/>
            </a:xfrm>
            <a:prstGeom prst="rect">
              <a:avLst/>
            </a:prstGeom>
            <a:noFill/>
          </p:spPr>
          <p:txBody>
            <a:bodyPr wrap="square" rtlCol="0">
              <a:spAutoFit/>
            </a:bodyPr>
            <a:lstStyle/>
            <a:p>
              <a:pPr algn="ctr"/>
              <a:r>
                <a:rPr lang="en-US" dirty="0">
                  <a:solidFill>
                    <a:schemeClr val="accent2">
                      <a:lumMod val="75000"/>
                    </a:schemeClr>
                  </a:solidFill>
                </a:rPr>
                <a:t>h</a:t>
              </a:r>
              <a:endParaRPr lang="el-GR" dirty="0">
                <a:solidFill>
                  <a:schemeClr val="accent2">
                    <a:lumMod val="75000"/>
                  </a:schemeClr>
                </a:solidFill>
              </a:endParaRPr>
            </a:p>
          </p:txBody>
        </p:sp>
        <mc:AlternateContent xmlns:mc="http://schemas.openxmlformats.org/markup-compatibility/2006" xmlns:p14="http://schemas.microsoft.com/office/powerpoint/2010/main">
          <mc:Choice Requires="p14">
            <p:contentPart p14:bwMode="auto" r:id="rId187">
              <p14:nvContentPartPr>
                <p14:cNvPr id="264" name="Ink 263">
                  <a:extLst>
                    <a:ext uri="{FF2B5EF4-FFF2-40B4-BE49-F238E27FC236}">
                      <a16:creationId xmlns:a16="http://schemas.microsoft.com/office/drawing/2014/main" id="{08C60083-026C-4563-8917-167A0A794405}"/>
                    </a:ext>
                  </a:extLst>
                </p14:cNvPr>
                <p14:cNvContentPartPr/>
                <p14:nvPr/>
              </p14:nvContentPartPr>
              <p14:xfrm>
                <a:off x="8627924" y="5960478"/>
                <a:ext cx="360" cy="360"/>
              </p14:xfrm>
            </p:contentPart>
          </mc:Choice>
          <mc:Fallback xmlns="">
            <p:pic>
              <p:nvPicPr>
                <p:cNvPr id="264" name="Ink 263">
                  <a:extLst>
                    <a:ext uri="{FF2B5EF4-FFF2-40B4-BE49-F238E27FC236}">
                      <a16:creationId xmlns:a16="http://schemas.microsoft.com/office/drawing/2014/main" id="{08C60083-026C-4563-8917-167A0A794405}"/>
                    </a:ext>
                  </a:extLst>
                </p:cNvPr>
                <p:cNvPicPr/>
                <p:nvPr/>
              </p:nvPicPr>
              <p:blipFill>
                <a:blip r:embed="rId5"/>
                <a:stretch>
                  <a:fillRect/>
                </a:stretch>
              </p:blipFill>
              <p:spPr>
                <a:xfrm>
                  <a:off x="8623604" y="5956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65" name="Ink 264">
                  <a:extLst>
                    <a:ext uri="{FF2B5EF4-FFF2-40B4-BE49-F238E27FC236}">
                      <a16:creationId xmlns:a16="http://schemas.microsoft.com/office/drawing/2014/main" id="{831CE695-99C7-4259-8EA6-A89B3BDABA37}"/>
                    </a:ext>
                  </a:extLst>
                </p14:cNvPr>
                <p14:cNvContentPartPr/>
                <p14:nvPr/>
              </p14:nvContentPartPr>
              <p14:xfrm>
                <a:off x="8730524" y="5489958"/>
                <a:ext cx="360" cy="360"/>
              </p14:xfrm>
            </p:contentPart>
          </mc:Choice>
          <mc:Fallback xmlns="">
            <p:pic>
              <p:nvPicPr>
                <p:cNvPr id="265" name="Ink 264">
                  <a:extLst>
                    <a:ext uri="{FF2B5EF4-FFF2-40B4-BE49-F238E27FC236}">
                      <a16:creationId xmlns:a16="http://schemas.microsoft.com/office/drawing/2014/main" id="{831CE695-99C7-4259-8EA6-A89B3BDABA37}"/>
                    </a:ext>
                  </a:extLst>
                </p:cNvPr>
                <p:cNvPicPr/>
                <p:nvPr/>
              </p:nvPicPr>
              <p:blipFill>
                <a:blip r:embed="rId5"/>
                <a:stretch>
                  <a:fillRect/>
                </a:stretch>
              </p:blipFill>
              <p:spPr>
                <a:xfrm>
                  <a:off x="8726204" y="5485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66" name="Ink 265">
                  <a:extLst>
                    <a:ext uri="{FF2B5EF4-FFF2-40B4-BE49-F238E27FC236}">
                      <a16:creationId xmlns:a16="http://schemas.microsoft.com/office/drawing/2014/main" id="{8C95A2A9-268B-4CAD-822E-ED676684D431}"/>
                    </a:ext>
                  </a:extLst>
                </p14:cNvPr>
                <p14:cNvContentPartPr/>
                <p14:nvPr/>
              </p14:nvContentPartPr>
              <p14:xfrm>
                <a:off x="8730524" y="5131398"/>
                <a:ext cx="360" cy="360"/>
              </p14:xfrm>
            </p:contentPart>
          </mc:Choice>
          <mc:Fallback xmlns="">
            <p:pic>
              <p:nvPicPr>
                <p:cNvPr id="266" name="Ink 265">
                  <a:extLst>
                    <a:ext uri="{FF2B5EF4-FFF2-40B4-BE49-F238E27FC236}">
                      <a16:creationId xmlns:a16="http://schemas.microsoft.com/office/drawing/2014/main" id="{8C95A2A9-268B-4CAD-822E-ED676684D431}"/>
                    </a:ext>
                  </a:extLst>
                </p:cNvPr>
                <p:cNvPicPr/>
                <p:nvPr/>
              </p:nvPicPr>
              <p:blipFill>
                <a:blip r:embed="rId5"/>
                <a:stretch>
                  <a:fillRect/>
                </a:stretch>
              </p:blipFill>
              <p:spPr>
                <a:xfrm>
                  <a:off x="8726204" y="51270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67" name="Ink 266">
                  <a:extLst>
                    <a:ext uri="{FF2B5EF4-FFF2-40B4-BE49-F238E27FC236}">
                      <a16:creationId xmlns:a16="http://schemas.microsoft.com/office/drawing/2014/main" id="{CDFF011C-0C2D-4ED6-BFEC-D5E68F8E256D}"/>
                    </a:ext>
                  </a:extLst>
                </p14:cNvPr>
                <p14:cNvContentPartPr/>
                <p14:nvPr/>
              </p14:nvContentPartPr>
              <p14:xfrm>
                <a:off x="8884604" y="5387718"/>
                <a:ext cx="360" cy="360"/>
              </p14:xfrm>
            </p:contentPart>
          </mc:Choice>
          <mc:Fallback xmlns="">
            <p:pic>
              <p:nvPicPr>
                <p:cNvPr id="267" name="Ink 266">
                  <a:extLst>
                    <a:ext uri="{FF2B5EF4-FFF2-40B4-BE49-F238E27FC236}">
                      <a16:creationId xmlns:a16="http://schemas.microsoft.com/office/drawing/2014/main" id="{CDFF011C-0C2D-4ED6-BFEC-D5E68F8E256D}"/>
                    </a:ext>
                  </a:extLst>
                </p:cNvPr>
                <p:cNvPicPr/>
                <p:nvPr/>
              </p:nvPicPr>
              <p:blipFill>
                <a:blip r:embed="rId5"/>
                <a:stretch>
                  <a:fillRect/>
                </a:stretch>
              </p:blipFill>
              <p:spPr>
                <a:xfrm>
                  <a:off x="8880284" y="53833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68" name="Ink 267">
                  <a:extLst>
                    <a:ext uri="{FF2B5EF4-FFF2-40B4-BE49-F238E27FC236}">
                      <a16:creationId xmlns:a16="http://schemas.microsoft.com/office/drawing/2014/main" id="{3D16CC89-AE82-4C62-AA3D-E51A281E9EB8}"/>
                    </a:ext>
                  </a:extLst>
                </p14:cNvPr>
                <p14:cNvContentPartPr/>
                <p14:nvPr/>
              </p14:nvContentPartPr>
              <p14:xfrm>
                <a:off x="9014016" y="5837298"/>
                <a:ext cx="360" cy="360"/>
              </p14:xfrm>
            </p:contentPart>
          </mc:Choice>
          <mc:Fallback xmlns="">
            <p:pic>
              <p:nvPicPr>
                <p:cNvPr id="268" name="Ink 267">
                  <a:extLst>
                    <a:ext uri="{FF2B5EF4-FFF2-40B4-BE49-F238E27FC236}">
                      <a16:creationId xmlns:a16="http://schemas.microsoft.com/office/drawing/2014/main" id="{3D16CC89-AE82-4C62-AA3D-E51A281E9EB8}"/>
                    </a:ext>
                  </a:extLst>
                </p:cNvPr>
                <p:cNvPicPr/>
                <p:nvPr/>
              </p:nvPicPr>
              <p:blipFill>
                <a:blip r:embed="rId192"/>
                <a:stretch>
                  <a:fillRect/>
                </a:stretch>
              </p:blipFill>
              <p:spPr>
                <a:xfrm>
                  <a:off x="9001416" y="5824698"/>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69" name="Ink 268">
                  <a:extLst>
                    <a:ext uri="{FF2B5EF4-FFF2-40B4-BE49-F238E27FC236}">
                      <a16:creationId xmlns:a16="http://schemas.microsoft.com/office/drawing/2014/main" id="{95A3F308-FE16-418F-B172-9CD39B9147E6}"/>
                    </a:ext>
                  </a:extLst>
                </p14:cNvPr>
                <p14:cNvContentPartPr/>
                <p14:nvPr/>
              </p14:nvContentPartPr>
              <p14:xfrm>
                <a:off x="8927084" y="6114198"/>
                <a:ext cx="360" cy="360"/>
              </p14:xfrm>
            </p:contentPart>
          </mc:Choice>
          <mc:Fallback xmlns="">
            <p:pic>
              <p:nvPicPr>
                <p:cNvPr id="269" name="Ink 268">
                  <a:extLst>
                    <a:ext uri="{FF2B5EF4-FFF2-40B4-BE49-F238E27FC236}">
                      <a16:creationId xmlns:a16="http://schemas.microsoft.com/office/drawing/2014/main" id="{95A3F308-FE16-418F-B172-9CD39B9147E6}"/>
                    </a:ext>
                  </a:extLst>
                </p:cNvPr>
                <p:cNvPicPr/>
                <p:nvPr/>
              </p:nvPicPr>
              <p:blipFill>
                <a:blip r:embed="rId5"/>
                <a:stretch>
                  <a:fillRect/>
                </a:stretch>
              </p:blipFill>
              <p:spPr>
                <a:xfrm>
                  <a:off x="8922764" y="61098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70" name="Ink 269">
                  <a:extLst>
                    <a:ext uri="{FF2B5EF4-FFF2-40B4-BE49-F238E27FC236}">
                      <a16:creationId xmlns:a16="http://schemas.microsoft.com/office/drawing/2014/main" id="{44FD12EA-552C-41B7-A0C1-E1BB0BEA00A1}"/>
                    </a:ext>
                  </a:extLst>
                </p14:cNvPr>
                <p14:cNvContentPartPr/>
                <p14:nvPr/>
              </p14:nvContentPartPr>
              <p14:xfrm>
                <a:off x="8593724" y="6020238"/>
                <a:ext cx="360" cy="360"/>
              </p14:xfrm>
            </p:contentPart>
          </mc:Choice>
          <mc:Fallback xmlns="">
            <p:pic>
              <p:nvPicPr>
                <p:cNvPr id="270" name="Ink 269">
                  <a:extLst>
                    <a:ext uri="{FF2B5EF4-FFF2-40B4-BE49-F238E27FC236}">
                      <a16:creationId xmlns:a16="http://schemas.microsoft.com/office/drawing/2014/main" id="{44FD12EA-552C-41B7-A0C1-E1BB0BEA00A1}"/>
                    </a:ext>
                  </a:extLst>
                </p:cNvPr>
                <p:cNvPicPr/>
                <p:nvPr/>
              </p:nvPicPr>
              <p:blipFill>
                <a:blip r:embed="rId5"/>
                <a:stretch>
                  <a:fillRect/>
                </a:stretch>
              </p:blipFill>
              <p:spPr>
                <a:xfrm>
                  <a:off x="8589404" y="6015918"/>
                  <a:ext cx="9000" cy="9000"/>
                </a:xfrm>
                <a:prstGeom prst="rect">
                  <a:avLst/>
                </a:prstGeom>
              </p:spPr>
            </p:pic>
          </mc:Fallback>
        </mc:AlternateContent>
        <p:cxnSp>
          <p:nvCxnSpPr>
            <p:cNvPr id="273" name="Straight Arrow Connector 272">
              <a:extLst>
                <a:ext uri="{FF2B5EF4-FFF2-40B4-BE49-F238E27FC236}">
                  <a16:creationId xmlns:a16="http://schemas.microsoft.com/office/drawing/2014/main" id="{4E2B7BDB-82C3-42DD-A1F1-4386426DC0FE}"/>
                </a:ext>
              </a:extLst>
            </p:cNvPr>
            <p:cNvCxnSpPr>
              <a:cxnSpLocks/>
            </p:cNvCxnSpPr>
            <p:nvPr/>
          </p:nvCxnSpPr>
          <p:spPr>
            <a:xfrm flipV="1">
              <a:off x="9014016" y="5660606"/>
              <a:ext cx="1964348" cy="17135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3617FFD3-73FA-4A40-8586-7B09E808ED93}"/>
                </a:ext>
              </a:extLst>
            </p:cNvPr>
            <p:cNvCxnSpPr>
              <a:cxnSpLocks/>
            </p:cNvCxnSpPr>
            <p:nvPr/>
          </p:nvCxnSpPr>
          <p:spPr>
            <a:xfrm>
              <a:off x="9166484" y="5507334"/>
              <a:ext cx="1811880" cy="14472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1852DA82-6C11-445A-B80A-C0A14688588C}"/>
                </a:ext>
              </a:extLst>
            </p:cNvPr>
            <p:cNvSpPr txBox="1"/>
            <p:nvPr/>
          </p:nvSpPr>
          <p:spPr>
            <a:xfrm>
              <a:off x="8982804" y="5162910"/>
              <a:ext cx="362600" cy="369332"/>
            </a:xfrm>
            <a:prstGeom prst="rect">
              <a:avLst/>
            </a:prstGeom>
            <a:noFill/>
          </p:spPr>
          <p:txBody>
            <a:bodyPr wrap="none" rtlCol="0">
              <a:spAutoFit/>
            </a:bodyPr>
            <a:lstStyle/>
            <a:p>
              <a:r>
                <a:rPr lang="en-US" dirty="0">
                  <a:solidFill>
                    <a:srgbClr val="FF0000"/>
                  </a:solidFill>
                </a:rPr>
                <a:t>x</a:t>
              </a:r>
              <a:r>
                <a:rPr lang="en-US" baseline="-25000" dirty="0">
                  <a:solidFill>
                    <a:srgbClr val="FF0000"/>
                  </a:solidFill>
                </a:rPr>
                <a:t>1</a:t>
              </a:r>
              <a:endParaRPr lang="el-GR" baseline="-25000" dirty="0">
                <a:solidFill>
                  <a:srgbClr val="FF0000"/>
                </a:solidFill>
              </a:endParaRPr>
            </a:p>
          </p:txBody>
        </p:sp>
        <p:sp>
          <p:nvSpPr>
            <p:cNvPr id="280" name="TextBox 279">
              <a:extLst>
                <a:ext uri="{FF2B5EF4-FFF2-40B4-BE49-F238E27FC236}">
                  <a16:creationId xmlns:a16="http://schemas.microsoft.com/office/drawing/2014/main" id="{C50C6984-E5CC-4109-8DC0-22DE4B54F66C}"/>
                </a:ext>
              </a:extLst>
            </p:cNvPr>
            <p:cNvSpPr txBox="1"/>
            <p:nvPr/>
          </p:nvSpPr>
          <p:spPr>
            <a:xfrm>
              <a:off x="8752138" y="5646694"/>
              <a:ext cx="362600" cy="369332"/>
            </a:xfrm>
            <a:prstGeom prst="rect">
              <a:avLst/>
            </a:prstGeom>
            <a:noFill/>
          </p:spPr>
          <p:txBody>
            <a:bodyPr wrap="none" rtlCol="0">
              <a:spAutoFit/>
            </a:bodyPr>
            <a:lstStyle/>
            <a:p>
              <a:r>
                <a:rPr lang="en-US" dirty="0">
                  <a:solidFill>
                    <a:srgbClr val="FF0000"/>
                  </a:solidFill>
                </a:rPr>
                <a:t>x</a:t>
              </a:r>
              <a:r>
                <a:rPr lang="en-US" baseline="-25000" dirty="0">
                  <a:solidFill>
                    <a:srgbClr val="FF0000"/>
                  </a:solidFill>
                </a:rPr>
                <a:t>2</a:t>
              </a:r>
              <a:endParaRPr lang="el-GR" baseline="-25000" dirty="0">
                <a:solidFill>
                  <a:srgbClr val="FF0000"/>
                </a:solidFill>
              </a:endParaRPr>
            </a:p>
          </p:txBody>
        </p:sp>
        <p:sp>
          <p:nvSpPr>
            <p:cNvPr id="281" name="TextBox 280">
              <a:extLst>
                <a:ext uri="{FF2B5EF4-FFF2-40B4-BE49-F238E27FC236}">
                  <a16:creationId xmlns:a16="http://schemas.microsoft.com/office/drawing/2014/main" id="{40A82DC9-8E9F-4A43-A88A-A0AB866DD996}"/>
                </a:ext>
              </a:extLst>
            </p:cNvPr>
            <p:cNvSpPr txBox="1"/>
            <p:nvPr/>
          </p:nvSpPr>
          <p:spPr>
            <a:xfrm>
              <a:off x="10868394" y="5333502"/>
              <a:ext cx="625492" cy="369332"/>
            </a:xfrm>
            <a:prstGeom prst="rect">
              <a:avLst/>
            </a:prstGeom>
            <a:noFill/>
          </p:spPr>
          <p:txBody>
            <a:bodyPr wrap="none" rtlCol="0">
              <a:spAutoFit/>
            </a:bodyPr>
            <a:lstStyle/>
            <a:p>
              <a:r>
                <a:rPr lang="en-US" dirty="0">
                  <a:solidFill>
                    <a:schemeClr val="accent2">
                      <a:lumMod val="75000"/>
                    </a:schemeClr>
                  </a:solidFill>
                </a:rPr>
                <a:t>h(</a:t>
              </a:r>
              <a:r>
                <a:rPr lang="en-US" dirty="0">
                  <a:solidFill>
                    <a:srgbClr val="FF0000"/>
                  </a:solidFill>
                </a:rPr>
                <a:t>x</a:t>
              </a:r>
              <a:r>
                <a:rPr lang="en-US" baseline="-25000" dirty="0">
                  <a:solidFill>
                    <a:srgbClr val="FF0000"/>
                  </a:solidFill>
                </a:rPr>
                <a:t>1</a:t>
              </a:r>
              <a:r>
                <a:rPr lang="en-US" dirty="0">
                  <a:solidFill>
                    <a:schemeClr val="accent2">
                      <a:lumMod val="75000"/>
                    </a:schemeClr>
                  </a:solidFill>
                </a:rPr>
                <a:t>)</a:t>
              </a:r>
              <a:endParaRPr lang="el-GR" baseline="-25000" dirty="0">
                <a:solidFill>
                  <a:schemeClr val="accent2">
                    <a:lumMod val="75000"/>
                  </a:schemeClr>
                </a:solidFill>
              </a:endParaRPr>
            </a:p>
          </p:txBody>
        </p:sp>
      </p:grpSp>
    </p:spTree>
    <p:extLst>
      <p:ext uri="{BB962C8B-B14F-4D97-AF65-F5344CB8AC3E}">
        <p14:creationId xmlns:p14="http://schemas.microsoft.com/office/powerpoint/2010/main" val="42209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8"/>
                                        </p:tgtEl>
                                        <p:attrNameLst>
                                          <p:attrName>style.visibility</p:attrName>
                                        </p:attrNameLst>
                                      </p:cBhvr>
                                      <p:to>
                                        <p:strVal val="visible"/>
                                      </p:to>
                                    </p:set>
                                    <p:animEffect transition="in" filter="fade">
                                      <p:cBhvr>
                                        <p:cTn id="12"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31516"/>
            </a:gs>
            <a:gs pos="100000">
              <a:srgbClr val="CC9900"/>
            </a:gs>
            <a:gs pos="97000">
              <a:srgbClr val="031516"/>
            </a:gs>
          </a:gsLst>
          <a:path path="circle">
            <a:fillToRect l="50000" t="50000" r="50000" b="50000"/>
          </a:path>
        </a:gra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6" name="TextBox 5">
            <a:extLst>
              <a:ext uri="{FF2B5EF4-FFF2-40B4-BE49-F238E27FC236}">
                <a16:creationId xmlns:a16="http://schemas.microsoft.com/office/drawing/2014/main" id="{F87B3FF3-B629-4B7D-830E-4089B934340D}"/>
              </a:ext>
            </a:extLst>
          </p:cNvPr>
          <p:cNvSpPr txBox="1"/>
          <p:nvPr/>
        </p:nvSpPr>
        <p:spPr>
          <a:xfrm>
            <a:off x="1970607" y="263088"/>
            <a:ext cx="8250785" cy="523220"/>
          </a:xfrm>
          <a:prstGeom prst="rect">
            <a:avLst/>
          </a:prstGeom>
          <a:noFill/>
        </p:spPr>
        <p:txBody>
          <a:bodyPr wrap="none" rtlCol="0">
            <a:spAutoFit/>
          </a:bodyPr>
          <a:lstStyle/>
          <a:p>
            <a:r>
              <a:rPr lang="el-GR" sz="2800" dirty="0">
                <a:solidFill>
                  <a:srgbClr val="CC9900"/>
                </a:solidFill>
              </a:rPr>
              <a:t>Συναρτήσεις Κατακερματισμού – Ασφαλείς υπογραφές</a:t>
            </a:r>
          </a:p>
        </p:txBody>
      </p:sp>
      <p:sp>
        <p:nvSpPr>
          <p:cNvPr id="8" name="TextBox 7">
            <a:extLst>
              <a:ext uri="{FF2B5EF4-FFF2-40B4-BE49-F238E27FC236}">
                <a16:creationId xmlns:a16="http://schemas.microsoft.com/office/drawing/2014/main" id="{04392665-C49A-4744-9E62-EDF58FA91076}"/>
              </a:ext>
            </a:extLst>
          </p:cNvPr>
          <p:cNvSpPr txBox="1"/>
          <p:nvPr/>
        </p:nvSpPr>
        <p:spPr>
          <a:xfrm>
            <a:off x="358728" y="1292519"/>
            <a:ext cx="7246834" cy="646331"/>
          </a:xfrm>
          <a:prstGeom prst="rect">
            <a:avLst/>
          </a:prstGeom>
          <a:noFill/>
          <a:ln>
            <a:solidFill>
              <a:srgbClr val="CC9900"/>
            </a:solidFill>
          </a:ln>
        </p:spPr>
        <p:txBody>
          <a:bodyPr wrap="square">
            <a:spAutoFit/>
          </a:bodyPr>
          <a:lstStyle/>
          <a:p>
            <a:pPr algn="l"/>
            <a:r>
              <a:rPr lang="el-GR" b="0" i="0" u="none" strike="noStrike" baseline="0" dirty="0"/>
              <a:t>Καλούμε </a:t>
            </a:r>
            <a:r>
              <a:rPr lang="el-GR" b="1" i="0" u="none" strike="noStrike" baseline="0" dirty="0">
                <a:solidFill>
                  <a:srgbClr val="CC9900"/>
                </a:solidFill>
              </a:rPr>
              <a:t>συνάρτηση κατακερματισμού</a:t>
            </a:r>
            <a:r>
              <a:rPr lang="el-GR" b="1" i="0" u="none" strike="noStrike" baseline="0" dirty="0"/>
              <a:t> </a:t>
            </a:r>
            <a:r>
              <a:rPr lang="el-GR" b="0" i="0" u="none" strike="noStrike" baseline="0" dirty="0"/>
              <a:t>κάθε συνάρτηση h : X → Y τέτοια ώστε το σύνολο Y να είναι πεπερασμένο και να ισχύει |</a:t>
            </a:r>
            <a:r>
              <a:rPr lang="en-US" b="0" i="0" u="none" strike="noStrike" baseline="0" dirty="0"/>
              <a:t>X</a:t>
            </a:r>
            <a:r>
              <a:rPr lang="el-GR" b="0" i="0" u="none" strike="noStrike" baseline="0" dirty="0"/>
              <a:t>| &gt; |</a:t>
            </a:r>
            <a:r>
              <a:rPr lang="en-US" dirty="0"/>
              <a:t>Y</a:t>
            </a:r>
            <a:r>
              <a:rPr lang="el-GR" b="0" i="0" u="none" strike="noStrike" baseline="0" dirty="0"/>
              <a:t>|.</a:t>
            </a:r>
            <a:endParaRPr lang="el-GR" dirty="0"/>
          </a:p>
        </p:txBody>
      </p:sp>
      <p:sp>
        <p:nvSpPr>
          <p:cNvPr id="9" name="Oval 8">
            <a:extLst>
              <a:ext uri="{FF2B5EF4-FFF2-40B4-BE49-F238E27FC236}">
                <a16:creationId xmlns:a16="http://schemas.microsoft.com/office/drawing/2014/main" id="{AAE93F86-97F6-484F-A0FE-A5971EE231CC}"/>
              </a:ext>
            </a:extLst>
          </p:cNvPr>
          <p:cNvSpPr/>
          <p:nvPr/>
        </p:nvSpPr>
        <p:spPr>
          <a:xfrm>
            <a:off x="8322304" y="958012"/>
            <a:ext cx="1179320" cy="1316053"/>
          </a:xfrm>
          <a:prstGeom prst="ellipse">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Oval 9">
            <a:extLst>
              <a:ext uri="{FF2B5EF4-FFF2-40B4-BE49-F238E27FC236}">
                <a16:creationId xmlns:a16="http://schemas.microsoft.com/office/drawing/2014/main" id="{8A68AF76-3E06-4A65-AB83-C9475EBEF690}"/>
              </a:ext>
            </a:extLst>
          </p:cNvPr>
          <p:cNvSpPr/>
          <p:nvPr/>
        </p:nvSpPr>
        <p:spPr>
          <a:xfrm>
            <a:off x="10610128" y="958012"/>
            <a:ext cx="1179320" cy="131605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TextBox 10">
            <a:extLst>
              <a:ext uri="{FF2B5EF4-FFF2-40B4-BE49-F238E27FC236}">
                <a16:creationId xmlns:a16="http://schemas.microsoft.com/office/drawing/2014/main" id="{56907EA6-6A45-47B7-B4E6-533DCA0EB0A2}"/>
              </a:ext>
            </a:extLst>
          </p:cNvPr>
          <p:cNvSpPr txBox="1"/>
          <p:nvPr/>
        </p:nvSpPr>
        <p:spPr>
          <a:xfrm flipH="1">
            <a:off x="9197047" y="2182590"/>
            <a:ext cx="207665" cy="369332"/>
          </a:xfrm>
          <a:prstGeom prst="rect">
            <a:avLst/>
          </a:prstGeom>
          <a:noFill/>
        </p:spPr>
        <p:txBody>
          <a:bodyPr wrap="square" rtlCol="0">
            <a:spAutoFit/>
          </a:bodyPr>
          <a:lstStyle/>
          <a:p>
            <a:pPr algn="ctr"/>
            <a:r>
              <a:rPr lang="en-US" dirty="0">
                <a:solidFill>
                  <a:srgbClr val="0070C0"/>
                </a:solidFill>
              </a:rPr>
              <a:t>X</a:t>
            </a:r>
            <a:endParaRPr lang="el-GR" dirty="0">
              <a:solidFill>
                <a:srgbClr val="0070C0"/>
              </a:solidFill>
            </a:endParaRPr>
          </a:p>
        </p:txBody>
      </p:sp>
      <p:sp>
        <p:nvSpPr>
          <p:cNvPr id="12" name="TextBox 11">
            <a:extLst>
              <a:ext uri="{FF2B5EF4-FFF2-40B4-BE49-F238E27FC236}">
                <a16:creationId xmlns:a16="http://schemas.microsoft.com/office/drawing/2014/main" id="{9EC4C9BB-56BC-4EAE-8274-C15A0BB73298}"/>
              </a:ext>
            </a:extLst>
          </p:cNvPr>
          <p:cNvSpPr txBox="1"/>
          <p:nvPr/>
        </p:nvSpPr>
        <p:spPr>
          <a:xfrm flipH="1">
            <a:off x="11477762" y="2183568"/>
            <a:ext cx="207665" cy="369332"/>
          </a:xfrm>
          <a:prstGeom prst="rect">
            <a:avLst/>
          </a:prstGeom>
          <a:noFill/>
        </p:spPr>
        <p:txBody>
          <a:bodyPr wrap="square" rtlCol="0">
            <a:spAutoFit/>
          </a:bodyPr>
          <a:lstStyle/>
          <a:p>
            <a:pPr algn="ctr"/>
            <a:r>
              <a:rPr lang="en-US" dirty="0">
                <a:solidFill>
                  <a:schemeClr val="accent6"/>
                </a:solidFill>
              </a:rPr>
              <a:t>Y</a:t>
            </a:r>
            <a:endParaRPr lang="el-GR"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F4C1E443-E5B3-422B-8314-6B39C317AAEF}"/>
                  </a:ext>
                </a:extLst>
              </p14:cNvPr>
              <p14:cNvContentPartPr/>
              <p14:nvPr/>
            </p14:nvContentPartPr>
            <p14:xfrm>
              <a:off x="8612616" y="1239845"/>
              <a:ext cx="360" cy="360"/>
            </p14:xfrm>
          </p:contentPart>
        </mc:Choice>
        <mc:Fallback xmlns="">
          <p:pic>
            <p:nvPicPr>
              <p:cNvPr id="14" name="Ink 13">
                <a:extLst>
                  <a:ext uri="{FF2B5EF4-FFF2-40B4-BE49-F238E27FC236}">
                    <a16:creationId xmlns:a16="http://schemas.microsoft.com/office/drawing/2014/main" id="{F4C1E443-E5B3-422B-8314-6B39C317AAEF}"/>
                  </a:ext>
                </a:extLst>
              </p:cNvPr>
              <p:cNvPicPr/>
              <p:nvPr/>
            </p:nvPicPr>
            <p:blipFill>
              <a:blip r:embed="rId5"/>
              <a:stretch>
                <a:fillRect/>
              </a:stretch>
            </p:blipFill>
            <p:spPr>
              <a:xfrm>
                <a:off x="8608296" y="12355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A57DC89B-E1AE-4229-8FAD-45024162CEFB}"/>
                  </a:ext>
                </a:extLst>
              </p14:cNvPr>
              <p14:cNvContentPartPr/>
              <p14:nvPr/>
            </p14:nvContentPartPr>
            <p14:xfrm>
              <a:off x="8612616" y="1427765"/>
              <a:ext cx="360" cy="360"/>
            </p14:xfrm>
          </p:contentPart>
        </mc:Choice>
        <mc:Fallback xmlns="">
          <p:pic>
            <p:nvPicPr>
              <p:cNvPr id="15" name="Ink 14">
                <a:extLst>
                  <a:ext uri="{FF2B5EF4-FFF2-40B4-BE49-F238E27FC236}">
                    <a16:creationId xmlns:a16="http://schemas.microsoft.com/office/drawing/2014/main" id="{A57DC89B-E1AE-4229-8FAD-45024162CEFB}"/>
                  </a:ext>
                </a:extLst>
              </p:cNvPr>
              <p:cNvPicPr/>
              <p:nvPr/>
            </p:nvPicPr>
            <p:blipFill>
              <a:blip r:embed="rId5"/>
              <a:stretch>
                <a:fillRect/>
              </a:stretch>
            </p:blipFill>
            <p:spPr>
              <a:xfrm>
                <a:off x="8608296" y="14234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EBC2A1C-2B7A-47DA-ACA2-BB06000F8AFD}"/>
                  </a:ext>
                </a:extLst>
              </p14:cNvPr>
              <p14:cNvContentPartPr/>
              <p14:nvPr/>
            </p14:nvContentPartPr>
            <p14:xfrm>
              <a:off x="8620896" y="1701005"/>
              <a:ext cx="360" cy="360"/>
            </p14:xfrm>
          </p:contentPart>
        </mc:Choice>
        <mc:Fallback xmlns="">
          <p:pic>
            <p:nvPicPr>
              <p:cNvPr id="16" name="Ink 15">
                <a:extLst>
                  <a:ext uri="{FF2B5EF4-FFF2-40B4-BE49-F238E27FC236}">
                    <a16:creationId xmlns:a16="http://schemas.microsoft.com/office/drawing/2014/main" id="{FEBC2A1C-2B7A-47DA-ACA2-BB06000F8AFD}"/>
                  </a:ext>
                </a:extLst>
              </p:cNvPr>
              <p:cNvPicPr/>
              <p:nvPr/>
            </p:nvPicPr>
            <p:blipFill>
              <a:blip r:embed="rId5"/>
              <a:stretch>
                <a:fillRect/>
              </a:stretch>
            </p:blipFill>
            <p:spPr>
              <a:xfrm>
                <a:off x="8616576" y="16966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69EF7C1F-216F-4B21-BC97-4C5D58592536}"/>
                  </a:ext>
                </a:extLst>
              </p14:cNvPr>
              <p14:cNvContentPartPr/>
              <p14:nvPr/>
            </p14:nvContentPartPr>
            <p14:xfrm>
              <a:off x="8620896" y="1581485"/>
              <a:ext cx="360" cy="360"/>
            </p14:xfrm>
          </p:contentPart>
        </mc:Choice>
        <mc:Fallback xmlns="">
          <p:pic>
            <p:nvPicPr>
              <p:cNvPr id="17" name="Ink 16">
                <a:extLst>
                  <a:ext uri="{FF2B5EF4-FFF2-40B4-BE49-F238E27FC236}">
                    <a16:creationId xmlns:a16="http://schemas.microsoft.com/office/drawing/2014/main" id="{69EF7C1F-216F-4B21-BC97-4C5D58592536}"/>
                  </a:ext>
                </a:extLst>
              </p:cNvPr>
              <p:cNvPicPr/>
              <p:nvPr/>
            </p:nvPicPr>
            <p:blipFill>
              <a:blip r:embed="rId5"/>
              <a:stretch>
                <a:fillRect/>
              </a:stretch>
            </p:blipFill>
            <p:spPr>
              <a:xfrm>
                <a:off x="8616576" y="1577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BF17C761-5260-4E54-944B-D2F5A7362443}"/>
                  </a:ext>
                </a:extLst>
              </p14:cNvPr>
              <p14:cNvContentPartPr/>
              <p14:nvPr/>
            </p14:nvContentPartPr>
            <p14:xfrm>
              <a:off x="8860296" y="1470605"/>
              <a:ext cx="360" cy="360"/>
            </p14:xfrm>
          </p:contentPart>
        </mc:Choice>
        <mc:Fallback xmlns="">
          <p:pic>
            <p:nvPicPr>
              <p:cNvPr id="18" name="Ink 17">
                <a:extLst>
                  <a:ext uri="{FF2B5EF4-FFF2-40B4-BE49-F238E27FC236}">
                    <a16:creationId xmlns:a16="http://schemas.microsoft.com/office/drawing/2014/main" id="{BF17C761-5260-4E54-944B-D2F5A7362443}"/>
                  </a:ext>
                </a:extLst>
              </p:cNvPr>
              <p:cNvPicPr/>
              <p:nvPr/>
            </p:nvPicPr>
            <p:blipFill>
              <a:blip r:embed="rId5"/>
              <a:stretch>
                <a:fillRect/>
              </a:stretch>
            </p:blipFill>
            <p:spPr>
              <a:xfrm>
                <a:off x="8855976" y="1466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4B678891-CBA1-4867-8D12-2459347E61E0}"/>
                  </a:ext>
                </a:extLst>
              </p14:cNvPr>
              <p14:cNvContentPartPr/>
              <p14:nvPr/>
            </p14:nvContentPartPr>
            <p14:xfrm>
              <a:off x="9031296" y="1445045"/>
              <a:ext cx="360" cy="360"/>
            </p14:xfrm>
          </p:contentPart>
        </mc:Choice>
        <mc:Fallback xmlns="">
          <p:pic>
            <p:nvPicPr>
              <p:cNvPr id="19" name="Ink 18">
                <a:extLst>
                  <a:ext uri="{FF2B5EF4-FFF2-40B4-BE49-F238E27FC236}">
                    <a16:creationId xmlns:a16="http://schemas.microsoft.com/office/drawing/2014/main" id="{4B678891-CBA1-4867-8D12-2459347E61E0}"/>
                  </a:ext>
                </a:extLst>
              </p:cNvPr>
              <p:cNvPicPr/>
              <p:nvPr/>
            </p:nvPicPr>
            <p:blipFill>
              <a:blip r:embed="rId5"/>
              <a:stretch>
                <a:fillRect/>
              </a:stretch>
            </p:blipFill>
            <p:spPr>
              <a:xfrm>
                <a:off x="9026976" y="14407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F36D515F-803F-4E17-B974-4EC95E570779}"/>
                  </a:ext>
                </a:extLst>
              </p14:cNvPr>
              <p14:cNvContentPartPr/>
              <p14:nvPr/>
            </p14:nvContentPartPr>
            <p14:xfrm>
              <a:off x="9091056" y="1752485"/>
              <a:ext cx="360" cy="360"/>
            </p14:xfrm>
          </p:contentPart>
        </mc:Choice>
        <mc:Fallback xmlns="">
          <p:pic>
            <p:nvPicPr>
              <p:cNvPr id="20" name="Ink 19">
                <a:extLst>
                  <a:ext uri="{FF2B5EF4-FFF2-40B4-BE49-F238E27FC236}">
                    <a16:creationId xmlns:a16="http://schemas.microsoft.com/office/drawing/2014/main" id="{F36D515F-803F-4E17-B974-4EC95E570779}"/>
                  </a:ext>
                </a:extLst>
              </p:cNvPr>
              <p:cNvPicPr/>
              <p:nvPr/>
            </p:nvPicPr>
            <p:blipFill>
              <a:blip r:embed="rId5"/>
              <a:stretch>
                <a:fillRect/>
              </a:stretch>
            </p:blipFill>
            <p:spPr>
              <a:xfrm>
                <a:off x="9086736" y="1748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511EFF7B-88B5-4D86-A5D5-473F7E73E9C3}"/>
                  </a:ext>
                </a:extLst>
              </p14:cNvPr>
              <p14:cNvContentPartPr/>
              <p14:nvPr/>
            </p14:nvContentPartPr>
            <p14:xfrm>
              <a:off x="8911776" y="1735205"/>
              <a:ext cx="360" cy="360"/>
            </p14:xfrm>
          </p:contentPart>
        </mc:Choice>
        <mc:Fallback xmlns="">
          <p:pic>
            <p:nvPicPr>
              <p:cNvPr id="21" name="Ink 20">
                <a:extLst>
                  <a:ext uri="{FF2B5EF4-FFF2-40B4-BE49-F238E27FC236}">
                    <a16:creationId xmlns:a16="http://schemas.microsoft.com/office/drawing/2014/main" id="{511EFF7B-88B5-4D86-A5D5-473F7E73E9C3}"/>
                  </a:ext>
                </a:extLst>
              </p:cNvPr>
              <p:cNvPicPr/>
              <p:nvPr/>
            </p:nvPicPr>
            <p:blipFill>
              <a:blip r:embed="rId5"/>
              <a:stretch>
                <a:fillRect/>
              </a:stretch>
            </p:blipFill>
            <p:spPr>
              <a:xfrm>
                <a:off x="8907456" y="17308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2F2E68D1-2A5B-48AB-ABEE-6CFFA4983E55}"/>
                  </a:ext>
                </a:extLst>
              </p14:cNvPr>
              <p14:cNvContentPartPr/>
              <p14:nvPr/>
            </p14:nvContentPartPr>
            <p14:xfrm>
              <a:off x="8971536" y="1590125"/>
              <a:ext cx="360" cy="360"/>
            </p14:xfrm>
          </p:contentPart>
        </mc:Choice>
        <mc:Fallback xmlns="">
          <p:pic>
            <p:nvPicPr>
              <p:cNvPr id="22" name="Ink 21">
                <a:extLst>
                  <a:ext uri="{FF2B5EF4-FFF2-40B4-BE49-F238E27FC236}">
                    <a16:creationId xmlns:a16="http://schemas.microsoft.com/office/drawing/2014/main" id="{2F2E68D1-2A5B-48AB-ABEE-6CFFA4983E55}"/>
                  </a:ext>
                </a:extLst>
              </p:cNvPr>
              <p:cNvPicPr/>
              <p:nvPr/>
            </p:nvPicPr>
            <p:blipFill>
              <a:blip r:embed="rId5"/>
              <a:stretch>
                <a:fillRect/>
              </a:stretch>
            </p:blipFill>
            <p:spPr>
              <a:xfrm>
                <a:off x="8967216" y="1585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A10CE82-AF41-409C-A9A8-2D8FDFC4EE58}"/>
                  </a:ext>
                </a:extLst>
              </p14:cNvPr>
              <p14:cNvContentPartPr/>
              <p14:nvPr/>
            </p14:nvContentPartPr>
            <p14:xfrm>
              <a:off x="8758056" y="1607045"/>
              <a:ext cx="360" cy="360"/>
            </p14:xfrm>
          </p:contentPart>
        </mc:Choice>
        <mc:Fallback xmlns="">
          <p:pic>
            <p:nvPicPr>
              <p:cNvPr id="23" name="Ink 22">
                <a:extLst>
                  <a:ext uri="{FF2B5EF4-FFF2-40B4-BE49-F238E27FC236}">
                    <a16:creationId xmlns:a16="http://schemas.microsoft.com/office/drawing/2014/main" id="{DA10CE82-AF41-409C-A9A8-2D8FDFC4EE58}"/>
                  </a:ext>
                </a:extLst>
              </p:cNvPr>
              <p:cNvPicPr/>
              <p:nvPr/>
            </p:nvPicPr>
            <p:blipFill>
              <a:blip r:embed="rId5"/>
              <a:stretch>
                <a:fillRect/>
              </a:stretch>
            </p:blipFill>
            <p:spPr>
              <a:xfrm>
                <a:off x="8753736" y="16027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85D447AA-ADFF-4025-9C3C-6B2750F35DAC}"/>
                  </a:ext>
                </a:extLst>
              </p14:cNvPr>
              <p14:cNvContentPartPr/>
              <p14:nvPr/>
            </p14:nvContentPartPr>
            <p14:xfrm>
              <a:off x="8936976" y="1299605"/>
              <a:ext cx="360" cy="360"/>
            </p14:xfrm>
          </p:contentPart>
        </mc:Choice>
        <mc:Fallback xmlns="">
          <p:pic>
            <p:nvPicPr>
              <p:cNvPr id="24" name="Ink 23">
                <a:extLst>
                  <a:ext uri="{FF2B5EF4-FFF2-40B4-BE49-F238E27FC236}">
                    <a16:creationId xmlns:a16="http://schemas.microsoft.com/office/drawing/2014/main" id="{85D447AA-ADFF-4025-9C3C-6B2750F35DAC}"/>
                  </a:ext>
                </a:extLst>
              </p:cNvPr>
              <p:cNvPicPr/>
              <p:nvPr/>
            </p:nvPicPr>
            <p:blipFill>
              <a:blip r:embed="rId5"/>
              <a:stretch>
                <a:fillRect/>
              </a:stretch>
            </p:blipFill>
            <p:spPr>
              <a:xfrm>
                <a:off x="8932656" y="1295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36B71590-091D-4D0A-BE97-7B1B37942CA5}"/>
                  </a:ext>
                </a:extLst>
              </p14:cNvPr>
              <p14:cNvContentPartPr/>
              <p14:nvPr/>
            </p14:nvContentPartPr>
            <p14:xfrm>
              <a:off x="9244776" y="1299605"/>
              <a:ext cx="360" cy="360"/>
            </p14:xfrm>
          </p:contentPart>
        </mc:Choice>
        <mc:Fallback xmlns="">
          <p:pic>
            <p:nvPicPr>
              <p:cNvPr id="25" name="Ink 24">
                <a:extLst>
                  <a:ext uri="{FF2B5EF4-FFF2-40B4-BE49-F238E27FC236}">
                    <a16:creationId xmlns:a16="http://schemas.microsoft.com/office/drawing/2014/main" id="{36B71590-091D-4D0A-BE97-7B1B37942CA5}"/>
                  </a:ext>
                </a:extLst>
              </p:cNvPr>
              <p:cNvPicPr/>
              <p:nvPr/>
            </p:nvPicPr>
            <p:blipFill>
              <a:blip r:embed="rId5"/>
              <a:stretch>
                <a:fillRect/>
              </a:stretch>
            </p:blipFill>
            <p:spPr>
              <a:xfrm>
                <a:off x="9240456" y="1295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747846E8-D37F-4BB3-A8AC-D346D017FB68}"/>
                  </a:ext>
                </a:extLst>
              </p14:cNvPr>
              <p14:cNvContentPartPr/>
              <p14:nvPr/>
            </p14:nvContentPartPr>
            <p14:xfrm>
              <a:off x="9099696" y="1171445"/>
              <a:ext cx="360" cy="360"/>
            </p14:xfrm>
          </p:contentPart>
        </mc:Choice>
        <mc:Fallback xmlns="">
          <p:pic>
            <p:nvPicPr>
              <p:cNvPr id="26" name="Ink 25">
                <a:extLst>
                  <a:ext uri="{FF2B5EF4-FFF2-40B4-BE49-F238E27FC236}">
                    <a16:creationId xmlns:a16="http://schemas.microsoft.com/office/drawing/2014/main" id="{747846E8-D37F-4BB3-A8AC-D346D017FB68}"/>
                  </a:ext>
                </a:extLst>
              </p:cNvPr>
              <p:cNvPicPr/>
              <p:nvPr/>
            </p:nvPicPr>
            <p:blipFill>
              <a:blip r:embed="rId5"/>
              <a:stretch>
                <a:fillRect/>
              </a:stretch>
            </p:blipFill>
            <p:spPr>
              <a:xfrm>
                <a:off x="9095376" y="11671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C4F8E4A1-BD32-43B9-B4E2-A32A7AE644CF}"/>
                  </a:ext>
                </a:extLst>
              </p14:cNvPr>
              <p14:cNvContentPartPr/>
              <p14:nvPr/>
            </p14:nvContentPartPr>
            <p14:xfrm>
              <a:off x="8886216" y="1077485"/>
              <a:ext cx="360" cy="360"/>
            </p14:xfrm>
          </p:contentPart>
        </mc:Choice>
        <mc:Fallback xmlns="">
          <p:pic>
            <p:nvPicPr>
              <p:cNvPr id="27" name="Ink 26">
                <a:extLst>
                  <a:ext uri="{FF2B5EF4-FFF2-40B4-BE49-F238E27FC236}">
                    <a16:creationId xmlns:a16="http://schemas.microsoft.com/office/drawing/2014/main" id="{C4F8E4A1-BD32-43B9-B4E2-A32A7AE644CF}"/>
                  </a:ext>
                </a:extLst>
              </p:cNvPr>
              <p:cNvPicPr/>
              <p:nvPr/>
            </p:nvPicPr>
            <p:blipFill>
              <a:blip r:embed="rId5"/>
              <a:stretch>
                <a:fillRect/>
              </a:stretch>
            </p:blipFill>
            <p:spPr>
              <a:xfrm>
                <a:off x="8881896" y="1073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65858A1F-2734-4035-BF8A-AB9BAE19EEAF}"/>
                  </a:ext>
                </a:extLst>
              </p14:cNvPr>
              <p14:cNvContentPartPr/>
              <p14:nvPr/>
            </p14:nvContentPartPr>
            <p14:xfrm>
              <a:off x="8834736" y="1205645"/>
              <a:ext cx="360" cy="360"/>
            </p14:xfrm>
          </p:contentPart>
        </mc:Choice>
        <mc:Fallback xmlns="">
          <p:pic>
            <p:nvPicPr>
              <p:cNvPr id="28" name="Ink 27">
                <a:extLst>
                  <a:ext uri="{FF2B5EF4-FFF2-40B4-BE49-F238E27FC236}">
                    <a16:creationId xmlns:a16="http://schemas.microsoft.com/office/drawing/2014/main" id="{65858A1F-2734-4035-BF8A-AB9BAE19EEAF}"/>
                  </a:ext>
                </a:extLst>
              </p:cNvPr>
              <p:cNvPicPr/>
              <p:nvPr/>
            </p:nvPicPr>
            <p:blipFill>
              <a:blip r:embed="rId5"/>
              <a:stretch>
                <a:fillRect/>
              </a:stretch>
            </p:blipFill>
            <p:spPr>
              <a:xfrm>
                <a:off x="8830416" y="12013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F28FEAAA-5E11-4A87-AA56-39BD77E44FAD}"/>
                  </a:ext>
                </a:extLst>
              </p14:cNvPr>
              <p14:cNvContentPartPr/>
              <p14:nvPr/>
            </p14:nvContentPartPr>
            <p14:xfrm>
              <a:off x="8758056" y="1376285"/>
              <a:ext cx="360" cy="360"/>
            </p14:xfrm>
          </p:contentPart>
        </mc:Choice>
        <mc:Fallback xmlns="">
          <p:pic>
            <p:nvPicPr>
              <p:cNvPr id="29" name="Ink 28">
                <a:extLst>
                  <a:ext uri="{FF2B5EF4-FFF2-40B4-BE49-F238E27FC236}">
                    <a16:creationId xmlns:a16="http://schemas.microsoft.com/office/drawing/2014/main" id="{F28FEAAA-5E11-4A87-AA56-39BD77E44FAD}"/>
                  </a:ext>
                </a:extLst>
              </p:cNvPr>
              <p:cNvPicPr/>
              <p:nvPr/>
            </p:nvPicPr>
            <p:blipFill>
              <a:blip r:embed="rId5"/>
              <a:stretch>
                <a:fillRect/>
              </a:stretch>
            </p:blipFill>
            <p:spPr>
              <a:xfrm>
                <a:off x="8753736" y="13719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60339019-8D06-49B1-AE73-A868CDDC0312}"/>
                  </a:ext>
                </a:extLst>
              </p14:cNvPr>
              <p14:cNvContentPartPr/>
              <p14:nvPr/>
            </p14:nvContentPartPr>
            <p14:xfrm>
              <a:off x="8518656" y="1419125"/>
              <a:ext cx="360" cy="360"/>
            </p14:xfrm>
          </p:contentPart>
        </mc:Choice>
        <mc:Fallback xmlns="">
          <p:pic>
            <p:nvPicPr>
              <p:cNvPr id="30" name="Ink 29">
                <a:extLst>
                  <a:ext uri="{FF2B5EF4-FFF2-40B4-BE49-F238E27FC236}">
                    <a16:creationId xmlns:a16="http://schemas.microsoft.com/office/drawing/2014/main" id="{60339019-8D06-49B1-AE73-A868CDDC0312}"/>
                  </a:ext>
                </a:extLst>
              </p:cNvPr>
              <p:cNvPicPr/>
              <p:nvPr/>
            </p:nvPicPr>
            <p:blipFill>
              <a:blip r:embed="rId5"/>
              <a:stretch>
                <a:fillRect/>
              </a:stretch>
            </p:blipFill>
            <p:spPr>
              <a:xfrm>
                <a:off x="8514336" y="1414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7F0C668C-6340-463C-A996-7B58B819D456}"/>
                  </a:ext>
                </a:extLst>
              </p14:cNvPr>
              <p14:cNvContentPartPr/>
              <p14:nvPr/>
            </p14:nvContentPartPr>
            <p14:xfrm>
              <a:off x="8501376" y="1521725"/>
              <a:ext cx="360" cy="360"/>
            </p14:xfrm>
          </p:contentPart>
        </mc:Choice>
        <mc:Fallback xmlns="">
          <p:pic>
            <p:nvPicPr>
              <p:cNvPr id="31" name="Ink 30">
                <a:extLst>
                  <a:ext uri="{FF2B5EF4-FFF2-40B4-BE49-F238E27FC236}">
                    <a16:creationId xmlns:a16="http://schemas.microsoft.com/office/drawing/2014/main" id="{7F0C668C-6340-463C-A996-7B58B819D456}"/>
                  </a:ext>
                </a:extLst>
              </p:cNvPr>
              <p:cNvPicPr/>
              <p:nvPr/>
            </p:nvPicPr>
            <p:blipFill>
              <a:blip r:embed="rId5"/>
              <a:stretch>
                <a:fillRect/>
              </a:stretch>
            </p:blipFill>
            <p:spPr>
              <a:xfrm>
                <a:off x="8497056" y="15174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569A5F0D-A73C-44BE-B102-E3DD7DB04910}"/>
                  </a:ext>
                </a:extLst>
              </p14:cNvPr>
              <p14:cNvContentPartPr/>
              <p14:nvPr/>
            </p14:nvContentPartPr>
            <p14:xfrm>
              <a:off x="8475816" y="1863365"/>
              <a:ext cx="360" cy="360"/>
            </p14:xfrm>
          </p:contentPart>
        </mc:Choice>
        <mc:Fallback xmlns="">
          <p:pic>
            <p:nvPicPr>
              <p:cNvPr id="32" name="Ink 31">
                <a:extLst>
                  <a:ext uri="{FF2B5EF4-FFF2-40B4-BE49-F238E27FC236}">
                    <a16:creationId xmlns:a16="http://schemas.microsoft.com/office/drawing/2014/main" id="{569A5F0D-A73C-44BE-B102-E3DD7DB04910}"/>
                  </a:ext>
                </a:extLst>
              </p:cNvPr>
              <p:cNvPicPr/>
              <p:nvPr/>
            </p:nvPicPr>
            <p:blipFill>
              <a:blip r:embed="rId5"/>
              <a:stretch>
                <a:fillRect/>
              </a:stretch>
            </p:blipFill>
            <p:spPr>
              <a:xfrm>
                <a:off x="8471496" y="18590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FEC971F0-F74A-4907-B75E-86042172B8C7}"/>
                  </a:ext>
                </a:extLst>
              </p14:cNvPr>
              <p14:cNvContentPartPr/>
              <p14:nvPr/>
            </p14:nvContentPartPr>
            <p14:xfrm>
              <a:off x="8732136" y="1923125"/>
              <a:ext cx="360" cy="360"/>
            </p14:xfrm>
          </p:contentPart>
        </mc:Choice>
        <mc:Fallback xmlns="">
          <p:pic>
            <p:nvPicPr>
              <p:cNvPr id="33" name="Ink 32">
                <a:extLst>
                  <a:ext uri="{FF2B5EF4-FFF2-40B4-BE49-F238E27FC236}">
                    <a16:creationId xmlns:a16="http://schemas.microsoft.com/office/drawing/2014/main" id="{FEC971F0-F74A-4907-B75E-86042172B8C7}"/>
                  </a:ext>
                </a:extLst>
              </p:cNvPr>
              <p:cNvPicPr/>
              <p:nvPr/>
            </p:nvPicPr>
            <p:blipFill>
              <a:blip r:embed="rId5"/>
              <a:stretch>
                <a:fillRect/>
              </a:stretch>
            </p:blipFill>
            <p:spPr>
              <a:xfrm>
                <a:off x="8727816" y="1918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5A005EA8-B3D6-4548-9E33-A35FBB55B08B}"/>
                  </a:ext>
                </a:extLst>
              </p14:cNvPr>
              <p14:cNvContentPartPr/>
              <p14:nvPr/>
            </p14:nvContentPartPr>
            <p14:xfrm>
              <a:off x="8544216" y="1761125"/>
              <a:ext cx="360" cy="360"/>
            </p14:xfrm>
          </p:contentPart>
        </mc:Choice>
        <mc:Fallback xmlns="">
          <p:pic>
            <p:nvPicPr>
              <p:cNvPr id="34" name="Ink 33">
                <a:extLst>
                  <a:ext uri="{FF2B5EF4-FFF2-40B4-BE49-F238E27FC236}">
                    <a16:creationId xmlns:a16="http://schemas.microsoft.com/office/drawing/2014/main" id="{5A005EA8-B3D6-4548-9E33-A35FBB55B08B}"/>
                  </a:ext>
                </a:extLst>
              </p:cNvPr>
              <p:cNvPicPr/>
              <p:nvPr/>
            </p:nvPicPr>
            <p:blipFill>
              <a:blip r:embed="rId5"/>
              <a:stretch>
                <a:fillRect/>
              </a:stretch>
            </p:blipFill>
            <p:spPr>
              <a:xfrm>
                <a:off x="8539896" y="1756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89C75633-CF93-4F0B-ACCD-1EF388248C1D}"/>
                  </a:ext>
                </a:extLst>
              </p14:cNvPr>
              <p14:cNvContentPartPr/>
              <p14:nvPr/>
            </p14:nvContentPartPr>
            <p14:xfrm>
              <a:off x="8467176" y="1615685"/>
              <a:ext cx="360" cy="360"/>
            </p14:xfrm>
          </p:contentPart>
        </mc:Choice>
        <mc:Fallback xmlns="">
          <p:pic>
            <p:nvPicPr>
              <p:cNvPr id="35" name="Ink 34">
                <a:extLst>
                  <a:ext uri="{FF2B5EF4-FFF2-40B4-BE49-F238E27FC236}">
                    <a16:creationId xmlns:a16="http://schemas.microsoft.com/office/drawing/2014/main" id="{89C75633-CF93-4F0B-ACCD-1EF388248C1D}"/>
                  </a:ext>
                </a:extLst>
              </p:cNvPr>
              <p:cNvPicPr/>
              <p:nvPr/>
            </p:nvPicPr>
            <p:blipFill>
              <a:blip r:embed="rId5"/>
              <a:stretch>
                <a:fillRect/>
              </a:stretch>
            </p:blipFill>
            <p:spPr>
              <a:xfrm>
                <a:off x="8462856" y="16113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331F5D33-196E-4484-9AE9-B8E1880FDA7B}"/>
                  </a:ext>
                </a:extLst>
              </p14:cNvPr>
              <p14:cNvContentPartPr/>
              <p14:nvPr/>
            </p14:nvContentPartPr>
            <p14:xfrm>
              <a:off x="8749056" y="1752485"/>
              <a:ext cx="360" cy="360"/>
            </p14:xfrm>
          </p:contentPart>
        </mc:Choice>
        <mc:Fallback xmlns="">
          <p:pic>
            <p:nvPicPr>
              <p:cNvPr id="36" name="Ink 35">
                <a:extLst>
                  <a:ext uri="{FF2B5EF4-FFF2-40B4-BE49-F238E27FC236}">
                    <a16:creationId xmlns:a16="http://schemas.microsoft.com/office/drawing/2014/main" id="{331F5D33-196E-4484-9AE9-B8E1880FDA7B}"/>
                  </a:ext>
                </a:extLst>
              </p:cNvPr>
              <p:cNvPicPr/>
              <p:nvPr/>
            </p:nvPicPr>
            <p:blipFill>
              <a:blip r:embed="rId5"/>
              <a:stretch>
                <a:fillRect/>
              </a:stretch>
            </p:blipFill>
            <p:spPr>
              <a:xfrm>
                <a:off x="8744736" y="1748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D522F0FE-8B89-49E7-9660-21861A7AACEF}"/>
                  </a:ext>
                </a:extLst>
              </p14:cNvPr>
              <p14:cNvContentPartPr/>
              <p14:nvPr/>
            </p14:nvContentPartPr>
            <p14:xfrm>
              <a:off x="8638176" y="1855085"/>
              <a:ext cx="360" cy="360"/>
            </p14:xfrm>
          </p:contentPart>
        </mc:Choice>
        <mc:Fallback xmlns="">
          <p:pic>
            <p:nvPicPr>
              <p:cNvPr id="37" name="Ink 36">
                <a:extLst>
                  <a:ext uri="{FF2B5EF4-FFF2-40B4-BE49-F238E27FC236}">
                    <a16:creationId xmlns:a16="http://schemas.microsoft.com/office/drawing/2014/main" id="{D522F0FE-8B89-49E7-9660-21861A7AACEF}"/>
                  </a:ext>
                </a:extLst>
              </p:cNvPr>
              <p:cNvPicPr/>
              <p:nvPr/>
            </p:nvPicPr>
            <p:blipFill>
              <a:blip r:embed="rId5"/>
              <a:stretch>
                <a:fillRect/>
              </a:stretch>
            </p:blipFill>
            <p:spPr>
              <a:xfrm>
                <a:off x="8633856" y="18507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A59C968F-BF50-4D6B-8133-C1F0E84D9356}"/>
                  </a:ext>
                </a:extLst>
              </p14:cNvPr>
              <p14:cNvContentPartPr/>
              <p14:nvPr/>
            </p14:nvContentPartPr>
            <p14:xfrm>
              <a:off x="8800536" y="2034365"/>
              <a:ext cx="360" cy="360"/>
            </p14:xfrm>
          </p:contentPart>
        </mc:Choice>
        <mc:Fallback xmlns="">
          <p:pic>
            <p:nvPicPr>
              <p:cNvPr id="38" name="Ink 37">
                <a:extLst>
                  <a:ext uri="{FF2B5EF4-FFF2-40B4-BE49-F238E27FC236}">
                    <a16:creationId xmlns:a16="http://schemas.microsoft.com/office/drawing/2014/main" id="{A59C968F-BF50-4D6B-8133-C1F0E84D9356}"/>
                  </a:ext>
                </a:extLst>
              </p:cNvPr>
              <p:cNvPicPr/>
              <p:nvPr/>
            </p:nvPicPr>
            <p:blipFill>
              <a:blip r:embed="rId5"/>
              <a:stretch>
                <a:fillRect/>
              </a:stretch>
            </p:blipFill>
            <p:spPr>
              <a:xfrm>
                <a:off x="8796216" y="20300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9CD94796-0BA3-4533-9AE2-C8B9BDA02459}"/>
                  </a:ext>
                </a:extLst>
              </p14:cNvPr>
              <p14:cNvContentPartPr/>
              <p14:nvPr/>
            </p14:nvContentPartPr>
            <p14:xfrm>
              <a:off x="8911776" y="1974605"/>
              <a:ext cx="360" cy="360"/>
            </p14:xfrm>
          </p:contentPart>
        </mc:Choice>
        <mc:Fallback xmlns="">
          <p:pic>
            <p:nvPicPr>
              <p:cNvPr id="39" name="Ink 38">
                <a:extLst>
                  <a:ext uri="{FF2B5EF4-FFF2-40B4-BE49-F238E27FC236}">
                    <a16:creationId xmlns:a16="http://schemas.microsoft.com/office/drawing/2014/main" id="{9CD94796-0BA3-4533-9AE2-C8B9BDA02459}"/>
                  </a:ext>
                </a:extLst>
              </p:cNvPr>
              <p:cNvPicPr/>
              <p:nvPr/>
            </p:nvPicPr>
            <p:blipFill>
              <a:blip r:embed="rId5"/>
              <a:stretch>
                <a:fillRect/>
              </a:stretch>
            </p:blipFill>
            <p:spPr>
              <a:xfrm>
                <a:off x="8907456" y="1970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Ink 39">
                <a:extLst>
                  <a:ext uri="{FF2B5EF4-FFF2-40B4-BE49-F238E27FC236}">
                    <a16:creationId xmlns:a16="http://schemas.microsoft.com/office/drawing/2014/main" id="{4E99775C-3E70-40B0-8D9B-5412C9BA24C8}"/>
                  </a:ext>
                </a:extLst>
              </p14:cNvPr>
              <p14:cNvContentPartPr/>
              <p14:nvPr/>
            </p14:nvContentPartPr>
            <p14:xfrm>
              <a:off x="9031296" y="1949045"/>
              <a:ext cx="360" cy="360"/>
            </p14:xfrm>
          </p:contentPart>
        </mc:Choice>
        <mc:Fallback xmlns="">
          <p:pic>
            <p:nvPicPr>
              <p:cNvPr id="40" name="Ink 39">
                <a:extLst>
                  <a:ext uri="{FF2B5EF4-FFF2-40B4-BE49-F238E27FC236}">
                    <a16:creationId xmlns:a16="http://schemas.microsoft.com/office/drawing/2014/main" id="{4E99775C-3E70-40B0-8D9B-5412C9BA24C8}"/>
                  </a:ext>
                </a:extLst>
              </p:cNvPr>
              <p:cNvPicPr/>
              <p:nvPr/>
            </p:nvPicPr>
            <p:blipFill>
              <a:blip r:embed="rId5"/>
              <a:stretch>
                <a:fillRect/>
              </a:stretch>
            </p:blipFill>
            <p:spPr>
              <a:xfrm>
                <a:off x="9026976" y="19447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C5F50A95-2E36-426F-A749-6FB87607745B}"/>
                  </a:ext>
                </a:extLst>
              </p14:cNvPr>
              <p14:cNvContentPartPr/>
              <p14:nvPr/>
            </p14:nvContentPartPr>
            <p14:xfrm>
              <a:off x="8868936" y="1872005"/>
              <a:ext cx="360" cy="360"/>
            </p14:xfrm>
          </p:contentPart>
        </mc:Choice>
        <mc:Fallback xmlns="">
          <p:pic>
            <p:nvPicPr>
              <p:cNvPr id="41" name="Ink 40">
                <a:extLst>
                  <a:ext uri="{FF2B5EF4-FFF2-40B4-BE49-F238E27FC236}">
                    <a16:creationId xmlns:a16="http://schemas.microsoft.com/office/drawing/2014/main" id="{C5F50A95-2E36-426F-A749-6FB87607745B}"/>
                  </a:ext>
                </a:extLst>
              </p:cNvPr>
              <p:cNvPicPr/>
              <p:nvPr/>
            </p:nvPicPr>
            <p:blipFill>
              <a:blip r:embed="rId5"/>
              <a:stretch>
                <a:fillRect/>
              </a:stretch>
            </p:blipFill>
            <p:spPr>
              <a:xfrm>
                <a:off x="8864616" y="18676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 name="Ink 41">
                <a:extLst>
                  <a:ext uri="{FF2B5EF4-FFF2-40B4-BE49-F238E27FC236}">
                    <a16:creationId xmlns:a16="http://schemas.microsoft.com/office/drawing/2014/main" id="{9F1C12C5-0490-4DE3-8A04-D513DF34107B}"/>
                  </a:ext>
                </a:extLst>
              </p14:cNvPr>
              <p14:cNvContentPartPr/>
              <p14:nvPr/>
            </p14:nvContentPartPr>
            <p14:xfrm>
              <a:off x="9185016" y="1863365"/>
              <a:ext cx="360" cy="360"/>
            </p14:xfrm>
          </p:contentPart>
        </mc:Choice>
        <mc:Fallback xmlns="">
          <p:pic>
            <p:nvPicPr>
              <p:cNvPr id="42" name="Ink 41">
                <a:extLst>
                  <a:ext uri="{FF2B5EF4-FFF2-40B4-BE49-F238E27FC236}">
                    <a16:creationId xmlns:a16="http://schemas.microsoft.com/office/drawing/2014/main" id="{9F1C12C5-0490-4DE3-8A04-D513DF34107B}"/>
                  </a:ext>
                </a:extLst>
              </p:cNvPr>
              <p:cNvPicPr/>
              <p:nvPr/>
            </p:nvPicPr>
            <p:blipFill>
              <a:blip r:embed="rId5"/>
              <a:stretch>
                <a:fillRect/>
              </a:stretch>
            </p:blipFill>
            <p:spPr>
              <a:xfrm>
                <a:off x="9180696" y="18590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B9F55BF8-9862-4571-AD4F-58B4982A6110}"/>
                  </a:ext>
                </a:extLst>
              </p14:cNvPr>
              <p14:cNvContentPartPr/>
              <p14:nvPr/>
            </p14:nvContentPartPr>
            <p14:xfrm>
              <a:off x="9133896" y="2026085"/>
              <a:ext cx="360" cy="360"/>
            </p14:xfrm>
          </p:contentPart>
        </mc:Choice>
        <mc:Fallback xmlns="">
          <p:pic>
            <p:nvPicPr>
              <p:cNvPr id="43" name="Ink 42">
                <a:extLst>
                  <a:ext uri="{FF2B5EF4-FFF2-40B4-BE49-F238E27FC236}">
                    <a16:creationId xmlns:a16="http://schemas.microsoft.com/office/drawing/2014/main" id="{B9F55BF8-9862-4571-AD4F-58B4982A6110}"/>
                  </a:ext>
                </a:extLst>
              </p:cNvPr>
              <p:cNvPicPr/>
              <p:nvPr/>
            </p:nvPicPr>
            <p:blipFill>
              <a:blip r:embed="rId5"/>
              <a:stretch>
                <a:fillRect/>
              </a:stretch>
            </p:blipFill>
            <p:spPr>
              <a:xfrm>
                <a:off x="9129576" y="20217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085B26DB-4278-44DE-A030-429A487B4813}"/>
                  </a:ext>
                </a:extLst>
              </p14:cNvPr>
              <p14:cNvContentPartPr/>
              <p14:nvPr/>
            </p14:nvContentPartPr>
            <p14:xfrm>
              <a:off x="9048216" y="2060285"/>
              <a:ext cx="360" cy="360"/>
            </p14:xfrm>
          </p:contentPart>
        </mc:Choice>
        <mc:Fallback xmlns="">
          <p:pic>
            <p:nvPicPr>
              <p:cNvPr id="44" name="Ink 43">
                <a:extLst>
                  <a:ext uri="{FF2B5EF4-FFF2-40B4-BE49-F238E27FC236}">
                    <a16:creationId xmlns:a16="http://schemas.microsoft.com/office/drawing/2014/main" id="{085B26DB-4278-44DE-A030-429A487B4813}"/>
                  </a:ext>
                </a:extLst>
              </p:cNvPr>
              <p:cNvPicPr/>
              <p:nvPr/>
            </p:nvPicPr>
            <p:blipFill>
              <a:blip r:embed="rId5"/>
              <a:stretch>
                <a:fillRect/>
              </a:stretch>
            </p:blipFill>
            <p:spPr>
              <a:xfrm>
                <a:off x="9043896" y="20559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Ink 44">
                <a:extLst>
                  <a:ext uri="{FF2B5EF4-FFF2-40B4-BE49-F238E27FC236}">
                    <a16:creationId xmlns:a16="http://schemas.microsoft.com/office/drawing/2014/main" id="{B46AD16B-1945-4051-857D-C14881BE9E65}"/>
                  </a:ext>
                </a:extLst>
              </p14:cNvPr>
              <p14:cNvContentPartPr/>
              <p14:nvPr/>
            </p14:nvContentPartPr>
            <p14:xfrm>
              <a:off x="9227856" y="1581485"/>
              <a:ext cx="360" cy="360"/>
            </p14:xfrm>
          </p:contentPart>
        </mc:Choice>
        <mc:Fallback xmlns="">
          <p:pic>
            <p:nvPicPr>
              <p:cNvPr id="45" name="Ink 44">
                <a:extLst>
                  <a:ext uri="{FF2B5EF4-FFF2-40B4-BE49-F238E27FC236}">
                    <a16:creationId xmlns:a16="http://schemas.microsoft.com/office/drawing/2014/main" id="{B46AD16B-1945-4051-857D-C14881BE9E65}"/>
                  </a:ext>
                </a:extLst>
              </p:cNvPr>
              <p:cNvPicPr/>
              <p:nvPr/>
            </p:nvPicPr>
            <p:blipFill>
              <a:blip r:embed="rId5"/>
              <a:stretch>
                <a:fillRect/>
              </a:stretch>
            </p:blipFill>
            <p:spPr>
              <a:xfrm>
                <a:off x="9223536" y="15771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Ink 45">
                <a:extLst>
                  <a:ext uri="{FF2B5EF4-FFF2-40B4-BE49-F238E27FC236}">
                    <a16:creationId xmlns:a16="http://schemas.microsoft.com/office/drawing/2014/main" id="{8475D8C9-7A62-403F-BD66-14E9727A29FE}"/>
                  </a:ext>
                </a:extLst>
              </p14:cNvPr>
              <p14:cNvContentPartPr/>
              <p14:nvPr/>
            </p14:nvContentPartPr>
            <p14:xfrm>
              <a:off x="9168096" y="1487525"/>
              <a:ext cx="360" cy="360"/>
            </p14:xfrm>
          </p:contentPart>
        </mc:Choice>
        <mc:Fallback xmlns="">
          <p:pic>
            <p:nvPicPr>
              <p:cNvPr id="46" name="Ink 45">
                <a:extLst>
                  <a:ext uri="{FF2B5EF4-FFF2-40B4-BE49-F238E27FC236}">
                    <a16:creationId xmlns:a16="http://schemas.microsoft.com/office/drawing/2014/main" id="{8475D8C9-7A62-403F-BD66-14E9727A29FE}"/>
                  </a:ext>
                </a:extLst>
              </p:cNvPr>
              <p:cNvPicPr/>
              <p:nvPr/>
            </p:nvPicPr>
            <p:blipFill>
              <a:blip r:embed="rId5"/>
              <a:stretch>
                <a:fillRect/>
              </a:stretch>
            </p:blipFill>
            <p:spPr>
              <a:xfrm>
                <a:off x="9163776" y="14832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7" name="Ink 46">
                <a:extLst>
                  <a:ext uri="{FF2B5EF4-FFF2-40B4-BE49-F238E27FC236}">
                    <a16:creationId xmlns:a16="http://schemas.microsoft.com/office/drawing/2014/main" id="{8B5253BF-CB01-4F10-9F11-5DD1EFFC3827}"/>
                  </a:ext>
                </a:extLst>
              </p14:cNvPr>
              <p14:cNvContentPartPr/>
              <p14:nvPr/>
            </p14:nvContentPartPr>
            <p14:xfrm>
              <a:off x="9048216" y="1615685"/>
              <a:ext cx="360" cy="360"/>
            </p14:xfrm>
          </p:contentPart>
        </mc:Choice>
        <mc:Fallback xmlns="">
          <p:pic>
            <p:nvPicPr>
              <p:cNvPr id="47" name="Ink 46">
                <a:extLst>
                  <a:ext uri="{FF2B5EF4-FFF2-40B4-BE49-F238E27FC236}">
                    <a16:creationId xmlns:a16="http://schemas.microsoft.com/office/drawing/2014/main" id="{8B5253BF-CB01-4F10-9F11-5DD1EFFC3827}"/>
                  </a:ext>
                </a:extLst>
              </p:cNvPr>
              <p:cNvPicPr/>
              <p:nvPr/>
            </p:nvPicPr>
            <p:blipFill>
              <a:blip r:embed="rId5"/>
              <a:stretch>
                <a:fillRect/>
              </a:stretch>
            </p:blipFill>
            <p:spPr>
              <a:xfrm>
                <a:off x="9043896" y="16113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0ABFC06C-985B-4F02-98F4-A16B0128BA71}"/>
                  </a:ext>
                </a:extLst>
              </p14:cNvPr>
              <p14:cNvContentPartPr/>
              <p14:nvPr/>
            </p14:nvContentPartPr>
            <p14:xfrm>
              <a:off x="9244776" y="1701005"/>
              <a:ext cx="360" cy="360"/>
            </p14:xfrm>
          </p:contentPart>
        </mc:Choice>
        <mc:Fallback xmlns="">
          <p:pic>
            <p:nvPicPr>
              <p:cNvPr id="48" name="Ink 47">
                <a:extLst>
                  <a:ext uri="{FF2B5EF4-FFF2-40B4-BE49-F238E27FC236}">
                    <a16:creationId xmlns:a16="http://schemas.microsoft.com/office/drawing/2014/main" id="{0ABFC06C-985B-4F02-98F4-A16B0128BA71}"/>
                  </a:ext>
                </a:extLst>
              </p:cNvPr>
              <p:cNvPicPr/>
              <p:nvPr/>
            </p:nvPicPr>
            <p:blipFill>
              <a:blip r:embed="rId5"/>
              <a:stretch>
                <a:fillRect/>
              </a:stretch>
            </p:blipFill>
            <p:spPr>
              <a:xfrm>
                <a:off x="9240456" y="16966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id="{3EE0ABED-2C40-428E-9B6C-D327CB56A2F3}"/>
                  </a:ext>
                </a:extLst>
              </p14:cNvPr>
              <p14:cNvContentPartPr/>
              <p14:nvPr/>
            </p14:nvContentPartPr>
            <p14:xfrm>
              <a:off x="9296256" y="1453325"/>
              <a:ext cx="360" cy="360"/>
            </p14:xfrm>
          </p:contentPart>
        </mc:Choice>
        <mc:Fallback xmlns="">
          <p:pic>
            <p:nvPicPr>
              <p:cNvPr id="49" name="Ink 48">
                <a:extLst>
                  <a:ext uri="{FF2B5EF4-FFF2-40B4-BE49-F238E27FC236}">
                    <a16:creationId xmlns:a16="http://schemas.microsoft.com/office/drawing/2014/main" id="{3EE0ABED-2C40-428E-9B6C-D327CB56A2F3}"/>
                  </a:ext>
                </a:extLst>
              </p:cNvPr>
              <p:cNvPicPr/>
              <p:nvPr/>
            </p:nvPicPr>
            <p:blipFill>
              <a:blip r:embed="rId5"/>
              <a:stretch>
                <a:fillRect/>
              </a:stretch>
            </p:blipFill>
            <p:spPr>
              <a:xfrm>
                <a:off x="9291936" y="14490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Ink 49">
                <a:extLst>
                  <a:ext uri="{FF2B5EF4-FFF2-40B4-BE49-F238E27FC236}">
                    <a16:creationId xmlns:a16="http://schemas.microsoft.com/office/drawing/2014/main" id="{0B8ADD7C-3413-42AD-94D0-596E63F3611A}"/>
                  </a:ext>
                </a:extLst>
              </p14:cNvPr>
              <p14:cNvContentPartPr/>
              <p14:nvPr/>
            </p14:nvContentPartPr>
            <p14:xfrm>
              <a:off x="9125256" y="1333805"/>
              <a:ext cx="360" cy="360"/>
            </p14:xfrm>
          </p:contentPart>
        </mc:Choice>
        <mc:Fallback xmlns="">
          <p:pic>
            <p:nvPicPr>
              <p:cNvPr id="50" name="Ink 49">
                <a:extLst>
                  <a:ext uri="{FF2B5EF4-FFF2-40B4-BE49-F238E27FC236}">
                    <a16:creationId xmlns:a16="http://schemas.microsoft.com/office/drawing/2014/main" id="{0B8ADD7C-3413-42AD-94D0-596E63F3611A}"/>
                  </a:ext>
                </a:extLst>
              </p:cNvPr>
              <p:cNvPicPr/>
              <p:nvPr/>
            </p:nvPicPr>
            <p:blipFill>
              <a:blip r:embed="rId5"/>
              <a:stretch>
                <a:fillRect/>
              </a:stretch>
            </p:blipFill>
            <p:spPr>
              <a:xfrm>
                <a:off x="9120936" y="13294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Ink 50">
                <a:extLst>
                  <a:ext uri="{FF2B5EF4-FFF2-40B4-BE49-F238E27FC236}">
                    <a16:creationId xmlns:a16="http://schemas.microsoft.com/office/drawing/2014/main" id="{0FA616DC-80EB-4477-A2E5-EDDC21996E95}"/>
                  </a:ext>
                </a:extLst>
              </p14:cNvPr>
              <p14:cNvContentPartPr/>
              <p14:nvPr/>
            </p14:nvContentPartPr>
            <p14:xfrm>
              <a:off x="8971536" y="1162805"/>
              <a:ext cx="360" cy="360"/>
            </p14:xfrm>
          </p:contentPart>
        </mc:Choice>
        <mc:Fallback xmlns="">
          <p:pic>
            <p:nvPicPr>
              <p:cNvPr id="51" name="Ink 50">
                <a:extLst>
                  <a:ext uri="{FF2B5EF4-FFF2-40B4-BE49-F238E27FC236}">
                    <a16:creationId xmlns:a16="http://schemas.microsoft.com/office/drawing/2014/main" id="{0FA616DC-80EB-4477-A2E5-EDDC21996E95}"/>
                  </a:ext>
                </a:extLst>
              </p:cNvPr>
              <p:cNvPicPr/>
              <p:nvPr/>
            </p:nvPicPr>
            <p:blipFill>
              <a:blip r:embed="rId5"/>
              <a:stretch>
                <a:fillRect/>
              </a:stretch>
            </p:blipFill>
            <p:spPr>
              <a:xfrm>
                <a:off x="8967216" y="11584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Ink 51">
                <a:extLst>
                  <a:ext uri="{FF2B5EF4-FFF2-40B4-BE49-F238E27FC236}">
                    <a16:creationId xmlns:a16="http://schemas.microsoft.com/office/drawing/2014/main" id="{779F43AC-6593-450C-B2F2-5869D25CF5CC}"/>
                  </a:ext>
                </a:extLst>
              </p14:cNvPr>
              <p14:cNvContentPartPr/>
              <p14:nvPr/>
            </p14:nvContentPartPr>
            <p14:xfrm>
              <a:off x="10997444" y="1351086"/>
              <a:ext cx="360" cy="360"/>
            </p14:xfrm>
          </p:contentPart>
        </mc:Choice>
        <mc:Fallback xmlns="">
          <p:pic>
            <p:nvPicPr>
              <p:cNvPr id="52" name="Ink 51">
                <a:extLst>
                  <a:ext uri="{FF2B5EF4-FFF2-40B4-BE49-F238E27FC236}">
                    <a16:creationId xmlns:a16="http://schemas.microsoft.com/office/drawing/2014/main" id="{779F43AC-6593-450C-B2F2-5869D25CF5CC}"/>
                  </a:ext>
                </a:extLst>
              </p:cNvPr>
              <p:cNvPicPr/>
              <p:nvPr/>
            </p:nvPicPr>
            <p:blipFill>
              <a:blip r:embed="rId5"/>
              <a:stretch>
                <a:fillRect/>
              </a:stretch>
            </p:blipFill>
            <p:spPr>
              <a:xfrm>
                <a:off x="10993124" y="134676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3" name="Ink 52">
                <a:extLst>
                  <a:ext uri="{FF2B5EF4-FFF2-40B4-BE49-F238E27FC236}">
                    <a16:creationId xmlns:a16="http://schemas.microsoft.com/office/drawing/2014/main" id="{3162E21C-8AE3-4ABB-9BA8-A3562C981B08}"/>
                  </a:ext>
                </a:extLst>
              </p14:cNvPr>
              <p14:cNvContentPartPr/>
              <p14:nvPr/>
            </p14:nvContentPartPr>
            <p14:xfrm>
              <a:off x="10980164" y="1624326"/>
              <a:ext cx="360" cy="360"/>
            </p14:xfrm>
          </p:contentPart>
        </mc:Choice>
        <mc:Fallback xmlns="">
          <p:pic>
            <p:nvPicPr>
              <p:cNvPr id="53" name="Ink 52">
                <a:extLst>
                  <a:ext uri="{FF2B5EF4-FFF2-40B4-BE49-F238E27FC236}">
                    <a16:creationId xmlns:a16="http://schemas.microsoft.com/office/drawing/2014/main" id="{3162E21C-8AE3-4ABB-9BA8-A3562C981B08}"/>
                  </a:ext>
                </a:extLst>
              </p:cNvPr>
              <p:cNvPicPr/>
              <p:nvPr/>
            </p:nvPicPr>
            <p:blipFill>
              <a:blip r:embed="rId5"/>
              <a:stretch>
                <a:fillRect/>
              </a:stretch>
            </p:blipFill>
            <p:spPr>
              <a:xfrm>
                <a:off x="10975844" y="16200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Ink 53">
                <a:extLst>
                  <a:ext uri="{FF2B5EF4-FFF2-40B4-BE49-F238E27FC236}">
                    <a16:creationId xmlns:a16="http://schemas.microsoft.com/office/drawing/2014/main" id="{C1B439C8-A4D1-4A05-B143-0B7FE8491B4F}"/>
                  </a:ext>
                </a:extLst>
              </p14:cNvPr>
              <p14:cNvContentPartPr/>
              <p14:nvPr/>
            </p14:nvContentPartPr>
            <p14:xfrm>
              <a:off x="11279324" y="1803606"/>
              <a:ext cx="360" cy="360"/>
            </p14:xfrm>
          </p:contentPart>
        </mc:Choice>
        <mc:Fallback xmlns="">
          <p:pic>
            <p:nvPicPr>
              <p:cNvPr id="54" name="Ink 53">
                <a:extLst>
                  <a:ext uri="{FF2B5EF4-FFF2-40B4-BE49-F238E27FC236}">
                    <a16:creationId xmlns:a16="http://schemas.microsoft.com/office/drawing/2014/main" id="{C1B439C8-A4D1-4A05-B143-0B7FE8491B4F}"/>
                  </a:ext>
                </a:extLst>
              </p:cNvPr>
              <p:cNvPicPr/>
              <p:nvPr/>
            </p:nvPicPr>
            <p:blipFill>
              <a:blip r:embed="rId5"/>
              <a:stretch>
                <a:fillRect/>
              </a:stretch>
            </p:blipFill>
            <p:spPr>
              <a:xfrm>
                <a:off x="11275004" y="179928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9ACFFEAD-31D4-4A81-8A6B-7A7DE8AAD4E0}"/>
                  </a:ext>
                </a:extLst>
              </p14:cNvPr>
              <p14:cNvContentPartPr/>
              <p14:nvPr/>
            </p14:nvContentPartPr>
            <p14:xfrm>
              <a:off x="11467244" y="1521726"/>
              <a:ext cx="360" cy="360"/>
            </p14:xfrm>
          </p:contentPart>
        </mc:Choice>
        <mc:Fallback xmlns="">
          <p:pic>
            <p:nvPicPr>
              <p:cNvPr id="55" name="Ink 54">
                <a:extLst>
                  <a:ext uri="{FF2B5EF4-FFF2-40B4-BE49-F238E27FC236}">
                    <a16:creationId xmlns:a16="http://schemas.microsoft.com/office/drawing/2014/main" id="{9ACFFEAD-31D4-4A81-8A6B-7A7DE8AAD4E0}"/>
                  </a:ext>
                </a:extLst>
              </p:cNvPr>
              <p:cNvPicPr/>
              <p:nvPr/>
            </p:nvPicPr>
            <p:blipFill>
              <a:blip r:embed="rId5"/>
              <a:stretch>
                <a:fillRect/>
              </a:stretch>
            </p:blipFill>
            <p:spPr>
              <a:xfrm>
                <a:off x="11462924" y="15174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6" name="Ink 55">
                <a:extLst>
                  <a:ext uri="{FF2B5EF4-FFF2-40B4-BE49-F238E27FC236}">
                    <a16:creationId xmlns:a16="http://schemas.microsoft.com/office/drawing/2014/main" id="{301D0371-AA05-4D54-BFD7-13BB8A99456F}"/>
                  </a:ext>
                </a:extLst>
              </p14:cNvPr>
              <p14:cNvContentPartPr/>
              <p14:nvPr/>
            </p14:nvContentPartPr>
            <p14:xfrm>
              <a:off x="11321804" y="1521726"/>
              <a:ext cx="360" cy="360"/>
            </p14:xfrm>
          </p:contentPart>
        </mc:Choice>
        <mc:Fallback xmlns="">
          <p:pic>
            <p:nvPicPr>
              <p:cNvPr id="56" name="Ink 55">
                <a:extLst>
                  <a:ext uri="{FF2B5EF4-FFF2-40B4-BE49-F238E27FC236}">
                    <a16:creationId xmlns:a16="http://schemas.microsoft.com/office/drawing/2014/main" id="{301D0371-AA05-4D54-BFD7-13BB8A99456F}"/>
                  </a:ext>
                </a:extLst>
              </p:cNvPr>
              <p:cNvPicPr/>
              <p:nvPr/>
            </p:nvPicPr>
            <p:blipFill>
              <a:blip r:embed="rId5"/>
              <a:stretch>
                <a:fillRect/>
              </a:stretch>
            </p:blipFill>
            <p:spPr>
              <a:xfrm>
                <a:off x="11317484" y="15174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7" name="Ink 56">
                <a:extLst>
                  <a:ext uri="{FF2B5EF4-FFF2-40B4-BE49-F238E27FC236}">
                    <a16:creationId xmlns:a16="http://schemas.microsoft.com/office/drawing/2014/main" id="{BB42AE6C-C3CD-4086-8155-FADDBFE6F24E}"/>
                  </a:ext>
                </a:extLst>
              </p14:cNvPr>
              <p14:cNvContentPartPr/>
              <p14:nvPr/>
            </p14:nvContentPartPr>
            <p14:xfrm>
              <a:off x="11202284" y="1085766"/>
              <a:ext cx="360" cy="360"/>
            </p14:xfrm>
          </p:contentPart>
        </mc:Choice>
        <mc:Fallback xmlns="">
          <p:pic>
            <p:nvPicPr>
              <p:cNvPr id="57" name="Ink 56">
                <a:extLst>
                  <a:ext uri="{FF2B5EF4-FFF2-40B4-BE49-F238E27FC236}">
                    <a16:creationId xmlns:a16="http://schemas.microsoft.com/office/drawing/2014/main" id="{BB42AE6C-C3CD-4086-8155-FADDBFE6F24E}"/>
                  </a:ext>
                </a:extLst>
              </p:cNvPr>
              <p:cNvPicPr/>
              <p:nvPr/>
            </p:nvPicPr>
            <p:blipFill>
              <a:blip r:embed="rId5"/>
              <a:stretch>
                <a:fillRect/>
              </a:stretch>
            </p:blipFill>
            <p:spPr>
              <a:xfrm>
                <a:off x="11197964" y="108144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Ink 57">
                <a:extLst>
                  <a:ext uri="{FF2B5EF4-FFF2-40B4-BE49-F238E27FC236}">
                    <a16:creationId xmlns:a16="http://schemas.microsoft.com/office/drawing/2014/main" id="{EF25187C-25CD-4BAA-9DF7-6868CDBF7B38}"/>
                  </a:ext>
                </a:extLst>
              </p14:cNvPr>
              <p14:cNvContentPartPr/>
              <p14:nvPr/>
            </p14:nvContentPartPr>
            <p14:xfrm>
              <a:off x="11185364" y="1470606"/>
              <a:ext cx="360" cy="360"/>
            </p14:xfrm>
          </p:contentPart>
        </mc:Choice>
        <mc:Fallback xmlns="">
          <p:pic>
            <p:nvPicPr>
              <p:cNvPr id="58" name="Ink 57">
                <a:extLst>
                  <a:ext uri="{FF2B5EF4-FFF2-40B4-BE49-F238E27FC236}">
                    <a16:creationId xmlns:a16="http://schemas.microsoft.com/office/drawing/2014/main" id="{EF25187C-25CD-4BAA-9DF7-6868CDBF7B38}"/>
                  </a:ext>
                </a:extLst>
              </p:cNvPr>
              <p:cNvPicPr/>
              <p:nvPr/>
            </p:nvPicPr>
            <p:blipFill>
              <a:blip r:embed="rId5"/>
              <a:stretch>
                <a:fillRect/>
              </a:stretch>
            </p:blipFill>
            <p:spPr>
              <a:xfrm>
                <a:off x="11181044" y="146628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2EC15ADE-DE21-48E0-BA38-F06AB97CFE82}"/>
                  </a:ext>
                </a:extLst>
              </p14:cNvPr>
              <p14:cNvContentPartPr/>
              <p14:nvPr/>
            </p14:nvContentPartPr>
            <p14:xfrm>
              <a:off x="10886204" y="1786686"/>
              <a:ext cx="360" cy="360"/>
            </p14:xfrm>
          </p:contentPart>
        </mc:Choice>
        <mc:Fallback xmlns="">
          <p:pic>
            <p:nvPicPr>
              <p:cNvPr id="59" name="Ink 58">
                <a:extLst>
                  <a:ext uri="{FF2B5EF4-FFF2-40B4-BE49-F238E27FC236}">
                    <a16:creationId xmlns:a16="http://schemas.microsoft.com/office/drawing/2014/main" id="{2EC15ADE-DE21-48E0-BA38-F06AB97CFE82}"/>
                  </a:ext>
                </a:extLst>
              </p:cNvPr>
              <p:cNvPicPr/>
              <p:nvPr/>
            </p:nvPicPr>
            <p:blipFill>
              <a:blip r:embed="rId5"/>
              <a:stretch>
                <a:fillRect/>
              </a:stretch>
            </p:blipFill>
            <p:spPr>
              <a:xfrm>
                <a:off x="10881884" y="178236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 name="Ink 59">
                <a:extLst>
                  <a:ext uri="{FF2B5EF4-FFF2-40B4-BE49-F238E27FC236}">
                    <a16:creationId xmlns:a16="http://schemas.microsoft.com/office/drawing/2014/main" id="{AA00BF96-ABD2-4672-9621-5ADAE400D332}"/>
                  </a:ext>
                </a:extLst>
              </p14:cNvPr>
              <p14:cNvContentPartPr/>
              <p14:nvPr/>
            </p14:nvContentPartPr>
            <p14:xfrm>
              <a:off x="11091404" y="1966326"/>
              <a:ext cx="360" cy="360"/>
            </p14:xfrm>
          </p:contentPart>
        </mc:Choice>
        <mc:Fallback xmlns="">
          <p:pic>
            <p:nvPicPr>
              <p:cNvPr id="60" name="Ink 59">
                <a:extLst>
                  <a:ext uri="{FF2B5EF4-FFF2-40B4-BE49-F238E27FC236}">
                    <a16:creationId xmlns:a16="http://schemas.microsoft.com/office/drawing/2014/main" id="{AA00BF96-ABD2-4672-9621-5ADAE400D332}"/>
                  </a:ext>
                </a:extLst>
              </p:cNvPr>
              <p:cNvPicPr/>
              <p:nvPr/>
            </p:nvPicPr>
            <p:blipFill>
              <a:blip r:embed="rId5"/>
              <a:stretch>
                <a:fillRect/>
              </a:stretch>
            </p:blipFill>
            <p:spPr>
              <a:xfrm>
                <a:off x="11087084" y="19620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2D9DD569-5D3B-48D5-956E-1A90C9A138DB}"/>
                  </a:ext>
                </a:extLst>
              </p14:cNvPr>
              <p14:cNvContentPartPr/>
              <p14:nvPr/>
            </p14:nvContentPartPr>
            <p14:xfrm>
              <a:off x="11441324" y="1923126"/>
              <a:ext cx="360" cy="360"/>
            </p14:xfrm>
          </p:contentPart>
        </mc:Choice>
        <mc:Fallback xmlns="">
          <p:pic>
            <p:nvPicPr>
              <p:cNvPr id="61" name="Ink 60">
                <a:extLst>
                  <a:ext uri="{FF2B5EF4-FFF2-40B4-BE49-F238E27FC236}">
                    <a16:creationId xmlns:a16="http://schemas.microsoft.com/office/drawing/2014/main" id="{2D9DD569-5D3B-48D5-956E-1A90C9A138DB}"/>
                  </a:ext>
                </a:extLst>
              </p:cNvPr>
              <p:cNvPicPr/>
              <p:nvPr/>
            </p:nvPicPr>
            <p:blipFill>
              <a:blip r:embed="rId5"/>
              <a:stretch>
                <a:fillRect/>
              </a:stretch>
            </p:blipFill>
            <p:spPr>
              <a:xfrm>
                <a:off x="11437004" y="191880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2" name="Ink 61">
                <a:extLst>
                  <a:ext uri="{FF2B5EF4-FFF2-40B4-BE49-F238E27FC236}">
                    <a16:creationId xmlns:a16="http://schemas.microsoft.com/office/drawing/2014/main" id="{BDDA3A9B-85CC-420A-AEDF-197F920E8F90}"/>
                  </a:ext>
                </a:extLst>
              </p14:cNvPr>
              <p14:cNvContentPartPr/>
              <p14:nvPr/>
            </p14:nvContentPartPr>
            <p14:xfrm>
              <a:off x="11638244" y="1684086"/>
              <a:ext cx="360" cy="360"/>
            </p14:xfrm>
          </p:contentPart>
        </mc:Choice>
        <mc:Fallback xmlns="">
          <p:pic>
            <p:nvPicPr>
              <p:cNvPr id="62" name="Ink 61">
                <a:extLst>
                  <a:ext uri="{FF2B5EF4-FFF2-40B4-BE49-F238E27FC236}">
                    <a16:creationId xmlns:a16="http://schemas.microsoft.com/office/drawing/2014/main" id="{BDDA3A9B-85CC-420A-AEDF-197F920E8F90}"/>
                  </a:ext>
                </a:extLst>
              </p:cNvPr>
              <p:cNvPicPr/>
              <p:nvPr/>
            </p:nvPicPr>
            <p:blipFill>
              <a:blip r:embed="rId5"/>
              <a:stretch>
                <a:fillRect/>
              </a:stretch>
            </p:blipFill>
            <p:spPr>
              <a:xfrm>
                <a:off x="11633924" y="167976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2">
                <a:extLst>
                  <a:ext uri="{FF2B5EF4-FFF2-40B4-BE49-F238E27FC236}">
                    <a16:creationId xmlns:a16="http://schemas.microsoft.com/office/drawing/2014/main" id="{72217252-959D-4814-999A-E27D978D2022}"/>
                  </a:ext>
                </a:extLst>
              </p14:cNvPr>
              <p14:cNvContentPartPr/>
              <p14:nvPr/>
            </p14:nvContentPartPr>
            <p14:xfrm>
              <a:off x="10758044" y="1410846"/>
              <a:ext cx="360" cy="360"/>
            </p14:xfrm>
          </p:contentPart>
        </mc:Choice>
        <mc:Fallback xmlns="">
          <p:pic>
            <p:nvPicPr>
              <p:cNvPr id="63" name="Ink 62">
                <a:extLst>
                  <a:ext uri="{FF2B5EF4-FFF2-40B4-BE49-F238E27FC236}">
                    <a16:creationId xmlns:a16="http://schemas.microsoft.com/office/drawing/2014/main" id="{72217252-959D-4814-999A-E27D978D2022}"/>
                  </a:ext>
                </a:extLst>
              </p:cNvPr>
              <p:cNvPicPr/>
              <p:nvPr/>
            </p:nvPicPr>
            <p:blipFill>
              <a:blip r:embed="rId5"/>
              <a:stretch>
                <a:fillRect/>
              </a:stretch>
            </p:blipFill>
            <p:spPr>
              <a:xfrm>
                <a:off x="10753724" y="1406526"/>
                <a:ext cx="9000" cy="9000"/>
              </a:xfrm>
              <a:prstGeom prst="rect">
                <a:avLst/>
              </a:prstGeom>
            </p:spPr>
          </p:pic>
        </mc:Fallback>
      </mc:AlternateContent>
      <p:cxnSp>
        <p:nvCxnSpPr>
          <p:cNvPr id="80" name="Straight Arrow Connector 79">
            <a:extLst>
              <a:ext uri="{FF2B5EF4-FFF2-40B4-BE49-F238E27FC236}">
                <a16:creationId xmlns:a16="http://schemas.microsoft.com/office/drawing/2014/main" id="{6CFA92F9-7CB8-4506-B3E4-A9E3010E23EC}"/>
              </a:ext>
            </a:extLst>
          </p:cNvPr>
          <p:cNvCxnSpPr>
            <a:stCxn id="9" idx="6"/>
            <a:endCxn id="10" idx="2"/>
          </p:cNvCxnSpPr>
          <p:nvPr/>
        </p:nvCxnSpPr>
        <p:spPr>
          <a:xfrm>
            <a:off x="9501624" y="1616039"/>
            <a:ext cx="1108504"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4661C6D-1943-4187-8462-7095E8585CF2}"/>
              </a:ext>
            </a:extLst>
          </p:cNvPr>
          <p:cNvSpPr txBox="1"/>
          <p:nvPr/>
        </p:nvSpPr>
        <p:spPr>
          <a:xfrm>
            <a:off x="9953956" y="1246353"/>
            <a:ext cx="216351" cy="369332"/>
          </a:xfrm>
          <a:prstGeom prst="rect">
            <a:avLst/>
          </a:prstGeom>
          <a:noFill/>
        </p:spPr>
        <p:txBody>
          <a:bodyPr wrap="square" rtlCol="0">
            <a:spAutoFit/>
          </a:bodyPr>
          <a:lstStyle/>
          <a:p>
            <a:pPr algn="ctr"/>
            <a:r>
              <a:rPr lang="en-US" dirty="0">
                <a:solidFill>
                  <a:schemeClr val="accent2">
                    <a:lumMod val="75000"/>
                  </a:schemeClr>
                </a:solidFill>
              </a:rPr>
              <a:t>h</a:t>
            </a:r>
            <a:endParaRPr lang="el-GR" dirty="0">
              <a:solidFill>
                <a:schemeClr val="accent2">
                  <a:lumMod val="75000"/>
                </a:schemeClr>
              </a:solidFill>
            </a:endParaRPr>
          </a:p>
        </p:txBody>
      </p:sp>
      <mc:AlternateContent xmlns:mc="http://schemas.openxmlformats.org/markup-compatibility/2006" xmlns:p14="http://schemas.microsoft.com/office/powerpoint/2010/main">
        <mc:Choice Requires="p14">
          <p:contentPart p14:bwMode="auto" r:id="rId55">
            <p14:nvContentPartPr>
              <p14:cNvPr id="168" name="Ink 167">
                <a:extLst>
                  <a:ext uri="{FF2B5EF4-FFF2-40B4-BE49-F238E27FC236}">
                    <a16:creationId xmlns:a16="http://schemas.microsoft.com/office/drawing/2014/main" id="{198E8AB2-EFD0-4CBF-9096-22E20B8A55BF}"/>
                  </a:ext>
                </a:extLst>
              </p14:cNvPr>
              <p14:cNvContentPartPr/>
              <p14:nvPr/>
            </p14:nvContentPartPr>
            <p14:xfrm>
              <a:off x="8629536" y="1932125"/>
              <a:ext cx="360" cy="360"/>
            </p14:xfrm>
          </p:contentPart>
        </mc:Choice>
        <mc:Fallback xmlns="">
          <p:pic>
            <p:nvPicPr>
              <p:cNvPr id="168" name="Ink 167">
                <a:extLst>
                  <a:ext uri="{FF2B5EF4-FFF2-40B4-BE49-F238E27FC236}">
                    <a16:creationId xmlns:a16="http://schemas.microsoft.com/office/drawing/2014/main" id="{198E8AB2-EFD0-4CBF-9096-22E20B8A55BF}"/>
                  </a:ext>
                </a:extLst>
              </p:cNvPr>
              <p:cNvPicPr/>
              <p:nvPr/>
            </p:nvPicPr>
            <p:blipFill>
              <a:blip r:embed="rId5"/>
              <a:stretch>
                <a:fillRect/>
              </a:stretch>
            </p:blipFill>
            <p:spPr>
              <a:xfrm>
                <a:off x="8625216" y="19278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Ink 178">
                <a:extLst>
                  <a:ext uri="{FF2B5EF4-FFF2-40B4-BE49-F238E27FC236}">
                    <a16:creationId xmlns:a16="http://schemas.microsoft.com/office/drawing/2014/main" id="{EEC86B2F-2178-4D71-8FF9-95D97A8AFF29}"/>
                  </a:ext>
                </a:extLst>
              </p14:cNvPr>
              <p14:cNvContentPartPr/>
              <p14:nvPr/>
            </p14:nvContentPartPr>
            <p14:xfrm>
              <a:off x="8732136" y="1461605"/>
              <a:ext cx="360" cy="360"/>
            </p14:xfrm>
          </p:contentPart>
        </mc:Choice>
        <mc:Fallback xmlns="">
          <p:pic>
            <p:nvPicPr>
              <p:cNvPr id="179" name="Ink 178">
                <a:extLst>
                  <a:ext uri="{FF2B5EF4-FFF2-40B4-BE49-F238E27FC236}">
                    <a16:creationId xmlns:a16="http://schemas.microsoft.com/office/drawing/2014/main" id="{EEC86B2F-2178-4D71-8FF9-95D97A8AFF29}"/>
                  </a:ext>
                </a:extLst>
              </p:cNvPr>
              <p:cNvPicPr/>
              <p:nvPr/>
            </p:nvPicPr>
            <p:blipFill>
              <a:blip r:embed="rId5"/>
              <a:stretch>
                <a:fillRect/>
              </a:stretch>
            </p:blipFill>
            <p:spPr>
              <a:xfrm>
                <a:off x="8727816" y="14572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0" name="Ink 179">
                <a:extLst>
                  <a:ext uri="{FF2B5EF4-FFF2-40B4-BE49-F238E27FC236}">
                    <a16:creationId xmlns:a16="http://schemas.microsoft.com/office/drawing/2014/main" id="{158FC097-3549-49E4-89B0-D5C8FA8A17CE}"/>
                  </a:ext>
                </a:extLst>
              </p14:cNvPr>
              <p14:cNvContentPartPr/>
              <p14:nvPr/>
            </p14:nvContentPartPr>
            <p14:xfrm>
              <a:off x="8732136" y="1103045"/>
              <a:ext cx="360" cy="360"/>
            </p14:xfrm>
          </p:contentPart>
        </mc:Choice>
        <mc:Fallback xmlns="">
          <p:pic>
            <p:nvPicPr>
              <p:cNvPr id="180" name="Ink 179">
                <a:extLst>
                  <a:ext uri="{FF2B5EF4-FFF2-40B4-BE49-F238E27FC236}">
                    <a16:creationId xmlns:a16="http://schemas.microsoft.com/office/drawing/2014/main" id="{158FC097-3549-49E4-89B0-D5C8FA8A17CE}"/>
                  </a:ext>
                </a:extLst>
              </p:cNvPr>
              <p:cNvPicPr/>
              <p:nvPr/>
            </p:nvPicPr>
            <p:blipFill>
              <a:blip r:embed="rId5"/>
              <a:stretch>
                <a:fillRect/>
              </a:stretch>
            </p:blipFill>
            <p:spPr>
              <a:xfrm>
                <a:off x="8727816" y="10987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1" name="Ink 180">
                <a:extLst>
                  <a:ext uri="{FF2B5EF4-FFF2-40B4-BE49-F238E27FC236}">
                    <a16:creationId xmlns:a16="http://schemas.microsoft.com/office/drawing/2014/main" id="{024F2CFF-3126-442C-A69C-1395859F12F4}"/>
                  </a:ext>
                </a:extLst>
              </p14:cNvPr>
              <p14:cNvContentPartPr/>
              <p14:nvPr/>
            </p14:nvContentPartPr>
            <p14:xfrm>
              <a:off x="8886216" y="1359365"/>
              <a:ext cx="360" cy="360"/>
            </p14:xfrm>
          </p:contentPart>
        </mc:Choice>
        <mc:Fallback xmlns="">
          <p:pic>
            <p:nvPicPr>
              <p:cNvPr id="181" name="Ink 180">
                <a:extLst>
                  <a:ext uri="{FF2B5EF4-FFF2-40B4-BE49-F238E27FC236}">
                    <a16:creationId xmlns:a16="http://schemas.microsoft.com/office/drawing/2014/main" id="{024F2CFF-3126-442C-A69C-1395859F12F4}"/>
                  </a:ext>
                </a:extLst>
              </p:cNvPr>
              <p:cNvPicPr/>
              <p:nvPr/>
            </p:nvPicPr>
            <p:blipFill>
              <a:blip r:embed="rId5"/>
              <a:stretch>
                <a:fillRect/>
              </a:stretch>
            </p:blipFill>
            <p:spPr>
              <a:xfrm>
                <a:off x="8881896" y="13550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82" name="Ink 181">
                <a:extLst>
                  <a:ext uri="{FF2B5EF4-FFF2-40B4-BE49-F238E27FC236}">
                    <a16:creationId xmlns:a16="http://schemas.microsoft.com/office/drawing/2014/main" id="{BABF3447-DEA0-4E74-8A5B-23E27F590CF3}"/>
                  </a:ext>
                </a:extLst>
              </p14:cNvPr>
              <p14:cNvContentPartPr/>
              <p14:nvPr/>
            </p14:nvContentPartPr>
            <p14:xfrm>
              <a:off x="9014376" y="1820885"/>
              <a:ext cx="360" cy="360"/>
            </p14:xfrm>
          </p:contentPart>
        </mc:Choice>
        <mc:Fallback xmlns="">
          <p:pic>
            <p:nvPicPr>
              <p:cNvPr id="182" name="Ink 181">
                <a:extLst>
                  <a:ext uri="{FF2B5EF4-FFF2-40B4-BE49-F238E27FC236}">
                    <a16:creationId xmlns:a16="http://schemas.microsoft.com/office/drawing/2014/main" id="{BABF3447-DEA0-4E74-8A5B-23E27F590CF3}"/>
                  </a:ext>
                </a:extLst>
              </p:cNvPr>
              <p:cNvPicPr/>
              <p:nvPr/>
            </p:nvPicPr>
            <p:blipFill>
              <a:blip r:embed="rId5"/>
              <a:stretch>
                <a:fillRect/>
              </a:stretch>
            </p:blipFill>
            <p:spPr>
              <a:xfrm>
                <a:off x="9010056" y="181656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3" name="Ink 182">
                <a:extLst>
                  <a:ext uri="{FF2B5EF4-FFF2-40B4-BE49-F238E27FC236}">
                    <a16:creationId xmlns:a16="http://schemas.microsoft.com/office/drawing/2014/main" id="{0387F9C9-0FB3-4929-AFC6-F79453FE65B5}"/>
                  </a:ext>
                </a:extLst>
              </p14:cNvPr>
              <p14:cNvContentPartPr/>
              <p14:nvPr/>
            </p14:nvContentPartPr>
            <p14:xfrm>
              <a:off x="8928696" y="2085845"/>
              <a:ext cx="360" cy="360"/>
            </p14:xfrm>
          </p:contentPart>
        </mc:Choice>
        <mc:Fallback xmlns="">
          <p:pic>
            <p:nvPicPr>
              <p:cNvPr id="183" name="Ink 182">
                <a:extLst>
                  <a:ext uri="{FF2B5EF4-FFF2-40B4-BE49-F238E27FC236}">
                    <a16:creationId xmlns:a16="http://schemas.microsoft.com/office/drawing/2014/main" id="{0387F9C9-0FB3-4929-AFC6-F79453FE65B5}"/>
                  </a:ext>
                </a:extLst>
              </p:cNvPr>
              <p:cNvPicPr/>
              <p:nvPr/>
            </p:nvPicPr>
            <p:blipFill>
              <a:blip r:embed="rId5"/>
              <a:stretch>
                <a:fillRect/>
              </a:stretch>
            </p:blipFill>
            <p:spPr>
              <a:xfrm>
                <a:off x="8924376" y="20815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84" name="Ink 183">
                <a:extLst>
                  <a:ext uri="{FF2B5EF4-FFF2-40B4-BE49-F238E27FC236}">
                    <a16:creationId xmlns:a16="http://schemas.microsoft.com/office/drawing/2014/main" id="{F5F61FBD-403A-4AC8-9CB7-3C076146948C}"/>
                  </a:ext>
                </a:extLst>
              </p14:cNvPr>
              <p14:cNvContentPartPr/>
              <p14:nvPr/>
            </p14:nvContentPartPr>
            <p14:xfrm>
              <a:off x="8595336" y="1991885"/>
              <a:ext cx="360" cy="360"/>
            </p14:xfrm>
          </p:contentPart>
        </mc:Choice>
        <mc:Fallback xmlns="">
          <p:pic>
            <p:nvPicPr>
              <p:cNvPr id="184" name="Ink 183">
                <a:extLst>
                  <a:ext uri="{FF2B5EF4-FFF2-40B4-BE49-F238E27FC236}">
                    <a16:creationId xmlns:a16="http://schemas.microsoft.com/office/drawing/2014/main" id="{F5F61FBD-403A-4AC8-9CB7-3C076146948C}"/>
                  </a:ext>
                </a:extLst>
              </p:cNvPr>
              <p:cNvPicPr/>
              <p:nvPr/>
            </p:nvPicPr>
            <p:blipFill>
              <a:blip r:embed="rId5"/>
              <a:stretch>
                <a:fillRect/>
              </a:stretch>
            </p:blipFill>
            <p:spPr>
              <a:xfrm>
                <a:off x="8591016" y="1987565"/>
                <a:ext cx="9000" cy="9000"/>
              </a:xfrm>
              <a:prstGeom prst="rect">
                <a:avLst/>
              </a:prstGeom>
            </p:spPr>
          </p:pic>
        </mc:Fallback>
      </mc:AlternateContent>
      <p:grpSp>
        <p:nvGrpSpPr>
          <p:cNvPr id="287" name="Group 286">
            <a:extLst>
              <a:ext uri="{FF2B5EF4-FFF2-40B4-BE49-F238E27FC236}">
                <a16:creationId xmlns:a16="http://schemas.microsoft.com/office/drawing/2014/main" id="{4C05E0AC-2A2E-4F24-A766-AF966091B397}"/>
              </a:ext>
            </a:extLst>
          </p:cNvPr>
          <p:cNvGrpSpPr/>
          <p:nvPr/>
        </p:nvGrpSpPr>
        <p:grpSpPr>
          <a:xfrm>
            <a:off x="358728" y="2529627"/>
            <a:ext cx="11428920" cy="2397277"/>
            <a:chOff x="358728" y="2529627"/>
            <a:chExt cx="11428920" cy="2397277"/>
          </a:xfrm>
        </p:grpSpPr>
        <p:sp>
          <p:nvSpPr>
            <p:cNvPr id="83" name="TextBox 82">
              <a:extLst>
                <a:ext uri="{FF2B5EF4-FFF2-40B4-BE49-F238E27FC236}">
                  <a16:creationId xmlns:a16="http://schemas.microsoft.com/office/drawing/2014/main" id="{87623B01-5179-4998-AEA6-1389A94D823B}"/>
                </a:ext>
              </a:extLst>
            </p:cNvPr>
            <p:cNvSpPr txBox="1"/>
            <p:nvPr/>
          </p:nvSpPr>
          <p:spPr>
            <a:xfrm>
              <a:off x="358728" y="3127956"/>
              <a:ext cx="7246834" cy="1200329"/>
            </a:xfrm>
            <a:prstGeom prst="rect">
              <a:avLst/>
            </a:prstGeom>
            <a:noFill/>
          </p:spPr>
          <p:txBody>
            <a:bodyPr wrap="square">
              <a:spAutoFit/>
            </a:bodyPr>
            <a:lstStyle/>
            <a:p>
              <a:pPr marL="285750" indent="-285750" algn="l">
                <a:buFont typeface="Wingdings" panose="05000000000000000000" pitchFamily="2" charset="2"/>
                <a:buChar char="Ø"/>
              </a:pPr>
              <a:r>
                <a:rPr lang="el-GR" b="0" i="0" u="none" strike="noStrike" baseline="0" dirty="0"/>
                <a:t>Καλούμε </a:t>
              </a:r>
              <a:r>
                <a:rPr lang="el-GR" b="1" i="0" u="none" strike="noStrike" baseline="0" dirty="0">
                  <a:solidFill>
                    <a:srgbClr val="CC9900"/>
                  </a:solidFill>
                </a:rPr>
                <a:t>συνάρτηση μιας κατεύθυνσης</a:t>
              </a:r>
              <a:r>
                <a:rPr lang="el-GR" b="1" i="0" u="none" strike="noStrike" baseline="0" dirty="0"/>
                <a:t> </a:t>
              </a:r>
              <a:r>
                <a:rPr lang="el-GR" b="0" i="0" u="none" strike="noStrike" baseline="0" dirty="0"/>
                <a:t>κάθε συνάρτηση f :</a:t>
              </a:r>
              <a:r>
                <a:rPr lang="en-US" b="0" i="0" u="none" strike="noStrike" baseline="0" dirty="0"/>
                <a:t> </a:t>
              </a:r>
              <a:r>
                <a:rPr lang="el-GR" b="0" i="0" u="none" strike="noStrike" baseline="0" dirty="0"/>
                <a:t>A</a:t>
              </a:r>
              <a:r>
                <a:rPr lang="en-US" b="0" i="0" u="none" strike="noStrike" baseline="0" dirty="0"/>
                <a:t> </a:t>
              </a:r>
              <a:r>
                <a:rPr lang="el-GR" b="0" i="0" u="none" strike="noStrike" baseline="0" dirty="0"/>
                <a:t>→ B για την</a:t>
              </a:r>
              <a:r>
                <a:rPr lang="en-US" b="0" i="0" u="none" strike="noStrike" baseline="0" dirty="0"/>
                <a:t> </a:t>
              </a:r>
              <a:r>
                <a:rPr lang="el-GR" b="0" i="0" u="none" strike="noStrike" baseline="0" dirty="0"/>
                <a:t>οποία </a:t>
              </a:r>
              <a:r>
                <a:rPr lang="el-GR" b="0" i="0" u="none" strike="noStrike" baseline="0" dirty="0">
                  <a:solidFill>
                    <a:srgbClr val="FF0000"/>
                  </a:solidFill>
                </a:rPr>
                <a:t>υπάρχει αλγόριθμος πολυωνυμικού χρόνου</a:t>
              </a:r>
              <a:r>
                <a:rPr lang="el-GR" b="0" i="0" u="none" strike="noStrike" baseline="0" dirty="0"/>
                <a:t> ο οποίος να υπολογίζει την τιμή f(x) για κάθε</a:t>
              </a:r>
              <a:r>
                <a:rPr lang="en-US" b="0" i="0" u="none" strike="noStrike" baseline="0" dirty="0"/>
                <a:t> </a:t>
              </a:r>
              <a:r>
                <a:rPr lang="el-GR" b="0" i="0" u="none" strike="noStrike" baseline="0" dirty="0"/>
                <a:t>x ∈ A αλλά η εύρεση ενός x ∈ A από δοθέν f(x) είναι </a:t>
              </a:r>
              <a:r>
                <a:rPr lang="el-GR" b="0" i="0" u="none" strike="noStrike" baseline="0" dirty="0">
                  <a:solidFill>
                    <a:srgbClr val="FF0000"/>
                  </a:solidFill>
                </a:rPr>
                <a:t>υπολογιστικά ανέφικτη</a:t>
              </a:r>
              <a:r>
                <a:rPr lang="el-GR" b="0" i="0" u="none" strike="noStrike" baseline="0" dirty="0"/>
                <a:t>.</a:t>
              </a:r>
              <a:endParaRPr lang="el-GR" dirty="0"/>
            </a:p>
          </p:txBody>
        </p:sp>
        <p:sp>
          <p:nvSpPr>
            <p:cNvPr id="86" name="Oval 85">
              <a:extLst>
                <a:ext uri="{FF2B5EF4-FFF2-40B4-BE49-F238E27FC236}">
                  <a16:creationId xmlns:a16="http://schemas.microsoft.com/office/drawing/2014/main" id="{4F189492-6BB1-4CB2-9CCC-A5E839AB4B98}"/>
                </a:ext>
              </a:extLst>
            </p:cNvPr>
            <p:cNvSpPr/>
            <p:nvPr/>
          </p:nvSpPr>
          <p:spPr>
            <a:xfrm>
              <a:off x="8320692" y="3061807"/>
              <a:ext cx="1179320" cy="1316053"/>
            </a:xfrm>
            <a:prstGeom prst="ellipse">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7" name="Oval 86">
              <a:extLst>
                <a:ext uri="{FF2B5EF4-FFF2-40B4-BE49-F238E27FC236}">
                  <a16:creationId xmlns:a16="http://schemas.microsoft.com/office/drawing/2014/main" id="{5693575D-4881-4786-B5DC-DC170F188679}"/>
                </a:ext>
              </a:extLst>
            </p:cNvPr>
            <p:cNvSpPr/>
            <p:nvPr/>
          </p:nvSpPr>
          <p:spPr>
            <a:xfrm>
              <a:off x="10608328" y="3061807"/>
              <a:ext cx="1179320" cy="131605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8" name="TextBox 87">
              <a:extLst>
                <a:ext uri="{FF2B5EF4-FFF2-40B4-BE49-F238E27FC236}">
                  <a16:creationId xmlns:a16="http://schemas.microsoft.com/office/drawing/2014/main" id="{5C6880FB-CE11-4539-93DC-7345161A79B4}"/>
                </a:ext>
              </a:extLst>
            </p:cNvPr>
            <p:cNvSpPr txBox="1"/>
            <p:nvPr/>
          </p:nvSpPr>
          <p:spPr>
            <a:xfrm flipH="1">
              <a:off x="9188514" y="4278167"/>
              <a:ext cx="207665" cy="369332"/>
            </a:xfrm>
            <a:prstGeom prst="rect">
              <a:avLst/>
            </a:prstGeom>
            <a:noFill/>
          </p:spPr>
          <p:txBody>
            <a:bodyPr wrap="square" rtlCol="0">
              <a:spAutoFit/>
            </a:bodyPr>
            <a:lstStyle/>
            <a:p>
              <a:pPr algn="ctr"/>
              <a:r>
                <a:rPr lang="en-US" dirty="0">
                  <a:solidFill>
                    <a:srgbClr val="0070C0"/>
                  </a:solidFill>
                </a:rPr>
                <a:t>X</a:t>
              </a:r>
              <a:endParaRPr lang="el-GR" dirty="0">
                <a:solidFill>
                  <a:srgbClr val="0070C0"/>
                </a:solidFill>
              </a:endParaRPr>
            </a:p>
          </p:txBody>
        </p:sp>
        <p:sp>
          <p:nvSpPr>
            <p:cNvPr id="89" name="TextBox 88">
              <a:extLst>
                <a:ext uri="{FF2B5EF4-FFF2-40B4-BE49-F238E27FC236}">
                  <a16:creationId xmlns:a16="http://schemas.microsoft.com/office/drawing/2014/main" id="{D4729FBA-F296-4C20-B21F-C04B139A4FBF}"/>
                </a:ext>
              </a:extLst>
            </p:cNvPr>
            <p:cNvSpPr txBox="1"/>
            <p:nvPr/>
          </p:nvSpPr>
          <p:spPr>
            <a:xfrm flipH="1">
              <a:off x="11476150" y="4278167"/>
              <a:ext cx="207665" cy="369332"/>
            </a:xfrm>
            <a:prstGeom prst="rect">
              <a:avLst/>
            </a:prstGeom>
            <a:noFill/>
          </p:spPr>
          <p:txBody>
            <a:bodyPr wrap="square" rtlCol="0">
              <a:spAutoFit/>
            </a:bodyPr>
            <a:lstStyle/>
            <a:p>
              <a:pPr algn="ctr"/>
              <a:r>
                <a:rPr lang="en-US" dirty="0">
                  <a:solidFill>
                    <a:schemeClr val="accent6"/>
                  </a:solidFill>
                </a:rPr>
                <a:t>Y</a:t>
              </a:r>
              <a:endParaRPr lang="el-GR" dirty="0">
                <a:solidFill>
                  <a:schemeClr val="accent6"/>
                </a:solidFill>
              </a:endParaRPr>
            </a:p>
          </p:txBody>
        </p:sp>
        <mc:AlternateContent xmlns:mc="http://schemas.openxmlformats.org/markup-compatibility/2006" xmlns:p14="http://schemas.microsoft.com/office/powerpoint/2010/main">
          <mc:Choice Requires="p14">
            <p:contentPart p14:bwMode="auto" r:id="rId62">
              <p14:nvContentPartPr>
                <p14:cNvPr id="90" name="Ink 89">
                  <a:extLst>
                    <a:ext uri="{FF2B5EF4-FFF2-40B4-BE49-F238E27FC236}">
                      <a16:creationId xmlns:a16="http://schemas.microsoft.com/office/drawing/2014/main" id="{A573A6DB-E878-42A9-B7BA-384D1C4AD25B}"/>
                    </a:ext>
                  </a:extLst>
                </p14:cNvPr>
                <p14:cNvContentPartPr/>
                <p14:nvPr/>
              </p14:nvContentPartPr>
              <p14:xfrm>
                <a:off x="8611004" y="3343640"/>
                <a:ext cx="360" cy="360"/>
              </p14:xfrm>
            </p:contentPart>
          </mc:Choice>
          <mc:Fallback xmlns="">
            <p:pic>
              <p:nvPicPr>
                <p:cNvPr id="90" name="Ink 89">
                  <a:extLst>
                    <a:ext uri="{FF2B5EF4-FFF2-40B4-BE49-F238E27FC236}">
                      <a16:creationId xmlns:a16="http://schemas.microsoft.com/office/drawing/2014/main" id="{A573A6DB-E878-42A9-B7BA-384D1C4AD25B}"/>
                    </a:ext>
                  </a:extLst>
                </p:cNvPr>
                <p:cNvPicPr/>
                <p:nvPr/>
              </p:nvPicPr>
              <p:blipFill>
                <a:blip r:embed="rId5"/>
                <a:stretch>
                  <a:fillRect/>
                </a:stretch>
              </p:blipFill>
              <p:spPr>
                <a:xfrm>
                  <a:off x="8606684" y="33393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1" name="Ink 90">
                  <a:extLst>
                    <a:ext uri="{FF2B5EF4-FFF2-40B4-BE49-F238E27FC236}">
                      <a16:creationId xmlns:a16="http://schemas.microsoft.com/office/drawing/2014/main" id="{8BE06D31-BE64-4BDE-94AF-218421C0169D}"/>
                    </a:ext>
                  </a:extLst>
                </p14:cNvPr>
                <p14:cNvContentPartPr/>
                <p14:nvPr/>
              </p14:nvContentPartPr>
              <p14:xfrm>
                <a:off x="8611004" y="3531560"/>
                <a:ext cx="360" cy="360"/>
              </p14:xfrm>
            </p:contentPart>
          </mc:Choice>
          <mc:Fallback xmlns="">
            <p:pic>
              <p:nvPicPr>
                <p:cNvPr id="91" name="Ink 90">
                  <a:extLst>
                    <a:ext uri="{FF2B5EF4-FFF2-40B4-BE49-F238E27FC236}">
                      <a16:creationId xmlns:a16="http://schemas.microsoft.com/office/drawing/2014/main" id="{8BE06D31-BE64-4BDE-94AF-218421C0169D}"/>
                    </a:ext>
                  </a:extLst>
                </p:cNvPr>
                <p:cNvPicPr/>
                <p:nvPr/>
              </p:nvPicPr>
              <p:blipFill>
                <a:blip r:embed="rId5"/>
                <a:stretch>
                  <a:fillRect/>
                </a:stretch>
              </p:blipFill>
              <p:spPr>
                <a:xfrm>
                  <a:off x="8606684" y="35272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2" name="Ink 91">
                  <a:extLst>
                    <a:ext uri="{FF2B5EF4-FFF2-40B4-BE49-F238E27FC236}">
                      <a16:creationId xmlns:a16="http://schemas.microsoft.com/office/drawing/2014/main" id="{B9758082-4306-4E9B-A10B-56A9FC342C42}"/>
                    </a:ext>
                  </a:extLst>
                </p14:cNvPr>
                <p14:cNvContentPartPr/>
                <p14:nvPr/>
              </p14:nvContentPartPr>
              <p14:xfrm>
                <a:off x="8619284" y="3804800"/>
                <a:ext cx="360" cy="360"/>
              </p14:xfrm>
            </p:contentPart>
          </mc:Choice>
          <mc:Fallback xmlns="">
            <p:pic>
              <p:nvPicPr>
                <p:cNvPr id="92" name="Ink 91">
                  <a:extLst>
                    <a:ext uri="{FF2B5EF4-FFF2-40B4-BE49-F238E27FC236}">
                      <a16:creationId xmlns:a16="http://schemas.microsoft.com/office/drawing/2014/main" id="{B9758082-4306-4E9B-A10B-56A9FC342C42}"/>
                    </a:ext>
                  </a:extLst>
                </p:cNvPr>
                <p:cNvPicPr/>
                <p:nvPr/>
              </p:nvPicPr>
              <p:blipFill>
                <a:blip r:embed="rId5"/>
                <a:stretch>
                  <a:fillRect/>
                </a:stretch>
              </p:blipFill>
              <p:spPr>
                <a:xfrm>
                  <a:off x="8614964" y="38004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3" name="Ink 92">
                  <a:extLst>
                    <a:ext uri="{FF2B5EF4-FFF2-40B4-BE49-F238E27FC236}">
                      <a16:creationId xmlns:a16="http://schemas.microsoft.com/office/drawing/2014/main" id="{040F4244-0789-4417-8C4A-A732789C8661}"/>
                    </a:ext>
                  </a:extLst>
                </p14:cNvPr>
                <p14:cNvContentPartPr/>
                <p14:nvPr/>
              </p14:nvContentPartPr>
              <p14:xfrm>
                <a:off x="8619284" y="3685280"/>
                <a:ext cx="360" cy="360"/>
              </p14:xfrm>
            </p:contentPart>
          </mc:Choice>
          <mc:Fallback xmlns="">
            <p:pic>
              <p:nvPicPr>
                <p:cNvPr id="93" name="Ink 92">
                  <a:extLst>
                    <a:ext uri="{FF2B5EF4-FFF2-40B4-BE49-F238E27FC236}">
                      <a16:creationId xmlns:a16="http://schemas.microsoft.com/office/drawing/2014/main" id="{040F4244-0789-4417-8C4A-A732789C8661}"/>
                    </a:ext>
                  </a:extLst>
                </p:cNvPr>
                <p:cNvPicPr/>
                <p:nvPr/>
              </p:nvPicPr>
              <p:blipFill>
                <a:blip r:embed="rId5"/>
                <a:stretch>
                  <a:fillRect/>
                </a:stretch>
              </p:blipFill>
              <p:spPr>
                <a:xfrm>
                  <a:off x="8614964" y="3680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4" name="Ink 93">
                  <a:extLst>
                    <a:ext uri="{FF2B5EF4-FFF2-40B4-BE49-F238E27FC236}">
                      <a16:creationId xmlns:a16="http://schemas.microsoft.com/office/drawing/2014/main" id="{821D3182-DAA3-4CA4-8F78-43A3AF58A07D}"/>
                    </a:ext>
                  </a:extLst>
                </p14:cNvPr>
                <p14:cNvContentPartPr/>
                <p14:nvPr/>
              </p14:nvContentPartPr>
              <p14:xfrm>
                <a:off x="8858684" y="3574400"/>
                <a:ext cx="360" cy="360"/>
              </p14:xfrm>
            </p:contentPart>
          </mc:Choice>
          <mc:Fallback xmlns="">
            <p:pic>
              <p:nvPicPr>
                <p:cNvPr id="94" name="Ink 93">
                  <a:extLst>
                    <a:ext uri="{FF2B5EF4-FFF2-40B4-BE49-F238E27FC236}">
                      <a16:creationId xmlns:a16="http://schemas.microsoft.com/office/drawing/2014/main" id="{821D3182-DAA3-4CA4-8F78-43A3AF58A07D}"/>
                    </a:ext>
                  </a:extLst>
                </p:cNvPr>
                <p:cNvPicPr/>
                <p:nvPr/>
              </p:nvPicPr>
              <p:blipFill>
                <a:blip r:embed="rId5"/>
                <a:stretch>
                  <a:fillRect/>
                </a:stretch>
              </p:blipFill>
              <p:spPr>
                <a:xfrm>
                  <a:off x="8854364" y="3570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5" name="Ink 94">
                  <a:extLst>
                    <a:ext uri="{FF2B5EF4-FFF2-40B4-BE49-F238E27FC236}">
                      <a16:creationId xmlns:a16="http://schemas.microsoft.com/office/drawing/2014/main" id="{A1849A7E-9099-43F9-800B-DF644BC82676}"/>
                    </a:ext>
                  </a:extLst>
                </p14:cNvPr>
                <p14:cNvContentPartPr/>
                <p14:nvPr/>
              </p14:nvContentPartPr>
              <p14:xfrm>
                <a:off x="9029684" y="3548840"/>
                <a:ext cx="360" cy="360"/>
              </p14:xfrm>
            </p:contentPart>
          </mc:Choice>
          <mc:Fallback xmlns="">
            <p:pic>
              <p:nvPicPr>
                <p:cNvPr id="95" name="Ink 94">
                  <a:extLst>
                    <a:ext uri="{FF2B5EF4-FFF2-40B4-BE49-F238E27FC236}">
                      <a16:creationId xmlns:a16="http://schemas.microsoft.com/office/drawing/2014/main" id="{A1849A7E-9099-43F9-800B-DF644BC82676}"/>
                    </a:ext>
                  </a:extLst>
                </p:cNvPr>
                <p:cNvPicPr/>
                <p:nvPr/>
              </p:nvPicPr>
              <p:blipFill>
                <a:blip r:embed="rId5"/>
                <a:stretch>
                  <a:fillRect/>
                </a:stretch>
              </p:blipFill>
              <p:spPr>
                <a:xfrm>
                  <a:off x="9025364" y="35445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6" name="Ink 95">
                  <a:extLst>
                    <a:ext uri="{FF2B5EF4-FFF2-40B4-BE49-F238E27FC236}">
                      <a16:creationId xmlns:a16="http://schemas.microsoft.com/office/drawing/2014/main" id="{A102F461-90F4-493E-A04F-27380FD18BB5}"/>
                    </a:ext>
                  </a:extLst>
                </p14:cNvPr>
                <p14:cNvContentPartPr/>
                <p14:nvPr/>
              </p14:nvContentPartPr>
              <p14:xfrm>
                <a:off x="9089444" y="3856280"/>
                <a:ext cx="360" cy="360"/>
              </p14:xfrm>
            </p:contentPart>
          </mc:Choice>
          <mc:Fallback xmlns="">
            <p:pic>
              <p:nvPicPr>
                <p:cNvPr id="96" name="Ink 95">
                  <a:extLst>
                    <a:ext uri="{FF2B5EF4-FFF2-40B4-BE49-F238E27FC236}">
                      <a16:creationId xmlns:a16="http://schemas.microsoft.com/office/drawing/2014/main" id="{A102F461-90F4-493E-A04F-27380FD18BB5}"/>
                    </a:ext>
                  </a:extLst>
                </p:cNvPr>
                <p:cNvPicPr/>
                <p:nvPr/>
              </p:nvPicPr>
              <p:blipFill>
                <a:blip r:embed="rId5"/>
                <a:stretch>
                  <a:fillRect/>
                </a:stretch>
              </p:blipFill>
              <p:spPr>
                <a:xfrm>
                  <a:off x="9085124" y="3851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7" name="Ink 96">
                  <a:extLst>
                    <a:ext uri="{FF2B5EF4-FFF2-40B4-BE49-F238E27FC236}">
                      <a16:creationId xmlns:a16="http://schemas.microsoft.com/office/drawing/2014/main" id="{F8744926-D7DB-47BE-A11C-92B9354ECBE8}"/>
                    </a:ext>
                  </a:extLst>
                </p14:cNvPr>
                <p14:cNvContentPartPr/>
                <p14:nvPr/>
              </p14:nvContentPartPr>
              <p14:xfrm>
                <a:off x="8910164" y="3839000"/>
                <a:ext cx="360" cy="360"/>
              </p14:xfrm>
            </p:contentPart>
          </mc:Choice>
          <mc:Fallback xmlns="">
            <p:pic>
              <p:nvPicPr>
                <p:cNvPr id="97" name="Ink 96">
                  <a:extLst>
                    <a:ext uri="{FF2B5EF4-FFF2-40B4-BE49-F238E27FC236}">
                      <a16:creationId xmlns:a16="http://schemas.microsoft.com/office/drawing/2014/main" id="{F8744926-D7DB-47BE-A11C-92B9354ECBE8}"/>
                    </a:ext>
                  </a:extLst>
                </p:cNvPr>
                <p:cNvPicPr/>
                <p:nvPr/>
              </p:nvPicPr>
              <p:blipFill>
                <a:blip r:embed="rId5"/>
                <a:stretch>
                  <a:fillRect/>
                </a:stretch>
              </p:blipFill>
              <p:spPr>
                <a:xfrm>
                  <a:off x="8905844" y="38346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id="{ABD279CE-ACC9-4B5C-911E-AC8E518BA677}"/>
                    </a:ext>
                  </a:extLst>
                </p14:cNvPr>
                <p14:cNvContentPartPr/>
                <p14:nvPr/>
              </p14:nvContentPartPr>
              <p14:xfrm>
                <a:off x="8969924" y="3693920"/>
                <a:ext cx="360" cy="360"/>
              </p14:xfrm>
            </p:contentPart>
          </mc:Choice>
          <mc:Fallback xmlns="">
            <p:pic>
              <p:nvPicPr>
                <p:cNvPr id="98" name="Ink 97">
                  <a:extLst>
                    <a:ext uri="{FF2B5EF4-FFF2-40B4-BE49-F238E27FC236}">
                      <a16:creationId xmlns:a16="http://schemas.microsoft.com/office/drawing/2014/main" id="{ABD279CE-ACC9-4B5C-911E-AC8E518BA677}"/>
                    </a:ext>
                  </a:extLst>
                </p:cNvPr>
                <p:cNvPicPr/>
                <p:nvPr/>
              </p:nvPicPr>
              <p:blipFill>
                <a:blip r:embed="rId5"/>
                <a:stretch>
                  <a:fillRect/>
                </a:stretch>
              </p:blipFill>
              <p:spPr>
                <a:xfrm>
                  <a:off x="8965604" y="36896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51CD3770-5C70-492D-9F2D-7596C516622A}"/>
                    </a:ext>
                  </a:extLst>
                </p14:cNvPr>
                <p14:cNvContentPartPr/>
                <p14:nvPr/>
              </p14:nvContentPartPr>
              <p14:xfrm>
                <a:off x="8756444" y="3710840"/>
                <a:ext cx="360" cy="360"/>
              </p14:xfrm>
            </p:contentPart>
          </mc:Choice>
          <mc:Fallback xmlns="">
            <p:pic>
              <p:nvPicPr>
                <p:cNvPr id="99" name="Ink 98">
                  <a:extLst>
                    <a:ext uri="{FF2B5EF4-FFF2-40B4-BE49-F238E27FC236}">
                      <a16:creationId xmlns:a16="http://schemas.microsoft.com/office/drawing/2014/main" id="{51CD3770-5C70-492D-9F2D-7596C516622A}"/>
                    </a:ext>
                  </a:extLst>
                </p:cNvPr>
                <p:cNvPicPr/>
                <p:nvPr/>
              </p:nvPicPr>
              <p:blipFill>
                <a:blip r:embed="rId5"/>
                <a:stretch>
                  <a:fillRect/>
                </a:stretch>
              </p:blipFill>
              <p:spPr>
                <a:xfrm>
                  <a:off x="8752124" y="37065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0" name="Ink 99">
                  <a:extLst>
                    <a:ext uri="{FF2B5EF4-FFF2-40B4-BE49-F238E27FC236}">
                      <a16:creationId xmlns:a16="http://schemas.microsoft.com/office/drawing/2014/main" id="{DF63B518-E2DB-4D52-9DA3-89A827DC4449}"/>
                    </a:ext>
                  </a:extLst>
                </p14:cNvPr>
                <p14:cNvContentPartPr/>
                <p14:nvPr/>
              </p14:nvContentPartPr>
              <p14:xfrm>
                <a:off x="8935364" y="3403400"/>
                <a:ext cx="360" cy="360"/>
              </p14:xfrm>
            </p:contentPart>
          </mc:Choice>
          <mc:Fallback xmlns="">
            <p:pic>
              <p:nvPicPr>
                <p:cNvPr id="100" name="Ink 99">
                  <a:extLst>
                    <a:ext uri="{FF2B5EF4-FFF2-40B4-BE49-F238E27FC236}">
                      <a16:creationId xmlns:a16="http://schemas.microsoft.com/office/drawing/2014/main" id="{DF63B518-E2DB-4D52-9DA3-89A827DC4449}"/>
                    </a:ext>
                  </a:extLst>
                </p:cNvPr>
                <p:cNvPicPr/>
                <p:nvPr/>
              </p:nvPicPr>
              <p:blipFill>
                <a:blip r:embed="rId5"/>
                <a:stretch>
                  <a:fillRect/>
                </a:stretch>
              </p:blipFill>
              <p:spPr>
                <a:xfrm>
                  <a:off x="8931044" y="3399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1" name="Ink 100">
                  <a:extLst>
                    <a:ext uri="{FF2B5EF4-FFF2-40B4-BE49-F238E27FC236}">
                      <a16:creationId xmlns:a16="http://schemas.microsoft.com/office/drawing/2014/main" id="{D1418CF5-8431-492F-942D-AE8C45F5E404}"/>
                    </a:ext>
                  </a:extLst>
                </p14:cNvPr>
                <p14:cNvContentPartPr/>
                <p14:nvPr/>
              </p14:nvContentPartPr>
              <p14:xfrm>
                <a:off x="9243164" y="3403400"/>
                <a:ext cx="360" cy="360"/>
              </p14:xfrm>
            </p:contentPart>
          </mc:Choice>
          <mc:Fallback xmlns="">
            <p:pic>
              <p:nvPicPr>
                <p:cNvPr id="101" name="Ink 100">
                  <a:extLst>
                    <a:ext uri="{FF2B5EF4-FFF2-40B4-BE49-F238E27FC236}">
                      <a16:creationId xmlns:a16="http://schemas.microsoft.com/office/drawing/2014/main" id="{D1418CF5-8431-492F-942D-AE8C45F5E404}"/>
                    </a:ext>
                  </a:extLst>
                </p:cNvPr>
                <p:cNvPicPr/>
                <p:nvPr/>
              </p:nvPicPr>
              <p:blipFill>
                <a:blip r:embed="rId5"/>
                <a:stretch>
                  <a:fillRect/>
                </a:stretch>
              </p:blipFill>
              <p:spPr>
                <a:xfrm>
                  <a:off x="9238844" y="3399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 name="Ink 101">
                  <a:extLst>
                    <a:ext uri="{FF2B5EF4-FFF2-40B4-BE49-F238E27FC236}">
                      <a16:creationId xmlns:a16="http://schemas.microsoft.com/office/drawing/2014/main" id="{8FDF55D3-CEAD-4798-B128-D65A7362E501}"/>
                    </a:ext>
                  </a:extLst>
                </p14:cNvPr>
                <p14:cNvContentPartPr/>
                <p14:nvPr/>
              </p14:nvContentPartPr>
              <p14:xfrm>
                <a:off x="9098084" y="3275240"/>
                <a:ext cx="360" cy="360"/>
              </p14:xfrm>
            </p:contentPart>
          </mc:Choice>
          <mc:Fallback xmlns="">
            <p:pic>
              <p:nvPicPr>
                <p:cNvPr id="102" name="Ink 101">
                  <a:extLst>
                    <a:ext uri="{FF2B5EF4-FFF2-40B4-BE49-F238E27FC236}">
                      <a16:creationId xmlns:a16="http://schemas.microsoft.com/office/drawing/2014/main" id="{8FDF55D3-CEAD-4798-B128-D65A7362E501}"/>
                    </a:ext>
                  </a:extLst>
                </p:cNvPr>
                <p:cNvPicPr/>
                <p:nvPr/>
              </p:nvPicPr>
              <p:blipFill>
                <a:blip r:embed="rId5"/>
                <a:stretch>
                  <a:fillRect/>
                </a:stretch>
              </p:blipFill>
              <p:spPr>
                <a:xfrm>
                  <a:off x="9093764" y="32709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3" name="Ink 102">
                  <a:extLst>
                    <a:ext uri="{FF2B5EF4-FFF2-40B4-BE49-F238E27FC236}">
                      <a16:creationId xmlns:a16="http://schemas.microsoft.com/office/drawing/2014/main" id="{F7C534E3-B275-4562-BC70-D68D18F59737}"/>
                    </a:ext>
                  </a:extLst>
                </p14:cNvPr>
                <p14:cNvContentPartPr/>
                <p14:nvPr/>
              </p14:nvContentPartPr>
              <p14:xfrm>
                <a:off x="8884604" y="3181280"/>
                <a:ext cx="360" cy="360"/>
              </p14:xfrm>
            </p:contentPart>
          </mc:Choice>
          <mc:Fallback xmlns="">
            <p:pic>
              <p:nvPicPr>
                <p:cNvPr id="103" name="Ink 102">
                  <a:extLst>
                    <a:ext uri="{FF2B5EF4-FFF2-40B4-BE49-F238E27FC236}">
                      <a16:creationId xmlns:a16="http://schemas.microsoft.com/office/drawing/2014/main" id="{F7C534E3-B275-4562-BC70-D68D18F59737}"/>
                    </a:ext>
                  </a:extLst>
                </p:cNvPr>
                <p:cNvPicPr/>
                <p:nvPr/>
              </p:nvPicPr>
              <p:blipFill>
                <a:blip r:embed="rId5"/>
                <a:stretch>
                  <a:fillRect/>
                </a:stretch>
              </p:blipFill>
              <p:spPr>
                <a:xfrm>
                  <a:off x="8880284" y="3176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4" name="Ink 103">
                  <a:extLst>
                    <a:ext uri="{FF2B5EF4-FFF2-40B4-BE49-F238E27FC236}">
                      <a16:creationId xmlns:a16="http://schemas.microsoft.com/office/drawing/2014/main" id="{8F0C5385-6F46-4D58-919F-D5AF6620099B}"/>
                    </a:ext>
                  </a:extLst>
                </p14:cNvPr>
                <p14:cNvContentPartPr/>
                <p14:nvPr/>
              </p14:nvContentPartPr>
              <p14:xfrm>
                <a:off x="8833124" y="3309440"/>
                <a:ext cx="360" cy="360"/>
              </p14:xfrm>
            </p:contentPart>
          </mc:Choice>
          <mc:Fallback xmlns="">
            <p:pic>
              <p:nvPicPr>
                <p:cNvPr id="104" name="Ink 103">
                  <a:extLst>
                    <a:ext uri="{FF2B5EF4-FFF2-40B4-BE49-F238E27FC236}">
                      <a16:creationId xmlns:a16="http://schemas.microsoft.com/office/drawing/2014/main" id="{8F0C5385-6F46-4D58-919F-D5AF6620099B}"/>
                    </a:ext>
                  </a:extLst>
                </p:cNvPr>
                <p:cNvPicPr/>
                <p:nvPr/>
              </p:nvPicPr>
              <p:blipFill>
                <a:blip r:embed="rId5"/>
                <a:stretch>
                  <a:fillRect/>
                </a:stretch>
              </p:blipFill>
              <p:spPr>
                <a:xfrm>
                  <a:off x="8828804" y="3305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5" name="Ink 104">
                  <a:extLst>
                    <a:ext uri="{FF2B5EF4-FFF2-40B4-BE49-F238E27FC236}">
                      <a16:creationId xmlns:a16="http://schemas.microsoft.com/office/drawing/2014/main" id="{98FDA071-BEB2-472C-833B-11C687F5B28C}"/>
                    </a:ext>
                  </a:extLst>
                </p14:cNvPr>
                <p14:cNvContentPartPr/>
                <p14:nvPr/>
              </p14:nvContentPartPr>
              <p14:xfrm>
                <a:off x="8756444" y="3480080"/>
                <a:ext cx="360" cy="360"/>
              </p14:xfrm>
            </p:contentPart>
          </mc:Choice>
          <mc:Fallback xmlns="">
            <p:pic>
              <p:nvPicPr>
                <p:cNvPr id="105" name="Ink 104">
                  <a:extLst>
                    <a:ext uri="{FF2B5EF4-FFF2-40B4-BE49-F238E27FC236}">
                      <a16:creationId xmlns:a16="http://schemas.microsoft.com/office/drawing/2014/main" id="{98FDA071-BEB2-472C-833B-11C687F5B28C}"/>
                    </a:ext>
                  </a:extLst>
                </p:cNvPr>
                <p:cNvPicPr/>
                <p:nvPr/>
              </p:nvPicPr>
              <p:blipFill>
                <a:blip r:embed="rId5"/>
                <a:stretch>
                  <a:fillRect/>
                </a:stretch>
              </p:blipFill>
              <p:spPr>
                <a:xfrm>
                  <a:off x="8752124" y="34757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05">
                  <a:extLst>
                    <a:ext uri="{FF2B5EF4-FFF2-40B4-BE49-F238E27FC236}">
                      <a16:creationId xmlns:a16="http://schemas.microsoft.com/office/drawing/2014/main" id="{22E4933B-1C9D-42AD-953B-18B75BB78FC3}"/>
                    </a:ext>
                  </a:extLst>
                </p14:cNvPr>
                <p14:cNvContentPartPr/>
                <p14:nvPr/>
              </p14:nvContentPartPr>
              <p14:xfrm>
                <a:off x="8517044" y="3522920"/>
                <a:ext cx="360" cy="360"/>
              </p14:xfrm>
            </p:contentPart>
          </mc:Choice>
          <mc:Fallback xmlns="">
            <p:pic>
              <p:nvPicPr>
                <p:cNvPr id="106" name="Ink 105">
                  <a:extLst>
                    <a:ext uri="{FF2B5EF4-FFF2-40B4-BE49-F238E27FC236}">
                      <a16:creationId xmlns:a16="http://schemas.microsoft.com/office/drawing/2014/main" id="{22E4933B-1C9D-42AD-953B-18B75BB78FC3}"/>
                    </a:ext>
                  </a:extLst>
                </p:cNvPr>
                <p:cNvPicPr/>
                <p:nvPr/>
              </p:nvPicPr>
              <p:blipFill>
                <a:blip r:embed="rId5"/>
                <a:stretch>
                  <a:fillRect/>
                </a:stretch>
              </p:blipFill>
              <p:spPr>
                <a:xfrm>
                  <a:off x="8512724" y="35186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7" name="Ink 106">
                  <a:extLst>
                    <a:ext uri="{FF2B5EF4-FFF2-40B4-BE49-F238E27FC236}">
                      <a16:creationId xmlns:a16="http://schemas.microsoft.com/office/drawing/2014/main" id="{7A54BDCA-B380-43E5-9562-6AC0F7E67AB4}"/>
                    </a:ext>
                  </a:extLst>
                </p14:cNvPr>
                <p14:cNvContentPartPr/>
                <p14:nvPr/>
              </p14:nvContentPartPr>
              <p14:xfrm>
                <a:off x="8499764" y="3625520"/>
                <a:ext cx="360" cy="360"/>
              </p14:xfrm>
            </p:contentPart>
          </mc:Choice>
          <mc:Fallback xmlns="">
            <p:pic>
              <p:nvPicPr>
                <p:cNvPr id="107" name="Ink 106">
                  <a:extLst>
                    <a:ext uri="{FF2B5EF4-FFF2-40B4-BE49-F238E27FC236}">
                      <a16:creationId xmlns:a16="http://schemas.microsoft.com/office/drawing/2014/main" id="{7A54BDCA-B380-43E5-9562-6AC0F7E67AB4}"/>
                    </a:ext>
                  </a:extLst>
                </p:cNvPr>
                <p:cNvPicPr/>
                <p:nvPr/>
              </p:nvPicPr>
              <p:blipFill>
                <a:blip r:embed="rId5"/>
                <a:stretch>
                  <a:fillRect/>
                </a:stretch>
              </p:blipFill>
              <p:spPr>
                <a:xfrm>
                  <a:off x="8495444" y="36212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8" name="Ink 107">
                  <a:extLst>
                    <a:ext uri="{FF2B5EF4-FFF2-40B4-BE49-F238E27FC236}">
                      <a16:creationId xmlns:a16="http://schemas.microsoft.com/office/drawing/2014/main" id="{DD884A13-7D83-4DF9-B57B-15DC7823E5D0}"/>
                    </a:ext>
                  </a:extLst>
                </p14:cNvPr>
                <p14:cNvContentPartPr/>
                <p14:nvPr/>
              </p14:nvContentPartPr>
              <p14:xfrm>
                <a:off x="8474204" y="3967160"/>
                <a:ext cx="360" cy="360"/>
              </p14:xfrm>
            </p:contentPart>
          </mc:Choice>
          <mc:Fallback xmlns="">
            <p:pic>
              <p:nvPicPr>
                <p:cNvPr id="108" name="Ink 107">
                  <a:extLst>
                    <a:ext uri="{FF2B5EF4-FFF2-40B4-BE49-F238E27FC236}">
                      <a16:creationId xmlns:a16="http://schemas.microsoft.com/office/drawing/2014/main" id="{DD884A13-7D83-4DF9-B57B-15DC7823E5D0}"/>
                    </a:ext>
                  </a:extLst>
                </p:cNvPr>
                <p:cNvPicPr/>
                <p:nvPr/>
              </p:nvPicPr>
              <p:blipFill>
                <a:blip r:embed="rId5"/>
                <a:stretch>
                  <a:fillRect/>
                </a:stretch>
              </p:blipFill>
              <p:spPr>
                <a:xfrm>
                  <a:off x="8469884" y="39628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9" name="Ink 108">
                  <a:extLst>
                    <a:ext uri="{FF2B5EF4-FFF2-40B4-BE49-F238E27FC236}">
                      <a16:creationId xmlns:a16="http://schemas.microsoft.com/office/drawing/2014/main" id="{4349A142-46D8-44D2-BC4B-FA703B489BB9}"/>
                    </a:ext>
                  </a:extLst>
                </p14:cNvPr>
                <p14:cNvContentPartPr/>
                <p14:nvPr/>
              </p14:nvContentPartPr>
              <p14:xfrm>
                <a:off x="8730524" y="4026920"/>
                <a:ext cx="360" cy="360"/>
              </p14:xfrm>
            </p:contentPart>
          </mc:Choice>
          <mc:Fallback xmlns="">
            <p:pic>
              <p:nvPicPr>
                <p:cNvPr id="109" name="Ink 108">
                  <a:extLst>
                    <a:ext uri="{FF2B5EF4-FFF2-40B4-BE49-F238E27FC236}">
                      <a16:creationId xmlns:a16="http://schemas.microsoft.com/office/drawing/2014/main" id="{4349A142-46D8-44D2-BC4B-FA703B489BB9}"/>
                    </a:ext>
                  </a:extLst>
                </p:cNvPr>
                <p:cNvPicPr/>
                <p:nvPr/>
              </p:nvPicPr>
              <p:blipFill>
                <a:blip r:embed="rId5"/>
                <a:stretch>
                  <a:fillRect/>
                </a:stretch>
              </p:blipFill>
              <p:spPr>
                <a:xfrm>
                  <a:off x="8726204" y="40226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0" name="Ink 109">
                  <a:extLst>
                    <a:ext uri="{FF2B5EF4-FFF2-40B4-BE49-F238E27FC236}">
                      <a16:creationId xmlns:a16="http://schemas.microsoft.com/office/drawing/2014/main" id="{5D18F87B-FF50-412C-8713-86ECBB20E1C0}"/>
                    </a:ext>
                  </a:extLst>
                </p14:cNvPr>
                <p14:cNvContentPartPr/>
                <p14:nvPr/>
              </p14:nvContentPartPr>
              <p14:xfrm>
                <a:off x="8542604" y="3864920"/>
                <a:ext cx="360" cy="360"/>
              </p14:xfrm>
            </p:contentPart>
          </mc:Choice>
          <mc:Fallback xmlns="">
            <p:pic>
              <p:nvPicPr>
                <p:cNvPr id="110" name="Ink 109">
                  <a:extLst>
                    <a:ext uri="{FF2B5EF4-FFF2-40B4-BE49-F238E27FC236}">
                      <a16:creationId xmlns:a16="http://schemas.microsoft.com/office/drawing/2014/main" id="{5D18F87B-FF50-412C-8713-86ECBB20E1C0}"/>
                    </a:ext>
                  </a:extLst>
                </p:cNvPr>
                <p:cNvPicPr/>
                <p:nvPr/>
              </p:nvPicPr>
              <p:blipFill>
                <a:blip r:embed="rId5"/>
                <a:stretch>
                  <a:fillRect/>
                </a:stretch>
              </p:blipFill>
              <p:spPr>
                <a:xfrm>
                  <a:off x="8538284" y="38606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1" name="Ink 110">
                  <a:extLst>
                    <a:ext uri="{FF2B5EF4-FFF2-40B4-BE49-F238E27FC236}">
                      <a16:creationId xmlns:a16="http://schemas.microsoft.com/office/drawing/2014/main" id="{90994409-003E-431C-9CBE-2A6C92ADA011}"/>
                    </a:ext>
                  </a:extLst>
                </p14:cNvPr>
                <p14:cNvContentPartPr/>
                <p14:nvPr/>
              </p14:nvContentPartPr>
              <p14:xfrm>
                <a:off x="8465564" y="3719480"/>
                <a:ext cx="360" cy="360"/>
              </p14:xfrm>
            </p:contentPart>
          </mc:Choice>
          <mc:Fallback xmlns="">
            <p:pic>
              <p:nvPicPr>
                <p:cNvPr id="111" name="Ink 110">
                  <a:extLst>
                    <a:ext uri="{FF2B5EF4-FFF2-40B4-BE49-F238E27FC236}">
                      <a16:creationId xmlns:a16="http://schemas.microsoft.com/office/drawing/2014/main" id="{90994409-003E-431C-9CBE-2A6C92ADA011}"/>
                    </a:ext>
                  </a:extLst>
                </p:cNvPr>
                <p:cNvPicPr/>
                <p:nvPr/>
              </p:nvPicPr>
              <p:blipFill>
                <a:blip r:embed="rId5"/>
                <a:stretch>
                  <a:fillRect/>
                </a:stretch>
              </p:blipFill>
              <p:spPr>
                <a:xfrm>
                  <a:off x="8461244" y="37151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2" name="Ink 111">
                  <a:extLst>
                    <a:ext uri="{FF2B5EF4-FFF2-40B4-BE49-F238E27FC236}">
                      <a16:creationId xmlns:a16="http://schemas.microsoft.com/office/drawing/2014/main" id="{0A7078A8-1F20-4588-94DB-32B6E4E1D0B6}"/>
                    </a:ext>
                  </a:extLst>
                </p14:cNvPr>
                <p14:cNvContentPartPr/>
                <p14:nvPr/>
              </p14:nvContentPartPr>
              <p14:xfrm>
                <a:off x="8747444" y="3856280"/>
                <a:ext cx="360" cy="360"/>
              </p14:xfrm>
            </p:contentPart>
          </mc:Choice>
          <mc:Fallback xmlns="">
            <p:pic>
              <p:nvPicPr>
                <p:cNvPr id="112" name="Ink 111">
                  <a:extLst>
                    <a:ext uri="{FF2B5EF4-FFF2-40B4-BE49-F238E27FC236}">
                      <a16:creationId xmlns:a16="http://schemas.microsoft.com/office/drawing/2014/main" id="{0A7078A8-1F20-4588-94DB-32B6E4E1D0B6}"/>
                    </a:ext>
                  </a:extLst>
                </p:cNvPr>
                <p:cNvPicPr/>
                <p:nvPr/>
              </p:nvPicPr>
              <p:blipFill>
                <a:blip r:embed="rId5"/>
                <a:stretch>
                  <a:fillRect/>
                </a:stretch>
              </p:blipFill>
              <p:spPr>
                <a:xfrm>
                  <a:off x="8743124" y="3851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3" name="Ink 112">
                  <a:extLst>
                    <a:ext uri="{FF2B5EF4-FFF2-40B4-BE49-F238E27FC236}">
                      <a16:creationId xmlns:a16="http://schemas.microsoft.com/office/drawing/2014/main" id="{B7AA3E8F-14C6-4A7F-84B5-DB9BA14C2A54}"/>
                    </a:ext>
                  </a:extLst>
                </p14:cNvPr>
                <p14:cNvContentPartPr/>
                <p14:nvPr/>
              </p14:nvContentPartPr>
              <p14:xfrm>
                <a:off x="8636564" y="3958880"/>
                <a:ext cx="360" cy="360"/>
              </p14:xfrm>
            </p:contentPart>
          </mc:Choice>
          <mc:Fallback xmlns="">
            <p:pic>
              <p:nvPicPr>
                <p:cNvPr id="113" name="Ink 112">
                  <a:extLst>
                    <a:ext uri="{FF2B5EF4-FFF2-40B4-BE49-F238E27FC236}">
                      <a16:creationId xmlns:a16="http://schemas.microsoft.com/office/drawing/2014/main" id="{B7AA3E8F-14C6-4A7F-84B5-DB9BA14C2A54}"/>
                    </a:ext>
                  </a:extLst>
                </p:cNvPr>
                <p:cNvPicPr/>
                <p:nvPr/>
              </p:nvPicPr>
              <p:blipFill>
                <a:blip r:embed="rId5"/>
                <a:stretch>
                  <a:fillRect/>
                </a:stretch>
              </p:blipFill>
              <p:spPr>
                <a:xfrm>
                  <a:off x="8632244" y="39545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4" name="Ink 113">
                  <a:extLst>
                    <a:ext uri="{FF2B5EF4-FFF2-40B4-BE49-F238E27FC236}">
                      <a16:creationId xmlns:a16="http://schemas.microsoft.com/office/drawing/2014/main" id="{E3D8BE69-BC8F-4879-81C9-FD8C3BC1A3AB}"/>
                    </a:ext>
                  </a:extLst>
                </p14:cNvPr>
                <p14:cNvContentPartPr/>
                <p14:nvPr/>
              </p14:nvContentPartPr>
              <p14:xfrm>
                <a:off x="8798924" y="4138160"/>
                <a:ext cx="360" cy="360"/>
              </p14:xfrm>
            </p:contentPart>
          </mc:Choice>
          <mc:Fallback xmlns="">
            <p:pic>
              <p:nvPicPr>
                <p:cNvPr id="114" name="Ink 113">
                  <a:extLst>
                    <a:ext uri="{FF2B5EF4-FFF2-40B4-BE49-F238E27FC236}">
                      <a16:creationId xmlns:a16="http://schemas.microsoft.com/office/drawing/2014/main" id="{E3D8BE69-BC8F-4879-81C9-FD8C3BC1A3AB}"/>
                    </a:ext>
                  </a:extLst>
                </p:cNvPr>
                <p:cNvPicPr/>
                <p:nvPr/>
              </p:nvPicPr>
              <p:blipFill>
                <a:blip r:embed="rId5"/>
                <a:stretch>
                  <a:fillRect/>
                </a:stretch>
              </p:blipFill>
              <p:spPr>
                <a:xfrm>
                  <a:off x="8794604" y="41338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15" name="Ink 114">
                  <a:extLst>
                    <a:ext uri="{FF2B5EF4-FFF2-40B4-BE49-F238E27FC236}">
                      <a16:creationId xmlns:a16="http://schemas.microsoft.com/office/drawing/2014/main" id="{70109162-0DDC-46A1-8B68-5A110BAC2166}"/>
                    </a:ext>
                  </a:extLst>
                </p14:cNvPr>
                <p14:cNvContentPartPr/>
                <p14:nvPr/>
              </p14:nvContentPartPr>
              <p14:xfrm>
                <a:off x="8910164" y="4078400"/>
                <a:ext cx="360" cy="360"/>
              </p14:xfrm>
            </p:contentPart>
          </mc:Choice>
          <mc:Fallback xmlns="">
            <p:pic>
              <p:nvPicPr>
                <p:cNvPr id="115" name="Ink 114">
                  <a:extLst>
                    <a:ext uri="{FF2B5EF4-FFF2-40B4-BE49-F238E27FC236}">
                      <a16:creationId xmlns:a16="http://schemas.microsoft.com/office/drawing/2014/main" id="{70109162-0DDC-46A1-8B68-5A110BAC2166}"/>
                    </a:ext>
                  </a:extLst>
                </p:cNvPr>
                <p:cNvPicPr/>
                <p:nvPr/>
              </p:nvPicPr>
              <p:blipFill>
                <a:blip r:embed="rId5"/>
                <a:stretch>
                  <a:fillRect/>
                </a:stretch>
              </p:blipFill>
              <p:spPr>
                <a:xfrm>
                  <a:off x="8905844" y="40740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6" name="Ink 115">
                  <a:extLst>
                    <a:ext uri="{FF2B5EF4-FFF2-40B4-BE49-F238E27FC236}">
                      <a16:creationId xmlns:a16="http://schemas.microsoft.com/office/drawing/2014/main" id="{28C0B189-2970-48EE-8A0B-9EB75DFF7488}"/>
                    </a:ext>
                  </a:extLst>
                </p14:cNvPr>
                <p14:cNvContentPartPr/>
                <p14:nvPr/>
              </p14:nvContentPartPr>
              <p14:xfrm>
                <a:off x="9029684" y="4052840"/>
                <a:ext cx="360" cy="360"/>
              </p14:xfrm>
            </p:contentPart>
          </mc:Choice>
          <mc:Fallback xmlns="">
            <p:pic>
              <p:nvPicPr>
                <p:cNvPr id="116" name="Ink 115">
                  <a:extLst>
                    <a:ext uri="{FF2B5EF4-FFF2-40B4-BE49-F238E27FC236}">
                      <a16:creationId xmlns:a16="http://schemas.microsoft.com/office/drawing/2014/main" id="{28C0B189-2970-48EE-8A0B-9EB75DFF7488}"/>
                    </a:ext>
                  </a:extLst>
                </p:cNvPr>
                <p:cNvPicPr/>
                <p:nvPr/>
              </p:nvPicPr>
              <p:blipFill>
                <a:blip r:embed="rId5"/>
                <a:stretch>
                  <a:fillRect/>
                </a:stretch>
              </p:blipFill>
              <p:spPr>
                <a:xfrm>
                  <a:off x="9025364" y="40485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7" name="Ink 116">
                  <a:extLst>
                    <a:ext uri="{FF2B5EF4-FFF2-40B4-BE49-F238E27FC236}">
                      <a16:creationId xmlns:a16="http://schemas.microsoft.com/office/drawing/2014/main" id="{85F48A86-1069-4763-BA16-CF4A179EE32F}"/>
                    </a:ext>
                  </a:extLst>
                </p14:cNvPr>
                <p14:cNvContentPartPr/>
                <p14:nvPr/>
              </p14:nvContentPartPr>
              <p14:xfrm>
                <a:off x="8867324" y="3975800"/>
                <a:ext cx="360" cy="360"/>
              </p14:xfrm>
            </p:contentPart>
          </mc:Choice>
          <mc:Fallback xmlns="">
            <p:pic>
              <p:nvPicPr>
                <p:cNvPr id="117" name="Ink 116">
                  <a:extLst>
                    <a:ext uri="{FF2B5EF4-FFF2-40B4-BE49-F238E27FC236}">
                      <a16:creationId xmlns:a16="http://schemas.microsoft.com/office/drawing/2014/main" id="{85F48A86-1069-4763-BA16-CF4A179EE32F}"/>
                    </a:ext>
                  </a:extLst>
                </p:cNvPr>
                <p:cNvPicPr/>
                <p:nvPr/>
              </p:nvPicPr>
              <p:blipFill>
                <a:blip r:embed="rId5"/>
                <a:stretch>
                  <a:fillRect/>
                </a:stretch>
              </p:blipFill>
              <p:spPr>
                <a:xfrm>
                  <a:off x="8863004" y="39714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8" name="Ink 117">
                  <a:extLst>
                    <a:ext uri="{FF2B5EF4-FFF2-40B4-BE49-F238E27FC236}">
                      <a16:creationId xmlns:a16="http://schemas.microsoft.com/office/drawing/2014/main" id="{05BC0176-F45D-4373-81ED-8615E5DD7525}"/>
                    </a:ext>
                  </a:extLst>
                </p14:cNvPr>
                <p14:cNvContentPartPr/>
                <p14:nvPr/>
              </p14:nvContentPartPr>
              <p14:xfrm>
                <a:off x="9183404" y="3967160"/>
                <a:ext cx="360" cy="360"/>
              </p14:xfrm>
            </p:contentPart>
          </mc:Choice>
          <mc:Fallback xmlns="">
            <p:pic>
              <p:nvPicPr>
                <p:cNvPr id="118" name="Ink 117">
                  <a:extLst>
                    <a:ext uri="{FF2B5EF4-FFF2-40B4-BE49-F238E27FC236}">
                      <a16:creationId xmlns:a16="http://schemas.microsoft.com/office/drawing/2014/main" id="{05BC0176-F45D-4373-81ED-8615E5DD7525}"/>
                    </a:ext>
                  </a:extLst>
                </p:cNvPr>
                <p:cNvPicPr/>
                <p:nvPr/>
              </p:nvPicPr>
              <p:blipFill>
                <a:blip r:embed="rId5"/>
                <a:stretch>
                  <a:fillRect/>
                </a:stretch>
              </p:blipFill>
              <p:spPr>
                <a:xfrm>
                  <a:off x="9179084" y="39628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9" name="Ink 118">
                  <a:extLst>
                    <a:ext uri="{FF2B5EF4-FFF2-40B4-BE49-F238E27FC236}">
                      <a16:creationId xmlns:a16="http://schemas.microsoft.com/office/drawing/2014/main" id="{45867665-8AA4-4129-A039-E9EB50D9F0FF}"/>
                    </a:ext>
                  </a:extLst>
                </p14:cNvPr>
                <p14:cNvContentPartPr/>
                <p14:nvPr/>
              </p14:nvContentPartPr>
              <p14:xfrm>
                <a:off x="9132284" y="4129880"/>
                <a:ext cx="360" cy="360"/>
              </p14:xfrm>
            </p:contentPart>
          </mc:Choice>
          <mc:Fallback xmlns="">
            <p:pic>
              <p:nvPicPr>
                <p:cNvPr id="119" name="Ink 118">
                  <a:extLst>
                    <a:ext uri="{FF2B5EF4-FFF2-40B4-BE49-F238E27FC236}">
                      <a16:creationId xmlns:a16="http://schemas.microsoft.com/office/drawing/2014/main" id="{45867665-8AA4-4129-A039-E9EB50D9F0FF}"/>
                    </a:ext>
                  </a:extLst>
                </p:cNvPr>
                <p:cNvPicPr/>
                <p:nvPr/>
              </p:nvPicPr>
              <p:blipFill>
                <a:blip r:embed="rId5"/>
                <a:stretch>
                  <a:fillRect/>
                </a:stretch>
              </p:blipFill>
              <p:spPr>
                <a:xfrm>
                  <a:off x="9127964" y="41255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0" name="Ink 119">
                  <a:extLst>
                    <a:ext uri="{FF2B5EF4-FFF2-40B4-BE49-F238E27FC236}">
                      <a16:creationId xmlns:a16="http://schemas.microsoft.com/office/drawing/2014/main" id="{D9183543-7B12-4244-8261-F113E1B81667}"/>
                    </a:ext>
                  </a:extLst>
                </p14:cNvPr>
                <p14:cNvContentPartPr/>
                <p14:nvPr/>
              </p14:nvContentPartPr>
              <p14:xfrm>
                <a:off x="9046604" y="4164080"/>
                <a:ext cx="360" cy="360"/>
              </p14:xfrm>
            </p:contentPart>
          </mc:Choice>
          <mc:Fallback xmlns="">
            <p:pic>
              <p:nvPicPr>
                <p:cNvPr id="120" name="Ink 119">
                  <a:extLst>
                    <a:ext uri="{FF2B5EF4-FFF2-40B4-BE49-F238E27FC236}">
                      <a16:creationId xmlns:a16="http://schemas.microsoft.com/office/drawing/2014/main" id="{D9183543-7B12-4244-8261-F113E1B81667}"/>
                    </a:ext>
                  </a:extLst>
                </p:cNvPr>
                <p:cNvPicPr/>
                <p:nvPr/>
              </p:nvPicPr>
              <p:blipFill>
                <a:blip r:embed="rId5"/>
                <a:stretch>
                  <a:fillRect/>
                </a:stretch>
              </p:blipFill>
              <p:spPr>
                <a:xfrm>
                  <a:off x="9042284" y="41597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1" name="Ink 120">
                  <a:extLst>
                    <a:ext uri="{FF2B5EF4-FFF2-40B4-BE49-F238E27FC236}">
                      <a16:creationId xmlns:a16="http://schemas.microsoft.com/office/drawing/2014/main" id="{F3E3FA90-22AF-4D8D-A7EC-B2009A9103F7}"/>
                    </a:ext>
                  </a:extLst>
                </p14:cNvPr>
                <p14:cNvContentPartPr/>
                <p14:nvPr/>
              </p14:nvContentPartPr>
              <p14:xfrm>
                <a:off x="9226244" y="3685280"/>
                <a:ext cx="360" cy="360"/>
              </p14:xfrm>
            </p:contentPart>
          </mc:Choice>
          <mc:Fallback xmlns="">
            <p:pic>
              <p:nvPicPr>
                <p:cNvPr id="121" name="Ink 120">
                  <a:extLst>
                    <a:ext uri="{FF2B5EF4-FFF2-40B4-BE49-F238E27FC236}">
                      <a16:creationId xmlns:a16="http://schemas.microsoft.com/office/drawing/2014/main" id="{F3E3FA90-22AF-4D8D-A7EC-B2009A9103F7}"/>
                    </a:ext>
                  </a:extLst>
                </p:cNvPr>
                <p:cNvPicPr/>
                <p:nvPr/>
              </p:nvPicPr>
              <p:blipFill>
                <a:blip r:embed="rId5"/>
                <a:stretch>
                  <a:fillRect/>
                </a:stretch>
              </p:blipFill>
              <p:spPr>
                <a:xfrm>
                  <a:off x="9221924" y="3680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2" name="Ink 121">
                  <a:extLst>
                    <a:ext uri="{FF2B5EF4-FFF2-40B4-BE49-F238E27FC236}">
                      <a16:creationId xmlns:a16="http://schemas.microsoft.com/office/drawing/2014/main" id="{C93EB491-BB4B-41E5-9674-753C01FE5ED9}"/>
                    </a:ext>
                  </a:extLst>
                </p14:cNvPr>
                <p14:cNvContentPartPr/>
                <p14:nvPr/>
              </p14:nvContentPartPr>
              <p14:xfrm>
                <a:off x="9166484" y="3591320"/>
                <a:ext cx="360" cy="360"/>
              </p14:xfrm>
            </p:contentPart>
          </mc:Choice>
          <mc:Fallback xmlns="">
            <p:pic>
              <p:nvPicPr>
                <p:cNvPr id="122" name="Ink 121">
                  <a:extLst>
                    <a:ext uri="{FF2B5EF4-FFF2-40B4-BE49-F238E27FC236}">
                      <a16:creationId xmlns:a16="http://schemas.microsoft.com/office/drawing/2014/main" id="{C93EB491-BB4B-41E5-9674-753C01FE5ED9}"/>
                    </a:ext>
                  </a:extLst>
                </p:cNvPr>
                <p:cNvPicPr/>
                <p:nvPr/>
              </p:nvPicPr>
              <p:blipFill>
                <a:blip r:embed="rId5"/>
                <a:stretch>
                  <a:fillRect/>
                </a:stretch>
              </p:blipFill>
              <p:spPr>
                <a:xfrm>
                  <a:off x="9162164" y="35870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3" name="Ink 122">
                  <a:extLst>
                    <a:ext uri="{FF2B5EF4-FFF2-40B4-BE49-F238E27FC236}">
                      <a16:creationId xmlns:a16="http://schemas.microsoft.com/office/drawing/2014/main" id="{9BE36F25-38B8-489E-9EBA-22196562E97F}"/>
                    </a:ext>
                  </a:extLst>
                </p14:cNvPr>
                <p14:cNvContentPartPr/>
                <p14:nvPr/>
              </p14:nvContentPartPr>
              <p14:xfrm>
                <a:off x="9046604" y="3719480"/>
                <a:ext cx="360" cy="360"/>
              </p14:xfrm>
            </p:contentPart>
          </mc:Choice>
          <mc:Fallback xmlns="">
            <p:pic>
              <p:nvPicPr>
                <p:cNvPr id="123" name="Ink 122">
                  <a:extLst>
                    <a:ext uri="{FF2B5EF4-FFF2-40B4-BE49-F238E27FC236}">
                      <a16:creationId xmlns:a16="http://schemas.microsoft.com/office/drawing/2014/main" id="{9BE36F25-38B8-489E-9EBA-22196562E97F}"/>
                    </a:ext>
                  </a:extLst>
                </p:cNvPr>
                <p:cNvPicPr/>
                <p:nvPr/>
              </p:nvPicPr>
              <p:blipFill>
                <a:blip r:embed="rId5"/>
                <a:stretch>
                  <a:fillRect/>
                </a:stretch>
              </p:blipFill>
              <p:spPr>
                <a:xfrm>
                  <a:off x="9042284" y="37151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4" name="Ink 123">
                  <a:extLst>
                    <a:ext uri="{FF2B5EF4-FFF2-40B4-BE49-F238E27FC236}">
                      <a16:creationId xmlns:a16="http://schemas.microsoft.com/office/drawing/2014/main" id="{1E56C5B3-9A2D-404E-A0F8-A8B94FCA9186}"/>
                    </a:ext>
                  </a:extLst>
                </p14:cNvPr>
                <p14:cNvContentPartPr/>
                <p14:nvPr/>
              </p14:nvContentPartPr>
              <p14:xfrm>
                <a:off x="9243164" y="3804800"/>
                <a:ext cx="360" cy="360"/>
              </p14:xfrm>
            </p:contentPart>
          </mc:Choice>
          <mc:Fallback xmlns="">
            <p:pic>
              <p:nvPicPr>
                <p:cNvPr id="124" name="Ink 123">
                  <a:extLst>
                    <a:ext uri="{FF2B5EF4-FFF2-40B4-BE49-F238E27FC236}">
                      <a16:creationId xmlns:a16="http://schemas.microsoft.com/office/drawing/2014/main" id="{1E56C5B3-9A2D-404E-A0F8-A8B94FCA9186}"/>
                    </a:ext>
                  </a:extLst>
                </p:cNvPr>
                <p:cNvPicPr/>
                <p:nvPr/>
              </p:nvPicPr>
              <p:blipFill>
                <a:blip r:embed="rId5"/>
                <a:stretch>
                  <a:fillRect/>
                </a:stretch>
              </p:blipFill>
              <p:spPr>
                <a:xfrm>
                  <a:off x="9238844" y="38004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5" name="Ink 124">
                  <a:extLst>
                    <a:ext uri="{FF2B5EF4-FFF2-40B4-BE49-F238E27FC236}">
                      <a16:creationId xmlns:a16="http://schemas.microsoft.com/office/drawing/2014/main" id="{82E6CD74-6692-4E15-91B2-4D6F5FB1DFE5}"/>
                    </a:ext>
                  </a:extLst>
                </p14:cNvPr>
                <p14:cNvContentPartPr/>
                <p14:nvPr/>
              </p14:nvContentPartPr>
              <p14:xfrm>
                <a:off x="9294644" y="3557120"/>
                <a:ext cx="360" cy="360"/>
              </p14:xfrm>
            </p:contentPart>
          </mc:Choice>
          <mc:Fallback xmlns="">
            <p:pic>
              <p:nvPicPr>
                <p:cNvPr id="125" name="Ink 124">
                  <a:extLst>
                    <a:ext uri="{FF2B5EF4-FFF2-40B4-BE49-F238E27FC236}">
                      <a16:creationId xmlns:a16="http://schemas.microsoft.com/office/drawing/2014/main" id="{82E6CD74-6692-4E15-91B2-4D6F5FB1DFE5}"/>
                    </a:ext>
                  </a:extLst>
                </p:cNvPr>
                <p:cNvPicPr/>
                <p:nvPr/>
              </p:nvPicPr>
              <p:blipFill>
                <a:blip r:embed="rId5"/>
                <a:stretch>
                  <a:fillRect/>
                </a:stretch>
              </p:blipFill>
              <p:spPr>
                <a:xfrm>
                  <a:off x="9290324" y="35528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6" name="Ink 125">
                  <a:extLst>
                    <a:ext uri="{FF2B5EF4-FFF2-40B4-BE49-F238E27FC236}">
                      <a16:creationId xmlns:a16="http://schemas.microsoft.com/office/drawing/2014/main" id="{B92C249D-74D8-40F1-8406-9D01E6EB954D}"/>
                    </a:ext>
                  </a:extLst>
                </p14:cNvPr>
                <p14:cNvContentPartPr/>
                <p14:nvPr/>
              </p14:nvContentPartPr>
              <p14:xfrm>
                <a:off x="9123644" y="3437600"/>
                <a:ext cx="360" cy="360"/>
              </p14:xfrm>
            </p:contentPart>
          </mc:Choice>
          <mc:Fallback xmlns="">
            <p:pic>
              <p:nvPicPr>
                <p:cNvPr id="126" name="Ink 125">
                  <a:extLst>
                    <a:ext uri="{FF2B5EF4-FFF2-40B4-BE49-F238E27FC236}">
                      <a16:creationId xmlns:a16="http://schemas.microsoft.com/office/drawing/2014/main" id="{B92C249D-74D8-40F1-8406-9D01E6EB954D}"/>
                    </a:ext>
                  </a:extLst>
                </p:cNvPr>
                <p:cNvPicPr/>
                <p:nvPr/>
              </p:nvPicPr>
              <p:blipFill>
                <a:blip r:embed="rId5"/>
                <a:stretch>
                  <a:fillRect/>
                </a:stretch>
              </p:blipFill>
              <p:spPr>
                <a:xfrm>
                  <a:off x="9119324" y="34332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7" name="Ink 126">
                  <a:extLst>
                    <a:ext uri="{FF2B5EF4-FFF2-40B4-BE49-F238E27FC236}">
                      <a16:creationId xmlns:a16="http://schemas.microsoft.com/office/drawing/2014/main" id="{E95AD0C1-69A9-47CE-96AC-600C9A00BCE2}"/>
                    </a:ext>
                  </a:extLst>
                </p14:cNvPr>
                <p14:cNvContentPartPr/>
                <p14:nvPr/>
              </p14:nvContentPartPr>
              <p14:xfrm>
                <a:off x="8969924" y="3266600"/>
                <a:ext cx="360" cy="360"/>
              </p14:xfrm>
            </p:contentPart>
          </mc:Choice>
          <mc:Fallback xmlns="">
            <p:pic>
              <p:nvPicPr>
                <p:cNvPr id="127" name="Ink 126">
                  <a:extLst>
                    <a:ext uri="{FF2B5EF4-FFF2-40B4-BE49-F238E27FC236}">
                      <a16:creationId xmlns:a16="http://schemas.microsoft.com/office/drawing/2014/main" id="{E95AD0C1-69A9-47CE-96AC-600C9A00BCE2}"/>
                    </a:ext>
                  </a:extLst>
                </p:cNvPr>
                <p:cNvPicPr/>
                <p:nvPr/>
              </p:nvPicPr>
              <p:blipFill>
                <a:blip r:embed="rId5"/>
                <a:stretch>
                  <a:fillRect/>
                </a:stretch>
              </p:blipFill>
              <p:spPr>
                <a:xfrm>
                  <a:off x="8965604" y="32622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8" name="Ink 127">
                  <a:extLst>
                    <a:ext uri="{FF2B5EF4-FFF2-40B4-BE49-F238E27FC236}">
                      <a16:creationId xmlns:a16="http://schemas.microsoft.com/office/drawing/2014/main" id="{42914B6E-3CCA-4C72-99C3-FD7852D4016C}"/>
                    </a:ext>
                  </a:extLst>
                </p14:cNvPr>
                <p14:cNvContentPartPr/>
                <p14:nvPr/>
              </p14:nvContentPartPr>
              <p14:xfrm>
                <a:off x="10995644" y="3454881"/>
                <a:ext cx="360" cy="360"/>
              </p14:xfrm>
            </p:contentPart>
          </mc:Choice>
          <mc:Fallback xmlns="">
            <p:pic>
              <p:nvPicPr>
                <p:cNvPr id="128" name="Ink 127">
                  <a:extLst>
                    <a:ext uri="{FF2B5EF4-FFF2-40B4-BE49-F238E27FC236}">
                      <a16:creationId xmlns:a16="http://schemas.microsoft.com/office/drawing/2014/main" id="{42914B6E-3CCA-4C72-99C3-FD7852D4016C}"/>
                    </a:ext>
                  </a:extLst>
                </p:cNvPr>
                <p:cNvPicPr/>
                <p:nvPr/>
              </p:nvPicPr>
              <p:blipFill>
                <a:blip r:embed="rId5"/>
                <a:stretch>
                  <a:fillRect/>
                </a:stretch>
              </p:blipFill>
              <p:spPr>
                <a:xfrm>
                  <a:off x="10991324" y="34505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9" name="Ink 128">
                  <a:extLst>
                    <a:ext uri="{FF2B5EF4-FFF2-40B4-BE49-F238E27FC236}">
                      <a16:creationId xmlns:a16="http://schemas.microsoft.com/office/drawing/2014/main" id="{46C9C7B4-F5CF-41AE-8E83-51BC882092B3}"/>
                    </a:ext>
                  </a:extLst>
                </p14:cNvPr>
                <p14:cNvContentPartPr/>
                <p14:nvPr/>
              </p14:nvContentPartPr>
              <p14:xfrm>
                <a:off x="10978364" y="3728121"/>
                <a:ext cx="360" cy="360"/>
              </p14:xfrm>
            </p:contentPart>
          </mc:Choice>
          <mc:Fallback xmlns="">
            <p:pic>
              <p:nvPicPr>
                <p:cNvPr id="129" name="Ink 128">
                  <a:extLst>
                    <a:ext uri="{FF2B5EF4-FFF2-40B4-BE49-F238E27FC236}">
                      <a16:creationId xmlns:a16="http://schemas.microsoft.com/office/drawing/2014/main" id="{46C9C7B4-F5CF-41AE-8E83-51BC882092B3}"/>
                    </a:ext>
                  </a:extLst>
                </p:cNvPr>
                <p:cNvPicPr/>
                <p:nvPr/>
              </p:nvPicPr>
              <p:blipFill>
                <a:blip r:embed="rId5"/>
                <a:stretch>
                  <a:fillRect/>
                </a:stretch>
              </p:blipFill>
              <p:spPr>
                <a:xfrm>
                  <a:off x="10974044" y="37238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0" name="Ink 129">
                  <a:extLst>
                    <a:ext uri="{FF2B5EF4-FFF2-40B4-BE49-F238E27FC236}">
                      <a16:creationId xmlns:a16="http://schemas.microsoft.com/office/drawing/2014/main" id="{6DA5422B-1942-4A10-B48A-DA460DBC9C18}"/>
                    </a:ext>
                  </a:extLst>
                </p14:cNvPr>
                <p14:cNvContentPartPr/>
                <p14:nvPr/>
              </p14:nvContentPartPr>
              <p14:xfrm>
                <a:off x="11277524" y="3907401"/>
                <a:ext cx="360" cy="360"/>
              </p14:xfrm>
            </p:contentPart>
          </mc:Choice>
          <mc:Fallback xmlns="">
            <p:pic>
              <p:nvPicPr>
                <p:cNvPr id="130" name="Ink 129">
                  <a:extLst>
                    <a:ext uri="{FF2B5EF4-FFF2-40B4-BE49-F238E27FC236}">
                      <a16:creationId xmlns:a16="http://schemas.microsoft.com/office/drawing/2014/main" id="{6DA5422B-1942-4A10-B48A-DA460DBC9C18}"/>
                    </a:ext>
                  </a:extLst>
                </p:cNvPr>
                <p:cNvPicPr/>
                <p:nvPr/>
              </p:nvPicPr>
              <p:blipFill>
                <a:blip r:embed="rId5"/>
                <a:stretch>
                  <a:fillRect/>
                </a:stretch>
              </p:blipFill>
              <p:spPr>
                <a:xfrm>
                  <a:off x="11273204" y="390308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1" name="Ink 130">
                  <a:extLst>
                    <a:ext uri="{FF2B5EF4-FFF2-40B4-BE49-F238E27FC236}">
                      <a16:creationId xmlns:a16="http://schemas.microsoft.com/office/drawing/2014/main" id="{75FA64FF-41D4-4B4E-B1F7-BE6CF050D176}"/>
                    </a:ext>
                  </a:extLst>
                </p14:cNvPr>
                <p14:cNvContentPartPr/>
                <p14:nvPr/>
              </p14:nvContentPartPr>
              <p14:xfrm>
                <a:off x="11465444" y="3625521"/>
                <a:ext cx="360" cy="360"/>
              </p14:xfrm>
            </p:contentPart>
          </mc:Choice>
          <mc:Fallback xmlns="">
            <p:pic>
              <p:nvPicPr>
                <p:cNvPr id="131" name="Ink 130">
                  <a:extLst>
                    <a:ext uri="{FF2B5EF4-FFF2-40B4-BE49-F238E27FC236}">
                      <a16:creationId xmlns:a16="http://schemas.microsoft.com/office/drawing/2014/main" id="{75FA64FF-41D4-4B4E-B1F7-BE6CF050D176}"/>
                    </a:ext>
                  </a:extLst>
                </p:cNvPr>
                <p:cNvPicPr/>
                <p:nvPr/>
              </p:nvPicPr>
              <p:blipFill>
                <a:blip r:embed="rId5"/>
                <a:stretch>
                  <a:fillRect/>
                </a:stretch>
              </p:blipFill>
              <p:spPr>
                <a:xfrm>
                  <a:off x="11461124" y="36212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2" name="Ink 131">
                  <a:extLst>
                    <a:ext uri="{FF2B5EF4-FFF2-40B4-BE49-F238E27FC236}">
                      <a16:creationId xmlns:a16="http://schemas.microsoft.com/office/drawing/2014/main" id="{EC092003-C70E-4137-A820-5D071CA90CFA}"/>
                    </a:ext>
                  </a:extLst>
                </p14:cNvPr>
                <p14:cNvContentPartPr/>
                <p14:nvPr/>
              </p14:nvContentPartPr>
              <p14:xfrm>
                <a:off x="11320004" y="3625521"/>
                <a:ext cx="360" cy="360"/>
              </p14:xfrm>
            </p:contentPart>
          </mc:Choice>
          <mc:Fallback xmlns="">
            <p:pic>
              <p:nvPicPr>
                <p:cNvPr id="132" name="Ink 131">
                  <a:extLst>
                    <a:ext uri="{FF2B5EF4-FFF2-40B4-BE49-F238E27FC236}">
                      <a16:creationId xmlns:a16="http://schemas.microsoft.com/office/drawing/2014/main" id="{EC092003-C70E-4137-A820-5D071CA90CFA}"/>
                    </a:ext>
                  </a:extLst>
                </p:cNvPr>
                <p:cNvPicPr/>
                <p:nvPr/>
              </p:nvPicPr>
              <p:blipFill>
                <a:blip r:embed="rId5"/>
                <a:stretch>
                  <a:fillRect/>
                </a:stretch>
              </p:blipFill>
              <p:spPr>
                <a:xfrm>
                  <a:off x="11315684" y="36212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3" name="Ink 132">
                  <a:extLst>
                    <a:ext uri="{FF2B5EF4-FFF2-40B4-BE49-F238E27FC236}">
                      <a16:creationId xmlns:a16="http://schemas.microsoft.com/office/drawing/2014/main" id="{3CA925E7-6891-47F1-95BA-02F125311708}"/>
                    </a:ext>
                  </a:extLst>
                </p14:cNvPr>
                <p14:cNvContentPartPr/>
                <p14:nvPr/>
              </p14:nvContentPartPr>
              <p14:xfrm>
                <a:off x="11200484" y="3189561"/>
                <a:ext cx="360" cy="360"/>
              </p14:xfrm>
            </p:contentPart>
          </mc:Choice>
          <mc:Fallback xmlns="">
            <p:pic>
              <p:nvPicPr>
                <p:cNvPr id="133" name="Ink 132">
                  <a:extLst>
                    <a:ext uri="{FF2B5EF4-FFF2-40B4-BE49-F238E27FC236}">
                      <a16:creationId xmlns:a16="http://schemas.microsoft.com/office/drawing/2014/main" id="{3CA925E7-6891-47F1-95BA-02F125311708}"/>
                    </a:ext>
                  </a:extLst>
                </p:cNvPr>
                <p:cNvPicPr/>
                <p:nvPr/>
              </p:nvPicPr>
              <p:blipFill>
                <a:blip r:embed="rId5"/>
                <a:stretch>
                  <a:fillRect/>
                </a:stretch>
              </p:blipFill>
              <p:spPr>
                <a:xfrm>
                  <a:off x="11196164" y="31852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4" name="Ink 133">
                  <a:extLst>
                    <a:ext uri="{FF2B5EF4-FFF2-40B4-BE49-F238E27FC236}">
                      <a16:creationId xmlns:a16="http://schemas.microsoft.com/office/drawing/2014/main" id="{BCAD5465-AAAA-4E47-B076-1C113DB485F3}"/>
                    </a:ext>
                  </a:extLst>
                </p14:cNvPr>
                <p14:cNvContentPartPr/>
                <p14:nvPr/>
              </p14:nvContentPartPr>
              <p14:xfrm>
                <a:off x="11183564" y="3574401"/>
                <a:ext cx="360" cy="360"/>
              </p14:xfrm>
            </p:contentPart>
          </mc:Choice>
          <mc:Fallback xmlns="">
            <p:pic>
              <p:nvPicPr>
                <p:cNvPr id="134" name="Ink 133">
                  <a:extLst>
                    <a:ext uri="{FF2B5EF4-FFF2-40B4-BE49-F238E27FC236}">
                      <a16:creationId xmlns:a16="http://schemas.microsoft.com/office/drawing/2014/main" id="{BCAD5465-AAAA-4E47-B076-1C113DB485F3}"/>
                    </a:ext>
                  </a:extLst>
                </p:cNvPr>
                <p:cNvPicPr/>
                <p:nvPr/>
              </p:nvPicPr>
              <p:blipFill>
                <a:blip r:embed="rId5"/>
                <a:stretch>
                  <a:fillRect/>
                </a:stretch>
              </p:blipFill>
              <p:spPr>
                <a:xfrm>
                  <a:off x="11179244" y="357008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5" name="Ink 134">
                  <a:extLst>
                    <a:ext uri="{FF2B5EF4-FFF2-40B4-BE49-F238E27FC236}">
                      <a16:creationId xmlns:a16="http://schemas.microsoft.com/office/drawing/2014/main" id="{E0B5CCBC-C718-46E7-9E98-D04C5E17CB4F}"/>
                    </a:ext>
                  </a:extLst>
                </p14:cNvPr>
                <p14:cNvContentPartPr/>
                <p14:nvPr/>
              </p14:nvContentPartPr>
              <p14:xfrm>
                <a:off x="10884404" y="3890481"/>
                <a:ext cx="360" cy="360"/>
              </p14:xfrm>
            </p:contentPart>
          </mc:Choice>
          <mc:Fallback xmlns="">
            <p:pic>
              <p:nvPicPr>
                <p:cNvPr id="135" name="Ink 134">
                  <a:extLst>
                    <a:ext uri="{FF2B5EF4-FFF2-40B4-BE49-F238E27FC236}">
                      <a16:creationId xmlns:a16="http://schemas.microsoft.com/office/drawing/2014/main" id="{E0B5CCBC-C718-46E7-9E98-D04C5E17CB4F}"/>
                    </a:ext>
                  </a:extLst>
                </p:cNvPr>
                <p:cNvPicPr/>
                <p:nvPr/>
              </p:nvPicPr>
              <p:blipFill>
                <a:blip r:embed="rId5"/>
                <a:stretch>
                  <a:fillRect/>
                </a:stretch>
              </p:blipFill>
              <p:spPr>
                <a:xfrm>
                  <a:off x="10880084" y="38861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6" name="Ink 135">
                  <a:extLst>
                    <a:ext uri="{FF2B5EF4-FFF2-40B4-BE49-F238E27FC236}">
                      <a16:creationId xmlns:a16="http://schemas.microsoft.com/office/drawing/2014/main" id="{DB86AF5E-985B-4EF1-8FEA-EC9D9F70D30B}"/>
                    </a:ext>
                  </a:extLst>
                </p14:cNvPr>
                <p14:cNvContentPartPr/>
                <p14:nvPr/>
              </p14:nvContentPartPr>
              <p14:xfrm>
                <a:off x="11089604" y="4070121"/>
                <a:ext cx="360" cy="360"/>
              </p14:xfrm>
            </p:contentPart>
          </mc:Choice>
          <mc:Fallback xmlns="">
            <p:pic>
              <p:nvPicPr>
                <p:cNvPr id="136" name="Ink 135">
                  <a:extLst>
                    <a:ext uri="{FF2B5EF4-FFF2-40B4-BE49-F238E27FC236}">
                      <a16:creationId xmlns:a16="http://schemas.microsoft.com/office/drawing/2014/main" id="{DB86AF5E-985B-4EF1-8FEA-EC9D9F70D30B}"/>
                    </a:ext>
                  </a:extLst>
                </p:cNvPr>
                <p:cNvPicPr/>
                <p:nvPr/>
              </p:nvPicPr>
              <p:blipFill>
                <a:blip r:embed="rId5"/>
                <a:stretch>
                  <a:fillRect/>
                </a:stretch>
              </p:blipFill>
              <p:spPr>
                <a:xfrm>
                  <a:off x="11085284" y="40658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7" name="Ink 136">
                  <a:extLst>
                    <a:ext uri="{FF2B5EF4-FFF2-40B4-BE49-F238E27FC236}">
                      <a16:creationId xmlns:a16="http://schemas.microsoft.com/office/drawing/2014/main" id="{0654D8B3-807E-4931-817B-C10DB39D0EAB}"/>
                    </a:ext>
                  </a:extLst>
                </p14:cNvPr>
                <p14:cNvContentPartPr/>
                <p14:nvPr/>
              </p14:nvContentPartPr>
              <p14:xfrm>
                <a:off x="11439524" y="4026921"/>
                <a:ext cx="360" cy="360"/>
              </p14:xfrm>
            </p:contentPart>
          </mc:Choice>
          <mc:Fallback xmlns="">
            <p:pic>
              <p:nvPicPr>
                <p:cNvPr id="137" name="Ink 136">
                  <a:extLst>
                    <a:ext uri="{FF2B5EF4-FFF2-40B4-BE49-F238E27FC236}">
                      <a16:creationId xmlns:a16="http://schemas.microsoft.com/office/drawing/2014/main" id="{0654D8B3-807E-4931-817B-C10DB39D0EAB}"/>
                    </a:ext>
                  </a:extLst>
                </p:cNvPr>
                <p:cNvPicPr/>
                <p:nvPr/>
              </p:nvPicPr>
              <p:blipFill>
                <a:blip r:embed="rId5"/>
                <a:stretch>
                  <a:fillRect/>
                </a:stretch>
              </p:blipFill>
              <p:spPr>
                <a:xfrm>
                  <a:off x="11435204" y="40226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8" name="Ink 137">
                  <a:extLst>
                    <a:ext uri="{FF2B5EF4-FFF2-40B4-BE49-F238E27FC236}">
                      <a16:creationId xmlns:a16="http://schemas.microsoft.com/office/drawing/2014/main" id="{8130EAEF-0C2F-4FC4-AC81-33D4438C7F56}"/>
                    </a:ext>
                  </a:extLst>
                </p14:cNvPr>
                <p14:cNvContentPartPr/>
                <p14:nvPr/>
              </p14:nvContentPartPr>
              <p14:xfrm>
                <a:off x="11636444" y="3787881"/>
                <a:ext cx="360" cy="360"/>
              </p14:xfrm>
            </p:contentPart>
          </mc:Choice>
          <mc:Fallback xmlns="">
            <p:pic>
              <p:nvPicPr>
                <p:cNvPr id="138" name="Ink 137">
                  <a:extLst>
                    <a:ext uri="{FF2B5EF4-FFF2-40B4-BE49-F238E27FC236}">
                      <a16:creationId xmlns:a16="http://schemas.microsoft.com/office/drawing/2014/main" id="{8130EAEF-0C2F-4FC4-AC81-33D4438C7F56}"/>
                    </a:ext>
                  </a:extLst>
                </p:cNvPr>
                <p:cNvPicPr/>
                <p:nvPr/>
              </p:nvPicPr>
              <p:blipFill>
                <a:blip r:embed="rId5"/>
                <a:stretch>
                  <a:fillRect/>
                </a:stretch>
              </p:blipFill>
              <p:spPr>
                <a:xfrm>
                  <a:off x="11632124" y="37835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9" name="Ink 138">
                  <a:extLst>
                    <a:ext uri="{FF2B5EF4-FFF2-40B4-BE49-F238E27FC236}">
                      <a16:creationId xmlns:a16="http://schemas.microsoft.com/office/drawing/2014/main" id="{0CFCE6EB-0789-4415-9B30-9E7AF591B1D3}"/>
                    </a:ext>
                  </a:extLst>
                </p14:cNvPr>
                <p14:cNvContentPartPr/>
                <p14:nvPr/>
              </p14:nvContentPartPr>
              <p14:xfrm>
                <a:off x="10756244" y="3514641"/>
                <a:ext cx="360" cy="360"/>
              </p14:xfrm>
            </p:contentPart>
          </mc:Choice>
          <mc:Fallback xmlns="">
            <p:pic>
              <p:nvPicPr>
                <p:cNvPr id="139" name="Ink 138">
                  <a:extLst>
                    <a:ext uri="{FF2B5EF4-FFF2-40B4-BE49-F238E27FC236}">
                      <a16:creationId xmlns:a16="http://schemas.microsoft.com/office/drawing/2014/main" id="{0CFCE6EB-0789-4415-9B30-9E7AF591B1D3}"/>
                    </a:ext>
                  </a:extLst>
                </p:cNvPr>
                <p:cNvPicPr/>
                <p:nvPr/>
              </p:nvPicPr>
              <p:blipFill>
                <a:blip r:embed="rId5"/>
                <a:stretch>
                  <a:fillRect/>
                </a:stretch>
              </p:blipFill>
              <p:spPr>
                <a:xfrm>
                  <a:off x="10751924" y="351032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5" name="Ink 144">
                  <a:extLst>
                    <a:ext uri="{FF2B5EF4-FFF2-40B4-BE49-F238E27FC236}">
                      <a16:creationId xmlns:a16="http://schemas.microsoft.com/office/drawing/2014/main" id="{E20F814B-D570-4E80-AC69-06E0E1A84161}"/>
                    </a:ext>
                  </a:extLst>
                </p14:cNvPr>
                <p14:cNvContentPartPr/>
                <p14:nvPr/>
              </p14:nvContentPartPr>
              <p14:xfrm>
                <a:off x="11063872" y="3242415"/>
                <a:ext cx="360" cy="360"/>
              </p14:xfrm>
            </p:contentPart>
          </mc:Choice>
          <mc:Fallback xmlns="">
            <p:pic>
              <p:nvPicPr>
                <p:cNvPr id="145" name="Ink 144">
                  <a:extLst>
                    <a:ext uri="{FF2B5EF4-FFF2-40B4-BE49-F238E27FC236}">
                      <a16:creationId xmlns:a16="http://schemas.microsoft.com/office/drawing/2014/main" id="{E20F814B-D570-4E80-AC69-06E0E1A84161}"/>
                    </a:ext>
                  </a:extLst>
                </p:cNvPr>
                <p:cNvPicPr/>
                <p:nvPr/>
              </p:nvPicPr>
              <p:blipFill>
                <a:blip r:embed="rId5"/>
                <a:stretch>
                  <a:fillRect/>
                </a:stretch>
              </p:blipFill>
              <p:spPr>
                <a:xfrm>
                  <a:off x="11059552" y="32380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46" name="Ink 145">
                  <a:extLst>
                    <a:ext uri="{FF2B5EF4-FFF2-40B4-BE49-F238E27FC236}">
                      <a16:creationId xmlns:a16="http://schemas.microsoft.com/office/drawing/2014/main" id="{21D13D15-2BEE-4346-A6C7-95162215A0AC}"/>
                    </a:ext>
                  </a:extLst>
                </p14:cNvPr>
                <p14:cNvContentPartPr/>
                <p14:nvPr/>
              </p14:nvContentPartPr>
              <p14:xfrm>
                <a:off x="11192032" y="3345015"/>
                <a:ext cx="360" cy="360"/>
              </p14:xfrm>
            </p:contentPart>
          </mc:Choice>
          <mc:Fallback xmlns="">
            <p:pic>
              <p:nvPicPr>
                <p:cNvPr id="146" name="Ink 145">
                  <a:extLst>
                    <a:ext uri="{FF2B5EF4-FFF2-40B4-BE49-F238E27FC236}">
                      <a16:creationId xmlns:a16="http://schemas.microsoft.com/office/drawing/2014/main" id="{21D13D15-2BEE-4346-A6C7-95162215A0AC}"/>
                    </a:ext>
                  </a:extLst>
                </p:cNvPr>
                <p:cNvPicPr/>
                <p:nvPr/>
              </p:nvPicPr>
              <p:blipFill>
                <a:blip r:embed="rId5"/>
                <a:stretch>
                  <a:fillRect/>
                </a:stretch>
              </p:blipFill>
              <p:spPr>
                <a:xfrm>
                  <a:off x="11187712" y="33406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7" name="Ink 146">
                  <a:extLst>
                    <a:ext uri="{FF2B5EF4-FFF2-40B4-BE49-F238E27FC236}">
                      <a16:creationId xmlns:a16="http://schemas.microsoft.com/office/drawing/2014/main" id="{B3615CD9-4AD0-41D2-AA7B-4CD5A527C9E2}"/>
                    </a:ext>
                  </a:extLst>
                </p14:cNvPr>
                <p14:cNvContentPartPr/>
                <p14:nvPr/>
              </p14:nvContentPartPr>
              <p14:xfrm>
                <a:off x="11414152" y="3370575"/>
                <a:ext cx="360" cy="360"/>
              </p14:xfrm>
            </p:contentPart>
          </mc:Choice>
          <mc:Fallback xmlns="">
            <p:pic>
              <p:nvPicPr>
                <p:cNvPr id="147" name="Ink 146">
                  <a:extLst>
                    <a:ext uri="{FF2B5EF4-FFF2-40B4-BE49-F238E27FC236}">
                      <a16:creationId xmlns:a16="http://schemas.microsoft.com/office/drawing/2014/main" id="{B3615CD9-4AD0-41D2-AA7B-4CD5A527C9E2}"/>
                    </a:ext>
                  </a:extLst>
                </p:cNvPr>
                <p:cNvPicPr/>
                <p:nvPr/>
              </p:nvPicPr>
              <p:blipFill>
                <a:blip r:embed="rId5"/>
                <a:stretch>
                  <a:fillRect/>
                </a:stretch>
              </p:blipFill>
              <p:spPr>
                <a:xfrm>
                  <a:off x="11409832" y="3366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8" name="Ink 147">
                  <a:extLst>
                    <a:ext uri="{FF2B5EF4-FFF2-40B4-BE49-F238E27FC236}">
                      <a16:creationId xmlns:a16="http://schemas.microsoft.com/office/drawing/2014/main" id="{17DF9C96-38CE-4E05-8436-041588466390}"/>
                    </a:ext>
                  </a:extLst>
                </p14:cNvPr>
                <p14:cNvContentPartPr/>
                <p14:nvPr/>
              </p14:nvContentPartPr>
              <p14:xfrm>
                <a:off x="11320192" y="3455895"/>
                <a:ext cx="360" cy="360"/>
              </p14:xfrm>
            </p:contentPart>
          </mc:Choice>
          <mc:Fallback xmlns="">
            <p:pic>
              <p:nvPicPr>
                <p:cNvPr id="148" name="Ink 147">
                  <a:extLst>
                    <a:ext uri="{FF2B5EF4-FFF2-40B4-BE49-F238E27FC236}">
                      <a16:creationId xmlns:a16="http://schemas.microsoft.com/office/drawing/2014/main" id="{17DF9C96-38CE-4E05-8436-041588466390}"/>
                    </a:ext>
                  </a:extLst>
                </p:cNvPr>
                <p:cNvPicPr/>
                <p:nvPr/>
              </p:nvPicPr>
              <p:blipFill>
                <a:blip r:embed="rId5"/>
                <a:stretch>
                  <a:fillRect/>
                </a:stretch>
              </p:blipFill>
              <p:spPr>
                <a:xfrm>
                  <a:off x="11315872" y="34515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9" name="Ink 148">
                  <a:extLst>
                    <a:ext uri="{FF2B5EF4-FFF2-40B4-BE49-F238E27FC236}">
                      <a16:creationId xmlns:a16="http://schemas.microsoft.com/office/drawing/2014/main" id="{DA5F1EC1-8444-4F96-801F-47937796C09D}"/>
                    </a:ext>
                  </a:extLst>
                </p14:cNvPr>
                <p14:cNvContentPartPr/>
                <p14:nvPr/>
              </p14:nvContentPartPr>
              <p14:xfrm>
                <a:off x="11081152" y="3900495"/>
                <a:ext cx="360" cy="360"/>
              </p14:xfrm>
            </p:contentPart>
          </mc:Choice>
          <mc:Fallback xmlns="">
            <p:pic>
              <p:nvPicPr>
                <p:cNvPr id="149" name="Ink 148">
                  <a:extLst>
                    <a:ext uri="{FF2B5EF4-FFF2-40B4-BE49-F238E27FC236}">
                      <a16:creationId xmlns:a16="http://schemas.microsoft.com/office/drawing/2014/main" id="{DA5F1EC1-8444-4F96-801F-47937796C09D}"/>
                    </a:ext>
                  </a:extLst>
                </p:cNvPr>
                <p:cNvPicPr/>
                <p:nvPr/>
              </p:nvPicPr>
              <p:blipFill>
                <a:blip r:embed="rId5"/>
                <a:stretch>
                  <a:fillRect/>
                </a:stretch>
              </p:blipFill>
              <p:spPr>
                <a:xfrm>
                  <a:off x="11076832" y="389617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50" name="Ink 149">
                  <a:extLst>
                    <a:ext uri="{FF2B5EF4-FFF2-40B4-BE49-F238E27FC236}">
                      <a16:creationId xmlns:a16="http://schemas.microsoft.com/office/drawing/2014/main" id="{EC39A1CD-C988-4331-BE68-BDBEC8893FD7}"/>
                    </a:ext>
                  </a:extLst>
                </p14:cNvPr>
                <p14:cNvContentPartPr/>
                <p14:nvPr/>
              </p14:nvContentPartPr>
              <p14:xfrm>
                <a:off x="11175112" y="3712575"/>
                <a:ext cx="360" cy="360"/>
              </p14:xfrm>
            </p:contentPart>
          </mc:Choice>
          <mc:Fallback xmlns="">
            <p:pic>
              <p:nvPicPr>
                <p:cNvPr id="150" name="Ink 149">
                  <a:extLst>
                    <a:ext uri="{FF2B5EF4-FFF2-40B4-BE49-F238E27FC236}">
                      <a16:creationId xmlns:a16="http://schemas.microsoft.com/office/drawing/2014/main" id="{EC39A1CD-C988-4331-BE68-BDBEC8893FD7}"/>
                    </a:ext>
                  </a:extLst>
                </p:cNvPr>
                <p:cNvPicPr/>
                <p:nvPr/>
              </p:nvPicPr>
              <p:blipFill>
                <a:blip r:embed="rId5"/>
                <a:stretch>
                  <a:fillRect/>
                </a:stretch>
              </p:blipFill>
              <p:spPr>
                <a:xfrm>
                  <a:off x="11170792" y="37082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1" name="Ink 150">
                  <a:extLst>
                    <a:ext uri="{FF2B5EF4-FFF2-40B4-BE49-F238E27FC236}">
                      <a16:creationId xmlns:a16="http://schemas.microsoft.com/office/drawing/2014/main" id="{5FC86C29-910F-4E32-A5B0-1608FCA1A043}"/>
                    </a:ext>
                  </a:extLst>
                </p14:cNvPr>
                <p14:cNvContentPartPr/>
                <p14:nvPr/>
              </p14:nvContentPartPr>
              <p14:xfrm>
                <a:off x="10807552" y="3678015"/>
                <a:ext cx="360" cy="360"/>
              </p14:xfrm>
            </p:contentPart>
          </mc:Choice>
          <mc:Fallback xmlns="">
            <p:pic>
              <p:nvPicPr>
                <p:cNvPr id="151" name="Ink 150">
                  <a:extLst>
                    <a:ext uri="{FF2B5EF4-FFF2-40B4-BE49-F238E27FC236}">
                      <a16:creationId xmlns:a16="http://schemas.microsoft.com/office/drawing/2014/main" id="{5FC86C29-910F-4E32-A5B0-1608FCA1A043}"/>
                    </a:ext>
                  </a:extLst>
                </p:cNvPr>
                <p:cNvPicPr/>
                <p:nvPr/>
              </p:nvPicPr>
              <p:blipFill>
                <a:blip r:embed="rId5"/>
                <a:stretch>
                  <a:fillRect/>
                </a:stretch>
              </p:blipFill>
              <p:spPr>
                <a:xfrm>
                  <a:off x="10803232" y="36736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52" name="Ink 151">
                  <a:extLst>
                    <a:ext uri="{FF2B5EF4-FFF2-40B4-BE49-F238E27FC236}">
                      <a16:creationId xmlns:a16="http://schemas.microsoft.com/office/drawing/2014/main" id="{422C2254-7408-47BF-8C12-E17507B66B22}"/>
                    </a:ext>
                  </a:extLst>
                </p14:cNvPr>
                <p14:cNvContentPartPr/>
                <p14:nvPr/>
              </p14:nvContentPartPr>
              <p14:xfrm>
                <a:off x="11200672" y="4207935"/>
                <a:ext cx="360" cy="360"/>
              </p14:xfrm>
            </p:contentPart>
          </mc:Choice>
          <mc:Fallback xmlns="">
            <p:pic>
              <p:nvPicPr>
                <p:cNvPr id="152" name="Ink 151">
                  <a:extLst>
                    <a:ext uri="{FF2B5EF4-FFF2-40B4-BE49-F238E27FC236}">
                      <a16:creationId xmlns:a16="http://schemas.microsoft.com/office/drawing/2014/main" id="{422C2254-7408-47BF-8C12-E17507B66B22}"/>
                    </a:ext>
                  </a:extLst>
                </p:cNvPr>
                <p:cNvPicPr/>
                <p:nvPr/>
              </p:nvPicPr>
              <p:blipFill>
                <a:blip r:embed="rId5"/>
                <a:stretch>
                  <a:fillRect/>
                </a:stretch>
              </p:blipFill>
              <p:spPr>
                <a:xfrm>
                  <a:off x="11196352" y="42036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3" name="Ink 152">
                  <a:extLst>
                    <a:ext uri="{FF2B5EF4-FFF2-40B4-BE49-F238E27FC236}">
                      <a16:creationId xmlns:a16="http://schemas.microsoft.com/office/drawing/2014/main" id="{2BDAFAB4-1C04-4387-A88E-7D28E7F2C65C}"/>
                    </a:ext>
                  </a:extLst>
                </p14:cNvPr>
                <p14:cNvContentPartPr/>
                <p14:nvPr/>
              </p14:nvContentPartPr>
              <p14:xfrm>
                <a:off x="10850392" y="3986175"/>
                <a:ext cx="360" cy="360"/>
              </p14:xfrm>
            </p:contentPart>
          </mc:Choice>
          <mc:Fallback xmlns="">
            <p:pic>
              <p:nvPicPr>
                <p:cNvPr id="153" name="Ink 152">
                  <a:extLst>
                    <a:ext uri="{FF2B5EF4-FFF2-40B4-BE49-F238E27FC236}">
                      <a16:creationId xmlns:a16="http://schemas.microsoft.com/office/drawing/2014/main" id="{2BDAFAB4-1C04-4387-A88E-7D28E7F2C65C}"/>
                    </a:ext>
                  </a:extLst>
                </p:cNvPr>
                <p:cNvPicPr/>
                <p:nvPr/>
              </p:nvPicPr>
              <p:blipFill>
                <a:blip r:embed="rId5"/>
                <a:stretch>
                  <a:fillRect/>
                </a:stretch>
              </p:blipFill>
              <p:spPr>
                <a:xfrm>
                  <a:off x="10846072" y="39818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4" name="Ink 153">
                  <a:extLst>
                    <a:ext uri="{FF2B5EF4-FFF2-40B4-BE49-F238E27FC236}">
                      <a16:creationId xmlns:a16="http://schemas.microsoft.com/office/drawing/2014/main" id="{39C16216-344F-4CB5-8CB0-3180AE698ACC}"/>
                    </a:ext>
                  </a:extLst>
                </p14:cNvPr>
                <p14:cNvContentPartPr/>
                <p14:nvPr/>
              </p14:nvContentPartPr>
              <p14:xfrm>
                <a:off x="10918432" y="4088415"/>
                <a:ext cx="360" cy="360"/>
              </p14:xfrm>
            </p:contentPart>
          </mc:Choice>
          <mc:Fallback xmlns="">
            <p:pic>
              <p:nvPicPr>
                <p:cNvPr id="154" name="Ink 153">
                  <a:extLst>
                    <a:ext uri="{FF2B5EF4-FFF2-40B4-BE49-F238E27FC236}">
                      <a16:creationId xmlns:a16="http://schemas.microsoft.com/office/drawing/2014/main" id="{39C16216-344F-4CB5-8CB0-3180AE698ACC}"/>
                    </a:ext>
                  </a:extLst>
                </p:cNvPr>
                <p:cNvPicPr/>
                <p:nvPr/>
              </p:nvPicPr>
              <p:blipFill>
                <a:blip r:embed="rId5"/>
                <a:stretch>
                  <a:fillRect/>
                </a:stretch>
              </p:blipFill>
              <p:spPr>
                <a:xfrm>
                  <a:off x="10914112" y="40840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5" name="Ink 154">
                  <a:extLst>
                    <a:ext uri="{FF2B5EF4-FFF2-40B4-BE49-F238E27FC236}">
                      <a16:creationId xmlns:a16="http://schemas.microsoft.com/office/drawing/2014/main" id="{47005D3F-C1DE-421E-A422-1A4B7B0225D4}"/>
                    </a:ext>
                  </a:extLst>
                </p14:cNvPr>
                <p14:cNvContentPartPr/>
                <p14:nvPr/>
              </p14:nvContentPartPr>
              <p14:xfrm>
                <a:off x="11379952" y="4105335"/>
                <a:ext cx="360" cy="360"/>
              </p14:xfrm>
            </p:contentPart>
          </mc:Choice>
          <mc:Fallback xmlns="">
            <p:pic>
              <p:nvPicPr>
                <p:cNvPr id="155" name="Ink 154">
                  <a:extLst>
                    <a:ext uri="{FF2B5EF4-FFF2-40B4-BE49-F238E27FC236}">
                      <a16:creationId xmlns:a16="http://schemas.microsoft.com/office/drawing/2014/main" id="{47005D3F-C1DE-421E-A422-1A4B7B0225D4}"/>
                    </a:ext>
                  </a:extLst>
                </p:cNvPr>
                <p:cNvPicPr/>
                <p:nvPr/>
              </p:nvPicPr>
              <p:blipFill>
                <a:blip r:embed="rId5"/>
                <a:stretch>
                  <a:fillRect/>
                </a:stretch>
              </p:blipFill>
              <p:spPr>
                <a:xfrm>
                  <a:off x="11375632" y="4101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56" name="Ink 155">
                  <a:extLst>
                    <a:ext uri="{FF2B5EF4-FFF2-40B4-BE49-F238E27FC236}">
                      <a16:creationId xmlns:a16="http://schemas.microsoft.com/office/drawing/2014/main" id="{E5189D19-8F5E-4139-8373-9697FAF1867B}"/>
                    </a:ext>
                  </a:extLst>
                </p14:cNvPr>
                <p14:cNvContentPartPr/>
                <p14:nvPr/>
              </p14:nvContentPartPr>
              <p14:xfrm>
                <a:off x="11277712" y="4054215"/>
                <a:ext cx="360" cy="360"/>
              </p14:xfrm>
            </p:contentPart>
          </mc:Choice>
          <mc:Fallback xmlns="">
            <p:pic>
              <p:nvPicPr>
                <p:cNvPr id="156" name="Ink 155">
                  <a:extLst>
                    <a:ext uri="{FF2B5EF4-FFF2-40B4-BE49-F238E27FC236}">
                      <a16:creationId xmlns:a16="http://schemas.microsoft.com/office/drawing/2014/main" id="{E5189D19-8F5E-4139-8373-9697FAF1867B}"/>
                    </a:ext>
                  </a:extLst>
                </p:cNvPr>
                <p:cNvPicPr/>
                <p:nvPr/>
              </p:nvPicPr>
              <p:blipFill>
                <a:blip r:embed="rId5"/>
                <a:stretch>
                  <a:fillRect/>
                </a:stretch>
              </p:blipFill>
              <p:spPr>
                <a:xfrm>
                  <a:off x="11273392" y="40498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7" name="Ink 156">
                  <a:extLst>
                    <a:ext uri="{FF2B5EF4-FFF2-40B4-BE49-F238E27FC236}">
                      <a16:creationId xmlns:a16="http://schemas.microsoft.com/office/drawing/2014/main" id="{CEB1287F-DE6A-4E87-9E92-CC1D26B72125}"/>
                    </a:ext>
                  </a:extLst>
                </p14:cNvPr>
                <p14:cNvContentPartPr/>
                <p14:nvPr/>
              </p14:nvContentPartPr>
              <p14:xfrm>
                <a:off x="11473912" y="3857655"/>
                <a:ext cx="360" cy="360"/>
              </p14:xfrm>
            </p:contentPart>
          </mc:Choice>
          <mc:Fallback xmlns="">
            <p:pic>
              <p:nvPicPr>
                <p:cNvPr id="157" name="Ink 156">
                  <a:extLst>
                    <a:ext uri="{FF2B5EF4-FFF2-40B4-BE49-F238E27FC236}">
                      <a16:creationId xmlns:a16="http://schemas.microsoft.com/office/drawing/2014/main" id="{CEB1287F-DE6A-4E87-9E92-CC1D26B72125}"/>
                    </a:ext>
                  </a:extLst>
                </p:cNvPr>
                <p:cNvPicPr/>
                <p:nvPr/>
              </p:nvPicPr>
              <p:blipFill>
                <a:blip r:embed="rId5"/>
                <a:stretch>
                  <a:fillRect/>
                </a:stretch>
              </p:blipFill>
              <p:spPr>
                <a:xfrm>
                  <a:off x="11469592" y="38533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8" name="Ink 157">
                  <a:extLst>
                    <a:ext uri="{FF2B5EF4-FFF2-40B4-BE49-F238E27FC236}">
                      <a16:creationId xmlns:a16="http://schemas.microsoft.com/office/drawing/2014/main" id="{FDC211EE-2316-436E-90BD-B61AAA19469C}"/>
                    </a:ext>
                  </a:extLst>
                </p14:cNvPr>
                <p14:cNvContentPartPr/>
                <p14:nvPr/>
              </p14:nvContentPartPr>
              <p14:xfrm>
                <a:off x="11029672" y="3601335"/>
                <a:ext cx="360" cy="360"/>
              </p14:xfrm>
            </p:contentPart>
          </mc:Choice>
          <mc:Fallback xmlns="">
            <p:pic>
              <p:nvPicPr>
                <p:cNvPr id="158" name="Ink 157">
                  <a:extLst>
                    <a:ext uri="{FF2B5EF4-FFF2-40B4-BE49-F238E27FC236}">
                      <a16:creationId xmlns:a16="http://schemas.microsoft.com/office/drawing/2014/main" id="{FDC211EE-2316-436E-90BD-B61AAA19469C}"/>
                    </a:ext>
                  </a:extLst>
                </p:cNvPr>
                <p:cNvPicPr/>
                <p:nvPr/>
              </p:nvPicPr>
              <p:blipFill>
                <a:blip r:embed="rId5"/>
                <a:stretch>
                  <a:fillRect/>
                </a:stretch>
              </p:blipFill>
              <p:spPr>
                <a:xfrm>
                  <a:off x="11025352" y="3597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9" name="Ink 158">
                  <a:extLst>
                    <a:ext uri="{FF2B5EF4-FFF2-40B4-BE49-F238E27FC236}">
                      <a16:creationId xmlns:a16="http://schemas.microsoft.com/office/drawing/2014/main" id="{D0A0C565-E216-437C-9B83-18B8BBF6A2CC}"/>
                    </a:ext>
                  </a:extLst>
                </p14:cNvPr>
                <p14:cNvContentPartPr/>
                <p14:nvPr/>
              </p14:nvContentPartPr>
              <p14:xfrm>
                <a:off x="10927432" y="3336375"/>
                <a:ext cx="360" cy="360"/>
              </p14:xfrm>
            </p:contentPart>
          </mc:Choice>
          <mc:Fallback xmlns="">
            <p:pic>
              <p:nvPicPr>
                <p:cNvPr id="159" name="Ink 158">
                  <a:extLst>
                    <a:ext uri="{FF2B5EF4-FFF2-40B4-BE49-F238E27FC236}">
                      <a16:creationId xmlns:a16="http://schemas.microsoft.com/office/drawing/2014/main" id="{D0A0C565-E216-437C-9B83-18B8BBF6A2CC}"/>
                    </a:ext>
                  </a:extLst>
                </p:cNvPr>
                <p:cNvPicPr/>
                <p:nvPr/>
              </p:nvPicPr>
              <p:blipFill>
                <a:blip r:embed="rId5"/>
                <a:stretch>
                  <a:fillRect/>
                </a:stretch>
              </p:blipFill>
              <p:spPr>
                <a:xfrm>
                  <a:off x="10923112" y="33320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60" name="Ink 159">
                  <a:extLst>
                    <a:ext uri="{FF2B5EF4-FFF2-40B4-BE49-F238E27FC236}">
                      <a16:creationId xmlns:a16="http://schemas.microsoft.com/office/drawing/2014/main" id="{FF4B7EDC-5C37-495A-89BA-A74C5D4EF7C4}"/>
                    </a:ext>
                  </a:extLst>
                </p14:cNvPr>
                <p14:cNvContentPartPr/>
                <p14:nvPr/>
              </p14:nvContentPartPr>
              <p14:xfrm>
                <a:off x="8773552" y="3225494"/>
                <a:ext cx="360" cy="360"/>
              </p14:xfrm>
            </p:contentPart>
          </mc:Choice>
          <mc:Fallback xmlns="">
            <p:pic>
              <p:nvPicPr>
                <p:cNvPr id="160" name="Ink 159">
                  <a:extLst>
                    <a:ext uri="{FF2B5EF4-FFF2-40B4-BE49-F238E27FC236}">
                      <a16:creationId xmlns:a16="http://schemas.microsoft.com/office/drawing/2014/main" id="{FF4B7EDC-5C37-495A-89BA-A74C5D4EF7C4}"/>
                    </a:ext>
                  </a:extLst>
                </p:cNvPr>
                <p:cNvPicPr/>
                <p:nvPr/>
              </p:nvPicPr>
              <p:blipFill>
                <a:blip r:embed="rId5"/>
                <a:stretch>
                  <a:fillRect/>
                </a:stretch>
              </p:blipFill>
              <p:spPr>
                <a:xfrm>
                  <a:off x="8769232" y="32211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61" name="Ink 160">
                  <a:extLst>
                    <a:ext uri="{FF2B5EF4-FFF2-40B4-BE49-F238E27FC236}">
                      <a16:creationId xmlns:a16="http://schemas.microsoft.com/office/drawing/2014/main" id="{09F48AAE-33D3-403D-831D-79E77716D287}"/>
                    </a:ext>
                  </a:extLst>
                </p14:cNvPr>
                <p14:cNvContentPartPr/>
                <p14:nvPr/>
              </p14:nvContentPartPr>
              <p14:xfrm>
                <a:off x="8705152" y="3353654"/>
                <a:ext cx="360" cy="360"/>
              </p14:xfrm>
            </p:contentPart>
          </mc:Choice>
          <mc:Fallback xmlns="">
            <p:pic>
              <p:nvPicPr>
                <p:cNvPr id="161" name="Ink 160">
                  <a:extLst>
                    <a:ext uri="{FF2B5EF4-FFF2-40B4-BE49-F238E27FC236}">
                      <a16:creationId xmlns:a16="http://schemas.microsoft.com/office/drawing/2014/main" id="{09F48AAE-33D3-403D-831D-79E77716D287}"/>
                    </a:ext>
                  </a:extLst>
                </p:cNvPr>
                <p:cNvPicPr/>
                <p:nvPr/>
              </p:nvPicPr>
              <p:blipFill>
                <a:blip r:embed="rId5"/>
                <a:stretch>
                  <a:fillRect/>
                </a:stretch>
              </p:blipFill>
              <p:spPr>
                <a:xfrm>
                  <a:off x="8700832" y="33493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62" name="Ink 161">
                  <a:extLst>
                    <a:ext uri="{FF2B5EF4-FFF2-40B4-BE49-F238E27FC236}">
                      <a16:creationId xmlns:a16="http://schemas.microsoft.com/office/drawing/2014/main" id="{0920FE6F-D992-432C-A6FC-1E88140D4C9F}"/>
                    </a:ext>
                  </a:extLst>
                </p14:cNvPr>
                <p14:cNvContentPartPr/>
                <p14:nvPr/>
              </p14:nvContentPartPr>
              <p14:xfrm>
                <a:off x="8568352" y="3404774"/>
                <a:ext cx="360" cy="360"/>
              </p14:xfrm>
            </p:contentPart>
          </mc:Choice>
          <mc:Fallback xmlns="">
            <p:pic>
              <p:nvPicPr>
                <p:cNvPr id="162" name="Ink 161">
                  <a:extLst>
                    <a:ext uri="{FF2B5EF4-FFF2-40B4-BE49-F238E27FC236}">
                      <a16:creationId xmlns:a16="http://schemas.microsoft.com/office/drawing/2014/main" id="{0920FE6F-D992-432C-A6FC-1E88140D4C9F}"/>
                    </a:ext>
                  </a:extLst>
                </p:cNvPr>
                <p:cNvPicPr/>
                <p:nvPr/>
              </p:nvPicPr>
              <p:blipFill>
                <a:blip r:embed="rId5"/>
                <a:stretch>
                  <a:fillRect/>
                </a:stretch>
              </p:blipFill>
              <p:spPr>
                <a:xfrm>
                  <a:off x="8564032" y="34004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63" name="Ink 162">
                  <a:extLst>
                    <a:ext uri="{FF2B5EF4-FFF2-40B4-BE49-F238E27FC236}">
                      <a16:creationId xmlns:a16="http://schemas.microsoft.com/office/drawing/2014/main" id="{7BD87A71-84CB-4E39-B47F-A94501A65E18}"/>
                    </a:ext>
                  </a:extLst>
                </p14:cNvPr>
                <p14:cNvContentPartPr/>
                <p14:nvPr/>
              </p14:nvContentPartPr>
              <p14:xfrm>
                <a:off x="8525512" y="4020014"/>
                <a:ext cx="360" cy="360"/>
              </p14:xfrm>
            </p:contentPart>
          </mc:Choice>
          <mc:Fallback xmlns="">
            <p:pic>
              <p:nvPicPr>
                <p:cNvPr id="163" name="Ink 162">
                  <a:extLst>
                    <a:ext uri="{FF2B5EF4-FFF2-40B4-BE49-F238E27FC236}">
                      <a16:creationId xmlns:a16="http://schemas.microsoft.com/office/drawing/2014/main" id="{7BD87A71-84CB-4E39-B47F-A94501A65E18}"/>
                    </a:ext>
                  </a:extLst>
                </p:cNvPr>
                <p:cNvPicPr/>
                <p:nvPr/>
              </p:nvPicPr>
              <p:blipFill>
                <a:blip r:embed="rId5"/>
                <a:stretch>
                  <a:fillRect/>
                </a:stretch>
              </p:blipFill>
              <p:spPr>
                <a:xfrm>
                  <a:off x="8521192" y="401569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64" name="Ink 163">
                  <a:extLst>
                    <a:ext uri="{FF2B5EF4-FFF2-40B4-BE49-F238E27FC236}">
                      <a16:creationId xmlns:a16="http://schemas.microsoft.com/office/drawing/2014/main" id="{75833A62-7FB9-423E-A054-64A99AA6B26B}"/>
                    </a:ext>
                  </a:extLst>
                </p14:cNvPr>
                <p14:cNvContentPartPr/>
                <p14:nvPr/>
              </p14:nvContentPartPr>
              <p14:xfrm>
                <a:off x="8662312" y="4174094"/>
                <a:ext cx="360" cy="360"/>
              </p14:xfrm>
            </p:contentPart>
          </mc:Choice>
          <mc:Fallback xmlns="">
            <p:pic>
              <p:nvPicPr>
                <p:cNvPr id="164" name="Ink 163">
                  <a:extLst>
                    <a:ext uri="{FF2B5EF4-FFF2-40B4-BE49-F238E27FC236}">
                      <a16:creationId xmlns:a16="http://schemas.microsoft.com/office/drawing/2014/main" id="{75833A62-7FB9-423E-A054-64A99AA6B26B}"/>
                    </a:ext>
                  </a:extLst>
                </p:cNvPr>
                <p:cNvPicPr/>
                <p:nvPr/>
              </p:nvPicPr>
              <p:blipFill>
                <a:blip r:embed="rId5"/>
                <a:stretch>
                  <a:fillRect/>
                </a:stretch>
              </p:blipFill>
              <p:spPr>
                <a:xfrm>
                  <a:off x="8657992" y="41697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65" name="Ink 164">
                  <a:extLst>
                    <a:ext uri="{FF2B5EF4-FFF2-40B4-BE49-F238E27FC236}">
                      <a16:creationId xmlns:a16="http://schemas.microsoft.com/office/drawing/2014/main" id="{FE068365-6913-4889-845D-3A35670DAC1C}"/>
                    </a:ext>
                  </a:extLst>
                </p14:cNvPr>
                <p14:cNvContentPartPr/>
                <p14:nvPr/>
              </p14:nvContentPartPr>
              <p14:xfrm>
                <a:off x="8850592" y="4250774"/>
                <a:ext cx="360" cy="360"/>
              </p14:xfrm>
            </p:contentPart>
          </mc:Choice>
          <mc:Fallback xmlns="">
            <p:pic>
              <p:nvPicPr>
                <p:cNvPr id="165" name="Ink 164">
                  <a:extLst>
                    <a:ext uri="{FF2B5EF4-FFF2-40B4-BE49-F238E27FC236}">
                      <a16:creationId xmlns:a16="http://schemas.microsoft.com/office/drawing/2014/main" id="{FE068365-6913-4889-845D-3A35670DAC1C}"/>
                    </a:ext>
                  </a:extLst>
                </p:cNvPr>
                <p:cNvPicPr/>
                <p:nvPr/>
              </p:nvPicPr>
              <p:blipFill>
                <a:blip r:embed="rId5"/>
                <a:stretch>
                  <a:fillRect/>
                </a:stretch>
              </p:blipFill>
              <p:spPr>
                <a:xfrm>
                  <a:off x="8846272" y="42464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66" name="Ink 165">
                  <a:extLst>
                    <a:ext uri="{FF2B5EF4-FFF2-40B4-BE49-F238E27FC236}">
                      <a16:creationId xmlns:a16="http://schemas.microsoft.com/office/drawing/2014/main" id="{49ADADD6-9EDF-413A-8191-0744C3640F85}"/>
                    </a:ext>
                  </a:extLst>
                </p14:cNvPr>
                <p14:cNvContentPartPr/>
                <p14:nvPr/>
              </p14:nvContentPartPr>
              <p14:xfrm>
                <a:off x="8918632" y="4250774"/>
                <a:ext cx="360" cy="360"/>
              </p14:xfrm>
            </p:contentPart>
          </mc:Choice>
          <mc:Fallback xmlns="">
            <p:pic>
              <p:nvPicPr>
                <p:cNvPr id="166" name="Ink 165">
                  <a:extLst>
                    <a:ext uri="{FF2B5EF4-FFF2-40B4-BE49-F238E27FC236}">
                      <a16:creationId xmlns:a16="http://schemas.microsoft.com/office/drawing/2014/main" id="{49ADADD6-9EDF-413A-8191-0744C3640F85}"/>
                    </a:ext>
                  </a:extLst>
                </p:cNvPr>
                <p:cNvPicPr/>
                <p:nvPr/>
              </p:nvPicPr>
              <p:blipFill>
                <a:blip r:embed="rId5"/>
                <a:stretch>
                  <a:fillRect/>
                </a:stretch>
              </p:blipFill>
              <p:spPr>
                <a:xfrm>
                  <a:off x="8914312" y="42464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7" name="Ink 166">
                  <a:extLst>
                    <a:ext uri="{FF2B5EF4-FFF2-40B4-BE49-F238E27FC236}">
                      <a16:creationId xmlns:a16="http://schemas.microsoft.com/office/drawing/2014/main" id="{97B821B5-D4DB-41F1-A886-560D3C9EEBB5}"/>
                    </a:ext>
                  </a:extLst>
                </p14:cNvPr>
                <p14:cNvContentPartPr/>
                <p14:nvPr/>
              </p14:nvContentPartPr>
              <p14:xfrm>
                <a:off x="9064072" y="4233854"/>
                <a:ext cx="360" cy="360"/>
              </p14:xfrm>
            </p:contentPart>
          </mc:Choice>
          <mc:Fallback xmlns="">
            <p:pic>
              <p:nvPicPr>
                <p:cNvPr id="167" name="Ink 166">
                  <a:extLst>
                    <a:ext uri="{FF2B5EF4-FFF2-40B4-BE49-F238E27FC236}">
                      <a16:creationId xmlns:a16="http://schemas.microsoft.com/office/drawing/2014/main" id="{97B821B5-D4DB-41F1-A886-560D3C9EEBB5}"/>
                    </a:ext>
                  </a:extLst>
                </p:cNvPr>
                <p:cNvPicPr/>
                <p:nvPr/>
              </p:nvPicPr>
              <p:blipFill>
                <a:blip r:embed="rId5"/>
                <a:stretch>
                  <a:fillRect/>
                </a:stretch>
              </p:blipFill>
              <p:spPr>
                <a:xfrm>
                  <a:off x="9059752" y="42295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2" name="Ink 171">
                  <a:extLst>
                    <a:ext uri="{FF2B5EF4-FFF2-40B4-BE49-F238E27FC236}">
                      <a16:creationId xmlns:a16="http://schemas.microsoft.com/office/drawing/2014/main" id="{71A07113-F086-4072-9909-A4C0BA35C7A7}"/>
                    </a:ext>
                  </a:extLst>
                </p14:cNvPr>
                <p14:cNvContentPartPr/>
                <p14:nvPr/>
              </p14:nvContentPartPr>
              <p14:xfrm>
                <a:off x="10833112" y="3481455"/>
                <a:ext cx="360" cy="360"/>
              </p14:xfrm>
            </p:contentPart>
          </mc:Choice>
          <mc:Fallback xmlns="">
            <p:pic>
              <p:nvPicPr>
                <p:cNvPr id="172" name="Ink 171">
                  <a:extLst>
                    <a:ext uri="{FF2B5EF4-FFF2-40B4-BE49-F238E27FC236}">
                      <a16:creationId xmlns:a16="http://schemas.microsoft.com/office/drawing/2014/main" id="{71A07113-F086-4072-9909-A4C0BA35C7A7}"/>
                    </a:ext>
                  </a:extLst>
                </p:cNvPr>
                <p:cNvPicPr/>
                <p:nvPr/>
              </p:nvPicPr>
              <p:blipFill>
                <a:blip r:embed="rId5"/>
                <a:stretch>
                  <a:fillRect/>
                </a:stretch>
              </p:blipFill>
              <p:spPr>
                <a:xfrm>
                  <a:off x="10828792" y="34771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73" name="Ink 172">
                  <a:extLst>
                    <a:ext uri="{FF2B5EF4-FFF2-40B4-BE49-F238E27FC236}">
                      <a16:creationId xmlns:a16="http://schemas.microsoft.com/office/drawing/2014/main" id="{EBF25232-2228-4BC7-8C10-89E378EFDC35}"/>
                    </a:ext>
                  </a:extLst>
                </p14:cNvPr>
                <p14:cNvContentPartPr/>
                <p14:nvPr/>
              </p14:nvContentPartPr>
              <p14:xfrm>
                <a:off x="11627992" y="3549855"/>
                <a:ext cx="360" cy="360"/>
              </p14:xfrm>
            </p:contentPart>
          </mc:Choice>
          <mc:Fallback xmlns="">
            <p:pic>
              <p:nvPicPr>
                <p:cNvPr id="173" name="Ink 172">
                  <a:extLst>
                    <a:ext uri="{FF2B5EF4-FFF2-40B4-BE49-F238E27FC236}">
                      <a16:creationId xmlns:a16="http://schemas.microsoft.com/office/drawing/2014/main" id="{EBF25232-2228-4BC7-8C10-89E378EFDC35}"/>
                    </a:ext>
                  </a:extLst>
                </p:cNvPr>
                <p:cNvPicPr/>
                <p:nvPr/>
              </p:nvPicPr>
              <p:blipFill>
                <a:blip r:embed="rId5"/>
                <a:stretch>
                  <a:fillRect/>
                </a:stretch>
              </p:blipFill>
              <p:spPr>
                <a:xfrm>
                  <a:off x="11623672" y="354553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74" name="Ink 173">
                  <a:extLst>
                    <a:ext uri="{FF2B5EF4-FFF2-40B4-BE49-F238E27FC236}">
                      <a16:creationId xmlns:a16="http://schemas.microsoft.com/office/drawing/2014/main" id="{687DB24D-E0C7-4FDD-872E-4F7FB30C003F}"/>
                    </a:ext>
                  </a:extLst>
                </p14:cNvPr>
                <p14:cNvContentPartPr/>
                <p14:nvPr/>
              </p14:nvContentPartPr>
              <p14:xfrm>
                <a:off x="11602432" y="3430335"/>
                <a:ext cx="360" cy="360"/>
              </p14:xfrm>
            </p:contentPart>
          </mc:Choice>
          <mc:Fallback xmlns="">
            <p:pic>
              <p:nvPicPr>
                <p:cNvPr id="174" name="Ink 173">
                  <a:extLst>
                    <a:ext uri="{FF2B5EF4-FFF2-40B4-BE49-F238E27FC236}">
                      <a16:creationId xmlns:a16="http://schemas.microsoft.com/office/drawing/2014/main" id="{687DB24D-E0C7-4FDD-872E-4F7FB30C003F}"/>
                    </a:ext>
                  </a:extLst>
                </p:cNvPr>
                <p:cNvPicPr/>
                <p:nvPr/>
              </p:nvPicPr>
              <p:blipFill>
                <a:blip r:embed="rId5"/>
                <a:stretch>
                  <a:fillRect/>
                </a:stretch>
              </p:blipFill>
              <p:spPr>
                <a:xfrm>
                  <a:off x="11598112" y="342601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5" name="Ink 174">
                  <a:extLst>
                    <a:ext uri="{FF2B5EF4-FFF2-40B4-BE49-F238E27FC236}">
                      <a16:creationId xmlns:a16="http://schemas.microsoft.com/office/drawing/2014/main" id="{A06E7580-6EAD-4245-BA88-D2CC935D5E9D}"/>
                    </a:ext>
                  </a:extLst>
                </p14:cNvPr>
                <p14:cNvContentPartPr/>
                <p14:nvPr/>
              </p14:nvContentPartPr>
              <p14:xfrm>
                <a:off x="11397232" y="3208215"/>
                <a:ext cx="360" cy="360"/>
              </p14:xfrm>
            </p:contentPart>
          </mc:Choice>
          <mc:Fallback xmlns="">
            <p:pic>
              <p:nvPicPr>
                <p:cNvPr id="175" name="Ink 174">
                  <a:extLst>
                    <a:ext uri="{FF2B5EF4-FFF2-40B4-BE49-F238E27FC236}">
                      <a16:creationId xmlns:a16="http://schemas.microsoft.com/office/drawing/2014/main" id="{A06E7580-6EAD-4245-BA88-D2CC935D5E9D}"/>
                    </a:ext>
                  </a:extLst>
                </p:cNvPr>
                <p:cNvPicPr/>
                <p:nvPr/>
              </p:nvPicPr>
              <p:blipFill>
                <a:blip r:embed="rId5"/>
                <a:stretch>
                  <a:fillRect/>
                </a:stretch>
              </p:blipFill>
              <p:spPr>
                <a:xfrm>
                  <a:off x="11392912" y="3203895"/>
                  <a:ext cx="9000" cy="9000"/>
                </a:xfrm>
                <a:prstGeom prst="rect">
                  <a:avLst/>
                </a:prstGeom>
              </p:spPr>
            </p:pic>
          </mc:Fallback>
        </mc:AlternateContent>
        <p:cxnSp>
          <p:nvCxnSpPr>
            <p:cNvPr id="189" name="Connector: Curved 188">
              <a:extLst>
                <a:ext uri="{FF2B5EF4-FFF2-40B4-BE49-F238E27FC236}">
                  <a16:creationId xmlns:a16="http://schemas.microsoft.com/office/drawing/2014/main" id="{E596DFB0-AFDD-4086-898C-6C7D045827D6}"/>
                </a:ext>
              </a:extLst>
            </p:cNvPr>
            <p:cNvCxnSpPr>
              <a:cxnSpLocks/>
              <a:stCxn id="86" idx="7"/>
              <a:endCxn id="87" idx="1"/>
            </p:cNvCxnSpPr>
            <p:nvPr/>
          </p:nvCxnSpPr>
          <p:spPr>
            <a:xfrm rot="5400000" flipH="1" flipV="1">
              <a:off x="10054170" y="2527673"/>
              <a:ext cx="12700" cy="1453730"/>
            </a:xfrm>
            <a:prstGeom prst="curvedConnector3">
              <a:avLst>
                <a:gd name="adj1" fmla="val 3317567"/>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Connector: Curved 200">
              <a:extLst>
                <a:ext uri="{FF2B5EF4-FFF2-40B4-BE49-F238E27FC236}">
                  <a16:creationId xmlns:a16="http://schemas.microsoft.com/office/drawing/2014/main" id="{BDA62427-D2A0-4F60-8508-D5F3423FCAF3}"/>
                </a:ext>
              </a:extLst>
            </p:cNvPr>
            <p:cNvCxnSpPr>
              <a:cxnSpLocks/>
              <a:stCxn id="87" idx="3"/>
              <a:endCxn id="86" idx="5"/>
            </p:cNvCxnSpPr>
            <p:nvPr/>
          </p:nvCxnSpPr>
          <p:spPr>
            <a:xfrm rot="5400000">
              <a:off x="10054170" y="3458264"/>
              <a:ext cx="12700" cy="1453730"/>
            </a:xfrm>
            <a:prstGeom prst="curvedConnector3">
              <a:avLst>
                <a:gd name="adj1" fmla="val 3317567"/>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24D1FCC3-8FAF-492A-A89F-6514C976659D}"/>
                </a:ext>
              </a:extLst>
            </p:cNvPr>
            <p:cNvSpPr txBox="1"/>
            <p:nvPr/>
          </p:nvSpPr>
          <p:spPr>
            <a:xfrm>
              <a:off x="9904382" y="2843746"/>
              <a:ext cx="304217" cy="369332"/>
            </a:xfrm>
            <a:prstGeom prst="rect">
              <a:avLst/>
            </a:prstGeom>
            <a:noFill/>
          </p:spPr>
          <p:txBody>
            <a:bodyPr wrap="square" rtlCol="0">
              <a:spAutoFit/>
            </a:bodyPr>
            <a:lstStyle/>
            <a:p>
              <a:pPr algn="ctr"/>
              <a:r>
                <a:rPr lang="en-US" dirty="0">
                  <a:solidFill>
                    <a:schemeClr val="accent3">
                      <a:lumMod val="60000"/>
                      <a:lumOff val="40000"/>
                    </a:schemeClr>
                  </a:solidFill>
                </a:rPr>
                <a:t>f</a:t>
              </a:r>
              <a:endParaRPr lang="el-GR" baseline="30000" dirty="0">
                <a:solidFill>
                  <a:schemeClr val="accent3">
                    <a:lumMod val="60000"/>
                    <a:lumOff val="40000"/>
                  </a:schemeClr>
                </a:solidFill>
              </a:endParaRPr>
            </a:p>
          </p:txBody>
        </p:sp>
        <p:sp>
          <p:nvSpPr>
            <p:cNvPr id="205" name="TextBox 204">
              <a:extLst>
                <a:ext uri="{FF2B5EF4-FFF2-40B4-BE49-F238E27FC236}">
                  <a16:creationId xmlns:a16="http://schemas.microsoft.com/office/drawing/2014/main" id="{B857F87E-476A-4A38-8D36-EDBB591F6B44}"/>
                </a:ext>
              </a:extLst>
            </p:cNvPr>
            <p:cNvSpPr txBox="1"/>
            <p:nvPr/>
          </p:nvSpPr>
          <p:spPr>
            <a:xfrm>
              <a:off x="9767922" y="4220637"/>
              <a:ext cx="568204" cy="369332"/>
            </a:xfrm>
            <a:prstGeom prst="rect">
              <a:avLst/>
            </a:prstGeom>
            <a:noFill/>
          </p:spPr>
          <p:txBody>
            <a:bodyPr wrap="square" rtlCol="0">
              <a:spAutoFit/>
            </a:bodyPr>
            <a:lstStyle/>
            <a:p>
              <a:pPr algn="ctr"/>
              <a:r>
                <a:rPr lang="en-US" dirty="0">
                  <a:solidFill>
                    <a:schemeClr val="accent3">
                      <a:lumMod val="60000"/>
                      <a:lumOff val="40000"/>
                    </a:schemeClr>
                  </a:solidFill>
                </a:rPr>
                <a:t>f</a:t>
              </a:r>
              <a:r>
                <a:rPr lang="en-US" baseline="30000" dirty="0">
                  <a:solidFill>
                    <a:schemeClr val="accent3">
                      <a:lumMod val="60000"/>
                      <a:lumOff val="40000"/>
                    </a:schemeClr>
                  </a:solidFill>
                </a:rPr>
                <a:t>-1</a:t>
              </a:r>
              <a:endParaRPr lang="el-GR" baseline="30000" dirty="0">
                <a:solidFill>
                  <a:schemeClr val="accent3">
                    <a:lumMod val="60000"/>
                    <a:lumOff val="40000"/>
                  </a:schemeClr>
                </a:solidFill>
              </a:endParaRPr>
            </a:p>
          </p:txBody>
        </p:sp>
        <p:sp>
          <p:nvSpPr>
            <p:cNvPr id="206" name="TextBox 205">
              <a:extLst>
                <a:ext uri="{FF2B5EF4-FFF2-40B4-BE49-F238E27FC236}">
                  <a16:creationId xmlns:a16="http://schemas.microsoft.com/office/drawing/2014/main" id="{C769302E-9464-4190-ACB1-A563697E775A}"/>
                </a:ext>
              </a:extLst>
            </p:cNvPr>
            <p:cNvSpPr txBox="1"/>
            <p:nvPr/>
          </p:nvSpPr>
          <p:spPr>
            <a:xfrm>
              <a:off x="9639539" y="4619127"/>
              <a:ext cx="824969" cy="307777"/>
            </a:xfrm>
            <a:prstGeom prst="rect">
              <a:avLst/>
            </a:prstGeom>
            <a:noFill/>
          </p:spPr>
          <p:txBody>
            <a:bodyPr wrap="none" rtlCol="0">
              <a:spAutoFit/>
            </a:bodyPr>
            <a:lstStyle/>
            <a:p>
              <a:r>
                <a:rPr lang="el-GR" sz="1400" dirty="0"/>
                <a:t>Δύσκολο</a:t>
              </a:r>
            </a:p>
          </p:txBody>
        </p:sp>
        <p:sp>
          <p:nvSpPr>
            <p:cNvPr id="207" name="TextBox 206">
              <a:extLst>
                <a:ext uri="{FF2B5EF4-FFF2-40B4-BE49-F238E27FC236}">
                  <a16:creationId xmlns:a16="http://schemas.microsoft.com/office/drawing/2014/main" id="{B669DA30-4D14-456D-ADB8-AA23BBE117DC}"/>
                </a:ext>
              </a:extLst>
            </p:cNvPr>
            <p:cNvSpPr txBox="1"/>
            <p:nvPr/>
          </p:nvSpPr>
          <p:spPr>
            <a:xfrm>
              <a:off x="9702536" y="2529627"/>
              <a:ext cx="715965" cy="307777"/>
            </a:xfrm>
            <a:prstGeom prst="rect">
              <a:avLst/>
            </a:prstGeom>
            <a:noFill/>
          </p:spPr>
          <p:txBody>
            <a:bodyPr wrap="none" rtlCol="0">
              <a:spAutoFit/>
            </a:bodyPr>
            <a:lstStyle/>
            <a:p>
              <a:r>
                <a:rPr lang="el-GR" sz="1400" dirty="0"/>
                <a:t>Εύκολο</a:t>
              </a:r>
            </a:p>
          </p:txBody>
        </p:sp>
      </p:grpSp>
      <p:grpSp>
        <p:nvGrpSpPr>
          <p:cNvPr id="288" name="Group 287">
            <a:extLst>
              <a:ext uri="{FF2B5EF4-FFF2-40B4-BE49-F238E27FC236}">
                <a16:creationId xmlns:a16="http://schemas.microsoft.com/office/drawing/2014/main" id="{4508B4E7-EE90-4218-A8A6-B4E5C664F95E}"/>
              </a:ext>
            </a:extLst>
          </p:cNvPr>
          <p:cNvGrpSpPr/>
          <p:nvPr/>
        </p:nvGrpSpPr>
        <p:grpSpPr>
          <a:xfrm>
            <a:off x="358728" y="4986365"/>
            <a:ext cx="11429108" cy="1594888"/>
            <a:chOff x="358728" y="4986365"/>
            <a:chExt cx="11429108" cy="1594888"/>
          </a:xfrm>
        </p:grpSpPr>
        <p:sp>
          <p:nvSpPr>
            <p:cNvPr id="85" name="TextBox 84">
              <a:extLst>
                <a:ext uri="{FF2B5EF4-FFF2-40B4-BE49-F238E27FC236}">
                  <a16:creationId xmlns:a16="http://schemas.microsoft.com/office/drawing/2014/main" id="{5DB55501-43F9-4FAB-B75D-0D02E8485E72}"/>
                </a:ext>
              </a:extLst>
            </p:cNvPr>
            <p:cNvSpPr txBox="1"/>
            <p:nvPr/>
          </p:nvSpPr>
          <p:spPr>
            <a:xfrm>
              <a:off x="358728" y="5043873"/>
              <a:ext cx="7264122" cy="1200329"/>
            </a:xfrm>
            <a:prstGeom prst="rect">
              <a:avLst/>
            </a:prstGeom>
            <a:noFill/>
          </p:spPr>
          <p:txBody>
            <a:bodyPr wrap="square">
              <a:spAutoFit/>
            </a:bodyPr>
            <a:lstStyle/>
            <a:p>
              <a:pPr marL="285750" indent="-285750" algn="l">
                <a:buFont typeface="Wingdings" panose="05000000000000000000" pitchFamily="2" charset="2"/>
                <a:buChar char="Ø"/>
              </a:pPr>
              <a:r>
                <a:rPr lang="el-GR" b="0" i="0" u="none" strike="noStrike" baseline="0" dirty="0"/>
                <a:t>Έστω h : X → Y μια συνάρτηση κατακερματισμού. Ένα ζεύγος (x1,x2) καλείται </a:t>
              </a:r>
              <a:r>
                <a:rPr lang="el-GR" b="1" i="0" u="none" strike="noStrike" baseline="0" dirty="0">
                  <a:solidFill>
                    <a:srgbClr val="CC9900"/>
                  </a:solidFill>
                </a:rPr>
                <a:t>σύμπτωση</a:t>
              </a:r>
              <a:r>
                <a:rPr lang="el-GR" b="1" i="0" u="none" strike="noStrike" baseline="0" dirty="0"/>
                <a:t> </a:t>
              </a:r>
              <a:r>
                <a:rPr lang="el-GR" b="0" i="0" u="none" strike="noStrike" baseline="0" dirty="0"/>
                <a:t>της h αν ισχύει x</a:t>
              </a:r>
              <a:r>
                <a:rPr lang="el-GR" b="0" i="0" u="none" strike="noStrike" baseline="-25000" dirty="0"/>
                <a:t>1</a:t>
              </a:r>
              <a:r>
                <a:rPr lang="el-GR" b="0" i="0" u="none" strike="noStrike" baseline="0" dirty="0"/>
                <a:t> </a:t>
              </a:r>
              <a:r>
                <a:rPr lang="el-GR" dirty="0"/>
                <a:t>≠</a:t>
              </a:r>
              <a:r>
                <a:rPr lang="el-GR" b="0" i="0" u="none" strike="noStrike" baseline="0" dirty="0"/>
                <a:t> x</a:t>
              </a:r>
              <a:r>
                <a:rPr lang="el-GR" b="0" i="0" u="none" strike="noStrike" baseline="-25000" dirty="0"/>
                <a:t>2</a:t>
              </a:r>
              <a:r>
                <a:rPr lang="el-GR" b="0" i="0" u="none" strike="noStrike" baseline="0" dirty="0"/>
                <a:t> με h(x</a:t>
              </a:r>
              <a:r>
                <a:rPr lang="el-GR" b="0" i="0" u="none" strike="noStrike" baseline="-25000" dirty="0"/>
                <a:t>1</a:t>
              </a:r>
              <a:r>
                <a:rPr lang="el-GR" b="0" i="0" u="none" strike="noStrike" baseline="0" dirty="0"/>
                <a:t>) = h(x</a:t>
              </a:r>
              <a:r>
                <a:rPr lang="el-GR" b="0" i="0" u="none" strike="noStrike" baseline="-25000" dirty="0"/>
                <a:t>2</a:t>
              </a:r>
              <a:r>
                <a:rPr lang="el-GR" b="0" i="0" u="none" strike="noStrike" baseline="0" dirty="0"/>
                <a:t>).</a:t>
              </a:r>
            </a:p>
            <a:p>
              <a:pPr marL="742950" lvl="1" indent="-285750">
                <a:buFont typeface="Wingdings" panose="05000000000000000000" pitchFamily="2" charset="2"/>
                <a:buChar char="Ø"/>
              </a:pPr>
              <a:r>
                <a:rPr lang="el-GR" dirty="0"/>
                <a:t>Η</a:t>
              </a:r>
              <a:r>
                <a:rPr lang="el-GR" b="0" i="0" u="none" strike="noStrike" baseline="0" dirty="0"/>
                <a:t> συνάρτηση h θα</a:t>
              </a:r>
              <a:r>
                <a:rPr lang="el-GR" dirty="0"/>
                <a:t> </a:t>
              </a:r>
              <a:r>
                <a:rPr lang="el-GR" b="0" i="0" u="none" strike="noStrike" baseline="0" dirty="0"/>
                <a:t>καλείται </a:t>
              </a:r>
              <a:r>
                <a:rPr lang="el-GR" b="1" i="0" u="none" strike="noStrike" baseline="0" dirty="0">
                  <a:solidFill>
                    <a:srgbClr val="CC9900"/>
                  </a:solidFill>
                </a:rPr>
                <a:t>ελεύθερη σύμπτωσης</a:t>
              </a:r>
              <a:r>
                <a:rPr lang="el-GR" b="1" dirty="0">
                  <a:solidFill>
                    <a:srgbClr val="CC9900"/>
                  </a:solidFill>
                </a:rPr>
                <a:t> </a:t>
              </a:r>
              <a:r>
                <a:rPr lang="el-GR" dirty="0"/>
                <a:t>είναι </a:t>
              </a:r>
              <a:r>
                <a:rPr lang="el-GR" dirty="0">
                  <a:solidFill>
                    <a:srgbClr val="FF0000"/>
                  </a:solidFill>
                </a:rPr>
                <a:t>υπολογιστικά ανέφικτο</a:t>
              </a:r>
              <a:r>
                <a:rPr lang="el-GR" b="0" i="0" u="none" strike="noStrike" baseline="0" dirty="0"/>
                <a:t> να βρεθεί μια σύμπτωση της.</a:t>
              </a:r>
              <a:endParaRPr lang="el-GR" dirty="0"/>
            </a:p>
          </p:txBody>
        </p:sp>
        <p:sp>
          <p:nvSpPr>
            <p:cNvPr id="208" name="Oval 207">
              <a:extLst>
                <a:ext uri="{FF2B5EF4-FFF2-40B4-BE49-F238E27FC236}">
                  <a16:creationId xmlns:a16="http://schemas.microsoft.com/office/drawing/2014/main" id="{B25D3838-4491-42AA-9BFA-558FDF2F7B23}"/>
                </a:ext>
              </a:extLst>
            </p:cNvPr>
            <p:cNvSpPr/>
            <p:nvPr/>
          </p:nvSpPr>
          <p:spPr>
            <a:xfrm>
              <a:off x="8320692" y="4986365"/>
              <a:ext cx="1179320" cy="1316053"/>
            </a:xfrm>
            <a:prstGeom prst="ellipse">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9" name="Oval 208">
              <a:extLst>
                <a:ext uri="{FF2B5EF4-FFF2-40B4-BE49-F238E27FC236}">
                  <a16:creationId xmlns:a16="http://schemas.microsoft.com/office/drawing/2014/main" id="{3DAABB9B-2BC9-4990-98D3-213990CE1C6E}"/>
                </a:ext>
              </a:extLst>
            </p:cNvPr>
            <p:cNvSpPr/>
            <p:nvPr/>
          </p:nvSpPr>
          <p:spPr>
            <a:xfrm>
              <a:off x="10608516" y="4986365"/>
              <a:ext cx="1179320" cy="131605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0" name="TextBox 209">
              <a:extLst>
                <a:ext uri="{FF2B5EF4-FFF2-40B4-BE49-F238E27FC236}">
                  <a16:creationId xmlns:a16="http://schemas.microsoft.com/office/drawing/2014/main" id="{3326FD1F-3B38-426D-85C9-408DC4A58CCA}"/>
                </a:ext>
              </a:extLst>
            </p:cNvPr>
            <p:cNvSpPr txBox="1"/>
            <p:nvPr/>
          </p:nvSpPr>
          <p:spPr>
            <a:xfrm flipH="1">
              <a:off x="9195435" y="6210943"/>
              <a:ext cx="207665" cy="369332"/>
            </a:xfrm>
            <a:prstGeom prst="rect">
              <a:avLst/>
            </a:prstGeom>
            <a:noFill/>
          </p:spPr>
          <p:txBody>
            <a:bodyPr wrap="square" rtlCol="0">
              <a:spAutoFit/>
            </a:bodyPr>
            <a:lstStyle/>
            <a:p>
              <a:pPr algn="ctr"/>
              <a:r>
                <a:rPr lang="en-US" dirty="0">
                  <a:solidFill>
                    <a:srgbClr val="0070C0"/>
                  </a:solidFill>
                </a:rPr>
                <a:t>X</a:t>
              </a:r>
              <a:endParaRPr lang="el-GR" dirty="0">
                <a:solidFill>
                  <a:srgbClr val="0070C0"/>
                </a:solidFill>
              </a:endParaRPr>
            </a:p>
          </p:txBody>
        </p:sp>
        <p:sp>
          <p:nvSpPr>
            <p:cNvPr id="211" name="TextBox 210">
              <a:extLst>
                <a:ext uri="{FF2B5EF4-FFF2-40B4-BE49-F238E27FC236}">
                  <a16:creationId xmlns:a16="http://schemas.microsoft.com/office/drawing/2014/main" id="{CD8CC00E-B673-4799-8439-076A7E0A6709}"/>
                </a:ext>
              </a:extLst>
            </p:cNvPr>
            <p:cNvSpPr txBox="1"/>
            <p:nvPr/>
          </p:nvSpPr>
          <p:spPr>
            <a:xfrm flipH="1">
              <a:off x="11476150" y="6211921"/>
              <a:ext cx="207665" cy="369332"/>
            </a:xfrm>
            <a:prstGeom prst="rect">
              <a:avLst/>
            </a:prstGeom>
            <a:noFill/>
          </p:spPr>
          <p:txBody>
            <a:bodyPr wrap="square" rtlCol="0">
              <a:spAutoFit/>
            </a:bodyPr>
            <a:lstStyle/>
            <a:p>
              <a:pPr algn="ctr"/>
              <a:r>
                <a:rPr lang="en-US" dirty="0">
                  <a:solidFill>
                    <a:schemeClr val="accent6"/>
                  </a:solidFill>
                </a:rPr>
                <a:t>Y</a:t>
              </a:r>
              <a:endParaRPr lang="el-GR" dirty="0">
                <a:solidFill>
                  <a:schemeClr val="accent6"/>
                </a:solidFill>
              </a:endParaRPr>
            </a:p>
          </p:txBody>
        </p:sp>
        <mc:AlternateContent xmlns:mc="http://schemas.openxmlformats.org/markup-compatibility/2006" xmlns:p14="http://schemas.microsoft.com/office/powerpoint/2010/main">
          <mc:Choice Requires="p14">
            <p:contentPart p14:bwMode="auto" r:id="rId139">
              <p14:nvContentPartPr>
                <p14:cNvPr id="212" name="Ink 211">
                  <a:extLst>
                    <a:ext uri="{FF2B5EF4-FFF2-40B4-BE49-F238E27FC236}">
                      <a16:creationId xmlns:a16="http://schemas.microsoft.com/office/drawing/2014/main" id="{51C1B32F-AB37-45C3-B47F-2047A4829494}"/>
                    </a:ext>
                  </a:extLst>
                </p14:cNvPr>
                <p14:cNvContentPartPr/>
                <p14:nvPr/>
              </p14:nvContentPartPr>
              <p14:xfrm>
                <a:off x="8611004" y="5268198"/>
                <a:ext cx="360" cy="360"/>
              </p14:xfrm>
            </p:contentPart>
          </mc:Choice>
          <mc:Fallback xmlns="">
            <p:pic>
              <p:nvPicPr>
                <p:cNvPr id="212" name="Ink 211">
                  <a:extLst>
                    <a:ext uri="{FF2B5EF4-FFF2-40B4-BE49-F238E27FC236}">
                      <a16:creationId xmlns:a16="http://schemas.microsoft.com/office/drawing/2014/main" id="{51C1B32F-AB37-45C3-B47F-2047A4829494}"/>
                    </a:ext>
                  </a:extLst>
                </p:cNvPr>
                <p:cNvPicPr/>
                <p:nvPr/>
              </p:nvPicPr>
              <p:blipFill>
                <a:blip r:embed="rId5"/>
                <a:stretch>
                  <a:fillRect/>
                </a:stretch>
              </p:blipFill>
              <p:spPr>
                <a:xfrm>
                  <a:off x="8606684" y="52638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13" name="Ink 212">
                  <a:extLst>
                    <a:ext uri="{FF2B5EF4-FFF2-40B4-BE49-F238E27FC236}">
                      <a16:creationId xmlns:a16="http://schemas.microsoft.com/office/drawing/2014/main" id="{6CADB077-93CF-49ED-A514-38D22FBA810D}"/>
                    </a:ext>
                  </a:extLst>
                </p14:cNvPr>
                <p14:cNvContentPartPr/>
                <p14:nvPr/>
              </p14:nvContentPartPr>
              <p14:xfrm>
                <a:off x="8611004" y="5456118"/>
                <a:ext cx="360" cy="360"/>
              </p14:xfrm>
            </p:contentPart>
          </mc:Choice>
          <mc:Fallback xmlns="">
            <p:pic>
              <p:nvPicPr>
                <p:cNvPr id="213" name="Ink 212">
                  <a:extLst>
                    <a:ext uri="{FF2B5EF4-FFF2-40B4-BE49-F238E27FC236}">
                      <a16:creationId xmlns:a16="http://schemas.microsoft.com/office/drawing/2014/main" id="{6CADB077-93CF-49ED-A514-38D22FBA810D}"/>
                    </a:ext>
                  </a:extLst>
                </p:cNvPr>
                <p:cNvPicPr/>
                <p:nvPr/>
              </p:nvPicPr>
              <p:blipFill>
                <a:blip r:embed="rId5"/>
                <a:stretch>
                  <a:fillRect/>
                </a:stretch>
              </p:blipFill>
              <p:spPr>
                <a:xfrm>
                  <a:off x="8606684" y="54517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14" name="Ink 213">
                  <a:extLst>
                    <a:ext uri="{FF2B5EF4-FFF2-40B4-BE49-F238E27FC236}">
                      <a16:creationId xmlns:a16="http://schemas.microsoft.com/office/drawing/2014/main" id="{A3226547-887C-43C3-B2C7-27C962693AF4}"/>
                    </a:ext>
                  </a:extLst>
                </p14:cNvPr>
                <p14:cNvContentPartPr/>
                <p14:nvPr/>
              </p14:nvContentPartPr>
              <p14:xfrm>
                <a:off x="8619284" y="5729358"/>
                <a:ext cx="360" cy="360"/>
              </p14:xfrm>
            </p:contentPart>
          </mc:Choice>
          <mc:Fallback xmlns="">
            <p:pic>
              <p:nvPicPr>
                <p:cNvPr id="214" name="Ink 213">
                  <a:extLst>
                    <a:ext uri="{FF2B5EF4-FFF2-40B4-BE49-F238E27FC236}">
                      <a16:creationId xmlns:a16="http://schemas.microsoft.com/office/drawing/2014/main" id="{A3226547-887C-43C3-B2C7-27C962693AF4}"/>
                    </a:ext>
                  </a:extLst>
                </p:cNvPr>
                <p:cNvPicPr/>
                <p:nvPr/>
              </p:nvPicPr>
              <p:blipFill>
                <a:blip r:embed="rId5"/>
                <a:stretch>
                  <a:fillRect/>
                </a:stretch>
              </p:blipFill>
              <p:spPr>
                <a:xfrm>
                  <a:off x="8614964" y="57250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15" name="Ink 214">
                  <a:extLst>
                    <a:ext uri="{FF2B5EF4-FFF2-40B4-BE49-F238E27FC236}">
                      <a16:creationId xmlns:a16="http://schemas.microsoft.com/office/drawing/2014/main" id="{88458692-E315-4306-A801-318A63E395A1}"/>
                    </a:ext>
                  </a:extLst>
                </p14:cNvPr>
                <p14:cNvContentPartPr/>
                <p14:nvPr/>
              </p14:nvContentPartPr>
              <p14:xfrm>
                <a:off x="8619284" y="5609838"/>
                <a:ext cx="360" cy="360"/>
              </p14:xfrm>
            </p:contentPart>
          </mc:Choice>
          <mc:Fallback xmlns="">
            <p:pic>
              <p:nvPicPr>
                <p:cNvPr id="215" name="Ink 214">
                  <a:extLst>
                    <a:ext uri="{FF2B5EF4-FFF2-40B4-BE49-F238E27FC236}">
                      <a16:creationId xmlns:a16="http://schemas.microsoft.com/office/drawing/2014/main" id="{88458692-E315-4306-A801-318A63E395A1}"/>
                    </a:ext>
                  </a:extLst>
                </p:cNvPr>
                <p:cNvPicPr/>
                <p:nvPr/>
              </p:nvPicPr>
              <p:blipFill>
                <a:blip r:embed="rId5"/>
                <a:stretch>
                  <a:fillRect/>
                </a:stretch>
              </p:blipFill>
              <p:spPr>
                <a:xfrm>
                  <a:off x="8614964" y="56055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16" name="Ink 215">
                  <a:extLst>
                    <a:ext uri="{FF2B5EF4-FFF2-40B4-BE49-F238E27FC236}">
                      <a16:creationId xmlns:a16="http://schemas.microsoft.com/office/drawing/2014/main" id="{61937026-3807-4E2F-B24A-FBF445BB17F8}"/>
                    </a:ext>
                  </a:extLst>
                </p14:cNvPr>
                <p14:cNvContentPartPr/>
                <p14:nvPr/>
              </p14:nvContentPartPr>
              <p14:xfrm>
                <a:off x="8858684" y="5498958"/>
                <a:ext cx="360" cy="360"/>
              </p14:xfrm>
            </p:contentPart>
          </mc:Choice>
          <mc:Fallback xmlns="">
            <p:pic>
              <p:nvPicPr>
                <p:cNvPr id="216" name="Ink 215">
                  <a:extLst>
                    <a:ext uri="{FF2B5EF4-FFF2-40B4-BE49-F238E27FC236}">
                      <a16:creationId xmlns:a16="http://schemas.microsoft.com/office/drawing/2014/main" id="{61937026-3807-4E2F-B24A-FBF445BB17F8}"/>
                    </a:ext>
                  </a:extLst>
                </p:cNvPr>
                <p:cNvPicPr/>
                <p:nvPr/>
              </p:nvPicPr>
              <p:blipFill>
                <a:blip r:embed="rId5"/>
                <a:stretch>
                  <a:fillRect/>
                </a:stretch>
              </p:blipFill>
              <p:spPr>
                <a:xfrm>
                  <a:off x="8854364" y="5494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17" name="Ink 216">
                  <a:extLst>
                    <a:ext uri="{FF2B5EF4-FFF2-40B4-BE49-F238E27FC236}">
                      <a16:creationId xmlns:a16="http://schemas.microsoft.com/office/drawing/2014/main" id="{D952DC53-B30B-4C1C-B0DE-29937C7EDA7F}"/>
                    </a:ext>
                  </a:extLst>
                </p14:cNvPr>
                <p14:cNvContentPartPr/>
                <p14:nvPr/>
              </p14:nvContentPartPr>
              <p14:xfrm>
                <a:off x="9029684" y="5473398"/>
                <a:ext cx="360" cy="360"/>
              </p14:xfrm>
            </p:contentPart>
          </mc:Choice>
          <mc:Fallback xmlns="">
            <p:pic>
              <p:nvPicPr>
                <p:cNvPr id="217" name="Ink 216">
                  <a:extLst>
                    <a:ext uri="{FF2B5EF4-FFF2-40B4-BE49-F238E27FC236}">
                      <a16:creationId xmlns:a16="http://schemas.microsoft.com/office/drawing/2014/main" id="{D952DC53-B30B-4C1C-B0DE-29937C7EDA7F}"/>
                    </a:ext>
                  </a:extLst>
                </p:cNvPr>
                <p:cNvPicPr/>
                <p:nvPr/>
              </p:nvPicPr>
              <p:blipFill>
                <a:blip r:embed="rId5"/>
                <a:stretch>
                  <a:fillRect/>
                </a:stretch>
              </p:blipFill>
              <p:spPr>
                <a:xfrm>
                  <a:off x="9025364" y="54690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18" name="Ink 217">
                  <a:extLst>
                    <a:ext uri="{FF2B5EF4-FFF2-40B4-BE49-F238E27FC236}">
                      <a16:creationId xmlns:a16="http://schemas.microsoft.com/office/drawing/2014/main" id="{99BA46B8-6D00-4184-AC28-585FC304FA58}"/>
                    </a:ext>
                  </a:extLst>
                </p14:cNvPr>
                <p14:cNvContentPartPr/>
                <p14:nvPr/>
              </p14:nvContentPartPr>
              <p14:xfrm>
                <a:off x="9089444" y="5780838"/>
                <a:ext cx="360" cy="360"/>
              </p14:xfrm>
            </p:contentPart>
          </mc:Choice>
          <mc:Fallback xmlns="">
            <p:pic>
              <p:nvPicPr>
                <p:cNvPr id="218" name="Ink 217">
                  <a:extLst>
                    <a:ext uri="{FF2B5EF4-FFF2-40B4-BE49-F238E27FC236}">
                      <a16:creationId xmlns:a16="http://schemas.microsoft.com/office/drawing/2014/main" id="{99BA46B8-6D00-4184-AC28-585FC304FA58}"/>
                    </a:ext>
                  </a:extLst>
                </p:cNvPr>
                <p:cNvPicPr/>
                <p:nvPr/>
              </p:nvPicPr>
              <p:blipFill>
                <a:blip r:embed="rId5"/>
                <a:stretch>
                  <a:fillRect/>
                </a:stretch>
              </p:blipFill>
              <p:spPr>
                <a:xfrm>
                  <a:off x="9085124" y="57765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9" name="Ink 218">
                  <a:extLst>
                    <a:ext uri="{FF2B5EF4-FFF2-40B4-BE49-F238E27FC236}">
                      <a16:creationId xmlns:a16="http://schemas.microsoft.com/office/drawing/2014/main" id="{2DB607DE-93F1-4E2A-8FF6-22FBA4C681B6}"/>
                    </a:ext>
                  </a:extLst>
                </p14:cNvPr>
                <p14:cNvContentPartPr/>
                <p14:nvPr/>
              </p14:nvContentPartPr>
              <p14:xfrm>
                <a:off x="8910164" y="5763558"/>
                <a:ext cx="360" cy="360"/>
              </p14:xfrm>
            </p:contentPart>
          </mc:Choice>
          <mc:Fallback xmlns="">
            <p:pic>
              <p:nvPicPr>
                <p:cNvPr id="219" name="Ink 218">
                  <a:extLst>
                    <a:ext uri="{FF2B5EF4-FFF2-40B4-BE49-F238E27FC236}">
                      <a16:creationId xmlns:a16="http://schemas.microsoft.com/office/drawing/2014/main" id="{2DB607DE-93F1-4E2A-8FF6-22FBA4C681B6}"/>
                    </a:ext>
                  </a:extLst>
                </p:cNvPr>
                <p:cNvPicPr/>
                <p:nvPr/>
              </p:nvPicPr>
              <p:blipFill>
                <a:blip r:embed="rId5"/>
                <a:stretch>
                  <a:fillRect/>
                </a:stretch>
              </p:blipFill>
              <p:spPr>
                <a:xfrm>
                  <a:off x="8905844" y="57592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20" name="Ink 219">
                  <a:extLst>
                    <a:ext uri="{FF2B5EF4-FFF2-40B4-BE49-F238E27FC236}">
                      <a16:creationId xmlns:a16="http://schemas.microsoft.com/office/drawing/2014/main" id="{3525BDAA-442D-41A0-8310-40E392F0F30E}"/>
                    </a:ext>
                  </a:extLst>
                </p14:cNvPr>
                <p14:cNvContentPartPr/>
                <p14:nvPr/>
              </p14:nvContentPartPr>
              <p14:xfrm>
                <a:off x="8969924" y="5618478"/>
                <a:ext cx="360" cy="360"/>
              </p14:xfrm>
            </p:contentPart>
          </mc:Choice>
          <mc:Fallback xmlns="">
            <p:pic>
              <p:nvPicPr>
                <p:cNvPr id="220" name="Ink 219">
                  <a:extLst>
                    <a:ext uri="{FF2B5EF4-FFF2-40B4-BE49-F238E27FC236}">
                      <a16:creationId xmlns:a16="http://schemas.microsoft.com/office/drawing/2014/main" id="{3525BDAA-442D-41A0-8310-40E392F0F30E}"/>
                    </a:ext>
                  </a:extLst>
                </p:cNvPr>
                <p:cNvPicPr/>
                <p:nvPr/>
              </p:nvPicPr>
              <p:blipFill>
                <a:blip r:embed="rId5"/>
                <a:stretch>
                  <a:fillRect/>
                </a:stretch>
              </p:blipFill>
              <p:spPr>
                <a:xfrm>
                  <a:off x="8965604" y="5614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1" name="Ink 220">
                  <a:extLst>
                    <a:ext uri="{FF2B5EF4-FFF2-40B4-BE49-F238E27FC236}">
                      <a16:creationId xmlns:a16="http://schemas.microsoft.com/office/drawing/2014/main" id="{4201D441-5A3B-4772-B180-9D74807E1ECA}"/>
                    </a:ext>
                  </a:extLst>
                </p14:cNvPr>
                <p14:cNvContentPartPr/>
                <p14:nvPr/>
              </p14:nvContentPartPr>
              <p14:xfrm>
                <a:off x="8756444" y="5635398"/>
                <a:ext cx="360" cy="360"/>
              </p14:xfrm>
            </p:contentPart>
          </mc:Choice>
          <mc:Fallback xmlns="">
            <p:pic>
              <p:nvPicPr>
                <p:cNvPr id="221" name="Ink 220">
                  <a:extLst>
                    <a:ext uri="{FF2B5EF4-FFF2-40B4-BE49-F238E27FC236}">
                      <a16:creationId xmlns:a16="http://schemas.microsoft.com/office/drawing/2014/main" id="{4201D441-5A3B-4772-B180-9D74807E1ECA}"/>
                    </a:ext>
                  </a:extLst>
                </p:cNvPr>
                <p:cNvPicPr/>
                <p:nvPr/>
              </p:nvPicPr>
              <p:blipFill>
                <a:blip r:embed="rId5"/>
                <a:stretch>
                  <a:fillRect/>
                </a:stretch>
              </p:blipFill>
              <p:spPr>
                <a:xfrm>
                  <a:off x="8752124" y="56310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2" name="Ink 221">
                  <a:extLst>
                    <a:ext uri="{FF2B5EF4-FFF2-40B4-BE49-F238E27FC236}">
                      <a16:creationId xmlns:a16="http://schemas.microsoft.com/office/drawing/2014/main" id="{113D08B0-091A-4AD5-9667-2F5389938329}"/>
                    </a:ext>
                  </a:extLst>
                </p14:cNvPr>
                <p14:cNvContentPartPr/>
                <p14:nvPr/>
              </p14:nvContentPartPr>
              <p14:xfrm>
                <a:off x="8935364" y="5327958"/>
                <a:ext cx="360" cy="360"/>
              </p14:xfrm>
            </p:contentPart>
          </mc:Choice>
          <mc:Fallback xmlns="">
            <p:pic>
              <p:nvPicPr>
                <p:cNvPr id="222" name="Ink 221">
                  <a:extLst>
                    <a:ext uri="{FF2B5EF4-FFF2-40B4-BE49-F238E27FC236}">
                      <a16:creationId xmlns:a16="http://schemas.microsoft.com/office/drawing/2014/main" id="{113D08B0-091A-4AD5-9667-2F5389938329}"/>
                    </a:ext>
                  </a:extLst>
                </p:cNvPr>
                <p:cNvPicPr/>
                <p:nvPr/>
              </p:nvPicPr>
              <p:blipFill>
                <a:blip r:embed="rId5"/>
                <a:stretch>
                  <a:fillRect/>
                </a:stretch>
              </p:blipFill>
              <p:spPr>
                <a:xfrm>
                  <a:off x="8931044" y="5323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3" name="Ink 222">
                  <a:extLst>
                    <a:ext uri="{FF2B5EF4-FFF2-40B4-BE49-F238E27FC236}">
                      <a16:creationId xmlns:a16="http://schemas.microsoft.com/office/drawing/2014/main" id="{8B7B3837-7605-4252-AFD7-89C452DE95BA}"/>
                    </a:ext>
                  </a:extLst>
                </p14:cNvPr>
                <p14:cNvContentPartPr/>
                <p14:nvPr/>
              </p14:nvContentPartPr>
              <p14:xfrm>
                <a:off x="9243164" y="5327958"/>
                <a:ext cx="360" cy="360"/>
              </p14:xfrm>
            </p:contentPart>
          </mc:Choice>
          <mc:Fallback xmlns="">
            <p:pic>
              <p:nvPicPr>
                <p:cNvPr id="223" name="Ink 222">
                  <a:extLst>
                    <a:ext uri="{FF2B5EF4-FFF2-40B4-BE49-F238E27FC236}">
                      <a16:creationId xmlns:a16="http://schemas.microsoft.com/office/drawing/2014/main" id="{8B7B3837-7605-4252-AFD7-89C452DE95BA}"/>
                    </a:ext>
                  </a:extLst>
                </p:cNvPr>
                <p:cNvPicPr/>
                <p:nvPr/>
              </p:nvPicPr>
              <p:blipFill>
                <a:blip r:embed="rId5"/>
                <a:stretch>
                  <a:fillRect/>
                </a:stretch>
              </p:blipFill>
              <p:spPr>
                <a:xfrm>
                  <a:off x="9238844" y="5323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4" name="Ink 223">
                  <a:extLst>
                    <a:ext uri="{FF2B5EF4-FFF2-40B4-BE49-F238E27FC236}">
                      <a16:creationId xmlns:a16="http://schemas.microsoft.com/office/drawing/2014/main" id="{B7DE1FF4-0C0E-41CD-AFC7-B888EEE50931}"/>
                    </a:ext>
                  </a:extLst>
                </p14:cNvPr>
                <p14:cNvContentPartPr/>
                <p14:nvPr/>
              </p14:nvContentPartPr>
              <p14:xfrm>
                <a:off x="9098084" y="5199798"/>
                <a:ext cx="360" cy="360"/>
              </p14:xfrm>
            </p:contentPart>
          </mc:Choice>
          <mc:Fallback xmlns="">
            <p:pic>
              <p:nvPicPr>
                <p:cNvPr id="224" name="Ink 223">
                  <a:extLst>
                    <a:ext uri="{FF2B5EF4-FFF2-40B4-BE49-F238E27FC236}">
                      <a16:creationId xmlns:a16="http://schemas.microsoft.com/office/drawing/2014/main" id="{B7DE1FF4-0C0E-41CD-AFC7-B888EEE50931}"/>
                    </a:ext>
                  </a:extLst>
                </p:cNvPr>
                <p:cNvPicPr/>
                <p:nvPr/>
              </p:nvPicPr>
              <p:blipFill>
                <a:blip r:embed="rId5"/>
                <a:stretch>
                  <a:fillRect/>
                </a:stretch>
              </p:blipFill>
              <p:spPr>
                <a:xfrm>
                  <a:off x="9093764" y="51954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6" name="Ink 225">
                  <a:extLst>
                    <a:ext uri="{FF2B5EF4-FFF2-40B4-BE49-F238E27FC236}">
                      <a16:creationId xmlns:a16="http://schemas.microsoft.com/office/drawing/2014/main" id="{5B274CE1-6C80-4670-9269-F63778AC0D3D}"/>
                    </a:ext>
                  </a:extLst>
                </p14:cNvPr>
                <p14:cNvContentPartPr/>
                <p14:nvPr/>
              </p14:nvContentPartPr>
              <p14:xfrm>
                <a:off x="8833124" y="5233998"/>
                <a:ext cx="360" cy="360"/>
              </p14:xfrm>
            </p:contentPart>
          </mc:Choice>
          <mc:Fallback xmlns="">
            <p:pic>
              <p:nvPicPr>
                <p:cNvPr id="226" name="Ink 225">
                  <a:extLst>
                    <a:ext uri="{FF2B5EF4-FFF2-40B4-BE49-F238E27FC236}">
                      <a16:creationId xmlns:a16="http://schemas.microsoft.com/office/drawing/2014/main" id="{5B274CE1-6C80-4670-9269-F63778AC0D3D}"/>
                    </a:ext>
                  </a:extLst>
                </p:cNvPr>
                <p:cNvPicPr/>
                <p:nvPr/>
              </p:nvPicPr>
              <p:blipFill>
                <a:blip r:embed="rId5"/>
                <a:stretch>
                  <a:fillRect/>
                </a:stretch>
              </p:blipFill>
              <p:spPr>
                <a:xfrm>
                  <a:off x="8828804" y="52296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7" name="Ink 226">
                  <a:extLst>
                    <a:ext uri="{FF2B5EF4-FFF2-40B4-BE49-F238E27FC236}">
                      <a16:creationId xmlns:a16="http://schemas.microsoft.com/office/drawing/2014/main" id="{2C9B75BC-E388-4D09-8220-F6851A015A60}"/>
                    </a:ext>
                  </a:extLst>
                </p14:cNvPr>
                <p14:cNvContentPartPr/>
                <p14:nvPr/>
              </p14:nvContentPartPr>
              <p14:xfrm>
                <a:off x="8756444" y="5404638"/>
                <a:ext cx="360" cy="360"/>
              </p14:xfrm>
            </p:contentPart>
          </mc:Choice>
          <mc:Fallback xmlns="">
            <p:pic>
              <p:nvPicPr>
                <p:cNvPr id="227" name="Ink 226">
                  <a:extLst>
                    <a:ext uri="{FF2B5EF4-FFF2-40B4-BE49-F238E27FC236}">
                      <a16:creationId xmlns:a16="http://schemas.microsoft.com/office/drawing/2014/main" id="{2C9B75BC-E388-4D09-8220-F6851A015A60}"/>
                    </a:ext>
                  </a:extLst>
                </p:cNvPr>
                <p:cNvPicPr/>
                <p:nvPr/>
              </p:nvPicPr>
              <p:blipFill>
                <a:blip r:embed="rId5"/>
                <a:stretch>
                  <a:fillRect/>
                </a:stretch>
              </p:blipFill>
              <p:spPr>
                <a:xfrm>
                  <a:off x="8752124" y="54003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8" name="Ink 227">
                  <a:extLst>
                    <a:ext uri="{FF2B5EF4-FFF2-40B4-BE49-F238E27FC236}">
                      <a16:creationId xmlns:a16="http://schemas.microsoft.com/office/drawing/2014/main" id="{8C46A447-25D1-4CBB-AF0A-5FE0EA6E08D3}"/>
                    </a:ext>
                  </a:extLst>
                </p14:cNvPr>
                <p14:cNvContentPartPr/>
                <p14:nvPr/>
              </p14:nvContentPartPr>
              <p14:xfrm>
                <a:off x="8517044" y="5447478"/>
                <a:ext cx="360" cy="360"/>
              </p14:xfrm>
            </p:contentPart>
          </mc:Choice>
          <mc:Fallback xmlns="">
            <p:pic>
              <p:nvPicPr>
                <p:cNvPr id="228" name="Ink 227">
                  <a:extLst>
                    <a:ext uri="{FF2B5EF4-FFF2-40B4-BE49-F238E27FC236}">
                      <a16:creationId xmlns:a16="http://schemas.microsoft.com/office/drawing/2014/main" id="{8C46A447-25D1-4CBB-AF0A-5FE0EA6E08D3}"/>
                    </a:ext>
                  </a:extLst>
                </p:cNvPr>
                <p:cNvPicPr/>
                <p:nvPr/>
              </p:nvPicPr>
              <p:blipFill>
                <a:blip r:embed="rId5"/>
                <a:stretch>
                  <a:fillRect/>
                </a:stretch>
              </p:blipFill>
              <p:spPr>
                <a:xfrm>
                  <a:off x="8512724" y="5443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29" name="Ink 228">
                  <a:extLst>
                    <a:ext uri="{FF2B5EF4-FFF2-40B4-BE49-F238E27FC236}">
                      <a16:creationId xmlns:a16="http://schemas.microsoft.com/office/drawing/2014/main" id="{96104775-CDFB-496B-8AF5-F8BFCDA7E09D}"/>
                    </a:ext>
                  </a:extLst>
                </p14:cNvPr>
                <p14:cNvContentPartPr/>
                <p14:nvPr/>
              </p14:nvContentPartPr>
              <p14:xfrm>
                <a:off x="8499764" y="5550078"/>
                <a:ext cx="360" cy="360"/>
              </p14:xfrm>
            </p:contentPart>
          </mc:Choice>
          <mc:Fallback xmlns="">
            <p:pic>
              <p:nvPicPr>
                <p:cNvPr id="229" name="Ink 228">
                  <a:extLst>
                    <a:ext uri="{FF2B5EF4-FFF2-40B4-BE49-F238E27FC236}">
                      <a16:creationId xmlns:a16="http://schemas.microsoft.com/office/drawing/2014/main" id="{96104775-CDFB-496B-8AF5-F8BFCDA7E09D}"/>
                    </a:ext>
                  </a:extLst>
                </p:cNvPr>
                <p:cNvPicPr/>
                <p:nvPr/>
              </p:nvPicPr>
              <p:blipFill>
                <a:blip r:embed="rId5"/>
                <a:stretch>
                  <a:fillRect/>
                </a:stretch>
              </p:blipFill>
              <p:spPr>
                <a:xfrm>
                  <a:off x="8495444" y="55457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30" name="Ink 229">
                  <a:extLst>
                    <a:ext uri="{FF2B5EF4-FFF2-40B4-BE49-F238E27FC236}">
                      <a16:creationId xmlns:a16="http://schemas.microsoft.com/office/drawing/2014/main" id="{37C75A5A-0DF9-4ABD-87E8-3FAB1C592EE6}"/>
                    </a:ext>
                  </a:extLst>
                </p14:cNvPr>
                <p14:cNvContentPartPr/>
                <p14:nvPr/>
              </p14:nvContentPartPr>
              <p14:xfrm>
                <a:off x="8474204" y="5891718"/>
                <a:ext cx="360" cy="360"/>
              </p14:xfrm>
            </p:contentPart>
          </mc:Choice>
          <mc:Fallback xmlns="">
            <p:pic>
              <p:nvPicPr>
                <p:cNvPr id="230" name="Ink 229">
                  <a:extLst>
                    <a:ext uri="{FF2B5EF4-FFF2-40B4-BE49-F238E27FC236}">
                      <a16:creationId xmlns:a16="http://schemas.microsoft.com/office/drawing/2014/main" id="{37C75A5A-0DF9-4ABD-87E8-3FAB1C592EE6}"/>
                    </a:ext>
                  </a:extLst>
                </p:cNvPr>
                <p:cNvPicPr/>
                <p:nvPr/>
              </p:nvPicPr>
              <p:blipFill>
                <a:blip r:embed="rId5"/>
                <a:stretch>
                  <a:fillRect/>
                </a:stretch>
              </p:blipFill>
              <p:spPr>
                <a:xfrm>
                  <a:off x="8469884" y="58873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31" name="Ink 230">
                  <a:extLst>
                    <a:ext uri="{FF2B5EF4-FFF2-40B4-BE49-F238E27FC236}">
                      <a16:creationId xmlns:a16="http://schemas.microsoft.com/office/drawing/2014/main" id="{CC298952-B999-41B5-BCA2-5D94CBCA7152}"/>
                    </a:ext>
                  </a:extLst>
                </p14:cNvPr>
                <p14:cNvContentPartPr/>
                <p14:nvPr/>
              </p14:nvContentPartPr>
              <p14:xfrm>
                <a:off x="8730524" y="5951478"/>
                <a:ext cx="360" cy="360"/>
              </p14:xfrm>
            </p:contentPart>
          </mc:Choice>
          <mc:Fallback xmlns="">
            <p:pic>
              <p:nvPicPr>
                <p:cNvPr id="231" name="Ink 230">
                  <a:extLst>
                    <a:ext uri="{FF2B5EF4-FFF2-40B4-BE49-F238E27FC236}">
                      <a16:creationId xmlns:a16="http://schemas.microsoft.com/office/drawing/2014/main" id="{CC298952-B999-41B5-BCA2-5D94CBCA7152}"/>
                    </a:ext>
                  </a:extLst>
                </p:cNvPr>
                <p:cNvPicPr/>
                <p:nvPr/>
              </p:nvPicPr>
              <p:blipFill>
                <a:blip r:embed="rId5"/>
                <a:stretch>
                  <a:fillRect/>
                </a:stretch>
              </p:blipFill>
              <p:spPr>
                <a:xfrm>
                  <a:off x="8726204" y="5947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32" name="Ink 231">
                  <a:extLst>
                    <a:ext uri="{FF2B5EF4-FFF2-40B4-BE49-F238E27FC236}">
                      <a16:creationId xmlns:a16="http://schemas.microsoft.com/office/drawing/2014/main" id="{51AFA4B7-6B8C-4DD8-AF53-E367D7724F0D}"/>
                    </a:ext>
                  </a:extLst>
                </p14:cNvPr>
                <p14:cNvContentPartPr/>
                <p14:nvPr/>
              </p14:nvContentPartPr>
              <p14:xfrm>
                <a:off x="8542604" y="5789478"/>
                <a:ext cx="360" cy="360"/>
              </p14:xfrm>
            </p:contentPart>
          </mc:Choice>
          <mc:Fallback xmlns="">
            <p:pic>
              <p:nvPicPr>
                <p:cNvPr id="232" name="Ink 231">
                  <a:extLst>
                    <a:ext uri="{FF2B5EF4-FFF2-40B4-BE49-F238E27FC236}">
                      <a16:creationId xmlns:a16="http://schemas.microsoft.com/office/drawing/2014/main" id="{51AFA4B7-6B8C-4DD8-AF53-E367D7724F0D}"/>
                    </a:ext>
                  </a:extLst>
                </p:cNvPr>
                <p:cNvPicPr/>
                <p:nvPr/>
              </p:nvPicPr>
              <p:blipFill>
                <a:blip r:embed="rId5"/>
                <a:stretch>
                  <a:fillRect/>
                </a:stretch>
              </p:blipFill>
              <p:spPr>
                <a:xfrm>
                  <a:off x="8538284" y="5785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33" name="Ink 232">
                  <a:extLst>
                    <a:ext uri="{FF2B5EF4-FFF2-40B4-BE49-F238E27FC236}">
                      <a16:creationId xmlns:a16="http://schemas.microsoft.com/office/drawing/2014/main" id="{F7EB6950-698F-4C40-B536-6DEDC1575A11}"/>
                    </a:ext>
                  </a:extLst>
                </p14:cNvPr>
                <p14:cNvContentPartPr/>
                <p14:nvPr/>
              </p14:nvContentPartPr>
              <p14:xfrm>
                <a:off x="8465564" y="5644038"/>
                <a:ext cx="360" cy="360"/>
              </p14:xfrm>
            </p:contentPart>
          </mc:Choice>
          <mc:Fallback xmlns="">
            <p:pic>
              <p:nvPicPr>
                <p:cNvPr id="233" name="Ink 232">
                  <a:extLst>
                    <a:ext uri="{FF2B5EF4-FFF2-40B4-BE49-F238E27FC236}">
                      <a16:creationId xmlns:a16="http://schemas.microsoft.com/office/drawing/2014/main" id="{F7EB6950-698F-4C40-B536-6DEDC1575A11}"/>
                    </a:ext>
                  </a:extLst>
                </p:cNvPr>
                <p:cNvPicPr/>
                <p:nvPr/>
              </p:nvPicPr>
              <p:blipFill>
                <a:blip r:embed="rId5"/>
                <a:stretch>
                  <a:fillRect/>
                </a:stretch>
              </p:blipFill>
              <p:spPr>
                <a:xfrm>
                  <a:off x="8461244" y="56397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34" name="Ink 233">
                  <a:extLst>
                    <a:ext uri="{FF2B5EF4-FFF2-40B4-BE49-F238E27FC236}">
                      <a16:creationId xmlns:a16="http://schemas.microsoft.com/office/drawing/2014/main" id="{DF701533-7B0A-4573-8B81-74E8F8BCDDCB}"/>
                    </a:ext>
                  </a:extLst>
                </p14:cNvPr>
                <p14:cNvContentPartPr/>
                <p14:nvPr/>
              </p14:nvContentPartPr>
              <p14:xfrm>
                <a:off x="8747444" y="5780838"/>
                <a:ext cx="360" cy="360"/>
              </p14:xfrm>
            </p:contentPart>
          </mc:Choice>
          <mc:Fallback xmlns="">
            <p:pic>
              <p:nvPicPr>
                <p:cNvPr id="234" name="Ink 233">
                  <a:extLst>
                    <a:ext uri="{FF2B5EF4-FFF2-40B4-BE49-F238E27FC236}">
                      <a16:creationId xmlns:a16="http://schemas.microsoft.com/office/drawing/2014/main" id="{DF701533-7B0A-4573-8B81-74E8F8BCDDCB}"/>
                    </a:ext>
                  </a:extLst>
                </p:cNvPr>
                <p:cNvPicPr/>
                <p:nvPr/>
              </p:nvPicPr>
              <p:blipFill>
                <a:blip r:embed="rId5"/>
                <a:stretch>
                  <a:fillRect/>
                </a:stretch>
              </p:blipFill>
              <p:spPr>
                <a:xfrm>
                  <a:off x="8743124" y="57765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35" name="Ink 234">
                  <a:extLst>
                    <a:ext uri="{FF2B5EF4-FFF2-40B4-BE49-F238E27FC236}">
                      <a16:creationId xmlns:a16="http://schemas.microsoft.com/office/drawing/2014/main" id="{FF7C842B-8E0F-4819-9CF8-71B5AB12F169}"/>
                    </a:ext>
                  </a:extLst>
                </p14:cNvPr>
                <p14:cNvContentPartPr/>
                <p14:nvPr/>
              </p14:nvContentPartPr>
              <p14:xfrm>
                <a:off x="8636564" y="5883438"/>
                <a:ext cx="360" cy="360"/>
              </p14:xfrm>
            </p:contentPart>
          </mc:Choice>
          <mc:Fallback xmlns="">
            <p:pic>
              <p:nvPicPr>
                <p:cNvPr id="235" name="Ink 234">
                  <a:extLst>
                    <a:ext uri="{FF2B5EF4-FFF2-40B4-BE49-F238E27FC236}">
                      <a16:creationId xmlns:a16="http://schemas.microsoft.com/office/drawing/2014/main" id="{FF7C842B-8E0F-4819-9CF8-71B5AB12F169}"/>
                    </a:ext>
                  </a:extLst>
                </p:cNvPr>
                <p:cNvPicPr/>
                <p:nvPr/>
              </p:nvPicPr>
              <p:blipFill>
                <a:blip r:embed="rId5"/>
                <a:stretch>
                  <a:fillRect/>
                </a:stretch>
              </p:blipFill>
              <p:spPr>
                <a:xfrm>
                  <a:off x="8632244" y="5879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6" name="Ink 235">
                  <a:extLst>
                    <a:ext uri="{FF2B5EF4-FFF2-40B4-BE49-F238E27FC236}">
                      <a16:creationId xmlns:a16="http://schemas.microsoft.com/office/drawing/2014/main" id="{7D2BD391-4086-4231-BBE7-8C45CCDE8655}"/>
                    </a:ext>
                  </a:extLst>
                </p14:cNvPr>
                <p14:cNvContentPartPr/>
                <p14:nvPr/>
              </p14:nvContentPartPr>
              <p14:xfrm>
                <a:off x="8798924" y="6062718"/>
                <a:ext cx="360" cy="360"/>
              </p14:xfrm>
            </p:contentPart>
          </mc:Choice>
          <mc:Fallback xmlns="">
            <p:pic>
              <p:nvPicPr>
                <p:cNvPr id="236" name="Ink 235">
                  <a:extLst>
                    <a:ext uri="{FF2B5EF4-FFF2-40B4-BE49-F238E27FC236}">
                      <a16:creationId xmlns:a16="http://schemas.microsoft.com/office/drawing/2014/main" id="{7D2BD391-4086-4231-BBE7-8C45CCDE8655}"/>
                    </a:ext>
                  </a:extLst>
                </p:cNvPr>
                <p:cNvPicPr/>
                <p:nvPr/>
              </p:nvPicPr>
              <p:blipFill>
                <a:blip r:embed="rId5"/>
                <a:stretch>
                  <a:fillRect/>
                </a:stretch>
              </p:blipFill>
              <p:spPr>
                <a:xfrm>
                  <a:off x="8794604" y="60583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37" name="Ink 236">
                  <a:extLst>
                    <a:ext uri="{FF2B5EF4-FFF2-40B4-BE49-F238E27FC236}">
                      <a16:creationId xmlns:a16="http://schemas.microsoft.com/office/drawing/2014/main" id="{618649F4-E3B5-4242-B61D-07BB67DB12CA}"/>
                    </a:ext>
                  </a:extLst>
                </p14:cNvPr>
                <p14:cNvContentPartPr/>
                <p14:nvPr/>
              </p14:nvContentPartPr>
              <p14:xfrm>
                <a:off x="8910164" y="6002958"/>
                <a:ext cx="360" cy="360"/>
              </p14:xfrm>
            </p:contentPart>
          </mc:Choice>
          <mc:Fallback xmlns="">
            <p:pic>
              <p:nvPicPr>
                <p:cNvPr id="237" name="Ink 236">
                  <a:extLst>
                    <a:ext uri="{FF2B5EF4-FFF2-40B4-BE49-F238E27FC236}">
                      <a16:creationId xmlns:a16="http://schemas.microsoft.com/office/drawing/2014/main" id="{618649F4-E3B5-4242-B61D-07BB67DB12CA}"/>
                    </a:ext>
                  </a:extLst>
                </p:cNvPr>
                <p:cNvPicPr/>
                <p:nvPr/>
              </p:nvPicPr>
              <p:blipFill>
                <a:blip r:embed="rId5"/>
                <a:stretch>
                  <a:fillRect/>
                </a:stretch>
              </p:blipFill>
              <p:spPr>
                <a:xfrm>
                  <a:off x="8905844" y="5998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8" name="Ink 237">
                  <a:extLst>
                    <a:ext uri="{FF2B5EF4-FFF2-40B4-BE49-F238E27FC236}">
                      <a16:creationId xmlns:a16="http://schemas.microsoft.com/office/drawing/2014/main" id="{0DE7CF70-68A1-4270-A994-9B88F977B3DC}"/>
                    </a:ext>
                  </a:extLst>
                </p14:cNvPr>
                <p14:cNvContentPartPr/>
                <p14:nvPr/>
              </p14:nvContentPartPr>
              <p14:xfrm>
                <a:off x="9029684" y="5977398"/>
                <a:ext cx="360" cy="360"/>
              </p14:xfrm>
            </p:contentPart>
          </mc:Choice>
          <mc:Fallback xmlns="">
            <p:pic>
              <p:nvPicPr>
                <p:cNvPr id="238" name="Ink 237">
                  <a:extLst>
                    <a:ext uri="{FF2B5EF4-FFF2-40B4-BE49-F238E27FC236}">
                      <a16:creationId xmlns:a16="http://schemas.microsoft.com/office/drawing/2014/main" id="{0DE7CF70-68A1-4270-A994-9B88F977B3DC}"/>
                    </a:ext>
                  </a:extLst>
                </p:cNvPr>
                <p:cNvPicPr/>
                <p:nvPr/>
              </p:nvPicPr>
              <p:blipFill>
                <a:blip r:embed="rId5"/>
                <a:stretch>
                  <a:fillRect/>
                </a:stretch>
              </p:blipFill>
              <p:spPr>
                <a:xfrm>
                  <a:off x="9025364" y="59730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39" name="Ink 238">
                  <a:extLst>
                    <a:ext uri="{FF2B5EF4-FFF2-40B4-BE49-F238E27FC236}">
                      <a16:creationId xmlns:a16="http://schemas.microsoft.com/office/drawing/2014/main" id="{53B14D77-E1B9-4B4B-B178-7B25DF579856}"/>
                    </a:ext>
                  </a:extLst>
                </p14:cNvPr>
                <p14:cNvContentPartPr/>
                <p14:nvPr/>
              </p14:nvContentPartPr>
              <p14:xfrm>
                <a:off x="8867324" y="5900358"/>
                <a:ext cx="360" cy="360"/>
              </p14:xfrm>
            </p:contentPart>
          </mc:Choice>
          <mc:Fallback xmlns="">
            <p:pic>
              <p:nvPicPr>
                <p:cNvPr id="239" name="Ink 238">
                  <a:extLst>
                    <a:ext uri="{FF2B5EF4-FFF2-40B4-BE49-F238E27FC236}">
                      <a16:creationId xmlns:a16="http://schemas.microsoft.com/office/drawing/2014/main" id="{53B14D77-E1B9-4B4B-B178-7B25DF579856}"/>
                    </a:ext>
                  </a:extLst>
                </p:cNvPr>
                <p:cNvPicPr/>
                <p:nvPr/>
              </p:nvPicPr>
              <p:blipFill>
                <a:blip r:embed="rId5"/>
                <a:stretch>
                  <a:fillRect/>
                </a:stretch>
              </p:blipFill>
              <p:spPr>
                <a:xfrm>
                  <a:off x="8863004" y="58960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0" name="Ink 239">
                  <a:extLst>
                    <a:ext uri="{FF2B5EF4-FFF2-40B4-BE49-F238E27FC236}">
                      <a16:creationId xmlns:a16="http://schemas.microsoft.com/office/drawing/2014/main" id="{750AD9D9-1476-4169-A9A7-ED4A20DD36D8}"/>
                    </a:ext>
                  </a:extLst>
                </p14:cNvPr>
                <p14:cNvContentPartPr/>
                <p14:nvPr/>
              </p14:nvContentPartPr>
              <p14:xfrm>
                <a:off x="9183404" y="5891718"/>
                <a:ext cx="360" cy="360"/>
              </p14:xfrm>
            </p:contentPart>
          </mc:Choice>
          <mc:Fallback xmlns="">
            <p:pic>
              <p:nvPicPr>
                <p:cNvPr id="240" name="Ink 239">
                  <a:extLst>
                    <a:ext uri="{FF2B5EF4-FFF2-40B4-BE49-F238E27FC236}">
                      <a16:creationId xmlns:a16="http://schemas.microsoft.com/office/drawing/2014/main" id="{750AD9D9-1476-4169-A9A7-ED4A20DD36D8}"/>
                    </a:ext>
                  </a:extLst>
                </p:cNvPr>
                <p:cNvPicPr/>
                <p:nvPr/>
              </p:nvPicPr>
              <p:blipFill>
                <a:blip r:embed="rId5"/>
                <a:stretch>
                  <a:fillRect/>
                </a:stretch>
              </p:blipFill>
              <p:spPr>
                <a:xfrm>
                  <a:off x="9179084" y="58873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41" name="Ink 240">
                  <a:extLst>
                    <a:ext uri="{FF2B5EF4-FFF2-40B4-BE49-F238E27FC236}">
                      <a16:creationId xmlns:a16="http://schemas.microsoft.com/office/drawing/2014/main" id="{1ADF1A3C-623C-4339-8E28-9F7B17676E78}"/>
                    </a:ext>
                  </a:extLst>
                </p14:cNvPr>
                <p14:cNvContentPartPr/>
                <p14:nvPr/>
              </p14:nvContentPartPr>
              <p14:xfrm>
                <a:off x="9132284" y="6054438"/>
                <a:ext cx="360" cy="360"/>
              </p14:xfrm>
            </p:contentPart>
          </mc:Choice>
          <mc:Fallback xmlns="">
            <p:pic>
              <p:nvPicPr>
                <p:cNvPr id="241" name="Ink 240">
                  <a:extLst>
                    <a:ext uri="{FF2B5EF4-FFF2-40B4-BE49-F238E27FC236}">
                      <a16:creationId xmlns:a16="http://schemas.microsoft.com/office/drawing/2014/main" id="{1ADF1A3C-623C-4339-8E28-9F7B17676E78}"/>
                    </a:ext>
                  </a:extLst>
                </p:cNvPr>
                <p:cNvPicPr/>
                <p:nvPr/>
              </p:nvPicPr>
              <p:blipFill>
                <a:blip r:embed="rId5"/>
                <a:stretch>
                  <a:fillRect/>
                </a:stretch>
              </p:blipFill>
              <p:spPr>
                <a:xfrm>
                  <a:off x="9127964" y="6050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42" name="Ink 241">
                  <a:extLst>
                    <a:ext uri="{FF2B5EF4-FFF2-40B4-BE49-F238E27FC236}">
                      <a16:creationId xmlns:a16="http://schemas.microsoft.com/office/drawing/2014/main" id="{225ECCC0-61A9-4C68-B110-80317EFEBBEF}"/>
                    </a:ext>
                  </a:extLst>
                </p14:cNvPr>
                <p14:cNvContentPartPr/>
                <p14:nvPr/>
              </p14:nvContentPartPr>
              <p14:xfrm>
                <a:off x="9046604" y="6088638"/>
                <a:ext cx="360" cy="360"/>
              </p14:xfrm>
            </p:contentPart>
          </mc:Choice>
          <mc:Fallback xmlns="">
            <p:pic>
              <p:nvPicPr>
                <p:cNvPr id="242" name="Ink 241">
                  <a:extLst>
                    <a:ext uri="{FF2B5EF4-FFF2-40B4-BE49-F238E27FC236}">
                      <a16:creationId xmlns:a16="http://schemas.microsoft.com/office/drawing/2014/main" id="{225ECCC0-61A9-4C68-B110-80317EFEBBEF}"/>
                    </a:ext>
                  </a:extLst>
                </p:cNvPr>
                <p:cNvPicPr/>
                <p:nvPr/>
              </p:nvPicPr>
              <p:blipFill>
                <a:blip r:embed="rId5"/>
                <a:stretch>
                  <a:fillRect/>
                </a:stretch>
              </p:blipFill>
              <p:spPr>
                <a:xfrm>
                  <a:off x="9042284" y="60843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3" name="Ink 242">
                  <a:extLst>
                    <a:ext uri="{FF2B5EF4-FFF2-40B4-BE49-F238E27FC236}">
                      <a16:creationId xmlns:a16="http://schemas.microsoft.com/office/drawing/2014/main" id="{AC3E3E75-E9B5-4619-9630-D155ABE14B70}"/>
                    </a:ext>
                  </a:extLst>
                </p14:cNvPr>
                <p14:cNvContentPartPr/>
                <p14:nvPr/>
              </p14:nvContentPartPr>
              <p14:xfrm>
                <a:off x="9226244" y="5609838"/>
                <a:ext cx="360" cy="360"/>
              </p14:xfrm>
            </p:contentPart>
          </mc:Choice>
          <mc:Fallback xmlns="">
            <p:pic>
              <p:nvPicPr>
                <p:cNvPr id="243" name="Ink 242">
                  <a:extLst>
                    <a:ext uri="{FF2B5EF4-FFF2-40B4-BE49-F238E27FC236}">
                      <a16:creationId xmlns:a16="http://schemas.microsoft.com/office/drawing/2014/main" id="{AC3E3E75-E9B5-4619-9630-D155ABE14B70}"/>
                    </a:ext>
                  </a:extLst>
                </p:cNvPr>
                <p:cNvPicPr/>
                <p:nvPr/>
              </p:nvPicPr>
              <p:blipFill>
                <a:blip r:embed="rId5"/>
                <a:stretch>
                  <a:fillRect/>
                </a:stretch>
              </p:blipFill>
              <p:spPr>
                <a:xfrm>
                  <a:off x="9221924" y="56055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44" name="Ink 243">
                  <a:extLst>
                    <a:ext uri="{FF2B5EF4-FFF2-40B4-BE49-F238E27FC236}">
                      <a16:creationId xmlns:a16="http://schemas.microsoft.com/office/drawing/2014/main" id="{03D1A52F-A3AA-4ABA-B1BD-BDDCEC08FB04}"/>
                    </a:ext>
                  </a:extLst>
                </p14:cNvPr>
                <p14:cNvContentPartPr/>
                <p14:nvPr/>
              </p14:nvContentPartPr>
              <p14:xfrm>
                <a:off x="9166484" y="5515878"/>
                <a:ext cx="360" cy="360"/>
              </p14:xfrm>
            </p:contentPart>
          </mc:Choice>
          <mc:Fallback xmlns="">
            <p:pic>
              <p:nvPicPr>
                <p:cNvPr id="244" name="Ink 243">
                  <a:extLst>
                    <a:ext uri="{FF2B5EF4-FFF2-40B4-BE49-F238E27FC236}">
                      <a16:creationId xmlns:a16="http://schemas.microsoft.com/office/drawing/2014/main" id="{03D1A52F-A3AA-4ABA-B1BD-BDDCEC08FB04}"/>
                    </a:ext>
                  </a:extLst>
                </p:cNvPr>
                <p:cNvPicPr/>
                <p:nvPr/>
              </p:nvPicPr>
              <p:blipFill>
                <a:blip r:embed="rId171"/>
                <a:stretch>
                  <a:fillRect/>
                </a:stretch>
              </p:blipFill>
              <p:spPr>
                <a:xfrm>
                  <a:off x="9153884" y="5503278"/>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5" name="Ink 244">
                  <a:extLst>
                    <a:ext uri="{FF2B5EF4-FFF2-40B4-BE49-F238E27FC236}">
                      <a16:creationId xmlns:a16="http://schemas.microsoft.com/office/drawing/2014/main" id="{63305E9B-5501-4DD8-A63F-479445650BCE}"/>
                    </a:ext>
                  </a:extLst>
                </p14:cNvPr>
                <p14:cNvContentPartPr/>
                <p14:nvPr/>
              </p14:nvContentPartPr>
              <p14:xfrm>
                <a:off x="9046604" y="5644038"/>
                <a:ext cx="360" cy="360"/>
              </p14:xfrm>
            </p:contentPart>
          </mc:Choice>
          <mc:Fallback xmlns="">
            <p:pic>
              <p:nvPicPr>
                <p:cNvPr id="245" name="Ink 244">
                  <a:extLst>
                    <a:ext uri="{FF2B5EF4-FFF2-40B4-BE49-F238E27FC236}">
                      <a16:creationId xmlns:a16="http://schemas.microsoft.com/office/drawing/2014/main" id="{63305E9B-5501-4DD8-A63F-479445650BCE}"/>
                    </a:ext>
                  </a:extLst>
                </p:cNvPr>
                <p:cNvPicPr/>
                <p:nvPr/>
              </p:nvPicPr>
              <p:blipFill>
                <a:blip r:embed="rId5"/>
                <a:stretch>
                  <a:fillRect/>
                </a:stretch>
              </p:blipFill>
              <p:spPr>
                <a:xfrm>
                  <a:off x="9042284" y="56397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6" name="Ink 245">
                  <a:extLst>
                    <a:ext uri="{FF2B5EF4-FFF2-40B4-BE49-F238E27FC236}">
                      <a16:creationId xmlns:a16="http://schemas.microsoft.com/office/drawing/2014/main" id="{06F60890-88A7-4B7A-B5A7-CD3FF96F1DD8}"/>
                    </a:ext>
                  </a:extLst>
                </p14:cNvPr>
                <p14:cNvContentPartPr/>
                <p14:nvPr/>
              </p14:nvContentPartPr>
              <p14:xfrm>
                <a:off x="9243164" y="5729358"/>
                <a:ext cx="360" cy="360"/>
              </p14:xfrm>
            </p:contentPart>
          </mc:Choice>
          <mc:Fallback xmlns="">
            <p:pic>
              <p:nvPicPr>
                <p:cNvPr id="246" name="Ink 245">
                  <a:extLst>
                    <a:ext uri="{FF2B5EF4-FFF2-40B4-BE49-F238E27FC236}">
                      <a16:creationId xmlns:a16="http://schemas.microsoft.com/office/drawing/2014/main" id="{06F60890-88A7-4B7A-B5A7-CD3FF96F1DD8}"/>
                    </a:ext>
                  </a:extLst>
                </p:cNvPr>
                <p:cNvPicPr/>
                <p:nvPr/>
              </p:nvPicPr>
              <p:blipFill>
                <a:blip r:embed="rId5"/>
                <a:stretch>
                  <a:fillRect/>
                </a:stretch>
              </p:blipFill>
              <p:spPr>
                <a:xfrm>
                  <a:off x="9238844" y="57250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47" name="Ink 246">
                  <a:extLst>
                    <a:ext uri="{FF2B5EF4-FFF2-40B4-BE49-F238E27FC236}">
                      <a16:creationId xmlns:a16="http://schemas.microsoft.com/office/drawing/2014/main" id="{D710ACF5-04F8-45E7-ACAA-0DF5C18D55D9}"/>
                    </a:ext>
                  </a:extLst>
                </p14:cNvPr>
                <p14:cNvContentPartPr/>
                <p14:nvPr/>
              </p14:nvContentPartPr>
              <p14:xfrm>
                <a:off x="9294644" y="5481678"/>
                <a:ext cx="360" cy="360"/>
              </p14:xfrm>
            </p:contentPart>
          </mc:Choice>
          <mc:Fallback xmlns="">
            <p:pic>
              <p:nvPicPr>
                <p:cNvPr id="247" name="Ink 246">
                  <a:extLst>
                    <a:ext uri="{FF2B5EF4-FFF2-40B4-BE49-F238E27FC236}">
                      <a16:creationId xmlns:a16="http://schemas.microsoft.com/office/drawing/2014/main" id="{D710ACF5-04F8-45E7-ACAA-0DF5C18D55D9}"/>
                    </a:ext>
                  </a:extLst>
                </p:cNvPr>
                <p:cNvPicPr/>
                <p:nvPr/>
              </p:nvPicPr>
              <p:blipFill>
                <a:blip r:embed="rId5"/>
                <a:stretch>
                  <a:fillRect/>
                </a:stretch>
              </p:blipFill>
              <p:spPr>
                <a:xfrm>
                  <a:off x="9290324" y="54773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48" name="Ink 247">
                  <a:extLst>
                    <a:ext uri="{FF2B5EF4-FFF2-40B4-BE49-F238E27FC236}">
                      <a16:creationId xmlns:a16="http://schemas.microsoft.com/office/drawing/2014/main" id="{98EAD31C-380F-4125-BA07-A0D9D8C72F13}"/>
                    </a:ext>
                  </a:extLst>
                </p14:cNvPr>
                <p14:cNvContentPartPr/>
                <p14:nvPr/>
              </p14:nvContentPartPr>
              <p14:xfrm>
                <a:off x="9123644" y="5362158"/>
                <a:ext cx="360" cy="360"/>
              </p14:xfrm>
            </p:contentPart>
          </mc:Choice>
          <mc:Fallback xmlns="">
            <p:pic>
              <p:nvPicPr>
                <p:cNvPr id="248" name="Ink 247">
                  <a:extLst>
                    <a:ext uri="{FF2B5EF4-FFF2-40B4-BE49-F238E27FC236}">
                      <a16:creationId xmlns:a16="http://schemas.microsoft.com/office/drawing/2014/main" id="{98EAD31C-380F-4125-BA07-A0D9D8C72F13}"/>
                    </a:ext>
                  </a:extLst>
                </p:cNvPr>
                <p:cNvPicPr/>
                <p:nvPr/>
              </p:nvPicPr>
              <p:blipFill>
                <a:blip r:embed="rId5"/>
                <a:stretch>
                  <a:fillRect/>
                </a:stretch>
              </p:blipFill>
              <p:spPr>
                <a:xfrm>
                  <a:off x="9119324" y="53578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49" name="Ink 248">
                  <a:extLst>
                    <a:ext uri="{FF2B5EF4-FFF2-40B4-BE49-F238E27FC236}">
                      <a16:creationId xmlns:a16="http://schemas.microsoft.com/office/drawing/2014/main" id="{B14CA12C-15E6-4389-B2E7-FD1A179AFB61}"/>
                    </a:ext>
                  </a:extLst>
                </p14:cNvPr>
                <p14:cNvContentPartPr/>
                <p14:nvPr/>
              </p14:nvContentPartPr>
              <p14:xfrm>
                <a:off x="8969924" y="5191158"/>
                <a:ext cx="360" cy="360"/>
              </p14:xfrm>
            </p:contentPart>
          </mc:Choice>
          <mc:Fallback xmlns="">
            <p:pic>
              <p:nvPicPr>
                <p:cNvPr id="249" name="Ink 248">
                  <a:extLst>
                    <a:ext uri="{FF2B5EF4-FFF2-40B4-BE49-F238E27FC236}">
                      <a16:creationId xmlns:a16="http://schemas.microsoft.com/office/drawing/2014/main" id="{B14CA12C-15E6-4389-B2E7-FD1A179AFB61}"/>
                    </a:ext>
                  </a:extLst>
                </p:cNvPr>
                <p:cNvPicPr/>
                <p:nvPr/>
              </p:nvPicPr>
              <p:blipFill>
                <a:blip r:embed="rId5"/>
                <a:stretch>
                  <a:fillRect/>
                </a:stretch>
              </p:blipFill>
              <p:spPr>
                <a:xfrm>
                  <a:off x="8965604" y="51868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50" name="Ink 249">
                  <a:extLst>
                    <a:ext uri="{FF2B5EF4-FFF2-40B4-BE49-F238E27FC236}">
                      <a16:creationId xmlns:a16="http://schemas.microsoft.com/office/drawing/2014/main" id="{DECA0B87-2C6C-447B-8443-9171F73A8496}"/>
                    </a:ext>
                  </a:extLst>
                </p14:cNvPr>
                <p14:cNvContentPartPr/>
                <p14:nvPr/>
              </p14:nvContentPartPr>
              <p14:xfrm>
                <a:off x="10995832" y="5379439"/>
                <a:ext cx="360" cy="360"/>
              </p14:xfrm>
            </p:contentPart>
          </mc:Choice>
          <mc:Fallback xmlns="">
            <p:pic>
              <p:nvPicPr>
                <p:cNvPr id="250" name="Ink 249">
                  <a:extLst>
                    <a:ext uri="{FF2B5EF4-FFF2-40B4-BE49-F238E27FC236}">
                      <a16:creationId xmlns:a16="http://schemas.microsoft.com/office/drawing/2014/main" id="{DECA0B87-2C6C-447B-8443-9171F73A8496}"/>
                    </a:ext>
                  </a:extLst>
                </p:cNvPr>
                <p:cNvPicPr/>
                <p:nvPr/>
              </p:nvPicPr>
              <p:blipFill>
                <a:blip r:embed="rId5"/>
                <a:stretch>
                  <a:fillRect/>
                </a:stretch>
              </p:blipFill>
              <p:spPr>
                <a:xfrm>
                  <a:off x="10991512" y="537511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51" name="Ink 250">
                  <a:extLst>
                    <a:ext uri="{FF2B5EF4-FFF2-40B4-BE49-F238E27FC236}">
                      <a16:creationId xmlns:a16="http://schemas.microsoft.com/office/drawing/2014/main" id="{F6939D72-D7E6-429D-8DB7-279428358573}"/>
                    </a:ext>
                  </a:extLst>
                </p14:cNvPr>
                <p14:cNvContentPartPr/>
                <p14:nvPr/>
              </p14:nvContentPartPr>
              <p14:xfrm>
                <a:off x="10978552" y="5652679"/>
                <a:ext cx="360" cy="360"/>
              </p14:xfrm>
            </p:contentPart>
          </mc:Choice>
          <mc:Fallback xmlns="">
            <p:pic>
              <p:nvPicPr>
                <p:cNvPr id="251" name="Ink 250">
                  <a:extLst>
                    <a:ext uri="{FF2B5EF4-FFF2-40B4-BE49-F238E27FC236}">
                      <a16:creationId xmlns:a16="http://schemas.microsoft.com/office/drawing/2014/main" id="{F6939D72-D7E6-429D-8DB7-279428358573}"/>
                    </a:ext>
                  </a:extLst>
                </p:cNvPr>
                <p:cNvPicPr/>
                <p:nvPr/>
              </p:nvPicPr>
              <p:blipFill>
                <a:blip r:embed="rId171"/>
                <a:stretch>
                  <a:fillRect/>
                </a:stretch>
              </p:blipFill>
              <p:spPr>
                <a:xfrm>
                  <a:off x="10965952" y="5640079"/>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52" name="Ink 251">
                  <a:extLst>
                    <a:ext uri="{FF2B5EF4-FFF2-40B4-BE49-F238E27FC236}">
                      <a16:creationId xmlns:a16="http://schemas.microsoft.com/office/drawing/2014/main" id="{88A447A2-722E-4EB1-9370-0E088363CB64}"/>
                    </a:ext>
                  </a:extLst>
                </p14:cNvPr>
                <p14:cNvContentPartPr/>
                <p14:nvPr/>
              </p14:nvContentPartPr>
              <p14:xfrm>
                <a:off x="11277712" y="5831959"/>
                <a:ext cx="360" cy="360"/>
              </p14:xfrm>
            </p:contentPart>
          </mc:Choice>
          <mc:Fallback xmlns="">
            <p:pic>
              <p:nvPicPr>
                <p:cNvPr id="252" name="Ink 251">
                  <a:extLst>
                    <a:ext uri="{FF2B5EF4-FFF2-40B4-BE49-F238E27FC236}">
                      <a16:creationId xmlns:a16="http://schemas.microsoft.com/office/drawing/2014/main" id="{88A447A2-722E-4EB1-9370-0E088363CB64}"/>
                    </a:ext>
                  </a:extLst>
                </p:cNvPr>
                <p:cNvPicPr/>
                <p:nvPr/>
              </p:nvPicPr>
              <p:blipFill>
                <a:blip r:embed="rId5"/>
                <a:stretch>
                  <a:fillRect/>
                </a:stretch>
              </p:blipFill>
              <p:spPr>
                <a:xfrm>
                  <a:off x="11273392" y="582763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53" name="Ink 252">
                  <a:extLst>
                    <a:ext uri="{FF2B5EF4-FFF2-40B4-BE49-F238E27FC236}">
                      <a16:creationId xmlns:a16="http://schemas.microsoft.com/office/drawing/2014/main" id="{2684A584-C7E4-4488-BD51-F6860A2E3CE2}"/>
                    </a:ext>
                  </a:extLst>
                </p14:cNvPr>
                <p14:cNvContentPartPr/>
                <p14:nvPr/>
              </p14:nvContentPartPr>
              <p14:xfrm>
                <a:off x="11465632" y="5550079"/>
                <a:ext cx="360" cy="360"/>
              </p14:xfrm>
            </p:contentPart>
          </mc:Choice>
          <mc:Fallback xmlns="">
            <p:pic>
              <p:nvPicPr>
                <p:cNvPr id="253" name="Ink 252">
                  <a:extLst>
                    <a:ext uri="{FF2B5EF4-FFF2-40B4-BE49-F238E27FC236}">
                      <a16:creationId xmlns:a16="http://schemas.microsoft.com/office/drawing/2014/main" id="{2684A584-C7E4-4488-BD51-F6860A2E3CE2}"/>
                    </a:ext>
                  </a:extLst>
                </p:cNvPr>
                <p:cNvPicPr/>
                <p:nvPr/>
              </p:nvPicPr>
              <p:blipFill>
                <a:blip r:embed="rId5"/>
                <a:stretch>
                  <a:fillRect/>
                </a:stretch>
              </p:blipFill>
              <p:spPr>
                <a:xfrm>
                  <a:off x="11461312" y="554575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54" name="Ink 253">
                  <a:extLst>
                    <a:ext uri="{FF2B5EF4-FFF2-40B4-BE49-F238E27FC236}">
                      <a16:creationId xmlns:a16="http://schemas.microsoft.com/office/drawing/2014/main" id="{81E3D9DA-0D48-41CA-AA58-A61B4EEAD572}"/>
                    </a:ext>
                  </a:extLst>
                </p14:cNvPr>
                <p14:cNvContentPartPr/>
                <p14:nvPr/>
              </p14:nvContentPartPr>
              <p14:xfrm>
                <a:off x="11320192" y="5550079"/>
                <a:ext cx="360" cy="360"/>
              </p14:xfrm>
            </p:contentPart>
          </mc:Choice>
          <mc:Fallback xmlns="">
            <p:pic>
              <p:nvPicPr>
                <p:cNvPr id="254" name="Ink 253">
                  <a:extLst>
                    <a:ext uri="{FF2B5EF4-FFF2-40B4-BE49-F238E27FC236}">
                      <a16:creationId xmlns:a16="http://schemas.microsoft.com/office/drawing/2014/main" id="{81E3D9DA-0D48-41CA-AA58-A61B4EEAD572}"/>
                    </a:ext>
                  </a:extLst>
                </p:cNvPr>
                <p:cNvPicPr/>
                <p:nvPr/>
              </p:nvPicPr>
              <p:blipFill>
                <a:blip r:embed="rId5"/>
                <a:stretch>
                  <a:fillRect/>
                </a:stretch>
              </p:blipFill>
              <p:spPr>
                <a:xfrm>
                  <a:off x="11315872" y="554575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56" name="Ink 255">
                  <a:extLst>
                    <a:ext uri="{FF2B5EF4-FFF2-40B4-BE49-F238E27FC236}">
                      <a16:creationId xmlns:a16="http://schemas.microsoft.com/office/drawing/2014/main" id="{E3E9DEE3-EAFB-4FA8-818E-2EFE162AE01D}"/>
                    </a:ext>
                  </a:extLst>
                </p14:cNvPr>
                <p14:cNvContentPartPr/>
                <p14:nvPr/>
              </p14:nvContentPartPr>
              <p14:xfrm>
                <a:off x="11183752" y="5498959"/>
                <a:ext cx="360" cy="360"/>
              </p14:xfrm>
            </p:contentPart>
          </mc:Choice>
          <mc:Fallback xmlns="">
            <p:pic>
              <p:nvPicPr>
                <p:cNvPr id="256" name="Ink 255">
                  <a:extLst>
                    <a:ext uri="{FF2B5EF4-FFF2-40B4-BE49-F238E27FC236}">
                      <a16:creationId xmlns:a16="http://schemas.microsoft.com/office/drawing/2014/main" id="{E3E9DEE3-EAFB-4FA8-818E-2EFE162AE01D}"/>
                    </a:ext>
                  </a:extLst>
                </p:cNvPr>
                <p:cNvPicPr/>
                <p:nvPr/>
              </p:nvPicPr>
              <p:blipFill>
                <a:blip r:embed="rId5"/>
                <a:stretch>
                  <a:fillRect/>
                </a:stretch>
              </p:blipFill>
              <p:spPr>
                <a:xfrm>
                  <a:off x="11179432" y="549463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57" name="Ink 256">
                  <a:extLst>
                    <a:ext uri="{FF2B5EF4-FFF2-40B4-BE49-F238E27FC236}">
                      <a16:creationId xmlns:a16="http://schemas.microsoft.com/office/drawing/2014/main" id="{019D4A0B-0AAC-4E5F-A833-487C0F07C758}"/>
                    </a:ext>
                  </a:extLst>
                </p14:cNvPr>
                <p14:cNvContentPartPr/>
                <p14:nvPr/>
              </p14:nvContentPartPr>
              <p14:xfrm>
                <a:off x="10884592" y="5815039"/>
                <a:ext cx="360" cy="360"/>
              </p14:xfrm>
            </p:contentPart>
          </mc:Choice>
          <mc:Fallback xmlns="">
            <p:pic>
              <p:nvPicPr>
                <p:cNvPr id="257" name="Ink 256">
                  <a:extLst>
                    <a:ext uri="{FF2B5EF4-FFF2-40B4-BE49-F238E27FC236}">
                      <a16:creationId xmlns:a16="http://schemas.microsoft.com/office/drawing/2014/main" id="{019D4A0B-0AAC-4E5F-A833-487C0F07C758}"/>
                    </a:ext>
                  </a:extLst>
                </p:cNvPr>
                <p:cNvPicPr/>
                <p:nvPr/>
              </p:nvPicPr>
              <p:blipFill>
                <a:blip r:embed="rId5"/>
                <a:stretch>
                  <a:fillRect/>
                </a:stretch>
              </p:blipFill>
              <p:spPr>
                <a:xfrm>
                  <a:off x="10880272" y="581071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58" name="Ink 257">
                  <a:extLst>
                    <a:ext uri="{FF2B5EF4-FFF2-40B4-BE49-F238E27FC236}">
                      <a16:creationId xmlns:a16="http://schemas.microsoft.com/office/drawing/2014/main" id="{34B30AD1-8E27-490D-B3CF-19D6EF08DA0A}"/>
                    </a:ext>
                  </a:extLst>
                </p14:cNvPr>
                <p14:cNvContentPartPr/>
                <p14:nvPr/>
              </p14:nvContentPartPr>
              <p14:xfrm>
                <a:off x="11089792" y="5994679"/>
                <a:ext cx="360" cy="360"/>
              </p14:xfrm>
            </p:contentPart>
          </mc:Choice>
          <mc:Fallback xmlns="">
            <p:pic>
              <p:nvPicPr>
                <p:cNvPr id="258" name="Ink 257">
                  <a:extLst>
                    <a:ext uri="{FF2B5EF4-FFF2-40B4-BE49-F238E27FC236}">
                      <a16:creationId xmlns:a16="http://schemas.microsoft.com/office/drawing/2014/main" id="{34B30AD1-8E27-490D-B3CF-19D6EF08DA0A}"/>
                    </a:ext>
                  </a:extLst>
                </p:cNvPr>
                <p:cNvPicPr/>
                <p:nvPr/>
              </p:nvPicPr>
              <p:blipFill>
                <a:blip r:embed="rId5"/>
                <a:stretch>
                  <a:fillRect/>
                </a:stretch>
              </p:blipFill>
              <p:spPr>
                <a:xfrm>
                  <a:off x="11085472" y="599035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59" name="Ink 258">
                  <a:extLst>
                    <a:ext uri="{FF2B5EF4-FFF2-40B4-BE49-F238E27FC236}">
                      <a16:creationId xmlns:a16="http://schemas.microsoft.com/office/drawing/2014/main" id="{04B3FB70-BF34-405B-981E-4D10A89E692D}"/>
                    </a:ext>
                  </a:extLst>
                </p14:cNvPr>
                <p14:cNvContentPartPr/>
                <p14:nvPr/>
              </p14:nvContentPartPr>
              <p14:xfrm>
                <a:off x="11439712" y="5951479"/>
                <a:ext cx="360" cy="360"/>
              </p14:xfrm>
            </p:contentPart>
          </mc:Choice>
          <mc:Fallback xmlns="">
            <p:pic>
              <p:nvPicPr>
                <p:cNvPr id="259" name="Ink 258">
                  <a:extLst>
                    <a:ext uri="{FF2B5EF4-FFF2-40B4-BE49-F238E27FC236}">
                      <a16:creationId xmlns:a16="http://schemas.microsoft.com/office/drawing/2014/main" id="{04B3FB70-BF34-405B-981E-4D10A89E692D}"/>
                    </a:ext>
                  </a:extLst>
                </p:cNvPr>
                <p:cNvPicPr/>
                <p:nvPr/>
              </p:nvPicPr>
              <p:blipFill>
                <a:blip r:embed="rId5"/>
                <a:stretch>
                  <a:fillRect/>
                </a:stretch>
              </p:blipFill>
              <p:spPr>
                <a:xfrm>
                  <a:off x="11435392" y="594715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60" name="Ink 259">
                  <a:extLst>
                    <a:ext uri="{FF2B5EF4-FFF2-40B4-BE49-F238E27FC236}">
                      <a16:creationId xmlns:a16="http://schemas.microsoft.com/office/drawing/2014/main" id="{757F53F5-9772-463B-B7CF-491779663C3B}"/>
                    </a:ext>
                  </a:extLst>
                </p14:cNvPr>
                <p14:cNvContentPartPr/>
                <p14:nvPr/>
              </p14:nvContentPartPr>
              <p14:xfrm>
                <a:off x="11636632" y="5712439"/>
                <a:ext cx="360" cy="360"/>
              </p14:xfrm>
            </p:contentPart>
          </mc:Choice>
          <mc:Fallback xmlns="">
            <p:pic>
              <p:nvPicPr>
                <p:cNvPr id="260" name="Ink 259">
                  <a:extLst>
                    <a:ext uri="{FF2B5EF4-FFF2-40B4-BE49-F238E27FC236}">
                      <a16:creationId xmlns:a16="http://schemas.microsoft.com/office/drawing/2014/main" id="{757F53F5-9772-463B-B7CF-491779663C3B}"/>
                    </a:ext>
                  </a:extLst>
                </p:cNvPr>
                <p:cNvPicPr/>
                <p:nvPr/>
              </p:nvPicPr>
              <p:blipFill>
                <a:blip r:embed="rId5"/>
                <a:stretch>
                  <a:fillRect/>
                </a:stretch>
              </p:blipFill>
              <p:spPr>
                <a:xfrm>
                  <a:off x="11632312" y="570811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61" name="Ink 260">
                  <a:extLst>
                    <a:ext uri="{FF2B5EF4-FFF2-40B4-BE49-F238E27FC236}">
                      <a16:creationId xmlns:a16="http://schemas.microsoft.com/office/drawing/2014/main" id="{49615600-8059-4261-A999-F02F5EEB0F94}"/>
                    </a:ext>
                  </a:extLst>
                </p14:cNvPr>
                <p14:cNvContentPartPr/>
                <p14:nvPr/>
              </p14:nvContentPartPr>
              <p14:xfrm>
                <a:off x="10756432" y="5439199"/>
                <a:ext cx="360" cy="360"/>
              </p14:xfrm>
            </p:contentPart>
          </mc:Choice>
          <mc:Fallback xmlns="">
            <p:pic>
              <p:nvPicPr>
                <p:cNvPr id="261" name="Ink 260">
                  <a:extLst>
                    <a:ext uri="{FF2B5EF4-FFF2-40B4-BE49-F238E27FC236}">
                      <a16:creationId xmlns:a16="http://schemas.microsoft.com/office/drawing/2014/main" id="{49615600-8059-4261-A999-F02F5EEB0F94}"/>
                    </a:ext>
                  </a:extLst>
                </p:cNvPr>
                <p:cNvPicPr/>
                <p:nvPr/>
              </p:nvPicPr>
              <p:blipFill>
                <a:blip r:embed="rId5"/>
                <a:stretch>
                  <a:fillRect/>
                </a:stretch>
              </p:blipFill>
              <p:spPr>
                <a:xfrm>
                  <a:off x="10752112" y="5434879"/>
                  <a:ext cx="9000" cy="9000"/>
                </a:xfrm>
                <a:prstGeom prst="rect">
                  <a:avLst/>
                </a:prstGeom>
              </p:spPr>
            </p:pic>
          </mc:Fallback>
        </mc:AlternateContent>
        <p:sp>
          <p:nvSpPr>
            <p:cNvPr id="263" name="TextBox 262">
              <a:extLst>
                <a:ext uri="{FF2B5EF4-FFF2-40B4-BE49-F238E27FC236}">
                  <a16:creationId xmlns:a16="http://schemas.microsoft.com/office/drawing/2014/main" id="{342BE406-10D5-46F1-A1F5-14FE6C28E286}"/>
                </a:ext>
              </a:extLst>
            </p:cNvPr>
            <p:cNvSpPr txBox="1"/>
            <p:nvPr/>
          </p:nvSpPr>
          <p:spPr>
            <a:xfrm>
              <a:off x="9953956" y="5240506"/>
              <a:ext cx="216351" cy="369332"/>
            </a:xfrm>
            <a:prstGeom prst="rect">
              <a:avLst/>
            </a:prstGeom>
            <a:noFill/>
          </p:spPr>
          <p:txBody>
            <a:bodyPr wrap="square" rtlCol="0">
              <a:spAutoFit/>
            </a:bodyPr>
            <a:lstStyle/>
            <a:p>
              <a:pPr algn="ctr"/>
              <a:r>
                <a:rPr lang="en-US" dirty="0">
                  <a:solidFill>
                    <a:schemeClr val="accent2">
                      <a:lumMod val="75000"/>
                    </a:schemeClr>
                  </a:solidFill>
                </a:rPr>
                <a:t>h</a:t>
              </a:r>
              <a:endParaRPr lang="el-GR" dirty="0">
                <a:solidFill>
                  <a:schemeClr val="accent2">
                    <a:lumMod val="75000"/>
                  </a:schemeClr>
                </a:solidFill>
              </a:endParaRPr>
            </a:p>
          </p:txBody>
        </p:sp>
        <mc:AlternateContent xmlns:mc="http://schemas.openxmlformats.org/markup-compatibility/2006" xmlns:p14="http://schemas.microsoft.com/office/powerpoint/2010/main">
          <mc:Choice Requires="p14">
            <p:contentPart p14:bwMode="auto" r:id="rId188">
              <p14:nvContentPartPr>
                <p14:cNvPr id="264" name="Ink 263">
                  <a:extLst>
                    <a:ext uri="{FF2B5EF4-FFF2-40B4-BE49-F238E27FC236}">
                      <a16:creationId xmlns:a16="http://schemas.microsoft.com/office/drawing/2014/main" id="{08C60083-026C-4563-8917-167A0A794405}"/>
                    </a:ext>
                  </a:extLst>
                </p14:cNvPr>
                <p14:cNvContentPartPr/>
                <p14:nvPr/>
              </p14:nvContentPartPr>
              <p14:xfrm>
                <a:off x="8627924" y="5960478"/>
                <a:ext cx="360" cy="360"/>
              </p14:xfrm>
            </p:contentPart>
          </mc:Choice>
          <mc:Fallback xmlns="">
            <p:pic>
              <p:nvPicPr>
                <p:cNvPr id="264" name="Ink 263">
                  <a:extLst>
                    <a:ext uri="{FF2B5EF4-FFF2-40B4-BE49-F238E27FC236}">
                      <a16:creationId xmlns:a16="http://schemas.microsoft.com/office/drawing/2014/main" id="{08C60083-026C-4563-8917-167A0A794405}"/>
                    </a:ext>
                  </a:extLst>
                </p:cNvPr>
                <p:cNvPicPr/>
                <p:nvPr/>
              </p:nvPicPr>
              <p:blipFill>
                <a:blip r:embed="rId5"/>
                <a:stretch>
                  <a:fillRect/>
                </a:stretch>
              </p:blipFill>
              <p:spPr>
                <a:xfrm>
                  <a:off x="8623604" y="595615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65" name="Ink 264">
                  <a:extLst>
                    <a:ext uri="{FF2B5EF4-FFF2-40B4-BE49-F238E27FC236}">
                      <a16:creationId xmlns:a16="http://schemas.microsoft.com/office/drawing/2014/main" id="{831CE695-99C7-4259-8EA6-A89B3BDABA37}"/>
                    </a:ext>
                  </a:extLst>
                </p14:cNvPr>
                <p14:cNvContentPartPr/>
                <p14:nvPr/>
              </p14:nvContentPartPr>
              <p14:xfrm>
                <a:off x="8730524" y="5489958"/>
                <a:ext cx="360" cy="360"/>
              </p14:xfrm>
            </p:contentPart>
          </mc:Choice>
          <mc:Fallback xmlns="">
            <p:pic>
              <p:nvPicPr>
                <p:cNvPr id="265" name="Ink 264">
                  <a:extLst>
                    <a:ext uri="{FF2B5EF4-FFF2-40B4-BE49-F238E27FC236}">
                      <a16:creationId xmlns:a16="http://schemas.microsoft.com/office/drawing/2014/main" id="{831CE695-99C7-4259-8EA6-A89B3BDABA37}"/>
                    </a:ext>
                  </a:extLst>
                </p:cNvPr>
                <p:cNvPicPr/>
                <p:nvPr/>
              </p:nvPicPr>
              <p:blipFill>
                <a:blip r:embed="rId5"/>
                <a:stretch>
                  <a:fillRect/>
                </a:stretch>
              </p:blipFill>
              <p:spPr>
                <a:xfrm>
                  <a:off x="8726204" y="548563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66" name="Ink 265">
                  <a:extLst>
                    <a:ext uri="{FF2B5EF4-FFF2-40B4-BE49-F238E27FC236}">
                      <a16:creationId xmlns:a16="http://schemas.microsoft.com/office/drawing/2014/main" id="{8C95A2A9-268B-4CAD-822E-ED676684D431}"/>
                    </a:ext>
                  </a:extLst>
                </p14:cNvPr>
                <p14:cNvContentPartPr/>
                <p14:nvPr/>
              </p14:nvContentPartPr>
              <p14:xfrm>
                <a:off x="8730524" y="5131398"/>
                <a:ext cx="360" cy="360"/>
              </p14:xfrm>
            </p:contentPart>
          </mc:Choice>
          <mc:Fallback xmlns="">
            <p:pic>
              <p:nvPicPr>
                <p:cNvPr id="266" name="Ink 265">
                  <a:extLst>
                    <a:ext uri="{FF2B5EF4-FFF2-40B4-BE49-F238E27FC236}">
                      <a16:creationId xmlns:a16="http://schemas.microsoft.com/office/drawing/2014/main" id="{8C95A2A9-268B-4CAD-822E-ED676684D431}"/>
                    </a:ext>
                  </a:extLst>
                </p:cNvPr>
                <p:cNvPicPr/>
                <p:nvPr/>
              </p:nvPicPr>
              <p:blipFill>
                <a:blip r:embed="rId5"/>
                <a:stretch>
                  <a:fillRect/>
                </a:stretch>
              </p:blipFill>
              <p:spPr>
                <a:xfrm>
                  <a:off x="8726204" y="51270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67" name="Ink 266">
                  <a:extLst>
                    <a:ext uri="{FF2B5EF4-FFF2-40B4-BE49-F238E27FC236}">
                      <a16:creationId xmlns:a16="http://schemas.microsoft.com/office/drawing/2014/main" id="{CDFF011C-0C2D-4ED6-BFEC-D5E68F8E256D}"/>
                    </a:ext>
                  </a:extLst>
                </p14:cNvPr>
                <p14:cNvContentPartPr/>
                <p14:nvPr/>
              </p14:nvContentPartPr>
              <p14:xfrm>
                <a:off x="8884604" y="5387718"/>
                <a:ext cx="360" cy="360"/>
              </p14:xfrm>
            </p:contentPart>
          </mc:Choice>
          <mc:Fallback xmlns="">
            <p:pic>
              <p:nvPicPr>
                <p:cNvPr id="267" name="Ink 266">
                  <a:extLst>
                    <a:ext uri="{FF2B5EF4-FFF2-40B4-BE49-F238E27FC236}">
                      <a16:creationId xmlns:a16="http://schemas.microsoft.com/office/drawing/2014/main" id="{CDFF011C-0C2D-4ED6-BFEC-D5E68F8E256D}"/>
                    </a:ext>
                  </a:extLst>
                </p:cNvPr>
                <p:cNvPicPr/>
                <p:nvPr/>
              </p:nvPicPr>
              <p:blipFill>
                <a:blip r:embed="rId5"/>
                <a:stretch>
                  <a:fillRect/>
                </a:stretch>
              </p:blipFill>
              <p:spPr>
                <a:xfrm>
                  <a:off x="8880284" y="53833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68" name="Ink 267">
                  <a:extLst>
                    <a:ext uri="{FF2B5EF4-FFF2-40B4-BE49-F238E27FC236}">
                      <a16:creationId xmlns:a16="http://schemas.microsoft.com/office/drawing/2014/main" id="{3D16CC89-AE82-4C62-AA3D-E51A281E9EB8}"/>
                    </a:ext>
                  </a:extLst>
                </p14:cNvPr>
                <p14:cNvContentPartPr/>
                <p14:nvPr/>
              </p14:nvContentPartPr>
              <p14:xfrm>
                <a:off x="9014016" y="5837298"/>
                <a:ext cx="360" cy="360"/>
              </p14:xfrm>
            </p:contentPart>
          </mc:Choice>
          <mc:Fallback xmlns="">
            <p:pic>
              <p:nvPicPr>
                <p:cNvPr id="268" name="Ink 267">
                  <a:extLst>
                    <a:ext uri="{FF2B5EF4-FFF2-40B4-BE49-F238E27FC236}">
                      <a16:creationId xmlns:a16="http://schemas.microsoft.com/office/drawing/2014/main" id="{3D16CC89-AE82-4C62-AA3D-E51A281E9EB8}"/>
                    </a:ext>
                  </a:extLst>
                </p:cNvPr>
                <p:cNvPicPr/>
                <p:nvPr/>
              </p:nvPicPr>
              <p:blipFill>
                <a:blip r:embed="rId171"/>
                <a:stretch>
                  <a:fillRect/>
                </a:stretch>
              </p:blipFill>
              <p:spPr>
                <a:xfrm>
                  <a:off x="9001416" y="5824698"/>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69" name="Ink 268">
                  <a:extLst>
                    <a:ext uri="{FF2B5EF4-FFF2-40B4-BE49-F238E27FC236}">
                      <a16:creationId xmlns:a16="http://schemas.microsoft.com/office/drawing/2014/main" id="{95A3F308-FE16-418F-B172-9CD39B9147E6}"/>
                    </a:ext>
                  </a:extLst>
                </p14:cNvPr>
                <p14:cNvContentPartPr/>
                <p14:nvPr/>
              </p14:nvContentPartPr>
              <p14:xfrm>
                <a:off x="8927084" y="6114198"/>
                <a:ext cx="360" cy="360"/>
              </p14:xfrm>
            </p:contentPart>
          </mc:Choice>
          <mc:Fallback xmlns="">
            <p:pic>
              <p:nvPicPr>
                <p:cNvPr id="269" name="Ink 268">
                  <a:extLst>
                    <a:ext uri="{FF2B5EF4-FFF2-40B4-BE49-F238E27FC236}">
                      <a16:creationId xmlns:a16="http://schemas.microsoft.com/office/drawing/2014/main" id="{95A3F308-FE16-418F-B172-9CD39B9147E6}"/>
                    </a:ext>
                  </a:extLst>
                </p:cNvPr>
                <p:cNvPicPr/>
                <p:nvPr/>
              </p:nvPicPr>
              <p:blipFill>
                <a:blip r:embed="rId5"/>
                <a:stretch>
                  <a:fillRect/>
                </a:stretch>
              </p:blipFill>
              <p:spPr>
                <a:xfrm>
                  <a:off x="8922764" y="610987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70" name="Ink 269">
                  <a:extLst>
                    <a:ext uri="{FF2B5EF4-FFF2-40B4-BE49-F238E27FC236}">
                      <a16:creationId xmlns:a16="http://schemas.microsoft.com/office/drawing/2014/main" id="{44FD12EA-552C-41B7-A0C1-E1BB0BEA00A1}"/>
                    </a:ext>
                  </a:extLst>
                </p14:cNvPr>
                <p14:cNvContentPartPr/>
                <p14:nvPr/>
              </p14:nvContentPartPr>
              <p14:xfrm>
                <a:off x="8593724" y="6020238"/>
                <a:ext cx="360" cy="360"/>
              </p14:xfrm>
            </p:contentPart>
          </mc:Choice>
          <mc:Fallback xmlns="">
            <p:pic>
              <p:nvPicPr>
                <p:cNvPr id="270" name="Ink 269">
                  <a:extLst>
                    <a:ext uri="{FF2B5EF4-FFF2-40B4-BE49-F238E27FC236}">
                      <a16:creationId xmlns:a16="http://schemas.microsoft.com/office/drawing/2014/main" id="{44FD12EA-552C-41B7-A0C1-E1BB0BEA00A1}"/>
                    </a:ext>
                  </a:extLst>
                </p:cNvPr>
                <p:cNvPicPr/>
                <p:nvPr/>
              </p:nvPicPr>
              <p:blipFill>
                <a:blip r:embed="rId5"/>
                <a:stretch>
                  <a:fillRect/>
                </a:stretch>
              </p:blipFill>
              <p:spPr>
                <a:xfrm>
                  <a:off x="8589404" y="6015918"/>
                  <a:ext cx="9000" cy="9000"/>
                </a:xfrm>
                <a:prstGeom prst="rect">
                  <a:avLst/>
                </a:prstGeom>
              </p:spPr>
            </p:pic>
          </mc:Fallback>
        </mc:AlternateContent>
        <p:cxnSp>
          <p:nvCxnSpPr>
            <p:cNvPr id="273" name="Straight Arrow Connector 272">
              <a:extLst>
                <a:ext uri="{FF2B5EF4-FFF2-40B4-BE49-F238E27FC236}">
                  <a16:creationId xmlns:a16="http://schemas.microsoft.com/office/drawing/2014/main" id="{4E2B7BDB-82C3-42DD-A1F1-4386426DC0FE}"/>
                </a:ext>
              </a:extLst>
            </p:cNvPr>
            <p:cNvCxnSpPr>
              <a:cxnSpLocks/>
            </p:cNvCxnSpPr>
            <p:nvPr/>
          </p:nvCxnSpPr>
          <p:spPr>
            <a:xfrm flipV="1">
              <a:off x="9014016" y="5660606"/>
              <a:ext cx="1964348" cy="171353"/>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3617FFD3-73FA-4A40-8586-7B09E808ED93}"/>
                </a:ext>
              </a:extLst>
            </p:cNvPr>
            <p:cNvCxnSpPr>
              <a:cxnSpLocks/>
            </p:cNvCxnSpPr>
            <p:nvPr/>
          </p:nvCxnSpPr>
          <p:spPr>
            <a:xfrm>
              <a:off x="9166484" y="5507334"/>
              <a:ext cx="1811880" cy="14472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1852DA82-6C11-445A-B80A-C0A14688588C}"/>
                </a:ext>
              </a:extLst>
            </p:cNvPr>
            <p:cNvSpPr txBox="1"/>
            <p:nvPr/>
          </p:nvSpPr>
          <p:spPr>
            <a:xfrm>
              <a:off x="8982804" y="5162910"/>
              <a:ext cx="362600" cy="369332"/>
            </a:xfrm>
            <a:prstGeom prst="rect">
              <a:avLst/>
            </a:prstGeom>
            <a:noFill/>
          </p:spPr>
          <p:txBody>
            <a:bodyPr wrap="none" rtlCol="0">
              <a:spAutoFit/>
            </a:bodyPr>
            <a:lstStyle/>
            <a:p>
              <a:r>
                <a:rPr lang="en-US" dirty="0">
                  <a:solidFill>
                    <a:srgbClr val="FF0000"/>
                  </a:solidFill>
                </a:rPr>
                <a:t>x</a:t>
              </a:r>
              <a:r>
                <a:rPr lang="en-US" baseline="-25000" dirty="0">
                  <a:solidFill>
                    <a:srgbClr val="FF0000"/>
                  </a:solidFill>
                </a:rPr>
                <a:t>1</a:t>
              </a:r>
              <a:endParaRPr lang="el-GR" baseline="-25000" dirty="0">
                <a:solidFill>
                  <a:srgbClr val="FF0000"/>
                </a:solidFill>
              </a:endParaRPr>
            </a:p>
          </p:txBody>
        </p:sp>
        <p:sp>
          <p:nvSpPr>
            <p:cNvPr id="280" name="TextBox 279">
              <a:extLst>
                <a:ext uri="{FF2B5EF4-FFF2-40B4-BE49-F238E27FC236}">
                  <a16:creationId xmlns:a16="http://schemas.microsoft.com/office/drawing/2014/main" id="{C50C6984-E5CC-4109-8DC0-22DE4B54F66C}"/>
                </a:ext>
              </a:extLst>
            </p:cNvPr>
            <p:cNvSpPr txBox="1"/>
            <p:nvPr/>
          </p:nvSpPr>
          <p:spPr>
            <a:xfrm>
              <a:off x="8752138" y="5646694"/>
              <a:ext cx="362600" cy="369332"/>
            </a:xfrm>
            <a:prstGeom prst="rect">
              <a:avLst/>
            </a:prstGeom>
            <a:noFill/>
          </p:spPr>
          <p:txBody>
            <a:bodyPr wrap="none" rtlCol="0">
              <a:spAutoFit/>
            </a:bodyPr>
            <a:lstStyle/>
            <a:p>
              <a:r>
                <a:rPr lang="en-US" dirty="0">
                  <a:solidFill>
                    <a:srgbClr val="FF0000"/>
                  </a:solidFill>
                </a:rPr>
                <a:t>x</a:t>
              </a:r>
              <a:r>
                <a:rPr lang="en-US" baseline="-25000" dirty="0">
                  <a:solidFill>
                    <a:srgbClr val="FF0000"/>
                  </a:solidFill>
                </a:rPr>
                <a:t>2</a:t>
              </a:r>
              <a:endParaRPr lang="el-GR" baseline="-25000" dirty="0">
                <a:solidFill>
                  <a:srgbClr val="FF0000"/>
                </a:solidFill>
              </a:endParaRPr>
            </a:p>
          </p:txBody>
        </p:sp>
        <p:sp>
          <p:nvSpPr>
            <p:cNvPr id="281" name="TextBox 280">
              <a:extLst>
                <a:ext uri="{FF2B5EF4-FFF2-40B4-BE49-F238E27FC236}">
                  <a16:creationId xmlns:a16="http://schemas.microsoft.com/office/drawing/2014/main" id="{40A82DC9-8E9F-4A43-A88A-A0AB866DD996}"/>
                </a:ext>
              </a:extLst>
            </p:cNvPr>
            <p:cNvSpPr txBox="1"/>
            <p:nvPr/>
          </p:nvSpPr>
          <p:spPr>
            <a:xfrm>
              <a:off x="10868394" y="5333502"/>
              <a:ext cx="625492" cy="369332"/>
            </a:xfrm>
            <a:prstGeom prst="rect">
              <a:avLst/>
            </a:prstGeom>
            <a:noFill/>
          </p:spPr>
          <p:txBody>
            <a:bodyPr wrap="none" rtlCol="0">
              <a:spAutoFit/>
            </a:bodyPr>
            <a:lstStyle/>
            <a:p>
              <a:r>
                <a:rPr lang="en-US" dirty="0">
                  <a:solidFill>
                    <a:schemeClr val="accent2">
                      <a:lumMod val="75000"/>
                    </a:schemeClr>
                  </a:solidFill>
                </a:rPr>
                <a:t>h(</a:t>
              </a:r>
              <a:r>
                <a:rPr lang="en-US" dirty="0">
                  <a:solidFill>
                    <a:srgbClr val="FF0000"/>
                  </a:solidFill>
                </a:rPr>
                <a:t>x</a:t>
              </a:r>
              <a:r>
                <a:rPr lang="en-US" baseline="-25000" dirty="0">
                  <a:solidFill>
                    <a:srgbClr val="FF0000"/>
                  </a:solidFill>
                </a:rPr>
                <a:t>1</a:t>
              </a:r>
              <a:r>
                <a:rPr lang="en-US" dirty="0">
                  <a:solidFill>
                    <a:schemeClr val="accent2">
                      <a:lumMod val="75000"/>
                    </a:schemeClr>
                  </a:solidFill>
                </a:rPr>
                <a:t>)</a:t>
              </a:r>
              <a:endParaRPr lang="el-GR" baseline="-25000" dirty="0">
                <a:solidFill>
                  <a:schemeClr val="accent2">
                    <a:lumMod val="75000"/>
                  </a:schemeClr>
                </a:solidFill>
              </a:endParaRPr>
            </a:p>
          </p:txBody>
        </p:sp>
      </p:grpSp>
    </p:spTree>
    <p:extLst>
      <p:ext uri="{BB962C8B-B14F-4D97-AF65-F5344CB8AC3E}">
        <p14:creationId xmlns:p14="http://schemas.microsoft.com/office/powerpoint/2010/main" val="31585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8"/>
                                        </p:tgtEl>
                                        <p:attrNameLst>
                                          <p:attrName>style.visibility</p:attrName>
                                        </p:attrNameLst>
                                      </p:cBhvr>
                                      <p:to>
                                        <p:strVal val="visible"/>
                                      </p:to>
                                    </p:set>
                                    <p:animEffect transition="in" filter="fade">
                                      <p:cBhvr>
                                        <p:cTn id="12"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text, businesscard&#10;&#10;Description automatically generated">
            <a:extLst>
              <a:ext uri="{FF2B5EF4-FFF2-40B4-BE49-F238E27FC236}">
                <a16:creationId xmlns:a16="http://schemas.microsoft.com/office/drawing/2014/main" id="{82E0BAC4-F151-41DE-8624-88B011AFB40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5856" r="14834"/>
          <a:stretch/>
        </p:blipFill>
        <p:spPr>
          <a:xfrm>
            <a:off x="-170" y="10"/>
            <a:ext cx="8450317" cy="6857990"/>
          </a:xfrm>
          <a:prstGeom prst="rect">
            <a:avLst/>
          </a:prstGeom>
        </p:spPr>
      </p:pic>
      <p:sp>
        <p:nvSpPr>
          <p:cNvPr id="2" name="TextBox 1">
            <a:extLst>
              <a:ext uri="{FF2B5EF4-FFF2-40B4-BE49-F238E27FC236}">
                <a16:creationId xmlns:a16="http://schemas.microsoft.com/office/drawing/2014/main" id="{B692F0A9-5848-447A-AC28-48B42CFF9726}"/>
              </a:ext>
            </a:extLst>
          </p:cNvPr>
          <p:cNvSpPr txBox="1"/>
          <p:nvPr/>
        </p:nvSpPr>
        <p:spPr>
          <a:xfrm>
            <a:off x="643468" y="3284984"/>
            <a:ext cx="4620584" cy="1925620"/>
          </a:xfrm>
          <a:prstGeom prst="rect">
            <a:avLst/>
          </a:prstGeom>
          <a:solidFill>
            <a:srgbClr val="0C0D0D">
              <a:alpha val="25098"/>
            </a:srgbClr>
          </a:solidFill>
        </p:spPr>
        <p:txBody>
          <a:bodyPr vert="horz" lIns="91440" tIns="45720" rIns="91440" bIns="45720" rtlCol="0" anchor="b">
            <a:normAutofit/>
          </a:bodyPr>
          <a:lstStyle/>
          <a:p>
            <a:pPr defTabSz="914400">
              <a:lnSpc>
                <a:spcPct val="90000"/>
              </a:lnSpc>
              <a:spcBef>
                <a:spcPct val="0"/>
              </a:spcBef>
              <a:spcAft>
                <a:spcPts val="600"/>
              </a:spcAft>
            </a:pPr>
            <a:r>
              <a:rPr lang="en-US" sz="4000" kern="1200" dirty="0">
                <a:solidFill>
                  <a:srgbClr val="FFFFFF"/>
                </a:solidFill>
                <a:latin typeface="Cambria Math" panose="02040503050406030204" pitchFamily="18" charset="0"/>
                <a:ea typeface="Cambria Math" panose="02040503050406030204" pitchFamily="18" charset="0"/>
                <a:cs typeface="+mj-cs"/>
              </a:rPr>
              <a:t>ΚΒΑΝΤΙΚΟΙ ΥΠΟΛΟΓΙΣΤΕΣ ΚΑΙ ΚΡΥΠΤΟΓΡΑΦΙΑ</a:t>
            </a:r>
          </a:p>
        </p:txBody>
      </p:sp>
      <p:pic>
        <p:nvPicPr>
          <p:cNvPr id="32" name="Picture 31" descr="A picture containing text, businesscard&#10;&#10;Description automatically generated">
            <a:extLst>
              <a:ext uri="{FF2B5EF4-FFF2-40B4-BE49-F238E27FC236}">
                <a16:creationId xmlns:a16="http://schemas.microsoft.com/office/drawing/2014/main" id="{6EB0A832-0634-4505-9215-0E13BD2A70C6}"/>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5856" r="14834"/>
          <a:stretch/>
        </p:blipFill>
        <p:spPr>
          <a:xfrm>
            <a:off x="8450147" y="4916"/>
            <a:ext cx="8450317" cy="6857990"/>
          </a:xfrm>
          <a:prstGeom prst="rect">
            <a:avLst/>
          </a:prstGeom>
        </p:spPr>
      </p:pic>
      <mc:AlternateContent xmlns:mc="http://schemas.openxmlformats.org/markup-compatibility/2006">
        <mc:Choice xmlns:am3d="http://schemas.microsoft.com/office/drawing/2017/model3d" Requires="am3d">
          <p:graphicFrame>
            <p:nvGraphicFramePr>
              <p:cNvPr id="11" name="3D Model 10" descr="Cat">
                <a:extLst>
                  <a:ext uri="{FF2B5EF4-FFF2-40B4-BE49-F238E27FC236}">
                    <a16:creationId xmlns:a16="http://schemas.microsoft.com/office/drawing/2014/main" id="{B84EA352-1731-413A-9CAA-7419F96C2079}"/>
                  </a:ext>
                </a:extLst>
              </p:cNvPr>
              <p:cNvGraphicFramePr>
                <a:graphicFrameLocks noChangeAspect="1"/>
              </p:cNvGraphicFramePr>
              <p:nvPr>
                <p:extLst>
                  <p:ext uri="{D42A27DB-BD31-4B8C-83A1-F6EECF244321}">
                    <p14:modId xmlns:p14="http://schemas.microsoft.com/office/powerpoint/2010/main" val="2913629299"/>
                  </p:ext>
                </p:extLst>
              </p:nvPr>
            </p:nvGraphicFramePr>
            <p:xfrm>
              <a:off x="9430124" y="2656113"/>
              <a:ext cx="1852778" cy="2270458"/>
            </p:xfrm>
            <a:graphic>
              <a:graphicData uri="http://schemas.microsoft.com/office/drawing/2017/model3d">
                <am3d:model3d r:embed="rId4">
                  <am3d:spPr>
                    <a:xfrm>
                      <a:off x="0" y="0"/>
                      <a:ext cx="1852778" cy="2270458"/>
                    </a:xfrm>
                    <a:prstGeom prst="rect">
                      <a:avLst/>
                    </a:prstGeom>
                  </am3d:spPr>
                  <am3d:camera>
                    <am3d:pos x="0" y="0" z="61367006"/>
                    <am3d:up dx="0" dy="36000000" dz="0"/>
                    <am3d:lookAt x="0" y="0" z="0"/>
                    <am3d:perspective fov="2700000"/>
                  </am3d:camera>
                  <am3d:trans>
                    <am3d:meterPerModelUnit n="24543664" d="1000000"/>
                    <am3d:preTrans dx="0" dy="-14085168" dz="-668618"/>
                    <am3d:scale>
                      <am3d:sx n="1000000" d="1000000"/>
                      <am3d:sy n="1000000" d="1000000"/>
                      <am3d:sz n="1000000" d="1000000"/>
                    </am3d:scale>
                    <am3d:rot ax="-530438" ay="971836" az="-149061"/>
                    <am3d:postTrans dx="0" dy="0" dz="0"/>
                  </am3d:trans>
                  <am3d:raster rName="Office3DRenderer" rVer="16.0.8326">
                    <am3d:blip r:embed="rId5"/>
                  </am3d:raster>
                  <am3d:objViewport viewportSz="3577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Cat">
                <a:extLst>
                  <a:ext uri="{FF2B5EF4-FFF2-40B4-BE49-F238E27FC236}">
                    <a16:creationId xmlns:a16="http://schemas.microsoft.com/office/drawing/2014/main" id="{B84EA352-1731-413A-9CAA-7419F96C2079}"/>
                  </a:ext>
                </a:extLst>
              </p:cNvPr>
              <p:cNvPicPr>
                <a:picLocks noGrp="1" noRot="1" noChangeAspect="1" noMove="1" noResize="1" noEditPoints="1" noAdjustHandles="1" noChangeArrowheads="1" noChangeShapeType="1" noCrop="1"/>
              </p:cNvPicPr>
              <p:nvPr/>
            </p:nvPicPr>
            <p:blipFill>
              <a:blip r:embed="rId5"/>
              <a:stretch>
                <a:fillRect/>
              </a:stretch>
            </p:blipFill>
            <p:spPr>
              <a:xfrm>
                <a:off x="9430124" y="2656113"/>
                <a:ext cx="1852778" cy="2270458"/>
              </a:xfrm>
              <a:prstGeom prst="rect">
                <a:avLst/>
              </a:prstGeom>
            </p:spPr>
          </p:pic>
        </mc:Fallback>
      </mc:AlternateContent>
      <p:pic>
        <p:nvPicPr>
          <p:cNvPr id="9" name="Picture 8">
            <a:extLst>
              <a:ext uri="{FF2B5EF4-FFF2-40B4-BE49-F238E27FC236}">
                <a16:creationId xmlns:a16="http://schemas.microsoft.com/office/drawing/2014/main" id="{A7F56DE9-48AD-4449-81F4-99F4BD776608}"/>
              </a:ext>
            </a:extLst>
          </p:cNvPr>
          <p:cNvPicPr>
            <a:picLocks noChangeAspect="1"/>
          </p:cNvPicPr>
          <p:nvPr/>
        </p:nvPicPr>
        <p:blipFill rotWithShape="1">
          <a:blip r:embed="rId6">
            <a:extLst>
              <a:ext uri="{28A0092B-C50C-407E-A947-70E740481C1C}">
                <a14:useLocalDpi xmlns:a14="http://schemas.microsoft.com/office/drawing/2010/main" val="0"/>
              </a:ext>
            </a:extLst>
          </a:blip>
          <a:srcRect l="7582" r="5472"/>
          <a:stretch/>
        </p:blipFill>
        <p:spPr>
          <a:xfrm>
            <a:off x="7572164" y="0"/>
            <a:ext cx="5872618"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
        <p:nvSpPr>
          <p:cNvPr id="12" name="Oval 11">
            <a:extLst>
              <a:ext uri="{FF2B5EF4-FFF2-40B4-BE49-F238E27FC236}">
                <a16:creationId xmlns:a16="http://schemas.microsoft.com/office/drawing/2014/main" id="{09F6F8DD-7461-41EC-8EA8-4ACDC1665EE7}"/>
              </a:ext>
            </a:extLst>
          </p:cNvPr>
          <p:cNvSpPr/>
          <p:nvPr/>
        </p:nvSpPr>
        <p:spPr>
          <a:xfrm>
            <a:off x="232228" y="232229"/>
            <a:ext cx="725715" cy="609600"/>
          </a:xfrm>
          <a:prstGeom prst="ellipse">
            <a:avLst/>
          </a:prstGeom>
          <a:solidFill>
            <a:srgbClr val="0C0D0D"/>
          </a:solidFill>
          <a:ln>
            <a:solidFill>
              <a:srgbClr val="0C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5142539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646BF70-E1E5-4F33-AA7E-CC795C28F1A8}"/>
              </a:ext>
            </a:extLst>
          </p:cNvPr>
          <p:cNvGrpSpPr/>
          <p:nvPr/>
        </p:nvGrpSpPr>
        <p:grpSpPr>
          <a:xfrm>
            <a:off x="-10972800" y="0"/>
            <a:ext cx="12192000" cy="6858000"/>
            <a:chOff x="0" y="0"/>
            <a:chExt cx="12192000" cy="6858000"/>
          </a:xfrm>
        </p:grpSpPr>
        <p:sp>
          <p:nvSpPr>
            <p:cNvPr id="3" name="Rectangle 2">
              <a:extLst>
                <a:ext uri="{FF2B5EF4-FFF2-40B4-BE49-F238E27FC236}">
                  <a16:creationId xmlns:a16="http://schemas.microsoft.com/office/drawing/2014/main" id="{3B04262D-4D86-4062-B3A9-BF4426EE17D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Freeform: Shape 6">
              <a:extLst>
                <a:ext uri="{FF2B5EF4-FFF2-40B4-BE49-F238E27FC236}">
                  <a16:creationId xmlns:a16="http://schemas.microsoft.com/office/drawing/2014/main" id="{23ECE982-D529-498A-BCDD-A1CD695FDDE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99EA0E9F-32DF-460E-88C2-AD1779247F3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10" name="Graphic 9" descr="Atom with solid fill">
              <a:extLst>
                <a:ext uri="{FF2B5EF4-FFF2-40B4-BE49-F238E27FC236}">
                  <a16:creationId xmlns:a16="http://schemas.microsoft.com/office/drawing/2014/main" id="{E2166422-6229-4518-ABF6-4A3D421CCD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10972801" y="0"/>
            <a:ext cx="11884224"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10972912" y="0"/>
            <a:ext cx="11584327"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2"/>
                  <a:stretch>
                    <a:fillRect/>
                  </a:stretch>
                </p:blipFill>
                <p:spPr>
                  <a:xfrm>
                    <a:off x="11291884" y="3335885"/>
                    <a:ext cx="291341"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3">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4"/>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6200000">
                <a:off x="11306820" y="3330000"/>
                <a:ext cx="198000" cy="198000"/>
              </a:xfrm>
              <a:prstGeom prst="rect">
                <a:avLst/>
              </a:prstGeom>
            </p:spPr>
          </p:pic>
        </p:grpSp>
      </p:grpSp>
      <p:sp>
        <p:nvSpPr>
          <p:cNvPr id="86" name="header">
            <a:extLst>
              <a:ext uri="{FF2B5EF4-FFF2-40B4-BE49-F238E27FC236}">
                <a16:creationId xmlns:a16="http://schemas.microsoft.com/office/drawing/2014/main" id="{B2099FEB-642A-4D75-947B-A2DD4A2266F3}"/>
              </a:ext>
            </a:extLst>
          </p:cNvPr>
          <p:cNvSpPr txBox="1"/>
          <p:nvPr/>
        </p:nvSpPr>
        <p:spPr>
          <a:xfrm>
            <a:off x="8185637" y="0"/>
            <a:ext cx="40063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7"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7"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7"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pic>
        <p:nvPicPr>
          <p:cNvPr id="2" name="videoplayback">
            <a:hlinkClick r:id="" action="ppaction://media"/>
            <a:extLst>
              <a:ext uri="{FF2B5EF4-FFF2-40B4-BE49-F238E27FC236}">
                <a16:creationId xmlns:a16="http://schemas.microsoft.com/office/drawing/2014/main" id="{75468AF0-FC70-412F-B80F-7B9BFCC3AD93}"/>
              </a:ext>
            </a:extLst>
          </p:cNvPr>
          <p:cNvPicPr>
            <a:picLocks noChangeAspect="1"/>
          </p:cNvPicPr>
          <p:nvPr>
            <a:videoFile r:link="rId1"/>
            <p:extLst>
              <p:ext uri="{DAA4B4D4-6D71-4841-9C94-3DE7FCFB9230}">
                <p14:media xmlns:p14="http://schemas.microsoft.com/office/powerpoint/2010/main" r:embed="rId2">
                  <p14:trim st="22910" end="28278.3333"/>
                </p14:media>
              </p:ext>
            </p:extLst>
          </p:nvPr>
        </p:nvPicPr>
        <p:blipFill>
          <a:blip r:embed="rId18"/>
          <a:stretch>
            <a:fillRect/>
          </a:stretch>
        </p:blipFill>
        <p:spPr>
          <a:xfrm>
            <a:off x="2012374" y="688422"/>
            <a:ext cx="7455278" cy="4534209"/>
          </a:xfrm>
          <a:prstGeom prst="rect">
            <a:avLst/>
          </a:prstGeom>
          <a:ln>
            <a:noFill/>
          </a:ln>
          <a:effectLst>
            <a:outerShdw blurRad="190500" algn="tl" rotWithShape="0">
              <a:srgbClr val="000000">
                <a:alpha val="70000"/>
              </a:srgbClr>
            </a:outerShdw>
          </a:effectLst>
        </p:spPr>
      </p:pic>
      <p:sp>
        <p:nvSpPr>
          <p:cNvPr id="39" name="TextBox 38">
            <a:extLst>
              <a:ext uri="{FF2B5EF4-FFF2-40B4-BE49-F238E27FC236}">
                <a16:creationId xmlns:a16="http://schemas.microsoft.com/office/drawing/2014/main" id="{9979A55D-C30D-4594-8413-5F710E651E37}"/>
              </a:ext>
            </a:extLst>
          </p:cNvPr>
          <p:cNvSpPr txBox="1"/>
          <p:nvPr/>
        </p:nvSpPr>
        <p:spPr>
          <a:xfrm>
            <a:off x="2012373" y="441516"/>
            <a:ext cx="6845876" cy="246221"/>
          </a:xfrm>
          <a:prstGeom prst="rect">
            <a:avLst/>
          </a:prstGeom>
          <a:noFill/>
        </p:spPr>
        <p:txBody>
          <a:bodyPr wrap="square" rtlCol="0">
            <a:spAutoFit/>
          </a:bodyPr>
          <a:lstStyle/>
          <a:p>
            <a:r>
              <a:rPr lang="el-GR" sz="1000" b="0" i="0" dirty="0">
                <a:effectLst/>
              </a:rPr>
              <a:t>Πηγή</a:t>
            </a:r>
            <a:r>
              <a:rPr lang="en-US" sz="1000" b="0" i="0" dirty="0">
                <a:effectLst/>
              </a:rPr>
              <a:t>: </a:t>
            </a:r>
            <a:r>
              <a:rPr lang="en-US" sz="900" b="0" i="0" dirty="0">
                <a:solidFill>
                  <a:schemeClr val="accent2"/>
                </a:solidFill>
                <a:effectLst/>
                <a:latin typeface="Roboto" panose="02000000000000000000" pitchFamily="2" charset="0"/>
              </a:rPr>
              <a:t>Richard Feynman Messenger Lectures at Cornell</a:t>
            </a:r>
            <a:r>
              <a:rPr lang="en-US" sz="900" b="0" i="0" dirty="0">
                <a:effectLst/>
                <a:latin typeface="Roboto" panose="02000000000000000000" pitchFamily="2" charset="0"/>
              </a:rPr>
              <a:t> The Character of Physical Law Part 6 Probability and Uncertainty </a:t>
            </a:r>
            <a:r>
              <a:rPr lang="en-US" sz="900" b="0" i="0" dirty="0">
                <a:effectLst/>
              </a:rPr>
              <a:t>(YouTube)</a:t>
            </a:r>
            <a:endParaRPr lang="en-US" sz="1000" b="0" i="0" dirty="0">
              <a:effectLst/>
            </a:endParaRPr>
          </a:p>
        </p:txBody>
      </p:sp>
      <p:sp>
        <p:nvSpPr>
          <p:cNvPr id="40" name="TextBox 39">
            <a:extLst>
              <a:ext uri="{FF2B5EF4-FFF2-40B4-BE49-F238E27FC236}">
                <a16:creationId xmlns:a16="http://schemas.microsoft.com/office/drawing/2014/main" id="{94D3E48F-0AE1-4DE6-845E-9B36994C7A46}"/>
              </a:ext>
            </a:extLst>
          </p:cNvPr>
          <p:cNvSpPr txBox="1"/>
          <p:nvPr/>
        </p:nvSpPr>
        <p:spPr>
          <a:xfrm rot="10800000" flipV="1">
            <a:off x="9467652" y="687737"/>
            <a:ext cx="1821874" cy="577081"/>
          </a:xfrm>
          <a:prstGeom prst="rect">
            <a:avLst/>
          </a:prstGeom>
          <a:noFill/>
        </p:spPr>
        <p:txBody>
          <a:bodyPr wrap="square">
            <a:spAutoFit/>
          </a:bodyPr>
          <a:lstStyle/>
          <a:p>
            <a:pPr algn="l" fontAlgn="ctr"/>
            <a:r>
              <a:rPr lang="en-US" sz="1050" b="1" i="0" dirty="0">
                <a:solidFill>
                  <a:schemeClr val="accent2"/>
                </a:solidFill>
                <a:effectLst/>
              </a:rPr>
              <a:t>Richard Phillips Feynman</a:t>
            </a:r>
            <a:r>
              <a:rPr lang="en-US" sz="1050" b="0" i="0" dirty="0">
                <a:solidFill>
                  <a:schemeClr val="accent2"/>
                </a:solidFill>
                <a:effectLst/>
              </a:rPr>
              <a:t> </a:t>
            </a:r>
            <a:endParaRPr lang="en-US" sz="1050" dirty="0">
              <a:solidFill>
                <a:schemeClr val="accent2"/>
              </a:solidFill>
            </a:endParaRPr>
          </a:p>
          <a:p>
            <a:pPr algn="l" fontAlgn="ctr"/>
            <a:r>
              <a:rPr lang="el-GR" sz="1050" b="0" i="0" dirty="0">
                <a:effectLst/>
              </a:rPr>
              <a:t>Αμερικανός θεωρητικός φυσικός διεθνούς φήμης.</a:t>
            </a:r>
            <a:endParaRPr lang="en-US" sz="1050" b="0" i="0" dirty="0">
              <a:effectLst/>
            </a:endParaRPr>
          </a:p>
        </p:txBody>
      </p:sp>
      <p:sp>
        <p:nvSpPr>
          <p:cNvPr id="42" name="TextBox 41">
            <a:extLst>
              <a:ext uri="{FF2B5EF4-FFF2-40B4-BE49-F238E27FC236}">
                <a16:creationId xmlns:a16="http://schemas.microsoft.com/office/drawing/2014/main" id="{65CFBFF7-1A6E-4A7C-88FC-6DC1F28920FE}"/>
              </a:ext>
            </a:extLst>
          </p:cNvPr>
          <p:cNvSpPr txBox="1"/>
          <p:nvPr/>
        </p:nvSpPr>
        <p:spPr>
          <a:xfrm>
            <a:off x="3404006" y="5280111"/>
            <a:ext cx="4672013" cy="369332"/>
          </a:xfrm>
          <a:prstGeom prst="rect">
            <a:avLst/>
          </a:prstGeom>
          <a:noFill/>
        </p:spPr>
        <p:txBody>
          <a:bodyPr wrap="square">
            <a:spAutoFit/>
          </a:bodyPr>
          <a:lstStyle/>
          <a:p>
            <a:pPr algn="l"/>
            <a:r>
              <a:rPr lang="el-GR" b="0" i="0" dirty="0">
                <a:solidFill>
                  <a:schemeClr val="accent4"/>
                </a:solidFill>
                <a:effectLst/>
                <a:latin typeface="Roboto" panose="02000000000000000000" pitchFamily="2" charset="0"/>
              </a:rPr>
              <a:t>‘’</a:t>
            </a:r>
            <a:r>
              <a:rPr lang="en-US" b="0" i="0" dirty="0">
                <a:solidFill>
                  <a:schemeClr val="accent4"/>
                </a:solidFill>
                <a:effectLst/>
                <a:latin typeface="Roboto" panose="02000000000000000000" pitchFamily="2" charset="0"/>
              </a:rPr>
              <a:t>Nobody understands Quantum Mechanics</a:t>
            </a:r>
            <a:r>
              <a:rPr lang="el-GR" b="0" i="0" dirty="0">
                <a:solidFill>
                  <a:schemeClr val="accent4"/>
                </a:solidFill>
                <a:effectLst/>
                <a:latin typeface="Roboto" panose="02000000000000000000" pitchFamily="2" charset="0"/>
              </a:rPr>
              <a:t>’’</a:t>
            </a:r>
            <a:endParaRPr lang="en-US" b="0" i="0" dirty="0">
              <a:solidFill>
                <a:schemeClr val="accent4"/>
              </a:solidFill>
              <a:effectLst/>
              <a:latin typeface="Roboto" panose="02000000000000000000" pitchFamily="2" charset="0"/>
            </a:endParaRPr>
          </a:p>
        </p:txBody>
      </p:sp>
    </p:spTree>
    <p:extLst>
      <p:ext uri="{BB962C8B-B14F-4D97-AF65-F5344CB8AC3E}">
        <p14:creationId xmlns:p14="http://schemas.microsoft.com/office/powerpoint/2010/main" val="2163481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646BF70-E1E5-4F33-AA7E-CC795C28F1A8}"/>
              </a:ext>
            </a:extLst>
          </p:cNvPr>
          <p:cNvGrpSpPr/>
          <p:nvPr/>
        </p:nvGrpSpPr>
        <p:grpSpPr>
          <a:xfrm>
            <a:off x="-10972800" y="0"/>
            <a:ext cx="12192000" cy="6858000"/>
            <a:chOff x="0" y="0"/>
            <a:chExt cx="12192000" cy="6858000"/>
          </a:xfrm>
        </p:grpSpPr>
        <p:sp>
          <p:nvSpPr>
            <p:cNvPr id="3" name="Rectangle 2">
              <a:extLst>
                <a:ext uri="{FF2B5EF4-FFF2-40B4-BE49-F238E27FC236}">
                  <a16:creationId xmlns:a16="http://schemas.microsoft.com/office/drawing/2014/main" id="{3B04262D-4D86-4062-B3A9-BF4426EE17D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23ECE982-D529-498A-BCDD-A1CD695FDDE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9EA0E9F-32DF-460E-88C2-AD1779247F31}"/>
                </a:ext>
              </a:extLst>
            </p:cNvPr>
            <p:cNvSpPr txBox="1"/>
            <p:nvPr/>
          </p:nvSpPr>
          <p:spPr>
            <a:xfrm rot="16200000" flipH="1">
              <a:off x="10778112" y="3275112"/>
              <a:ext cx="252000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Περί Κβαντομηχανικής</a:t>
              </a:r>
            </a:p>
          </p:txBody>
        </p:sp>
        <p:pic>
          <p:nvPicPr>
            <p:cNvPr id="10" name="Graphic 9" descr="Atom with solid fill">
              <a:extLst>
                <a:ext uri="{FF2B5EF4-FFF2-40B4-BE49-F238E27FC236}">
                  <a16:creationId xmlns:a16="http://schemas.microsoft.com/office/drawing/2014/main" id="{E2166422-6229-4518-ABF6-4A3D421CC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10972801" y="0"/>
            <a:ext cx="11884224"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10972912" y="0"/>
            <a:ext cx="11584327"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0"/>
                  <a:stretch>
                    <a:fillRect/>
                  </a:stretch>
                </p:blipFill>
                <p:spPr>
                  <a:xfrm>
                    <a:off x="11291884" y="3335885"/>
                    <a:ext cx="291341"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2"/>
                  <a:stretch>
                    <a:fillRect/>
                  </a:stretch>
                </p:blipFill>
                <p:spPr>
                  <a:xfrm>
                    <a:off x="11375545" y="335526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11306820" y="3330000"/>
                <a:ext cx="198000" cy="198000"/>
              </a:xfrm>
              <a:prstGeom prst="rect">
                <a:avLst/>
              </a:prstGeom>
            </p:spPr>
          </p:pic>
        </p:grpSp>
      </p:grpSp>
      <p:sp>
        <p:nvSpPr>
          <p:cNvPr id="74" name="TextBox 73">
            <a:extLst>
              <a:ext uri="{FF2B5EF4-FFF2-40B4-BE49-F238E27FC236}">
                <a16:creationId xmlns:a16="http://schemas.microsoft.com/office/drawing/2014/main" id="{DE168094-7728-48D2-B4D1-031C32D7CEAC}"/>
              </a:ext>
            </a:extLst>
          </p:cNvPr>
          <p:cNvSpPr txBox="1"/>
          <p:nvPr/>
        </p:nvSpPr>
        <p:spPr>
          <a:xfrm>
            <a:off x="1907931" y="671822"/>
            <a:ext cx="3182815"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Τι είναι η </a:t>
            </a:r>
            <a:r>
              <a:rPr kumimoji="0" lang="el-GR" sz="1800" b="0" i="0" u="sng" strike="noStrike" kern="1200" cap="none" spc="0" normalizeH="0" baseline="0" noProof="0" dirty="0">
                <a:ln>
                  <a:noFill/>
                </a:ln>
                <a:solidFill>
                  <a:prstClr val="white"/>
                </a:solidFill>
                <a:effectLst/>
                <a:uLnTx/>
                <a:uFillTx/>
                <a:latin typeface="Calibri" panose="020F0502020204030204"/>
                <a:ea typeface="+mn-ea"/>
                <a:cs typeface="+mn-cs"/>
              </a:rPr>
              <a:t>Κβαντομηχανική</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endPar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1F184BA4-10E8-46BE-8FD3-CA863F9A014B}"/>
              </a:ext>
            </a:extLst>
          </p:cNvPr>
          <p:cNvSpPr txBox="1"/>
          <p:nvPr/>
        </p:nvSpPr>
        <p:spPr>
          <a:xfrm>
            <a:off x="2192985" y="1268490"/>
            <a:ext cx="5051877" cy="923330"/>
          </a:xfrm>
          <a:prstGeom prst="rect">
            <a:avLst/>
          </a:prstGeom>
          <a:noFill/>
          <a:ln>
            <a:solidFill>
              <a:schemeClr val="accent4">
                <a:lumMod val="75000"/>
              </a:schemeClr>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800" b="1" i="0" u="sng" strike="noStrike" kern="1200" cap="none" spc="0" normalizeH="0" baseline="0" noProof="0" dirty="0">
                <a:ln>
                  <a:noFill/>
                </a:ln>
                <a:solidFill>
                  <a:srgbClr val="FFC000"/>
                </a:solidFill>
                <a:effectLst/>
                <a:uLnTx/>
                <a:uFillTx/>
                <a:latin typeface="Calibri" panose="020F0502020204030204"/>
                <a:ea typeface="+mn-ea"/>
                <a:cs typeface="+mn-cs"/>
              </a:rPr>
              <a:t>Κβαντομηχανική</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Θεωρία της Φυσικής που μελετάει τη</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συμπεριφορά της ύλης και</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της ακτινοβολίας σε ατομική κλίμακα.</a:t>
            </a:r>
          </a:p>
        </p:txBody>
      </p:sp>
      <p:sp>
        <p:nvSpPr>
          <p:cNvPr id="79" name="TextBox 78">
            <a:extLst>
              <a:ext uri="{FF2B5EF4-FFF2-40B4-BE49-F238E27FC236}">
                <a16:creationId xmlns:a16="http://schemas.microsoft.com/office/drawing/2014/main" id="{CC416B27-855A-428C-A6CB-925940B04476}"/>
              </a:ext>
            </a:extLst>
          </p:cNvPr>
          <p:cNvSpPr txBox="1"/>
          <p:nvPr/>
        </p:nvSpPr>
        <p:spPr>
          <a:xfrm>
            <a:off x="1907929" y="2400740"/>
            <a:ext cx="3745523"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Τι είναι η </a:t>
            </a:r>
            <a:r>
              <a:rPr kumimoji="0" lang="el-GR" sz="1800" b="0" i="0" u="sng" strike="noStrike" kern="1200" cap="none" spc="0" normalizeH="0" baseline="0" noProof="0" dirty="0">
                <a:ln>
                  <a:noFill/>
                </a:ln>
                <a:solidFill>
                  <a:prstClr val="white"/>
                </a:solidFill>
                <a:effectLst/>
                <a:uLnTx/>
                <a:uFillTx/>
                <a:latin typeface="Calibri" panose="020F0502020204030204"/>
                <a:ea typeface="+mn-ea"/>
                <a:cs typeface="+mn-cs"/>
              </a:rPr>
              <a:t>Κβαντικός υπολογιστής</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endPar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TextBox 80">
            <a:extLst>
              <a:ext uri="{FF2B5EF4-FFF2-40B4-BE49-F238E27FC236}">
                <a16:creationId xmlns:a16="http://schemas.microsoft.com/office/drawing/2014/main" id="{136B650D-4F88-4D04-83F7-4317C9791505}"/>
              </a:ext>
            </a:extLst>
          </p:cNvPr>
          <p:cNvSpPr txBox="1"/>
          <p:nvPr/>
        </p:nvSpPr>
        <p:spPr>
          <a:xfrm>
            <a:off x="2192985" y="2971799"/>
            <a:ext cx="7241162" cy="1200329"/>
          </a:xfrm>
          <a:prstGeom prst="rect">
            <a:avLst/>
          </a:prstGeom>
          <a:noFill/>
          <a:ln>
            <a:solidFill>
              <a:schemeClr val="accent4">
                <a:lumMod val="75000"/>
              </a:schemeClr>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800" b="1" i="0" u="sng" strike="noStrike" kern="1200" cap="none" spc="0" normalizeH="0" baseline="0" noProof="0" dirty="0">
                <a:ln>
                  <a:noFill/>
                </a:ln>
                <a:solidFill>
                  <a:srgbClr val="FFC000"/>
                </a:solidFill>
                <a:effectLst/>
                <a:uLnTx/>
                <a:uFillTx/>
                <a:latin typeface="Calibri" panose="020F0502020204030204"/>
                <a:ea typeface="+mn-ea"/>
                <a:cs typeface="+mn-cs"/>
              </a:rPr>
              <a:t>Κβαντικός υπολογιστής</a:t>
            </a:r>
            <a:r>
              <a:rPr kumimoji="0" lang="el-GR" sz="1800" b="1" i="0" u="sng" strike="noStrike" kern="1200" cap="none" spc="0" normalizeH="0" baseline="0" noProof="0" dirty="0">
                <a:ln>
                  <a:noFill/>
                </a:ln>
                <a:solidFill>
                  <a:srgbClr val="FFC000">
                    <a:lumMod val="75000"/>
                  </a:srgbClr>
                </a:solidFill>
                <a:effectLst/>
                <a:uLnTx/>
                <a:uFillTx/>
                <a:latin typeface="Calibri" panose="020F0502020204030204"/>
                <a:ea typeface="+mn-ea"/>
                <a:cs typeface="+mn-cs"/>
              </a:rPr>
              <a:t> </a:t>
            </a:r>
            <a:endPar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Υπολογιστική συσκευή που εκμεταλλεύεται χαρακτηριστικές ιδιότητες της κβαντομηχανικής, όπως η </a:t>
            </a:r>
            <a:r>
              <a:rPr kumimoji="0" lang="el-GR" sz="1800" b="0" i="0" u="none" strike="noStrike" kern="1200" cap="none" spc="0" normalizeH="0" baseline="0" noProof="0" dirty="0">
                <a:ln>
                  <a:noFill/>
                </a:ln>
                <a:solidFill>
                  <a:srgbClr val="ED7D31"/>
                </a:solidFill>
                <a:effectLst/>
                <a:uLnTx/>
                <a:uFillTx/>
                <a:latin typeface="Calibri" panose="020F0502020204030204"/>
                <a:ea typeface="+mn-ea"/>
                <a:cs typeface="+mn-cs"/>
              </a:rPr>
              <a:t>κβαντική υπέρθεση</a:t>
            </a: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 και η </a:t>
            </a:r>
            <a:r>
              <a:rPr kumimoji="0" lang="el-GR" sz="1800" b="0" i="0" u="none" strike="noStrike" kern="1200" cap="none" spc="0" normalizeH="0" baseline="0" noProof="0" dirty="0">
                <a:ln>
                  <a:noFill/>
                </a:ln>
                <a:solidFill>
                  <a:srgbClr val="ED7D31"/>
                </a:solidFill>
                <a:effectLst/>
                <a:uLnTx/>
                <a:uFillTx/>
                <a:latin typeface="Calibri" panose="020F0502020204030204"/>
                <a:ea typeface="+mn-ea"/>
                <a:cs typeface="+mn-cs"/>
              </a:rPr>
              <a:t>κβαντική διεμπλοκή</a:t>
            </a:r>
            <a:r>
              <a:rPr kumimoji="0" lang="el-GR" sz="1800" b="0" i="0" u="none" strike="noStrike" kern="1200" cap="none" spc="0" normalizeH="0" baseline="0" noProof="0" dirty="0">
                <a:ln>
                  <a:noFill/>
                </a:ln>
                <a:solidFill>
                  <a:prstClr val="white"/>
                </a:solidFill>
                <a:effectLst/>
                <a:uLnTx/>
                <a:uFillTx/>
                <a:latin typeface="Calibri" panose="020F0502020204030204"/>
                <a:ea typeface="+mn-ea"/>
                <a:cs typeface="+mn-cs"/>
              </a:rPr>
              <a:t>, για την επεξεργασία δεδομένων και την εκτέλεση υπολογισμών.</a:t>
            </a:r>
          </a:p>
        </p:txBody>
      </p:sp>
      <p:sp>
        <p:nvSpPr>
          <p:cNvPr id="86" name="header">
            <a:extLst>
              <a:ext uri="{FF2B5EF4-FFF2-40B4-BE49-F238E27FC236}">
                <a16:creationId xmlns:a16="http://schemas.microsoft.com/office/drawing/2014/main" id="{B2099FEB-642A-4D75-947B-A2DD4A2266F3}"/>
              </a:ext>
            </a:extLst>
          </p:cNvPr>
          <p:cNvSpPr txBox="1"/>
          <p:nvPr/>
        </p:nvSpPr>
        <p:spPr>
          <a:xfrm>
            <a:off x="8185637" y="0"/>
            <a:ext cx="40063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38" name="TextBox 37">
            <a:extLst>
              <a:ext uri="{FF2B5EF4-FFF2-40B4-BE49-F238E27FC236}">
                <a16:creationId xmlns:a16="http://schemas.microsoft.com/office/drawing/2014/main" id="{B4EFDD56-4B26-43DE-B5DF-E646DDB3938F}"/>
              </a:ext>
            </a:extLst>
          </p:cNvPr>
          <p:cNvSpPr txBox="1"/>
          <p:nvPr/>
        </p:nvSpPr>
        <p:spPr>
          <a:xfrm>
            <a:off x="5443513" y="4689000"/>
            <a:ext cx="3602697" cy="1477328"/>
          </a:xfrm>
          <a:prstGeom prst="rect">
            <a:avLst/>
          </a:prstGeom>
          <a:noFill/>
          <a:ln>
            <a:solidFill>
              <a:schemeClr val="accent4">
                <a:lumMod val="75000"/>
              </a:schemeClr>
            </a:solidFill>
          </a:ln>
        </p:spPr>
        <p:txBody>
          <a:bodyPr wrap="square">
            <a:spAutoFit/>
          </a:bodyPr>
          <a:lstStyle/>
          <a:p>
            <a:pPr algn="l"/>
            <a:r>
              <a:rPr lang="el-GR" b="1" u="sng" dirty="0">
                <a:solidFill>
                  <a:schemeClr val="accent4"/>
                </a:solidFill>
              </a:rPr>
              <a:t>Κβ</a:t>
            </a:r>
            <a:r>
              <a:rPr lang="el-GR" b="1" i="0" u="sng" strike="noStrike" baseline="0" dirty="0">
                <a:solidFill>
                  <a:schemeClr val="accent4"/>
                </a:solidFill>
              </a:rPr>
              <a:t>αντική κατάσταση</a:t>
            </a:r>
          </a:p>
          <a:p>
            <a:pPr algn="l"/>
            <a:r>
              <a:rPr lang="el-GR" dirty="0"/>
              <a:t>Αφηρημένη έννοια που χρησιμοποιείται </a:t>
            </a:r>
            <a:r>
              <a:rPr lang="el-GR" b="0" i="0" u="none" strike="noStrike" baseline="0" dirty="0"/>
              <a:t>για</a:t>
            </a:r>
            <a:r>
              <a:rPr lang="el-GR" dirty="0"/>
              <a:t> την</a:t>
            </a:r>
            <a:r>
              <a:rPr lang="el-GR" b="0" i="0" u="none" strike="noStrike" baseline="0" dirty="0"/>
              <a:t> περιγραφή της κατάστασης στην οποία βρίσκεται ένα κβαντικό αντικείμενο.</a:t>
            </a:r>
            <a:endParaRPr lang="el-GR" dirty="0"/>
          </a:p>
        </p:txBody>
      </p:sp>
    </p:spTree>
    <p:extLst>
      <p:ext uri="{BB962C8B-B14F-4D97-AF65-F5344CB8AC3E}">
        <p14:creationId xmlns:p14="http://schemas.microsoft.com/office/powerpoint/2010/main" val="48887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81"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D18B4737-8E4C-408E-83A8-9F6DFF481040}"/>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5C1C6EED-BF1F-4E81-8131-35C19DD7CB5A}"/>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7" name="Freeform: Shape 36">
              <a:extLst>
                <a:ext uri="{FF2B5EF4-FFF2-40B4-BE49-F238E27FC236}">
                  <a16:creationId xmlns:a16="http://schemas.microsoft.com/office/drawing/2014/main" id="{C8BB6E8B-3DF6-4DD1-A13C-275D434C5F8A}"/>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38" name="TextBox 37">
              <a:extLst>
                <a:ext uri="{FF2B5EF4-FFF2-40B4-BE49-F238E27FC236}">
                  <a16:creationId xmlns:a16="http://schemas.microsoft.com/office/drawing/2014/main" id="{ED885F39-7344-4C91-BBDD-E6186B74B442}"/>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39" name="Graphic 38" descr="Atom with solid fill">
              <a:extLst>
                <a:ext uri="{FF2B5EF4-FFF2-40B4-BE49-F238E27FC236}">
                  <a16:creationId xmlns:a16="http://schemas.microsoft.com/office/drawing/2014/main" id="{B796E947-64A8-4199-8743-FDDC162362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10972801" y="0"/>
            <a:ext cx="11884224"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10972912" y="0"/>
            <a:ext cx="11584327"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1"/>
                  <a:stretch>
                    <a:fillRect/>
                  </a:stretch>
                </p:blipFill>
                <p:spPr>
                  <a:xfrm>
                    <a:off x="11291884" y="3335885"/>
                    <a:ext cx="291341"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2">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3"/>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11306820" y="3330000"/>
                <a:ext cx="198000" cy="198000"/>
              </a:xfrm>
              <a:prstGeom prst="rect">
                <a:avLst/>
              </a:prstGeom>
            </p:spPr>
          </p:pic>
        </p:grpSp>
      </p:grpSp>
      <p:sp>
        <p:nvSpPr>
          <p:cNvPr id="45" name="header">
            <a:extLst>
              <a:ext uri="{FF2B5EF4-FFF2-40B4-BE49-F238E27FC236}">
                <a16:creationId xmlns:a16="http://schemas.microsoft.com/office/drawing/2014/main" id="{8F9DA0D3-B801-44FB-9696-8EDC49398C59}"/>
              </a:ext>
            </a:extLst>
          </p:cNvPr>
          <p:cNvSpPr txBox="1"/>
          <p:nvPr/>
        </p:nvSpPr>
        <p:spPr>
          <a:xfrm>
            <a:off x="8185637" y="0"/>
            <a:ext cx="40063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6"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6"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6"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76" name="TextBox 75">
            <a:extLst>
              <a:ext uri="{FF2B5EF4-FFF2-40B4-BE49-F238E27FC236}">
                <a16:creationId xmlns:a16="http://schemas.microsoft.com/office/drawing/2014/main" id="{24A9ADFB-5D75-4A79-A2E2-32ED59531CA2}"/>
              </a:ext>
            </a:extLst>
          </p:cNvPr>
          <p:cNvSpPr txBox="1"/>
          <p:nvPr/>
        </p:nvSpPr>
        <p:spPr>
          <a:xfrm>
            <a:off x="1314805" y="4308709"/>
            <a:ext cx="9655018" cy="1123384"/>
          </a:xfrm>
          <a:prstGeom prst="rect">
            <a:avLst/>
          </a:prstGeom>
          <a:noFill/>
          <a:ln>
            <a:solidFill>
              <a:schemeClr val="accent4">
                <a:lumMod val="75000"/>
              </a:schemeClr>
            </a:solidFill>
          </a:ln>
        </p:spPr>
        <p:txBody>
          <a:bodyPr wrap="square">
            <a:spAutoFit/>
          </a:bodyPr>
          <a:lstStyle/>
          <a:p>
            <a:pPr algn="l"/>
            <a:r>
              <a:rPr lang="el-GR" sz="1400" b="1" u="sng" dirty="0">
                <a:solidFill>
                  <a:schemeClr val="accent4"/>
                </a:solidFill>
              </a:rPr>
              <a:t>Κβ</a:t>
            </a:r>
            <a:r>
              <a:rPr lang="el-GR" sz="1400" b="1" i="0" u="sng" strike="noStrike" baseline="0" dirty="0">
                <a:solidFill>
                  <a:schemeClr val="accent4"/>
                </a:solidFill>
              </a:rPr>
              <a:t>αντική υπέρθεση</a:t>
            </a:r>
            <a:endParaRPr lang="el-GR" sz="1400" b="1" u="sng" dirty="0">
              <a:solidFill>
                <a:schemeClr val="accent4"/>
              </a:solidFill>
            </a:endParaRPr>
          </a:p>
          <a:p>
            <a:pPr algn="l">
              <a:buSzPct val="100000"/>
            </a:pPr>
            <a:r>
              <a:rPr lang="el-GR" sz="1400" i="0" strike="noStrike" baseline="0" dirty="0">
                <a:solidFill>
                  <a:schemeClr val="accent2"/>
                </a:solidFill>
              </a:rPr>
              <a:t>Θ</a:t>
            </a:r>
            <a:r>
              <a:rPr lang="el-GR" sz="1400" b="0" i="0" u="none" strike="noStrike" baseline="0" dirty="0">
                <a:solidFill>
                  <a:schemeClr val="accent2"/>
                </a:solidFill>
              </a:rPr>
              <a:t>εμελιώδης αρχή της κβαντικής μηχανικής</a:t>
            </a:r>
            <a:r>
              <a:rPr lang="el-GR" sz="1400" dirty="0"/>
              <a:t> σύμφωνα με την οποία </a:t>
            </a:r>
            <a:r>
              <a:rPr lang="en-US" sz="1400" dirty="0"/>
              <a:t>:</a:t>
            </a:r>
            <a:endParaRPr lang="el-GR" sz="1400" dirty="0"/>
          </a:p>
          <a:p>
            <a:pPr marL="285750" indent="-285750" algn="l">
              <a:buFont typeface="Wingdings" panose="05000000000000000000" pitchFamily="2" charset="2"/>
              <a:buChar char="Ø"/>
            </a:pPr>
            <a:r>
              <a:rPr lang="el-GR" sz="1300" b="0" i="0" u="none" strike="noStrike" baseline="0" dirty="0"/>
              <a:t>Κάθε δύο (ή περισσότερες) κβαντικές</a:t>
            </a:r>
            <a:r>
              <a:rPr lang="en-US" sz="1300" b="0" i="0" u="none" strike="noStrike" baseline="0" dirty="0"/>
              <a:t> </a:t>
            </a:r>
            <a:r>
              <a:rPr lang="el-GR" sz="1300" b="0" i="0" u="none" strike="noStrike" baseline="0" dirty="0"/>
              <a:t>καταστάσεις μπορούν να προστεθούν μαζί («επάλληλα</a:t>
            </a:r>
            <a:r>
              <a:rPr lang="el-GR" sz="1300" dirty="0"/>
              <a:t>»</a:t>
            </a:r>
            <a:r>
              <a:rPr lang="el-GR" sz="1300" b="0" i="0" u="none" strike="noStrike" baseline="0" dirty="0"/>
              <a:t>) και το αποτέλεσμα θα είναι μια άλλη</a:t>
            </a:r>
            <a:r>
              <a:rPr lang="en-US" sz="1300" b="0" i="0" u="none" strike="noStrike" baseline="0" dirty="0"/>
              <a:t> </a:t>
            </a:r>
            <a:r>
              <a:rPr lang="el-GR" sz="1300" b="0" i="0" u="none" strike="noStrike" baseline="0" dirty="0"/>
              <a:t>έγκυρη κβαντική κατάσταση.</a:t>
            </a:r>
          </a:p>
          <a:p>
            <a:pPr marL="285750" indent="-285750" algn="l">
              <a:buFont typeface="Wingdings" panose="05000000000000000000" pitchFamily="2" charset="2"/>
              <a:buChar char="Ø"/>
            </a:pPr>
            <a:r>
              <a:rPr lang="el-GR" sz="1300" dirty="0"/>
              <a:t>Αντίστροφα, κ</a:t>
            </a:r>
            <a:r>
              <a:rPr lang="el-GR" sz="1300" b="0" i="0" strike="noStrike" baseline="0" dirty="0"/>
              <a:t>άθε κβαντική κατάσταση μπορεί να παρασταθεί ως</a:t>
            </a:r>
            <a:r>
              <a:rPr lang="en-US" sz="1300" b="0" i="0" strike="noStrike" baseline="0" dirty="0"/>
              <a:t> </a:t>
            </a:r>
            <a:r>
              <a:rPr lang="el-GR" sz="1300" b="0" i="0" strike="noStrike" baseline="0" dirty="0"/>
              <a:t>ένα άθροισμα δύο ή περισσότερων άλλων διακριτών καταστάσεων</a:t>
            </a:r>
            <a:r>
              <a:rPr lang="el-GR" sz="1300" b="0" i="0" u="none" strike="noStrike" baseline="0" dirty="0"/>
              <a:t>. </a:t>
            </a:r>
            <a:endParaRPr lang="el-GR" sz="1300" dirty="0"/>
          </a:p>
        </p:txBody>
      </p:sp>
      <p:sp>
        <p:nvSpPr>
          <p:cNvPr id="9" name="TextBox 8">
            <a:extLst>
              <a:ext uri="{FF2B5EF4-FFF2-40B4-BE49-F238E27FC236}">
                <a16:creationId xmlns:a16="http://schemas.microsoft.com/office/drawing/2014/main" id="{B9550888-E105-46D2-A627-6C4276C71C85}"/>
              </a:ext>
            </a:extLst>
          </p:cNvPr>
          <p:cNvSpPr txBox="1"/>
          <p:nvPr/>
        </p:nvSpPr>
        <p:spPr>
          <a:xfrm>
            <a:off x="4671302" y="181443"/>
            <a:ext cx="2942024" cy="461665"/>
          </a:xfrm>
          <a:prstGeom prst="rect">
            <a:avLst/>
          </a:prstGeom>
          <a:noFill/>
        </p:spPr>
        <p:txBody>
          <a:bodyPr wrap="none" rtlCol="0">
            <a:spAutoFit/>
          </a:bodyPr>
          <a:lstStyle/>
          <a:p>
            <a:pPr algn="ctr"/>
            <a:r>
              <a:rPr lang="en-US" sz="2400" b="1" dirty="0">
                <a:solidFill>
                  <a:schemeClr val="accent4"/>
                </a:solidFill>
              </a:rPr>
              <a:t>KBANTIKH </a:t>
            </a:r>
            <a:r>
              <a:rPr lang="el-GR" sz="2400" b="1" dirty="0">
                <a:solidFill>
                  <a:schemeClr val="accent4"/>
                </a:solidFill>
              </a:rPr>
              <a:t>ΥΠΕΡΘΕΣΗ</a:t>
            </a:r>
          </a:p>
        </p:txBody>
      </p:sp>
      <p:pic>
        <p:nvPicPr>
          <p:cNvPr id="3" name="Picture 2" descr="Diagram&#10;&#10;Description automatically generated">
            <a:extLst>
              <a:ext uri="{FF2B5EF4-FFF2-40B4-BE49-F238E27FC236}">
                <a16:creationId xmlns:a16="http://schemas.microsoft.com/office/drawing/2014/main" id="{F4DCA3A1-0D4B-4C3D-921B-7B9D6786B32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91729" y="1975949"/>
            <a:ext cx="2020894" cy="2030237"/>
          </a:xfrm>
          <a:prstGeom prst="rect">
            <a:avLst/>
          </a:prstGeom>
        </p:spPr>
      </p:pic>
      <p:pic>
        <p:nvPicPr>
          <p:cNvPr id="5" name="Picture 4" descr="Diagram, schematic&#10;&#10;Description automatically generated">
            <a:extLst>
              <a:ext uri="{FF2B5EF4-FFF2-40B4-BE49-F238E27FC236}">
                <a16:creationId xmlns:a16="http://schemas.microsoft.com/office/drawing/2014/main" id="{02C05E62-1E3D-4B0D-A35A-4829FE02DF2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87260" y="1926649"/>
            <a:ext cx="2020894" cy="2024944"/>
          </a:xfrm>
          <a:prstGeom prst="rect">
            <a:avLst/>
          </a:prstGeom>
        </p:spPr>
      </p:pic>
      <p:pic>
        <p:nvPicPr>
          <p:cNvPr id="8" name="Picture 7" descr="Diagram&#10;&#10;Description automatically generated">
            <a:extLst>
              <a:ext uri="{FF2B5EF4-FFF2-40B4-BE49-F238E27FC236}">
                <a16:creationId xmlns:a16="http://schemas.microsoft.com/office/drawing/2014/main" id="{FA8D7472-D5C5-4135-92BE-A06023EC5A9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50258" y="1975949"/>
            <a:ext cx="2020894" cy="2030237"/>
          </a:xfrm>
          <a:prstGeom prst="rect">
            <a:avLst/>
          </a:prstGeom>
        </p:spPr>
      </p:pic>
      <p:pic>
        <p:nvPicPr>
          <p:cNvPr id="12" name="Picture 11" descr="A close-up of the front and the back of a coin&#10;&#10;Description automatically generated">
            <a:extLst>
              <a:ext uri="{FF2B5EF4-FFF2-40B4-BE49-F238E27FC236}">
                <a16:creationId xmlns:a16="http://schemas.microsoft.com/office/drawing/2014/main" id="{3129BC43-DAB5-4D41-8017-019376127892}"/>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0" b="93867" l="1500" r="90000">
                        <a14:foregroundMark x1="71875" y1="90400" x2="71875" y2="90400"/>
                        <a14:foregroundMark x1="32750" y1="87733" x2="18000" y2="93867"/>
                        <a14:foregroundMark x1="33125" y1="93867" x2="43500" y2="76800"/>
                        <a14:foregroundMark x1="43500" y1="76800" x2="44375" y2="38400"/>
                        <a14:foregroundMark x1="44375" y1="38400" x2="39250" y2="24800"/>
                        <a14:foregroundMark x1="39250" y1="24800" x2="27000" y2="8000"/>
                        <a14:foregroundMark x1="27000" y1="8000" x2="14125" y2="10400"/>
                        <a14:foregroundMark x1="14125" y1="10400" x2="8500" y2="25600"/>
                        <a14:foregroundMark x1="8500" y1="25600" x2="4750" y2="45333"/>
                        <a14:foregroundMark x1="4750" y1="45333" x2="10875" y2="86133"/>
                        <a14:foregroundMark x1="10875" y1="86133" x2="16125" y2="90667"/>
                        <a14:foregroundMark x1="16125" y1="90667" x2="16375" y2="90667"/>
                        <a14:foregroundMark x1="49000" y1="48000" x2="44875" y2="26133"/>
                        <a14:foregroundMark x1="44875" y1="26133" x2="40000" y2="15467"/>
                        <a14:foregroundMark x1="35375" y1="6400" x2="28250" y2="800"/>
                        <a14:foregroundMark x1="28250" y1="800" x2="23625" y2="1600"/>
                        <a14:foregroundMark x1="1125" y1="42133" x2="1500" y2="64533"/>
                        <a14:foregroundMark x1="1500" y1="64533" x2="1750" y2="66133"/>
                        <a14:foregroundMark x1="38625" y1="88267" x2="46375" y2="71200"/>
                        <a14:foregroundMark x1="46375" y1="71200" x2="47000" y2="69333"/>
                      </a14:backgroundRemoval>
                    </a14:imgEffect>
                  </a14:imgLayer>
                </a14:imgProps>
              </a:ext>
              <a:ext uri="{28A0092B-C50C-407E-A947-70E740481C1C}">
                <a14:useLocalDpi xmlns:a14="http://schemas.microsoft.com/office/drawing/2010/main" val="0"/>
              </a:ext>
            </a:extLst>
          </a:blip>
          <a:srcRect r="50311"/>
          <a:stretch/>
        </p:blipFill>
        <p:spPr>
          <a:xfrm>
            <a:off x="2019952" y="814569"/>
            <a:ext cx="685800" cy="685800"/>
          </a:xfrm>
          <a:prstGeom prst="ellipse">
            <a:avLst/>
          </a:prstGeom>
        </p:spPr>
      </p:pic>
      <p:pic>
        <p:nvPicPr>
          <p:cNvPr id="14" name="Picture 13" descr="A close-up of the front and the back of a coin&#10;&#10;Description automatically generated">
            <a:extLst>
              <a:ext uri="{FF2B5EF4-FFF2-40B4-BE49-F238E27FC236}">
                <a16:creationId xmlns:a16="http://schemas.microsoft.com/office/drawing/2014/main" id="{BCAB6349-D202-46F7-83A9-FBA5EB03CDAC}"/>
              </a:ext>
            </a:extLst>
          </p:cNvPr>
          <p:cNvPicPr>
            <a:picLocks noChangeAspect="1"/>
          </p:cNvPicPr>
          <p:nvPr/>
        </p:nvPicPr>
        <p:blipFill rotWithShape="1">
          <a:blip r:embed="rId22">
            <a:extLst>
              <a:ext uri="{BEBA8EAE-BF5A-486C-A8C5-ECC9F3942E4B}">
                <a14:imgProps xmlns:a14="http://schemas.microsoft.com/office/drawing/2010/main">
                  <a14:imgLayer r:embed="rId21">
                    <a14:imgEffect>
                      <a14:backgroundRemoval t="3467" b="97067" l="51500" r="99500">
                        <a14:foregroundMark x1="56125" y1="39200" x2="56125" y2="39200"/>
                        <a14:foregroundMark x1="53750" y1="32533" x2="52000" y2="46400"/>
                        <a14:foregroundMark x1="52000" y1="46400" x2="52875" y2="55467"/>
                        <a14:foregroundMark x1="64875" y1="10400" x2="71750" y2="3733"/>
                        <a14:foregroundMark x1="71750" y1="3733" x2="76500" y2="3733"/>
                        <a14:foregroundMark x1="93750" y1="31467" x2="97250" y2="54133"/>
                        <a14:foregroundMark x1="97250" y1="54133" x2="97250" y2="54133"/>
                        <a14:foregroundMark x1="79000" y1="94400" x2="69500" y2="91733"/>
                        <a14:foregroundMark x1="69500" y1="91733" x2="66625" y2="89067"/>
                        <a14:foregroundMark x1="54125" y1="26400" x2="51500" y2="44000"/>
                        <a14:foregroundMark x1="67625" y1="93600" x2="73875" y2="97333"/>
                        <a14:foregroundMark x1="99500" y1="56533" x2="99500" y2="56533"/>
                      </a14:backgroundRemoval>
                    </a14:imgEffect>
                  </a14:imgLayer>
                </a14:imgProps>
              </a:ext>
              <a:ext uri="{28A0092B-C50C-407E-A947-70E740481C1C}">
                <a14:useLocalDpi xmlns:a14="http://schemas.microsoft.com/office/drawing/2010/main" val="0"/>
              </a:ext>
            </a:extLst>
          </a:blip>
          <a:srcRect l="50000" t="150"/>
          <a:stretch/>
        </p:blipFill>
        <p:spPr>
          <a:xfrm>
            <a:off x="1996544" y="824550"/>
            <a:ext cx="732616" cy="685800"/>
          </a:xfrm>
          <a:prstGeom prst="rect">
            <a:avLst/>
          </a:prstGeom>
        </p:spPr>
      </p:pic>
      <p:pic>
        <p:nvPicPr>
          <p:cNvPr id="48" name="Picture 47" descr="A close-up of the front and the back of a coin&#10;&#10;Description automatically generated">
            <a:extLst>
              <a:ext uri="{FF2B5EF4-FFF2-40B4-BE49-F238E27FC236}">
                <a16:creationId xmlns:a16="http://schemas.microsoft.com/office/drawing/2014/main" id="{778099D2-3425-411A-906F-3C873B2AEF8D}"/>
              </a:ext>
            </a:extLst>
          </p:cNvPr>
          <p:cNvPicPr>
            <a:picLocks noChangeAspect="1"/>
          </p:cNvPicPr>
          <p:nvPr/>
        </p:nvPicPr>
        <p:blipFill rotWithShape="1">
          <a:blip r:embed="rId22">
            <a:extLst>
              <a:ext uri="{BEBA8EAE-BF5A-486C-A8C5-ECC9F3942E4B}">
                <a14:imgProps xmlns:a14="http://schemas.microsoft.com/office/drawing/2010/main">
                  <a14:imgLayer r:embed="rId21">
                    <a14:imgEffect>
                      <a14:backgroundRemoval t="3467" b="97067" l="51500" r="99500">
                        <a14:foregroundMark x1="56125" y1="39200" x2="56125" y2="39200"/>
                        <a14:foregroundMark x1="53750" y1="32533" x2="52000" y2="46400"/>
                        <a14:foregroundMark x1="52000" y1="46400" x2="52875" y2="55467"/>
                        <a14:foregroundMark x1="64875" y1="10400" x2="71750" y2="3733"/>
                        <a14:foregroundMark x1="71750" y1="3733" x2="76500" y2="3733"/>
                        <a14:foregroundMark x1="93750" y1="31467" x2="97250" y2="54133"/>
                        <a14:foregroundMark x1="97250" y1="54133" x2="97250" y2="54133"/>
                        <a14:foregroundMark x1="79000" y1="94400" x2="69500" y2="91733"/>
                        <a14:foregroundMark x1="69500" y1="91733" x2="66625" y2="89067"/>
                        <a14:foregroundMark x1="54125" y1="26400" x2="51500" y2="44000"/>
                        <a14:foregroundMark x1="67625" y1="93600" x2="73875" y2="97333"/>
                        <a14:foregroundMark x1="99500" y1="56533" x2="99500" y2="56533"/>
                      </a14:backgroundRemoval>
                    </a14:imgEffect>
                  </a14:imgLayer>
                </a14:imgProps>
              </a:ext>
              <a:ext uri="{28A0092B-C50C-407E-A947-70E740481C1C}">
                <a14:useLocalDpi xmlns:a14="http://schemas.microsoft.com/office/drawing/2010/main" val="0"/>
              </a:ext>
            </a:extLst>
          </a:blip>
          <a:srcRect l="50000" t="150"/>
          <a:stretch/>
        </p:blipFill>
        <p:spPr>
          <a:xfrm>
            <a:off x="5724213" y="824550"/>
            <a:ext cx="732616" cy="685800"/>
          </a:xfrm>
          <a:prstGeom prst="rect">
            <a:avLst/>
          </a:prstGeom>
        </p:spPr>
      </p:pic>
      <p:pic>
        <p:nvPicPr>
          <p:cNvPr id="49" name="Picture 48" descr="A close-up of the front and the back of a coin&#10;&#10;Description automatically generated">
            <a:extLst>
              <a:ext uri="{FF2B5EF4-FFF2-40B4-BE49-F238E27FC236}">
                <a16:creationId xmlns:a16="http://schemas.microsoft.com/office/drawing/2014/main" id="{408E7C33-96AA-4A9B-8E91-A9B0905E8592}"/>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0" b="93867" l="1500" r="90000">
                        <a14:foregroundMark x1="71875" y1="90400" x2="71875" y2="90400"/>
                        <a14:foregroundMark x1="32750" y1="87733" x2="18000" y2="93867"/>
                        <a14:foregroundMark x1="33125" y1="93867" x2="43500" y2="76800"/>
                        <a14:foregroundMark x1="43500" y1="76800" x2="44375" y2="38400"/>
                        <a14:foregroundMark x1="44375" y1="38400" x2="39250" y2="24800"/>
                        <a14:foregroundMark x1="39250" y1="24800" x2="27000" y2="8000"/>
                        <a14:foregroundMark x1="27000" y1="8000" x2="14125" y2="10400"/>
                        <a14:foregroundMark x1="14125" y1="10400" x2="8500" y2="25600"/>
                        <a14:foregroundMark x1="8500" y1="25600" x2="4750" y2="45333"/>
                        <a14:foregroundMark x1="4750" y1="45333" x2="10875" y2="86133"/>
                        <a14:foregroundMark x1="10875" y1="86133" x2="16125" y2="90667"/>
                        <a14:foregroundMark x1="16125" y1="90667" x2="16375" y2="90667"/>
                        <a14:foregroundMark x1="49000" y1="48000" x2="44875" y2="26133"/>
                        <a14:foregroundMark x1="44875" y1="26133" x2="40000" y2="15467"/>
                        <a14:foregroundMark x1="35375" y1="6400" x2="28250" y2="800"/>
                        <a14:foregroundMark x1="28250" y1="800" x2="23625" y2="1600"/>
                        <a14:foregroundMark x1="1125" y1="42133" x2="1500" y2="64533"/>
                        <a14:foregroundMark x1="1500" y1="64533" x2="1750" y2="66133"/>
                        <a14:foregroundMark x1="38625" y1="88267" x2="46375" y2="71200"/>
                        <a14:foregroundMark x1="46375" y1="71200" x2="47000" y2="69333"/>
                      </a14:backgroundRemoval>
                    </a14:imgEffect>
                  </a14:imgLayer>
                </a14:imgProps>
              </a:ext>
              <a:ext uri="{28A0092B-C50C-407E-A947-70E740481C1C}">
                <a14:useLocalDpi xmlns:a14="http://schemas.microsoft.com/office/drawing/2010/main" val="0"/>
              </a:ext>
            </a:extLst>
          </a:blip>
          <a:srcRect r="50311"/>
          <a:stretch/>
        </p:blipFill>
        <p:spPr>
          <a:xfrm>
            <a:off x="5753100" y="815591"/>
            <a:ext cx="685800" cy="685800"/>
          </a:xfrm>
          <a:prstGeom prst="ellipse">
            <a:avLst/>
          </a:prstGeom>
        </p:spPr>
      </p:pic>
      <p:pic>
        <p:nvPicPr>
          <p:cNvPr id="50" name="Picture 49" descr="A close-up of the front and the back of a coin&#10;&#10;Description automatically generated">
            <a:extLst>
              <a:ext uri="{FF2B5EF4-FFF2-40B4-BE49-F238E27FC236}">
                <a16:creationId xmlns:a16="http://schemas.microsoft.com/office/drawing/2014/main" id="{EC4E316D-B01C-44E8-B567-060DCDD2C85C}"/>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0" b="93867" l="1500" r="90000">
                        <a14:foregroundMark x1="71875" y1="90400" x2="71875" y2="90400"/>
                        <a14:foregroundMark x1="32750" y1="87733" x2="18000" y2="93867"/>
                        <a14:foregroundMark x1="33125" y1="93867" x2="43500" y2="76800"/>
                        <a14:foregroundMark x1="43500" y1="76800" x2="44375" y2="38400"/>
                        <a14:foregroundMark x1="44375" y1="38400" x2="39250" y2="24800"/>
                        <a14:foregroundMark x1="39250" y1="24800" x2="27000" y2="8000"/>
                        <a14:foregroundMark x1="27000" y1="8000" x2="14125" y2="10400"/>
                        <a14:foregroundMark x1="14125" y1="10400" x2="8500" y2="25600"/>
                        <a14:foregroundMark x1="8500" y1="25600" x2="4750" y2="45333"/>
                        <a14:foregroundMark x1="4750" y1="45333" x2="10875" y2="86133"/>
                        <a14:foregroundMark x1="10875" y1="86133" x2="16125" y2="90667"/>
                        <a14:foregroundMark x1="16125" y1="90667" x2="16375" y2="90667"/>
                        <a14:foregroundMark x1="49000" y1="48000" x2="44875" y2="26133"/>
                        <a14:foregroundMark x1="44875" y1="26133" x2="40000" y2="15467"/>
                        <a14:foregroundMark x1="35375" y1="6400" x2="28250" y2="800"/>
                        <a14:foregroundMark x1="28250" y1="800" x2="23625" y2="1600"/>
                        <a14:foregroundMark x1="1125" y1="42133" x2="1500" y2="64533"/>
                        <a14:foregroundMark x1="1500" y1="64533" x2="1750" y2="66133"/>
                        <a14:foregroundMark x1="38625" y1="88267" x2="46375" y2="71200"/>
                        <a14:foregroundMark x1="46375" y1="71200" x2="47000" y2="69333"/>
                      </a14:backgroundRemoval>
                    </a14:imgEffect>
                  </a14:imgLayer>
                </a14:imgProps>
              </a:ext>
              <a:ext uri="{28A0092B-C50C-407E-A947-70E740481C1C}">
                <a14:useLocalDpi xmlns:a14="http://schemas.microsoft.com/office/drawing/2010/main" val="0"/>
              </a:ext>
            </a:extLst>
          </a:blip>
          <a:srcRect r="50311"/>
          <a:stretch/>
        </p:blipFill>
        <p:spPr>
          <a:xfrm>
            <a:off x="9166756" y="824550"/>
            <a:ext cx="685800" cy="685800"/>
          </a:xfrm>
          <a:prstGeom prst="ellipse">
            <a:avLst/>
          </a:prstGeom>
        </p:spPr>
      </p:pic>
      <p:pic>
        <p:nvPicPr>
          <p:cNvPr id="75" name="Picture 74" descr="A close-up of the front and the back of a coin&#10;&#10;Description automatically generated">
            <a:extLst>
              <a:ext uri="{FF2B5EF4-FFF2-40B4-BE49-F238E27FC236}">
                <a16:creationId xmlns:a16="http://schemas.microsoft.com/office/drawing/2014/main" id="{016E21F4-7CA5-4115-B840-BDF45403B2B5}"/>
              </a:ext>
            </a:extLst>
          </p:cNvPr>
          <p:cNvPicPr>
            <a:picLocks noChangeAspect="1"/>
          </p:cNvPicPr>
          <p:nvPr/>
        </p:nvPicPr>
        <p:blipFill rotWithShape="1">
          <a:blip r:embed="rId22">
            <a:extLst>
              <a:ext uri="{BEBA8EAE-BF5A-486C-A8C5-ECC9F3942E4B}">
                <a14:imgProps xmlns:a14="http://schemas.microsoft.com/office/drawing/2010/main">
                  <a14:imgLayer r:embed="rId21">
                    <a14:imgEffect>
                      <a14:backgroundRemoval t="3467" b="97067" l="51500" r="99500">
                        <a14:foregroundMark x1="56125" y1="39200" x2="56125" y2="39200"/>
                        <a14:foregroundMark x1="53750" y1="32533" x2="52000" y2="46400"/>
                        <a14:foregroundMark x1="52000" y1="46400" x2="52875" y2="55467"/>
                        <a14:foregroundMark x1="64875" y1="10400" x2="71750" y2="3733"/>
                        <a14:foregroundMark x1="71750" y1="3733" x2="76500" y2="3733"/>
                        <a14:foregroundMark x1="93750" y1="31467" x2="97250" y2="54133"/>
                        <a14:foregroundMark x1="97250" y1="54133" x2="97250" y2="54133"/>
                        <a14:foregroundMark x1="79000" y1="94400" x2="69500" y2="91733"/>
                        <a14:foregroundMark x1="69500" y1="91733" x2="66625" y2="89067"/>
                        <a14:foregroundMark x1="54125" y1="26400" x2="51500" y2="44000"/>
                        <a14:foregroundMark x1="67625" y1="93600" x2="73875" y2="97333"/>
                        <a14:foregroundMark x1="99500" y1="56533" x2="99500" y2="56533"/>
                      </a14:backgroundRemoval>
                    </a14:imgEffect>
                  </a14:imgLayer>
                </a14:imgProps>
              </a:ext>
              <a:ext uri="{28A0092B-C50C-407E-A947-70E740481C1C}">
                <a14:useLocalDpi xmlns:a14="http://schemas.microsoft.com/office/drawing/2010/main" val="0"/>
              </a:ext>
            </a:extLst>
          </a:blip>
          <a:srcRect l="50000" t="150"/>
          <a:stretch/>
        </p:blipFill>
        <p:spPr>
          <a:xfrm>
            <a:off x="9137869" y="824550"/>
            <a:ext cx="732616" cy="685800"/>
          </a:xfrm>
          <a:prstGeom prst="rect">
            <a:avLst/>
          </a:prstGeom>
        </p:spPr>
      </p:pic>
      <p:sp>
        <p:nvSpPr>
          <p:cNvPr id="78" name="TextBox 77">
            <a:extLst>
              <a:ext uri="{FF2B5EF4-FFF2-40B4-BE49-F238E27FC236}">
                <a16:creationId xmlns:a16="http://schemas.microsoft.com/office/drawing/2014/main" id="{E5CC04C3-B75E-42F1-B0C3-6B588B4B1BC6}"/>
              </a:ext>
            </a:extLst>
          </p:cNvPr>
          <p:cNvSpPr txBox="1"/>
          <p:nvPr/>
        </p:nvSpPr>
        <p:spPr>
          <a:xfrm>
            <a:off x="3720224" y="5789209"/>
            <a:ext cx="5437352" cy="584775"/>
          </a:xfrm>
          <a:prstGeom prst="rect">
            <a:avLst/>
          </a:prstGeom>
          <a:noFill/>
          <a:ln>
            <a:solidFill>
              <a:schemeClr val="accent4">
                <a:lumMod val="75000"/>
              </a:schemeClr>
            </a:solidFill>
          </a:ln>
        </p:spPr>
        <p:txBody>
          <a:bodyPr wrap="square">
            <a:spAutoFit/>
          </a:bodyPr>
          <a:lstStyle/>
          <a:p>
            <a:pPr algn="l"/>
            <a:r>
              <a:rPr lang="el-GR" sz="1600" b="0" u="none" strike="noStrike" baseline="0" dirty="0"/>
              <a:t>Η πράξη της παρατήρησης ενός συστήματος το αλλάζει και ο παρατηρητής είναι κατά κάποιο τρόπο μέρος του πειράματος.</a:t>
            </a:r>
            <a:endParaRPr lang="el-GR" sz="1600" dirty="0"/>
          </a:p>
        </p:txBody>
      </p:sp>
    </p:spTree>
    <p:extLst>
      <p:ext uri="{BB962C8B-B14F-4D97-AF65-F5344CB8AC3E}">
        <p14:creationId xmlns:p14="http://schemas.microsoft.com/office/powerpoint/2010/main" val="26242448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750"/>
                                        <p:tgtEl>
                                          <p:spTgt spid="14"/>
                                        </p:tgtEl>
                                      </p:cBhvr>
                                    </p:animEffect>
                                    <p:anim calcmode="lin" valueType="num">
                                      <p:cBhvr>
                                        <p:cTn id="7"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750"/>
                                        <p:tgtEl>
                                          <p:spTgt spid="14"/>
                                        </p:tgtEl>
                                        <p:attrNameLst>
                                          <p:attrName>ppt_h</p:attrName>
                                        </p:attrNameLst>
                                      </p:cBhvr>
                                      <p:tavLst>
                                        <p:tav tm="0">
                                          <p:val>
                                            <p:strVal val="ppt_h"/>
                                          </p:val>
                                        </p:tav>
                                        <p:tav tm="100000">
                                          <p:val>
                                            <p:strVal val="ppt_h"/>
                                          </p:val>
                                        </p:tav>
                                      </p:tavLst>
                                    </p:anim>
                                    <p:set>
                                      <p:cBhvr>
                                        <p:cTn id="9" dur="1" fill="hold">
                                          <p:stCondLst>
                                            <p:cond delay="749"/>
                                          </p:stCondLst>
                                        </p:cTn>
                                        <p:tgtEl>
                                          <p:spTgt spid="14"/>
                                        </p:tgtEl>
                                        <p:attrNameLst>
                                          <p:attrName>style.visibility</p:attrName>
                                        </p:attrNameLst>
                                      </p:cBhvr>
                                      <p:to>
                                        <p:strVal val="hidden"/>
                                      </p:to>
                                    </p:set>
                                  </p:childTnLst>
                                </p:cTn>
                              </p:par>
                            </p:childTnLst>
                          </p:cTn>
                        </p:par>
                        <p:par>
                          <p:cTn id="10" fill="hold">
                            <p:stCondLst>
                              <p:cond delay="750"/>
                            </p:stCondLst>
                            <p:childTnLst>
                              <p:par>
                                <p:cTn id="11" presetID="45"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anim calcmode="lin" valueType="num">
                                      <p:cBhvr>
                                        <p:cTn id="14" dur="750" fill="hold"/>
                                        <p:tgtEl>
                                          <p:spTgt spid="12"/>
                                        </p:tgtEl>
                                        <p:attrNameLst>
                                          <p:attrName>ppt_w</p:attrName>
                                        </p:attrNameLst>
                                      </p:cBhvr>
                                      <p:tavLst>
                                        <p:tav tm="0" fmla="#ppt_w*sin(2.5*pi*$)">
                                          <p:val>
                                            <p:fltVal val="0"/>
                                          </p:val>
                                        </p:tav>
                                        <p:tav tm="100000">
                                          <p:val>
                                            <p:fltVal val="1"/>
                                          </p:val>
                                        </p:tav>
                                      </p:tavLst>
                                    </p:anim>
                                    <p:anim calcmode="lin" valueType="num">
                                      <p:cBhvr>
                                        <p:cTn id="15" dur="750" fill="hold"/>
                                        <p:tgtEl>
                                          <p:spTgt spid="12"/>
                                        </p:tgtEl>
                                        <p:attrNameLst>
                                          <p:attrName>ppt_h</p:attrName>
                                        </p:attrNameLst>
                                      </p:cBhvr>
                                      <p:tavLst>
                                        <p:tav tm="0">
                                          <p:val>
                                            <p:strVal val="#ppt_h"/>
                                          </p:val>
                                        </p:tav>
                                        <p:tav tm="100000">
                                          <p:val>
                                            <p:strVal val="#ppt_h"/>
                                          </p:val>
                                        </p:tav>
                                      </p:tavLst>
                                    </p:anim>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xit" presetSubtype="0" fill="hold" nodeType="clickEffect">
                                  <p:stCondLst>
                                    <p:cond delay="0"/>
                                  </p:stCondLst>
                                  <p:childTnLst>
                                    <p:animEffect transition="out" filter="fade">
                                      <p:cBhvr>
                                        <p:cTn id="22" dur="750"/>
                                        <p:tgtEl>
                                          <p:spTgt spid="49"/>
                                        </p:tgtEl>
                                      </p:cBhvr>
                                    </p:animEffect>
                                    <p:anim calcmode="lin" valueType="num">
                                      <p:cBhvr>
                                        <p:cTn id="23" dur="750"/>
                                        <p:tgtEl>
                                          <p:spTgt spid="4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4" dur="750"/>
                                        <p:tgtEl>
                                          <p:spTgt spid="49"/>
                                        </p:tgtEl>
                                        <p:attrNameLst>
                                          <p:attrName>ppt_h</p:attrName>
                                        </p:attrNameLst>
                                      </p:cBhvr>
                                      <p:tavLst>
                                        <p:tav tm="0">
                                          <p:val>
                                            <p:strVal val="ppt_h"/>
                                          </p:val>
                                        </p:tav>
                                        <p:tav tm="100000">
                                          <p:val>
                                            <p:strVal val="ppt_h"/>
                                          </p:val>
                                        </p:tav>
                                      </p:tavLst>
                                    </p:anim>
                                    <p:set>
                                      <p:cBhvr>
                                        <p:cTn id="25" dur="1" fill="hold">
                                          <p:stCondLst>
                                            <p:cond delay="749"/>
                                          </p:stCondLst>
                                        </p:cTn>
                                        <p:tgtEl>
                                          <p:spTgt spid="49"/>
                                        </p:tgtEl>
                                        <p:attrNameLst>
                                          <p:attrName>style.visibility</p:attrName>
                                        </p:attrNameLst>
                                      </p:cBhvr>
                                      <p:to>
                                        <p:strVal val="hidden"/>
                                      </p:to>
                                    </p:set>
                                  </p:childTnLst>
                                </p:cTn>
                              </p:par>
                            </p:childTnLst>
                          </p:cTn>
                        </p:par>
                        <p:par>
                          <p:cTn id="26" fill="hold">
                            <p:stCondLst>
                              <p:cond delay="750"/>
                            </p:stCondLst>
                            <p:childTnLst>
                              <p:par>
                                <p:cTn id="27" presetID="45" presetClass="entr" presetSubtype="0"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50"/>
                                        <p:tgtEl>
                                          <p:spTgt spid="48"/>
                                        </p:tgtEl>
                                      </p:cBhvr>
                                    </p:animEffect>
                                    <p:anim calcmode="lin" valueType="num">
                                      <p:cBhvr>
                                        <p:cTn id="30" dur="750" fill="hold"/>
                                        <p:tgtEl>
                                          <p:spTgt spid="48"/>
                                        </p:tgtEl>
                                        <p:attrNameLst>
                                          <p:attrName>ppt_w</p:attrName>
                                        </p:attrNameLst>
                                      </p:cBhvr>
                                      <p:tavLst>
                                        <p:tav tm="0" fmla="#ppt_w*sin(2.5*pi*$)">
                                          <p:val>
                                            <p:fltVal val="0"/>
                                          </p:val>
                                        </p:tav>
                                        <p:tav tm="100000">
                                          <p:val>
                                            <p:fltVal val="1"/>
                                          </p:val>
                                        </p:tav>
                                      </p:tavLst>
                                    </p:anim>
                                    <p:anim calcmode="lin" valueType="num">
                                      <p:cBhvr>
                                        <p:cTn id="31" dur="750" fill="hold"/>
                                        <p:tgtEl>
                                          <p:spTgt spid="48"/>
                                        </p:tgtEl>
                                        <p:attrNameLst>
                                          <p:attrName>ppt_h</p:attrName>
                                        </p:attrNameLst>
                                      </p:cBhvr>
                                      <p:tavLst>
                                        <p:tav tm="0">
                                          <p:val>
                                            <p:strVal val="#ppt_h"/>
                                          </p:val>
                                        </p:tav>
                                        <p:tav tm="100000">
                                          <p:val>
                                            <p:strVal val="#ppt_h"/>
                                          </p:val>
                                        </p:tav>
                                      </p:tavLst>
                                    </p:anim>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xit" presetSubtype="0" repeatCount="indefinite" fill="hold" nodeType="clickEffect">
                                  <p:stCondLst>
                                    <p:cond delay="0"/>
                                  </p:stCondLst>
                                  <p:endCondLst>
                                    <p:cond evt="onNext" delay="0">
                                      <p:tgtEl>
                                        <p:sldTgt/>
                                      </p:tgtEl>
                                    </p:cond>
                                  </p:endCondLst>
                                  <p:childTnLst>
                                    <p:animEffect transition="out" filter="fade">
                                      <p:cBhvr>
                                        <p:cTn id="38" dur="750"/>
                                        <p:tgtEl>
                                          <p:spTgt spid="75"/>
                                        </p:tgtEl>
                                      </p:cBhvr>
                                    </p:animEffect>
                                    <p:anim calcmode="lin" valueType="num">
                                      <p:cBhvr>
                                        <p:cTn id="39" dur="750"/>
                                        <p:tgtEl>
                                          <p:spTgt spid="7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0" dur="750"/>
                                        <p:tgtEl>
                                          <p:spTgt spid="75"/>
                                        </p:tgtEl>
                                        <p:attrNameLst>
                                          <p:attrName>ppt_h</p:attrName>
                                        </p:attrNameLst>
                                      </p:cBhvr>
                                      <p:tavLst>
                                        <p:tav tm="0">
                                          <p:val>
                                            <p:strVal val="ppt_h"/>
                                          </p:val>
                                        </p:tav>
                                        <p:tav tm="100000">
                                          <p:val>
                                            <p:strVal val="ppt_h"/>
                                          </p:val>
                                        </p:tav>
                                      </p:tavLst>
                                    </p:anim>
                                    <p:set>
                                      <p:cBhvr>
                                        <p:cTn id="41" dur="1" fill="hold">
                                          <p:stCondLst>
                                            <p:cond delay="749"/>
                                          </p:stCondLst>
                                        </p:cTn>
                                        <p:tgtEl>
                                          <p:spTgt spid="75"/>
                                        </p:tgtEl>
                                        <p:attrNameLst>
                                          <p:attrName>style.visibility</p:attrName>
                                        </p:attrNameLst>
                                      </p:cBhvr>
                                      <p:to>
                                        <p:strVal val="hidden"/>
                                      </p:to>
                                    </p:set>
                                  </p:childTnLst>
                                </p:cTn>
                              </p:par>
                            </p:childTnLst>
                          </p:cTn>
                        </p:par>
                        <p:par>
                          <p:cTn id="42" fill="hold">
                            <p:stCondLst>
                              <p:cond delay="750"/>
                            </p:stCondLst>
                            <p:childTnLst>
                              <p:par>
                                <p:cTn id="43" presetID="45" presetClass="entr" presetSubtype="0" repeatCount="indefinite" fill="hold" nodeType="afterEffect">
                                  <p:stCondLst>
                                    <p:cond delay="0"/>
                                  </p:stCondLst>
                                  <p:endCondLst>
                                    <p:cond evt="onNext" delay="0">
                                      <p:tgtEl>
                                        <p:sldTgt/>
                                      </p:tgtEl>
                                    </p:cond>
                                  </p:endCondLst>
                                  <p:childTnLst>
                                    <p:set>
                                      <p:cBhvr>
                                        <p:cTn id="44" dur="1" fill="hold">
                                          <p:stCondLst>
                                            <p:cond delay="0"/>
                                          </p:stCondLst>
                                        </p:cTn>
                                        <p:tgtEl>
                                          <p:spTgt spid="50"/>
                                        </p:tgtEl>
                                        <p:attrNameLst>
                                          <p:attrName>style.visibility</p:attrName>
                                        </p:attrNameLst>
                                      </p:cBhvr>
                                      <p:to>
                                        <p:strVal val="visible"/>
                                      </p:to>
                                    </p:set>
                                    <p:animEffect transition="in" filter="fade">
                                      <p:cBhvr>
                                        <p:cTn id="45" dur="750"/>
                                        <p:tgtEl>
                                          <p:spTgt spid="50"/>
                                        </p:tgtEl>
                                      </p:cBhvr>
                                    </p:animEffect>
                                    <p:anim calcmode="lin" valueType="num">
                                      <p:cBhvr>
                                        <p:cTn id="46" dur="750" fill="hold"/>
                                        <p:tgtEl>
                                          <p:spTgt spid="50"/>
                                        </p:tgtEl>
                                        <p:attrNameLst>
                                          <p:attrName>ppt_w</p:attrName>
                                        </p:attrNameLst>
                                      </p:cBhvr>
                                      <p:tavLst>
                                        <p:tav tm="0" fmla="#ppt_w*sin(2.5*pi*$)">
                                          <p:val>
                                            <p:fltVal val="0"/>
                                          </p:val>
                                        </p:tav>
                                        <p:tav tm="100000">
                                          <p:val>
                                            <p:fltVal val="1"/>
                                          </p:val>
                                        </p:tav>
                                      </p:tavLst>
                                    </p:anim>
                                    <p:anim calcmode="lin" valueType="num">
                                      <p:cBhvr>
                                        <p:cTn id="47" dur="750" fill="hold"/>
                                        <p:tgtEl>
                                          <p:spTgt spid="50"/>
                                        </p:tgtEl>
                                        <p:attrNameLst>
                                          <p:attrName>ppt_h</p:attrName>
                                        </p:attrNameLst>
                                      </p:cBhvr>
                                      <p:tavLst>
                                        <p:tav tm="0">
                                          <p:val>
                                            <p:strVal val="#ppt_h"/>
                                          </p:val>
                                        </p:tav>
                                        <p:tav tm="100000">
                                          <p:val>
                                            <p:strVal val="#ppt_h"/>
                                          </p:val>
                                        </p:tav>
                                      </p:tavLst>
                                    </p:anim>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wipe(left)">
                                      <p:cBhvr>
                                        <p:cTn id="53" dur="500"/>
                                        <p:tgtEl>
                                          <p:spTgt spid="7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D18B4737-8E4C-408E-83A8-9F6DFF481040}"/>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5C1C6EED-BF1F-4E81-8131-35C19DD7CB5A}"/>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7" name="Freeform: Shape 36">
              <a:extLst>
                <a:ext uri="{FF2B5EF4-FFF2-40B4-BE49-F238E27FC236}">
                  <a16:creationId xmlns:a16="http://schemas.microsoft.com/office/drawing/2014/main" id="{C8BB6E8B-3DF6-4DD1-A13C-275D434C5F8A}"/>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38" name="TextBox 37">
              <a:extLst>
                <a:ext uri="{FF2B5EF4-FFF2-40B4-BE49-F238E27FC236}">
                  <a16:creationId xmlns:a16="http://schemas.microsoft.com/office/drawing/2014/main" id="{ED885F39-7344-4C91-BBDD-E6186B74B442}"/>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39" name="Graphic 38" descr="Atom with solid fill">
              <a:extLst>
                <a:ext uri="{FF2B5EF4-FFF2-40B4-BE49-F238E27FC236}">
                  <a16:creationId xmlns:a16="http://schemas.microsoft.com/office/drawing/2014/main" id="{B796E947-64A8-4199-8743-FDDC162362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10972801" y="0"/>
            <a:ext cx="11884224"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10972912" y="0"/>
            <a:ext cx="11584327"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1"/>
                  <a:stretch>
                    <a:fillRect/>
                  </a:stretch>
                </p:blipFill>
                <p:spPr>
                  <a:xfrm>
                    <a:off x="11291884" y="3335885"/>
                    <a:ext cx="291341"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2">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3"/>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11306820" y="3330000"/>
                <a:ext cx="198000" cy="198000"/>
              </a:xfrm>
              <a:prstGeom prst="rect">
                <a:avLst/>
              </a:prstGeom>
            </p:spPr>
          </p:pic>
        </p:grpSp>
      </p:grpSp>
      <p:sp>
        <p:nvSpPr>
          <p:cNvPr id="45" name="header">
            <a:extLst>
              <a:ext uri="{FF2B5EF4-FFF2-40B4-BE49-F238E27FC236}">
                <a16:creationId xmlns:a16="http://schemas.microsoft.com/office/drawing/2014/main" id="{8F9DA0D3-B801-44FB-9696-8EDC49398C59}"/>
              </a:ext>
            </a:extLst>
          </p:cNvPr>
          <p:cNvSpPr txBox="1"/>
          <p:nvPr/>
        </p:nvSpPr>
        <p:spPr>
          <a:xfrm>
            <a:off x="8185637" y="0"/>
            <a:ext cx="40063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6"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6"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6"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41" name="TextBox 40">
            <a:extLst>
              <a:ext uri="{FF2B5EF4-FFF2-40B4-BE49-F238E27FC236}">
                <a16:creationId xmlns:a16="http://schemas.microsoft.com/office/drawing/2014/main" id="{5C2C244C-9553-46FA-995A-49A37926FAF0}"/>
              </a:ext>
            </a:extLst>
          </p:cNvPr>
          <p:cNvSpPr txBox="1"/>
          <p:nvPr/>
        </p:nvSpPr>
        <p:spPr>
          <a:xfrm rot="10800000" flipV="1">
            <a:off x="2171741" y="1017573"/>
            <a:ext cx="7851935" cy="954107"/>
          </a:xfrm>
          <a:prstGeom prst="rect">
            <a:avLst/>
          </a:prstGeom>
          <a:noFill/>
          <a:ln>
            <a:solidFill>
              <a:schemeClr val="accent4">
                <a:lumMod val="75000"/>
              </a:schemeClr>
            </a:solidFill>
          </a:ln>
        </p:spPr>
        <p:txBody>
          <a:bodyPr wrap="square">
            <a:spAutoFit/>
          </a:bodyPr>
          <a:lstStyle/>
          <a:p>
            <a:pPr algn="l"/>
            <a:r>
              <a:rPr lang="el-GR" sz="1400" b="1" u="sng" dirty="0">
                <a:solidFill>
                  <a:schemeClr val="accent4"/>
                </a:solidFill>
              </a:rPr>
              <a:t>Κβ</a:t>
            </a:r>
            <a:r>
              <a:rPr lang="el-GR" sz="1400" b="1" i="0" u="sng" strike="noStrike" baseline="0" dirty="0">
                <a:solidFill>
                  <a:schemeClr val="accent4"/>
                </a:solidFill>
              </a:rPr>
              <a:t>αντική διεμπλοκή</a:t>
            </a:r>
            <a:r>
              <a:rPr lang="el-GR" sz="1400" b="1" i="0" u="sng" strike="noStrike" baseline="0" dirty="0"/>
              <a:t> </a:t>
            </a:r>
            <a:endParaRPr lang="el-GR" sz="1400" u="sng" dirty="0"/>
          </a:p>
          <a:p>
            <a:pPr algn="l"/>
            <a:r>
              <a:rPr lang="el-GR" sz="1400" b="0" i="0" u="none" strike="noStrike" baseline="0" dirty="0"/>
              <a:t>Φαινόμενο κατά το οποίο δύο σωματίδια ή ομάδες</a:t>
            </a:r>
            <a:r>
              <a:rPr lang="en-US" sz="1400" b="0" i="0" u="none" strike="noStrike" baseline="0" dirty="0"/>
              <a:t> </a:t>
            </a:r>
            <a:r>
              <a:rPr lang="el-GR" sz="1400" b="0" i="0" u="none" strike="noStrike" baseline="0" dirty="0"/>
              <a:t>σωματιδίων δημιουργούνται μαζί ή αλληλοεπιδρούν με τέτοιο τρόπο, ώστε </a:t>
            </a:r>
            <a:r>
              <a:rPr lang="el-GR" sz="1400" b="0" i="0" u="sng" strike="noStrike" baseline="0" dirty="0">
                <a:solidFill>
                  <a:schemeClr val="accent2"/>
                </a:solidFill>
              </a:rPr>
              <a:t>η κβαντική κατάσταση καθενός </a:t>
            </a:r>
            <a:r>
              <a:rPr lang="el-GR" sz="1400" u="sng" dirty="0">
                <a:solidFill>
                  <a:schemeClr val="accent2"/>
                </a:solidFill>
              </a:rPr>
              <a:t>σωματιδίου δεν μπορεί να περιγραφεί ανεξάρτητα απ’ την κατάσταση των υπολοίπων</a:t>
            </a:r>
            <a:r>
              <a:rPr lang="el-GR" sz="1400" dirty="0"/>
              <a:t>, </a:t>
            </a:r>
            <a:r>
              <a:rPr lang="el-GR" sz="1400" b="0" i="0" u="none" strike="noStrike" baseline="0" dirty="0"/>
              <a:t>ασχέτως της απόστασης του ενός από το άλλο. </a:t>
            </a:r>
            <a:endParaRPr lang="el-GR" sz="1400" dirty="0"/>
          </a:p>
        </p:txBody>
      </p:sp>
      <p:sp>
        <p:nvSpPr>
          <p:cNvPr id="47" name="TextBox 46">
            <a:extLst>
              <a:ext uri="{FF2B5EF4-FFF2-40B4-BE49-F238E27FC236}">
                <a16:creationId xmlns:a16="http://schemas.microsoft.com/office/drawing/2014/main" id="{FF0601DE-1371-4EFA-BE48-BFC0C65FCF40}"/>
              </a:ext>
            </a:extLst>
          </p:cNvPr>
          <p:cNvSpPr txBox="1"/>
          <p:nvPr/>
        </p:nvSpPr>
        <p:spPr>
          <a:xfrm>
            <a:off x="4348693" y="276600"/>
            <a:ext cx="3494611" cy="400110"/>
          </a:xfrm>
          <a:prstGeom prst="rect">
            <a:avLst/>
          </a:prstGeom>
          <a:noFill/>
        </p:spPr>
        <p:txBody>
          <a:bodyPr wrap="none" rtlCol="0">
            <a:spAutoFit/>
          </a:bodyPr>
          <a:lstStyle/>
          <a:p>
            <a:pPr algn="ctr"/>
            <a:r>
              <a:rPr lang="el-GR" sz="2000" b="1" dirty="0">
                <a:solidFill>
                  <a:schemeClr val="accent4"/>
                </a:solidFill>
              </a:rPr>
              <a:t>ΔΙΕΜΠΛΟΚΗ - </a:t>
            </a:r>
            <a:r>
              <a:rPr lang="en-US" sz="2000" b="1" dirty="0">
                <a:solidFill>
                  <a:schemeClr val="accent4"/>
                </a:solidFill>
              </a:rPr>
              <a:t>ENTANGLEMENT</a:t>
            </a:r>
            <a:endParaRPr lang="el-GR" sz="2000" b="1" dirty="0">
              <a:solidFill>
                <a:schemeClr val="accent4"/>
              </a:solidFill>
            </a:endParaRPr>
          </a:p>
        </p:txBody>
      </p:sp>
      <p:grpSp>
        <p:nvGrpSpPr>
          <p:cNvPr id="28" name="Group 27">
            <a:extLst>
              <a:ext uri="{FF2B5EF4-FFF2-40B4-BE49-F238E27FC236}">
                <a16:creationId xmlns:a16="http://schemas.microsoft.com/office/drawing/2014/main" id="{9C1D7AF0-DF5F-4698-9B3D-D1F60620F3A6}"/>
              </a:ext>
            </a:extLst>
          </p:cNvPr>
          <p:cNvGrpSpPr/>
          <p:nvPr/>
        </p:nvGrpSpPr>
        <p:grpSpPr>
          <a:xfrm>
            <a:off x="5771370" y="2521039"/>
            <a:ext cx="649258" cy="649258"/>
            <a:chOff x="5771370" y="2521039"/>
            <a:chExt cx="649258" cy="649258"/>
          </a:xfrm>
        </p:grpSpPr>
        <p:sp>
          <p:nvSpPr>
            <p:cNvPr id="17" name="Oval 16">
              <a:extLst>
                <a:ext uri="{FF2B5EF4-FFF2-40B4-BE49-F238E27FC236}">
                  <a16:creationId xmlns:a16="http://schemas.microsoft.com/office/drawing/2014/main" id="{64149BDC-79ED-478D-BCF4-D688240CA390}"/>
                </a:ext>
              </a:extLst>
            </p:cNvPr>
            <p:cNvSpPr/>
            <p:nvPr/>
          </p:nvSpPr>
          <p:spPr>
            <a:xfrm>
              <a:off x="5771370" y="2521039"/>
              <a:ext cx="649258" cy="649258"/>
            </a:xfrm>
            <a:prstGeom prst="ellipse">
              <a:avLst/>
            </a:prstGeom>
            <a:solidFill>
              <a:srgbClr val="FFC000"/>
            </a:solidFill>
            <a:ln>
              <a:noFill/>
            </a:ln>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7" name="Minus Sign 26">
              <a:extLst>
                <a:ext uri="{FF2B5EF4-FFF2-40B4-BE49-F238E27FC236}">
                  <a16:creationId xmlns:a16="http://schemas.microsoft.com/office/drawing/2014/main" id="{1C7D44CA-F9A5-4938-90A4-6F80E2CA97DC}"/>
                </a:ext>
              </a:extLst>
            </p:cNvPr>
            <p:cNvSpPr/>
            <p:nvPr/>
          </p:nvSpPr>
          <p:spPr>
            <a:xfrm>
              <a:off x="5879182" y="2665651"/>
              <a:ext cx="437050" cy="360033"/>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grpSp>
        <p:nvGrpSpPr>
          <p:cNvPr id="79" name="Group 78">
            <a:extLst>
              <a:ext uri="{FF2B5EF4-FFF2-40B4-BE49-F238E27FC236}">
                <a16:creationId xmlns:a16="http://schemas.microsoft.com/office/drawing/2014/main" id="{378E8C00-7A93-4048-AAC0-C1E9D9E2D92C}"/>
              </a:ext>
            </a:extLst>
          </p:cNvPr>
          <p:cNvGrpSpPr/>
          <p:nvPr/>
        </p:nvGrpSpPr>
        <p:grpSpPr>
          <a:xfrm>
            <a:off x="7843300" y="2521039"/>
            <a:ext cx="649258" cy="649258"/>
            <a:chOff x="5771370" y="2521039"/>
            <a:chExt cx="649258" cy="649258"/>
          </a:xfrm>
        </p:grpSpPr>
        <p:sp>
          <p:nvSpPr>
            <p:cNvPr id="80" name="Oval 79">
              <a:extLst>
                <a:ext uri="{FF2B5EF4-FFF2-40B4-BE49-F238E27FC236}">
                  <a16:creationId xmlns:a16="http://schemas.microsoft.com/office/drawing/2014/main" id="{925E67C8-29FD-4692-A017-E24AD2702231}"/>
                </a:ext>
              </a:extLst>
            </p:cNvPr>
            <p:cNvSpPr/>
            <p:nvPr/>
          </p:nvSpPr>
          <p:spPr>
            <a:xfrm>
              <a:off x="5771370" y="2521039"/>
              <a:ext cx="649258" cy="649258"/>
            </a:xfrm>
            <a:prstGeom prst="ellipse">
              <a:avLst/>
            </a:prstGeom>
            <a:solidFill>
              <a:srgbClr val="FFC000"/>
            </a:solidFill>
            <a:ln>
              <a:noFill/>
            </a:ln>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81" name="Minus Sign 80">
              <a:extLst>
                <a:ext uri="{FF2B5EF4-FFF2-40B4-BE49-F238E27FC236}">
                  <a16:creationId xmlns:a16="http://schemas.microsoft.com/office/drawing/2014/main" id="{DAD7BDBF-B488-414D-89ED-8B37C77F8F53}"/>
                </a:ext>
              </a:extLst>
            </p:cNvPr>
            <p:cNvSpPr/>
            <p:nvPr/>
          </p:nvSpPr>
          <p:spPr>
            <a:xfrm>
              <a:off x="5879182" y="2665651"/>
              <a:ext cx="437050" cy="360033"/>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grpSp>
        <p:nvGrpSpPr>
          <p:cNvPr id="82" name="Group 81">
            <a:extLst>
              <a:ext uri="{FF2B5EF4-FFF2-40B4-BE49-F238E27FC236}">
                <a16:creationId xmlns:a16="http://schemas.microsoft.com/office/drawing/2014/main" id="{3D08BA1A-EB81-4BA2-B0E0-313BBC8F3454}"/>
              </a:ext>
            </a:extLst>
          </p:cNvPr>
          <p:cNvGrpSpPr/>
          <p:nvPr/>
        </p:nvGrpSpPr>
        <p:grpSpPr>
          <a:xfrm>
            <a:off x="3699440" y="2521039"/>
            <a:ext cx="649258" cy="649258"/>
            <a:chOff x="5771370" y="2521039"/>
            <a:chExt cx="649258" cy="649258"/>
          </a:xfrm>
        </p:grpSpPr>
        <p:sp>
          <p:nvSpPr>
            <p:cNvPr id="83" name="Oval 82">
              <a:extLst>
                <a:ext uri="{FF2B5EF4-FFF2-40B4-BE49-F238E27FC236}">
                  <a16:creationId xmlns:a16="http://schemas.microsoft.com/office/drawing/2014/main" id="{55EDB9D7-AB77-4FD3-A482-6777E9B82729}"/>
                </a:ext>
              </a:extLst>
            </p:cNvPr>
            <p:cNvSpPr/>
            <p:nvPr/>
          </p:nvSpPr>
          <p:spPr>
            <a:xfrm>
              <a:off x="5771370" y="2521039"/>
              <a:ext cx="649258" cy="649258"/>
            </a:xfrm>
            <a:prstGeom prst="ellipse">
              <a:avLst/>
            </a:prstGeom>
            <a:solidFill>
              <a:srgbClr val="FFC000"/>
            </a:solidFill>
            <a:ln>
              <a:noFill/>
            </a:ln>
            <a:scene3d>
              <a:camera prst="orthographicFront"/>
              <a:lightRig rig="threePt" dir="t"/>
            </a:scene3d>
            <a:sp3d>
              <a:bevelT w="1778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84" name="Minus Sign 83">
              <a:extLst>
                <a:ext uri="{FF2B5EF4-FFF2-40B4-BE49-F238E27FC236}">
                  <a16:creationId xmlns:a16="http://schemas.microsoft.com/office/drawing/2014/main" id="{CD897818-F5EF-4532-BB25-3F09E50C22E4}"/>
                </a:ext>
              </a:extLst>
            </p:cNvPr>
            <p:cNvSpPr/>
            <p:nvPr/>
          </p:nvSpPr>
          <p:spPr>
            <a:xfrm>
              <a:off x="5879182" y="2665651"/>
              <a:ext cx="437050" cy="360033"/>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cxnSp>
        <p:nvCxnSpPr>
          <p:cNvPr id="30" name="Straight Arrow Connector 29">
            <a:extLst>
              <a:ext uri="{FF2B5EF4-FFF2-40B4-BE49-F238E27FC236}">
                <a16:creationId xmlns:a16="http://schemas.microsoft.com/office/drawing/2014/main" id="{51C8B03B-0310-4B09-A142-AB0F64BF3A9C}"/>
              </a:ext>
            </a:extLst>
          </p:cNvPr>
          <p:cNvCxnSpPr>
            <a:cxnSpLocks/>
          </p:cNvCxnSpPr>
          <p:nvPr/>
        </p:nvCxnSpPr>
        <p:spPr>
          <a:xfrm>
            <a:off x="3610753" y="5448300"/>
            <a:ext cx="4426862" cy="0"/>
          </a:xfrm>
          <a:prstGeom prst="straightConnector1">
            <a:avLst/>
          </a:prstGeom>
          <a:ln cap="flat" cmpd="sng">
            <a:solidFill>
              <a:schemeClr val="tx1"/>
            </a:solidFill>
            <a:prstDash val="lgDash"/>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8133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randombar(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21600000">
                                      <p:cBhvr>
                                        <p:cTn id="16" dur="2000" fill="hold"/>
                                        <p:tgtEl>
                                          <p:spTgt spid="28"/>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21600000">
                                      <p:cBhvr>
                                        <p:cTn id="20" dur="2000" fill="hold"/>
                                        <p:tgtEl>
                                          <p:spTgt spid="2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0"/>
                                  </p:stCondLst>
                                  <p:childTnLst>
                                    <p:animEffect transition="out" filter="randombar(horizontal)">
                                      <p:cBhvr>
                                        <p:cTn id="24" dur="500"/>
                                        <p:tgtEl>
                                          <p:spTgt spid="28"/>
                                        </p:tgtEl>
                                      </p:cBhvr>
                                    </p:animEffect>
                                    <p:set>
                                      <p:cBhvr>
                                        <p:cTn id="25" dur="1" fill="hold">
                                          <p:stCondLst>
                                            <p:cond delay="499"/>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nodeType="clickEffect">
                                  <p:stCondLst>
                                    <p:cond delay="0"/>
                                  </p:stCondLst>
                                  <p:childTnLst>
                                    <p:animRot by="21600000">
                                      <p:cBhvr>
                                        <p:cTn id="35" dur="3000" fill="hold"/>
                                        <p:tgtEl>
                                          <p:spTgt spid="82"/>
                                        </p:tgtEl>
                                        <p:attrNameLst>
                                          <p:attrName>r</p:attrName>
                                        </p:attrNameLst>
                                      </p:cBhvr>
                                    </p:animRot>
                                  </p:childTnLst>
                                </p:cTn>
                              </p:par>
                              <p:par>
                                <p:cTn id="36" presetID="8" presetClass="emph" presetSubtype="0" fill="hold" nodeType="withEffect">
                                  <p:stCondLst>
                                    <p:cond delay="500"/>
                                  </p:stCondLst>
                                  <p:childTnLst>
                                    <p:animRot by="-21600000">
                                      <p:cBhvr>
                                        <p:cTn id="37" dur="2000" fill="hold"/>
                                        <p:tgtEl>
                                          <p:spTgt spid="79"/>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2.29167E-6 2.22222E-6 L 0.07266 0.05926 L 0.14258 0.10625 L 0.17526 0.18657 L 0.18998 0.25856 L 0.17995 0.32893 C 0.18112 0.36157 0.18295 0.39537 0.18412 0.4287 C 0.18373 0.45023 0.18334 0.47199 0.18295 0.49328 L 0.12539 0.52754 L 0.05039 0.53194 L 0.01159 0.50625 L -0.03607 0.42106 L -0.04987 0.33541 L -0.00729 0.28634 L 0.04505 0.25856 L 0.10156 0.27222 L 0.12539 0.33171 C 0.12709 0.35509 0.12904 0.37847 0.13034 0.40208 C 0.12071 0.4206 0.08268 0.44514 0.07266 0.46366 C 0.05573 0.44884 0.05808 0.39537 0.04102 0.38078 " pathEditMode="relative" rAng="0" ptsTypes="AAAAAAAAAAAAAAAAAAAA">
                                      <p:cBhvr>
                                        <p:cTn id="41" dur="2000" fill="hold"/>
                                        <p:tgtEl>
                                          <p:spTgt spid="79"/>
                                        </p:tgtEl>
                                        <p:attrNameLst>
                                          <p:attrName>ppt_x</p:attrName>
                                          <p:attrName>ppt_y</p:attrName>
                                        </p:attrNameLst>
                                      </p:cBhvr>
                                      <p:rCtr x="7005" y="26597"/>
                                    </p:animMotion>
                                  </p:childTnLst>
                                </p:cTn>
                              </p:par>
                              <p:par>
                                <p:cTn id="42" presetID="0" presetClass="path" presetSubtype="0" accel="50000" decel="50000" fill="hold" nodeType="withEffect">
                                  <p:stCondLst>
                                    <p:cond delay="0"/>
                                  </p:stCondLst>
                                  <p:childTnLst>
                                    <p:animMotion origin="layout" path="M 1.45833E-6 2.22222E-6 L 1.45833E-6 0.00023 C -0.0043 0.00092 -0.00873 0.00185 -0.01276 0.00301 C -0.01406 0.00347 -0.01524 0.0037 -0.01615 0.00463 C -0.01771 0.00578 -0.01849 0.00787 -0.01966 0.00949 C -0.02149 0.01157 -0.02383 0.01227 -0.02539 0.01435 C -0.02878 0.01828 -0.03203 0.02222 -0.03464 0.02731 L -0.03802 0.03379 L -0.03802 0.03403 C -0.04115 0.03703 -0.04453 0.03935 -0.04727 0.04352 C -0.04818 0.04467 -0.04779 0.04699 -0.04844 0.04838 C -0.04935 0.04977 -0.05091 0.05023 -0.05182 0.05162 C -0.05313 0.05301 -0.05417 0.05509 -0.05534 0.05648 C -0.05677 0.05787 -0.0586 0.05833 -0.0599 0.05972 C -0.06628 0.06458 -0.06042 0.0618 -0.06797 0.06458 C -0.07162 0.06944 -0.07044 0.06944 -0.07487 0.07106 C -0.07526 0.07106 -0.07565 0.07106 -0.07604 0.07106 L -0.11289 0.09352 L -0.16576 0.13727 L -0.19922 0.18403 C -0.20013 0.19375 -0.20026 0.19907 -0.20143 0.20833 C -0.20182 0.21041 -0.20248 0.2125 -0.20261 0.21481 C -0.20313 0.21736 -0.20339 0.22014 -0.20378 0.22291 C -0.20547 0.23009 -0.20625 0.2294 -0.20716 0.23565 C -0.20742 0.23634 -0.20716 0.2368 -0.20716 0.23727 L -0.20716 0.23773 L -0.21406 0.29398 C -0.21445 0.30046 -0.21471 0.30694 -0.21524 0.31319 C -0.21758 0.33842 -0.21745 0.33565 -0.21992 0.35046 L -0.22096 0.36828 L -0.22096 0.36852 L -0.21406 0.45393 L -0.19922 0.50879 C -0.19232 0.51319 -0.18516 0.5169 -0.17839 0.52176 C -0.17474 0.5243 -0.17149 0.52824 -0.1681 0.53148 C -0.16693 0.53241 -0.16615 0.53403 -0.16458 0.53472 C -0.16276 0.53518 -0.16094 0.53588 -0.15886 0.53634 C -0.15521 0.53657 -0.15117 0.53634 -0.1474 0.53634 L -0.1474 0.53657 L -0.12201 0.54282 C -0.11953 0.54328 -0.11693 0.54398 -0.11393 0.54444 C -0.10886 0.54467 -0.10326 0.54444 -0.09792 0.54444 L -0.08294 0.53796 L -0.01732 0.50069 L -0.00586 0.46041 L 0.00807 0.39884 L -0.01276 0.34398 L -0.05534 0.29722 L -0.10482 0.27453 L -0.13242 0.30046 L -0.14623 0.31481 L -0.16458 0.35532 L -0.1681 0.40694 L -0.13008 0.45879 L -0.09219 0.44907 L -0.08294 0.37477 " pathEditMode="relative" rAng="0" ptsTypes="AAAAAAAAAAAAAAAAAAAAAAAAAAAAAAAAAAAAAAAAAAAAAAAAAAAAAAAA">
                                      <p:cBhvr>
                                        <p:cTn id="43" dur="2000" fill="hold"/>
                                        <p:tgtEl>
                                          <p:spTgt spid="82"/>
                                        </p:tgtEl>
                                        <p:attrNameLst>
                                          <p:attrName>ppt_x</p:attrName>
                                          <p:attrName>ppt_y</p:attrName>
                                        </p:attrNameLst>
                                      </p:cBhvr>
                                      <p:rCtr x="-10651" y="27222"/>
                                    </p:animMotion>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1000" tmFilter="0, 0; .2, .5; .8, .5; 1, 0"/>
                                        <p:tgtEl>
                                          <p:spTgt spid="30"/>
                                        </p:tgtEl>
                                      </p:cBhvr>
                                    </p:animEffect>
                                    <p:animScale>
                                      <p:cBhvr>
                                        <p:cTn id="52" dur="500" autoRev="1" fill="hold"/>
                                        <p:tgtEl>
                                          <p:spTgt spid="30"/>
                                        </p:tgtEl>
                                      </p:cBhvr>
                                      <p:by x="105000" y="105000"/>
                                    </p:animScale>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8" presetClass="emph" presetSubtype="0" fill="hold" nodeType="clickEffect">
                                  <p:stCondLst>
                                    <p:cond delay="0"/>
                                  </p:stCondLst>
                                  <p:childTnLst>
                                    <p:animRot by="21600000">
                                      <p:cBhvr>
                                        <p:cTn id="61" dur="2000" fill="hold"/>
                                        <p:tgtEl>
                                          <p:spTgt spid="82"/>
                                        </p:tgtEl>
                                        <p:attrNameLst>
                                          <p:attrName>r</p:attrName>
                                        </p:attrNameLst>
                                      </p:cBhvr>
                                    </p:animRot>
                                  </p:childTnLst>
                                </p:cTn>
                              </p:par>
                              <p:par>
                                <p:cTn id="62" presetID="8" presetClass="emph" presetSubtype="0" fill="hold" nodeType="withEffect">
                                  <p:stCondLst>
                                    <p:cond delay="0"/>
                                  </p:stCondLst>
                                  <p:childTnLst>
                                    <p:animRot by="-21600000">
                                      <p:cBhvr>
                                        <p:cTn id="63" dur="2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9750">
              <a:srgbClr val="600000"/>
            </a:gs>
            <a:gs pos="32000">
              <a:srgbClr val="200000"/>
            </a:gs>
            <a:gs pos="0">
              <a:schemeClr val="bg1"/>
            </a:gs>
            <a:gs pos="49000">
              <a:schemeClr val="bg1"/>
            </a:gs>
            <a:gs pos="25000">
              <a:srgbClr val="100000"/>
            </a:gs>
            <a:gs pos="97000">
              <a:schemeClr val="bg1"/>
            </a:gs>
            <a:gs pos="99625">
              <a:srgbClr val="500000"/>
            </a:gs>
            <a:gs pos="99500">
              <a:srgbClr val="4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CDD18DA-166E-419D-B5F8-24B8BD893095}"/>
              </a:ext>
            </a:extLst>
          </p:cNvPr>
          <p:cNvSpPr txBox="1"/>
          <p:nvPr/>
        </p:nvSpPr>
        <p:spPr>
          <a:xfrm>
            <a:off x="2518299" y="568547"/>
            <a:ext cx="7155402" cy="1015663"/>
          </a:xfrm>
          <a:prstGeom prst="rect">
            <a:avLst/>
          </a:prstGeom>
          <a:noFill/>
        </p:spPr>
        <p:txBody>
          <a:bodyPr wrap="square" rtlCol="0">
            <a:spAutoFit/>
          </a:bodyPr>
          <a:lstStyle/>
          <a:p>
            <a:pPr algn="ctr"/>
            <a:r>
              <a:rPr lang="el-GR" sz="2000" dirty="0">
                <a:latin typeface="Arial Nova" panose="020B0504020202020204" pitchFamily="34" charset="0"/>
              </a:rPr>
              <a:t>ΑΡΙΣΤΟΤΕΛΕΙΟ ΠΑΝΕΠΙΣΤΗΜΙΟ ΘΕΣΣΑΛΟΝΙΚΗΣ </a:t>
            </a:r>
          </a:p>
          <a:p>
            <a:pPr algn="ctr"/>
            <a:r>
              <a:rPr lang="el-GR" sz="2000" dirty="0">
                <a:latin typeface="Arial Nova" panose="020B0504020202020204" pitchFamily="34" charset="0"/>
              </a:rPr>
              <a:t>ΣΧΟΛΗ ΘΕΤΙΚΩΝ ΕΠΙΣΤΗΜΩΝ </a:t>
            </a:r>
          </a:p>
          <a:p>
            <a:pPr algn="ctr"/>
            <a:r>
              <a:rPr lang="el-GR" sz="2000" dirty="0">
                <a:latin typeface="Arial Nova" panose="020B0504020202020204" pitchFamily="34" charset="0"/>
              </a:rPr>
              <a:t>ΤΜΗΜΑ ΜΑΘΗΜΑΤΙΚΩΝ</a:t>
            </a:r>
          </a:p>
        </p:txBody>
      </p:sp>
      <p:sp>
        <p:nvSpPr>
          <p:cNvPr id="12" name="TextBox 11">
            <a:extLst>
              <a:ext uri="{FF2B5EF4-FFF2-40B4-BE49-F238E27FC236}">
                <a16:creationId xmlns:a16="http://schemas.microsoft.com/office/drawing/2014/main" id="{3F41C21B-1F30-4A45-AFBA-5255B5BFACBC}"/>
              </a:ext>
            </a:extLst>
          </p:cNvPr>
          <p:cNvSpPr txBox="1"/>
          <p:nvPr/>
        </p:nvSpPr>
        <p:spPr>
          <a:xfrm>
            <a:off x="1597981" y="3075057"/>
            <a:ext cx="9001957" cy="677108"/>
          </a:xfrm>
          <a:prstGeom prst="rect">
            <a:avLst/>
          </a:prstGeom>
          <a:noFill/>
        </p:spPr>
        <p:txBody>
          <a:bodyPr wrap="square" rtlCol="0">
            <a:spAutoFit/>
          </a:bodyPr>
          <a:lstStyle/>
          <a:p>
            <a:r>
              <a:rPr lang="el-GR" sz="3800" dirty="0"/>
              <a:t>ΚΡΥΠΤΟΓΡΑΦΙΑ ΣΤΗ ΜΕΤΑΚΒΑΝΤΙΚΗ ΕΠΟΧΗ</a:t>
            </a:r>
          </a:p>
        </p:txBody>
      </p:sp>
      <p:sp>
        <p:nvSpPr>
          <p:cNvPr id="13" name="TextBox 12">
            <a:extLst>
              <a:ext uri="{FF2B5EF4-FFF2-40B4-BE49-F238E27FC236}">
                <a16:creationId xmlns:a16="http://schemas.microsoft.com/office/drawing/2014/main" id="{F23DA5C9-DC99-4511-BB0F-6065B51AECAE}"/>
              </a:ext>
            </a:extLst>
          </p:cNvPr>
          <p:cNvSpPr txBox="1"/>
          <p:nvPr/>
        </p:nvSpPr>
        <p:spPr>
          <a:xfrm>
            <a:off x="270770" y="6289452"/>
            <a:ext cx="5042517" cy="369332"/>
          </a:xfrm>
          <a:prstGeom prst="rect">
            <a:avLst/>
          </a:prstGeom>
          <a:noFill/>
        </p:spPr>
        <p:txBody>
          <a:bodyPr wrap="square" rtlCol="0">
            <a:spAutoFit/>
          </a:bodyPr>
          <a:lstStyle/>
          <a:p>
            <a:r>
              <a:rPr lang="el-GR" dirty="0"/>
              <a:t>ΕΠΙΒΛΕΠΩΝ ΚΑΘΗΓΗΤΗΣ</a:t>
            </a:r>
            <a:r>
              <a:rPr lang="en-US" dirty="0"/>
              <a:t>: </a:t>
            </a:r>
            <a:r>
              <a:rPr lang="el-GR" dirty="0"/>
              <a:t>ΔΗΜΗΤΡΙΟΣ ΠΟΥΛΑΚΗΣ</a:t>
            </a:r>
          </a:p>
        </p:txBody>
      </p:sp>
      <p:sp>
        <p:nvSpPr>
          <p:cNvPr id="14" name="TextBox 13">
            <a:extLst>
              <a:ext uri="{FF2B5EF4-FFF2-40B4-BE49-F238E27FC236}">
                <a16:creationId xmlns:a16="http://schemas.microsoft.com/office/drawing/2014/main" id="{0C760990-D0C2-45DB-B00A-CDA613DD7D0E}"/>
              </a:ext>
            </a:extLst>
          </p:cNvPr>
          <p:cNvSpPr txBox="1"/>
          <p:nvPr/>
        </p:nvSpPr>
        <p:spPr>
          <a:xfrm>
            <a:off x="4307889" y="3995897"/>
            <a:ext cx="3576222" cy="461665"/>
          </a:xfrm>
          <a:prstGeom prst="rect">
            <a:avLst/>
          </a:prstGeom>
          <a:noFill/>
        </p:spPr>
        <p:txBody>
          <a:bodyPr wrap="square" rtlCol="0">
            <a:spAutoFit/>
          </a:bodyPr>
          <a:lstStyle/>
          <a:p>
            <a:r>
              <a:rPr lang="el-GR" sz="2400" dirty="0"/>
              <a:t>ΦΛΩΡΙΑΣ ΠΑΠΑΔΟΠΟΥΛΟΣ</a:t>
            </a:r>
          </a:p>
        </p:txBody>
      </p:sp>
      <p:pic>
        <p:nvPicPr>
          <p:cNvPr id="19" name="Picture 18" descr="Logo&#10;&#10;Description automatically generated">
            <a:extLst>
              <a:ext uri="{FF2B5EF4-FFF2-40B4-BE49-F238E27FC236}">
                <a16:creationId xmlns:a16="http://schemas.microsoft.com/office/drawing/2014/main" id="{4C5865B2-7846-4EDA-9A37-B27AAA951835}"/>
              </a:ext>
            </a:extLst>
          </p:cNvPr>
          <p:cNvPicPr>
            <a:picLocks noChangeAspect="1"/>
          </p:cNvPicPr>
          <p:nvPr/>
        </p:nvPicPr>
        <p:blipFill rotWithShape="1">
          <a:blip r:embed="rId3">
            <a:extLst>
              <a:ext uri="{28A0092B-C50C-407E-A947-70E740481C1C}">
                <a14:useLocalDpi xmlns:a14="http://schemas.microsoft.com/office/drawing/2010/main" val="0"/>
              </a:ext>
            </a:extLst>
          </a:blip>
          <a:srcRect t="164" b="164"/>
          <a:stretch/>
        </p:blipFill>
        <p:spPr>
          <a:xfrm>
            <a:off x="809581" y="246175"/>
            <a:ext cx="1576800" cy="1571632"/>
          </a:xfrm>
          <a:prstGeom prst="ellipse">
            <a:avLst/>
          </a:prstGeom>
          <a:noFill/>
        </p:spPr>
      </p:pic>
      <p:pic>
        <p:nvPicPr>
          <p:cNvPr id="20" name="Picture 19">
            <a:extLst>
              <a:ext uri="{FF2B5EF4-FFF2-40B4-BE49-F238E27FC236}">
                <a16:creationId xmlns:a16="http://schemas.microsoft.com/office/drawing/2014/main" id="{0719E274-FADF-4D38-86A4-F75EE9DE0E20}"/>
              </a:ext>
            </a:extLst>
          </p:cNvPr>
          <p:cNvPicPr>
            <a:picLocks noChangeAspect="1"/>
          </p:cNvPicPr>
          <p:nvPr/>
        </p:nvPicPr>
        <p:blipFill rotWithShape="1">
          <a:blip r:embed="rId4">
            <a:extLst>
              <a:ext uri="{28A0092B-C50C-407E-A947-70E740481C1C}">
                <a14:useLocalDpi xmlns:a14="http://schemas.microsoft.com/office/drawing/2010/main" val="0"/>
              </a:ext>
            </a:extLst>
          </a:blip>
          <a:srcRect l="8633" t="8724" r="12138" b="5411"/>
          <a:stretch/>
        </p:blipFill>
        <p:spPr>
          <a:xfrm>
            <a:off x="9805620" y="201787"/>
            <a:ext cx="1576799" cy="1571633"/>
          </a:xfrm>
          <a:prstGeom prst="ellipse">
            <a:avLst/>
          </a:prstGeom>
        </p:spPr>
      </p:pic>
      <p:sp>
        <p:nvSpPr>
          <p:cNvPr id="22" name="TextBox 21">
            <a:extLst>
              <a:ext uri="{FF2B5EF4-FFF2-40B4-BE49-F238E27FC236}">
                <a16:creationId xmlns:a16="http://schemas.microsoft.com/office/drawing/2014/main" id="{A0E1B5B3-E5BC-499E-94A4-2CA81C5EA9C3}"/>
              </a:ext>
            </a:extLst>
          </p:cNvPr>
          <p:cNvSpPr txBox="1"/>
          <p:nvPr/>
        </p:nvSpPr>
        <p:spPr>
          <a:xfrm>
            <a:off x="8861393" y="6289452"/>
            <a:ext cx="3059837" cy="369332"/>
          </a:xfrm>
          <a:prstGeom prst="rect">
            <a:avLst/>
          </a:prstGeom>
          <a:noFill/>
        </p:spPr>
        <p:txBody>
          <a:bodyPr wrap="square" rtlCol="0">
            <a:spAutoFit/>
          </a:bodyPr>
          <a:lstStyle/>
          <a:p>
            <a:r>
              <a:rPr lang="el-GR" dirty="0"/>
              <a:t>Θεσσαλονίκη, 2 Μαρτίου 2022</a:t>
            </a:r>
          </a:p>
        </p:txBody>
      </p:sp>
    </p:spTree>
    <p:extLst>
      <p:ext uri="{BB962C8B-B14F-4D97-AF65-F5344CB8AC3E}">
        <p14:creationId xmlns:p14="http://schemas.microsoft.com/office/powerpoint/2010/main" val="9446401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985B4ECD-FE7B-4A29-8309-587268B28E05}"/>
              </a:ext>
            </a:extLst>
          </p:cNvPr>
          <p:cNvGrpSpPr/>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ACFD611C-86BF-4AA4-A486-B6F407C28BC1}"/>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Freeform: Shape 41">
              <a:extLst>
                <a:ext uri="{FF2B5EF4-FFF2-40B4-BE49-F238E27FC236}">
                  <a16:creationId xmlns:a16="http://schemas.microsoft.com/office/drawing/2014/main" id="{FCAA37A7-DACE-4203-86D9-1B3C1981DA7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43" name="TextBox 42">
              <a:extLst>
                <a:ext uri="{FF2B5EF4-FFF2-40B4-BE49-F238E27FC236}">
                  <a16:creationId xmlns:a16="http://schemas.microsoft.com/office/drawing/2014/main" id="{C6153859-C60A-45FC-AD44-CA41B05ABA2F}"/>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44" name="Graphic 43" descr="Atom with solid fill">
              <a:extLst>
                <a:ext uri="{FF2B5EF4-FFF2-40B4-BE49-F238E27FC236}">
                  <a16:creationId xmlns:a16="http://schemas.microsoft.com/office/drawing/2014/main" id="{7C4CCF20-D429-4F7B-838E-E91DB58DF0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969823" y="2971800"/>
              <a:ext cx="914400" cy="914400"/>
            </a:xfrm>
            <a:prstGeom prst="rect">
              <a:avLst/>
            </a:prstGeom>
          </p:spPr>
        </p:pic>
      </p:grpSp>
      <p:grpSp>
        <p:nvGrpSpPr>
          <p:cNvPr id="45" name="Group 44">
            <a:extLst>
              <a:ext uri="{FF2B5EF4-FFF2-40B4-BE49-F238E27FC236}">
                <a16:creationId xmlns:a16="http://schemas.microsoft.com/office/drawing/2014/main" id="{10C9C062-D176-4E4B-933F-79F31EF71B10}"/>
              </a:ext>
            </a:extLst>
          </p:cNvPr>
          <p:cNvGrpSpPr/>
          <p:nvPr/>
        </p:nvGrpSpPr>
        <p:grpSpPr>
          <a:xfrm>
            <a:off x="-1" y="0"/>
            <a:ext cx="11884224" cy="6858000"/>
            <a:chOff x="0" y="0"/>
            <a:chExt cx="12192000" cy="6858000"/>
          </a:xfrm>
        </p:grpSpPr>
        <p:sp>
          <p:nvSpPr>
            <p:cNvPr id="46" name="Rectangle 45">
              <a:extLst>
                <a:ext uri="{FF2B5EF4-FFF2-40B4-BE49-F238E27FC236}">
                  <a16:creationId xmlns:a16="http://schemas.microsoft.com/office/drawing/2014/main" id="{D1AF88E8-4076-4453-A701-F11A22147199}"/>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47" name="Freeform: Shape 46">
              <a:extLst>
                <a:ext uri="{FF2B5EF4-FFF2-40B4-BE49-F238E27FC236}">
                  <a16:creationId xmlns:a16="http://schemas.microsoft.com/office/drawing/2014/main" id="{88BE59F5-CB2C-4705-A6A1-A594C3DE0D36}"/>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48" name="TextBox 47">
              <a:extLst>
                <a:ext uri="{FF2B5EF4-FFF2-40B4-BE49-F238E27FC236}">
                  <a16:creationId xmlns:a16="http://schemas.microsoft.com/office/drawing/2014/main" id="{330918A0-2F07-40CF-8221-8F4C88747AA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49" name="Group 48">
              <a:extLst>
                <a:ext uri="{FF2B5EF4-FFF2-40B4-BE49-F238E27FC236}">
                  <a16:creationId xmlns:a16="http://schemas.microsoft.com/office/drawing/2014/main" id="{533E6DB6-490F-4FEC-84C9-237A843897B5}"/>
                </a:ext>
              </a:extLst>
            </p:cNvPr>
            <p:cNvGrpSpPr/>
            <p:nvPr/>
          </p:nvGrpSpPr>
          <p:grpSpPr>
            <a:xfrm>
              <a:off x="10969823" y="2971800"/>
              <a:ext cx="914400" cy="914400"/>
              <a:chOff x="11082597" y="2971800"/>
              <a:chExt cx="914400" cy="914400"/>
            </a:xfrm>
          </p:grpSpPr>
          <p:pic>
            <p:nvPicPr>
              <p:cNvPr id="74" name="Graphic 73" descr="Atom with solid fill">
                <a:extLst>
                  <a:ext uri="{FF2B5EF4-FFF2-40B4-BE49-F238E27FC236}">
                    <a16:creationId xmlns:a16="http://schemas.microsoft.com/office/drawing/2014/main" id="{D8CB95AF-231B-4CB0-8E7D-A787115172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1082597" y="2971800"/>
                <a:ext cx="914400" cy="914400"/>
              </a:xfrm>
              <a:prstGeom prst="rect">
                <a:avLst/>
              </a:prstGeom>
            </p:spPr>
          </p:pic>
          <p:pic>
            <p:nvPicPr>
              <p:cNvPr id="75" name="Graphic 74" descr="Processor with solid fill">
                <a:extLst>
                  <a:ext uri="{FF2B5EF4-FFF2-40B4-BE49-F238E27FC236}">
                    <a16:creationId xmlns:a16="http://schemas.microsoft.com/office/drawing/2014/main" id="{A6640A01-494D-4F59-8A02-63575C124C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10972912" y="0"/>
            <a:ext cx="11584327"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2"/>
                  <a:stretch>
                    <a:fillRect/>
                  </a:stretch>
                </p:blipFill>
                <p:spPr>
                  <a:xfrm>
                    <a:off x="11291884" y="3335885"/>
                    <a:ext cx="291341"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3">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4"/>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6200000">
                <a:off x="11306820" y="3330000"/>
                <a:ext cx="198000" cy="198000"/>
              </a:xfrm>
              <a:prstGeom prst="rect">
                <a:avLst/>
              </a:prstGeom>
            </p:spPr>
          </p:pic>
        </p:grpSp>
      </p:grpSp>
      <p:sp>
        <p:nvSpPr>
          <p:cNvPr id="81" name="header">
            <a:extLst>
              <a:ext uri="{FF2B5EF4-FFF2-40B4-BE49-F238E27FC236}">
                <a16:creationId xmlns:a16="http://schemas.microsoft.com/office/drawing/2014/main" id="{0D9FB27E-30C0-4D3F-8C1B-FFD7232B848C}"/>
              </a:ext>
            </a:extLst>
          </p:cNvPr>
          <p:cNvSpPr txBox="1"/>
          <p:nvPr/>
        </p:nvSpPr>
        <p:spPr>
          <a:xfrm>
            <a:off x="7876456"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7"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7"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7"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pic>
        <p:nvPicPr>
          <p:cNvPr id="2" name="how it works">
            <a:hlinkClick r:id="" action="ppaction://media"/>
            <a:extLst>
              <a:ext uri="{FF2B5EF4-FFF2-40B4-BE49-F238E27FC236}">
                <a16:creationId xmlns:a16="http://schemas.microsoft.com/office/drawing/2014/main" id="{96822FE8-9F3B-4802-BBD0-2DF408171E09}"/>
              </a:ext>
            </a:extLst>
          </p:cNvPr>
          <p:cNvPicPr>
            <a:picLocks noChangeAspect="1"/>
          </p:cNvPicPr>
          <p:nvPr>
            <a:videoFile r:link="rId1"/>
            <p:extLst>
              <p:ext uri="{DAA4B4D4-6D71-4841-9C94-3DE7FCFB9230}">
                <p14:media xmlns:p14="http://schemas.microsoft.com/office/powerpoint/2010/main" r:embed="rId2">
                  <p14:trim st="216" end="226.2291"/>
                </p14:media>
              </p:ext>
            </p:extLst>
          </p:nvPr>
        </p:nvPicPr>
        <p:blipFill>
          <a:blip r:embed="rId18"/>
          <a:stretch>
            <a:fillRect/>
          </a:stretch>
        </p:blipFill>
        <p:spPr>
          <a:xfrm>
            <a:off x="2012373" y="392415"/>
            <a:ext cx="8134350" cy="4296585"/>
          </a:xfrm>
          <a:prstGeom prst="rect">
            <a:avLst/>
          </a:prstGeom>
          <a:ln>
            <a:noFill/>
          </a:ln>
          <a:effectLst>
            <a:outerShdw blurRad="190500" algn="tl" rotWithShape="0">
              <a:srgbClr val="000000">
                <a:alpha val="70000"/>
              </a:srgbClr>
            </a:outerShdw>
          </a:effectLst>
        </p:spPr>
      </p:pic>
      <p:sp>
        <p:nvSpPr>
          <p:cNvPr id="82" name="TextBox 81">
            <a:extLst>
              <a:ext uri="{FF2B5EF4-FFF2-40B4-BE49-F238E27FC236}">
                <a16:creationId xmlns:a16="http://schemas.microsoft.com/office/drawing/2014/main" id="{FB638340-AB7A-44E0-B4ED-6B29188451D4}"/>
              </a:ext>
            </a:extLst>
          </p:cNvPr>
          <p:cNvSpPr txBox="1"/>
          <p:nvPr/>
        </p:nvSpPr>
        <p:spPr>
          <a:xfrm>
            <a:off x="2012374" y="130805"/>
            <a:ext cx="5562800" cy="246221"/>
          </a:xfrm>
          <a:prstGeom prst="rect">
            <a:avLst/>
          </a:prstGeom>
          <a:noFill/>
        </p:spPr>
        <p:txBody>
          <a:bodyPr wrap="square" rtlCol="0">
            <a:spAutoFit/>
          </a:bodyPr>
          <a:lstStyle/>
          <a:p>
            <a:r>
              <a:rPr lang="el-GR" sz="1000" b="0" i="0" dirty="0">
                <a:effectLst/>
              </a:rPr>
              <a:t>Πηγή</a:t>
            </a:r>
            <a:r>
              <a:rPr lang="en-US" sz="1000" b="0" i="0" dirty="0">
                <a:effectLst/>
              </a:rPr>
              <a:t>: </a:t>
            </a:r>
            <a:r>
              <a:rPr lang="en-US" sz="1000" b="0" i="0" dirty="0">
                <a:solidFill>
                  <a:schemeClr val="accent2"/>
                </a:solidFill>
                <a:effectLst/>
              </a:rPr>
              <a:t>Quantum Computing Expert Explains One Concept in 5 Levels of Difficulty</a:t>
            </a:r>
            <a:r>
              <a:rPr lang="en-US" sz="1000" b="0" i="0" dirty="0">
                <a:effectLst/>
              </a:rPr>
              <a:t> | </a:t>
            </a:r>
            <a:r>
              <a:rPr lang="en-US" sz="1000" b="0" i="0" dirty="0">
                <a:solidFill>
                  <a:schemeClr val="accent2"/>
                </a:solidFill>
                <a:effectLst/>
              </a:rPr>
              <a:t>WIRED</a:t>
            </a:r>
            <a:r>
              <a:rPr lang="en-US" sz="1000" b="0" i="0" dirty="0">
                <a:effectLst/>
              </a:rPr>
              <a:t> (YouTube)</a:t>
            </a:r>
          </a:p>
        </p:txBody>
      </p:sp>
      <p:sp>
        <p:nvSpPr>
          <p:cNvPr id="83" name="TextBox 82">
            <a:extLst>
              <a:ext uri="{FF2B5EF4-FFF2-40B4-BE49-F238E27FC236}">
                <a16:creationId xmlns:a16="http://schemas.microsoft.com/office/drawing/2014/main" id="{64E46881-A8B0-42A4-8C60-48843D1CECB3}"/>
              </a:ext>
            </a:extLst>
          </p:cNvPr>
          <p:cNvSpPr txBox="1"/>
          <p:nvPr/>
        </p:nvSpPr>
        <p:spPr>
          <a:xfrm rot="10800000" flipV="1">
            <a:off x="10179625" y="377026"/>
            <a:ext cx="1821874" cy="553998"/>
          </a:xfrm>
          <a:prstGeom prst="rect">
            <a:avLst/>
          </a:prstGeom>
          <a:noFill/>
        </p:spPr>
        <p:txBody>
          <a:bodyPr wrap="square">
            <a:spAutoFit/>
          </a:bodyPr>
          <a:lstStyle/>
          <a:p>
            <a:pPr algn="l" fontAlgn="ctr"/>
            <a:r>
              <a:rPr lang="en-US" sz="1000" b="1" i="0" dirty="0">
                <a:effectLst/>
              </a:rPr>
              <a:t>Talia Gershon</a:t>
            </a:r>
          </a:p>
          <a:p>
            <a:pPr algn="l" fontAlgn="auto"/>
            <a:r>
              <a:rPr lang="en-US" sz="1000" b="0" i="0" dirty="0">
                <a:effectLst/>
              </a:rPr>
              <a:t>Director, Hybrid Cloud Infrastructure Research at IBM</a:t>
            </a:r>
          </a:p>
        </p:txBody>
      </p:sp>
      <p:sp>
        <p:nvSpPr>
          <p:cNvPr id="84" name="TextBox 83">
            <a:extLst>
              <a:ext uri="{FF2B5EF4-FFF2-40B4-BE49-F238E27FC236}">
                <a16:creationId xmlns:a16="http://schemas.microsoft.com/office/drawing/2014/main" id="{2F0320C5-0ABE-4F70-96EE-1D1184C2FFED}"/>
              </a:ext>
            </a:extLst>
          </p:cNvPr>
          <p:cNvSpPr txBox="1"/>
          <p:nvPr/>
        </p:nvSpPr>
        <p:spPr>
          <a:xfrm>
            <a:off x="1672585" y="5177132"/>
            <a:ext cx="9150362" cy="830997"/>
          </a:xfrm>
          <a:prstGeom prst="rect">
            <a:avLst/>
          </a:prstGeom>
          <a:noFill/>
          <a:ln>
            <a:solidFill>
              <a:schemeClr val="accent4">
                <a:lumMod val="75000"/>
              </a:schemeClr>
            </a:solidFill>
          </a:ln>
        </p:spPr>
        <p:txBody>
          <a:bodyPr wrap="square">
            <a:spAutoFit/>
          </a:bodyPr>
          <a:lstStyle/>
          <a:p>
            <a:pPr algn="l"/>
            <a:r>
              <a:rPr lang="el-GR" sz="1600" b="0" i="0" u="none" strike="noStrike" baseline="0" dirty="0"/>
              <a:t>Το </a:t>
            </a:r>
            <a:r>
              <a:rPr lang="el-GR" sz="1600" b="1" i="0" u="none" strike="noStrike" baseline="0" dirty="0">
                <a:solidFill>
                  <a:schemeClr val="accent4"/>
                </a:solidFill>
              </a:rPr>
              <a:t>qubit</a:t>
            </a:r>
            <a:r>
              <a:rPr lang="el-GR" sz="1600" b="1" i="0" u="none" strike="noStrike" baseline="0" dirty="0"/>
              <a:t> </a:t>
            </a:r>
            <a:r>
              <a:rPr lang="el-GR" sz="1600" b="0" i="0" u="none" strike="noStrike" baseline="0" dirty="0"/>
              <a:t>είναι ένα </a:t>
            </a:r>
            <a:r>
              <a:rPr lang="el-GR" sz="1600" b="0" i="0" u="none" strike="noStrike" baseline="0" dirty="0">
                <a:solidFill>
                  <a:schemeClr val="accent2"/>
                </a:solidFill>
              </a:rPr>
              <a:t>κβαντικό σύστημα δύο καταστάσεων</a:t>
            </a:r>
            <a:r>
              <a:rPr lang="el-GR" sz="1600" b="0" i="0" u="none" strike="noStrike" baseline="0" dirty="0"/>
              <a:t>, δηλαδή είναι ένα σύστημα</a:t>
            </a:r>
            <a:r>
              <a:rPr lang="en-US" sz="1600" b="0" i="0" u="none" strike="noStrike" baseline="0" dirty="0"/>
              <a:t> </a:t>
            </a:r>
            <a:r>
              <a:rPr lang="el-GR" sz="1600" b="0" i="0" u="none" strike="noStrike" baseline="0" dirty="0"/>
              <a:t>που όχι μόνο περιλαμβάνει τις δύο αυτές καταστάσεις, αλλά και όλες τις ενδιάμεσες</a:t>
            </a:r>
            <a:r>
              <a:rPr lang="el-GR" sz="1600" b="0" i="0" u="none" strike="noStrike" dirty="0"/>
              <a:t> </a:t>
            </a:r>
            <a:r>
              <a:rPr lang="el-GR" sz="1600" b="0" i="0" u="none" strike="noStrike" baseline="0" dirty="0"/>
              <a:t>μέχρι να μετρηθεί.</a:t>
            </a:r>
            <a:r>
              <a:rPr lang="el-GR" sz="1600" b="0" i="0" u="none" strike="noStrike" dirty="0"/>
              <a:t> </a:t>
            </a:r>
            <a:r>
              <a:rPr lang="el-GR" sz="1600" dirty="0">
                <a:solidFill>
                  <a:schemeClr val="accent2"/>
                </a:solidFill>
              </a:rPr>
              <a:t>Μ</a:t>
            </a:r>
            <a:r>
              <a:rPr lang="el-GR" sz="1600" b="0" i="0" u="none" strike="noStrike" baseline="0" dirty="0">
                <a:solidFill>
                  <a:schemeClr val="accent2"/>
                </a:solidFill>
              </a:rPr>
              <a:t>όλις μετρηθεί,</a:t>
            </a:r>
            <a:r>
              <a:rPr lang="el-GR" sz="1600" b="0" i="0" u="none" strike="noStrike" dirty="0">
                <a:solidFill>
                  <a:schemeClr val="accent2"/>
                </a:solidFill>
              </a:rPr>
              <a:t> </a:t>
            </a:r>
            <a:r>
              <a:rPr lang="el-GR" sz="1600" b="0" i="0" u="none" strike="noStrike" baseline="0" dirty="0">
                <a:solidFill>
                  <a:schemeClr val="accent2"/>
                </a:solidFill>
              </a:rPr>
              <a:t>το qubit καταρρέει</a:t>
            </a:r>
            <a:r>
              <a:rPr lang="el-GR" sz="1600" b="0" i="0" u="none" strike="noStrike" baseline="0" dirty="0"/>
              <a:t> σε μία από τις δυνατές καταστάσεις με ορισμένη</a:t>
            </a:r>
            <a:r>
              <a:rPr lang="el-GR" sz="1600" b="0" i="0" u="none" strike="noStrike" dirty="0"/>
              <a:t> πιθανότητα.</a:t>
            </a:r>
            <a:endParaRPr lang="el-GR" sz="1600" dirty="0"/>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0C0D24E-1DCD-49A4-ADEF-3B34A150FC08}"/>
                  </a:ext>
                </a:extLst>
              </p:cNvPr>
              <p:cNvSpPr txBox="1"/>
              <p:nvPr/>
            </p:nvSpPr>
            <p:spPr>
              <a:xfrm rot="10800000" flipV="1">
                <a:off x="3774923" y="6008129"/>
                <a:ext cx="4945686" cy="369332"/>
              </a:xfrm>
              <a:prstGeom prst="rect">
                <a:avLst/>
              </a:prstGeom>
              <a:noFill/>
              <a:ln>
                <a:solidFill>
                  <a:schemeClr val="accent4">
                    <a:lumMod val="75000"/>
                  </a:schemeClr>
                </a:solidFill>
              </a:ln>
            </p:spPr>
            <p:txBody>
              <a:bodyPr wrap="square">
                <a:spAutoFit/>
              </a:bodyPr>
              <a:lstStyle/>
              <a:p>
                <a:pPr algn="l"/>
                <a:r>
                  <a:rPr lang="el-GR" sz="1800" b="0" i="0" u="none" strike="noStrike" baseline="0" dirty="0"/>
                  <a:t>|ψ⟩ = </a:t>
                </a:r>
                <a:r>
                  <a:rPr lang="en-US" sz="1800" b="0" i="0" u="none" strike="noStrike" baseline="0" dirty="0"/>
                  <a:t>a|0⟩ + b|1⟩ ,</a:t>
                </a:r>
                <a:r>
                  <a:rPr lang="el-GR" sz="1800" b="0" i="0" u="none" strike="noStrike" baseline="0" dirty="0"/>
                  <a:t> με </a:t>
                </a:r>
                <a:r>
                  <a:rPr lang="en-US" sz="1800" b="0" i="0" u="none" strike="noStrike" baseline="0" dirty="0"/>
                  <a:t>a, b ∈ </a:t>
                </a:r>
                <a14:m>
                  <m:oMath xmlns:m="http://schemas.openxmlformats.org/officeDocument/2006/math">
                    <m:r>
                      <a:rPr lang="en-US" sz="1800" b="0" i="0" u="none" strike="noStrike" smtClean="0">
                        <a:latin typeface="Cambria Math" panose="02040503050406030204" pitchFamily="18" charset="0"/>
                      </a:rPr>
                      <m:t>ℂ</m:t>
                    </m:r>
                  </m:oMath>
                </a14:m>
                <a:r>
                  <a:rPr lang="en-US" sz="1800" b="0" i="0" u="none" strike="noStrike" baseline="30000" dirty="0"/>
                  <a:t>2</a:t>
                </a:r>
                <a:r>
                  <a:rPr lang="en-US" sz="1800" b="0" i="0" u="none" strike="noStrike" baseline="0" dirty="0"/>
                  <a:t> </a:t>
                </a:r>
                <a:r>
                  <a:rPr lang="el-GR" sz="1800" b="0" i="0" u="none" strike="noStrike" baseline="0" dirty="0"/>
                  <a:t>τ.ω. </a:t>
                </a:r>
                <a:r>
                  <a:rPr lang="en-US" sz="1800" b="0" i="0" u="none" strike="noStrike" baseline="0" dirty="0"/>
                  <a:t>|a|</a:t>
                </a:r>
                <a:r>
                  <a:rPr lang="en-US" sz="1800" b="0" i="0" u="none" strike="noStrike" baseline="30000" dirty="0"/>
                  <a:t>2</a:t>
                </a:r>
                <a:r>
                  <a:rPr lang="en-US" sz="1800" b="0" i="0" u="none" strike="noStrike" baseline="0" dirty="0"/>
                  <a:t> +| b|</a:t>
                </a:r>
                <a:r>
                  <a:rPr lang="en-US" sz="1800" b="0" i="0" u="none" strike="noStrike" baseline="30000" dirty="0"/>
                  <a:t>2</a:t>
                </a:r>
                <a:r>
                  <a:rPr lang="en-US" sz="1800" b="0" i="0" u="none" strike="noStrike" baseline="0" dirty="0"/>
                  <a:t> = 1</a:t>
                </a:r>
              </a:p>
            </p:txBody>
          </p:sp>
        </mc:Choice>
        <mc:Fallback xmlns="">
          <p:sp>
            <p:nvSpPr>
              <p:cNvPr id="86" name="TextBox 85">
                <a:extLst>
                  <a:ext uri="{FF2B5EF4-FFF2-40B4-BE49-F238E27FC236}">
                    <a16:creationId xmlns:a16="http://schemas.microsoft.com/office/drawing/2014/main" id="{D0C0D24E-1DCD-49A4-ADEF-3B34A150FC08}"/>
                  </a:ext>
                </a:extLst>
              </p:cNvPr>
              <p:cNvSpPr txBox="1">
                <a:spLocks noRot="1" noChangeAspect="1" noMove="1" noResize="1" noEditPoints="1" noAdjustHandles="1" noChangeArrowheads="1" noChangeShapeType="1" noTextEdit="1"/>
              </p:cNvSpPr>
              <p:nvPr/>
            </p:nvSpPr>
            <p:spPr>
              <a:xfrm rot="10800000" flipV="1">
                <a:off x="3774923" y="6008129"/>
                <a:ext cx="4945686" cy="369332"/>
              </a:xfrm>
              <a:prstGeom prst="rect">
                <a:avLst/>
              </a:prstGeom>
              <a:blipFill>
                <a:blip r:embed="rId19"/>
                <a:stretch>
                  <a:fillRect l="-860" t="-11290" b="-24194"/>
                </a:stretch>
              </a:blipFill>
              <a:ln>
                <a:solidFill>
                  <a:schemeClr val="accent4">
                    <a:lumMod val="75000"/>
                  </a:schemeClr>
                </a:solidFill>
              </a:ln>
            </p:spPr>
            <p:txBody>
              <a:bodyPr/>
              <a:lstStyle/>
              <a:p>
                <a:r>
                  <a:rPr lang="el-GR">
                    <a:noFill/>
                  </a:rPr>
                  <a:t> </a:t>
                </a:r>
              </a:p>
            </p:txBody>
          </p:sp>
        </mc:Fallback>
      </mc:AlternateContent>
      <p:sp>
        <p:nvSpPr>
          <p:cNvPr id="11" name="TextBox 10">
            <a:extLst>
              <a:ext uri="{FF2B5EF4-FFF2-40B4-BE49-F238E27FC236}">
                <a16:creationId xmlns:a16="http://schemas.microsoft.com/office/drawing/2014/main" id="{5FBEA178-0A3E-46CA-A3BC-CE16FD1F1462}"/>
              </a:ext>
            </a:extLst>
          </p:cNvPr>
          <p:cNvSpPr txBox="1"/>
          <p:nvPr/>
        </p:nvSpPr>
        <p:spPr>
          <a:xfrm>
            <a:off x="3596981" y="4689000"/>
            <a:ext cx="5001562" cy="369332"/>
          </a:xfrm>
          <a:prstGeom prst="rect">
            <a:avLst/>
          </a:prstGeom>
          <a:noFill/>
        </p:spPr>
        <p:txBody>
          <a:bodyPr wrap="none" rtlCol="0">
            <a:spAutoFit/>
          </a:bodyPr>
          <a:lstStyle/>
          <a:p>
            <a:pPr algn="ctr"/>
            <a:r>
              <a:rPr lang="el-GR" b="1" dirty="0">
                <a:solidFill>
                  <a:schemeClr val="accent4"/>
                </a:solidFill>
              </a:rPr>
              <a:t>ΠΩΣ ΛΕΙΤΟΥΡΓΕΙ ΕΝΑΣ ΚΒΑΝΤΙΚΟΣ ΥΠΟΛΟΓΙΣΤΗΣ ?</a:t>
            </a:r>
          </a:p>
        </p:txBody>
      </p:sp>
      <p:sp>
        <p:nvSpPr>
          <p:cNvPr id="38" name="TextBox 37">
            <a:extLst>
              <a:ext uri="{FF2B5EF4-FFF2-40B4-BE49-F238E27FC236}">
                <a16:creationId xmlns:a16="http://schemas.microsoft.com/office/drawing/2014/main" id="{95FC5B58-16C1-417A-8C31-FA0BFF3EA8DF}"/>
              </a:ext>
            </a:extLst>
          </p:cNvPr>
          <p:cNvSpPr txBox="1"/>
          <p:nvPr/>
        </p:nvSpPr>
        <p:spPr>
          <a:xfrm>
            <a:off x="7458000" y="2111513"/>
            <a:ext cx="2688723" cy="954107"/>
          </a:xfrm>
          <a:prstGeom prst="rect">
            <a:avLst/>
          </a:prstGeom>
          <a:noFill/>
        </p:spPr>
        <p:txBody>
          <a:bodyPr wrap="square">
            <a:spAutoFit/>
          </a:bodyPr>
          <a:lstStyle/>
          <a:p>
            <a:r>
              <a:rPr lang="en-US" sz="1400" b="1" u="sng" dirty="0">
                <a:solidFill>
                  <a:schemeClr val="accent4"/>
                </a:solidFill>
              </a:rPr>
              <a:t>*Magnetic domain</a:t>
            </a:r>
          </a:p>
          <a:p>
            <a:r>
              <a:rPr lang="el-GR" sz="1400" dirty="0"/>
              <a:t>Περιοχή μαγνητικού υλικού στην οποία η μαγνήτιση είναι σε ομοιόμορφη κατεύθυνση.</a:t>
            </a:r>
          </a:p>
        </p:txBody>
      </p:sp>
    </p:spTree>
    <p:extLst>
      <p:ext uri="{BB962C8B-B14F-4D97-AF65-F5344CB8AC3E}">
        <p14:creationId xmlns:p14="http://schemas.microsoft.com/office/powerpoint/2010/main" val="16121497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seq concurrent="1" nextAc="seek">
              <p:cTn id="13" restart="whenNotActive" fill="hold" evtFilter="cancelBubble" nodeType="interactiveSeq">
                <p:stCondLst>
                  <p:cond evt="onClick" delay="0">
                    <p:tgtEl>
                      <p:spTgt spid="11"/>
                    </p:tgtEl>
                  </p:cond>
                </p:stCondLst>
                <p:endSync evt="end" delay="0">
                  <p:rtn val="all"/>
                </p:endSync>
                <p:childTnLst>
                  <p:par>
                    <p:cTn id="14" fill="hold">
                      <p:stCondLst>
                        <p:cond delay="0"/>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1000"/>
                                        <p:tgtEl>
                                          <p:spTgt spid="84"/>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childTnLst>
              </p:cTn>
              <p:nextCondLst>
                <p:cond evt="onClick" delay="0">
                  <p:tgtEl>
                    <p:spTgt spid="11"/>
                  </p:tgtEl>
                </p:cond>
              </p:nextCondLst>
            </p:seq>
            <p:seq concurrent="1" nextAc="seek">
              <p:cTn id="23" restart="whenNotActive" fill="hold" evtFilter="cancelBubble" nodeType="interactiveSeq">
                <p:stCondLst>
                  <p:cond evt="onClick" delay="0">
                    <p:tgtEl>
                      <p:spTgt spid="83"/>
                    </p:tgtEl>
                  </p:cond>
                </p:stCondLst>
                <p:endSync evt="end" delay="0">
                  <p:rtn val="all"/>
                </p:endSync>
                <p:childTnLst>
                  <p:par>
                    <p:cTn id="24" fill="hold">
                      <p:stCondLst>
                        <p:cond delay="0"/>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xit" presetSubtype="0" fill="hold" grpId="1" nodeType="withEffect">
                                  <p:stCondLst>
                                    <p:cond delay="400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83"/>
                  </p:tgtEl>
                </p:cond>
              </p:nextCondLst>
            </p:seq>
          </p:childTnLst>
        </p:cTn>
      </p:par>
    </p:tnLst>
    <p:bldLst>
      <p:bldP spid="84" grpId="0" animBg="1"/>
      <p:bldP spid="86" grpId="0" animBg="1"/>
      <p:bldP spid="38" grpId="0"/>
      <p:bldP spid="38"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985B4ECD-FE7B-4A29-8309-587268B28E05}"/>
              </a:ext>
            </a:extLst>
          </p:cNvPr>
          <p:cNvGrpSpPr/>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ACFD611C-86BF-4AA4-A486-B6F407C28BC1}"/>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Freeform: Shape 41">
              <a:extLst>
                <a:ext uri="{FF2B5EF4-FFF2-40B4-BE49-F238E27FC236}">
                  <a16:creationId xmlns:a16="http://schemas.microsoft.com/office/drawing/2014/main" id="{FCAA37A7-DACE-4203-86D9-1B3C1981DA7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43" name="TextBox 42">
              <a:extLst>
                <a:ext uri="{FF2B5EF4-FFF2-40B4-BE49-F238E27FC236}">
                  <a16:creationId xmlns:a16="http://schemas.microsoft.com/office/drawing/2014/main" id="{C6153859-C60A-45FC-AD44-CA41B05ABA2F}"/>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44" name="Graphic 43" descr="Atom with solid fill">
              <a:extLst>
                <a:ext uri="{FF2B5EF4-FFF2-40B4-BE49-F238E27FC236}">
                  <a16:creationId xmlns:a16="http://schemas.microsoft.com/office/drawing/2014/main" id="{7C4CCF20-D429-4F7B-838E-E91DB58DF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45" name="Group 44">
            <a:extLst>
              <a:ext uri="{FF2B5EF4-FFF2-40B4-BE49-F238E27FC236}">
                <a16:creationId xmlns:a16="http://schemas.microsoft.com/office/drawing/2014/main" id="{10C9C062-D176-4E4B-933F-79F31EF71B10}"/>
              </a:ext>
            </a:extLst>
          </p:cNvPr>
          <p:cNvGrpSpPr/>
          <p:nvPr/>
        </p:nvGrpSpPr>
        <p:grpSpPr>
          <a:xfrm>
            <a:off x="-1" y="0"/>
            <a:ext cx="11884224" cy="6858000"/>
            <a:chOff x="0" y="0"/>
            <a:chExt cx="12192000" cy="6858000"/>
          </a:xfrm>
        </p:grpSpPr>
        <p:sp>
          <p:nvSpPr>
            <p:cNvPr id="46" name="Rectangle 45">
              <a:extLst>
                <a:ext uri="{FF2B5EF4-FFF2-40B4-BE49-F238E27FC236}">
                  <a16:creationId xmlns:a16="http://schemas.microsoft.com/office/drawing/2014/main" id="{D1AF88E8-4076-4453-A701-F11A22147199}"/>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47" name="Freeform: Shape 46">
              <a:extLst>
                <a:ext uri="{FF2B5EF4-FFF2-40B4-BE49-F238E27FC236}">
                  <a16:creationId xmlns:a16="http://schemas.microsoft.com/office/drawing/2014/main" id="{88BE59F5-CB2C-4705-A6A1-A594C3DE0D36}"/>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48" name="TextBox 47">
              <a:extLst>
                <a:ext uri="{FF2B5EF4-FFF2-40B4-BE49-F238E27FC236}">
                  <a16:creationId xmlns:a16="http://schemas.microsoft.com/office/drawing/2014/main" id="{330918A0-2F07-40CF-8221-8F4C88747AA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49" name="Group 48">
              <a:extLst>
                <a:ext uri="{FF2B5EF4-FFF2-40B4-BE49-F238E27FC236}">
                  <a16:creationId xmlns:a16="http://schemas.microsoft.com/office/drawing/2014/main" id="{533E6DB6-490F-4FEC-84C9-237A843897B5}"/>
                </a:ext>
              </a:extLst>
            </p:cNvPr>
            <p:cNvGrpSpPr/>
            <p:nvPr/>
          </p:nvGrpSpPr>
          <p:grpSpPr>
            <a:xfrm>
              <a:off x="10969823" y="2971800"/>
              <a:ext cx="914400" cy="914400"/>
              <a:chOff x="11082597" y="2971800"/>
              <a:chExt cx="914400" cy="914400"/>
            </a:xfrm>
          </p:grpSpPr>
          <p:pic>
            <p:nvPicPr>
              <p:cNvPr id="74" name="Graphic 73" descr="Atom with solid fill">
                <a:extLst>
                  <a:ext uri="{FF2B5EF4-FFF2-40B4-BE49-F238E27FC236}">
                    <a16:creationId xmlns:a16="http://schemas.microsoft.com/office/drawing/2014/main" id="{D8CB95AF-231B-4CB0-8E7D-A787115172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75" name="Graphic 74" descr="Processor with solid fill">
                <a:extLst>
                  <a:ext uri="{FF2B5EF4-FFF2-40B4-BE49-F238E27FC236}">
                    <a16:creationId xmlns:a16="http://schemas.microsoft.com/office/drawing/2014/main" id="{A6640A01-494D-4F59-8A02-63575C124C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10972912" y="0"/>
            <a:ext cx="11584327"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0"/>
                  <a:stretch>
                    <a:fillRect/>
                  </a:stretch>
                </p:blipFill>
                <p:spPr>
                  <a:xfrm>
                    <a:off x="11291884" y="3335885"/>
                    <a:ext cx="291341"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2"/>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11306820" y="3330000"/>
                <a:ext cx="198000" cy="198000"/>
              </a:xfrm>
              <a:prstGeom prst="rect">
                <a:avLst/>
              </a:prstGeom>
            </p:spPr>
          </p:pic>
        </p:grpSp>
      </p:grpSp>
      <p:sp>
        <p:nvSpPr>
          <p:cNvPr id="81" name="header">
            <a:extLst>
              <a:ext uri="{FF2B5EF4-FFF2-40B4-BE49-F238E27FC236}">
                <a16:creationId xmlns:a16="http://schemas.microsoft.com/office/drawing/2014/main" id="{0D9FB27E-30C0-4D3F-8C1B-FFD7232B848C}"/>
              </a:ext>
            </a:extLst>
          </p:cNvPr>
          <p:cNvSpPr txBox="1"/>
          <p:nvPr/>
        </p:nvSpPr>
        <p:spPr>
          <a:xfrm>
            <a:off x="7876456"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graphicFrame>
        <p:nvGraphicFramePr>
          <p:cNvPr id="6" name="Diagram 5">
            <a:extLst>
              <a:ext uri="{FF2B5EF4-FFF2-40B4-BE49-F238E27FC236}">
                <a16:creationId xmlns:a16="http://schemas.microsoft.com/office/drawing/2014/main" id="{F7D6D0FC-7AAF-4A07-8621-DA7C0DAC2138}"/>
              </a:ext>
            </a:extLst>
          </p:cNvPr>
          <p:cNvGraphicFramePr/>
          <p:nvPr>
            <p:extLst>
              <p:ext uri="{D42A27DB-BD31-4B8C-83A1-F6EECF244321}">
                <p14:modId xmlns:p14="http://schemas.microsoft.com/office/powerpoint/2010/main" val="4074542037"/>
              </p:ext>
            </p:extLst>
          </p:nvPr>
        </p:nvGraphicFramePr>
        <p:xfrm>
          <a:off x="1539493" y="1046440"/>
          <a:ext cx="8109533" cy="2832576"/>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7" name="TextBox 6">
            <a:extLst>
              <a:ext uri="{FF2B5EF4-FFF2-40B4-BE49-F238E27FC236}">
                <a16:creationId xmlns:a16="http://schemas.microsoft.com/office/drawing/2014/main" id="{E853B3BC-D287-4C0B-87CA-9F40F2E57A00}"/>
              </a:ext>
            </a:extLst>
          </p:cNvPr>
          <p:cNvSpPr txBox="1"/>
          <p:nvPr/>
        </p:nvSpPr>
        <p:spPr>
          <a:xfrm>
            <a:off x="2887465" y="261610"/>
            <a:ext cx="5378204" cy="523220"/>
          </a:xfrm>
          <a:prstGeom prst="rect">
            <a:avLst/>
          </a:prstGeom>
          <a:noFill/>
        </p:spPr>
        <p:txBody>
          <a:bodyPr wrap="none" rtlCol="0">
            <a:spAutoFit/>
          </a:bodyPr>
          <a:lstStyle/>
          <a:p>
            <a:r>
              <a:rPr lang="el-GR" sz="2800" b="1" dirty="0">
                <a:solidFill>
                  <a:schemeClr val="accent4"/>
                </a:solidFill>
              </a:rPr>
              <a:t>Ισχύς των κβαντικών υπολογιστών</a:t>
            </a:r>
          </a:p>
        </p:txBody>
      </p:sp>
      <mc:AlternateContent xmlns:mc="http://schemas.openxmlformats.org/markup-compatibility/2006" xmlns:a14="http://schemas.microsoft.com/office/drawing/2010/main">
        <mc:Choice Requires="a14">
          <p:graphicFrame>
            <p:nvGraphicFramePr>
              <p:cNvPr id="11" name="Table 11">
                <a:extLst>
                  <a:ext uri="{FF2B5EF4-FFF2-40B4-BE49-F238E27FC236}">
                    <a16:creationId xmlns:a16="http://schemas.microsoft.com/office/drawing/2014/main" id="{B3B8010F-A280-410B-AE3E-120AA269849C}"/>
                  </a:ext>
                </a:extLst>
              </p:cNvPr>
              <p:cNvGraphicFramePr>
                <a:graphicFrameLocks noGrp="1"/>
              </p:cNvGraphicFramePr>
              <p:nvPr>
                <p:extLst>
                  <p:ext uri="{D42A27DB-BD31-4B8C-83A1-F6EECF244321}">
                    <p14:modId xmlns:p14="http://schemas.microsoft.com/office/powerpoint/2010/main" val="1172067291"/>
                  </p:ext>
                </p:extLst>
              </p:nvPr>
            </p:nvGraphicFramePr>
            <p:xfrm>
              <a:off x="2924283" y="4255988"/>
              <a:ext cx="5418666" cy="2225040"/>
            </p:xfrm>
            <a:graphic>
              <a:graphicData uri="http://schemas.openxmlformats.org/drawingml/2006/table">
                <a:tbl>
                  <a:tblPr firstRow="1" bandRow="1">
                    <a:tableStyleId>{D27102A9-8310-4765-A935-A1911B00CA55}</a:tableStyleId>
                  </a:tblPr>
                  <a:tblGrid>
                    <a:gridCol w="2709333">
                      <a:extLst>
                        <a:ext uri="{9D8B030D-6E8A-4147-A177-3AD203B41FA5}">
                          <a16:colId xmlns:a16="http://schemas.microsoft.com/office/drawing/2014/main" val="74511845"/>
                        </a:ext>
                      </a:extLst>
                    </a:gridCol>
                    <a:gridCol w="2709333">
                      <a:extLst>
                        <a:ext uri="{9D8B030D-6E8A-4147-A177-3AD203B41FA5}">
                          <a16:colId xmlns:a16="http://schemas.microsoft.com/office/drawing/2014/main" val="2952873670"/>
                        </a:ext>
                      </a:extLst>
                    </a:gridCol>
                  </a:tblGrid>
                  <a:tr h="370840">
                    <a:tc>
                      <a:txBody>
                        <a:bodyPr/>
                        <a:lstStyle/>
                        <a:p>
                          <a:pPr algn="ctr"/>
                          <a:r>
                            <a:rPr lang="en-US" dirty="0"/>
                            <a:t>Qubits</a:t>
                          </a:r>
                          <a:endParaRPr lang="el-GR" dirty="0"/>
                        </a:p>
                      </a:txBody>
                      <a:tcPr/>
                    </a:tc>
                    <a:tc>
                      <a:txBody>
                        <a:bodyPr/>
                        <a:lstStyle/>
                        <a:p>
                          <a:pPr algn="ctr"/>
                          <a:r>
                            <a:rPr lang="en-US" dirty="0"/>
                            <a:t>Bits</a:t>
                          </a:r>
                          <a:endParaRPr lang="el-GR" dirty="0"/>
                        </a:p>
                      </a:txBody>
                      <a:tcPr/>
                    </a:tc>
                    <a:extLst>
                      <a:ext uri="{0D108BD9-81ED-4DB2-BD59-A6C34878D82A}">
                        <a16:rowId xmlns:a16="http://schemas.microsoft.com/office/drawing/2014/main" val="1453448978"/>
                      </a:ext>
                    </a:extLst>
                  </a:tr>
                  <a:tr h="370840">
                    <a:tc>
                      <a:txBody>
                        <a:bodyPr/>
                        <a:lstStyle/>
                        <a:p>
                          <a:pPr algn="ctr"/>
                          <a:r>
                            <a:rPr lang="en-US" dirty="0"/>
                            <a:t>1</a:t>
                          </a:r>
                          <a:endParaRPr lang="el-GR" dirty="0"/>
                        </a:p>
                      </a:txBody>
                      <a:tcPr/>
                    </a:tc>
                    <a:tc>
                      <a:txBody>
                        <a:bodyPr/>
                        <a:lstStyle/>
                        <a:p>
                          <a:pPr algn="ctr"/>
                          <a:r>
                            <a:rPr lang="en-US" dirty="0"/>
                            <a:t>2</a:t>
                          </a:r>
                          <a:endParaRPr lang="el-GR" dirty="0"/>
                        </a:p>
                      </a:txBody>
                      <a:tcPr/>
                    </a:tc>
                    <a:extLst>
                      <a:ext uri="{0D108BD9-81ED-4DB2-BD59-A6C34878D82A}">
                        <a16:rowId xmlns:a16="http://schemas.microsoft.com/office/drawing/2014/main" val="3389156142"/>
                      </a:ext>
                    </a:extLst>
                  </a:tr>
                  <a:tr h="370840">
                    <a:tc>
                      <a:txBody>
                        <a:bodyPr/>
                        <a:lstStyle/>
                        <a:p>
                          <a:pPr algn="ctr"/>
                          <a:r>
                            <a:rPr lang="en-US" dirty="0"/>
                            <a:t>2</a:t>
                          </a:r>
                          <a:endParaRPr lang="el-GR" dirty="0"/>
                        </a:p>
                      </a:txBody>
                      <a:tcPr/>
                    </a:tc>
                    <a:tc>
                      <a:txBody>
                        <a:bodyPr/>
                        <a:lstStyle/>
                        <a:p>
                          <a:pPr algn="ctr"/>
                          <a:r>
                            <a:rPr lang="en-US" dirty="0"/>
                            <a:t>2</a:t>
                          </a:r>
                          <a:r>
                            <a:rPr lang="el-GR" dirty="0"/>
                            <a:t>×</a:t>
                          </a:r>
                          <a:r>
                            <a:rPr lang="en-US" dirty="0"/>
                            <a:t>2=2</a:t>
                          </a:r>
                          <a:r>
                            <a:rPr lang="en-US" baseline="30000" dirty="0"/>
                            <a:t>2</a:t>
                          </a:r>
                          <a:endParaRPr lang="el-GR" baseline="30000" dirty="0"/>
                        </a:p>
                      </a:txBody>
                      <a:tcPr/>
                    </a:tc>
                    <a:extLst>
                      <a:ext uri="{0D108BD9-81ED-4DB2-BD59-A6C34878D82A}">
                        <a16:rowId xmlns:a16="http://schemas.microsoft.com/office/drawing/2014/main" val="4140764763"/>
                      </a:ext>
                    </a:extLst>
                  </a:tr>
                  <a:tr h="370840">
                    <a:tc>
                      <a:txBody>
                        <a:bodyPr/>
                        <a:lstStyle/>
                        <a:p>
                          <a:pPr algn="ctr"/>
                          <a:r>
                            <a:rPr lang="en-US" dirty="0"/>
                            <a:t>3</a:t>
                          </a:r>
                          <a:endParaRPr lang="el-GR" dirty="0"/>
                        </a:p>
                      </a:txBody>
                      <a:tcPr/>
                    </a:tc>
                    <a:tc>
                      <a:txBody>
                        <a:bodyPr/>
                        <a:lstStyle/>
                        <a:p>
                          <a:pPr algn="ctr"/>
                          <a:r>
                            <a:rPr lang="en-US" dirty="0"/>
                            <a:t>2</a:t>
                          </a:r>
                          <a:r>
                            <a:rPr lang="el-GR" dirty="0"/>
                            <a:t>×</a:t>
                          </a:r>
                          <a:r>
                            <a:rPr lang="en-US" dirty="0"/>
                            <a:t>2</a:t>
                          </a:r>
                          <a:r>
                            <a:rPr lang="el-GR" dirty="0"/>
                            <a:t>×</a:t>
                          </a:r>
                          <a:r>
                            <a:rPr lang="en-US" dirty="0"/>
                            <a:t>2=2</a:t>
                          </a:r>
                          <a:r>
                            <a:rPr lang="en-US" baseline="30000" dirty="0"/>
                            <a:t>3</a:t>
                          </a:r>
                          <a:endParaRPr lang="el-GR" baseline="30000" dirty="0"/>
                        </a:p>
                      </a:txBody>
                      <a:tcPr/>
                    </a:tc>
                    <a:extLst>
                      <a:ext uri="{0D108BD9-81ED-4DB2-BD59-A6C34878D82A}">
                        <a16:rowId xmlns:a16="http://schemas.microsoft.com/office/drawing/2014/main" val="2103000800"/>
                      </a:ext>
                    </a:extLst>
                  </a:tr>
                  <a:tr h="370840">
                    <a:tc>
                      <a:txBody>
                        <a:bodyPr/>
                        <a:lstStyle/>
                        <a:p>
                          <a:pPr algn="just"/>
                          <a14:m>
                            <m:oMathPara xmlns:m="http://schemas.openxmlformats.org/officeDocument/2006/math">
                              <m:oMathParaPr>
                                <m:jc m:val="center"/>
                              </m:oMathParaPr>
                              <m:oMath xmlns:m="http://schemas.openxmlformats.org/officeDocument/2006/math">
                                <m:r>
                                  <a:rPr lang="el-GR" dirty="0" smtClean="0">
                                    <a:latin typeface="Cambria Math" panose="02040503050406030204" pitchFamily="18" charset="0"/>
                                  </a:rPr>
                                  <m:t>…</m:t>
                                </m:r>
                              </m:oMath>
                            </m:oMathPara>
                          </a14:m>
                          <a:endParaRPr lang="el-GR" dirty="0"/>
                        </a:p>
                      </a:txBody>
                      <a:tcPr marL="252000" vert="wordArtVert" anchor="ctr"/>
                    </a:tc>
                    <a:tc>
                      <a:txBody>
                        <a:bodyPr/>
                        <a:lstStyle/>
                        <a:p>
                          <a:pPr algn="ctr"/>
                          <a:r>
                            <a:rPr lang="en-US" dirty="0"/>
                            <a:t>…</a:t>
                          </a:r>
                          <a:endParaRPr lang="el-GR" dirty="0"/>
                        </a:p>
                      </a:txBody>
                      <a:tcPr marL="216000" marR="72000" vert="wordArtVert" anchor="ctr"/>
                    </a:tc>
                    <a:extLst>
                      <a:ext uri="{0D108BD9-81ED-4DB2-BD59-A6C34878D82A}">
                        <a16:rowId xmlns:a16="http://schemas.microsoft.com/office/drawing/2014/main" val="3765944333"/>
                      </a:ext>
                    </a:extLst>
                  </a:tr>
                  <a:tr h="370840">
                    <a:tc>
                      <a:txBody>
                        <a:bodyPr/>
                        <a:lstStyle/>
                        <a:p>
                          <a:pPr algn="ctr"/>
                          <a:r>
                            <a:rPr lang="en-US" dirty="0"/>
                            <a:t>100</a:t>
                          </a:r>
                          <a:endParaRPr lang="el-GR" dirty="0"/>
                        </a:p>
                      </a:txBody>
                      <a:tcPr/>
                    </a:tc>
                    <a:tc>
                      <a:txBody>
                        <a:bodyPr/>
                        <a:lstStyle/>
                        <a:p>
                          <a:pPr algn="ctr"/>
                          <a:r>
                            <a:rPr lang="en-US" dirty="0"/>
                            <a:t>2</a:t>
                          </a:r>
                          <a:r>
                            <a:rPr lang="en-US" baseline="30000" dirty="0"/>
                            <a:t>100</a:t>
                          </a:r>
                          <a:endParaRPr lang="el-GR" baseline="30000" dirty="0"/>
                        </a:p>
                      </a:txBody>
                      <a:tcPr/>
                    </a:tc>
                    <a:extLst>
                      <a:ext uri="{0D108BD9-81ED-4DB2-BD59-A6C34878D82A}">
                        <a16:rowId xmlns:a16="http://schemas.microsoft.com/office/drawing/2014/main" val="4155933835"/>
                      </a:ext>
                    </a:extLst>
                  </a:tr>
                </a:tbl>
              </a:graphicData>
            </a:graphic>
          </p:graphicFrame>
        </mc:Choice>
        <mc:Fallback xmlns="">
          <p:graphicFrame>
            <p:nvGraphicFramePr>
              <p:cNvPr id="11" name="Table 11">
                <a:extLst>
                  <a:ext uri="{FF2B5EF4-FFF2-40B4-BE49-F238E27FC236}">
                    <a16:creationId xmlns:a16="http://schemas.microsoft.com/office/drawing/2014/main" id="{B3B8010F-A280-410B-AE3E-120AA269849C}"/>
                  </a:ext>
                </a:extLst>
              </p:cNvPr>
              <p:cNvGraphicFramePr>
                <a:graphicFrameLocks noGrp="1"/>
              </p:cNvGraphicFramePr>
              <p:nvPr>
                <p:extLst>
                  <p:ext uri="{D42A27DB-BD31-4B8C-83A1-F6EECF244321}">
                    <p14:modId xmlns:p14="http://schemas.microsoft.com/office/powerpoint/2010/main" val="1172067291"/>
                  </p:ext>
                </p:extLst>
              </p:nvPr>
            </p:nvGraphicFramePr>
            <p:xfrm>
              <a:off x="2924283" y="4255988"/>
              <a:ext cx="5418666" cy="2225040"/>
            </p:xfrm>
            <a:graphic>
              <a:graphicData uri="http://schemas.openxmlformats.org/drawingml/2006/table">
                <a:tbl>
                  <a:tblPr firstRow="1" bandRow="1">
                    <a:tableStyleId>{D27102A9-8310-4765-A935-A1911B00CA55}</a:tableStyleId>
                  </a:tblPr>
                  <a:tblGrid>
                    <a:gridCol w="2709333">
                      <a:extLst>
                        <a:ext uri="{9D8B030D-6E8A-4147-A177-3AD203B41FA5}">
                          <a16:colId xmlns:a16="http://schemas.microsoft.com/office/drawing/2014/main" val="74511845"/>
                        </a:ext>
                      </a:extLst>
                    </a:gridCol>
                    <a:gridCol w="2709333">
                      <a:extLst>
                        <a:ext uri="{9D8B030D-6E8A-4147-A177-3AD203B41FA5}">
                          <a16:colId xmlns:a16="http://schemas.microsoft.com/office/drawing/2014/main" val="2952873670"/>
                        </a:ext>
                      </a:extLst>
                    </a:gridCol>
                  </a:tblGrid>
                  <a:tr h="370840">
                    <a:tc>
                      <a:txBody>
                        <a:bodyPr/>
                        <a:lstStyle/>
                        <a:p>
                          <a:pPr algn="ctr"/>
                          <a:r>
                            <a:rPr lang="en-US" dirty="0"/>
                            <a:t>Qubits</a:t>
                          </a:r>
                          <a:endParaRPr lang="el-GR" dirty="0"/>
                        </a:p>
                      </a:txBody>
                      <a:tcPr/>
                    </a:tc>
                    <a:tc>
                      <a:txBody>
                        <a:bodyPr/>
                        <a:lstStyle/>
                        <a:p>
                          <a:pPr algn="ctr"/>
                          <a:r>
                            <a:rPr lang="en-US" dirty="0"/>
                            <a:t>Bits</a:t>
                          </a:r>
                          <a:endParaRPr lang="el-GR" dirty="0"/>
                        </a:p>
                      </a:txBody>
                      <a:tcPr/>
                    </a:tc>
                    <a:extLst>
                      <a:ext uri="{0D108BD9-81ED-4DB2-BD59-A6C34878D82A}">
                        <a16:rowId xmlns:a16="http://schemas.microsoft.com/office/drawing/2014/main" val="1453448978"/>
                      </a:ext>
                    </a:extLst>
                  </a:tr>
                  <a:tr h="370840">
                    <a:tc>
                      <a:txBody>
                        <a:bodyPr/>
                        <a:lstStyle/>
                        <a:p>
                          <a:pPr algn="ctr"/>
                          <a:r>
                            <a:rPr lang="en-US" dirty="0"/>
                            <a:t>1</a:t>
                          </a:r>
                          <a:endParaRPr lang="el-GR" dirty="0"/>
                        </a:p>
                      </a:txBody>
                      <a:tcPr/>
                    </a:tc>
                    <a:tc>
                      <a:txBody>
                        <a:bodyPr/>
                        <a:lstStyle/>
                        <a:p>
                          <a:pPr algn="ctr"/>
                          <a:r>
                            <a:rPr lang="en-US" dirty="0"/>
                            <a:t>2</a:t>
                          </a:r>
                          <a:endParaRPr lang="el-GR" dirty="0"/>
                        </a:p>
                      </a:txBody>
                      <a:tcPr/>
                    </a:tc>
                    <a:extLst>
                      <a:ext uri="{0D108BD9-81ED-4DB2-BD59-A6C34878D82A}">
                        <a16:rowId xmlns:a16="http://schemas.microsoft.com/office/drawing/2014/main" val="3389156142"/>
                      </a:ext>
                    </a:extLst>
                  </a:tr>
                  <a:tr h="370840">
                    <a:tc>
                      <a:txBody>
                        <a:bodyPr/>
                        <a:lstStyle/>
                        <a:p>
                          <a:pPr algn="ctr"/>
                          <a:r>
                            <a:rPr lang="en-US" dirty="0"/>
                            <a:t>2</a:t>
                          </a:r>
                          <a:endParaRPr lang="el-GR" dirty="0"/>
                        </a:p>
                      </a:txBody>
                      <a:tcPr/>
                    </a:tc>
                    <a:tc>
                      <a:txBody>
                        <a:bodyPr/>
                        <a:lstStyle/>
                        <a:p>
                          <a:pPr algn="ctr"/>
                          <a:r>
                            <a:rPr lang="en-US" dirty="0"/>
                            <a:t>2</a:t>
                          </a:r>
                          <a:r>
                            <a:rPr lang="el-GR" dirty="0"/>
                            <a:t>×</a:t>
                          </a:r>
                          <a:r>
                            <a:rPr lang="en-US" dirty="0"/>
                            <a:t>2=2</a:t>
                          </a:r>
                          <a:r>
                            <a:rPr lang="en-US" baseline="30000" dirty="0"/>
                            <a:t>2</a:t>
                          </a:r>
                          <a:endParaRPr lang="el-GR" baseline="30000" dirty="0"/>
                        </a:p>
                      </a:txBody>
                      <a:tcPr/>
                    </a:tc>
                    <a:extLst>
                      <a:ext uri="{0D108BD9-81ED-4DB2-BD59-A6C34878D82A}">
                        <a16:rowId xmlns:a16="http://schemas.microsoft.com/office/drawing/2014/main" val="4140764763"/>
                      </a:ext>
                    </a:extLst>
                  </a:tr>
                  <a:tr h="370840">
                    <a:tc>
                      <a:txBody>
                        <a:bodyPr/>
                        <a:lstStyle/>
                        <a:p>
                          <a:pPr algn="ctr"/>
                          <a:r>
                            <a:rPr lang="en-US" dirty="0"/>
                            <a:t>3</a:t>
                          </a:r>
                          <a:endParaRPr lang="el-GR" dirty="0"/>
                        </a:p>
                      </a:txBody>
                      <a:tcPr/>
                    </a:tc>
                    <a:tc>
                      <a:txBody>
                        <a:bodyPr/>
                        <a:lstStyle/>
                        <a:p>
                          <a:pPr algn="ctr"/>
                          <a:r>
                            <a:rPr lang="en-US" dirty="0"/>
                            <a:t>2</a:t>
                          </a:r>
                          <a:r>
                            <a:rPr lang="el-GR" dirty="0"/>
                            <a:t>×</a:t>
                          </a:r>
                          <a:r>
                            <a:rPr lang="en-US" dirty="0"/>
                            <a:t>2</a:t>
                          </a:r>
                          <a:r>
                            <a:rPr lang="el-GR" dirty="0"/>
                            <a:t>×</a:t>
                          </a:r>
                          <a:r>
                            <a:rPr lang="en-US" dirty="0"/>
                            <a:t>2=2</a:t>
                          </a:r>
                          <a:r>
                            <a:rPr lang="en-US" baseline="30000" dirty="0"/>
                            <a:t>3</a:t>
                          </a:r>
                          <a:endParaRPr lang="el-GR" baseline="30000" dirty="0"/>
                        </a:p>
                      </a:txBody>
                      <a:tcPr/>
                    </a:tc>
                    <a:extLst>
                      <a:ext uri="{0D108BD9-81ED-4DB2-BD59-A6C34878D82A}">
                        <a16:rowId xmlns:a16="http://schemas.microsoft.com/office/drawing/2014/main" val="2103000800"/>
                      </a:ext>
                    </a:extLst>
                  </a:tr>
                  <a:tr h="370840">
                    <a:tc>
                      <a:txBody>
                        <a:bodyPr/>
                        <a:lstStyle/>
                        <a:p>
                          <a:endParaRPr lang="el-GR"/>
                        </a:p>
                      </a:txBody>
                      <a:tcPr marL="252000" vert="wordArtVert" anchor="ctr">
                        <a:blipFill>
                          <a:blip r:embed="rId21"/>
                          <a:stretch>
                            <a:fillRect t="-408197" r="-100225" b="-122951"/>
                          </a:stretch>
                        </a:blipFill>
                      </a:tcPr>
                    </a:tc>
                    <a:tc>
                      <a:txBody>
                        <a:bodyPr/>
                        <a:lstStyle/>
                        <a:p>
                          <a:pPr algn="ctr"/>
                          <a:r>
                            <a:rPr lang="en-US" dirty="0"/>
                            <a:t>…</a:t>
                          </a:r>
                          <a:endParaRPr lang="el-GR" dirty="0"/>
                        </a:p>
                      </a:txBody>
                      <a:tcPr marL="216000" marR="72000" vert="wordArtVert" anchor="ctr"/>
                    </a:tc>
                    <a:extLst>
                      <a:ext uri="{0D108BD9-81ED-4DB2-BD59-A6C34878D82A}">
                        <a16:rowId xmlns:a16="http://schemas.microsoft.com/office/drawing/2014/main" val="3765944333"/>
                      </a:ext>
                    </a:extLst>
                  </a:tr>
                  <a:tr h="370840">
                    <a:tc>
                      <a:txBody>
                        <a:bodyPr/>
                        <a:lstStyle/>
                        <a:p>
                          <a:pPr algn="ctr"/>
                          <a:r>
                            <a:rPr lang="en-US" dirty="0"/>
                            <a:t>100</a:t>
                          </a:r>
                          <a:endParaRPr lang="el-GR" dirty="0"/>
                        </a:p>
                      </a:txBody>
                      <a:tcPr/>
                    </a:tc>
                    <a:tc>
                      <a:txBody>
                        <a:bodyPr/>
                        <a:lstStyle/>
                        <a:p>
                          <a:pPr algn="ctr"/>
                          <a:r>
                            <a:rPr lang="en-US" dirty="0"/>
                            <a:t>2</a:t>
                          </a:r>
                          <a:r>
                            <a:rPr lang="en-US" baseline="30000" dirty="0"/>
                            <a:t>100</a:t>
                          </a:r>
                          <a:endParaRPr lang="el-GR" baseline="30000" dirty="0"/>
                        </a:p>
                      </a:txBody>
                      <a:tcPr/>
                    </a:tc>
                    <a:extLst>
                      <a:ext uri="{0D108BD9-81ED-4DB2-BD59-A6C34878D82A}">
                        <a16:rowId xmlns:a16="http://schemas.microsoft.com/office/drawing/2014/main" val="4155933835"/>
                      </a:ext>
                    </a:extLst>
                  </a:tr>
                </a:tbl>
              </a:graphicData>
            </a:graphic>
          </p:graphicFrame>
        </mc:Fallback>
      </mc:AlternateContent>
      <p:sp>
        <p:nvSpPr>
          <p:cNvPr id="35" name="TextBox 34">
            <a:extLst>
              <a:ext uri="{FF2B5EF4-FFF2-40B4-BE49-F238E27FC236}">
                <a16:creationId xmlns:a16="http://schemas.microsoft.com/office/drawing/2014/main" id="{8A181781-18EE-4670-B478-D608AB17BC10}"/>
              </a:ext>
            </a:extLst>
          </p:cNvPr>
          <p:cNvSpPr txBox="1"/>
          <p:nvPr/>
        </p:nvSpPr>
        <p:spPr>
          <a:xfrm>
            <a:off x="8454326" y="6147164"/>
            <a:ext cx="3358220" cy="276999"/>
          </a:xfrm>
          <a:prstGeom prst="rect">
            <a:avLst/>
          </a:prstGeom>
          <a:noFill/>
        </p:spPr>
        <p:txBody>
          <a:bodyPr wrap="square">
            <a:spAutoFit/>
          </a:bodyPr>
          <a:lstStyle/>
          <a:p>
            <a:pPr algn="ctr"/>
            <a:r>
              <a:rPr lang="el-GR" sz="1200" b="1" i="0" dirty="0">
                <a:solidFill>
                  <a:schemeClr val="accent4"/>
                </a:solidFill>
                <a:effectLst/>
                <a:latin typeface="-apple-system"/>
              </a:rPr>
              <a:t>1,267,650,600,228,229,401,496,703,205,376</a:t>
            </a:r>
            <a:r>
              <a:rPr lang="en-US" sz="1200" b="1" i="0" dirty="0">
                <a:solidFill>
                  <a:schemeClr val="accent4"/>
                </a:solidFill>
                <a:effectLst/>
                <a:latin typeface="-apple-system"/>
              </a:rPr>
              <a:t> bits</a:t>
            </a:r>
            <a:r>
              <a:rPr lang="el-GR" sz="1200" b="1" i="0" dirty="0">
                <a:solidFill>
                  <a:schemeClr val="accent4"/>
                </a:solidFill>
                <a:effectLst/>
                <a:latin typeface="-apple-system"/>
              </a:rPr>
              <a:t> </a:t>
            </a:r>
            <a:endParaRPr lang="el-GR" sz="1200" dirty="0">
              <a:solidFill>
                <a:schemeClr val="accent4"/>
              </a:solidFill>
            </a:endParaRPr>
          </a:p>
        </p:txBody>
      </p:sp>
      <p:cxnSp>
        <p:nvCxnSpPr>
          <p:cNvPr id="4" name="Straight Arrow Connector 3">
            <a:extLst>
              <a:ext uri="{FF2B5EF4-FFF2-40B4-BE49-F238E27FC236}">
                <a16:creationId xmlns:a16="http://schemas.microsoft.com/office/drawing/2014/main" id="{0E910984-DE9B-4278-8512-0D732DE31EC1}"/>
              </a:ext>
            </a:extLst>
          </p:cNvPr>
          <p:cNvCxnSpPr>
            <a:cxnSpLocks/>
            <a:endCxn id="35" idx="1"/>
          </p:cNvCxnSpPr>
          <p:nvPr/>
        </p:nvCxnSpPr>
        <p:spPr>
          <a:xfrm flipV="1">
            <a:off x="7240546" y="6285664"/>
            <a:ext cx="1213780" cy="15388"/>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Left Brace 4">
            <a:extLst>
              <a:ext uri="{FF2B5EF4-FFF2-40B4-BE49-F238E27FC236}">
                <a16:creationId xmlns:a16="http://schemas.microsoft.com/office/drawing/2014/main" id="{B9C5D693-84A9-4BCC-B7DB-0E7E5F6EC336}"/>
              </a:ext>
            </a:extLst>
          </p:cNvPr>
          <p:cNvSpPr/>
          <p:nvPr/>
        </p:nvSpPr>
        <p:spPr>
          <a:xfrm rot="16200000">
            <a:off x="9826903" y="4993116"/>
            <a:ext cx="342074" cy="2864474"/>
          </a:xfrm>
          <a:prstGeom prst="lef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8" name="TextBox 7">
            <a:extLst>
              <a:ext uri="{FF2B5EF4-FFF2-40B4-BE49-F238E27FC236}">
                <a16:creationId xmlns:a16="http://schemas.microsoft.com/office/drawing/2014/main" id="{ED18FF65-473B-45A5-8024-9321E36867A1}"/>
              </a:ext>
            </a:extLst>
          </p:cNvPr>
          <p:cNvSpPr txBox="1"/>
          <p:nvPr/>
        </p:nvSpPr>
        <p:spPr>
          <a:xfrm>
            <a:off x="9649026" y="6572738"/>
            <a:ext cx="745717" cy="261610"/>
          </a:xfrm>
          <a:prstGeom prst="rect">
            <a:avLst/>
          </a:prstGeom>
          <a:noFill/>
        </p:spPr>
        <p:txBody>
          <a:bodyPr wrap="none" rtlCol="0">
            <a:spAutoFit/>
          </a:bodyPr>
          <a:lstStyle/>
          <a:p>
            <a:r>
              <a:rPr lang="el-GR" sz="1100" dirty="0">
                <a:solidFill>
                  <a:schemeClr val="accent2">
                    <a:lumMod val="75000"/>
                  </a:schemeClr>
                </a:solidFill>
              </a:rPr>
              <a:t>31 ψηφία</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689857-AE84-42C7-9CF9-80FF3E068A2C}"/>
                  </a:ext>
                </a:extLst>
              </p:cNvPr>
              <p:cNvSpPr txBox="1"/>
              <p:nvPr/>
            </p:nvSpPr>
            <p:spPr>
              <a:xfrm>
                <a:off x="774824" y="3879016"/>
                <a:ext cx="882036"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latin typeface="Cambria Math" panose="02040503050406030204" pitchFamily="18" charset="0"/>
                            </a:rPr>
                          </m:ctrlPr>
                        </m:dPr>
                        <m:e>
                          <m:d>
                            <m:dPr>
                              <m:begChr m:val=""/>
                              <m:endChr m:val=""/>
                              <m:ctrlPr>
                                <a:rPr lang="el-GR" i="1">
                                  <a:latin typeface="Cambria Math" panose="02040503050406030204" pitchFamily="18" charset="0"/>
                                </a:rPr>
                              </m:ctrlPr>
                            </m:dPr>
                            <m:e>
                              <m:r>
                                <a:rPr lang="el-GR" b="0" i="1" smtClean="0">
                                  <a:latin typeface="Cambria Math" panose="02040503050406030204" pitchFamily="18" charset="0"/>
                                </a:rPr>
                                <m:t>1 0 0 0]</m:t>
                              </m:r>
                            </m:e>
                          </m:d>
                        </m:e>
                      </m:d>
                    </m:oMath>
                  </m:oMathPara>
                </a14:m>
                <a:endParaRPr lang="el-GR" dirty="0"/>
              </a:p>
            </p:txBody>
          </p:sp>
        </mc:Choice>
        <mc:Fallback xmlns="">
          <p:sp>
            <p:nvSpPr>
              <p:cNvPr id="12" name="TextBox 11">
                <a:extLst>
                  <a:ext uri="{FF2B5EF4-FFF2-40B4-BE49-F238E27FC236}">
                    <a16:creationId xmlns:a16="http://schemas.microsoft.com/office/drawing/2014/main" id="{68689857-AE84-42C7-9CF9-80FF3E068A2C}"/>
                  </a:ext>
                </a:extLst>
              </p:cNvPr>
              <p:cNvSpPr txBox="1">
                <a:spLocks noRot="1" noChangeAspect="1" noMove="1" noResize="1" noEditPoints="1" noAdjustHandles="1" noChangeArrowheads="1" noChangeShapeType="1" noTextEdit="1"/>
              </p:cNvSpPr>
              <p:nvPr/>
            </p:nvSpPr>
            <p:spPr>
              <a:xfrm>
                <a:off x="774824" y="3879016"/>
                <a:ext cx="882036" cy="312650"/>
              </a:xfrm>
              <a:prstGeom prst="rect">
                <a:avLst/>
              </a:prstGeom>
              <a:blipFill>
                <a:blip r:embed="rId22"/>
                <a:stretch>
                  <a:fillRect l="-60000" t="-211538" r="-9655" b="-30961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DE422BE-69A7-4480-A1B5-4383A337563F}"/>
                  </a:ext>
                </a:extLst>
              </p:cNvPr>
              <p:cNvSpPr txBox="1"/>
              <p:nvPr/>
            </p:nvSpPr>
            <p:spPr>
              <a:xfrm>
                <a:off x="783890" y="4255988"/>
                <a:ext cx="882036"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latin typeface="Cambria Math" panose="02040503050406030204" pitchFamily="18" charset="0"/>
                            </a:rPr>
                          </m:ctrlPr>
                        </m:dPr>
                        <m:e>
                          <m:d>
                            <m:dPr>
                              <m:begChr m:val=""/>
                              <m:endChr m:val=""/>
                              <m:ctrlPr>
                                <a:rPr lang="el-GR" i="1">
                                  <a:latin typeface="Cambria Math" panose="02040503050406030204" pitchFamily="18" charset="0"/>
                                </a:rPr>
                              </m:ctrlPr>
                            </m:dPr>
                            <m:e>
                              <m:r>
                                <a:rPr lang="el-GR" b="0" i="1" smtClean="0">
                                  <a:latin typeface="Cambria Math" panose="02040503050406030204" pitchFamily="18" charset="0"/>
                                </a:rPr>
                                <m:t>0 1 0 0]</m:t>
                              </m:r>
                            </m:e>
                          </m:d>
                        </m:e>
                      </m:d>
                    </m:oMath>
                  </m:oMathPara>
                </a14:m>
                <a:endParaRPr lang="el-GR" dirty="0"/>
              </a:p>
            </p:txBody>
          </p:sp>
        </mc:Choice>
        <mc:Fallback xmlns="">
          <p:sp>
            <p:nvSpPr>
              <p:cNvPr id="50" name="TextBox 49">
                <a:extLst>
                  <a:ext uri="{FF2B5EF4-FFF2-40B4-BE49-F238E27FC236}">
                    <a16:creationId xmlns:a16="http://schemas.microsoft.com/office/drawing/2014/main" id="{3DE422BE-69A7-4480-A1B5-4383A337563F}"/>
                  </a:ext>
                </a:extLst>
              </p:cNvPr>
              <p:cNvSpPr txBox="1">
                <a:spLocks noRot="1" noChangeAspect="1" noMove="1" noResize="1" noEditPoints="1" noAdjustHandles="1" noChangeArrowheads="1" noChangeShapeType="1" noTextEdit="1"/>
              </p:cNvSpPr>
              <p:nvPr/>
            </p:nvSpPr>
            <p:spPr>
              <a:xfrm>
                <a:off x="783890" y="4255988"/>
                <a:ext cx="882036" cy="312650"/>
              </a:xfrm>
              <a:prstGeom prst="rect">
                <a:avLst/>
              </a:prstGeom>
              <a:blipFill>
                <a:blip r:embed="rId23"/>
                <a:stretch>
                  <a:fillRect l="-61111" t="-215686" r="-9722" b="-31764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8D0569B-7636-45CE-A229-52D243A8BE3B}"/>
                  </a:ext>
                </a:extLst>
              </p:cNvPr>
              <p:cNvSpPr txBox="1"/>
              <p:nvPr/>
            </p:nvSpPr>
            <p:spPr>
              <a:xfrm>
                <a:off x="1035320" y="4591525"/>
                <a:ext cx="882036"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latin typeface="Cambria Math" panose="02040503050406030204" pitchFamily="18" charset="0"/>
                            </a:rPr>
                          </m:ctrlPr>
                        </m:dPr>
                        <m:e>
                          <m:d>
                            <m:dPr>
                              <m:begChr m:val=""/>
                              <m:endChr m:val=""/>
                              <m:ctrlPr>
                                <a:rPr lang="el-GR" i="1">
                                  <a:latin typeface="Cambria Math" panose="02040503050406030204" pitchFamily="18" charset="0"/>
                                </a:rPr>
                              </m:ctrlPr>
                            </m:dPr>
                            <m:e>
                              <m:r>
                                <a:rPr lang="el-GR" b="0" i="1" smtClean="0">
                                  <a:latin typeface="Cambria Math" panose="02040503050406030204" pitchFamily="18" charset="0"/>
                                </a:rPr>
                                <m:t>0 0 1 0]</m:t>
                              </m:r>
                            </m:e>
                          </m:d>
                        </m:e>
                      </m:d>
                    </m:oMath>
                  </m:oMathPara>
                </a14:m>
                <a:endParaRPr lang="el-GR" dirty="0"/>
              </a:p>
            </p:txBody>
          </p:sp>
        </mc:Choice>
        <mc:Fallback xmlns="">
          <p:sp>
            <p:nvSpPr>
              <p:cNvPr id="51" name="TextBox 50">
                <a:extLst>
                  <a:ext uri="{FF2B5EF4-FFF2-40B4-BE49-F238E27FC236}">
                    <a16:creationId xmlns:a16="http://schemas.microsoft.com/office/drawing/2014/main" id="{B8D0569B-7636-45CE-A229-52D243A8BE3B}"/>
                  </a:ext>
                </a:extLst>
              </p:cNvPr>
              <p:cNvSpPr txBox="1">
                <a:spLocks noRot="1" noChangeAspect="1" noMove="1" noResize="1" noEditPoints="1" noAdjustHandles="1" noChangeArrowheads="1" noChangeShapeType="1" noTextEdit="1"/>
              </p:cNvSpPr>
              <p:nvPr/>
            </p:nvSpPr>
            <p:spPr>
              <a:xfrm>
                <a:off x="1035320" y="4591525"/>
                <a:ext cx="882036" cy="312650"/>
              </a:xfrm>
              <a:prstGeom prst="rect">
                <a:avLst/>
              </a:prstGeom>
              <a:blipFill>
                <a:blip r:embed="rId24"/>
                <a:stretch>
                  <a:fillRect l="-60690" t="-215686" r="-8966" b="-31764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D25F00E-6B53-4B00-B62F-CF2512135C5C}"/>
                  </a:ext>
                </a:extLst>
              </p:cNvPr>
              <p:cNvSpPr txBox="1"/>
              <p:nvPr/>
            </p:nvSpPr>
            <p:spPr>
              <a:xfrm>
                <a:off x="1366083" y="4966252"/>
                <a:ext cx="882036"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latin typeface="Cambria Math" panose="02040503050406030204" pitchFamily="18" charset="0"/>
                            </a:rPr>
                          </m:ctrlPr>
                        </m:dPr>
                        <m:e>
                          <m:d>
                            <m:dPr>
                              <m:begChr m:val=""/>
                              <m:endChr m:val=""/>
                              <m:ctrlPr>
                                <a:rPr lang="el-GR" i="1">
                                  <a:latin typeface="Cambria Math" panose="02040503050406030204" pitchFamily="18" charset="0"/>
                                </a:rPr>
                              </m:ctrlPr>
                            </m:dPr>
                            <m:e>
                              <m:r>
                                <a:rPr lang="el-GR" b="0" i="1" smtClean="0">
                                  <a:latin typeface="Cambria Math" panose="02040503050406030204" pitchFamily="18" charset="0"/>
                                </a:rPr>
                                <m:t>0 0 0 1]</m:t>
                              </m:r>
                            </m:e>
                          </m:d>
                        </m:e>
                      </m:d>
                    </m:oMath>
                  </m:oMathPara>
                </a14:m>
                <a:endParaRPr lang="el-GR" dirty="0"/>
              </a:p>
            </p:txBody>
          </p:sp>
        </mc:Choice>
        <mc:Fallback xmlns="">
          <p:sp>
            <p:nvSpPr>
              <p:cNvPr id="52" name="TextBox 51">
                <a:extLst>
                  <a:ext uri="{FF2B5EF4-FFF2-40B4-BE49-F238E27FC236}">
                    <a16:creationId xmlns:a16="http://schemas.microsoft.com/office/drawing/2014/main" id="{2D25F00E-6B53-4B00-B62F-CF2512135C5C}"/>
                  </a:ext>
                </a:extLst>
              </p:cNvPr>
              <p:cNvSpPr txBox="1">
                <a:spLocks noRot="1" noChangeAspect="1" noMove="1" noResize="1" noEditPoints="1" noAdjustHandles="1" noChangeArrowheads="1" noChangeShapeType="1" noTextEdit="1"/>
              </p:cNvSpPr>
              <p:nvPr/>
            </p:nvSpPr>
            <p:spPr>
              <a:xfrm>
                <a:off x="1366083" y="4966252"/>
                <a:ext cx="882036" cy="312650"/>
              </a:xfrm>
              <a:prstGeom prst="rect">
                <a:avLst/>
              </a:prstGeom>
              <a:blipFill>
                <a:blip r:embed="rId25"/>
                <a:stretch>
                  <a:fillRect l="-60000" t="-217647" r="-9655" b="-315686"/>
                </a:stretch>
              </a:blipFill>
            </p:spPr>
            <p:txBody>
              <a:bodyPr/>
              <a:lstStyle/>
              <a:p>
                <a:r>
                  <a:rPr lang="el-GR">
                    <a:noFill/>
                  </a:rPr>
                  <a:t> </a:t>
                </a:r>
              </a:p>
            </p:txBody>
          </p:sp>
        </mc:Fallback>
      </mc:AlternateContent>
      <p:cxnSp>
        <p:nvCxnSpPr>
          <p:cNvPr id="16" name="Straight Arrow Connector 15">
            <a:extLst>
              <a:ext uri="{FF2B5EF4-FFF2-40B4-BE49-F238E27FC236}">
                <a16:creationId xmlns:a16="http://schemas.microsoft.com/office/drawing/2014/main" id="{1A0EFC1D-03A8-473F-B289-75903E88A89E}"/>
              </a:ext>
            </a:extLst>
          </p:cNvPr>
          <p:cNvCxnSpPr>
            <a:endCxn id="12" idx="3"/>
          </p:cNvCxnSpPr>
          <p:nvPr/>
        </p:nvCxnSpPr>
        <p:spPr>
          <a:xfrm flipH="1">
            <a:off x="1656860" y="3587588"/>
            <a:ext cx="1467340" cy="447753"/>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93BDFC-1319-40D1-B39E-F1A7778C93EC}"/>
              </a:ext>
            </a:extLst>
          </p:cNvPr>
          <p:cNvCxnSpPr>
            <a:endCxn id="50" idx="3"/>
          </p:cNvCxnSpPr>
          <p:nvPr/>
        </p:nvCxnSpPr>
        <p:spPr>
          <a:xfrm flipH="1">
            <a:off x="1665926" y="3587588"/>
            <a:ext cx="1858324" cy="82472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40FC41-0ED6-47D0-BE90-E9750021EE20}"/>
              </a:ext>
            </a:extLst>
          </p:cNvPr>
          <p:cNvCxnSpPr>
            <a:endCxn id="51" idx="3"/>
          </p:cNvCxnSpPr>
          <p:nvPr/>
        </p:nvCxnSpPr>
        <p:spPr>
          <a:xfrm flipH="1">
            <a:off x="1917356" y="3587588"/>
            <a:ext cx="1935219" cy="116026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F56FAE3-EF79-426B-A61E-2EDEDB4F9DD9}"/>
              </a:ext>
            </a:extLst>
          </p:cNvPr>
          <p:cNvCxnSpPr>
            <a:endCxn id="52" idx="3"/>
          </p:cNvCxnSpPr>
          <p:nvPr/>
        </p:nvCxnSpPr>
        <p:spPr>
          <a:xfrm flipH="1">
            <a:off x="2248119" y="3633085"/>
            <a:ext cx="2047656" cy="148949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2741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CA99F5B-D421-410C-B05D-9F0A458AF532}"/>
                                            </p:graphicEl>
                                          </p:spTgt>
                                        </p:tgtEl>
                                        <p:attrNameLst>
                                          <p:attrName>style.visibility</p:attrName>
                                        </p:attrNameLst>
                                      </p:cBhvr>
                                      <p:to>
                                        <p:strVal val="visible"/>
                                      </p:to>
                                    </p:set>
                                    <p:animEffect transition="in" filter="fade">
                                      <p:cBhvr>
                                        <p:cTn id="7" dur="500"/>
                                        <p:tgtEl>
                                          <p:spTgt spid="6">
                                            <p:graphicEl>
                                              <a:dgm id="{DCA99F5B-D421-410C-B05D-9F0A458AF53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DA301BB0-BF5A-4504-94A3-69B8E9EEABAA}"/>
                                            </p:graphicEl>
                                          </p:spTgt>
                                        </p:tgtEl>
                                        <p:attrNameLst>
                                          <p:attrName>style.visibility</p:attrName>
                                        </p:attrNameLst>
                                      </p:cBhvr>
                                      <p:to>
                                        <p:strVal val="visible"/>
                                      </p:to>
                                    </p:set>
                                    <p:animEffect transition="in" filter="fade">
                                      <p:cBhvr>
                                        <p:cTn id="12" dur="500"/>
                                        <p:tgtEl>
                                          <p:spTgt spid="6">
                                            <p:graphicEl>
                                              <a:dgm id="{DA301BB0-BF5A-4504-94A3-69B8E9EEABA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FBF736AA-2CA7-469B-ACB1-BC12D9A0AF5B}"/>
                                            </p:graphicEl>
                                          </p:spTgt>
                                        </p:tgtEl>
                                        <p:attrNameLst>
                                          <p:attrName>style.visibility</p:attrName>
                                        </p:attrNameLst>
                                      </p:cBhvr>
                                      <p:to>
                                        <p:strVal val="visible"/>
                                      </p:to>
                                    </p:set>
                                    <p:animEffect transition="in" filter="fade">
                                      <p:cBhvr>
                                        <p:cTn id="17" dur="500"/>
                                        <p:tgtEl>
                                          <p:spTgt spid="6">
                                            <p:graphicEl>
                                              <a:dgm id="{FBF736AA-2CA7-469B-ACB1-BC12D9A0AF5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22B865CF-8049-4676-B546-124CC55F0266}"/>
                                            </p:graphicEl>
                                          </p:spTgt>
                                        </p:tgtEl>
                                        <p:attrNameLst>
                                          <p:attrName>style.visibility</p:attrName>
                                        </p:attrNameLst>
                                      </p:cBhvr>
                                      <p:to>
                                        <p:strVal val="visible"/>
                                      </p:to>
                                    </p:set>
                                    <p:animEffect transition="in" filter="fade">
                                      <p:cBhvr>
                                        <p:cTn id="22" dur="500"/>
                                        <p:tgtEl>
                                          <p:spTgt spid="6">
                                            <p:graphicEl>
                                              <a:dgm id="{22B865CF-8049-4676-B546-124CC55F026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FCF6B0C5-ECF1-4F32-8878-42B2D2A0BAC7}"/>
                                            </p:graphicEl>
                                          </p:spTgt>
                                        </p:tgtEl>
                                        <p:attrNameLst>
                                          <p:attrName>style.visibility</p:attrName>
                                        </p:attrNameLst>
                                      </p:cBhvr>
                                      <p:to>
                                        <p:strVal val="visible"/>
                                      </p:to>
                                    </p:set>
                                    <p:animEffect transition="in" filter="fade">
                                      <p:cBhvr>
                                        <p:cTn id="27" dur="500"/>
                                        <p:tgtEl>
                                          <p:spTgt spid="6">
                                            <p:graphicEl>
                                              <a:dgm id="{FCF6B0C5-ECF1-4F32-8878-42B2D2A0BAC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E22321C0-EF30-4980-B787-732E30F6F92D}"/>
                                            </p:graphicEl>
                                          </p:spTgt>
                                        </p:tgtEl>
                                        <p:attrNameLst>
                                          <p:attrName>style.visibility</p:attrName>
                                        </p:attrNameLst>
                                      </p:cBhvr>
                                      <p:to>
                                        <p:strVal val="visible"/>
                                      </p:to>
                                    </p:set>
                                    <p:animEffect transition="in" filter="fade">
                                      <p:cBhvr>
                                        <p:cTn id="32" dur="500"/>
                                        <p:tgtEl>
                                          <p:spTgt spid="6">
                                            <p:graphicEl>
                                              <a:dgm id="{E22321C0-EF30-4980-B787-732E30F6F92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up)">
                                      <p:cBhvr>
                                        <p:cTn id="56" dur="500"/>
                                        <p:tgtEl>
                                          <p:spTgt spid="1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up)">
                                      <p:cBhvr>
                                        <p:cTn id="63" dur="500"/>
                                        <p:tgtEl>
                                          <p:spTgt spid="18"/>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up)">
                                      <p:cBhvr>
                                        <p:cTn id="66" dur="500"/>
                                        <p:tgtEl>
                                          <p:spTgt spid="50"/>
                                        </p:tgtEl>
                                      </p:cBhvr>
                                    </p:animEffect>
                                  </p:childTnLst>
                                </p:cTn>
                              </p:par>
                            </p:childTnLst>
                          </p:cTn>
                        </p:par>
                        <p:par>
                          <p:cTn id="67" fill="hold">
                            <p:stCondLst>
                              <p:cond delay="1000"/>
                            </p:stCondLst>
                            <p:childTnLst>
                              <p:par>
                                <p:cTn id="68" presetID="22" presetClass="entr" presetSubtype="1"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up)">
                                      <p:cBhvr>
                                        <p:cTn id="70" dur="500"/>
                                        <p:tgtEl>
                                          <p:spTgt spid="20"/>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up)">
                                      <p:cBhvr>
                                        <p:cTn id="73" dur="500"/>
                                        <p:tgtEl>
                                          <p:spTgt spid="51"/>
                                        </p:tgtEl>
                                      </p:cBhvr>
                                    </p:animEffect>
                                  </p:childTnLst>
                                </p:cTn>
                              </p:par>
                            </p:childTnLst>
                          </p:cTn>
                        </p:par>
                        <p:par>
                          <p:cTn id="74" fill="hold">
                            <p:stCondLst>
                              <p:cond delay="1500"/>
                            </p:stCondLst>
                            <p:childTnLst>
                              <p:par>
                                <p:cTn id="75" presetID="22" presetClass="entr" presetSubtype="1" fill="hold"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up)">
                                      <p:cBhvr>
                                        <p:cTn id="77" dur="500"/>
                                        <p:tgtEl>
                                          <p:spTgt spid="22"/>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up)">
                                      <p:cBhvr>
                                        <p:cTn id="8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35" grpId="0"/>
      <p:bldP spid="5" grpId="0" animBg="1"/>
      <p:bldP spid="8" grpId="0"/>
      <p:bldP spid="12" grpId="0"/>
      <p:bldP spid="50" grpId="0"/>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646BF70-E1E5-4F33-AA7E-CC795C28F1A8}"/>
              </a:ext>
            </a:extLst>
          </p:cNvPr>
          <p:cNvGrpSpPr/>
          <p:nvPr/>
        </p:nvGrpSpPr>
        <p:grpSpPr>
          <a:xfrm>
            <a:off x="0" y="0"/>
            <a:ext cx="12192000" cy="6858000"/>
            <a:chOff x="0" y="0"/>
            <a:chExt cx="12192000" cy="6858000"/>
          </a:xfrm>
        </p:grpSpPr>
        <p:sp>
          <p:nvSpPr>
            <p:cNvPr id="3" name="Rectangle 2">
              <a:extLst>
                <a:ext uri="{FF2B5EF4-FFF2-40B4-BE49-F238E27FC236}">
                  <a16:creationId xmlns:a16="http://schemas.microsoft.com/office/drawing/2014/main" id="{3B04262D-4D86-4062-B3A9-BF4426EE17D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Freeform: Shape 6">
              <a:extLst>
                <a:ext uri="{FF2B5EF4-FFF2-40B4-BE49-F238E27FC236}">
                  <a16:creationId xmlns:a16="http://schemas.microsoft.com/office/drawing/2014/main" id="{23ECE982-D529-498A-BCDD-A1CD695FDDE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99EA0E9F-32DF-460E-88C2-AD1779247F3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10" name="Graphic 9" descr="Atom with solid fill">
              <a:extLst>
                <a:ext uri="{FF2B5EF4-FFF2-40B4-BE49-F238E27FC236}">
                  <a16:creationId xmlns:a16="http://schemas.microsoft.com/office/drawing/2014/main" id="{E2166422-6229-4518-ABF6-4A3D421CC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37988" y="0"/>
            <a:ext cx="11846129"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37989" y="0"/>
            <a:ext cx="11495199"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0"/>
                  <a:stretch>
                    <a:fillRect/>
                  </a:stretch>
                </p:blipFill>
                <p:spPr>
                  <a:xfrm>
                    <a:off x="11291884" y="3335885"/>
                    <a:ext cx="291341"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2"/>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11306820" y="3330000"/>
                <a:ext cx="198000" cy="198000"/>
              </a:xfrm>
              <a:prstGeom prst="rect">
                <a:avLst/>
              </a:prstGeom>
            </p:spPr>
          </p:pic>
        </p:grpSp>
      </p:grpSp>
      <p:sp>
        <p:nvSpPr>
          <p:cNvPr id="33" name="TextBox 32">
            <a:extLst>
              <a:ext uri="{FF2B5EF4-FFF2-40B4-BE49-F238E27FC236}">
                <a16:creationId xmlns:a16="http://schemas.microsoft.com/office/drawing/2014/main" id="{7FEBB26B-C893-495E-92CC-FAF1603630F8}"/>
              </a:ext>
            </a:extLst>
          </p:cNvPr>
          <p:cNvSpPr txBox="1"/>
          <p:nvPr/>
        </p:nvSpPr>
        <p:spPr>
          <a:xfrm>
            <a:off x="1563226" y="971692"/>
            <a:ext cx="8729889" cy="1200329"/>
          </a:xfrm>
          <a:prstGeom prst="rect">
            <a:avLst/>
          </a:prstGeom>
          <a:noFill/>
          <a:ln>
            <a:solidFill>
              <a:schemeClr val="accent4">
                <a:lumMod val="75000"/>
              </a:schemeClr>
            </a:solidFill>
          </a:ln>
        </p:spPr>
        <p:txBody>
          <a:bodyPr wrap="square">
            <a:spAutoFit/>
          </a:bodyPr>
          <a:lstStyle/>
          <a:p>
            <a:r>
              <a:rPr lang="el-GR" b="1" u="sng" dirty="0">
                <a:solidFill>
                  <a:schemeClr val="accent4"/>
                </a:solidFill>
              </a:rPr>
              <a:t>Κβ</a:t>
            </a:r>
            <a:r>
              <a:rPr lang="el-GR" sz="1800" b="1" i="0" u="sng" strike="noStrike" baseline="0" dirty="0">
                <a:solidFill>
                  <a:schemeClr val="accent4"/>
                </a:solidFill>
              </a:rPr>
              <a:t>αντικός αλγόριθμος</a:t>
            </a:r>
            <a:endParaRPr lang="el-GR" b="1" u="sng" dirty="0">
              <a:solidFill>
                <a:schemeClr val="accent4"/>
              </a:solidFill>
            </a:endParaRPr>
          </a:p>
          <a:p>
            <a:r>
              <a:rPr lang="el-GR" sz="1800" i="0" strike="noStrike" baseline="0" dirty="0"/>
              <a:t>Ένας</a:t>
            </a:r>
            <a:r>
              <a:rPr lang="el-GR" sz="1800" b="0" i="0" u="none" strike="noStrike" baseline="0" dirty="0"/>
              <a:t> αλγόριθμος ο οποίος εκτελείται σε ένα ρεαλιστικό μοντέλο κβαντικού υπολογισμού. Συνήθως ο όρος χρησιμοποιείτα</a:t>
            </a:r>
            <a:r>
              <a:rPr lang="el-GR" dirty="0"/>
              <a:t>ι για αλγορίθμους που </a:t>
            </a:r>
            <a:r>
              <a:rPr lang="el-GR" sz="1800" b="0" i="0" u="none" strike="noStrike" baseline="0" dirty="0">
                <a:solidFill>
                  <a:schemeClr val="accent2"/>
                </a:solidFill>
              </a:rPr>
              <a:t>χρησιμοποιούν κάποια κβαντική ιδιότητα</a:t>
            </a:r>
            <a:r>
              <a:rPr lang="el-GR" sz="1800" b="0" i="0" u="none" strike="noStrike" baseline="0" dirty="0"/>
              <a:t> και </a:t>
            </a:r>
            <a:r>
              <a:rPr lang="el-GR" sz="1800" b="0" i="0" u="none" strike="noStrike" baseline="0" dirty="0">
                <a:solidFill>
                  <a:schemeClr val="accent2"/>
                </a:solidFill>
              </a:rPr>
              <a:t>μπορούν να εκτελεστούν μόνο σε κβαντικούς υπολογιστές</a:t>
            </a:r>
            <a:r>
              <a:rPr lang="el-GR" sz="1800" b="0" i="0" u="none" strike="noStrike" baseline="0" dirty="0"/>
              <a:t>.</a:t>
            </a:r>
            <a:endParaRPr lang="el-GR" dirty="0"/>
          </a:p>
        </p:txBody>
      </p:sp>
      <p:sp>
        <p:nvSpPr>
          <p:cNvPr id="6" name="TextBox 5">
            <a:extLst>
              <a:ext uri="{FF2B5EF4-FFF2-40B4-BE49-F238E27FC236}">
                <a16:creationId xmlns:a16="http://schemas.microsoft.com/office/drawing/2014/main" id="{49243FF9-3FD0-485F-B2E0-4F74C84CF943}"/>
              </a:ext>
            </a:extLst>
          </p:cNvPr>
          <p:cNvSpPr txBox="1"/>
          <p:nvPr/>
        </p:nvSpPr>
        <p:spPr>
          <a:xfrm>
            <a:off x="2321569" y="4682908"/>
            <a:ext cx="2408007" cy="369332"/>
          </a:xfrm>
          <a:prstGeom prst="rect">
            <a:avLst/>
          </a:prstGeom>
          <a:noFill/>
        </p:spPr>
        <p:txBody>
          <a:bodyPr wrap="square" rtlCol="0">
            <a:spAutoFit/>
          </a:bodyPr>
          <a:lstStyle/>
          <a:p>
            <a:pPr algn="ctr"/>
            <a:r>
              <a:rPr lang="el-GR" dirty="0">
                <a:solidFill>
                  <a:schemeClr val="accent4"/>
                </a:solidFill>
              </a:rPr>
              <a:t>Αλγόριθμος του </a:t>
            </a:r>
            <a:r>
              <a:rPr lang="en-US" dirty="0">
                <a:solidFill>
                  <a:schemeClr val="accent4"/>
                </a:solidFill>
              </a:rPr>
              <a:t>Grover</a:t>
            </a:r>
            <a:endParaRPr lang="el-GR" dirty="0">
              <a:solidFill>
                <a:schemeClr val="accent4"/>
              </a:solidFill>
            </a:endParaRPr>
          </a:p>
        </p:txBody>
      </p:sp>
      <p:sp>
        <p:nvSpPr>
          <p:cNvPr id="39" name="TextBox 38">
            <a:extLst>
              <a:ext uri="{FF2B5EF4-FFF2-40B4-BE49-F238E27FC236}">
                <a16:creationId xmlns:a16="http://schemas.microsoft.com/office/drawing/2014/main" id="{9F7E8BCE-F91C-456E-9E0C-28863B84F337}"/>
              </a:ext>
            </a:extLst>
          </p:cNvPr>
          <p:cNvSpPr txBox="1"/>
          <p:nvPr/>
        </p:nvSpPr>
        <p:spPr>
          <a:xfrm>
            <a:off x="6626784" y="4682908"/>
            <a:ext cx="2408007" cy="369332"/>
          </a:xfrm>
          <a:prstGeom prst="rect">
            <a:avLst/>
          </a:prstGeom>
          <a:noFill/>
        </p:spPr>
        <p:txBody>
          <a:bodyPr wrap="square" rtlCol="0">
            <a:spAutoFit/>
          </a:bodyPr>
          <a:lstStyle/>
          <a:p>
            <a:pPr algn="ctr"/>
            <a:r>
              <a:rPr lang="el-GR" dirty="0">
                <a:solidFill>
                  <a:schemeClr val="accent4"/>
                </a:solidFill>
              </a:rPr>
              <a:t>Αλγόριθμος του</a:t>
            </a:r>
            <a:r>
              <a:rPr lang="en-US" dirty="0">
                <a:solidFill>
                  <a:schemeClr val="accent4"/>
                </a:solidFill>
              </a:rPr>
              <a:t> Shor</a:t>
            </a:r>
            <a:endParaRPr lang="el-GR" dirty="0">
              <a:solidFill>
                <a:schemeClr val="accent4"/>
              </a:solidFill>
            </a:endParaRPr>
          </a:p>
        </p:txBody>
      </p:sp>
      <p:sp>
        <p:nvSpPr>
          <p:cNvPr id="9" name="TextBox 8">
            <a:extLst>
              <a:ext uri="{FF2B5EF4-FFF2-40B4-BE49-F238E27FC236}">
                <a16:creationId xmlns:a16="http://schemas.microsoft.com/office/drawing/2014/main" id="{221FD183-17E8-4915-B725-7E5BBEB66F9C}"/>
              </a:ext>
            </a:extLst>
          </p:cNvPr>
          <p:cNvSpPr txBox="1"/>
          <p:nvPr/>
        </p:nvSpPr>
        <p:spPr>
          <a:xfrm>
            <a:off x="3668984" y="3085746"/>
            <a:ext cx="3865025" cy="369332"/>
          </a:xfrm>
          <a:prstGeom prst="rect">
            <a:avLst/>
          </a:prstGeom>
          <a:noFill/>
        </p:spPr>
        <p:txBody>
          <a:bodyPr wrap="square" rtlCol="0">
            <a:spAutoFit/>
          </a:bodyPr>
          <a:lstStyle/>
          <a:p>
            <a:pPr algn="ctr"/>
            <a:r>
              <a:rPr lang="el-GR" u="sng" dirty="0"/>
              <a:t>Κβαντικοί Αλγόριθμοι &amp; Κρυπτογραφία</a:t>
            </a:r>
          </a:p>
        </p:txBody>
      </p:sp>
      <p:cxnSp>
        <p:nvCxnSpPr>
          <p:cNvPr id="12" name="Straight Arrow Connector 11">
            <a:extLst>
              <a:ext uri="{FF2B5EF4-FFF2-40B4-BE49-F238E27FC236}">
                <a16:creationId xmlns:a16="http://schemas.microsoft.com/office/drawing/2014/main" id="{7CCA131E-E745-4B99-A98A-A0047C73577E}"/>
              </a:ext>
            </a:extLst>
          </p:cNvPr>
          <p:cNvCxnSpPr>
            <a:cxnSpLocks/>
            <a:stCxn id="9" idx="2"/>
            <a:endCxn id="6" idx="0"/>
          </p:cNvCxnSpPr>
          <p:nvPr/>
        </p:nvCxnSpPr>
        <p:spPr>
          <a:xfrm flipH="1">
            <a:off x="3525573" y="3455078"/>
            <a:ext cx="2075924" cy="122783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323A042-C875-485A-BFE9-F62CAFA1F957}"/>
              </a:ext>
            </a:extLst>
          </p:cNvPr>
          <p:cNvCxnSpPr>
            <a:cxnSpLocks/>
            <a:stCxn id="9" idx="2"/>
            <a:endCxn id="39" idx="0"/>
          </p:cNvCxnSpPr>
          <p:nvPr/>
        </p:nvCxnSpPr>
        <p:spPr>
          <a:xfrm>
            <a:off x="5601497" y="3455078"/>
            <a:ext cx="2229291" cy="122783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header">
            <a:extLst>
              <a:ext uri="{FF2B5EF4-FFF2-40B4-BE49-F238E27FC236}">
                <a16:creationId xmlns:a16="http://schemas.microsoft.com/office/drawing/2014/main" id="{56E528E1-508F-4B14-9DC4-C6BDFE2023C2}"/>
              </a:ext>
            </a:extLst>
          </p:cNvPr>
          <p:cNvSpPr txBox="1"/>
          <p:nvPr/>
        </p:nvSpPr>
        <p:spPr>
          <a:xfrm>
            <a:off x="7525314"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Tree>
    <p:extLst>
      <p:ext uri="{BB962C8B-B14F-4D97-AF65-F5344CB8AC3E}">
        <p14:creationId xmlns:p14="http://schemas.microsoft.com/office/powerpoint/2010/main" val="15927163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1000"/>
                                        <p:tgtEl>
                                          <p:spTgt spid="6"/>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circle(in)">
                                      <p:cBhvr>
                                        <p:cTn id="15" dur="1000"/>
                                        <p:tgtEl>
                                          <p:spTgt spid="39"/>
                                        </p:tgtEl>
                                      </p:cBhvr>
                                    </p:animEffect>
                                  </p:childTnLst>
                                </p:cTn>
                              </p:par>
                              <p:par>
                                <p:cTn id="16" presetID="6" presetClass="entr" presetSubtype="16"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ircle(in)">
                                      <p:cBhvr>
                                        <p:cTn id="18" dur="1000"/>
                                        <p:tgtEl>
                                          <p:spTgt spid="12"/>
                                        </p:tgtEl>
                                      </p:cBhvr>
                                    </p:animEffect>
                                  </p:childTnLst>
                                </p:cTn>
                              </p:par>
                              <p:par>
                                <p:cTn id="19" presetID="6" presetClass="entr" presetSubtype="16"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9"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646BF70-E1E5-4F33-AA7E-CC795C28F1A8}"/>
              </a:ext>
            </a:extLst>
          </p:cNvPr>
          <p:cNvGrpSpPr/>
          <p:nvPr/>
        </p:nvGrpSpPr>
        <p:grpSpPr>
          <a:xfrm>
            <a:off x="0" y="0"/>
            <a:ext cx="12192000" cy="6858000"/>
            <a:chOff x="0" y="0"/>
            <a:chExt cx="12192000" cy="6858000"/>
          </a:xfrm>
        </p:grpSpPr>
        <p:sp>
          <p:nvSpPr>
            <p:cNvPr id="3" name="Rectangle 2">
              <a:extLst>
                <a:ext uri="{FF2B5EF4-FFF2-40B4-BE49-F238E27FC236}">
                  <a16:creationId xmlns:a16="http://schemas.microsoft.com/office/drawing/2014/main" id="{3B04262D-4D86-4062-B3A9-BF4426EE17D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Freeform: Shape 6">
              <a:extLst>
                <a:ext uri="{FF2B5EF4-FFF2-40B4-BE49-F238E27FC236}">
                  <a16:creationId xmlns:a16="http://schemas.microsoft.com/office/drawing/2014/main" id="{23ECE982-D529-498A-BCDD-A1CD695FDDE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99EA0E9F-32DF-460E-88C2-AD1779247F3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10" name="Graphic 9" descr="Atom with solid fill">
              <a:extLst>
                <a:ext uri="{FF2B5EF4-FFF2-40B4-BE49-F238E27FC236}">
                  <a16:creationId xmlns:a16="http://schemas.microsoft.com/office/drawing/2014/main" id="{E2166422-6229-4518-ABF6-4A3D421CC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38099" y="0"/>
            <a:ext cx="11846018"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37989" y="0"/>
            <a:ext cx="11495200"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0"/>
                  <a:stretch>
                    <a:fillRect/>
                  </a:stretch>
                </p:blipFill>
                <p:spPr>
                  <a:xfrm>
                    <a:off x="11291884" y="3335885"/>
                    <a:ext cx="291341"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2"/>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11306820" y="3330000"/>
                <a:ext cx="198000" cy="198000"/>
              </a:xfrm>
              <a:prstGeom prst="rect">
                <a:avLst/>
              </a:prstGeom>
            </p:spPr>
          </p:pic>
        </p:grpSp>
      </p:grpSp>
      <p:sp>
        <p:nvSpPr>
          <p:cNvPr id="37" name="header">
            <a:extLst>
              <a:ext uri="{FF2B5EF4-FFF2-40B4-BE49-F238E27FC236}">
                <a16:creationId xmlns:a16="http://schemas.microsoft.com/office/drawing/2014/main" id="{AEEBF47A-E4FF-43EE-87AB-1FF06ED5794F}"/>
              </a:ext>
            </a:extLst>
          </p:cNvPr>
          <p:cNvSpPr txBox="1"/>
          <p:nvPr/>
        </p:nvSpPr>
        <p:spPr>
          <a:xfrm>
            <a:off x="7525420"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31" name="TextBox 30">
            <a:extLst>
              <a:ext uri="{FF2B5EF4-FFF2-40B4-BE49-F238E27FC236}">
                <a16:creationId xmlns:a16="http://schemas.microsoft.com/office/drawing/2014/main" id="{709AD319-38D9-4219-B8F8-B990C76952C9}"/>
              </a:ext>
            </a:extLst>
          </p:cNvPr>
          <p:cNvSpPr txBox="1"/>
          <p:nvPr/>
        </p:nvSpPr>
        <p:spPr>
          <a:xfrm>
            <a:off x="1191397" y="940474"/>
            <a:ext cx="7551156" cy="923330"/>
          </a:xfrm>
          <a:prstGeom prst="rect">
            <a:avLst/>
          </a:prstGeom>
          <a:noFill/>
          <a:ln>
            <a:solidFill>
              <a:schemeClr val="accent4">
                <a:lumMod val="75000"/>
              </a:schemeClr>
            </a:solidFill>
          </a:ln>
        </p:spPr>
        <p:txBody>
          <a:bodyPr wrap="square">
            <a:spAutoFit/>
          </a:bodyPr>
          <a:lstStyle/>
          <a:p>
            <a:pPr algn="l"/>
            <a:r>
              <a:rPr lang="el-GR" b="1" u="sng" dirty="0">
                <a:solidFill>
                  <a:schemeClr val="accent4"/>
                </a:solidFill>
              </a:rPr>
              <a:t>Αλ</a:t>
            </a:r>
            <a:r>
              <a:rPr lang="el-GR" sz="1800" b="1" i="0" u="sng" strike="noStrike" baseline="0" dirty="0">
                <a:solidFill>
                  <a:schemeClr val="accent4"/>
                </a:solidFill>
              </a:rPr>
              <a:t>γόριθμος του Grover</a:t>
            </a:r>
            <a:r>
              <a:rPr lang="el-GR" dirty="0">
                <a:solidFill>
                  <a:schemeClr val="accent4"/>
                </a:solidFill>
              </a:rPr>
              <a:t> (</a:t>
            </a:r>
            <a:r>
              <a:rPr lang="el-GR" sz="1800" b="0" i="0" strike="noStrike" baseline="0" dirty="0">
                <a:solidFill>
                  <a:schemeClr val="accent4"/>
                </a:solidFill>
              </a:rPr>
              <a:t>Love Grover, 1996</a:t>
            </a:r>
            <a:r>
              <a:rPr lang="el-GR" dirty="0">
                <a:solidFill>
                  <a:schemeClr val="accent4"/>
                </a:solidFill>
              </a:rPr>
              <a:t>)</a:t>
            </a:r>
            <a:r>
              <a:rPr lang="el-GR" sz="1800" b="0" i="0" strike="noStrike" baseline="0" dirty="0">
                <a:solidFill>
                  <a:schemeClr val="accent4"/>
                </a:solidFill>
              </a:rPr>
              <a:t> </a:t>
            </a:r>
            <a:endParaRPr lang="el-GR" dirty="0">
              <a:solidFill>
                <a:schemeClr val="accent4"/>
              </a:solidFill>
            </a:endParaRPr>
          </a:p>
          <a:p>
            <a:pPr algn="l"/>
            <a:r>
              <a:rPr lang="el-GR" sz="1800" b="0" i="0" u="none" strike="noStrike" baseline="0" dirty="0"/>
              <a:t>Αλγόριθμος ο οποίος καταφέρνει να </a:t>
            </a:r>
            <a:r>
              <a:rPr lang="el-GR" sz="1800" b="0" i="0" u="none" strike="noStrike" baseline="0" dirty="0">
                <a:solidFill>
                  <a:schemeClr val="accent2"/>
                </a:solidFill>
              </a:rPr>
              <a:t>επιταχύνει</a:t>
            </a:r>
            <a:r>
              <a:rPr lang="el-GR" sz="1800" b="0" i="0" u="none" strike="noStrike" baseline="0" dirty="0"/>
              <a:t> (τετραγωνικά) </a:t>
            </a:r>
            <a:r>
              <a:rPr lang="el-GR" sz="1800" b="0" i="0" u="none" strike="noStrike" baseline="0" dirty="0">
                <a:solidFill>
                  <a:schemeClr val="accent2"/>
                </a:solidFill>
              </a:rPr>
              <a:t>την</a:t>
            </a:r>
            <a:r>
              <a:rPr lang="el-GR" sz="1800" b="0" i="0" u="none" strike="noStrike" baseline="0" dirty="0"/>
              <a:t> </a:t>
            </a:r>
            <a:r>
              <a:rPr lang="el-GR" sz="1800" b="0" i="0" u="none" strike="noStrike" baseline="0" dirty="0">
                <a:solidFill>
                  <a:schemeClr val="accent2"/>
                </a:solidFill>
              </a:rPr>
              <a:t>διαδικασία διερεύνησης</a:t>
            </a:r>
            <a:r>
              <a:rPr lang="en-US" sz="1800" b="0" i="0" u="none" strike="noStrike" baseline="0" dirty="0"/>
              <a:t> </a:t>
            </a:r>
            <a:r>
              <a:rPr lang="el-GR" sz="1800" b="0" i="0" u="none" strike="noStrike" baseline="0" dirty="0"/>
              <a:t>μιας </a:t>
            </a:r>
            <a:r>
              <a:rPr lang="el-GR" sz="1800" b="0" i="0" u="sng" strike="noStrike" baseline="0" dirty="0">
                <a:solidFill>
                  <a:schemeClr val="accent2"/>
                </a:solidFill>
              </a:rPr>
              <a:t>μη δομημένης βάσης δεδομένων</a:t>
            </a:r>
            <a:r>
              <a:rPr lang="el-GR" sz="1800" b="0" i="0" u="none" strike="noStrike" baseline="0" dirty="0"/>
              <a:t>.</a:t>
            </a:r>
            <a:endParaRPr lang="el-GR" dirty="0"/>
          </a:p>
        </p:txBody>
      </p:sp>
      <p:sp>
        <p:nvSpPr>
          <p:cNvPr id="33" name="TextBox 32">
            <a:extLst>
              <a:ext uri="{FF2B5EF4-FFF2-40B4-BE49-F238E27FC236}">
                <a16:creationId xmlns:a16="http://schemas.microsoft.com/office/drawing/2014/main" id="{0A42184A-F342-4067-8399-C45CC0462766}"/>
              </a:ext>
            </a:extLst>
          </p:cNvPr>
          <p:cNvSpPr txBox="1"/>
          <p:nvPr/>
        </p:nvSpPr>
        <p:spPr>
          <a:xfrm>
            <a:off x="3318296" y="308896"/>
            <a:ext cx="5285624" cy="523220"/>
          </a:xfrm>
          <a:prstGeom prst="rect">
            <a:avLst/>
          </a:prstGeom>
          <a:noFill/>
        </p:spPr>
        <p:txBody>
          <a:bodyPr wrap="square" rtlCol="0">
            <a:spAutoFit/>
          </a:bodyPr>
          <a:lstStyle/>
          <a:p>
            <a:r>
              <a:rPr lang="el-GR" sz="2800" b="1" dirty="0">
                <a:solidFill>
                  <a:schemeClr val="accent4"/>
                </a:solidFill>
              </a:rPr>
              <a:t>Κβαντικός Αλγόριθμος του </a:t>
            </a:r>
            <a:r>
              <a:rPr lang="en-US" sz="2800" b="1" dirty="0">
                <a:solidFill>
                  <a:schemeClr val="accent4"/>
                </a:solidFill>
              </a:rPr>
              <a:t>Grover</a:t>
            </a:r>
            <a:endParaRPr lang="el-GR" sz="2800" b="1" dirty="0">
              <a:solidFill>
                <a:schemeClr val="accent4"/>
              </a:solidFill>
            </a:endParaRPr>
          </a:p>
        </p:txBody>
      </p:sp>
      <p:sp>
        <p:nvSpPr>
          <p:cNvPr id="35" name="TextBox 34">
            <a:extLst>
              <a:ext uri="{FF2B5EF4-FFF2-40B4-BE49-F238E27FC236}">
                <a16:creationId xmlns:a16="http://schemas.microsoft.com/office/drawing/2014/main" id="{B2CF22A3-D9C8-45E6-9544-870A2CD62A2E}"/>
              </a:ext>
            </a:extLst>
          </p:cNvPr>
          <p:cNvSpPr txBox="1"/>
          <p:nvPr/>
        </p:nvSpPr>
        <p:spPr>
          <a:xfrm>
            <a:off x="1187160" y="2536505"/>
            <a:ext cx="4213515" cy="1400383"/>
          </a:xfrm>
          <a:prstGeom prst="rect">
            <a:avLst/>
          </a:prstGeom>
          <a:noFill/>
        </p:spPr>
        <p:txBody>
          <a:bodyPr wrap="square">
            <a:spAutoFit/>
          </a:bodyPr>
          <a:lstStyle/>
          <a:p>
            <a:pPr algn="l"/>
            <a:r>
              <a:rPr lang="el-GR" sz="1600" b="0" i="0" strike="noStrike" baseline="0" dirty="0"/>
              <a:t>Περιέχει</a:t>
            </a:r>
            <a:r>
              <a:rPr lang="el-GR" sz="1600" b="0" i="0" strike="noStrike" dirty="0"/>
              <a:t> </a:t>
            </a:r>
            <a:r>
              <a:rPr lang="el-GR" sz="1600" b="0" i="0" u="none" strike="noStrike" baseline="0" dirty="0"/>
              <a:t>πληροφορίες οι οποίες</a:t>
            </a:r>
            <a:r>
              <a:rPr lang="en-US" sz="1600" b="0" i="0" u="none" strike="noStrike" baseline="0" dirty="0"/>
              <a:t>:</a:t>
            </a:r>
            <a:r>
              <a:rPr lang="el-GR" sz="1600" b="0" i="0" u="none" strike="noStrike" baseline="0" dirty="0"/>
              <a:t> </a:t>
            </a:r>
          </a:p>
          <a:p>
            <a:pPr marL="285750" indent="-285750" algn="l">
              <a:spcAft>
                <a:spcPts val="600"/>
              </a:spcAft>
              <a:buFont typeface="Wingdings" panose="05000000000000000000" pitchFamily="2" charset="2"/>
              <a:buChar char="Ø"/>
            </a:pPr>
            <a:r>
              <a:rPr lang="el-GR" sz="1600" b="0" i="0" u="none" strike="noStrike" baseline="0" dirty="0"/>
              <a:t>είτε </a:t>
            </a:r>
            <a:r>
              <a:rPr lang="el-GR" sz="1600" b="0" i="0" u="none" strike="noStrike" baseline="0" dirty="0">
                <a:solidFill>
                  <a:schemeClr val="accent2"/>
                </a:solidFill>
              </a:rPr>
              <a:t>δε συμμορφώνονται</a:t>
            </a:r>
            <a:r>
              <a:rPr lang="el-GR" sz="1600" b="0" i="0" u="none" strike="noStrike" baseline="0" dirty="0"/>
              <a:t> με ένα προκαθορισμένο μοντέλο δεδομένων </a:t>
            </a:r>
            <a:endParaRPr lang="el-GR" sz="1600" dirty="0"/>
          </a:p>
          <a:p>
            <a:pPr marL="285750" indent="-285750" algn="l">
              <a:buFont typeface="Wingdings" panose="05000000000000000000" pitchFamily="2" charset="2"/>
              <a:buChar char="Ø"/>
            </a:pPr>
            <a:r>
              <a:rPr lang="el-GR" sz="1600" b="0" i="0" u="none" strike="noStrike" baseline="0" dirty="0"/>
              <a:t>είτε</a:t>
            </a:r>
            <a:r>
              <a:rPr lang="en-US" sz="1600" b="0" i="0" u="none" strike="noStrike" baseline="0" dirty="0"/>
              <a:t> </a:t>
            </a:r>
            <a:r>
              <a:rPr lang="el-GR" sz="1600" b="0" i="0" u="none" strike="noStrike" baseline="0" dirty="0">
                <a:solidFill>
                  <a:schemeClr val="accent2"/>
                </a:solidFill>
              </a:rPr>
              <a:t>δεν είναι οργανωμένες</a:t>
            </a:r>
            <a:r>
              <a:rPr lang="el-GR" sz="1600" b="0" i="0" u="none" strike="noStrike" baseline="0" dirty="0"/>
              <a:t> στη βάση δεδομένων με έναν προκαθορισμένο τρόπο.</a:t>
            </a:r>
            <a:endParaRPr lang="el-GR" sz="1600" dirty="0"/>
          </a:p>
        </p:txBody>
      </p:sp>
      <p:cxnSp>
        <p:nvCxnSpPr>
          <p:cNvPr id="5" name="Straight Arrow Connector 4">
            <a:extLst>
              <a:ext uri="{FF2B5EF4-FFF2-40B4-BE49-F238E27FC236}">
                <a16:creationId xmlns:a16="http://schemas.microsoft.com/office/drawing/2014/main" id="{0FF05E61-0F5E-4AEB-AE16-76EF3FE44424}"/>
              </a:ext>
            </a:extLst>
          </p:cNvPr>
          <p:cNvCxnSpPr>
            <a:cxnSpLocks/>
            <a:endCxn id="35" idx="0"/>
          </p:cNvCxnSpPr>
          <p:nvPr/>
        </p:nvCxnSpPr>
        <p:spPr>
          <a:xfrm flipH="1">
            <a:off x="3293918" y="1772590"/>
            <a:ext cx="2283737" cy="7639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Diagram 16">
            <a:extLst>
              <a:ext uri="{FF2B5EF4-FFF2-40B4-BE49-F238E27FC236}">
                <a16:creationId xmlns:a16="http://schemas.microsoft.com/office/drawing/2014/main" id="{66CE937A-688C-4911-B7AC-87085BCFB1A6}"/>
              </a:ext>
            </a:extLst>
          </p:cNvPr>
          <p:cNvGraphicFramePr/>
          <p:nvPr>
            <p:extLst>
              <p:ext uri="{D42A27DB-BD31-4B8C-83A1-F6EECF244321}">
                <p14:modId xmlns:p14="http://schemas.microsoft.com/office/powerpoint/2010/main" val="1592781615"/>
              </p:ext>
            </p:extLst>
          </p:nvPr>
        </p:nvGraphicFramePr>
        <p:xfrm>
          <a:off x="1191397" y="4689000"/>
          <a:ext cx="7551156" cy="1458966"/>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15" name="Picture 14" descr="A page of a book&#10;&#10;Description automatically generated with low confidence">
            <a:extLst>
              <a:ext uri="{FF2B5EF4-FFF2-40B4-BE49-F238E27FC236}">
                <a16:creationId xmlns:a16="http://schemas.microsoft.com/office/drawing/2014/main" id="{E8181413-F441-4434-8B12-77AB0134897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27142" y="2236563"/>
            <a:ext cx="2568919" cy="1936450"/>
          </a:xfrm>
          <a:prstGeom prst="rect">
            <a:avLst/>
          </a:prstGeom>
        </p:spPr>
      </p:pic>
    </p:spTree>
    <p:extLst>
      <p:ext uri="{BB962C8B-B14F-4D97-AF65-F5344CB8AC3E}">
        <p14:creationId xmlns:p14="http://schemas.microsoft.com/office/powerpoint/2010/main" val="112205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graphicEl>
                                              <a:dgm id="{7A9FA6F7-3A6C-4879-8C0C-9ACCDA1E09CA}"/>
                                            </p:graphicEl>
                                          </p:spTgt>
                                        </p:tgtEl>
                                        <p:attrNameLst>
                                          <p:attrName>style.visibility</p:attrName>
                                        </p:attrNameLst>
                                      </p:cBhvr>
                                      <p:to>
                                        <p:strVal val="visible"/>
                                      </p:to>
                                    </p:set>
                                    <p:animEffect transition="in" filter="fade">
                                      <p:cBhvr>
                                        <p:cTn id="20" dur="500"/>
                                        <p:tgtEl>
                                          <p:spTgt spid="17">
                                            <p:graphicEl>
                                              <a:dgm id="{7A9FA6F7-3A6C-4879-8C0C-9ACCDA1E09C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graphicEl>
                                              <a:dgm id="{602A4DB9-1309-41A3-8297-9F6C8988CD29}"/>
                                            </p:graphicEl>
                                          </p:spTgt>
                                        </p:tgtEl>
                                        <p:attrNameLst>
                                          <p:attrName>style.visibility</p:attrName>
                                        </p:attrNameLst>
                                      </p:cBhvr>
                                      <p:to>
                                        <p:strVal val="visible"/>
                                      </p:to>
                                    </p:set>
                                    <p:animEffect transition="in" filter="fade">
                                      <p:cBhvr>
                                        <p:cTn id="23" dur="500"/>
                                        <p:tgtEl>
                                          <p:spTgt spid="17">
                                            <p:graphicEl>
                                              <a:dgm id="{602A4DB9-1309-41A3-8297-9F6C8988CD2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graphicEl>
                                              <a:dgm id="{2597A1F1-D2BD-4EB6-B22F-EFD40489AA1F}"/>
                                            </p:graphicEl>
                                          </p:spTgt>
                                        </p:tgtEl>
                                        <p:attrNameLst>
                                          <p:attrName>style.visibility</p:attrName>
                                        </p:attrNameLst>
                                      </p:cBhvr>
                                      <p:to>
                                        <p:strVal val="visible"/>
                                      </p:to>
                                    </p:set>
                                    <p:animEffect transition="in" filter="fade">
                                      <p:cBhvr>
                                        <p:cTn id="28" dur="500"/>
                                        <p:tgtEl>
                                          <p:spTgt spid="17">
                                            <p:graphicEl>
                                              <a:dgm id="{2597A1F1-D2BD-4EB6-B22F-EFD40489AA1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graphicEl>
                                              <a:dgm id="{A40C346A-7BB1-40A4-9BAC-1D2C0F366E77}"/>
                                            </p:graphicEl>
                                          </p:spTgt>
                                        </p:tgtEl>
                                        <p:attrNameLst>
                                          <p:attrName>style.visibility</p:attrName>
                                        </p:attrNameLst>
                                      </p:cBhvr>
                                      <p:to>
                                        <p:strVal val="visible"/>
                                      </p:to>
                                    </p:set>
                                    <p:animEffect transition="in" filter="fade">
                                      <p:cBhvr>
                                        <p:cTn id="31" dur="500"/>
                                        <p:tgtEl>
                                          <p:spTgt spid="17">
                                            <p:graphicEl>
                                              <a:dgm id="{A40C346A-7BB1-40A4-9BAC-1D2C0F366E77}"/>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graphicEl>
                                              <a:dgm id="{90D45681-B6FA-46D5-9AF5-D05AC7127D10}"/>
                                            </p:graphicEl>
                                          </p:spTgt>
                                        </p:tgtEl>
                                        <p:attrNameLst>
                                          <p:attrName>style.visibility</p:attrName>
                                        </p:attrNameLst>
                                      </p:cBhvr>
                                      <p:to>
                                        <p:strVal val="visible"/>
                                      </p:to>
                                    </p:set>
                                    <p:animEffect transition="in" filter="fade">
                                      <p:cBhvr>
                                        <p:cTn id="36" dur="500"/>
                                        <p:tgtEl>
                                          <p:spTgt spid="17">
                                            <p:graphicEl>
                                              <a:dgm id="{90D45681-B6FA-46D5-9AF5-D05AC7127D10}"/>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graphicEl>
                                              <a:dgm id="{275B6505-FC5A-4418-9318-E0DA5548B1CE}"/>
                                            </p:graphicEl>
                                          </p:spTgt>
                                        </p:tgtEl>
                                        <p:attrNameLst>
                                          <p:attrName>style.visibility</p:attrName>
                                        </p:attrNameLst>
                                      </p:cBhvr>
                                      <p:to>
                                        <p:strVal val="visible"/>
                                      </p:to>
                                    </p:set>
                                    <p:animEffect transition="in" filter="fade">
                                      <p:cBhvr>
                                        <p:cTn id="41" dur="500"/>
                                        <p:tgtEl>
                                          <p:spTgt spid="17">
                                            <p:graphicEl>
                                              <a:dgm id="{275B6505-FC5A-4418-9318-E0DA5548B1CE}"/>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graphicEl>
                                              <a:dgm id="{E6BBCAA6-C478-4B2A-93E7-5ED6D6478DCB}"/>
                                            </p:graphicEl>
                                          </p:spTgt>
                                        </p:tgtEl>
                                        <p:attrNameLst>
                                          <p:attrName>style.visibility</p:attrName>
                                        </p:attrNameLst>
                                      </p:cBhvr>
                                      <p:to>
                                        <p:strVal val="visible"/>
                                      </p:to>
                                    </p:set>
                                    <p:animEffect transition="in" filter="fade">
                                      <p:cBhvr>
                                        <p:cTn id="44" dur="500"/>
                                        <p:tgtEl>
                                          <p:spTgt spid="17">
                                            <p:graphicEl>
                                              <a:dgm id="{E6BBCAA6-C478-4B2A-93E7-5ED6D6478DCB}"/>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graphicEl>
                                              <a:dgm id="{15D79243-B08D-428F-8F2C-A93214167F15}"/>
                                            </p:graphicEl>
                                          </p:spTgt>
                                        </p:tgtEl>
                                        <p:attrNameLst>
                                          <p:attrName>style.visibility</p:attrName>
                                        </p:attrNameLst>
                                      </p:cBhvr>
                                      <p:to>
                                        <p:strVal val="visible"/>
                                      </p:to>
                                    </p:set>
                                    <p:animEffect transition="in" filter="fade">
                                      <p:cBhvr>
                                        <p:cTn id="49" dur="500"/>
                                        <p:tgtEl>
                                          <p:spTgt spid="17">
                                            <p:graphicEl>
                                              <a:dgm id="{15D79243-B08D-428F-8F2C-A93214167F1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Graphic spid="17"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646BF70-E1E5-4F33-AA7E-CC795C28F1A8}"/>
              </a:ext>
            </a:extLst>
          </p:cNvPr>
          <p:cNvGrpSpPr/>
          <p:nvPr/>
        </p:nvGrpSpPr>
        <p:grpSpPr>
          <a:xfrm>
            <a:off x="0" y="0"/>
            <a:ext cx="12192000" cy="6858000"/>
            <a:chOff x="0" y="0"/>
            <a:chExt cx="12192000" cy="6858000"/>
          </a:xfrm>
        </p:grpSpPr>
        <p:sp>
          <p:nvSpPr>
            <p:cNvPr id="3" name="Rectangle 2">
              <a:extLst>
                <a:ext uri="{FF2B5EF4-FFF2-40B4-BE49-F238E27FC236}">
                  <a16:creationId xmlns:a16="http://schemas.microsoft.com/office/drawing/2014/main" id="{3B04262D-4D86-4062-B3A9-BF4426EE17D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Freeform: Shape 6">
              <a:extLst>
                <a:ext uri="{FF2B5EF4-FFF2-40B4-BE49-F238E27FC236}">
                  <a16:creationId xmlns:a16="http://schemas.microsoft.com/office/drawing/2014/main" id="{23ECE982-D529-498A-BCDD-A1CD695FDDE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99EA0E9F-32DF-460E-88C2-AD1779247F3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10" name="Graphic 9" descr="Atom with solid fill">
              <a:extLst>
                <a:ext uri="{FF2B5EF4-FFF2-40B4-BE49-F238E27FC236}">
                  <a16:creationId xmlns:a16="http://schemas.microsoft.com/office/drawing/2014/main" id="{E2166422-6229-4518-ABF6-4A3D421CC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38099" y="0"/>
            <a:ext cx="11846018"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37993" y="0"/>
            <a:ext cx="11495200"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0"/>
                  <a:stretch>
                    <a:fillRect/>
                  </a:stretch>
                </p:blipFill>
                <p:spPr>
                  <a:xfrm>
                    <a:off x="11291407" y="3335885"/>
                    <a:ext cx="292292"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2"/>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11306820" y="3330000"/>
                <a:ext cx="198000" cy="198000"/>
              </a:xfrm>
              <a:prstGeom prst="rect">
                <a:avLst/>
              </a:prstGeom>
            </p:spPr>
          </p:pic>
        </p:grpSp>
      </p:grpSp>
      <p:sp>
        <p:nvSpPr>
          <p:cNvPr id="37" name="header">
            <a:extLst>
              <a:ext uri="{FF2B5EF4-FFF2-40B4-BE49-F238E27FC236}">
                <a16:creationId xmlns:a16="http://schemas.microsoft.com/office/drawing/2014/main" id="{AEEBF47A-E4FF-43EE-87AB-1FF06ED5794F}"/>
              </a:ext>
            </a:extLst>
          </p:cNvPr>
          <p:cNvSpPr txBox="1"/>
          <p:nvPr/>
        </p:nvSpPr>
        <p:spPr>
          <a:xfrm>
            <a:off x="7525315"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75" name="TextBox 74">
            <a:extLst>
              <a:ext uri="{FF2B5EF4-FFF2-40B4-BE49-F238E27FC236}">
                <a16:creationId xmlns:a16="http://schemas.microsoft.com/office/drawing/2014/main" id="{4DE11D42-8F23-4BD5-90ED-41323E3D7B93}"/>
              </a:ext>
            </a:extLst>
          </p:cNvPr>
          <p:cNvSpPr txBox="1"/>
          <p:nvPr/>
        </p:nvSpPr>
        <p:spPr>
          <a:xfrm>
            <a:off x="2585783" y="261610"/>
            <a:ext cx="6399505" cy="523220"/>
          </a:xfrm>
          <a:prstGeom prst="rect">
            <a:avLst/>
          </a:prstGeom>
          <a:noFill/>
        </p:spPr>
        <p:txBody>
          <a:bodyPr wrap="square" rtlCol="0">
            <a:spAutoFit/>
          </a:bodyPr>
          <a:lstStyle/>
          <a:p>
            <a:r>
              <a:rPr lang="el-GR" sz="2800" b="1" dirty="0">
                <a:solidFill>
                  <a:schemeClr val="accent4"/>
                </a:solidFill>
              </a:rPr>
              <a:t>Κρυπτανάλυση  &amp; Αλγόριθμος του </a:t>
            </a:r>
            <a:r>
              <a:rPr lang="en-US" sz="2800" b="1" dirty="0">
                <a:solidFill>
                  <a:schemeClr val="accent4"/>
                </a:solidFill>
              </a:rPr>
              <a:t>Grover</a:t>
            </a:r>
            <a:endParaRPr lang="el-GR" sz="2800" b="1" dirty="0">
              <a:solidFill>
                <a:schemeClr val="accent4"/>
              </a:solidFill>
            </a:endParaRPr>
          </a:p>
        </p:txBody>
      </p:sp>
      <p:sp>
        <p:nvSpPr>
          <p:cNvPr id="40" name="TextBox 39">
            <a:extLst>
              <a:ext uri="{FF2B5EF4-FFF2-40B4-BE49-F238E27FC236}">
                <a16:creationId xmlns:a16="http://schemas.microsoft.com/office/drawing/2014/main" id="{EE59F095-29CB-4C52-8C30-C8E1126FD408}"/>
              </a:ext>
            </a:extLst>
          </p:cNvPr>
          <p:cNvSpPr txBox="1"/>
          <p:nvPr/>
        </p:nvSpPr>
        <p:spPr>
          <a:xfrm>
            <a:off x="1705121" y="900533"/>
            <a:ext cx="8160826" cy="369332"/>
          </a:xfrm>
          <a:prstGeom prst="rect">
            <a:avLst/>
          </a:prstGeom>
          <a:noFill/>
        </p:spPr>
        <p:txBody>
          <a:bodyPr wrap="square" rtlCol="0">
            <a:spAutoFit/>
          </a:bodyPr>
          <a:lstStyle/>
          <a:p>
            <a:r>
              <a:rPr lang="el-GR" dirty="0"/>
              <a:t>Ο κβαντικός αλγόριθμος του </a:t>
            </a:r>
            <a:r>
              <a:rPr lang="en-US" dirty="0"/>
              <a:t>Grover </a:t>
            </a:r>
            <a:r>
              <a:rPr lang="el-GR" dirty="0"/>
              <a:t>μπορεί να </a:t>
            </a:r>
            <a:r>
              <a:rPr lang="el-GR" dirty="0">
                <a:solidFill>
                  <a:schemeClr val="accent2"/>
                </a:solidFill>
              </a:rPr>
              <a:t>επιταχύνει</a:t>
            </a:r>
            <a:r>
              <a:rPr lang="el-GR" dirty="0"/>
              <a:t> τις παρακάτω διαδικασίες</a:t>
            </a:r>
            <a:r>
              <a:rPr lang="en-US" dirty="0"/>
              <a:t>:</a:t>
            </a:r>
            <a:r>
              <a:rPr lang="el-GR" dirty="0"/>
              <a:t> </a:t>
            </a:r>
          </a:p>
        </p:txBody>
      </p:sp>
      <p:sp>
        <p:nvSpPr>
          <p:cNvPr id="74" name="TextBox 73">
            <a:extLst>
              <a:ext uri="{FF2B5EF4-FFF2-40B4-BE49-F238E27FC236}">
                <a16:creationId xmlns:a16="http://schemas.microsoft.com/office/drawing/2014/main" id="{417EFBE3-DA97-4281-A235-1347EC224B1A}"/>
              </a:ext>
            </a:extLst>
          </p:cNvPr>
          <p:cNvSpPr txBox="1"/>
          <p:nvPr/>
        </p:nvSpPr>
        <p:spPr>
          <a:xfrm>
            <a:off x="3393323" y="1661992"/>
            <a:ext cx="4784431" cy="646331"/>
          </a:xfrm>
          <a:prstGeom prst="rect">
            <a:avLst/>
          </a:prstGeom>
          <a:noFill/>
          <a:ln>
            <a:solidFill>
              <a:schemeClr val="accent4">
                <a:lumMod val="75000"/>
              </a:schemeClr>
            </a:solidFill>
          </a:ln>
        </p:spPr>
        <p:txBody>
          <a:bodyPr wrap="square">
            <a:spAutoFit/>
          </a:bodyPr>
          <a:lstStyle/>
          <a:p>
            <a:pPr marL="285750" indent="-285750" algn="l">
              <a:spcAft>
                <a:spcPts val="1200"/>
              </a:spcAft>
              <a:buFont typeface="Wingdings" panose="05000000000000000000" pitchFamily="2" charset="2"/>
              <a:buChar char="Ø"/>
            </a:pPr>
            <a:r>
              <a:rPr lang="el-GR" b="0" i="0" u="none" strike="noStrike" baseline="0" dirty="0"/>
              <a:t>Η </a:t>
            </a:r>
            <a:r>
              <a:rPr lang="el-GR" b="0" i="0" u="none" strike="noStrike" baseline="0" dirty="0">
                <a:solidFill>
                  <a:schemeClr val="accent2"/>
                </a:solidFill>
              </a:rPr>
              <a:t>εύρεση</a:t>
            </a:r>
            <a:r>
              <a:rPr lang="el-GR" b="0" i="0" u="none" strike="noStrike" baseline="0" dirty="0"/>
              <a:t> μιας </a:t>
            </a:r>
            <a:r>
              <a:rPr lang="el-GR" b="0" i="0" u="none" strike="noStrike" baseline="0" dirty="0">
                <a:solidFill>
                  <a:schemeClr val="accent2"/>
                </a:solidFill>
              </a:rPr>
              <a:t>προεικόνας</a:t>
            </a:r>
            <a:r>
              <a:rPr lang="el-GR" b="0" i="0" u="none" strike="noStrike" baseline="0" dirty="0"/>
              <a:t> για μια τιμή s μιας συνάρτησης f</a:t>
            </a:r>
            <a:r>
              <a:rPr lang="el-GR" dirty="0"/>
              <a:t>, δηλαδή η εύρεση </a:t>
            </a:r>
            <a:r>
              <a:rPr lang="en-US" dirty="0"/>
              <a:t>x</a:t>
            </a:r>
            <a:r>
              <a:rPr lang="el-GR" dirty="0"/>
              <a:t> τ.ω. </a:t>
            </a:r>
            <a:r>
              <a:rPr lang="en-US" dirty="0"/>
              <a:t>f(x)=s. </a:t>
            </a:r>
            <a:endParaRPr lang="en-US" b="0" i="0" u="none" strike="noStrike" baseline="0" dirty="0"/>
          </a:p>
        </p:txBody>
      </p:sp>
      <p:sp>
        <p:nvSpPr>
          <p:cNvPr id="38" name="TextBox 37">
            <a:extLst>
              <a:ext uri="{FF2B5EF4-FFF2-40B4-BE49-F238E27FC236}">
                <a16:creationId xmlns:a16="http://schemas.microsoft.com/office/drawing/2014/main" id="{5AA4767F-9E8F-4566-9ABF-962995D32531}"/>
              </a:ext>
            </a:extLst>
          </p:cNvPr>
          <p:cNvSpPr txBox="1"/>
          <p:nvPr/>
        </p:nvSpPr>
        <p:spPr>
          <a:xfrm>
            <a:off x="3393323" y="5028288"/>
            <a:ext cx="4784430" cy="646331"/>
          </a:xfrm>
          <a:prstGeom prst="rect">
            <a:avLst/>
          </a:prstGeom>
          <a:noFill/>
          <a:ln>
            <a:solidFill>
              <a:schemeClr val="accent4">
                <a:lumMod val="75000"/>
              </a:schemeClr>
            </a:solidFill>
          </a:ln>
        </p:spPr>
        <p:txBody>
          <a:bodyPr wrap="square" rtlCol="0">
            <a:spAutoFit/>
          </a:bodyPr>
          <a:lstStyle/>
          <a:p>
            <a:pPr marL="285750" indent="-285750">
              <a:buFont typeface="Wingdings" panose="05000000000000000000" pitchFamily="2" charset="2"/>
              <a:buChar char="Ø"/>
            </a:pPr>
            <a:r>
              <a:rPr lang="el-GR" b="0" i="0" u="none" strike="noStrike" baseline="0" dirty="0"/>
              <a:t>Η </a:t>
            </a:r>
            <a:r>
              <a:rPr lang="el-GR" b="0" i="0" u="none" strike="noStrike" baseline="0" dirty="0">
                <a:solidFill>
                  <a:schemeClr val="accent2"/>
                </a:solidFill>
              </a:rPr>
              <a:t>εύρεση συμπτώσεων</a:t>
            </a:r>
            <a:r>
              <a:rPr lang="el-GR" b="0" i="0" u="none" strike="noStrike" baseline="0" dirty="0"/>
              <a:t> σε μια συνάρτηση </a:t>
            </a:r>
            <a:r>
              <a:rPr lang="en-US" b="0" i="0" u="none" strike="noStrike" baseline="0" dirty="0"/>
              <a:t>f, </a:t>
            </a:r>
            <a:r>
              <a:rPr lang="el-GR" b="0" i="0" u="none" strike="noStrike" baseline="0" dirty="0"/>
              <a:t>δηλαδή η εύρεση </a:t>
            </a:r>
            <a:r>
              <a:rPr lang="en-US" b="0" i="0" u="none" strike="noStrike" baseline="0" dirty="0"/>
              <a:t>x, y </a:t>
            </a:r>
            <a:r>
              <a:rPr lang="el-GR" b="0" i="0" u="none" strike="noStrike" baseline="0" dirty="0"/>
              <a:t>τ.ω. </a:t>
            </a:r>
            <a:r>
              <a:rPr lang="en-US" b="0" i="0" u="none" strike="noStrike" baseline="0" dirty="0"/>
              <a:t>f(x) = f(y).</a:t>
            </a:r>
            <a:endParaRPr lang="el-GR" dirty="0"/>
          </a:p>
        </p:txBody>
      </p:sp>
      <mc:AlternateContent xmlns:mc="http://schemas.openxmlformats.org/markup-compatibility/2006" xmlns:psez="http://schemas.microsoft.com/office/powerpoint/2016/sectionzoom">
        <mc:Choice Requires="psez">
          <p:graphicFrame>
            <p:nvGraphicFramePr>
              <p:cNvPr id="45" name="Section Zoom 44">
                <a:extLst>
                  <a:ext uri="{FF2B5EF4-FFF2-40B4-BE49-F238E27FC236}">
                    <a16:creationId xmlns:a16="http://schemas.microsoft.com/office/drawing/2014/main" id="{92089E7A-1F1A-451C-95A0-B00A04E7E7B6}"/>
                  </a:ext>
                </a:extLst>
              </p:cNvPr>
              <p:cNvGraphicFramePr>
                <a:graphicFrameLocks noChangeAspect="1"/>
              </p:cNvGraphicFramePr>
              <p:nvPr>
                <p:extLst>
                  <p:ext uri="{D42A27DB-BD31-4B8C-83A1-F6EECF244321}">
                    <p14:modId xmlns:p14="http://schemas.microsoft.com/office/powerpoint/2010/main" val="462986977"/>
                  </p:ext>
                </p:extLst>
              </p:nvPr>
            </p:nvGraphicFramePr>
            <p:xfrm>
              <a:off x="4052467" y="2723245"/>
              <a:ext cx="3466142" cy="1890120"/>
            </p:xfrm>
            <a:graphic>
              <a:graphicData uri="http://schemas.microsoft.com/office/powerpoint/2016/sectionzoom">
                <psez:sectionZm>
                  <psez:sectionZmObj sectionId="{3C8BF7F8-B398-49EF-A3F4-EE6D55B471E9}">
                    <psez:zmPr id="{2D3B6C8C-6283-4BFC-A828-A5416FE68488}" transitionDur="1000">
                      <p166:blipFill xmlns:p166="http://schemas.microsoft.com/office/powerpoint/2016/6/main">
                        <a:blip r:embed="rId16"/>
                        <a:stretch>
                          <a:fillRect/>
                        </a:stretch>
                      </p166:blipFill>
                      <p166:spPr xmlns:p166="http://schemas.microsoft.com/office/powerpoint/2016/6/main">
                        <a:xfrm>
                          <a:off x="0" y="0"/>
                          <a:ext cx="3466142" cy="1890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166:spPr>
                    </psez:zmPr>
                  </psez:sectionZmObj>
                </psez:sectionZm>
              </a:graphicData>
            </a:graphic>
          </p:graphicFrame>
        </mc:Choice>
        <mc:Fallback xmlns="">
          <p:pic>
            <p:nvPicPr>
              <p:cNvPr id="45" name="Section Zoom 44">
                <a:hlinkClick r:id="rId17" action="ppaction://hlinksldjump"/>
                <a:extLst>
                  <a:ext uri="{FF2B5EF4-FFF2-40B4-BE49-F238E27FC236}">
                    <a16:creationId xmlns:a16="http://schemas.microsoft.com/office/drawing/2014/main" id="{92089E7A-1F1A-451C-95A0-B00A04E7E7B6}"/>
                  </a:ext>
                </a:extLst>
              </p:cNvPr>
              <p:cNvPicPr>
                <a:picLocks noGrp="1" noRot="1" noChangeAspect="1" noMove="1" noResize="1" noEditPoints="1" noAdjustHandles="1" noChangeArrowheads="1" noChangeShapeType="1"/>
              </p:cNvPicPr>
              <p:nvPr/>
            </p:nvPicPr>
            <p:blipFill>
              <a:blip r:embed="rId18"/>
              <a:stretch>
                <a:fillRect/>
              </a:stretch>
            </p:blipFill>
            <p:spPr>
              <a:xfrm>
                <a:off x="4052467" y="2723245"/>
                <a:ext cx="3466142" cy="1890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Fallback>
      </mc:AlternateContent>
    </p:spTree>
    <p:extLst>
      <p:ext uri="{BB962C8B-B14F-4D97-AF65-F5344CB8AC3E}">
        <p14:creationId xmlns:p14="http://schemas.microsoft.com/office/powerpoint/2010/main" val="42061181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fltVal val="0"/>
                                          </p:val>
                                        </p:tav>
                                        <p:tav tm="100000">
                                          <p:val>
                                            <p:strVal val="#ppt_w"/>
                                          </p:val>
                                        </p:tav>
                                      </p:tavLst>
                                    </p:anim>
                                    <p:anim calcmode="lin" valueType="num">
                                      <p:cBhvr>
                                        <p:cTn id="16" dur="500" fill="hold"/>
                                        <p:tgtEl>
                                          <p:spTgt spid="45"/>
                                        </p:tgtEl>
                                        <p:attrNameLst>
                                          <p:attrName>ppt_h</p:attrName>
                                        </p:attrNameLst>
                                      </p:cBhvr>
                                      <p:tavLst>
                                        <p:tav tm="0">
                                          <p:val>
                                            <p:fltVal val="0"/>
                                          </p:val>
                                        </p:tav>
                                        <p:tav tm="100000">
                                          <p:val>
                                            <p:strVal val="#ppt_h"/>
                                          </p:val>
                                        </p:tav>
                                      </p:tavLst>
                                    </p:anim>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646BF70-E1E5-4F33-AA7E-CC795C28F1A8}"/>
              </a:ext>
            </a:extLst>
          </p:cNvPr>
          <p:cNvGrpSpPr/>
          <p:nvPr/>
        </p:nvGrpSpPr>
        <p:grpSpPr>
          <a:xfrm>
            <a:off x="0" y="0"/>
            <a:ext cx="12192000" cy="6858000"/>
            <a:chOff x="0" y="0"/>
            <a:chExt cx="12192000" cy="6858000"/>
          </a:xfrm>
        </p:grpSpPr>
        <p:sp>
          <p:nvSpPr>
            <p:cNvPr id="3" name="Rectangle 2">
              <a:extLst>
                <a:ext uri="{FF2B5EF4-FFF2-40B4-BE49-F238E27FC236}">
                  <a16:creationId xmlns:a16="http://schemas.microsoft.com/office/drawing/2014/main" id="{3B04262D-4D86-4062-B3A9-BF4426EE17D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Freeform: Shape 6">
              <a:extLst>
                <a:ext uri="{FF2B5EF4-FFF2-40B4-BE49-F238E27FC236}">
                  <a16:creationId xmlns:a16="http://schemas.microsoft.com/office/drawing/2014/main" id="{23ECE982-D529-498A-BCDD-A1CD695FDDE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99EA0E9F-32DF-460E-88C2-AD1779247F3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10" name="Graphic 9" descr="Atom with solid fill">
              <a:extLst>
                <a:ext uri="{FF2B5EF4-FFF2-40B4-BE49-F238E27FC236}">
                  <a16:creationId xmlns:a16="http://schemas.microsoft.com/office/drawing/2014/main" id="{E2166422-6229-4518-ABF6-4A3D421CC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37989" y="0"/>
            <a:ext cx="11846234"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37989" y="0"/>
            <a:ext cx="11495199"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0"/>
                  <a:stretch>
                    <a:fillRect/>
                  </a:stretch>
                </p:blipFill>
                <p:spPr>
                  <a:xfrm>
                    <a:off x="11291407" y="3335885"/>
                    <a:ext cx="292292"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2"/>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11306820" y="3330000"/>
                <a:ext cx="198000" cy="198000"/>
              </a:xfrm>
              <a:prstGeom prst="rect">
                <a:avLst/>
              </a:prstGeom>
            </p:spPr>
          </p:pic>
        </p:grpSp>
      </p:grpSp>
      <p:sp>
        <p:nvSpPr>
          <p:cNvPr id="33" name="TextBox 32">
            <a:extLst>
              <a:ext uri="{FF2B5EF4-FFF2-40B4-BE49-F238E27FC236}">
                <a16:creationId xmlns:a16="http://schemas.microsoft.com/office/drawing/2014/main" id="{26E25623-771F-4852-9151-F62C794976A8}"/>
              </a:ext>
            </a:extLst>
          </p:cNvPr>
          <p:cNvSpPr txBox="1"/>
          <p:nvPr/>
        </p:nvSpPr>
        <p:spPr>
          <a:xfrm>
            <a:off x="2939410" y="261103"/>
            <a:ext cx="4910472" cy="523220"/>
          </a:xfrm>
          <a:prstGeom prst="rect">
            <a:avLst/>
          </a:prstGeom>
          <a:noFill/>
        </p:spPr>
        <p:txBody>
          <a:bodyPr wrap="square" rtlCol="0">
            <a:spAutoFit/>
          </a:bodyPr>
          <a:lstStyle/>
          <a:p>
            <a:r>
              <a:rPr lang="el-GR" sz="2800" b="1" dirty="0">
                <a:solidFill>
                  <a:schemeClr val="accent4"/>
                </a:solidFill>
              </a:rPr>
              <a:t>Κβαντικός Αλγόριθμος του </a:t>
            </a:r>
            <a:r>
              <a:rPr lang="en-US" sz="2800" b="1" dirty="0">
                <a:solidFill>
                  <a:schemeClr val="accent4"/>
                </a:solidFill>
              </a:rPr>
              <a:t>Shor</a:t>
            </a:r>
            <a:endParaRPr lang="el-GR" sz="2800" b="1" dirty="0">
              <a:solidFill>
                <a:schemeClr val="accent4"/>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49FC95A-528C-44FE-B437-7B85B240C9B3}"/>
                  </a:ext>
                </a:extLst>
              </p:cNvPr>
              <p:cNvSpPr txBox="1"/>
              <p:nvPr/>
            </p:nvSpPr>
            <p:spPr>
              <a:xfrm>
                <a:off x="739014" y="1047542"/>
                <a:ext cx="9311264" cy="646331"/>
              </a:xfrm>
              <a:prstGeom prst="rect">
                <a:avLst/>
              </a:prstGeom>
              <a:noFill/>
              <a:ln>
                <a:solidFill>
                  <a:schemeClr val="accent4">
                    <a:lumMod val="75000"/>
                  </a:schemeClr>
                </a:solidFill>
              </a:ln>
            </p:spPr>
            <p:txBody>
              <a:bodyPr wrap="square">
                <a:spAutoFit/>
              </a:bodyPr>
              <a:lstStyle/>
              <a:p>
                <a:pPr algn="l"/>
                <a:r>
                  <a:rPr lang="el-GR" b="0" i="0" u="none" strike="noStrike" baseline="0" dirty="0"/>
                  <a:t>Ο </a:t>
                </a:r>
                <a:r>
                  <a:rPr lang="el-GR" b="1" i="0" u="none" strike="noStrike" baseline="0" dirty="0">
                    <a:solidFill>
                      <a:schemeClr val="accent4"/>
                    </a:solidFill>
                  </a:rPr>
                  <a:t>αλγόριθμος του </a:t>
                </a:r>
                <a:r>
                  <a:rPr lang="en-US" b="1" i="0" u="none" strike="noStrike" baseline="0" dirty="0">
                    <a:solidFill>
                      <a:schemeClr val="accent4"/>
                    </a:solidFill>
                  </a:rPr>
                  <a:t>Shor</a:t>
                </a:r>
                <a:r>
                  <a:rPr lang="en-US" b="1" i="0" u="none" strike="noStrike" baseline="0" dirty="0">
                    <a:solidFill>
                      <a:schemeClr val="accent4">
                        <a:lumMod val="75000"/>
                      </a:schemeClr>
                    </a:solidFill>
                  </a:rPr>
                  <a:t> </a:t>
                </a:r>
                <a:r>
                  <a:rPr lang="el-GR" b="0" i="0" u="none" strike="noStrike" baseline="0" dirty="0"/>
                  <a:t> καταφέρνει να λύσει </a:t>
                </a:r>
                <a:r>
                  <a:rPr lang="el-GR" i="0" u="none" strike="noStrike" baseline="0" dirty="0">
                    <a:solidFill>
                      <a:schemeClr val="accent2"/>
                    </a:solidFill>
                  </a:rPr>
                  <a:t>σε πολυωνυμικό χρόνο</a:t>
                </a:r>
                <a:r>
                  <a:rPr lang="el-GR" b="1" i="0" u="none" strike="noStrike" baseline="0" dirty="0"/>
                  <a:t> </a:t>
                </a:r>
                <a:r>
                  <a:rPr lang="el-GR" b="0" i="0" u="none" strike="noStrike" baseline="0" dirty="0"/>
                  <a:t>το εξής πρόβλημα :</a:t>
                </a:r>
              </a:p>
              <a:p>
                <a:r>
                  <a:rPr lang="en-US" b="0" i="1" u="none" strike="noStrike" baseline="0" dirty="0"/>
                  <a:t>   </a:t>
                </a:r>
                <a:r>
                  <a:rPr lang="el-GR" i="1" dirty="0"/>
                  <a:t>Δοθέντος </a:t>
                </a:r>
                <a:r>
                  <a:rPr lang="el-GR" b="0" u="none" strike="noStrike" baseline="0" dirty="0"/>
                  <a:t>n </a:t>
                </a:r>
                <a14:m>
                  <m:oMath xmlns:m="http://schemas.openxmlformats.org/officeDocument/2006/math">
                    <m:r>
                      <a:rPr lang="el-GR" i="1">
                        <a:latin typeface="Cambria Math" panose="02040503050406030204" pitchFamily="18" charset="0"/>
                      </a:rPr>
                      <m:t>∈</m:t>
                    </m:r>
                    <m:r>
                      <a:rPr lang="el-GR" i="1">
                        <a:latin typeface="Cambria Math" panose="02040503050406030204" pitchFamily="18" charset="0"/>
                      </a:rPr>
                      <m:t>ℕ</m:t>
                    </m:r>
                  </m:oMath>
                </a14:m>
                <a:r>
                  <a:rPr lang="el-GR" b="0" i="1" u="none" strike="noStrike" baseline="0" dirty="0"/>
                  <a:t>, να βρεθεί η περίοδος της συνάρτησης </a:t>
                </a:r>
                <a:r>
                  <a:rPr lang="el-GR" b="0" u="none" strike="noStrike" baseline="0" dirty="0"/>
                  <a:t>f</a:t>
                </a:r>
                <a:r>
                  <a:rPr lang="el-GR" b="0" u="none" strike="noStrike" baseline="-25000" dirty="0"/>
                  <a:t>n,a</a:t>
                </a:r>
                <a:r>
                  <a:rPr lang="el-GR" b="0" u="none" strike="noStrike" baseline="0" dirty="0"/>
                  <a:t>(x) = a</a:t>
                </a:r>
                <a:r>
                  <a:rPr lang="en-US" dirty="0">
                    <a:latin typeface="Calibri" panose="020F0502020204030204" pitchFamily="34" charset="0"/>
                    <a:cs typeface="Calibri" panose="020F0502020204030204" pitchFamily="34" charset="0"/>
                  </a:rPr>
                  <a:t>∙</a:t>
                </a:r>
                <a:r>
                  <a:rPr lang="el-GR" b="0" u="none" strike="noStrike" baseline="0" dirty="0"/>
                  <a:t>x modn</a:t>
                </a:r>
                <a:r>
                  <a:rPr lang="en-US" i="1" dirty="0"/>
                  <a:t>,</a:t>
                </a:r>
                <a:r>
                  <a:rPr lang="el-GR" b="0" i="1" u="none" strike="noStrike" baseline="0" dirty="0"/>
                  <a:t> </a:t>
                </a:r>
                <a:r>
                  <a:rPr lang="el-GR" b="0" u="none" strike="noStrike" baseline="0" dirty="0"/>
                  <a:t>a</a:t>
                </a:r>
                <a:r>
                  <a:rPr lang="en-US" dirty="0"/>
                  <a:t> </a:t>
                </a:r>
                <a14:m>
                  <m:oMath xmlns:m="http://schemas.openxmlformats.org/officeDocument/2006/math">
                    <m:r>
                      <a:rPr lang="el-GR" b="0" i="1" u="none" strike="noStrike" baseline="0" smtClean="0">
                        <a:latin typeface="Cambria Math" panose="02040503050406030204" pitchFamily="18" charset="0"/>
                      </a:rPr>
                      <m:t>∈</m:t>
                    </m:r>
                    <m:r>
                      <a:rPr lang="el-GR" b="0" i="1" u="none" strike="noStrike" baseline="0" smtClean="0">
                        <a:latin typeface="Cambria Math" panose="02040503050406030204" pitchFamily="18" charset="0"/>
                      </a:rPr>
                      <m:t>ℕ</m:t>
                    </m:r>
                  </m:oMath>
                </a14:m>
                <a:r>
                  <a:rPr lang="el-GR" b="0" i="1" u="none" strike="noStrike" baseline="0" dirty="0"/>
                  <a:t> </a:t>
                </a:r>
                <a:r>
                  <a:rPr lang="el-GR" b="0" u="none" strike="noStrike" baseline="0" dirty="0"/>
                  <a:t>με μκδ(a,n) = 1</a:t>
                </a:r>
                <a:r>
                  <a:rPr lang="el-GR" b="0" i="1" u="none" strike="noStrike" baseline="0" dirty="0"/>
                  <a:t>.</a:t>
                </a:r>
                <a:endParaRPr lang="el-GR" i="1" dirty="0"/>
              </a:p>
            </p:txBody>
          </p:sp>
        </mc:Choice>
        <mc:Fallback xmlns="">
          <p:sp>
            <p:nvSpPr>
              <p:cNvPr id="34" name="TextBox 33">
                <a:extLst>
                  <a:ext uri="{FF2B5EF4-FFF2-40B4-BE49-F238E27FC236}">
                    <a16:creationId xmlns:a16="http://schemas.microsoft.com/office/drawing/2014/main" id="{049FC95A-528C-44FE-B437-7B85B240C9B3}"/>
                  </a:ext>
                </a:extLst>
              </p:cNvPr>
              <p:cNvSpPr txBox="1">
                <a:spLocks noRot="1" noChangeAspect="1" noMove="1" noResize="1" noEditPoints="1" noAdjustHandles="1" noChangeArrowheads="1" noChangeShapeType="1" noTextEdit="1"/>
              </p:cNvSpPr>
              <p:nvPr/>
            </p:nvSpPr>
            <p:spPr>
              <a:xfrm>
                <a:off x="739014" y="1047542"/>
                <a:ext cx="9311264" cy="646331"/>
              </a:xfrm>
              <a:prstGeom prst="rect">
                <a:avLst/>
              </a:prstGeom>
              <a:blipFill>
                <a:blip r:embed="rId15"/>
                <a:stretch>
                  <a:fillRect l="-458" t="-4630" b="-12963"/>
                </a:stretch>
              </a:blipFill>
              <a:ln>
                <a:solidFill>
                  <a:schemeClr val="accent4">
                    <a:lumMod val="75000"/>
                  </a:schemeClr>
                </a:solidFill>
              </a:ln>
            </p:spPr>
            <p:txBody>
              <a:bodyPr/>
              <a:lstStyle/>
              <a:p>
                <a:r>
                  <a:rPr lang="el-GR">
                    <a:noFill/>
                  </a:rPr>
                  <a:t> </a:t>
                </a:r>
              </a:p>
            </p:txBody>
          </p:sp>
        </mc:Fallback>
      </mc:AlternateContent>
      <p:sp>
        <p:nvSpPr>
          <p:cNvPr id="36" name="TextBox 35">
            <a:extLst>
              <a:ext uri="{FF2B5EF4-FFF2-40B4-BE49-F238E27FC236}">
                <a16:creationId xmlns:a16="http://schemas.microsoft.com/office/drawing/2014/main" id="{ADE91A7D-F6D6-4147-80D1-2F332B78F799}"/>
              </a:ext>
            </a:extLst>
          </p:cNvPr>
          <p:cNvSpPr txBox="1"/>
          <p:nvPr/>
        </p:nvSpPr>
        <p:spPr>
          <a:xfrm>
            <a:off x="1200968" y="2991534"/>
            <a:ext cx="3380767" cy="646331"/>
          </a:xfrm>
          <a:prstGeom prst="rect">
            <a:avLst/>
          </a:prstGeom>
          <a:noFill/>
        </p:spPr>
        <p:txBody>
          <a:bodyPr wrap="square">
            <a:spAutoFit/>
          </a:bodyPr>
          <a:lstStyle/>
          <a:p>
            <a:pPr algn="ctr"/>
            <a:r>
              <a:rPr lang="el-GR" sz="1800" i="0" u="none" strike="noStrike" baseline="0" dirty="0">
                <a:solidFill>
                  <a:schemeClr val="accent4"/>
                </a:solidFill>
              </a:rPr>
              <a:t>Προβλήματος Παραγοντοποίησης Μεγάλων Ακεραίων</a:t>
            </a:r>
            <a:endParaRPr lang="el-GR" dirty="0">
              <a:solidFill>
                <a:schemeClr val="accent4"/>
              </a:solidFill>
            </a:endParaRPr>
          </a:p>
        </p:txBody>
      </p:sp>
      <p:sp>
        <p:nvSpPr>
          <p:cNvPr id="4" name="TextBox 3">
            <a:extLst>
              <a:ext uri="{FF2B5EF4-FFF2-40B4-BE49-F238E27FC236}">
                <a16:creationId xmlns:a16="http://schemas.microsoft.com/office/drawing/2014/main" id="{4F681EC1-5E6A-47F2-9B3D-1376BF85FA4C}"/>
              </a:ext>
            </a:extLst>
          </p:cNvPr>
          <p:cNvSpPr txBox="1"/>
          <p:nvPr/>
        </p:nvSpPr>
        <p:spPr>
          <a:xfrm>
            <a:off x="6054531" y="3085746"/>
            <a:ext cx="3376445" cy="369332"/>
          </a:xfrm>
          <a:prstGeom prst="rect">
            <a:avLst/>
          </a:prstGeom>
          <a:noFill/>
        </p:spPr>
        <p:txBody>
          <a:bodyPr wrap="square" rtlCol="0">
            <a:spAutoFit/>
          </a:bodyPr>
          <a:lstStyle/>
          <a:p>
            <a:pPr algn="ctr"/>
            <a:r>
              <a:rPr lang="el-GR" sz="1800" b="0" i="0" strike="noStrike" baseline="0" dirty="0">
                <a:solidFill>
                  <a:schemeClr val="accent4"/>
                </a:solidFill>
                <a:latin typeface="Kerkis"/>
              </a:rPr>
              <a:t>Πρόβλημα Διακριτού Λογαρίθμου</a:t>
            </a:r>
            <a:endParaRPr lang="el-GR" dirty="0">
              <a:solidFill>
                <a:schemeClr val="accent4"/>
              </a:solidFill>
            </a:endParaRPr>
          </a:p>
        </p:txBody>
      </p:sp>
      <p:cxnSp>
        <p:nvCxnSpPr>
          <p:cNvPr id="6" name="Straight Arrow Connector 5">
            <a:extLst>
              <a:ext uri="{FF2B5EF4-FFF2-40B4-BE49-F238E27FC236}">
                <a16:creationId xmlns:a16="http://schemas.microsoft.com/office/drawing/2014/main" id="{ECB9934C-3421-4EA8-BEB7-971D26198966}"/>
              </a:ext>
            </a:extLst>
          </p:cNvPr>
          <p:cNvCxnSpPr>
            <a:cxnSpLocks/>
            <a:endCxn id="36" idx="0"/>
          </p:cNvCxnSpPr>
          <p:nvPr/>
        </p:nvCxnSpPr>
        <p:spPr>
          <a:xfrm flipH="1">
            <a:off x="2891352" y="1693873"/>
            <a:ext cx="2512259" cy="129766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199626-5CE3-4AF7-B03F-7D791A9A35D6}"/>
              </a:ext>
            </a:extLst>
          </p:cNvPr>
          <p:cNvCxnSpPr>
            <a:cxnSpLocks/>
          </p:cNvCxnSpPr>
          <p:nvPr/>
        </p:nvCxnSpPr>
        <p:spPr>
          <a:xfrm>
            <a:off x="5403611" y="1693873"/>
            <a:ext cx="2338826" cy="1391873"/>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AEE724-F9B2-43D2-98C8-0F09B51935A7}"/>
              </a:ext>
            </a:extLst>
          </p:cNvPr>
          <p:cNvSpPr txBox="1"/>
          <p:nvPr/>
        </p:nvSpPr>
        <p:spPr>
          <a:xfrm>
            <a:off x="1028096" y="3920260"/>
            <a:ext cx="3554384" cy="1243867"/>
          </a:xfrm>
          <a:prstGeom prst="rect">
            <a:avLst/>
          </a:prstGeom>
          <a:noFill/>
        </p:spPr>
        <p:txBody>
          <a:bodyPr wrap="square" rtlCol="0">
            <a:spAutoFit/>
          </a:bodyPr>
          <a:lstStyle/>
          <a:p>
            <a:pPr marL="285750" indent="-285750">
              <a:buFont typeface="Wingdings" panose="05000000000000000000" pitchFamily="2" charset="2"/>
              <a:buChar char="Ø"/>
            </a:pPr>
            <a:r>
              <a:rPr lang="el-GR" sz="1400" dirty="0"/>
              <a:t>Κρυπτοσύστημα Δημοσίου Κλειδιού </a:t>
            </a:r>
            <a:r>
              <a:rPr lang="en-US" sz="1400" dirty="0">
                <a:solidFill>
                  <a:schemeClr val="accent2"/>
                </a:solidFill>
              </a:rPr>
              <a:t>RSA</a:t>
            </a:r>
          </a:p>
          <a:p>
            <a:pPr marL="285750" indent="-285750">
              <a:lnSpc>
                <a:spcPct val="150000"/>
              </a:lnSpc>
              <a:buFont typeface="Wingdings" panose="05000000000000000000" pitchFamily="2" charset="2"/>
              <a:buChar char="Ø"/>
            </a:pPr>
            <a:r>
              <a:rPr lang="el-GR" sz="1400" dirty="0"/>
              <a:t>Σχήμα Ψηφιακής Υπογραφής </a:t>
            </a:r>
            <a:r>
              <a:rPr lang="en-US" sz="1400" dirty="0"/>
              <a:t>RSA</a:t>
            </a:r>
          </a:p>
          <a:p>
            <a:pPr marL="285750" indent="-285750">
              <a:lnSpc>
                <a:spcPct val="150000"/>
              </a:lnSpc>
              <a:buFont typeface="Wingdings" panose="05000000000000000000" pitchFamily="2" charset="2"/>
              <a:buChar char="Ø"/>
            </a:pPr>
            <a:r>
              <a:rPr lang="el-GR" sz="1400" dirty="0"/>
              <a:t>Κρυπτοσύστημα Δημοσίου Κλειδιού </a:t>
            </a:r>
            <a:r>
              <a:rPr lang="en-US" sz="1400" dirty="0">
                <a:solidFill>
                  <a:schemeClr val="accent2"/>
                </a:solidFill>
              </a:rPr>
              <a:t>Rabin</a:t>
            </a:r>
          </a:p>
          <a:p>
            <a:pPr marL="285750" indent="-285750">
              <a:lnSpc>
                <a:spcPct val="150000"/>
              </a:lnSpc>
              <a:buFont typeface="Wingdings" panose="05000000000000000000" pitchFamily="2" charset="2"/>
              <a:buChar char="Ø"/>
            </a:pPr>
            <a:r>
              <a:rPr lang="el-GR" sz="1400" dirty="0"/>
              <a:t>Σχήμα Ψηφιακής Υπογραφής </a:t>
            </a:r>
            <a:r>
              <a:rPr lang="en-US" sz="1400" dirty="0"/>
              <a:t>Rabin</a:t>
            </a:r>
            <a:endParaRPr lang="el-GR" sz="1400" dirty="0"/>
          </a:p>
        </p:txBody>
      </p:sp>
      <p:cxnSp>
        <p:nvCxnSpPr>
          <p:cNvPr id="20" name="Straight Arrow Connector 19">
            <a:extLst>
              <a:ext uri="{FF2B5EF4-FFF2-40B4-BE49-F238E27FC236}">
                <a16:creationId xmlns:a16="http://schemas.microsoft.com/office/drawing/2014/main" id="{F02FE3FC-5C40-41C1-AE77-0307F1909F04}"/>
              </a:ext>
            </a:extLst>
          </p:cNvPr>
          <p:cNvCxnSpPr>
            <a:cxnSpLocks/>
            <a:endCxn id="13" idx="0"/>
          </p:cNvCxnSpPr>
          <p:nvPr/>
        </p:nvCxnSpPr>
        <p:spPr>
          <a:xfrm flipH="1">
            <a:off x="2805288" y="3637865"/>
            <a:ext cx="86809" cy="28239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2B4FB7-D434-4790-BCD6-4BE8D63605E8}"/>
              </a:ext>
            </a:extLst>
          </p:cNvPr>
          <p:cNvSpPr txBox="1"/>
          <p:nvPr/>
        </p:nvSpPr>
        <p:spPr>
          <a:xfrm flipH="1">
            <a:off x="5394987" y="3886200"/>
            <a:ext cx="5487541" cy="1243867"/>
          </a:xfrm>
          <a:prstGeom prst="rect">
            <a:avLst/>
          </a:prstGeom>
          <a:noFill/>
        </p:spPr>
        <p:txBody>
          <a:bodyPr wrap="square" rtlCol="0">
            <a:spAutoFit/>
          </a:bodyPr>
          <a:lstStyle/>
          <a:p>
            <a:pPr marL="285750" indent="-285750">
              <a:buFont typeface="Wingdings" panose="05000000000000000000" pitchFamily="2" charset="2"/>
              <a:buChar char="Ø"/>
            </a:pPr>
            <a:r>
              <a:rPr lang="el-GR" sz="1400" dirty="0"/>
              <a:t>Πρωτόκολλο Ανταλλαγής Κλειδιού </a:t>
            </a:r>
            <a:r>
              <a:rPr lang="en-US" sz="1400" dirty="0">
                <a:solidFill>
                  <a:schemeClr val="accent2"/>
                </a:solidFill>
              </a:rPr>
              <a:t>Diffie-Hellman</a:t>
            </a:r>
          </a:p>
          <a:p>
            <a:pPr marL="285750" indent="-285750">
              <a:lnSpc>
                <a:spcPct val="150000"/>
              </a:lnSpc>
              <a:buFont typeface="Wingdings" panose="05000000000000000000" pitchFamily="2" charset="2"/>
              <a:buChar char="Ø"/>
            </a:pPr>
            <a:r>
              <a:rPr lang="el-GR" sz="1400" dirty="0"/>
              <a:t>Κρυπτοσύστημα Δημοσίου Κλειδιού </a:t>
            </a:r>
            <a:r>
              <a:rPr lang="en-US" sz="1400" dirty="0">
                <a:solidFill>
                  <a:schemeClr val="accent2"/>
                </a:solidFill>
              </a:rPr>
              <a:t>ElGamal</a:t>
            </a:r>
          </a:p>
          <a:p>
            <a:pPr marL="285750" indent="-285750">
              <a:lnSpc>
                <a:spcPct val="150000"/>
              </a:lnSpc>
              <a:buFont typeface="Wingdings" panose="05000000000000000000" pitchFamily="2" charset="2"/>
              <a:buChar char="Ø"/>
            </a:pPr>
            <a:r>
              <a:rPr lang="el-GR" sz="1400" dirty="0"/>
              <a:t>Αλγόριθμος Ψηφιακής Υπογραφής </a:t>
            </a:r>
            <a:r>
              <a:rPr lang="en-US" sz="1400" dirty="0"/>
              <a:t>(</a:t>
            </a:r>
            <a:r>
              <a:rPr lang="en-US" sz="1400" dirty="0">
                <a:solidFill>
                  <a:schemeClr val="accent2"/>
                </a:solidFill>
              </a:rPr>
              <a:t>DSA</a:t>
            </a:r>
            <a:r>
              <a:rPr lang="en-US" sz="1400" dirty="0"/>
              <a:t>)</a:t>
            </a:r>
          </a:p>
          <a:p>
            <a:pPr marL="285750" indent="-285750">
              <a:lnSpc>
                <a:spcPct val="150000"/>
              </a:lnSpc>
              <a:buFont typeface="Wingdings" panose="05000000000000000000" pitchFamily="2" charset="2"/>
              <a:buChar char="Ø"/>
            </a:pPr>
            <a:r>
              <a:rPr lang="el-GR" sz="1400" dirty="0"/>
              <a:t>Αλγόριθμος Ψηφιακής Υπογραφής Ελλειπτικών Καμπυλών (</a:t>
            </a:r>
            <a:r>
              <a:rPr lang="en-US" sz="1400" dirty="0">
                <a:solidFill>
                  <a:schemeClr val="accent2"/>
                </a:solidFill>
              </a:rPr>
              <a:t>ECDSA</a:t>
            </a:r>
            <a:r>
              <a:rPr lang="en-US" sz="1400" dirty="0"/>
              <a:t>)</a:t>
            </a:r>
            <a:endParaRPr lang="el-GR" sz="1400" dirty="0"/>
          </a:p>
        </p:txBody>
      </p:sp>
      <p:cxnSp>
        <p:nvCxnSpPr>
          <p:cNvPr id="24" name="Straight Arrow Connector 23">
            <a:extLst>
              <a:ext uri="{FF2B5EF4-FFF2-40B4-BE49-F238E27FC236}">
                <a16:creationId xmlns:a16="http://schemas.microsoft.com/office/drawing/2014/main" id="{4F6CDD99-647B-4897-ADBC-BC7734D0C4A4}"/>
              </a:ext>
            </a:extLst>
          </p:cNvPr>
          <p:cNvCxnSpPr>
            <a:cxnSpLocks/>
          </p:cNvCxnSpPr>
          <p:nvPr/>
        </p:nvCxnSpPr>
        <p:spPr>
          <a:xfrm>
            <a:off x="7756271" y="3455078"/>
            <a:ext cx="392196" cy="43112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5" name="header">
            <a:extLst>
              <a:ext uri="{FF2B5EF4-FFF2-40B4-BE49-F238E27FC236}">
                <a16:creationId xmlns:a16="http://schemas.microsoft.com/office/drawing/2014/main" id="{0F04EF03-42EC-40AD-9D94-1C21BB67A13E}"/>
              </a:ext>
            </a:extLst>
          </p:cNvPr>
          <p:cNvSpPr txBox="1"/>
          <p:nvPr/>
        </p:nvSpPr>
        <p:spPr>
          <a:xfrm>
            <a:off x="7525315"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6"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6"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6"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Tree>
    <p:extLst>
      <p:ext uri="{BB962C8B-B14F-4D97-AF65-F5344CB8AC3E}">
        <p14:creationId xmlns:p14="http://schemas.microsoft.com/office/powerpoint/2010/main" val="32536185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par>
                                <p:cTn id="14" presetID="22"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xEl>
                                              <p:pRg st="1" end="1"/>
                                            </p:txEl>
                                          </p:spTgt>
                                        </p:tgtEl>
                                        <p:attrNameLst>
                                          <p:attrName>style.visibility</p:attrName>
                                        </p:attrNameLst>
                                      </p:cBhvr>
                                      <p:to>
                                        <p:strVal val="visible"/>
                                      </p:to>
                                    </p:set>
                                    <p:animEffect transition="in" filter="fade">
                                      <p:cBhvr>
                                        <p:cTn id="28" dur="500"/>
                                        <p:tgtEl>
                                          <p:spTgt spid="13">
                                            <p:txEl>
                                              <p:pRg st="1" end="1"/>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fade">
                                      <p:cBhvr>
                                        <p:cTn id="32" dur="500"/>
                                        <p:tgtEl>
                                          <p:spTgt spid="13">
                                            <p:txEl>
                                              <p:pRg st="2" end="2"/>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3">
                                            <p:txEl>
                                              <p:pRg st="3" end="3"/>
                                            </p:txEl>
                                          </p:spTgt>
                                        </p:tgtEl>
                                        <p:attrNameLst>
                                          <p:attrName>style.visibility</p:attrName>
                                        </p:attrNameLst>
                                      </p:cBhvr>
                                      <p:to>
                                        <p:strVal val="visible"/>
                                      </p:to>
                                    </p:set>
                                    <p:animEffect transition="in" filter="fade">
                                      <p:cBhvr>
                                        <p:cTn id="36" dur="500"/>
                                        <p:tgtEl>
                                          <p:spTgt spid="13">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0" end="0"/>
                                            </p:txEl>
                                          </p:spTgt>
                                        </p:tgtEl>
                                        <p:attrNameLst>
                                          <p:attrName>style.visibility</p:attrName>
                                        </p:attrNameLst>
                                      </p:cBhvr>
                                      <p:to>
                                        <p:strVal val="visible"/>
                                      </p:to>
                                    </p:set>
                                    <p:animEffect transition="in" filter="fade">
                                      <p:cBhvr>
                                        <p:cTn id="42" dur="500"/>
                                        <p:tgtEl>
                                          <p:spTgt spid="22">
                                            <p:txEl>
                                              <p:pRg st="0" end="0"/>
                                            </p:txEl>
                                          </p:spTgt>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22">
                                            <p:txEl>
                                              <p:pRg st="1" end="1"/>
                                            </p:txEl>
                                          </p:spTgt>
                                        </p:tgtEl>
                                        <p:attrNameLst>
                                          <p:attrName>style.visibility</p:attrName>
                                        </p:attrNameLst>
                                      </p:cBhvr>
                                      <p:to>
                                        <p:strVal val="visible"/>
                                      </p:to>
                                    </p:set>
                                    <p:animEffect transition="in" filter="fade">
                                      <p:cBhvr>
                                        <p:cTn id="46" dur="500"/>
                                        <p:tgtEl>
                                          <p:spTgt spid="22">
                                            <p:txEl>
                                              <p:pRg st="1" end="1"/>
                                            </p:txEl>
                                          </p:spTgt>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22">
                                            <p:txEl>
                                              <p:pRg st="2" end="2"/>
                                            </p:txEl>
                                          </p:spTgt>
                                        </p:tgtEl>
                                        <p:attrNameLst>
                                          <p:attrName>style.visibility</p:attrName>
                                        </p:attrNameLst>
                                      </p:cBhvr>
                                      <p:to>
                                        <p:strVal val="visible"/>
                                      </p:to>
                                    </p:set>
                                    <p:animEffect transition="in" filter="fade">
                                      <p:cBhvr>
                                        <p:cTn id="50" dur="500"/>
                                        <p:tgtEl>
                                          <p:spTgt spid="22">
                                            <p:txEl>
                                              <p:pRg st="2" end="2"/>
                                            </p:txEl>
                                          </p:spTgt>
                                        </p:tgtEl>
                                      </p:cBhvr>
                                    </p:animEffect>
                                  </p:childTnLst>
                                </p:cTn>
                              </p:par>
                            </p:childTnLst>
                          </p:cTn>
                        </p:par>
                        <p:par>
                          <p:cTn id="51" fill="hold">
                            <p:stCondLst>
                              <p:cond delay="3000"/>
                            </p:stCondLst>
                            <p:childTnLst>
                              <p:par>
                                <p:cTn id="52" presetID="10" presetClass="entr" presetSubtype="0" fill="hold" grpId="0" nodeType="afterEffect">
                                  <p:stCondLst>
                                    <p:cond delay="0"/>
                                  </p:stCondLst>
                                  <p:childTnLst>
                                    <p:set>
                                      <p:cBhvr>
                                        <p:cTn id="53" dur="1" fill="hold">
                                          <p:stCondLst>
                                            <p:cond delay="0"/>
                                          </p:stCondLst>
                                        </p:cTn>
                                        <p:tgtEl>
                                          <p:spTgt spid="22">
                                            <p:txEl>
                                              <p:pRg st="3" end="3"/>
                                            </p:txEl>
                                          </p:spTgt>
                                        </p:tgtEl>
                                        <p:attrNameLst>
                                          <p:attrName>style.visibility</p:attrName>
                                        </p:attrNameLst>
                                      </p:cBhvr>
                                      <p:to>
                                        <p:strVal val="visible"/>
                                      </p:to>
                                    </p:set>
                                    <p:animEffect transition="in" filter="fade">
                                      <p:cBhvr>
                                        <p:cTn id="54"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 grpId="0"/>
      <p:bldP spid="13" grpId="0" uiExpand="1" build="p"/>
      <p:bldP spid="2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646BF70-E1E5-4F33-AA7E-CC795C28F1A8}"/>
              </a:ext>
            </a:extLst>
          </p:cNvPr>
          <p:cNvGrpSpPr/>
          <p:nvPr/>
        </p:nvGrpSpPr>
        <p:grpSpPr>
          <a:xfrm>
            <a:off x="0" y="0"/>
            <a:ext cx="12192000" cy="6858000"/>
            <a:chOff x="0" y="0"/>
            <a:chExt cx="12192000" cy="6858000"/>
          </a:xfrm>
        </p:grpSpPr>
        <p:sp>
          <p:nvSpPr>
            <p:cNvPr id="3" name="Rectangle 2">
              <a:extLst>
                <a:ext uri="{FF2B5EF4-FFF2-40B4-BE49-F238E27FC236}">
                  <a16:creationId xmlns:a16="http://schemas.microsoft.com/office/drawing/2014/main" id="{3B04262D-4D86-4062-B3A9-BF4426EE17D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Freeform: Shape 6">
              <a:extLst>
                <a:ext uri="{FF2B5EF4-FFF2-40B4-BE49-F238E27FC236}">
                  <a16:creationId xmlns:a16="http://schemas.microsoft.com/office/drawing/2014/main" id="{23ECE982-D529-498A-BCDD-A1CD695FDDE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99EA0E9F-32DF-460E-88C2-AD1779247F3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10" name="Graphic 9" descr="Atom with solid fill">
              <a:extLst>
                <a:ext uri="{FF2B5EF4-FFF2-40B4-BE49-F238E27FC236}">
                  <a16:creationId xmlns:a16="http://schemas.microsoft.com/office/drawing/2014/main" id="{E2166422-6229-4518-ABF6-4A3D421CC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38099" y="0"/>
            <a:ext cx="11846018"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37989" y="0"/>
            <a:ext cx="11495199"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0"/>
                  <a:stretch>
                    <a:fillRect/>
                  </a:stretch>
                </p:blipFill>
                <p:spPr>
                  <a:xfrm>
                    <a:off x="11291407" y="3335885"/>
                    <a:ext cx="292292"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2"/>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11306820" y="3330000"/>
                <a:ext cx="198000" cy="198000"/>
              </a:xfrm>
              <a:prstGeom prst="rect">
                <a:avLst/>
              </a:prstGeom>
            </p:spPr>
          </p:pic>
        </p:grpSp>
      </p:grpSp>
      <p:sp>
        <p:nvSpPr>
          <p:cNvPr id="79" name="header">
            <a:extLst>
              <a:ext uri="{FF2B5EF4-FFF2-40B4-BE49-F238E27FC236}">
                <a16:creationId xmlns:a16="http://schemas.microsoft.com/office/drawing/2014/main" id="{7FDEB273-8CCF-4E60-AAFB-E15AC6DEDE3D}"/>
              </a:ext>
            </a:extLst>
          </p:cNvPr>
          <p:cNvSpPr txBox="1"/>
          <p:nvPr/>
        </p:nvSpPr>
        <p:spPr>
          <a:xfrm>
            <a:off x="7525315"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pic>
        <p:nvPicPr>
          <p:cNvPr id="83" name="Picture 82">
            <a:extLst>
              <a:ext uri="{FF2B5EF4-FFF2-40B4-BE49-F238E27FC236}">
                <a16:creationId xmlns:a16="http://schemas.microsoft.com/office/drawing/2014/main" id="{7DB64DC3-FBBC-4878-B0A5-15B859D597A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835087" y="1243482"/>
            <a:ext cx="7900896" cy="3969812"/>
          </a:xfrm>
          <a:prstGeom prst="round2DiagRect">
            <a:avLst>
              <a:gd name="adj1" fmla="val 16667"/>
              <a:gd name="adj2" fmla="val 0"/>
            </a:avLst>
          </a:prstGeom>
          <a:ln w="28575" cap="sq">
            <a:solidFill>
              <a:schemeClr val="accent4">
                <a:lumMod val="75000"/>
              </a:schemeClr>
            </a:solidFill>
            <a:miter lim="800000"/>
          </a:ln>
          <a:effectLst>
            <a:outerShdw blurRad="254000" algn="tl" rotWithShape="0">
              <a:srgbClr val="000000">
                <a:alpha val="43000"/>
              </a:srgbClr>
            </a:outerShdw>
          </a:effectLst>
        </p:spPr>
      </p:pic>
      <p:sp>
        <p:nvSpPr>
          <p:cNvPr id="2" name="TextBox 1">
            <a:extLst>
              <a:ext uri="{FF2B5EF4-FFF2-40B4-BE49-F238E27FC236}">
                <a16:creationId xmlns:a16="http://schemas.microsoft.com/office/drawing/2014/main" id="{413228F4-8E00-4675-8CB5-94360D094793}"/>
              </a:ext>
            </a:extLst>
          </p:cNvPr>
          <p:cNvSpPr txBox="1"/>
          <p:nvPr/>
        </p:nvSpPr>
        <p:spPr>
          <a:xfrm>
            <a:off x="1933339" y="5549814"/>
            <a:ext cx="7802644" cy="523220"/>
          </a:xfrm>
          <a:prstGeom prst="rect">
            <a:avLst/>
          </a:prstGeom>
          <a:noFill/>
        </p:spPr>
        <p:txBody>
          <a:bodyPr wrap="square" rtlCol="0">
            <a:spAutoFit/>
          </a:bodyPr>
          <a:lstStyle/>
          <a:p>
            <a:pPr algn="l"/>
            <a:r>
              <a:rPr lang="el-GR" sz="1400" dirty="0"/>
              <a:t>Πηγή</a:t>
            </a:r>
            <a:r>
              <a:rPr lang="en-US" sz="1400" dirty="0"/>
              <a:t>: </a:t>
            </a:r>
            <a:r>
              <a:rPr lang="en-US" sz="1400" b="0" i="0" u="none" strike="noStrike" baseline="0" dirty="0">
                <a:solidFill>
                  <a:schemeClr val="accent2"/>
                </a:solidFill>
              </a:rPr>
              <a:t>R.J. Hughes</a:t>
            </a:r>
            <a:r>
              <a:rPr lang="en-US" sz="1400" b="0" i="0" u="none" strike="noStrike" baseline="0" dirty="0"/>
              <a:t> and </a:t>
            </a:r>
            <a:r>
              <a:rPr lang="en-US" sz="1400" b="0" i="0" u="none" strike="noStrike" baseline="0" dirty="0">
                <a:solidFill>
                  <a:schemeClr val="accent2"/>
                </a:solidFill>
              </a:rPr>
              <a:t>D.F.V. James</a:t>
            </a:r>
            <a:r>
              <a:rPr lang="en-US" sz="1400" b="0" i="0" u="none" strike="noStrike" baseline="0" dirty="0"/>
              <a:t>. \</a:t>
            </a:r>
            <a:r>
              <a:rPr lang="en-US" sz="1400" b="0" i="0" u="none" strike="noStrike" baseline="0" dirty="0">
                <a:solidFill>
                  <a:schemeClr val="accent2"/>
                </a:solidFill>
              </a:rPr>
              <a:t>Prospects for Quantum Computation with Trapped Ions</a:t>
            </a:r>
            <a:r>
              <a:rPr lang="en-US" sz="1400" b="0" i="0" u="none" strike="noStrike" baseline="0" dirty="0"/>
              <a:t>". In:</a:t>
            </a:r>
          </a:p>
          <a:p>
            <a:pPr algn="l"/>
            <a:r>
              <a:rPr lang="de-DE" sz="1400" b="0" i="1" u="none" strike="noStrike" baseline="0" dirty="0"/>
              <a:t>Fortschritte der Physik </a:t>
            </a:r>
            <a:r>
              <a:rPr lang="de-DE" sz="1400" b="0" i="0" u="none" strike="noStrike" baseline="0" dirty="0"/>
              <a:t>46.6-8, 759-769 (Nov. 1998)</a:t>
            </a:r>
            <a:endParaRPr lang="el-GR" sz="1400" i="1" dirty="0"/>
          </a:p>
        </p:txBody>
      </p:sp>
      <p:sp>
        <p:nvSpPr>
          <p:cNvPr id="35" name="TextBox 34">
            <a:extLst>
              <a:ext uri="{FF2B5EF4-FFF2-40B4-BE49-F238E27FC236}">
                <a16:creationId xmlns:a16="http://schemas.microsoft.com/office/drawing/2014/main" id="{D088236A-250B-45BA-A0FC-E7883872624E}"/>
              </a:ext>
            </a:extLst>
          </p:cNvPr>
          <p:cNvSpPr txBox="1"/>
          <p:nvPr/>
        </p:nvSpPr>
        <p:spPr>
          <a:xfrm>
            <a:off x="3252242" y="255718"/>
            <a:ext cx="4910472" cy="523220"/>
          </a:xfrm>
          <a:prstGeom prst="rect">
            <a:avLst/>
          </a:prstGeom>
          <a:noFill/>
        </p:spPr>
        <p:txBody>
          <a:bodyPr wrap="square" rtlCol="0">
            <a:spAutoFit/>
          </a:bodyPr>
          <a:lstStyle/>
          <a:p>
            <a:pPr algn="ctr"/>
            <a:r>
              <a:rPr lang="el-GR" sz="2800" b="1" dirty="0">
                <a:solidFill>
                  <a:schemeClr val="accent4"/>
                </a:solidFill>
              </a:rPr>
              <a:t>Ταχύτητα αλγορίθμου του </a:t>
            </a:r>
            <a:r>
              <a:rPr lang="en-US" sz="2800" b="1" dirty="0">
                <a:solidFill>
                  <a:schemeClr val="accent4"/>
                </a:solidFill>
              </a:rPr>
              <a:t>Shor</a:t>
            </a:r>
            <a:endParaRPr lang="el-GR" sz="2800" b="1" dirty="0">
              <a:solidFill>
                <a:schemeClr val="accent4"/>
              </a:solidFill>
            </a:endParaRPr>
          </a:p>
        </p:txBody>
      </p:sp>
    </p:spTree>
    <p:extLst>
      <p:ext uri="{BB962C8B-B14F-4D97-AF65-F5344CB8AC3E}">
        <p14:creationId xmlns:p14="http://schemas.microsoft.com/office/powerpoint/2010/main" val="66634848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646BF70-E1E5-4F33-AA7E-CC795C28F1A8}"/>
              </a:ext>
            </a:extLst>
          </p:cNvPr>
          <p:cNvGrpSpPr/>
          <p:nvPr/>
        </p:nvGrpSpPr>
        <p:grpSpPr>
          <a:xfrm>
            <a:off x="0" y="0"/>
            <a:ext cx="12192000" cy="6858000"/>
            <a:chOff x="0" y="0"/>
            <a:chExt cx="12192000" cy="6858000"/>
          </a:xfrm>
        </p:grpSpPr>
        <p:sp>
          <p:nvSpPr>
            <p:cNvPr id="3" name="Rectangle 2">
              <a:extLst>
                <a:ext uri="{FF2B5EF4-FFF2-40B4-BE49-F238E27FC236}">
                  <a16:creationId xmlns:a16="http://schemas.microsoft.com/office/drawing/2014/main" id="{3B04262D-4D86-4062-B3A9-BF4426EE17D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Freeform: Shape 6">
              <a:extLst>
                <a:ext uri="{FF2B5EF4-FFF2-40B4-BE49-F238E27FC236}">
                  <a16:creationId xmlns:a16="http://schemas.microsoft.com/office/drawing/2014/main" id="{23ECE982-D529-498A-BCDD-A1CD695FDDE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99EA0E9F-32DF-460E-88C2-AD1779247F3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10" name="Graphic 9" descr="Atom with solid fill">
              <a:extLst>
                <a:ext uri="{FF2B5EF4-FFF2-40B4-BE49-F238E27FC236}">
                  <a16:creationId xmlns:a16="http://schemas.microsoft.com/office/drawing/2014/main" id="{E2166422-6229-4518-ABF6-4A3D421CC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38099" y="0"/>
            <a:ext cx="11846018"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37989" y="0"/>
            <a:ext cx="11495199"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0"/>
                  <a:stretch>
                    <a:fillRect/>
                  </a:stretch>
                </p:blipFill>
                <p:spPr>
                  <a:xfrm>
                    <a:off x="11291407" y="3335885"/>
                    <a:ext cx="292292"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10972801" y="0"/>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2"/>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11306820" y="3330000"/>
                <a:ext cx="198000" cy="198000"/>
              </a:xfrm>
              <a:prstGeom prst="rect">
                <a:avLst/>
              </a:prstGeom>
            </p:spPr>
          </p:pic>
        </p:grpSp>
      </p:grpSp>
      <p:sp>
        <p:nvSpPr>
          <p:cNvPr id="79" name="header">
            <a:extLst>
              <a:ext uri="{FF2B5EF4-FFF2-40B4-BE49-F238E27FC236}">
                <a16:creationId xmlns:a16="http://schemas.microsoft.com/office/drawing/2014/main" id="{7FDEB273-8CCF-4E60-AAFB-E15AC6DEDE3D}"/>
              </a:ext>
            </a:extLst>
          </p:cNvPr>
          <p:cNvSpPr txBox="1"/>
          <p:nvPr/>
        </p:nvSpPr>
        <p:spPr>
          <a:xfrm>
            <a:off x="7525315"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pic>
        <p:nvPicPr>
          <p:cNvPr id="88" name="Picture 87" descr="Graphical user interface, text, application, email&#10;&#10;Description automatically generated">
            <a:extLst>
              <a:ext uri="{FF2B5EF4-FFF2-40B4-BE49-F238E27FC236}">
                <a16:creationId xmlns:a16="http://schemas.microsoft.com/office/drawing/2014/main" id="{944BDC63-BC92-4CEB-A8AC-54964CD3915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2056" y="1157776"/>
            <a:ext cx="4405900" cy="2386294"/>
          </a:xfrm>
          <a:prstGeom prst="rect">
            <a:avLst/>
          </a:prstGeom>
          <a:ln>
            <a:solidFill>
              <a:schemeClr val="bg1"/>
            </a:solidFill>
          </a:ln>
        </p:spPr>
      </p:pic>
      <p:pic>
        <p:nvPicPr>
          <p:cNvPr id="92" name="Picture 91" descr="Graphical user interface, text, application, email&#10;&#10;Description automatically generated">
            <a:extLst>
              <a:ext uri="{FF2B5EF4-FFF2-40B4-BE49-F238E27FC236}">
                <a16:creationId xmlns:a16="http://schemas.microsoft.com/office/drawing/2014/main" id="{F7CDB50E-8CA5-4A09-8CC0-4935CED4039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9666" y="3542285"/>
            <a:ext cx="4567831" cy="1728921"/>
          </a:xfrm>
          <a:prstGeom prst="rect">
            <a:avLst/>
          </a:prstGeom>
          <a:ln>
            <a:solidFill>
              <a:schemeClr val="bg1"/>
            </a:solidFill>
          </a:ln>
        </p:spPr>
      </p:pic>
      <p:pic>
        <p:nvPicPr>
          <p:cNvPr id="94" name="Picture 93" descr="Text&#10;&#10;Description automatically generated with medium confidence">
            <a:extLst>
              <a:ext uri="{FF2B5EF4-FFF2-40B4-BE49-F238E27FC236}">
                <a16:creationId xmlns:a16="http://schemas.microsoft.com/office/drawing/2014/main" id="{45234871-6A66-45B4-A609-36879CE463C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0562" y="5258752"/>
            <a:ext cx="5591994" cy="1284524"/>
          </a:xfrm>
          <a:prstGeom prst="rect">
            <a:avLst/>
          </a:prstGeom>
          <a:ln>
            <a:solidFill>
              <a:schemeClr val="bg1"/>
            </a:solidFill>
          </a:ln>
        </p:spPr>
      </p:pic>
      <p:pic>
        <p:nvPicPr>
          <p:cNvPr id="99" name="Picture 98">
            <a:extLst>
              <a:ext uri="{FF2B5EF4-FFF2-40B4-BE49-F238E27FC236}">
                <a16:creationId xmlns:a16="http://schemas.microsoft.com/office/drawing/2014/main" id="{6D3B8C22-B838-4F9A-B4FC-C92999E88F3D}"/>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313564" y="3770403"/>
            <a:ext cx="2680506" cy="1123950"/>
          </a:xfrm>
          <a:prstGeom prst="rect">
            <a:avLst/>
          </a:prstGeom>
          <a:ln>
            <a:solidFill>
              <a:schemeClr val="bg1"/>
            </a:solidFill>
          </a:ln>
        </p:spPr>
      </p:pic>
      <p:pic>
        <p:nvPicPr>
          <p:cNvPr id="90" name="Picture 89" descr="Text&#10;&#10;Description automatically generated">
            <a:extLst>
              <a:ext uri="{FF2B5EF4-FFF2-40B4-BE49-F238E27FC236}">
                <a16:creationId xmlns:a16="http://schemas.microsoft.com/office/drawing/2014/main" id="{416DD1EC-D07E-4801-928A-A370F1F71D1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03452" y="4987860"/>
            <a:ext cx="4171317" cy="1564244"/>
          </a:xfrm>
          <a:prstGeom prst="rect">
            <a:avLst/>
          </a:prstGeom>
          <a:ln>
            <a:solidFill>
              <a:schemeClr val="bg1"/>
            </a:solidFill>
          </a:ln>
        </p:spPr>
      </p:pic>
      <p:pic>
        <p:nvPicPr>
          <p:cNvPr id="86" name="Picture 85" descr="A person with a beard and glasses&#10;&#10;Description automatically generated with low confidence">
            <a:extLst>
              <a:ext uri="{FF2B5EF4-FFF2-40B4-BE49-F238E27FC236}">
                <a16:creationId xmlns:a16="http://schemas.microsoft.com/office/drawing/2014/main" id="{FE8A2392-E558-45CA-AF20-74FE2B4FF76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130106" y="3117292"/>
            <a:ext cx="2082242" cy="2198209"/>
          </a:xfrm>
          <a:prstGeom prst="rect">
            <a:avLst/>
          </a:prstGeom>
        </p:spPr>
      </p:pic>
      <p:pic>
        <p:nvPicPr>
          <p:cNvPr id="96" name="Picture 95" descr="Graphical user interface, text, application, website&#10;&#10;Description automatically generated">
            <a:extLst>
              <a:ext uri="{FF2B5EF4-FFF2-40B4-BE49-F238E27FC236}">
                <a16:creationId xmlns:a16="http://schemas.microsoft.com/office/drawing/2014/main" id="{41FE3501-E7CC-41AA-BACD-6F771845FF2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84414" y="1156897"/>
            <a:ext cx="4828619" cy="2520000"/>
          </a:xfrm>
          <a:prstGeom prst="rect">
            <a:avLst/>
          </a:prstGeom>
          <a:ln>
            <a:solidFill>
              <a:schemeClr val="bg1"/>
            </a:solidFill>
          </a:ln>
        </p:spPr>
      </p:pic>
      <p:sp>
        <p:nvSpPr>
          <p:cNvPr id="100" name="TextBox 99">
            <a:extLst>
              <a:ext uri="{FF2B5EF4-FFF2-40B4-BE49-F238E27FC236}">
                <a16:creationId xmlns:a16="http://schemas.microsoft.com/office/drawing/2014/main" id="{41A2BE09-5D57-4C93-8FE3-6831AD192DC2}"/>
              </a:ext>
            </a:extLst>
          </p:cNvPr>
          <p:cNvSpPr txBox="1"/>
          <p:nvPr/>
        </p:nvSpPr>
        <p:spPr>
          <a:xfrm>
            <a:off x="1600200" y="314724"/>
            <a:ext cx="8537908" cy="523220"/>
          </a:xfrm>
          <a:prstGeom prst="rect">
            <a:avLst/>
          </a:prstGeom>
          <a:noFill/>
        </p:spPr>
        <p:txBody>
          <a:bodyPr wrap="square" rtlCol="0">
            <a:spAutoFit/>
          </a:bodyPr>
          <a:lstStyle/>
          <a:p>
            <a:r>
              <a:rPr lang="el-GR" sz="2800" b="1" dirty="0">
                <a:solidFill>
                  <a:schemeClr val="accent4"/>
                </a:solidFill>
              </a:rPr>
              <a:t>ΟΙ ΚΒΑΝΤΙΚΟΙ ΥΠΟΛΟΓΙΣΤΕΣ ΘΑ ΣΠΑΣΟΥΝ ΤΟ ΙΝΤΕΡΝΕΤ</a:t>
            </a:r>
            <a:r>
              <a:rPr lang="el-GR" sz="2800" b="1" dirty="0">
                <a:solidFill>
                  <a:schemeClr val="accent4">
                    <a:lumMod val="75000"/>
                  </a:schemeClr>
                </a:solidFill>
              </a:rPr>
              <a:t> </a:t>
            </a:r>
          </a:p>
        </p:txBody>
      </p:sp>
      <p:sp>
        <p:nvSpPr>
          <p:cNvPr id="97" name="TextBox 96">
            <a:extLst>
              <a:ext uri="{FF2B5EF4-FFF2-40B4-BE49-F238E27FC236}">
                <a16:creationId xmlns:a16="http://schemas.microsoft.com/office/drawing/2014/main" id="{75811179-FBCB-4D0D-A9B4-3B7DEC57BE3B}"/>
              </a:ext>
            </a:extLst>
          </p:cNvPr>
          <p:cNvSpPr txBox="1"/>
          <p:nvPr/>
        </p:nvSpPr>
        <p:spPr>
          <a:xfrm>
            <a:off x="6219825" y="3667732"/>
            <a:ext cx="957619" cy="307777"/>
          </a:xfrm>
          <a:prstGeom prst="rect">
            <a:avLst/>
          </a:prstGeom>
          <a:noFill/>
        </p:spPr>
        <p:txBody>
          <a:bodyPr wrap="square" rtlCol="0">
            <a:spAutoFit/>
          </a:bodyPr>
          <a:lstStyle/>
          <a:p>
            <a:r>
              <a:rPr lang="en-US" sz="1400" dirty="0">
                <a:solidFill>
                  <a:schemeClr val="bg1"/>
                </a:solidFill>
              </a:rPr>
              <a:t>Peter Shor</a:t>
            </a:r>
            <a:endParaRPr lang="el-GR" sz="1400" dirty="0">
              <a:solidFill>
                <a:schemeClr val="bg1"/>
              </a:solidFill>
            </a:endParaRPr>
          </a:p>
        </p:txBody>
      </p:sp>
      <p:cxnSp>
        <p:nvCxnSpPr>
          <p:cNvPr id="4" name="Straight Connector 3">
            <a:extLst>
              <a:ext uri="{FF2B5EF4-FFF2-40B4-BE49-F238E27FC236}">
                <a16:creationId xmlns:a16="http://schemas.microsoft.com/office/drawing/2014/main" id="{DB91C4A7-6B60-4A3C-A49B-D524CD8C8B7B}"/>
              </a:ext>
            </a:extLst>
          </p:cNvPr>
          <p:cNvCxnSpPr>
            <a:cxnSpLocks/>
          </p:cNvCxnSpPr>
          <p:nvPr/>
        </p:nvCxnSpPr>
        <p:spPr>
          <a:xfrm>
            <a:off x="771525" y="3117292"/>
            <a:ext cx="211455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A5ECEF-6E13-4518-9968-9B7AFC474E63}"/>
              </a:ext>
            </a:extLst>
          </p:cNvPr>
          <p:cNvCxnSpPr>
            <a:cxnSpLocks/>
          </p:cNvCxnSpPr>
          <p:nvPr/>
        </p:nvCxnSpPr>
        <p:spPr>
          <a:xfrm>
            <a:off x="1400175" y="4987860"/>
            <a:ext cx="28289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A19725-51BE-4188-8BD7-C5B8EC2D0675}"/>
              </a:ext>
            </a:extLst>
          </p:cNvPr>
          <p:cNvCxnSpPr>
            <a:cxnSpLocks/>
          </p:cNvCxnSpPr>
          <p:nvPr/>
        </p:nvCxnSpPr>
        <p:spPr>
          <a:xfrm>
            <a:off x="4086225" y="4689000"/>
            <a:ext cx="6096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55434B-1BBF-4AA6-9FCC-EA91B66446BC}"/>
              </a:ext>
            </a:extLst>
          </p:cNvPr>
          <p:cNvCxnSpPr>
            <a:cxnSpLocks/>
          </p:cNvCxnSpPr>
          <p:nvPr/>
        </p:nvCxnSpPr>
        <p:spPr>
          <a:xfrm>
            <a:off x="3752850" y="5930835"/>
            <a:ext cx="246697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6194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arn(inVertical)">
                                      <p:cBhvr>
                                        <p:cTn id="7" dur="500"/>
                                        <p:tgtEl>
                                          <p:spTgt spid="88"/>
                                        </p:tgtEl>
                                      </p:cBhvr>
                                    </p:animEffect>
                                  </p:childTnLst>
                                </p:cTn>
                              </p:par>
                            </p:childTnLst>
                          </p:cTn>
                        </p:par>
                        <p:par>
                          <p:cTn id="8" fill="hold">
                            <p:stCondLst>
                              <p:cond delay="1000"/>
                            </p:stCondLst>
                            <p:childTnLst>
                              <p:par>
                                <p:cTn id="9" presetID="14" presetClass="entr" presetSubtype="1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randombar(horizontal)">
                                      <p:cBhvr>
                                        <p:cTn id="11" dur="500"/>
                                        <p:tgtEl>
                                          <p:spTgt spid="92"/>
                                        </p:tgtEl>
                                      </p:cBhvr>
                                    </p:animEffect>
                                  </p:childTnLst>
                                </p:cTn>
                              </p:par>
                            </p:childTnLst>
                          </p:cTn>
                        </p:par>
                        <p:par>
                          <p:cTn id="12" fill="hold">
                            <p:stCondLst>
                              <p:cond delay="1500"/>
                            </p:stCondLst>
                            <p:childTnLst>
                              <p:par>
                                <p:cTn id="13" presetID="2" presetClass="entr" presetSubtype="4"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fill="hold"/>
                                        <p:tgtEl>
                                          <p:spTgt spid="94"/>
                                        </p:tgtEl>
                                        <p:attrNameLst>
                                          <p:attrName>ppt_x</p:attrName>
                                        </p:attrNameLst>
                                      </p:cBhvr>
                                      <p:tavLst>
                                        <p:tav tm="0">
                                          <p:val>
                                            <p:strVal val="#ppt_x"/>
                                          </p:val>
                                        </p:tav>
                                        <p:tav tm="100000">
                                          <p:val>
                                            <p:strVal val="#ppt_x"/>
                                          </p:val>
                                        </p:tav>
                                      </p:tavLst>
                                    </p:anim>
                                    <p:anim calcmode="lin" valueType="num">
                                      <p:cBhvr additive="base">
                                        <p:cTn id="16" dur="500" fill="hold"/>
                                        <p:tgtEl>
                                          <p:spTgt spid="94"/>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6" presetClass="entr" presetSubtype="21"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barn(inVertical)">
                                      <p:cBhvr>
                                        <p:cTn id="20" dur="500"/>
                                        <p:tgtEl>
                                          <p:spTgt spid="90"/>
                                        </p:tgtEl>
                                      </p:cBhvr>
                                    </p:animEffect>
                                  </p:childTnLst>
                                </p:cTn>
                              </p:par>
                            </p:childTnLst>
                          </p:cTn>
                        </p:par>
                        <p:par>
                          <p:cTn id="21" fill="hold">
                            <p:stCondLst>
                              <p:cond delay="2500"/>
                            </p:stCondLst>
                            <p:childTnLst>
                              <p:par>
                                <p:cTn id="22" presetID="22" presetClass="entr" presetSubtype="4" fill="hold" nodeType="after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wipe(down)">
                                      <p:cBhvr>
                                        <p:cTn id="24" dur="500"/>
                                        <p:tgtEl>
                                          <p:spTgt spid="99"/>
                                        </p:tgtEl>
                                      </p:cBhvr>
                                    </p:animEffect>
                                  </p:childTnLst>
                                </p:cTn>
                              </p:par>
                            </p:childTnLst>
                          </p:cTn>
                        </p:par>
                        <p:par>
                          <p:cTn id="25" fill="hold">
                            <p:stCondLst>
                              <p:cond delay="3000"/>
                            </p:stCondLst>
                            <p:childTnLst>
                              <p:par>
                                <p:cTn id="26" presetID="16" presetClass="entr" presetSubtype="21" fill="hold" nodeType="after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barn(inVertical)">
                                      <p:cBhvr>
                                        <p:cTn id="28" dur="500"/>
                                        <p:tgtEl>
                                          <p:spTgt spid="96"/>
                                        </p:tgtEl>
                                      </p:cBhvr>
                                    </p:animEffect>
                                  </p:childTnLst>
                                </p:cTn>
                              </p:par>
                            </p:childTnLst>
                          </p:cTn>
                        </p:par>
                        <p:par>
                          <p:cTn id="29" fill="hold">
                            <p:stCondLst>
                              <p:cond delay="3500"/>
                            </p:stCondLst>
                            <p:childTnLst>
                              <p:par>
                                <p:cTn id="30" presetID="53" presetClass="entr" presetSubtype="16" fill="hold" nodeType="after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p:cTn id="32" dur="500" fill="hold"/>
                                        <p:tgtEl>
                                          <p:spTgt spid="86"/>
                                        </p:tgtEl>
                                        <p:attrNameLst>
                                          <p:attrName>ppt_w</p:attrName>
                                        </p:attrNameLst>
                                      </p:cBhvr>
                                      <p:tavLst>
                                        <p:tav tm="0">
                                          <p:val>
                                            <p:fltVal val="0"/>
                                          </p:val>
                                        </p:tav>
                                        <p:tav tm="100000">
                                          <p:val>
                                            <p:strVal val="#ppt_w"/>
                                          </p:val>
                                        </p:tav>
                                      </p:tavLst>
                                    </p:anim>
                                    <p:anim calcmode="lin" valueType="num">
                                      <p:cBhvr>
                                        <p:cTn id="33" dur="500" fill="hold"/>
                                        <p:tgtEl>
                                          <p:spTgt spid="86"/>
                                        </p:tgtEl>
                                        <p:attrNameLst>
                                          <p:attrName>ppt_h</p:attrName>
                                        </p:attrNameLst>
                                      </p:cBhvr>
                                      <p:tavLst>
                                        <p:tav tm="0">
                                          <p:val>
                                            <p:fltVal val="0"/>
                                          </p:val>
                                        </p:tav>
                                        <p:tav tm="100000">
                                          <p:val>
                                            <p:strVal val="#ppt_h"/>
                                          </p:val>
                                        </p:tav>
                                      </p:tavLst>
                                    </p:anim>
                                    <p:animEffect transition="in" filter="fade">
                                      <p:cBhvr>
                                        <p:cTn id="34" dur="500"/>
                                        <p:tgtEl>
                                          <p:spTgt spid="8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500" fill="hold"/>
                                        <p:tgtEl>
                                          <p:spTgt spid="97"/>
                                        </p:tgtEl>
                                        <p:attrNameLst>
                                          <p:attrName>ppt_w</p:attrName>
                                        </p:attrNameLst>
                                      </p:cBhvr>
                                      <p:tavLst>
                                        <p:tav tm="0">
                                          <p:val>
                                            <p:fltVal val="0"/>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85000">
              <a:srgbClr val="27583F"/>
            </a:gs>
            <a:gs pos="84679">
              <a:srgbClr val="27583F"/>
            </a:gs>
            <a:gs pos="84359">
              <a:srgbClr val="27583F"/>
            </a:gs>
            <a:gs pos="92000">
              <a:srgbClr val="27583F"/>
            </a:gs>
            <a:gs pos="100000">
              <a:srgbClr val="27583F"/>
            </a:gs>
            <a:gs pos="71000">
              <a:srgbClr val="27573F"/>
            </a:gs>
            <a:gs pos="55000">
              <a:srgbClr val="26563E"/>
            </a:gs>
            <a:gs pos="19000">
              <a:srgbClr val="24533C"/>
            </a:gs>
            <a:gs pos="39000">
              <a:srgbClr val="214D39"/>
            </a:gs>
            <a:gs pos="3000">
              <a:srgbClr val="1A4232"/>
            </a:gs>
          </a:gsLst>
          <a:lin ang="5400000" scaled="1"/>
          <a:tileRect/>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646BF70-E1E5-4F33-AA7E-CC795C28F1A8}"/>
              </a:ext>
            </a:extLst>
          </p:cNvPr>
          <p:cNvGrpSpPr/>
          <p:nvPr/>
        </p:nvGrpSpPr>
        <p:grpSpPr>
          <a:xfrm>
            <a:off x="0" y="0"/>
            <a:ext cx="12192000" cy="6858000"/>
            <a:chOff x="0" y="0"/>
            <a:chExt cx="12192000" cy="6858000"/>
          </a:xfrm>
        </p:grpSpPr>
        <p:sp>
          <p:nvSpPr>
            <p:cNvPr id="3" name="Rectangle 2">
              <a:extLst>
                <a:ext uri="{FF2B5EF4-FFF2-40B4-BE49-F238E27FC236}">
                  <a16:creationId xmlns:a16="http://schemas.microsoft.com/office/drawing/2014/main" id="{3B04262D-4D86-4062-B3A9-BF4426EE17D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Freeform: Shape 6">
              <a:extLst>
                <a:ext uri="{FF2B5EF4-FFF2-40B4-BE49-F238E27FC236}">
                  <a16:creationId xmlns:a16="http://schemas.microsoft.com/office/drawing/2014/main" id="{23ECE982-D529-498A-BCDD-A1CD695FDDE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99EA0E9F-32DF-460E-88C2-AD1779247F31}"/>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Κβαντομηχανικής</a:t>
              </a:r>
            </a:p>
          </p:txBody>
        </p:sp>
        <p:pic>
          <p:nvPicPr>
            <p:cNvPr id="10" name="Graphic 9" descr="Atom with solid fill">
              <a:extLst>
                <a:ext uri="{FF2B5EF4-FFF2-40B4-BE49-F238E27FC236}">
                  <a16:creationId xmlns:a16="http://schemas.microsoft.com/office/drawing/2014/main" id="{E2166422-6229-4518-ABF6-4A3D421CC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9823" y="2971800"/>
              <a:ext cx="914400" cy="914400"/>
            </a:xfrm>
            <a:prstGeom prst="rect">
              <a:avLst/>
            </a:prstGeom>
          </p:spPr>
        </p:pic>
      </p:grpSp>
      <p:grpSp>
        <p:nvGrpSpPr>
          <p:cNvPr id="51" name="Group 50">
            <a:extLst>
              <a:ext uri="{FF2B5EF4-FFF2-40B4-BE49-F238E27FC236}">
                <a16:creationId xmlns:a16="http://schemas.microsoft.com/office/drawing/2014/main" id="{DB4DBA71-B346-48B0-A8C3-AE9C61E65D5C}"/>
              </a:ext>
            </a:extLst>
          </p:cNvPr>
          <p:cNvGrpSpPr/>
          <p:nvPr/>
        </p:nvGrpSpPr>
        <p:grpSpPr>
          <a:xfrm>
            <a:off x="38099" y="0"/>
            <a:ext cx="11843431" cy="6858000"/>
            <a:chOff x="0" y="0"/>
            <a:chExt cx="12192000" cy="6858000"/>
          </a:xfrm>
        </p:grpSpPr>
        <p:sp>
          <p:nvSpPr>
            <p:cNvPr id="52" name="Rectangle 51">
              <a:extLst>
                <a:ext uri="{FF2B5EF4-FFF2-40B4-BE49-F238E27FC236}">
                  <a16:creationId xmlns:a16="http://schemas.microsoft.com/office/drawing/2014/main" id="{E01FC690-9AAC-468A-A804-78B195F028B7}"/>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Freeform: Shape 52">
              <a:extLst>
                <a:ext uri="{FF2B5EF4-FFF2-40B4-BE49-F238E27FC236}">
                  <a16:creationId xmlns:a16="http://schemas.microsoft.com/office/drawing/2014/main" id="{418050CE-4A5B-4824-9E8B-3727E4D8E2C7}"/>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54" name="TextBox 53">
              <a:extLst>
                <a:ext uri="{FF2B5EF4-FFF2-40B4-BE49-F238E27FC236}">
                  <a16:creationId xmlns:a16="http://schemas.microsoft.com/office/drawing/2014/main" id="{61940F99-08BA-4B94-9914-3EC7E0B451DA}"/>
                </a:ext>
              </a:extLst>
            </p:cNvPr>
            <p:cNvSpPr txBox="1"/>
            <p:nvPr/>
          </p:nvSpPr>
          <p:spPr>
            <a:xfrm rot="16200000" flipH="1">
              <a:off x="10778112"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Περί Κβαντικών Υπολογιστών</a:t>
              </a:r>
            </a:p>
          </p:txBody>
        </p:sp>
        <p:grpSp>
          <p:nvGrpSpPr>
            <p:cNvPr id="55" name="Group 54">
              <a:extLst>
                <a:ext uri="{FF2B5EF4-FFF2-40B4-BE49-F238E27FC236}">
                  <a16:creationId xmlns:a16="http://schemas.microsoft.com/office/drawing/2014/main" id="{70C863ED-BCAC-4786-8CBD-88417E4E42E7}"/>
                </a:ext>
              </a:extLst>
            </p:cNvPr>
            <p:cNvGrpSpPr/>
            <p:nvPr/>
          </p:nvGrpSpPr>
          <p:grpSpPr>
            <a:xfrm>
              <a:off x="10969823" y="2971800"/>
              <a:ext cx="914400" cy="914400"/>
              <a:chOff x="11082597" y="2971800"/>
              <a:chExt cx="914400" cy="914400"/>
            </a:xfrm>
          </p:grpSpPr>
          <p:pic>
            <p:nvPicPr>
              <p:cNvPr id="56" name="Graphic 55" descr="Atom with solid fill">
                <a:extLst>
                  <a:ext uri="{FF2B5EF4-FFF2-40B4-BE49-F238E27FC236}">
                    <a16:creationId xmlns:a16="http://schemas.microsoft.com/office/drawing/2014/main" id="{C7081492-563E-4E7C-9DCA-974A7E750C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082597" y="2971800"/>
                <a:ext cx="914400" cy="914400"/>
              </a:xfrm>
              <a:prstGeom prst="rect">
                <a:avLst/>
              </a:prstGeom>
            </p:spPr>
          </p:pic>
          <p:pic>
            <p:nvPicPr>
              <p:cNvPr id="57" name="Graphic 56" descr="Processor with solid fill">
                <a:extLst>
                  <a:ext uri="{FF2B5EF4-FFF2-40B4-BE49-F238E27FC236}">
                    <a16:creationId xmlns:a16="http://schemas.microsoft.com/office/drawing/2014/main" id="{B8AE8F4B-3317-4848-BDF8-30B758A8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5497" y="3314700"/>
                <a:ext cx="228600" cy="228600"/>
              </a:xfrm>
              <a:prstGeom prst="rect">
                <a:avLst/>
              </a:prstGeom>
            </p:spPr>
          </p:pic>
        </p:grpSp>
      </p:grpSp>
      <p:grpSp>
        <p:nvGrpSpPr>
          <p:cNvPr id="58" name="Group 57">
            <a:extLst>
              <a:ext uri="{FF2B5EF4-FFF2-40B4-BE49-F238E27FC236}">
                <a16:creationId xmlns:a16="http://schemas.microsoft.com/office/drawing/2014/main" id="{094ADDF2-2706-487D-80CC-40CD399D1CE9}"/>
              </a:ext>
            </a:extLst>
          </p:cNvPr>
          <p:cNvGrpSpPr/>
          <p:nvPr/>
        </p:nvGrpSpPr>
        <p:grpSpPr>
          <a:xfrm>
            <a:off x="37989" y="0"/>
            <a:ext cx="11495199" cy="6858000"/>
            <a:chOff x="0" y="0"/>
            <a:chExt cx="12192112" cy="6858000"/>
          </a:xfrm>
        </p:grpSpPr>
        <p:sp>
          <p:nvSpPr>
            <p:cNvPr id="59" name="Rectangle 58">
              <a:extLst>
                <a:ext uri="{FF2B5EF4-FFF2-40B4-BE49-F238E27FC236}">
                  <a16:creationId xmlns:a16="http://schemas.microsoft.com/office/drawing/2014/main" id="{B6F855EC-E8BF-4A2B-9531-14254D2C22E2}"/>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Freeform: Shape 59">
              <a:extLst>
                <a:ext uri="{FF2B5EF4-FFF2-40B4-BE49-F238E27FC236}">
                  <a16:creationId xmlns:a16="http://schemas.microsoft.com/office/drawing/2014/main" id="{D27CF1CD-5FC1-4545-90D9-B1D1C692CEB2}"/>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1" name="TextBox 60">
              <a:extLst>
                <a:ext uri="{FF2B5EF4-FFF2-40B4-BE49-F238E27FC236}">
                  <a16:creationId xmlns:a16="http://schemas.microsoft.com/office/drawing/2014/main" id="{3D88BDD7-E3EC-47E8-8476-72644EACD784}"/>
                </a:ext>
              </a:extLst>
            </p:cNvPr>
            <p:cNvSpPr txBox="1"/>
            <p:nvPr/>
          </p:nvSpPr>
          <p:spPr>
            <a:xfrm rot="16200000" flipH="1">
              <a:off x="10778224"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Κβαντικοί Αλγόριθμοι</a:t>
              </a:r>
            </a:p>
          </p:txBody>
        </p:sp>
        <p:grpSp>
          <p:nvGrpSpPr>
            <p:cNvPr id="62" name="Group 61">
              <a:extLst>
                <a:ext uri="{FF2B5EF4-FFF2-40B4-BE49-F238E27FC236}">
                  <a16:creationId xmlns:a16="http://schemas.microsoft.com/office/drawing/2014/main" id="{FCFC82B6-360F-4FED-8504-A88AC2B50AD2}"/>
                </a:ext>
              </a:extLst>
            </p:cNvPr>
            <p:cNvGrpSpPr/>
            <p:nvPr/>
          </p:nvGrpSpPr>
          <p:grpSpPr>
            <a:xfrm>
              <a:off x="10950968" y="2971800"/>
              <a:ext cx="914400" cy="914400"/>
              <a:chOff x="11060104" y="2971799"/>
              <a:chExt cx="914400" cy="914400"/>
            </a:xfrm>
          </p:grpSpPr>
          <p:pic>
            <p:nvPicPr>
              <p:cNvPr id="63" name="Graphic 62" descr="Lightbulb and gear with solid fill">
                <a:extLst>
                  <a:ext uri="{FF2B5EF4-FFF2-40B4-BE49-F238E27FC236}">
                    <a16:creationId xmlns:a16="http://schemas.microsoft.com/office/drawing/2014/main" id="{71C58B76-94C7-42F3-8A41-194F1A371D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1060104" y="2971799"/>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4C8F754F-390D-407B-B218-CD6BBF9E0FE3}"/>
                      </a:ext>
                    </a:extLst>
                  </p14:cNvPr>
                  <p14:cNvContentPartPr/>
                  <p14:nvPr/>
                </p14:nvContentPartPr>
                <p14:xfrm>
                  <a:off x="11358184" y="3398885"/>
                  <a:ext cx="159120" cy="97560"/>
                </p14:xfrm>
              </p:contentPart>
            </mc:Choice>
            <mc:Fallback xmlns="">
              <p:pic>
                <p:nvPicPr>
                  <p:cNvPr id="64" name="Ink 63">
                    <a:extLst>
                      <a:ext uri="{FF2B5EF4-FFF2-40B4-BE49-F238E27FC236}">
                        <a16:creationId xmlns:a16="http://schemas.microsoft.com/office/drawing/2014/main" id="{4C8F754F-390D-407B-B218-CD6BBF9E0FE3}"/>
                      </a:ext>
                    </a:extLst>
                  </p:cNvPr>
                  <p:cNvPicPr/>
                  <p:nvPr/>
                </p:nvPicPr>
                <p:blipFill>
                  <a:blip r:embed="rId10"/>
                  <a:stretch>
                    <a:fillRect/>
                  </a:stretch>
                </p:blipFill>
                <p:spPr>
                  <a:xfrm>
                    <a:off x="11291407" y="3335885"/>
                    <a:ext cx="292292" cy="223200"/>
                  </a:xfrm>
                  <a:prstGeom prst="rect">
                    <a:avLst/>
                  </a:prstGeom>
                </p:spPr>
              </p:pic>
            </mc:Fallback>
          </mc:AlternateContent>
          <p:pic>
            <p:nvPicPr>
              <p:cNvPr id="65" name="Graphic 64" descr="Atom with solid fill">
                <a:extLst>
                  <a:ext uri="{FF2B5EF4-FFF2-40B4-BE49-F238E27FC236}">
                    <a16:creationId xmlns:a16="http://schemas.microsoft.com/office/drawing/2014/main" id="{78BC1263-AC71-4FD2-9E70-4DD680218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313632" y="3270411"/>
                <a:ext cx="317175" cy="317175"/>
              </a:xfrm>
              <a:prstGeom prst="rect">
                <a:avLst/>
              </a:prstGeom>
            </p:spPr>
          </p:pic>
        </p:grpSp>
      </p:grpSp>
      <p:grpSp>
        <p:nvGrpSpPr>
          <p:cNvPr id="66" name="Group 65">
            <a:extLst>
              <a:ext uri="{FF2B5EF4-FFF2-40B4-BE49-F238E27FC236}">
                <a16:creationId xmlns:a16="http://schemas.microsoft.com/office/drawing/2014/main" id="{7096102F-2ABC-49EB-9E1F-CFD6A81A2F56}"/>
              </a:ext>
            </a:extLst>
          </p:cNvPr>
          <p:cNvGrpSpPr/>
          <p:nvPr/>
        </p:nvGrpSpPr>
        <p:grpSpPr>
          <a:xfrm>
            <a:off x="-80228" y="-85725"/>
            <a:ext cx="11273761" cy="6858000"/>
            <a:chOff x="0" y="0"/>
            <a:chExt cx="12192000" cy="6858000"/>
          </a:xfrm>
        </p:grpSpPr>
        <p:sp>
          <p:nvSpPr>
            <p:cNvPr id="67" name="Rectangle 66">
              <a:extLst>
                <a:ext uri="{FF2B5EF4-FFF2-40B4-BE49-F238E27FC236}">
                  <a16:creationId xmlns:a16="http://schemas.microsoft.com/office/drawing/2014/main" id="{875E0804-5B17-4004-AFE3-9D7CE7C50B6D}"/>
                </a:ext>
              </a:extLst>
            </p:cNvPr>
            <p:cNvSpPr/>
            <p:nvPr/>
          </p:nvSpPr>
          <p:spPr>
            <a:xfrm>
              <a:off x="0" y="0"/>
              <a:ext cx="12192000" cy="6858000"/>
            </a:xfrm>
            <a:prstGeom prst="rect">
              <a:avLst/>
            </a:prstGeom>
            <a:solidFill>
              <a:srgbClr val="27583F"/>
            </a:solidFill>
            <a:ln>
              <a:noFill/>
            </a:ln>
            <a:effectLst>
              <a:outerShdw blurRad="215900" dist="38100" sx="101000" sy="101000" algn="ctr" rotWithShape="0">
                <a:schemeClr val="bg1">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Freeform: Shape 67">
              <a:extLst>
                <a:ext uri="{FF2B5EF4-FFF2-40B4-BE49-F238E27FC236}">
                  <a16:creationId xmlns:a16="http://schemas.microsoft.com/office/drawing/2014/main" id="{6AFBF562-7DF0-40C3-8AFB-EDF6F9ED2584}"/>
                </a:ext>
              </a:extLst>
            </p:cNvPr>
            <p:cNvSpPr/>
            <p:nvPr/>
          </p:nvSpPr>
          <p:spPr>
            <a:xfrm>
              <a:off x="10932000" y="2169000"/>
              <a:ext cx="1260000" cy="2520000"/>
            </a:xfrm>
            <a:custGeom>
              <a:avLst/>
              <a:gdLst>
                <a:gd name="connsiteX0" fmla="*/ 1260000 w 1260000"/>
                <a:gd name="connsiteY0" fmla="*/ 0 h 2520000"/>
                <a:gd name="connsiteX1" fmla="*/ 1260000 w 1260000"/>
                <a:gd name="connsiteY1" fmla="*/ 2520000 h 2520000"/>
                <a:gd name="connsiteX2" fmla="*/ 0 w 1260000"/>
                <a:gd name="connsiteY2" fmla="*/ 1260000 h 2520000"/>
                <a:gd name="connsiteX3" fmla="*/ 1260000 w 1260000"/>
                <a:gd name="connsiteY3" fmla="*/ 0 h 2520000"/>
              </a:gdLst>
              <a:ahLst/>
              <a:cxnLst>
                <a:cxn ang="0">
                  <a:pos x="connsiteX0" y="connsiteY0"/>
                </a:cxn>
                <a:cxn ang="0">
                  <a:pos x="connsiteX1" y="connsiteY1"/>
                </a:cxn>
                <a:cxn ang="0">
                  <a:pos x="connsiteX2" y="connsiteY2"/>
                </a:cxn>
                <a:cxn ang="0">
                  <a:pos x="connsiteX3" y="connsiteY3"/>
                </a:cxn>
              </a:cxnLst>
              <a:rect l="l" t="t" r="r" b="b"/>
              <a:pathLst>
                <a:path w="1260000" h="2520000">
                  <a:moveTo>
                    <a:pt x="1260000" y="0"/>
                  </a:moveTo>
                  <a:lnTo>
                    <a:pt x="1260000" y="2520000"/>
                  </a:lnTo>
                  <a:cubicBezTo>
                    <a:pt x="564121" y="2520000"/>
                    <a:pt x="0" y="1955879"/>
                    <a:pt x="0" y="1260000"/>
                  </a:cubicBezTo>
                  <a:cubicBezTo>
                    <a:pt x="0" y="564121"/>
                    <a:pt x="564121" y="0"/>
                    <a:pt x="126000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69" name="TextBox 68">
              <a:extLst>
                <a:ext uri="{FF2B5EF4-FFF2-40B4-BE49-F238E27FC236}">
                  <a16:creationId xmlns:a16="http://schemas.microsoft.com/office/drawing/2014/main" id="{92DAD531-D982-496D-8CAF-9AC290339073}"/>
                </a:ext>
              </a:extLst>
            </p:cNvPr>
            <p:cNvSpPr txBox="1"/>
            <p:nvPr/>
          </p:nvSpPr>
          <p:spPr>
            <a:xfrm rot="16200000" flipH="1">
              <a:off x="10773529" y="3275112"/>
              <a:ext cx="2520000" cy="307777"/>
            </a:xfrm>
            <a:prstGeom prst="rect">
              <a:avLst/>
            </a:prstGeom>
            <a:noFill/>
          </p:spPr>
          <p:txBody>
            <a:bodyPr wrap="square" rtlCol="0">
              <a:spAutoFit/>
            </a:bodyPr>
            <a:lstStyle/>
            <a:p>
              <a:pPr algn="ctr"/>
              <a:r>
                <a:rPr lang="el-GR" sz="1400" b="1" dirty="0">
                  <a:solidFill>
                    <a:schemeClr val="bg1"/>
                  </a:solidFill>
                  <a:latin typeface="Times New Roman" panose="02020603050405020304" pitchFamily="18" charset="0"/>
                  <a:cs typeface="Times New Roman" panose="02020603050405020304" pitchFamily="18" charset="0"/>
                </a:rPr>
                <a:t>Μετα-κρυπτογραφία</a:t>
              </a:r>
            </a:p>
          </p:txBody>
        </p:sp>
        <p:grpSp>
          <p:nvGrpSpPr>
            <p:cNvPr id="70" name="Group 69">
              <a:extLst>
                <a:ext uri="{FF2B5EF4-FFF2-40B4-BE49-F238E27FC236}">
                  <a16:creationId xmlns:a16="http://schemas.microsoft.com/office/drawing/2014/main" id="{9000E645-7286-48F4-9283-34890AD0A95B}"/>
                </a:ext>
              </a:extLst>
            </p:cNvPr>
            <p:cNvGrpSpPr/>
            <p:nvPr/>
          </p:nvGrpSpPr>
          <p:grpSpPr>
            <a:xfrm>
              <a:off x="10971978" y="2971800"/>
              <a:ext cx="914400" cy="914400"/>
              <a:chOff x="10960658" y="2971800"/>
              <a:chExt cx="914400" cy="914400"/>
            </a:xfrm>
          </p:grpSpPr>
          <p:pic>
            <p:nvPicPr>
              <p:cNvPr id="71" name="Graphic 70" descr="Atom with solid fill">
                <a:extLst>
                  <a:ext uri="{FF2B5EF4-FFF2-40B4-BE49-F238E27FC236}">
                    <a16:creationId xmlns:a16="http://schemas.microsoft.com/office/drawing/2014/main" id="{DEEE4C26-5614-4CB0-AAA4-949F444D3B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0960658" y="2971800"/>
                <a:ext cx="914400" cy="914400"/>
              </a:xfrm>
              <a:prstGeom prst="rect">
                <a:avLst/>
              </a:prstGeom>
            </p:spPr>
          </p:pic>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ACEFA8B9-0606-4081-9CEE-F771B089C067}"/>
                      </a:ext>
                    </a:extLst>
                  </p14:cNvPr>
                  <p14:cNvContentPartPr/>
                  <p14:nvPr/>
                </p14:nvContentPartPr>
                <p14:xfrm>
                  <a:off x="11438545" y="3417907"/>
                  <a:ext cx="360" cy="360"/>
                </p14:xfrm>
              </p:contentPart>
            </mc:Choice>
            <mc:Fallback xmlns="">
              <p:pic>
                <p:nvPicPr>
                  <p:cNvPr id="72" name="Ink 71">
                    <a:extLst>
                      <a:ext uri="{FF2B5EF4-FFF2-40B4-BE49-F238E27FC236}">
                        <a16:creationId xmlns:a16="http://schemas.microsoft.com/office/drawing/2014/main" id="{ACEFA8B9-0606-4081-9CEE-F771B089C067}"/>
                      </a:ext>
                    </a:extLst>
                  </p:cNvPr>
                  <p:cNvPicPr/>
                  <p:nvPr/>
                </p:nvPicPr>
                <p:blipFill>
                  <a:blip r:embed="rId12"/>
                  <a:stretch>
                    <a:fillRect/>
                  </a:stretch>
                </p:blipFill>
                <p:spPr>
                  <a:xfrm>
                    <a:off x="11375545" y="3354907"/>
                    <a:ext cx="126000" cy="126000"/>
                  </a:xfrm>
                  <a:prstGeom prst="rect">
                    <a:avLst/>
                  </a:prstGeom>
                </p:spPr>
              </p:pic>
            </mc:Fallback>
          </mc:AlternateContent>
          <p:pic>
            <p:nvPicPr>
              <p:cNvPr id="73" name="Graphic 72" descr="Lock with solid fill">
                <a:extLst>
                  <a:ext uri="{FF2B5EF4-FFF2-40B4-BE49-F238E27FC236}">
                    <a16:creationId xmlns:a16="http://schemas.microsoft.com/office/drawing/2014/main" id="{4214305D-EBE2-4010-B94B-4DCE3E1F3B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11306820" y="3330000"/>
                <a:ext cx="198000" cy="198000"/>
              </a:xfrm>
              <a:prstGeom prst="rect">
                <a:avLst/>
              </a:prstGeom>
            </p:spPr>
          </p:pic>
        </p:grpSp>
      </p:grpSp>
      <p:sp>
        <p:nvSpPr>
          <p:cNvPr id="31" name="header">
            <a:extLst>
              <a:ext uri="{FF2B5EF4-FFF2-40B4-BE49-F238E27FC236}">
                <a16:creationId xmlns:a16="http://schemas.microsoft.com/office/drawing/2014/main" id="{40E1D823-46E3-489C-8235-14699BBCB0DF}"/>
              </a:ext>
            </a:extLst>
          </p:cNvPr>
          <p:cNvSpPr txBox="1"/>
          <p:nvPr/>
        </p:nvSpPr>
        <p:spPr>
          <a:xfrm>
            <a:off x="7181528"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5"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33" name="TextBox 32">
            <a:extLst>
              <a:ext uri="{FF2B5EF4-FFF2-40B4-BE49-F238E27FC236}">
                <a16:creationId xmlns:a16="http://schemas.microsoft.com/office/drawing/2014/main" id="{F22D96B7-D5FB-4B18-81EF-210B4080A925}"/>
              </a:ext>
            </a:extLst>
          </p:cNvPr>
          <p:cNvSpPr txBox="1"/>
          <p:nvPr/>
        </p:nvSpPr>
        <p:spPr>
          <a:xfrm>
            <a:off x="658918" y="344750"/>
            <a:ext cx="9071308" cy="523220"/>
          </a:xfrm>
          <a:prstGeom prst="rect">
            <a:avLst/>
          </a:prstGeom>
          <a:noFill/>
        </p:spPr>
        <p:txBody>
          <a:bodyPr wrap="square" rtlCol="0">
            <a:spAutoFit/>
          </a:bodyPr>
          <a:lstStyle/>
          <a:p>
            <a:r>
              <a:rPr lang="el-GR" sz="2800" b="1" dirty="0">
                <a:solidFill>
                  <a:schemeClr val="accent4"/>
                </a:solidFill>
              </a:rPr>
              <a:t>ΟΙ ΚΒΑΝΤΙΚΟΙ ΥΠΟΛΟΓΙΣΤΕΣ</a:t>
            </a:r>
            <a:r>
              <a:rPr lang="en-US" sz="2800" b="1" dirty="0">
                <a:solidFill>
                  <a:schemeClr val="accent4"/>
                </a:solidFill>
              </a:rPr>
              <a:t> </a:t>
            </a:r>
            <a:r>
              <a:rPr lang="el-GR" sz="2800" b="1" u="sng" dirty="0">
                <a:solidFill>
                  <a:schemeClr val="accent4"/>
                </a:solidFill>
              </a:rPr>
              <a:t>ΔΕΝ</a:t>
            </a:r>
            <a:r>
              <a:rPr lang="el-GR" sz="2800" b="1" dirty="0">
                <a:solidFill>
                  <a:schemeClr val="accent4"/>
                </a:solidFill>
              </a:rPr>
              <a:t> ΘΑ ΣΠΑΣΟΥΝ ΤΟ ΙΝΤΕΡΝΕΤ </a:t>
            </a:r>
          </a:p>
        </p:txBody>
      </p:sp>
      <p:sp>
        <p:nvSpPr>
          <p:cNvPr id="4" name="TextBox 3">
            <a:extLst>
              <a:ext uri="{FF2B5EF4-FFF2-40B4-BE49-F238E27FC236}">
                <a16:creationId xmlns:a16="http://schemas.microsoft.com/office/drawing/2014/main" id="{F18D0238-B06E-45FF-A8C1-CED279C8D48E}"/>
              </a:ext>
            </a:extLst>
          </p:cNvPr>
          <p:cNvSpPr txBox="1"/>
          <p:nvPr/>
        </p:nvSpPr>
        <p:spPr>
          <a:xfrm>
            <a:off x="1005763" y="1381985"/>
            <a:ext cx="2572356" cy="1354217"/>
          </a:xfrm>
          <a:prstGeom prst="rect">
            <a:avLst/>
          </a:prstGeom>
          <a:noFill/>
        </p:spPr>
        <p:txBody>
          <a:bodyPr wrap="square" rtlCol="0">
            <a:spAutoFit/>
          </a:bodyPr>
          <a:lstStyle/>
          <a:p>
            <a:r>
              <a:rPr lang="el-GR" b="1" u="sng" dirty="0">
                <a:solidFill>
                  <a:schemeClr val="accent4"/>
                </a:solidFill>
              </a:rPr>
              <a:t>Κβαντική Κρυπτογραφία</a:t>
            </a:r>
          </a:p>
          <a:p>
            <a:r>
              <a:rPr lang="el-GR" sz="1600" dirty="0">
                <a:solidFill>
                  <a:schemeClr val="accent2"/>
                </a:solidFill>
              </a:rPr>
              <a:t>Επι</a:t>
            </a:r>
            <a:r>
              <a:rPr lang="el-GR" sz="1600" b="0" i="0" u="none" strike="noStrike" baseline="0" dirty="0">
                <a:solidFill>
                  <a:schemeClr val="accent2"/>
                </a:solidFill>
              </a:rPr>
              <a:t>στήμη</a:t>
            </a:r>
            <a:r>
              <a:rPr lang="el-GR" sz="1600" b="0" i="0" u="none" strike="noStrike" baseline="0" dirty="0"/>
              <a:t> που χρησιμοποιεί τις </a:t>
            </a:r>
            <a:r>
              <a:rPr lang="el-GR" sz="1600" b="0" i="0" u="none" strike="noStrike" baseline="0" dirty="0">
                <a:solidFill>
                  <a:schemeClr val="accent2"/>
                </a:solidFill>
              </a:rPr>
              <a:t>ιδιότητες</a:t>
            </a:r>
          </a:p>
          <a:p>
            <a:r>
              <a:rPr lang="el-GR" sz="1600" b="0" i="0" u="none" strike="noStrike" baseline="0" dirty="0">
                <a:solidFill>
                  <a:schemeClr val="accent2"/>
                </a:solidFill>
              </a:rPr>
              <a:t>της κβαντομηχανικής</a:t>
            </a:r>
            <a:r>
              <a:rPr lang="el-GR" sz="1600" b="0" i="0" u="none" strike="noStrike" baseline="0" dirty="0"/>
              <a:t> σε κρυπτογραφικές εφαρμογές.</a:t>
            </a:r>
            <a:endParaRPr lang="el-GR" sz="1600" dirty="0"/>
          </a:p>
        </p:txBody>
      </p:sp>
      <p:sp>
        <p:nvSpPr>
          <p:cNvPr id="35" name="TextBox 34">
            <a:extLst>
              <a:ext uri="{FF2B5EF4-FFF2-40B4-BE49-F238E27FC236}">
                <a16:creationId xmlns:a16="http://schemas.microsoft.com/office/drawing/2014/main" id="{47AC77E5-FC5D-4406-81FD-31826D2CB971}"/>
              </a:ext>
            </a:extLst>
          </p:cNvPr>
          <p:cNvSpPr txBox="1"/>
          <p:nvPr/>
        </p:nvSpPr>
        <p:spPr>
          <a:xfrm>
            <a:off x="4823419" y="1385225"/>
            <a:ext cx="4458690" cy="1354217"/>
          </a:xfrm>
          <a:prstGeom prst="rect">
            <a:avLst/>
          </a:prstGeom>
          <a:noFill/>
        </p:spPr>
        <p:txBody>
          <a:bodyPr wrap="square" rtlCol="0">
            <a:spAutoFit/>
          </a:bodyPr>
          <a:lstStyle/>
          <a:p>
            <a:r>
              <a:rPr lang="el-GR" b="1" u="sng" dirty="0">
                <a:solidFill>
                  <a:schemeClr val="accent4"/>
                </a:solidFill>
              </a:rPr>
              <a:t>Μετακβαντική Κρυπτογραφία</a:t>
            </a:r>
          </a:p>
          <a:p>
            <a:r>
              <a:rPr lang="el-GR" sz="1600" dirty="0">
                <a:solidFill>
                  <a:schemeClr val="accent2"/>
                </a:solidFill>
              </a:rPr>
              <a:t>Οι</a:t>
            </a:r>
            <a:r>
              <a:rPr lang="el-GR" sz="1600" b="0" i="0" u="none" strike="noStrike" baseline="0" dirty="0">
                <a:solidFill>
                  <a:schemeClr val="accent2"/>
                </a:solidFill>
              </a:rPr>
              <a:t>κογένεια κρυπτογραφικών αλγορίθμων</a:t>
            </a:r>
            <a:r>
              <a:rPr lang="el-GR" sz="1600" b="0" i="0" u="none" strike="noStrike" baseline="0" dirty="0"/>
              <a:t> </a:t>
            </a:r>
            <a:r>
              <a:rPr lang="el-GR" sz="1600" dirty="0"/>
              <a:t>οι </a:t>
            </a:r>
            <a:r>
              <a:rPr lang="el-GR" sz="1600" b="0" i="0" u="none" strike="noStrike" baseline="0" dirty="0"/>
              <a:t>οποίοι (εικάζεται ότι) εξασφαλίζουν ένα </a:t>
            </a:r>
            <a:r>
              <a:rPr lang="el-GR" sz="1600" b="0" i="0" u="none" strike="noStrike" baseline="0" dirty="0">
                <a:solidFill>
                  <a:schemeClr val="accent2"/>
                </a:solidFill>
              </a:rPr>
              <a:t>υψηλό επίπεδο ασφάλειας</a:t>
            </a:r>
            <a:r>
              <a:rPr lang="el-GR" sz="1600" b="0" i="0" u="none" strike="noStrike" baseline="0" dirty="0"/>
              <a:t>, ακόμη και </a:t>
            </a:r>
            <a:r>
              <a:rPr lang="el-GR" sz="1600" b="0" i="0" u="none" strike="noStrike" baseline="0" dirty="0">
                <a:solidFill>
                  <a:schemeClr val="accent2"/>
                </a:solidFill>
              </a:rPr>
              <a:t>ενάντια</a:t>
            </a:r>
            <a:r>
              <a:rPr lang="el-GR" sz="1600" b="0" i="0" u="none" strike="noStrike" baseline="0" dirty="0"/>
              <a:t> </a:t>
            </a:r>
            <a:r>
              <a:rPr lang="el-GR" sz="1600" b="0" i="0" u="none" strike="noStrike" baseline="0" dirty="0">
                <a:solidFill>
                  <a:schemeClr val="accent2"/>
                </a:solidFill>
              </a:rPr>
              <a:t>σε</a:t>
            </a:r>
            <a:r>
              <a:rPr lang="el-GR" sz="1600" b="0" i="0" u="none" strike="noStrike" baseline="0" dirty="0"/>
              <a:t> έναν επιτιθέμενο που διαθέτει έναν </a:t>
            </a:r>
            <a:r>
              <a:rPr lang="el-GR" sz="1600" b="0" i="0" u="none" strike="noStrike" baseline="0" dirty="0">
                <a:solidFill>
                  <a:schemeClr val="accent2"/>
                </a:solidFill>
              </a:rPr>
              <a:t>κβαντικό υπολογιστή</a:t>
            </a:r>
            <a:r>
              <a:rPr lang="el-GR" sz="1600" b="0" i="0" u="none" strike="noStrike" baseline="0" dirty="0"/>
              <a:t>.</a:t>
            </a:r>
            <a:endParaRPr lang="el-GR" sz="1600" dirty="0"/>
          </a:p>
        </p:txBody>
      </p:sp>
      <p:cxnSp>
        <p:nvCxnSpPr>
          <p:cNvPr id="6" name="Straight Arrow Connector 5">
            <a:extLst>
              <a:ext uri="{FF2B5EF4-FFF2-40B4-BE49-F238E27FC236}">
                <a16:creationId xmlns:a16="http://schemas.microsoft.com/office/drawing/2014/main" id="{2257790D-5A49-415A-B7F8-773385F70B41}"/>
              </a:ext>
            </a:extLst>
          </p:cNvPr>
          <p:cNvCxnSpPr>
            <a:cxnSpLocks/>
            <a:endCxn id="4" idx="0"/>
          </p:cNvCxnSpPr>
          <p:nvPr/>
        </p:nvCxnSpPr>
        <p:spPr>
          <a:xfrm flipH="1">
            <a:off x="2291941" y="953695"/>
            <a:ext cx="2994728" cy="4282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C0C41E-B925-4F15-B27F-97B3A4ECC48A}"/>
              </a:ext>
            </a:extLst>
          </p:cNvPr>
          <p:cNvCxnSpPr>
            <a:cxnSpLocks/>
          </p:cNvCxnSpPr>
          <p:nvPr/>
        </p:nvCxnSpPr>
        <p:spPr>
          <a:xfrm>
            <a:off x="5286669" y="953695"/>
            <a:ext cx="1762813" cy="43153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86928A6-F1F4-40A9-8E64-A20F52503CF8}"/>
              </a:ext>
            </a:extLst>
          </p:cNvPr>
          <p:cNvSpPr txBox="1"/>
          <p:nvPr/>
        </p:nvSpPr>
        <p:spPr>
          <a:xfrm>
            <a:off x="417691" y="3330000"/>
            <a:ext cx="3257551" cy="1942198"/>
          </a:xfrm>
          <a:prstGeom prst="rect">
            <a:avLst/>
          </a:prstGeom>
          <a:noFill/>
          <a:ln>
            <a:solidFill>
              <a:schemeClr val="accent2"/>
            </a:solidFill>
          </a:ln>
        </p:spPr>
        <p:txBody>
          <a:bodyPr wrap="square">
            <a:spAutoFit/>
          </a:bodyPr>
          <a:lstStyle/>
          <a:p>
            <a:pPr marL="342900" indent="-342900">
              <a:lnSpc>
                <a:spcPct val="150000"/>
              </a:lnSpc>
              <a:buFont typeface="Wingdings" panose="05000000000000000000" pitchFamily="2" charset="2"/>
              <a:buChar char="Ø"/>
            </a:pPr>
            <a:r>
              <a:rPr lang="el-GR" sz="1600" b="1" i="0" u="none" strike="noStrike" baseline="0" dirty="0">
                <a:solidFill>
                  <a:schemeClr val="accent4"/>
                </a:solidFill>
              </a:rPr>
              <a:t>Κβαντική διαχείριση κλειδιών</a:t>
            </a:r>
          </a:p>
          <a:p>
            <a:pPr marL="342900" indent="-342900">
              <a:lnSpc>
                <a:spcPct val="150000"/>
              </a:lnSpc>
              <a:buFont typeface="Wingdings" panose="05000000000000000000" pitchFamily="2" charset="2"/>
              <a:buChar char="Ø"/>
            </a:pPr>
            <a:r>
              <a:rPr lang="el-GR" sz="1600" dirty="0">
                <a:solidFill>
                  <a:schemeClr val="accent4"/>
                </a:solidFill>
              </a:rPr>
              <a:t>Κ</a:t>
            </a:r>
            <a:r>
              <a:rPr lang="el-GR" sz="1600" b="0" i="0" u="none" strike="noStrike" baseline="0" dirty="0">
                <a:solidFill>
                  <a:schemeClr val="accent4"/>
                </a:solidFill>
              </a:rPr>
              <a:t>βαντικές ψηφιακές υπογραφές</a:t>
            </a:r>
          </a:p>
          <a:p>
            <a:pPr marL="342900" indent="-342900">
              <a:lnSpc>
                <a:spcPct val="150000"/>
              </a:lnSpc>
              <a:buFont typeface="Wingdings" panose="05000000000000000000" pitchFamily="2" charset="2"/>
              <a:buChar char="Ø"/>
            </a:pPr>
            <a:r>
              <a:rPr lang="en-US" sz="1600" dirty="0">
                <a:solidFill>
                  <a:schemeClr val="accent4"/>
                </a:solidFill>
              </a:rPr>
              <a:t>Q</a:t>
            </a:r>
            <a:r>
              <a:rPr lang="en-US" sz="1600" b="0" i="0" u="none" strike="noStrike" baseline="0" dirty="0">
                <a:solidFill>
                  <a:schemeClr val="accent4"/>
                </a:solidFill>
              </a:rPr>
              <a:t>uantum commitment</a:t>
            </a:r>
            <a:endParaRPr lang="el-GR" sz="1600" b="0" i="0" u="none" strike="noStrike" baseline="0" dirty="0">
              <a:solidFill>
                <a:schemeClr val="accent4"/>
              </a:solidFill>
            </a:endParaRPr>
          </a:p>
          <a:p>
            <a:pPr marL="342900" indent="-342900">
              <a:lnSpc>
                <a:spcPct val="150000"/>
              </a:lnSpc>
              <a:buFont typeface="Wingdings" panose="05000000000000000000" pitchFamily="2" charset="2"/>
              <a:buChar char="Ø"/>
            </a:pPr>
            <a:r>
              <a:rPr lang="en-US" sz="1600" dirty="0">
                <a:solidFill>
                  <a:schemeClr val="accent4"/>
                </a:solidFill>
              </a:rPr>
              <a:t>O</a:t>
            </a:r>
            <a:r>
              <a:rPr lang="en-US" sz="1600" b="0" i="0" u="none" strike="noStrike" baseline="0" dirty="0">
                <a:solidFill>
                  <a:schemeClr val="accent4"/>
                </a:solidFill>
              </a:rPr>
              <a:t>blivious transfer</a:t>
            </a:r>
            <a:endParaRPr lang="el-GR" sz="1600" b="0" i="0" u="none" strike="noStrike" baseline="0" dirty="0">
              <a:solidFill>
                <a:schemeClr val="accent4"/>
              </a:solidFill>
            </a:endParaRPr>
          </a:p>
          <a:p>
            <a:pPr marL="342900" indent="-342900">
              <a:lnSpc>
                <a:spcPct val="150000"/>
              </a:lnSpc>
              <a:buFont typeface="Wingdings" panose="05000000000000000000" pitchFamily="2" charset="2"/>
              <a:buChar char="Ø"/>
            </a:pPr>
            <a:r>
              <a:rPr lang="en-US" sz="1600" dirty="0">
                <a:solidFill>
                  <a:schemeClr val="accent4"/>
                </a:solidFill>
              </a:rPr>
              <a:t>Q</a:t>
            </a:r>
            <a:r>
              <a:rPr lang="en-US" sz="1600" b="0" i="0" u="none" strike="noStrike" baseline="0" dirty="0">
                <a:solidFill>
                  <a:schemeClr val="accent4"/>
                </a:solidFill>
              </a:rPr>
              <a:t>uantum fingerprinting</a:t>
            </a:r>
          </a:p>
        </p:txBody>
      </p:sp>
      <p:sp>
        <p:nvSpPr>
          <p:cNvPr id="28" name="TextBox 27">
            <a:extLst>
              <a:ext uri="{FF2B5EF4-FFF2-40B4-BE49-F238E27FC236}">
                <a16:creationId xmlns:a16="http://schemas.microsoft.com/office/drawing/2014/main" id="{EB839F0D-2612-4ED1-ABD4-AED0616A006A}"/>
              </a:ext>
            </a:extLst>
          </p:cNvPr>
          <p:cNvSpPr txBox="1"/>
          <p:nvPr/>
        </p:nvSpPr>
        <p:spPr>
          <a:xfrm>
            <a:off x="2628900" y="-154300"/>
            <a:ext cx="184731" cy="369332"/>
          </a:xfrm>
          <a:prstGeom prst="rect">
            <a:avLst/>
          </a:prstGeom>
          <a:noFill/>
        </p:spPr>
        <p:txBody>
          <a:bodyPr wrap="none" rtlCol="0">
            <a:spAutoFit/>
          </a:bodyPr>
          <a:lstStyle/>
          <a:p>
            <a:endParaRPr lang="el-GR" dirty="0"/>
          </a:p>
        </p:txBody>
      </p:sp>
      <p:cxnSp>
        <p:nvCxnSpPr>
          <p:cNvPr id="38" name="Straight Arrow Connector 37">
            <a:extLst>
              <a:ext uri="{FF2B5EF4-FFF2-40B4-BE49-F238E27FC236}">
                <a16:creationId xmlns:a16="http://schemas.microsoft.com/office/drawing/2014/main" id="{CAAE983A-9502-4A0E-B003-508221F44110}"/>
              </a:ext>
            </a:extLst>
          </p:cNvPr>
          <p:cNvCxnSpPr>
            <a:cxnSpLocks/>
            <a:stCxn id="4" idx="2"/>
            <a:endCxn id="74" idx="0"/>
          </p:cNvCxnSpPr>
          <p:nvPr/>
        </p:nvCxnSpPr>
        <p:spPr>
          <a:xfrm flipH="1">
            <a:off x="2046467" y="2736202"/>
            <a:ext cx="245474" cy="59379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CD25015-7A3C-4BAA-B561-DABDC94E70F6}"/>
              </a:ext>
            </a:extLst>
          </p:cNvPr>
          <p:cNvSpPr txBox="1"/>
          <p:nvPr/>
        </p:nvSpPr>
        <p:spPr>
          <a:xfrm>
            <a:off x="4354161" y="3527099"/>
            <a:ext cx="5390642" cy="1531445"/>
          </a:xfrm>
          <a:prstGeom prst="rect">
            <a:avLst/>
          </a:prstGeom>
          <a:noFill/>
          <a:ln>
            <a:solidFill>
              <a:schemeClr val="accent2"/>
            </a:solidFill>
          </a:ln>
        </p:spPr>
        <p:txBody>
          <a:bodyPr wrap="square" rtlCol="0">
            <a:spAutoFit/>
          </a:bodyPr>
          <a:lstStyle/>
          <a:p>
            <a:pPr marL="285750" indent="-285750">
              <a:lnSpc>
                <a:spcPct val="150000"/>
              </a:lnSpc>
              <a:buFont typeface="Wingdings" panose="05000000000000000000" pitchFamily="2" charset="2"/>
              <a:buChar char="Ø"/>
            </a:pPr>
            <a:r>
              <a:rPr lang="el-GR" sz="1600" b="1" dirty="0">
                <a:solidFill>
                  <a:schemeClr val="accent4"/>
                </a:solidFill>
              </a:rPr>
              <a:t>Κρυπτογραφία Συναρτήσεων Κατακερματισμού</a:t>
            </a:r>
          </a:p>
          <a:p>
            <a:pPr marL="285750" indent="-285750">
              <a:lnSpc>
                <a:spcPct val="150000"/>
              </a:lnSpc>
              <a:buFont typeface="Wingdings" panose="05000000000000000000" pitchFamily="2" charset="2"/>
              <a:buChar char="Ø"/>
            </a:pPr>
            <a:r>
              <a:rPr lang="el-GR" sz="1600" b="1" dirty="0">
                <a:solidFill>
                  <a:schemeClr val="accent4"/>
                </a:solidFill>
              </a:rPr>
              <a:t>Κρυπτογραφία Κωδίκων</a:t>
            </a:r>
          </a:p>
          <a:p>
            <a:pPr marL="285750" indent="-285750">
              <a:lnSpc>
                <a:spcPct val="150000"/>
              </a:lnSpc>
              <a:buFont typeface="Wingdings" panose="05000000000000000000" pitchFamily="2" charset="2"/>
              <a:buChar char="Ø"/>
            </a:pPr>
            <a:r>
              <a:rPr lang="el-GR" sz="1600" dirty="0">
                <a:solidFill>
                  <a:schemeClr val="accent4">
                    <a:lumMod val="75000"/>
                  </a:schemeClr>
                </a:solidFill>
              </a:rPr>
              <a:t>Κρυπτογραφία Δικτυωτών</a:t>
            </a:r>
          </a:p>
          <a:p>
            <a:pPr marL="285750" indent="-285750">
              <a:lnSpc>
                <a:spcPct val="150000"/>
              </a:lnSpc>
              <a:buFont typeface="Wingdings" panose="05000000000000000000" pitchFamily="2" charset="2"/>
              <a:buChar char="Ø"/>
            </a:pPr>
            <a:r>
              <a:rPr lang="el-GR" sz="1600" dirty="0">
                <a:solidFill>
                  <a:schemeClr val="accent4">
                    <a:lumMod val="75000"/>
                  </a:schemeClr>
                </a:solidFill>
              </a:rPr>
              <a:t>Κρυπτογραφία Πολυμετάβλητων Τετραγωνικών Εξισώσεων</a:t>
            </a:r>
          </a:p>
        </p:txBody>
      </p:sp>
      <p:cxnSp>
        <p:nvCxnSpPr>
          <p:cNvPr id="47" name="Straight Arrow Connector 46">
            <a:extLst>
              <a:ext uri="{FF2B5EF4-FFF2-40B4-BE49-F238E27FC236}">
                <a16:creationId xmlns:a16="http://schemas.microsoft.com/office/drawing/2014/main" id="{60AC9E01-B07A-49FF-8B69-8E9E96F2A2E2}"/>
              </a:ext>
            </a:extLst>
          </p:cNvPr>
          <p:cNvCxnSpPr>
            <a:cxnSpLocks/>
            <a:stCxn id="35" idx="2"/>
            <a:endCxn id="44" idx="0"/>
          </p:cNvCxnSpPr>
          <p:nvPr/>
        </p:nvCxnSpPr>
        <p:spPr>
          <a:xfrm flipH="1">
            <a:off x="7049482" y="2739442"/>
            <a:ext cx="3282" cy="7876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7264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up)">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4">
                                            <p:bg/>
                                          </p:spTgt>
                                        </p:tgtEl>
                                        <p:attrNameLst>
                                          <p:attrName>style.visibility</p:attrName>
                                        </p:attrNameLst>
                                      </p:cBhvr>
                                      <p:to>
                                        <p:strVal val="visible"/>
                                      </p:to>
                                    </p:set>
                                    <p:animEffect transition="in" filter="barn(inVertical)">
                                      <p:cBhvr>
                                        <p:cTn id="21" dur="500"/>
                                        <p:tgtEl>
                                          <p:spTgt spid="74">
                                            <p:bg/>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4">
                                            <p:txEl>
                                              <p:pRg st="0" end="0"/>
                                            </p:txEl>
                                          </p:spTgt>
                                        </p:tgtEl>
                                        <p:attrNameLst>
                                          <p:attrName>style.visibility</p:attrName>
                                        </p:attrNameLst>
                                      </p:cBhvr>
                                      <p:to>
                                        <p:strVal val="visible"/>
                                      </p:to>
                                    </p:set>
                                    <p:animEffect transition="in" filter="barn(inVertical)">
                                      <p:cBhvr>
                                        <p:cTn id="24" dur="500"/>
                                        <p:tgtEl>
                                          <p:spTgt spid="74">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4">
                                            <p:txEl>
                                              <p:pRg st="1" end="1"/>
                                            </p:txEl>
                                          </p:spTgt>
                                        </p:tgtEl>
                                        <p:attrNameLst>
                                          <p:attrName>style.visibility</p:attrName>
                                        </p:attrNameLst>
                                      </p:cBhvr>
                                      <p:to>
                                        <p:strVal val="visible"/>
                                      </p:to>
                                    </p:set>
                                    <p:animEffect transition="in" filter="barn(inVertical)">
                                      <p:cBhvr>
                                        <p:cTn id="32" dur="500"/>
                                        <p:tgtEl>
                                          <p:spTgt spid="7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74">
                                            <p:txEl>
                                              <p:pRg st="2" end="2"/>
                                            </p:txEl>
                                          </p:spTgt>
                                        </p:tgtEl>
                                        <p:attrNameLst>
                                          <p:attrName>style.visibility</p:attrName>
                                        </p:attrNameLst>
                                      </p:cBhvr>
                                      <p:to>
                                        <p:strVal val="visible"/>
                                      </p:to>
                                    </p:set>
                                    <p:animEffect transition="in" filter="barn(inVertical)">
                                      <p:cBhvr>
                                        <p:cTn id="37" dur="500"/>
                                        <p:tgtEl>
                                          <p:spTgt spid="7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74">
                                            <p:txEl>
                                              <p:pRg st="3" end="3"/>
                                            </p:txEl>
                                          </p:spTgt>
                                        </p:tgtEl>
                                        <p:attrNameLst>
                                          <p:attrName>style.visibility</p:attrName>
                                        </p:attrNameLst>
                                      </p:cBhvr>
                                      <p:to>
                                        <p:strVal val="visible"/>
                                      </p:to>
                                    </p:set>
                                    <p:animEffect transition="in" filter="barn(inVertical)">
                                      <p:cBhvr>
                                        <p:cTn id="42" dur="500"/>
                                        <p:tgtEl>
                                          <p:spTgt spid="7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4">
                                            <p:txEl>
                                              <p:pRg st="4" end="4"/>
                                            </p:txEl>
                                          </p:spTgt>
                                        </p:tgtEl>
                                        <p:attrNameLst>
                                          <p:attrName>style.visibility</p:attrName>
                                        </p:attrNameLst>
                                      </p:cBhvr>
                                      <p:to>
                                        <p:strVal val="visible"/>
                                      </p:to>
                                    </p:set>
                                    <p:animEffect transition="in" filter="barn(inVertical)">
                                      <p:cBhvr>
                                        <p:cTn id="47" dur="500"/>
                                        <p:tgtEl>
                                          <p:spTgt spid="7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4">
                                            <p:bg/>
                                          </p:spTgt>
                                        </p:tgtEl>
                                        <p:attrNameLst>
                                          <p:attrName>style.visibility</p:attrName>
                                        </p:attrNameLst>
                                      </p:cBhvr>
                                      <p:to>
                                        <p:strVal val="visible"/>
                                      </p:to>
                                    </p:set>
                                    <p:animEffect transition="in" filter="barn(inVertical)">
                                      <p:cBhvr>
                                        <p:cTn id="52" dur="500"/>
                                        <p:tgtEl>
                                          <p:spTgt spid="44">
                                            <p:bg/>
                                          </p:spTgt>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44">
                                            <p:txEl>
                                              <p:pRg st="0" end="0"/>
                                            </p:txEl>
                                          </p:spTgt>
                                        </p:tgtEl>
                                        <p:attrNameLst>
                                          <p:attrName>style.visibility</p:attrName>
                                        </p:attrNameLst>
                                      </p:cBhvr>
                                      <p:to>
                                        <p:strVal val="visible"/>
                                      </p:to>
                                    </p:set>
                                    <p:animEffect transition="in" filter="barn(inVertical)">
                                      <p:cBhvr>
                                        <p:cTn id="55" dur="500"/>
                                        <p:tgtEl>
                                          <p:spTgt spid="44">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44">
                                            <p:txEl>
                                              <p:pRg st="1" end="1"/>
                                            </p:txEl>
                                          </p:spTgt>
                                        </p:tgtEl>
                                        <p:attrNameLst>
                                          <p:attrName>style.visibility</p:attrName>
                                        </p:attrNameLst>
                                      </p:cBhvr>
                                      <p:to>
                                        <p:strVal val="visible"/>
                                      </p:to>
                                    </p:set>
                                    <p:animEffect transition="in" filter="barn(inVertical)">
                                      <p:cBhvr>
                                        <p:cTn id="63" dur="500"/>
                                        <p:tgtEl>
                                          <p:spTgt spid="4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44">
                                            <p:txEl>
                                              <p:pRg st="2" end="2"/>
                                            </p:txEl>
                                          </p:spTgt>
                                        </p:tgtEl>
                                        <p:attrNameLst>
                                          <p:attrName>style.visibility</p:attrName>
                                        </p:attrNameLst>
                                      </p:cBhvr>
                                      <p:to>
                                        <p:strVal val="visible"/>
                                      </p:to>
                                    </p:set>
                                    <p:animEffect transition="in" filter="barn(inVertical)">
                                      <p:cBhvr>
                                        <p:cTn id="68" dur="500"/>
                                        <p:tgtEl>
                                          <p:spTgt spid="44">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44">
                                            <p:txEl>
                                              <p:pRg st="3" end="3"/>
                                            </p:txEl>
                                          </p:spTgt>
                                        </p:tgtEl>
                                        <p:attrNameLst>
                                          <p:attrName>style.visibility</p:attrName>
                                        </p:attrNameLst>
                                      </p:cBhvr>
                                      <p:to>
                                        <p:strVal val="visible"/>
                                      </p:to>
                                    </p:set>
                                    <p:animEffect transition="in" filter="barn(inVertical)">
                                      <p:cBhvr>
                                        <p:cTn id="73" dur="500"/>
                                        <p:tgtEl>
                                          <p:spTgt spid="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p:bldP spid="74" grpId="0" uiExpand="1" build="p" animBg="1"/>
      <p:bldP spid="44"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12">
            <a:extLst>
              <a:ext uri="{FF2B5EF4-FFF2-40B4-BE49-F238E27FC236}">
                <a16:creationId xmlns:a16="http://schemas.microsoft.com/office/drawing/2014/main" id="{28F5356A-F695-48A7-A0FB-0D74C2ABDA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extBox 1">
            <a:extLst>
              <a:ext uri="{FF2B5EF4-FFF2-40B4-BE49-F238E27FC236}">
                <a16:creationId xmlns:a16="http://schemas.microsoft.com/office/drawing/2014/main" id="{7629094D-56B9-4D50-A19C-2FEFF9A24349}"/>
              </a:ext>
            </a:extLst>
          </p:cNvPr>
          <p:cNvSpPr txBox="1"/>
          <p:nvPr/>
        </p:nvSpPr>
        <p:spPr>
          <a:xfrm>
            <a:off x="4687410" y="1803405"/>
            <a:ext cx="6132990" cy="182509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200" cap="all" dirty="0">
                <a:latin typeface="+mj-lt"/>
                <a:ea typeface="+mj-ea"/>
                <a:cs typeface="+mj-cs"/>
              </a:rPr>
              <a:t>ΚΡΥΠΤΟΓΡΑΦΙΑ ΣΥΝΑΡΤΗΣΕΩΝ ΚΑΤΑΚΕΡΜΑΤΙΣΜΟΥ</a:t>
            </a:r>
          </a:p>
        </p:txBody>
      </p:sp>
      <p:pic>
        <p:nvPicPr>
          <p:cNvPr id="6" name="Graphic 5" descr="Signature with solid fill">
            <a:extLst>
              <a:ext uri="{FF2B5EF4-FFF2-40B4-BE49-F238E27FC236}">
                <a16:creationId xmlns:a16="http://schemas.microsoft.com/office/drawing/2014/main" id="{A3C6E933-A1B1-45E3-92DC-6D5B071157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1659" y="1803405"/>
            <a:ext cx="2662321" cy="2662321"/>
          </a:xfrm>
          <a:prstGeom prst="rect">
            <a:avLst/>
          </a:prstGeom>
        </p:spPr>
      </p:pic>
    </p:spTree>
    <p:extLst>
      <p:ext uri="{BB962C8B-B14F-4D97-AF65-F5344CB8AC3E}">
        <p14:creationId xmlns:p14="http://schemas.microsoft.com/office/powerpoint/2010/main" val="33029073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96000">
              <a:schemeClr val="bg1"/>
            </a:gs>
            <a:gs pos="14000">
              <a:schemeClr val="bg1"/>
            </a:gs>
            <a:gs pos="99750">
              <a:srgbClr val="800000"/>
            </a:gs>
            <a:gs pos="0">
              <a:srgbClr val="4000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6" name="header">
            <a:extLst>
              <a:ext uri="{FF2B5EF4-FFF2-40B4-BE49-F238E27FC236}">
                <a16:creationId xmlns:a16="http://schemas.microsoft.com/office/drawing/2014/main" id="{9C6B6280-8AD0-4678-ACEC-75627BAE5C89}"/>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rPr>
              <a:t>Φλωριάς Παπαδόπουλος</a:t>
            </a:r>
          </a:p>
        </p:txBody>
      </p:sp>
      <p:sp>
        <p:nvSpPr>
          <p:cNvPr id="30" name="TextBox 29">
            <a:extLst>
              <a:ext uri="{FF2B5EF4-FFF2-40B4-BE49-F238E27FC236}">
                <a16:creationId xmlns:a16="http://schemas.microsoft.com/office/drawing/2014/main" id="{D04215AB-E10E-4690-B07C-E5D6A78BEBBD}"/>
              </a:ext>
            </a:extLst>
          </p:cNvPr>
          <p:cNvSpPr txBox="1"/>
          <p:nvPr/>
        </p:nvSpPr>
        <p:spPr>
          <a:xfrm>
            <a:off x="849563" y="3837553"/>
            <a:ext cx="2413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white"/>
                </a:solidFill>
                <a:effectLst/>
                <a:uLnTx/>
                <a:uFillTx/>
                <a:latin typeface="Arial Nova" panose="020B0504020202020204" pitchFamily="34" charset="0"/>
                <a:ea typeface="+mn-ea"/>
                <a:cs typeface="Times New Roman" panose="02020603050405020304" pitchFamily="18" charset="0"/>
              </a:rPr>
              <a:t>Θεωρητικό Υπόβαθρο</a:t>
            </a:r>
          </a:p>
        </p:txBody>
      </p:sp>
      <p:sp>
        <p:nvSpPr>
          <p:cNvPr id="31" name="TextBox 30">
            <a:extLst>
              <a:ext uri="{FF2B5EF4-FFF2-40B4-BE49-F238E27FC236}">
                <a16:creationId xmlns:a16="http://schemas.microsoft.com/office/drawing/2014/main" id="{39C50CBA-D148-4929-ADD9-8CDAD49B2157}"/>
              </a:ext>
            </a:extLst>
          </p:cNvPr>
          <p:cNvSpPr txBox="1"/>
          <p:nvPr/>
        </p:nvSpPr>
        <p:spPr>
          <a:xfrm>
            <a:off x="4958452" y="3837553"/>
            <a:ext cx="227509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white"/>
                </a:solidFill>
                <a:effectLst/>
                <a:uLnTx/>
                <a:uFillTx/>
                <a:latin typeface="Arial Nova" panose="020B0504020202020204" pitchFamily="34" charset="0"/>
                <a:ea typeface="+mn-ea"/>
                <a:cs typeface="Times New Roman" panose="02020603050405020304" pitchFamily="18" charset="0"/>
              </a:rPr>
              <a:t>Κύριο Μέρος</a:t>
            </a:r>
          </a:p>
        </p:txBody>
      </p:sp>
      <p:sp>
        <p:nvSpPr>
          <p:cNvPr id="32" name="TextBox 31">
            <a:extLst>
              <a:ext uri="{FF2B5EF4-FFF2-40B4-BE49-F238E27FC236}">
                <a16:creationId xmlns:a16="http://schemas.microsoft.com/office/drawing/2014/main" id="{80351BE4-C1FF-4515-A8C8-FE683450C29B}"/>
              </a:ext>
            </a:extLst>
          </p:cNvPr>
          <p:cNvSpPr txBox="1"/>
          <p:nvPr/>
        </p:nvSpPr>
        <p:spPr>
          <a:xfrm>
            <a:off x="9050568" y="3837553"/>
            <a:ext cx="227509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white"/>
                </a:solidFill>
                <a:effectLst/>
                <a:uLnTx/>
                <a:uFillTx/>
                <a:latin typeface="Arial Nova" panose="020B0504020202020204" pitchFamily="34" charset="0"/>
                <a:ea typeface="+mn-ea"/>
                <a:cs typeface="Times New Roman" panose="02020603050405020304" pitchFamily="18" charset="0"/>
              </a:rPr>
              <a:t>Επίλογος</a:t>
            </a:r>
          </a:p>
        </p:txBody>
      </p:sp>
      <p:graphicFrame>
        <p:nvGraphicFramePr>
          <p:cNvPr id="40" name="Diagram 39">
            <a:extLst>
              <a:ext uri="{FF2B5EF4-FFF2-40B4-BE49-F238E27FC236}">
                <a16:creationId xmlns:a16="http://schemas.microsoft.com/office/drawing/2014/main" id="{E08C9F2F-6380-4044-9446-6F526A4C6F5D}"/>
              </a:ext>
            </a:extLst>
          </p:cNvPr>
          <p:cNvGraphicFramePr/>
          <p:nvPr>
            <p:extLst>
              <p:ext uri="{D42A27DB-BD31-4B8C-83A1-F6EECF244321}">
                <p14:modId xmlns:p14="http://schemas.microsoft.com/office/powerpoint/2010/main" val="1511286316"/>
              </p:ext>
            </p:extLst>
          </p:nvPr>
        </p:nvGraphicFramePr>
        <p:xfrm>
          <a:off x="250541" y="4266256"/>
          <a:ext cx="3611243" cy="66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1" name="Diagram 40">
            <a:extLst>
              <a:ext uri="{FF2B5EF4-FFF2-40B4-BE49-F238E27FC236}">
                <a16:creationId xmlns:a16="http://schemas.microsoft.com/office/drawing/2014/main" id="{08B53D56-03C9-484D-90E4-02ABE35DDD07}"/>
              </a:ext>
            </a:extLst>
          </p:cNvPr>
          <p:cNvGraphicFramePr/>
          <p:nvPr>
            <p:extLst>
              <p:ext uri="{D42A27DB-BD31-4B8C-83A1-F6EECF244321}">
                <p14:modId xmlns:p14="http://schemas.microsoft.com/office/powerpoint/2010/main" val="3695886380"/>
              </p:ext>
            </p:extLst>
          </p:nvPr>
        </p:nvGraphicFramePr>
        <p:xfrm>
          <a:off x="4290378" y="4265303"/>
          <a:ext cx="3611243" cy="6690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2" name="Diagram 41">
            <a:extLst>
              <a:ext uri="{FF2B5EF4-FFF2-40B4-BE49-F238E27FC236}">
                <a16:creationId xmlns:a16="http://schemas.microsoft.com/office/drawing/2014/main" id="{5060B2CA-765C-4F0E-B8AA-F6E2D1981AC7}"/>
              </a:ext>
            </a:extLst>
          </p:cNvPr>
          <p:cNvGraphicFramePr/>
          <p:nvPr>
            <p:extLst>
              <p:ext uri="{D42A27DB-BD31-4B8C-83A1-F6EECF244321}">
                <p14:modId xmlns:p14="http://schemas.microsoft.com/office/powerpoint/2010/main" val="2859222499"/>
              </p:ext>
            </p:extLst>
          </p:nvPr>
        </p:nvGraphicFramePr>
        <p:xfrm>
          <a:off x="8330213" y="4265303"/>
          <a:ext cx="3611243" cy="66903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5" name="Screen1" descr="Monitor with solid fill">
            <a:extLst>
              <a:ext uri="{FF2B5EF4-FFF2-40B4-BE49-F238E27FC236}">
                <a16:creationId xmlns:a16="http://schemas.microsoft.com/office/drawing/2014/main" id="{9B5BDF0E-3A6C-4680-82D7-045D7986A06B}"/>
              </a:ext>
            </a:extLst>
          </p:cNvPr>
          <p:cNvSpPr/>
          <p:nvPr/>
        </p:nvSpPr>
        <p:spPr>
          <a:xfrm>
            <a:off x="551478" y="1667420"/>
            <a:ext cx="3009369" cy="1952759"/>
          </a:xfrm>
          <a:custGeom>
            <a:avLst/>
            <a:gdLst>
              <a:gd name="connsiteX0" fmla="*/ 2783667 w 3009369"/>
              <a:gd name="connsiteY0" fmla="*/ 1435853 h 1952759"/>
              <a:gd name="connsiteX1" fmla="*/ 225703 w 3009369"/>
              <a:gd name="connsiteY1" fmla="*/ 1435853 h 1952759"/>
              <a:gd name="connsiteX2" fmla="*/ 225703 w 3009369"/>
              <a:gd name="connsiteY2" fmla="*/ 172302 h 1952759"/>
              <a:gd name="connsiteX3" fmla="*/ 2783667 w 3009369"/>
              <a:gd name="connsiteY3" fmla="*/ 172302 h 1952759"/>
              <a:gd name="connsiteX4" fmla="*/ 2783667 w 3009369"/>
              <a:gd name="connsiteY4" fmla="*/ 1435853 h 1952759"/>
              <a:gd name="connsiteX5" fmla="*/ 2858901 w 3009369"/>
              <a:gd name="connsiteY5" fmla="*/ 0 h 1952759"/>
              <a:gd name="connsiteX6" fmla="*/ 150468 w 3009369"/>
              <a:gd name="connsiteY6" fmla="*/ 0 h 1952759"/>
              <a:gd name="connsiteX7" fmla="*/ 0 w 3009369"/>
              <a:gd name="connsiteY7" fmla="*/ 114868 h 1952759"/>
              <a:gd name="connsiteX8" fmla="*/ 0 w 3009369"/>
              <a:gd name="connsiteY8" fmla="*/ 1493287 h 1952759"/>
              <a:gd name="connsiteX9" fmla="*/ 150468 w 3009369"/>
              <a:gd name="connsiteY9" fmla="*/ 1608155 h 1952759"/>
              <a:gd name="connsiteX10" fmla="*/ 1203748 w 3009369"/>
              <a:gd name="connsiteY10" fmla="*/ 1608155 h 1952759"/>
              <a:gd name="connsiteX11" fmla="*/ 1203748 w 3009369"/>
              <a:gd name="connsiteY11" fmla="*/ 1780457 h 1952759"/>
              <a:gd name="connsiteX12" fmla="*/ 827577 w 3009369"/>
              <a:gd name="connsiteY12" fmla="*/ 1780457 h 1952759"/>
              <a:gd name="connsiteX13" fmla="*/ 827577 w 3009369"/>
              <a:gd name="connsiteY13" fmla="*/ 1952760 h 1952759"/>
              <a:gd name="connsiteX14" fmla="*/ 2181793 w 3009369"/>
              <a:gd name="connsiteY14" fmla="*/ 1952760 h 1952759"/>
              <a:gd name="connsiteX15" fmla="*/ 2181793 w 3009369"/>
              <a:gd name="connsiteY15" fmla="*/ 1780457 h 1952759"/>
              <a:gd name="connsiteX16" fmla="*/ 1805622 w 3009369"/>
              <a:gd name="connsiteY16" fmla="*/ 1780457 h 1952759"/>
              <a:gd name="connsiteX17" fmla="*/ 1805622 w 3009369"/>
              <a:gd name="connsiteY17" fmla="*/ 1608155 h 1952759"/>
              <a:gd name="connsiteX18" fmla="*/ 2858901 w 3009369"/>
              <a:gd name="connsiteY18" fmla="*/ 1608155 h 1952759"/>
              <a:gd name="connsiteX19" fmla="*/ 3009369 w 3009369"/>
              <a:gd name="connsiteY19" fmla="*/ 1493287 h 1952759"/>
              <a:gd name="connsiteX20" fmla="*/ 3009369 w 3009369"/>
              <a:gd name="connsiteY20" fmla="*/ 114868 h 1952759"/>
              <a:gd name="connsiteX21" fmla="*/ 2858901 w 3009369"/>
              <a:gd name="connsiteY21" fmla="*/ 0 h 195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09369" h="1952759">
                <a:moveTo>
                  <a:pt x="2783667" y="1435853"/>
                </a:moveTo>
                <a:lnTo>
                  <a:pt x="225703" y="1435853"/>
                </a:lnTo>
                <a:lnTo>
                  <a:pt x="225703" y="172302"/>
                </a:lnTo>
                <a:lnTo>
                  <a:pt x="2783667" y="172302"/>
                </a:lnTo>
                <a:lnTo>
                  <a:pt x="2783667" y="1435853"/>
                </a:lnTo>
                <a:close/>
                <a:moveTo>
                  <a:pt x="2858901" y="0"/>
                </a:moveTo>
                <a:lnTo>
                  <a:pt x="150468" y="0"/>
                </a:lnTo>
                <a:cubicBezTo>
                  <a:pt x="67711" y="0"/>
                  <a:pt x="0" y="51691"/>
                  <a:pt x="0" y="114868"/>
                </a:cubicBezTo>
                <a:lnTo>
                  <a:pt x="0" y="1493287"/>
                </a:lnTo>
                <a:cubicBezTo>
                  <a:pt x="0" y="1556464"/>
                  <a:pt x="67711" y="1608155"/>
                  <a:pt x="150468" y="1608155"/>
                </a:cubicBezTo>
                <a:lnTo>
                  <a:pt x="1203748" y="1608155"/>
                </a:lnTo>
                <a:lnTo>
                  <a:pt x="1203748" y="1780457"/>
                </a:lnTo>
                <a:lnTo>
                  <a:pt x="827577" y="1780457"/>
                </a:lnTo>
                <a:lnTo>
                  <a:pt x="827577" y="1952760"/>
                </a:lnTo>
                <a:lnTo>
                  <a:pt x="2181793" y="1952760"/>
                </a:lnTo>
                <a:lnTo>
                  <a:pt x="2181793" y="1780457"/>
                </a:lnTo>
                <a:lnTo>
                  <a:pt x="1805622" y="1780457"/>
                </a:lnTo>
                <a:lnTo>
                  <a:pt x="1805622" y="1608155"/>
                </a:lnTo>
                <a:lnTo>
                  <a:pt x="2858901" y="1608155"/>
                </a:lnTo>
                <a:cubicBezTo>
                  <a:pt x="2941658" y="1608155"/>
                  <a:pt x="3009369" y="1556464"/>
                  <a:pt x="3009369" y="1493287"/>
                </a:cubicBezTo>
                <a:lnTo>
                  <a:pt x="3009369" y="114868"/>
                </a:lnTo>
                <a:cubicBezTo>
                  <a:pt x="3009369" y="51691"/>
                  <a:pt x="2941658" y="0"/>
                  <a:pt x="2858901" y="0"/>
                </a:cubicBezTo>
                <a:close/>
              </a:path>
            </a:pathLst>
          </a:custGeom>
          <a:solidFill>
            <a:schemeClr val="tx1"/>
          </a:solidFill>
          <a:ln w="37604" cap="flat">
            <a:noFill/>
            <a:prstDash val="solid"/>
            <a:miter/>
          </a:ln>
        </p:spPr>
        <p:txBody>
          <a:bodyPr rtlCol="0" anchor="ctr"/>
          <a:lstStyle/>
          <a:p>
            <a:endParaRPr lang="el-GR" dirty="0"/>
          </a:p>
        </p:txBody>
      </p:sp>
      <p:pic>
        <p:nvPicPr>
          <p:cNvPr id="20" name="Screen2" descr="Monitor with solid fill">
            <a:extLst>
              <a:ext uri="{FF2B5EF4-FFF2-40B4-BE49-F238E27FC236}">
                <a16:creationId xmlns:a16="http://schemas.microsoft.com/office/drawing/2014/main" id="{1D269690-C548-49FF-B7B3-8CB8DC210AE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90378" y="1265382"/>
            <a:ext cx="3611243" cy="2756837"/>
          </a:xfrm>
          <a:prstGeom prst="rect">
            <a:avLst/>
          </a:prstGeom>
        </p:spPr>
      </p:pic>
      <p:pic>
        <p:nvPicPr>
          <p:cNvPr id="19" name="Screen3" descr="Monitor with solid fill">
            <a:extLst>
              <a:ext uri="{FF2B5EF4-FFF2-40B4-BE49-F238E27FC236}">
                <a16:creationId xmlns:a16="http://schemas.microsoft.com/office/drawing/2014/main" id="{3C6189ED-24E8-4B83-B597-909D91BDF90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30214" y="1265382"/>
            <a:ext cx="3611243" cy="2756837"/>
          </a:xfrm>
          <a:prstGeom prst="rect">
            <a:avLst/>
          </a:prstGeom>
        </p:spPr>
      </p:pic>
      <mc:AlternateContent xmlns:mc="http://schemas.openxmlformats.org/markup-compatibility/2006" xmlns:psez="http://schemas.microsoft.com/office/powerpoint/2016/sectionzoom">
        <mc:Choice Requires="psez">
          <p:graphicFrame>
            <p:nvGraphicFramePr>
              <p:cNvPr id="13" name="Zoom_Quantum">
                <a:extLst>
                  <a:ext uri="{FF2B5EF4-FFF2-40B4-BE49-F238E27FC236}">
                    <a16:creationId xmlns:a16="http://schemas.microsoft.com/office/drawing/2014/main" id="{B4F93A8A-3506-40C7-A833-DFDAA6C7F53B}"/>
                  </a:ext>
                </a:extLst>
              </p:cNvPr>
              <p:cNvGraphicFramePr>
                <a:graphicFrameLocks noChangeAspect="1"/>
              </p:cNvGraphicFramePr>
              <p:nvPr>
                <p:extLst>
                  <p:ext uri="{D42A27DB-BD31-4B8C-83A1-F6EECF244321}">
                    <p14:modId xmlns:p14="http://schemas.microsoft.com/office/powerpoint/2010/main" val="3493114129"/>
                  </p:ext>
                </p:extLst>
              </p:nvPr>
            </p:nvGraphicFramePr>
            <p:xfrm>
              <a:off x="757379" y="1811078"/>
              <a:ext cx="2597563" cy="1298070"/>
            </p:xfrm>
            <a:graphic>
              <a:graphicData uri="http://schemas.microsoft.com/office/powerpoint/2016/sectionzoom">
                <psez:sectionZm>
                  <psez:sectionZmObj sectionId="{256025DF-0C29-4312-97F6-0978B30DF25B}">
                    <psez:zmPr id="{6546409C-8137-427A-A1AE-7B05CD59F234}" transitionDur="1000">
                      <p166:blipFill xmlns:p166="http://schemas.microsoft.com/office/powerpoint/2016/6/main">
                        <a:blip r:embed="rId20"/>
                        <a:stretch>
                          <a:fillRect/>
                        </a:stretch>
                      </p166:blipFill>
                      <p166:spPr xmlns:p166="http://schemas.microsoft.com/office/powerpoint/2016/6/main">
                        <a:xfrm>
                          <a:off x="0" y="0"/>
                          <a:ext cx="2597563" cy="1298070"/>
                        </a:xfrm>
                        <a:prstGeom prst="rect">
                          <a:avLst/>
                        </a:prstGeom>
                        <a:ln w="3175">
                          <a:solidFill>
                            <a:prstClr val="ltGray"/>
                          </a:solidFill>
                        </a:ln>
                      </p166:spPr>
                    </psez:zmPr>
                  </psez:sectionZmObj>
                </psez:sectionZm>
              </a:graphicData>
            </a:graphic>
          </p:graphicFrame>
        </mc:Choice>
        <mc:Fallback xmlns="">
          <p:pic>
            <p:nvPicPr>
              <p:cNvPr id="13" name="Zoom_Quantum">
                <a:hlinkClick r:id="rId21" action="ppaction://hlinksldjump"/>
                <a:extLst>
                  <a:ext uri="{FF2B5EF4-FFF2-40B4-BE49-F238E27FC236}">
                    <a16:creationId xmlns:a16="http://schemas.microsoft.com/office/drawing/2014/main" id="{B4F93A8A-3506-40C7-A833-DFDAA6C7F53B}"/>
                  </a:ext>
                </a:extLst>
              </p:cNvPr>
              <p:cNvPicPr>
                <a:picLocks noGrp="1" noRot="1" noChangeAspect="1" noMove="1" noResize="1" noEditPoints="1" noAdjustHandles="1" noChangeArrowheads="1" noChangeShapeType="1"/>
              </p:cNvPicPr>
              <p:nvPr/>
            </p:nvPicPr>
            <p:blipFill>
              <a:blip r:embed="rId22"/>
              <a:stretch>
                <a:fillRect/>
              </a:stretch>
            </p:blipFill>
            <p:spPr>
              <a:xfrm>
                <a:off x="757379" y="1811078"/>
                <a:ext cx="2597563" cy="129807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8" name="Zoom_Code">
                <a:extLst>
                  <a:ext uri="{FF2B5EF4-FFF2-40B4-BE49-F238E27FC236}">
                    <a16:creationId xmlns:a16="http://schemas.microsoft.com/office/drawing/2014/main" id="{D4CD2D03-BBCD-47DC-9B94-1055FDCAA7AE}"/>
                  </a:ext>
                </a:extLst>
              </p:cNvPr>
              <p:cNvGraphicFramePr>
                <a:graphicFrameLocks noChangeAspect="1"/>
              </p:cNvGraphicFramePr>
              <p:nvPr>
                <p:extLst>
                  <p:ext uri="{D42A27DB-BD31-4B8C-83A1-F6EECF244321}">
                    <p14:modId xmlns:p14="http://schemas.microsoft.com/office/powerpoint/2010/main" val="2102624825"/>
                  </p:ext>
                </p:extLst>
              </p:nvPr>
            </p:nvGraphicFramePr>
            <p:xfrm>
              <a:off x="4821383" y="1811076"/>
              <a:ext cx="2549233" cy="1298070"/>
            </p:xfrm>
            <a:graphic>
              <a:graphicData uri="http://schemas.microsoft.com/office/powerpoint/2016/sectionzoom">
                <psez:sectionZm>
                  <psez:sectionZmObj sectionId="{0F463D1F-CADF-421E-B6A4-BFFB38827875}">
                    <psez:zmPr id="{C9E1742B-7845-429F-BF45-575F4FA64B4A}" transitionDur="1000">
                      <p166:blipFill xmlns:p166="http://schemas.microsoft.com/office/powerpoint/2016/6/main">
                        <a:blip r:embed="rId23"/>
                        <a:stretch>
                          <a:fillRect/>
                        </a:stretch>
                      </p166:blipFill>
                      <p166:spPr xmlns:p166="http://schemas.microsoft.com/office/powerpoint/2016/6/main">
                        <a:xfrm>
                          <a:off x="0" y="0"/>
                          <a:ext cx="2549233" cy="1298070"/>
                        </a:xfrm>
                        <a:prstGeom prst="rect">
                          <a:avLst/>
                        </a:prstGeom>
                        <a:ln w="3175">
                          <a:solidFill>
                            <a:prstClr val="ltGray"/>
                          </a:solidFill>
                        </a:ln>
                      </p166:spPr>
                    </psez:zmPr>
                  </psez:sectionZmObj>
                </psez:sectionZm>
              </a:graphicData>
            </a:graphic>
          </p:graphicFrame>
        </mc:Choice>
        <mc:Fallback xmlns="">
          <p:pic>
            <p:nvPicPr>
              <p:cNvPr id="18" name="Zoom_Code">
                <a:hlinkClick r:id="rId24" action="ppaction://hlinksldjump"/>
                <a:extLst>
                  <a:ext uri="{FF2B5EF4-FFF2-40B4-BE49-F238E27FC236}">
                    <a16:creationId xmlns:a16="http://schemas.microsoft.com/office/drawing/2014/main" id="{D4CD2D03-BBCD-47DC-9B94-1055FDCAA7AE}"/>
                  </a:ext>
                </a:extLst>
              </p:cNvPr>
              <p:cNvPicPr>
                <a:picLocks noGrp="1" noRot="1" noChangeAspect="1" noMove="1" noResize="1" noEditPoints="1" noAdjustHandles="1" noChangeArrowheads="1" noChangeShapeType="1"/>
              </p:cNvPicPr>
              <p:nvPr/>
            </p:nvPicPr>
            <p:blipFill>
              <a:blip r:embed="rId25"/>
              <a:stretch>
                <a:fillRect/>
              </a:stretch>
            </p:blipFill>
            <p:spPr>
              <a:xfrm>
                <a:off x="4821383" y="1811076"/>
                <a:ext cx="2549233" cy="129807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0" name="Zoom_Crypto">
                <a:extLst>
                  <a:ext uri="{FF2B5EF4-FFF2-40B4-BE49-F238E27FC236}">
                    <a16:creationId xmlns:a16="http://schemas.microsoft.com/office/drawing/2014/main" id="{20B3D81D-62BC-415E-8BAC-1BD841514DD8}"/>
                  </a:ext>
                </a:extLst>
              </p:cNvPr>
              <p:cNvGraphicFramePr>
                <a:graphicFrameLocks noChangeAspect="1"/>
              </p:cNvGraphicFramePr>
              <p:nvPr>
                <p:extLst>
                  <p:ext uri="{D42A27DB-BD31-4B8C-83A1-F6EECF244321}">
                    <p14:modId xmlns:p14="http://schemas.microsoft.com/office/powerpoint/2010/main" val="2808686744"/>
                  </p:ext>
                </p:extLst>
              </p:nvPr>
            </p:nvGraphicFramePr>
            <p:xfrm>
              <a:off x="757379" y="1811078"/>
              <a:ext cx="2597564" cy="1298070"/>
            </p:xfrm>
            <a:graphic>
              <a:graphicData uri="http://schemas.microsoft.com/office/powerpoint/2016/sectionzoom">
                <psez:sectionZm>
                  <psez:sectionZmObj sectionId="{16016CCA-2942-4257-BDA9-A34DE484B88A}">
                    <psez:zmPr id="{5D2A489E-AB3C-44D0-8AAF-CD7595356E6D}" transitionDur="1000">
                      <p166:blipFill xmlns:p166="http://schemas.microsoft.com/office/powerpoint/2016/6/main">
                        <a:blip r:embed="rId26"/>
                        <a:stretch>
                          <a:fillRect/>
                        </a:stretch>
                      </p166:blipFill>
                      <p166:spPr xmlns:p166="http://schemas.microsoft.com/office/powerpoint/2016/6/main">
                        <a:xfrm>
                          <a:off x="0" y="0"/>
                          <a:ext cx="2597564" cy="1298070"/>
                        </a:xfrm>
                        <a:prstGeom prst="rect">
                          <a:avLst/>
                        </a:prstGeom>
                        <a:ln w="3175">
                          <a:solidFill>
                            <a:prstClr val="ltGray"/>
                          </a:solidFill>
                        </a:ln>
                      </p166:spPr>
                    </psez:zmPr>
                  </psez:sectionZmObj>
                </psez:sectionZm>
              </a:graphicData>
            </a:graphic>
          </p:graphicFrame>
        </mc:Choice>
        <mc:Fallback xmlns="">
          <p:pic>
            <p:nvPicPr>
              <p:cNvPr id="10" name="Zoom_Crypto">
                <a:hlinkClick r:id="rId27" action="ppaction://hlinksldjump"/>
                <a:extLst>
                  <a:ext uri="{FF2B5EF4-FFF2-40B4-BE49-F238E27FC236}">
                    <a16:creationId xmlns:a16="http://schemas.microsoft.com/office/drawing/2014/main" id="{20B3D81D-62BC-415E-8BAC-1BD841514DD8}"/>
                  </a:ext>
                </a:extLst>
              </p:cNvPr>
              <p:cNvPicPr>
                <a:picLocks noGrp="1" noRot="1" noChangeAspect="1" noMove="1" noResize="1" noEditPoints="1" noAdjustHandles="1" noChangeArrowheads="1" noChangeShapeType="1"/>
              </p:cNvPicPr>
              <p:nvPr/>
            </p:nvPicPr>
            <p:blipFill>
              <a:blip r:embed="rId28"/>
              <a:stretch>
                <a:fillRect/>
              </a:stretch>
            </p:blipFill>
            <p:spPr>
              <a:xfrm>
                <a:off x="757379" y="1811078"/>
                <a:ext cx="2597564" cy="129807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5" name="Zoom_Hash">
                <a:extLst>
                  <a:ext uri="{FF2B5EF4-FFF2-40B4-BE49-F238E27FC236}">
                    <a16:creationId xmlns:a16="http://schemas.microsoft.com/office/drawing/2014/main" id="{D05C5861-13CA-46A7-9DFF-A5532B536063}"/>
                  </a:ext>
                </a:extLst>
              </p:cNvPr>
              <p:cNvGraphicFramePr>
                <a:graphicFrameLocks noChangeAspect="1"/>
              </p:cNvGraphicFramePr>
              <p:nvPr>
                <p:extLst>
                  <p:ext uri="{D42A27DB-BD31-4B8C-83A1-F6EECF244321}">
                    <p14:modId xmlns:p14="http://schemas.microsoft.com/office/powerpoint/2010/main" val="1137607623"/>
                  </p:ext>
                </p:extLst>
              </p:nvPr>
            </p:nvGraphicFramePr>
            <p:xfrm>
              <a:off x="4821383" y="1811079"/>
              <a:ext cx="2549233" cy="1298070"/>
            </p:xfrm>
            <a:graphic>
              <a:graphicData uri="http://schemas.microsoft.com/office/powerpoint/2016/sectionzoom">
                <psez:sectionZm>
                  <psez:sectionZmObj sectionId="{3F43DFF4-C183-4D08-89DB-1E4307921A28}">
                    <psez:zmPr id="{F16BCA1C-4CBD-48DC-B4EE-40AB308DA1DF}" transitionDur="1000">
                      <p166:blipFill xmlns:p166="http://schemas.microsoft.com/office/powerpoint/2016/6/main">
                        <a:blip r:embed="rId29"/>
                        <a:stretch>
                          <a:fillRect/>
                        </a:stretch>
                      </p166:blipFill>
                      <p166:spPr xmlns:p166="http://schemas.microsoft.com/office/powerpoint/2016/6/main">
                        <a:xfrm>
                          <a:off x="0" y="0"/>
                          <a:ext cx="2549233" cy="1298070"/>
                        </a:xfrm>
                        <a:prstGeom prst="rect">
                          <a:avLst/>
                        </a:prstGeom>
                        <a:ln w="3175">
                          <a:solidFill>
                            <a:prstClr val="ltGray"/>
                          </a:solidFill>
                        </a:ln>
                      </p166:spPr>
                    </psez:zmPr>
                  </psez:sectionZmObj>
                </psez:sectionZm>
              </a:graphicData>
            </a:graphic>
          </p:graphicFrame>
        </mc:Choice>
        <mc:Fallback xmlns="">
          <p:pic>
            <p:nvPicPr>
              <p:cNvPr id="15" name="Zoom_Hash">
                <a:hlinkClick r:id="rId30" action="ppaction://hlinksldjump"/>
                <a:extLst>
                  <a:ext uri="{FF2B5EF4-FFF2-40B4-BE49-F238E27FC236}">
                    <a16:creationId xmlns:a16="http://schemas.microsoft.com/office/drawing/2014/main" id="{D05C5861-13CA-46A7-9DFF-A5532B536063}"/>
                  </a:ext>
                </a:extLst>
              </p:cNvPr>
              <p:cNvPicPr>
                <a:picLocks noGrp="1" noRot="1" noChangeAspect="1" noMove="1" noResize="1" noEditPoints="1" noAdjustHandles="1" noChangeArrowheads="1" noChangeShapeType="1"/>
              </p:cNvPicPr>
              <p:nvPr/>
            </p:nvPicPr>
            <p:blipFill>
              <a:blip r:embed="rId31"/>
              <a:stretch>
                <a:fillRect/>
              </a:stretch>
            </p:blipFill>
            <p:spPr>
              <a:xfrm>
                <a:off x="4821383" y="1811079"/>
                <a:ext cx="2549233" cy="129807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Zoom_Epilogue">
                <a:extLst>
                  <a:ext uri="{FF2B5EF4-FFF2-40B4-BE49-F238E27FC236}">
                    <a16:creationId xmlns:a16="http://schemas.microsoft.com/office/drawing/2014/main" id="{D34B6982-C4C5-4529-BB2E-0E0E02213F45}"/>
                  </a:ext>
                </a:extLst>
              </p:cNvPr>
              <p:cNvGraphicFramePr>
                <a:graphicFrameLocks noChangeAspect="1"/>
              </p:cNvGraphicFramePr>
              <p:nvPr>
                <p:extLst>
                  <p:ext uri="{D42A27DB-BD31-4B8C-83A1-F6EECF244321}">
                    <p14:modId xmlns:p14="http://schemas.microsoft.com/office/powerpoint/2010/main" val="4115525538"/>
                  </p:ext>
                </p:extLst>
              </p:nvPr>
            </p:nvGraphicFramePr>
            <p:xfrm>
              <a:off x="8832304" y="1811078"/>
              <a:ext cx="2602315" cy="1298068"/>
            </p:xfrm>
            <a:graphic>
              <a:graphicData uri="http://schemas.microsoft.com/office/powerpoint/2016/sectionzoom">
                <psez:sectionZm>
                  <psez:sectionZmObj sectionId="{9CB85A93-04B7-44B8-B3C7-0D5C37D931CE}">
                    <psez:zmPr id="{1ABEE1B4-FBCF-436B-AA4E-CB71482B317B}" transitionDur="1000">
                      <p166:blipFill xmlns:p166="http://schemas.microsoft.com/office/powerpoint/2016/6/main">
                        <a:blip r:embed="rId32"/>
                        <a:stretch>
                          <a:fillRect/>
                        </a:stretch>
                      </p166:blipFill>
                      <p166:spPr xmlns:p166="http://schemas.microsoft.com/office/powerpoint/2016/6/main">
                        <a:xfrm>
                          <a:off x="0" y="0"/>
                          <a:ext cx="2602315" cy="1298068"/>
                        </a:xfrm>
                        <a:prstGeom prst="rect">
                          <a:avLst/>
                        </a:prstGeom>
                        <a:ln w="3175">
                          <a:solidFill>
                            <a:prstClr val="ltGray"/>
                          </a:solidFill>
                        </a:ln>
                      </p166:spPr>
                    </psez:zmPr>
                  </psez:sectionZmObj>
                </psez:sectionZm>
              </a:graphicData>
            </a:graphic>
          </p:graphicFrame>
        </mc:Choice>
        <mc:Fallback xmlns="">
          <p:pic>
            <p:nvPicPr>
              <p:cNvPr id="22" name="Zoom_Epilogue">
                <a:hlinkClick r:id="rId33" action="ppaction://hlinksldjump"/>
                <a:extLst>
                  <a:ext uri="{FF2B5EF4-FFF2-40B4-BE49-F238E27FC236}">
                    <a16:creationId xmlns:a16="http://schemas.microsoft.com/office/drawing/2014/main" id="{D34B6982-C4C5-4529-BB2E-0E0E02213F45}"/>
                  </a:ext>
                </a:extLst>
              </p:cNvPr>
              <p:cNvPicPr>
                <a:picLocks noGrp="1" noRot="1" noChangeAspect="1" noMove="1" noResize="1" noEditPoints="1" noAdjustHandles="1" noChangeArrowheads="1" noChangeShapeType="1"/>
              </p:cNvPicPr>
              <p:nvPr/>
            </p:nvPicPr>
            <p:blipFill>
              <a:blip r:embed="rId34"/>
              <a:stretch>
                <a:fillRect/>
              </a:stretch>
            </p:blipFill>
            <p:spPr>
              <a:xfrm>
                <a:off x="8832304" y="1811078"/>
                <a:ext cx="2602315" cy="1298068"/>
              </a:xfrm>
              <a:prstGeom prst="rect">
                <a:avLst/>
              </a:prstGeom>
              <a:ln w="3175">
                <a:solidFill>
                  <a:prstClr val="ltGray"/>
                </a:solidFill>
              </a:ln>
            </p:spPr>
          </p:pic>
        </mc:Fallback>
      </mc:AlternateContent>
      <p:pic>
        <p:nvPicPr>
          <p:cNvPr id="34" name="Appear1" descr="Badge Tick1 outline">
            <a:extLst>
              <a:ext uri="{FF2B5EF4-FFF2-40B4-BE49-F238E27FC236}">
                <a16:creationId xmlns:a16="http://schemas.microsoft.com/office/drawing/2014/main" id="{D2A5910E-CF8E-40B2-94F7-457E345ED065}"/>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128483" y="4334335"/>
            <a:ext cx="180448" cy="180448"/>
          </a:xfrm>
          <a:prstGeom prst="rect">
            <a:avLst/>
          </a:prstGeom>
        </p:spPr>
      </p:pic>
      <p:pic>
        <p:nvPicPr>
          <p:cNvPr id="39" name="Disappear1" descr="Badge Cross outline">
            <a:extLst>
              <a:ext uri="{FF2B5EF4-FFF2-40B4-BE49-F238E27FC236}">
                <a16:creationId xmlns:a16="http://schemas.microsoft.com/office/drawing/2014/main" id="{6983C667-6129-480B-BFD5-854F0AE0B6A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2788374" y="4334335"/>
            <a:ext cx="180448" cy="180448"/>
          </a:xfrm>
          <a:prstGeom prst="rect">
            <a:avLst/>
          </a:prstGeom>
        </p:spPr>
      </p:pic>
      <p:pic>
        <p:nvPicPr>
          <p:cNvPr id="43" name="Appear2" descr="Badge Tick1 outline">
            <a:extLst>
              <a:ext uri="{FF2B5EF4-FFF2-40B4-BE49-F238E27FC236}">
                <a16:creationId xmlns:a16="http://schemas.microsoft.com/office/drawing/2014/main" id="{F920DE5C-BDEB-4BA9-B92E-6C4D86C098F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345885" y="4344318"/>
            <a:ext cx="180448" cy="180448"/>
          </a:xfrm>
          <a:prstGeom prst="rect">
            <a:avLst/>
          </a:prstGeom>
        </p:spPr>
      </p:pic>
      <p:pic>
        <p:nvPicPr>
          <p:cNvPr id="44" name="Disappear2" descr="Badge Cross outline">
            <a:extLst>
              <a:ext uri="{FF2B5EF4-FFF2-40B4-BE49-F238E27FC236}">
                <a16:creationId xmlns:a16="http://schemas.microsoft.com/office/drawing/2014/main" id="{75CFFF08-7779-4356-AA69-786E1B4153D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7665668" y="4344318"/>
            <a:ext cx="180448" cy="180448"/>
          </a:xfrm>
          <a:prstGeom prst="rect">
            <a:avLst/>
          </a:prstGeom>
        </p:spPr>
      </p:pic>
    </p:spTree>
    <p:extLst>
      <p:ext uri="{BB962C8B-B14F-4D97-AF65-F5344CB8AC3E}">
        <p14:creationId xmlns:p14="http://schemas.microsoft.com/office/powerpoint/2010/main" val="3636910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nextCondLst>
                <p:cond evt="onClick" delay="0">
                  <p:tgtEl>
                    <p:spTgt spid="34"/>
                  </p:tgtEl>
                </p:cond>
              </p:nextCondLst>
            </p:seq>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14" restart="whenNotActive" fill="hold" evtFilter="cancelBubble" nodeType="interactiveSeq">
                <p:stCondLst>
                  <p:cond evt="onClick" delay="0">
                    <p:tgtEl>
                      <p:spTgt spid="43"/>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nextCondLst>
                <p:cond evt="onClick" delay="0">
                  <p:tgtEl>
                    <p:spTgt spid="43"/>
                  </p:tgtEl>
                </p:cond>
              </p:nextCondLst>
            </p:seq>
            <p:seq concurrent="1" nextAc="seek">
              <p:cTn id="20" restart="whenNotActive" fill="hold" evtFilter="cancelBubble" nodeType="interactiveSeq">
                <p:stCondLst>
                  <p:cond evt="onClick" delay="0">
                    <p:tgtEl>
                      <p:spTgt spid="44"/>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4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6AB07C-B084-48FA-BFDF-7A28754BCAD3}"/>
              </a:ext>
            </a:extLst>
          </p:cNvPr>
          <p:cNvSpPr txBox="1"/>
          <p:nvPr/>
        </p:nvSpPr>
        <p:spPr>
          <a:xfrm>
            <a:off x="3206809" y="717848"/>
            <a:ext cx="5778381" cy="584775"/>
          </a:xfrm>
          <a:prstGeom prst="rect">
            <a:avLst/>
          </a:prstGeom>
          <a:noFill/>
        </p:spPr>
        <p:txBody>
          <a:bodyPr wrap="square" rtlCol="0">
            <a:spAutoFit/>
          </a:bodyPr>
          <a:lstStyle/>
          <a:p>
            <a:r>
              <a:rPr lang="el-GR" sz="3200" b="1" dirty="0">
                <a:solidFill>
                  <a:schemeClr val="accent3"/>
                </a:solidFill>
                <a:latin typeface="Calibri" panose="020F0502020204030204" pitchFamily="34" charset="0"/>
                <a:cs typeface="Calibri" panose="020F0502020204030204" pitchFamily="34" charset="0"/>
              </a:rPr>
              <a:t>Σχήματα Ψηφιακών Υπογραφών</a:t>
            </a:r>
          </a:p>
        </p:txBody>
      </p:sp>
      <p:graphicFrame>
        <p:nvGraphicFramePr>
          <p:cNvPr id="6" name="Diagram 5">
            <a:extLst>
              <a:ext uri="{FF2B5EF4-FFF2-40B4-BE49-F238E27FC236}">
                <a16:creationId xmlns:a16="http://schemas.microsoft.com/office/drawing/2014/main" id="{8EEE45ED-7066-4A7C-87AA-68F91E641146}"/>
              </a:ext>
            </a:extLst>
          </p:cNvPr>
          <p:cNvGraphicFramePr/>
          <p:nvPr>
            <p:extLst>
              <p:ext uri="{D42A27DB-BD31-4B8C-83A1-F6EECF244321}">
                <p14:modId xmlns:p14="http://schemas.microsoft.com/office/powerpoint/2010/main" val="64838807"/>
              </p:ext>
            </p:extLst>
          </p:nvPr>
        </p:nvGraphicFramePr>
        <p:xfrm>
          <a:off x="470020" y="1548925"/>
          <a:ext cx="4315625" cy="1880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a:extLst>
              <a:ext uri="{FF2B5EF4-FFF2-40B4-BE49-F238E27FC236}">
                <a16:creationId xmlns:a16="http://schemas.microsoft.com/office/drawing/2014/main" id="{388A88C0-9C6A-436A-B9CE-908CBA9E8E07}"/>
              </a:ext>
            </a:extLst>
          </p:cNvPr>
          <p:cNvCxnSpPr/>
          <p:nvPr/>
        </p:nvCxnSpPr>
        <p:spPr>
          <a:xfrm>
            <a:off x="555477" y="2488962"/>
            <a:ext cx="1153682" cy="94003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DB827960-BFE8-4E3C-88BE-48CCC49BF5E1}"/>
              </a:ext>
            </a:extLst>
          </p:cNvPr>
          <p:cNvCxnSpPr/>
          <p:nvPr/>
        </p:nvCxnSpPr>
        <p:spPr>
          <a:xfrm>
            <a:off x="2053127" y="2488962"/>
            <a:ext cx="1153682" cy="94003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9504FF8D-2E92-4B20-A4F7-CD086FA89CD7}"/>
              </a:ext>
            </a:extLst>
          </p:cNvPr>
          <p:cNvCxnSpPr/>
          <p:nvPr/>
        </p:nvCxnSpPr>
        <p:spPr>
          <a:xfrm>
            <a:off x="3631963" y="2488962"/>
            <a:ext cx="1153682" cy="94003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A1B238C-7124-4102-AB53-E92809C5B197}"/>
              </a:ext>
            </a:extLst>
          </p:cNvPr>
          <p:cNvCxnSpPr>
            <a:cxnSpLocks/>
          </p:cNvCxnSpPr>
          <p:nvPr/>
        </p:nvCxnSpPr>
        <p:spPr>
          <a:xfrm flipH="1">
            <a:off x="470020" y="2469735"/>
            <a:ext cx="1170773" cy="95926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6CC579BF-74A7-4430-9ADA-32D794DFCA29}"/>
              </a:ext>
            </a:extLst>
          </p:cNvPr>
          <p:cNvCxnSpPr>
            <a:cxnSpLocks/>
          </p:cNvCxnSpPr>
          <p:nvPr/>
        </p:nvCxnSpPr>
        <p:spPr>
          <a:xfrm flipH="1">
            <a:off x="2036036" y="2488962"/>
            <a:ext cx="1170773" cy="95926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0BCE9477-E699-4D69-97DB-22D838AAA54C}"/>
              </a:ext>
            </a:extLst>
          </p:cNvPr>
          <p:cNvCxnSpPr>
            <a:cxnSpLocks/>
          </p:cNvCxnSpPr>
          <p:nvPr/>
        </p:nvCxnSpPr>
        <p:spPr>
          <a:xfrm flipH="1">
            <a:off x="3537958" y="2469734"/>
            <a:ext cx="1170773" cy="959265"/>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4E146573-F8D9-48B0-8AA9-FFE8FB10E66E}"/>
              </a:ext>
            </a:extLst>
          </p:cNvPr>
          <p:cNvSpPr txBox="1"/>
          <p:nvPr/>
        </p:nvSpPr>
        <p:spPr>
          <a:xfrm>
            <a:off x="1709159" y="4090368"/>
            <a:ext cx="1828799" cy="369332"/>
          </a:xfrm>
          <a:prstGeom prst="rect">
            <a:avLst/>
          </a:prstGeom>
          <a:noFill/>
        </p:spPr>
        <p:txBody>
          <a:bodyPr wrap="square" rtlCol="0">
            <a:spAutoFit/>
          </a:bodyPr>
          <a:lstStyle/>
          <a:p>
            <a:pPr algn="ctr"/>
            <a:r>
              <a:rPr lang="el-GR" dirty="0">
                <a:latin typeface="Calibri" panose="020F0502020204030204" pitchFamily="34" charset="0"/>
                <a:cs typeface="Calibri" panose="020F0502020204030204" pitchFamily="34" charset="0"/>
              </a:rPr>
              <a:t>Αντικαταστάτες ?</a:t>
            </a:r>
          </a:p>
        </p:txBody>
      </p:sp>
      <p:cxnSp>
        <p:nvCxnSpPr>
          <p:cNvPr id="28" name="Straight Arrow Connector 27">
            <a:extLst>
              <a:ext uri="{FF2B5EF4-FFF2-40B4-BE49-F238E27FC236}">
                <a16:creationId xmlns:a16="http://schemas.microsoft.com/office/drawing/2014/main" id="{714C2020-7342-4F69-A3B2-88798FB5DC4E}"/>
              </a:ext>
            </a:extLst>
          </p:cNvPr>
          <p:cNvCxnSpPr>
            <a:cxnSpLocks/>
            <a:stCxn id="6" idx="2"/>
            <a:endCxn id="26" idx="0"/>
          </p:cNvCxnSpPr>
          <p:nvPr/>
        </p:nvCxnSpPr>
        <p:spPr>
          <a:xfrm flipH="1">
            <a:off x="2623559" y="3429000"/>
            <a:ext cx="4273" cy="66136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DF237D-437E-41FB-8FEC-7EC1B5D25F96}"/>
              </a:ext>
            </a:extLst>
          </p:cNvPr>
          <p:cNvSpPr txBox="1"/>
          <p:nvPr/>
        </p:nvSpPr>
        <p:spPr>
          <a:xfrm>
            <a:off x="5494946" y="1548925"/>
            <a:ext cx="6500691" cy="369332"/>
          </a:xfrm>
          <a:prstGeom prst="rect">
            <a:avLst/>
          </a:prstGeom>
          <a:noFill/>
        </p:spPr>
        <p:txBody>
          <a:bodyPr wrap="square" rtlCol="0">
            <a:spAutoFit/>
          </a:bodyPr>
          <a:lstStyle/>
          <a:p>
            <a:pPr algn="ctr"/>
            <a:r>
              <a:rPr lang="el-GR" u="sng" dirty="0">
                <a:solidFill>
                  <a:schemeClr val="accent3"/>
                </a:solidFill>
                <a:latin typeface="Calibri" panose="020F0502020204030204" pitchFamily="34" charset="0"/>
                <a:cs typeface="Calibri" panose="020F0502020204030204" pitchFamily="34" charset="0"/>
              </a:rPr>
              <a:t>Σχήματα Υπογραφής Συναρτήσεων Κατακερματισμού (</a:t>
            </a:r>
            <a:r>
              <a:rPr lang="en-US" u="sng" dirty="0">
                <a:solidFill>
                  <a:schemeClr val="accent3"/>
                </a:solidFill>
                <a:latin typeface="Calibri" panose="020F0502020204030204" pitchFamily="34" charset="0"/>
                <a:cs typeface="Calibri" panose="020F0502020204030204" pitchFamily="34" charset="0"/>
              </a:rPr>
              <a:t>Hash-based)</a:t>
            </a:r>
            <a:r>
              <a:rPr lang="el-GR" dirty="0">
                <a:latin typeface="Calibri" panose="020F0502020204030204" pitchFamily="34" charset="0"/>
                <a:cs typeface="Calibri" panose="020F0502020204030204" pitchFamily="34" charset="0"/>
              </a:rPr>
              <a:t> </a:t>
            </a:r>
          </a:p>
        </p:txBody>
      </p:sp>
      <p:cxnSp>
        <p:nvCxnSpPr>
          <p:cNvPr id="32" name="Straight Arrow Connector 31">
            <a:extLst>
              <a:ext uri="{FF2B5EF4-FFF2-40B4-BE49-F238E27FC236}">
                <a16:creationId xmlns:a16="http://schemas.microsoft.com/office/drawing/2014/main" id="{3C0E2601-F942-45E0-9C8A-8BFD700D1C15}"/>
              </a:ext>
            </a:extLst>
          </p:cNvPr>
          <p:cNvCxnSpPr>
            <a:cxnSpLocks/>
            <a:stCxn id="26" idx="3"/>
            <a:endCxn id="30" idx="1"/>
          </p:cNvCxnSpPr>
          <p:nvPr/>
        </p:nvCxnSpPr>
        <p:spPr>
          <a:xfrm flipV="1">
            <a:off x="3537958" y="1733591"/>
            <a:ext cx="1956988" cy="2541443"/>
          </a:xfrm>
          <a:prstGeom prst="bentConnector3">
            <a:avLst>
              <a:gd name="adj1" fmla="val 86245"/>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76DEB38-3736-4CFA-A238-6D2ED96FA24A}"/>
              </a:ext>
            </a:extLst>
          </p:cNvPr>
          <p:cNvSpPr txBox="1"/>
          <p:nvPr/>
        </p:nvSpPr>
        <p:spPr>
          <a:xfrm>
            <a:off x="6798322" y="2164559"/>
            <a:ext cx="3893938" cy="369332"/>
          </a:xfrm>
          <a:prstGeom prst="rect">
            <a:avLst/>
          </a:prstGeom>
          <a:noFill/>
        </p:spPr>
        <p:txBody>
          <a:bodyPr wrap="square" rtlCol="0">
            <a:spAutoFit/>
          </a:bodyPr>
          <a:lstStyle/>
          <a:p>
            <a:pPr algn="ctr"/>
            <a:r>
              <a:rPr lang="el-GR" dirty="0">
                <a:solidFill>
                  <a:schemeClr val="accent1"/>
                </a:solidFill>
                <a:latin typeface="Calibri" panose="020F0502020204030204" pitchFamily="34" charset="0"/>
                <a:cs typeface="Calibri" panose="020F0502020204030204" pitchFamily="34" charset="0"/>
              </a:rPr>
              <a:t>Σχήματα Υπογραφής Μιας Φοράς (</a:t>
            </a:r>
            <a:r>
              <a:rPr lang="en-US" dirty="0">
                <a:solidFill>
                  <a:schemeClr val="accent1"/>
                </a:solidFill>
                <a:latin typeface="Calibri" panose="020F0502020204030204" pitchFamily="34" charset="0"/>
                <a:cs typeface="Calibri" panose="020F0502020204030204" pitchFamily="34" charset="0"/>
              </a:rPr>
              <a:t>OTS)</a:t>
            </a:r>
            <a:r>
              <a:rPr lang="el-GR" dirty="0">
                <a:solidFill>
                  <a:schemeClr val="accent1"/>
                </a:solidFill>
                <a:latin typeface="Calibri" panose="020F0502020204030204" pitchFamily="34" charset="0"/>
                <a:cs typeface="Calibri" panose="020F0502020204030204" pitchFamily="34" charset="0"/>
              </a:rPr>
              <a:t> </a:t>
            </a:r>
          </a:p>
        </p:txBody>
      </p:sp>
      <p:cxnSp>
        <p:nvCxnSpPr>
          <p:cNvPr id="44" name="Straight Arrow Connector 43">
            <a:extLst>
              <a:ext uri="{FF2B5EF4-FFF2-40B4-BE49-F238E27FC236}">
                <a16:creationId xmlns:a16="http://schemas.microsoft.com/office/drawing/2014/main" id="{95A3D534-4B33-4324-ACB5-723A5CCE5158}"/>
              </a:ext>
            </a:extLst>
          </p:cNvPr>
          <p:cNvCxnSpPr>
            <a:stCxn id="30" idx="2"/>
            <a:endCxn id="36" idx="0"/>
          </p:cNvCxnSpPr>
          <p:nvPr/>
        </p:nvCxnSpPr>
        <p:spPr>
          <a:xfrm flipH="1">
            <a:off x="8745291" y="1918257"/>
            <a:ext cx="1" cy="24630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E974830-E026-4796-8940-CB268CF2161F}"/>
              </a:ext>
            </a:extLst>
          </p:cNvPr>
          <p:cNvSpPr txBox="1"/>
          <p:nvPr/>
        </p:nvSpPr>
        <p:spPr>
          <a:xfrm>
            <a:off x="5556238" y="3339418"/>
            <a:ext cx="3081496" cy="1102776"/>
          </a:xfrm>
          <a:prstGeom prst="rect">
            <a:avLst/>
          </a:prstGeom>
          <a:noFill/>
        </p:spPr>
        <p:txBody>
          <a:bodyPr wrap="square" rtlCol="0">
            <a:spAutoFit/>
          </a:bodyPr>
          <a:lstStyle/>
          <a:p>
            <a:r>
              <a:rPr lang="el-GR" sz="1600" i="1" dirty="0">
                <a:latin typeface="Calibri" panose="020F0502020204030204" pitchFamily="34" charset="0"/>
                <a:cs typeface="Calibri" panose="020F0502020204030204" pitchFamily="34" charset="0"/>
              </a:rPr>
              <a:t>Οι συναρτήσεις μιας κατεύθυνσης είναι ικανές και αναγκαίες για την ύπαρξη ασφαλών ψηφιακών υπογραφών</a:t>
            </a:r>
            <a:r>
              <a:rPr lang="en-US" sz="1600" i="1" dirty="0">
                <a:latin typeface="Calibri" panose="020F0502020204030204" pitchFamily="34" charset="0"/>
                <a:cs typeface="Calibri" panose="020F0502020204030204" pitchFamily="34" charset="0"/>
              </a:rPr>
              <a:t>.</a:t>
            </a:r>
            <a:r>
              <a:rPr lang="el-GR"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J. Rompel, 1990)</a:t>
            </a:r>
          </a:p>
        </p:txBody>
      </p:sp>
      <p:sp>
        <p:nvSpPr>
          <p:cNvPr id="50" name="TextBox 49">
            <a:extLst>
              <a:ext uri="{FF2B5EF4-FFF2-40B4-BE49-F238E27FC236}">
                <a16:creationId xmlns:a16="http://schemas.microsoft.com/office/drawing/2014/main" id="{54F05353-DAE2-4CD5-80D7-BE34FDF84CAD}"/>
              </a:ext>
            </a:extLst>
          </p:cNvPr>
          <p:cNvSpPr txBox="1"/>
          <p:nvPr/>
        </p:nvSpPr>
        <p:spPr>
          <a:xfrm>
            <a:off x="5588951" y="3002981"/>
            <a:ext cx="2690452" cy="338554"/>
          </a:xfrm>
          <a:prstGeom prst="rect">
            <a:avLst/>
          </a:prstGeom>
          <a:noFill/>
          <a:ln>
            <a:solidFill>
              <a:schemeClr val="accent1"/>
            </a:solidFill>
          </a:ln>
        </p:spPr>
        <p:txBody>
          <a:bodyPr wrap="square" rtlCol="0">
            <a:spAutoFit/>
          </a:bodyPr>
          <a:lstStyle/>
          <a:p>
            <a:pPr algn="ctr"/>
            <a:r>
              <a:rPr lang="el-GR" sz="1600" dirty="0">
                <a:latin typeface="Calibri" panose="020F0502020204030204" pitchFamily="34" charset="0"/>
                <a:cs typeface="Calibri" panose="020F0502020204030204" pitchFamily="34" charset="0"/>
              </a:rPr>
              <a:t>Συνάρτηση μιας κατεύθυνσης</a:t>
            </a:r>
          </a:p>
        </p:txBody>
      </p:sp>
      <p:sp>
        <p:nvSpPr>
          <p:cNvPr id="51" name="TextBox 50">
            <a:extLst>
              <a:ext uri="{FF2B5EF4-FFF2-40B4-BE49-F238E27FC236}">
                <a16:creationId xmlns:a16="http://schemas.microsoft.com/office/drawing/2014/main" id="{489EA294-255D-42C3-A550-F7A28048F7A3}"/>
              </a:ext>
            </a:extLst>
          </p:cNvPr>
          <p:cNvSpPr txBox="1"/>
          <p:nvPr/>
        </p:nvSpPr>
        <p:spPr>
          <a:xfrm>
            <a:off x="9347034" y="3000864"/>
            <a:ext cx="2690452" cy="338554"/>
          </a:xfrm>
          <a:prstGeom prst="rect">
            <a:avLst/>
          </a:prstGeom>
          <a:noFill/>
          <a:ln>
            <a:solidFill>
              <a:schemeClr val="accent1"/>
            </a:solidFill>
          </a:ln>
        </p:spPr>
        <p:txBody>
          <a:bodyPr wrap="square" rtlCol="0">
            <a:spAutoFit/>
          </a:bodyPr>
          <a:lstStyle/>
          <a:p>
            <a:pPr algn="ctr"/>
            <a:r>
              <a:rPr lang="el-GR" sz="1600" dirty="0">
                <a:latin typeface="Calibri" panose="020F0502020204030204" pitchFamily="34" charset="0"/>
                <a:cs typeface="Calibri" panose="020F0502020204030204" pitchFamily="34" charset="0"/>
              </a:rPr>
              <a:t>Συνάρτηση Κατακερματισμού</a:t>
            </a:r>
          </a:p>
        </p:txBody>
      </p:sp>
      <p:cxnSp>
        <p:nvCxnSpPr>
          <p:cNvPr id="55" name="Straight Arrow Connector 54">
            <a:extLst>
              <a:ext uri="{FF2B5EF4-FFF2-40B4-BE49-F238E27FC236}">
                <a16:creationId xmlns:a16="http://schemas.microsoft.com/office/drawing/2014/main" id="{1B1F8642-2E3D-4FD9-957D-806B0B584DBC}"/>
              </a:ext>
            </a:extLst>
          </p:cNvPr>
          <p:cNvCxnSpPr>
            <a:stCxn id="36" idx="2"/>
            <a:endCxn id="50" idx="0"/>
          </p:cNvCxnSpPr>
          <p:nvPr/>
        </p:nvCxnSpPr>
        <p:spPr>
          <a:xfrm flipH="1">
            <a:off x="6934177" y="2533891"/>
            <a:ext cx="1811114" cy="469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916E969-28DE-4D69-9F83-DD2D0D6C407D}"/>
              </a:ext>
            </a:extLst>
          </p:cNvPr>
          <p:cNvCxnSpPr>
            <a:stCxn id="36" idx="2"/>
            <a:endCxn id="51" idx="0"/>
          </p:cNvCxnSpPr>
          <p:nvPr/>
        </p:nvCxnSpPr>
        <p:spPr>
          <a:xfrm>
            <a:off x="8745291" y="2533891"/>
            <a:ext cx="1946969" cy="46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08D2D19-C8A0-49EB-9445-396FF9FDB85E}"/>
              </a:ext>
            </a:extLst>
          </p:cNvPr>
          <p:cNvSpPr txBox="1"/>
          <p:nvPr/>
        </p:nvSpPr>
        <p:spPr>
          <a:xfrm>
            <a:off x="5020013" y="4526644"/>
            <a:ext cx="7171987"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l-GR" sz="1600" dirty="0">
                <a:latin typeface="Calibri" panose="020F0502020204030204" pitchFamily="34" charset="0"/>
                <a:cs typeface="Calibri" panose="020F0502020204030204" pitchFamily="34" charset="0"/>
              </a:rPr>
              <a:t>Η </a:t>
            </a:r>
            <a:r>
              <a:rPr lang="el-GR" sz="1600" dirty="0">
                <a:solidFill>
                  <a:schemeClr val="accent3"/>
                </a:solidFill>
                <a:latin typeface="Calibri" panose="020F0502020204030204" pitchFamily="34" charset="0"/>
                <a:cs typeface="Calibri" panose="020F0502020204030204" pitchFamily="34" charset="0"/>
              </a:rPr>
              <a:t>ασφάλεια ενός</a:t>
            </a:r>
            <a:r>
              <a:rPr lang="en-US" sz="1600" dirty="0">
                <a:solidFill>
                  <a:schemeClr val="accent3"/>
                </a:solidFill>
                <a:latin typeface="Calibri" panose="020F0502020204030204" pitchFamily="34" charset="0"/>
                <a:cs typeface="Calibri" panose="020F0502020204030204" pitchFamily="34" charset="0"/>
              </a:rPr>
              <a:t> OTS</a:t>
            </a:r>
            <a:r>
              <a:rPr lang="en-US" sz="1600" dirty="0">
                <a:latin typeface="Calibri" panose="020F0502020204030204" pitchFamily="34" charset="0"/>
                <a:cs typeface="Calibri" panose="020F0502020204030204" pitchFamily="34" charset="0"/>
              </a:rPr>
              <a:t> </a:t>
            </a:r>
            <a:r>
              <a:rPr lang="el-GR" sz="1600" dirty="0">
                <a:latin typeface="Calibri" panose="020F0502020204030204" pitchFamily="34" charset="0"/>
                <a:cs typeface="Calibri" panose="020F0502020204030204" pitchFamily="34" charset="0"/>
              </a:rPr>
              <a:t>βασίζεται </a:t>
            </a:r>
            <a:r>
              <a:rPr lang="el-GR" sz="1600" u="sng" dirty="0">
                <a:solidFill>
                  <a:schemeClr val="accent3"/>
                </a:solidFill>
                <a:latin typeface="Calibri" panose="020F0502020204030204" pitchFamily="34" charset="0"/>
                <a:cs typeface="Calibri" panose="020F0502020204030204" pitchFamily="34" charset="0"/>
              </a:rPr>
              <a:t>μόνο</a:t>
            </a:r>
            <a:r>
              <a:rPr lang="el-GR" sz="1600" dirty="0">
                <a:latin typeface="Calibri" panose="020F0502020204030204" pitchFamily="34" charset="0"/>
                <a:cs typeface="Calibri" panose="020F0502020204030204" pitchFamily="34" charset="0"/>
              </a:rPr>
              <a:t> στην ιδιότητα </a:t>
            </a:r>
            <a:r>
              <a:rPr lang="el-GR" sz="1600" dirty="0">
                <a:solidFill>
                  <a:schemeClr val="accent3"/>
                </a:solidFill>
                <a:latin typeface="Calibri" panose="020F0502020204030204" pitchFamily="34" charset="0"/>
                <a:cs typeface="Calibri" panose="020F0502020204030204" pitchFamily="34" charset="0"/>
              </a:rPr>
              <a:t>«ελεύθερης σύμπτωσης»</a:t>
            </a:r>
            <a:r>
              <a:rPr lang="el-GR" sz="1600" dirty="0">
                <a:latin typeface="Calibri" panose="020F0502020204030204" pitchFamily="34" charset="0"/>
                <a:cs typeface="Calibri" panose="020F0502020204030204" pitchFamily="34" charset="0"/>
              </a:rPr>
              <a:t>.</a:t>
            </a:r>
          </a:p>
          <a:p>
            <a:pPr marL="285750" indent="-285750">
              <a:spcAft>
                <a:spcPts val="600"/>
              </a:spcAft>
              <a:buClr>
                <a:srgbClr val="FF0000"/>
              </a:buClr>
              <a:buFont typeface="Wingdings" panose="05000000000000000000" pitchFamily="2" charset="2"/>
              <a:buChar char="Ø"/>
            </a:pPr>
            <a:r>
              <a:rPr lang="el-GR" sz="1600" dirty="0">
                <a:solidFill>
                  <a:srgbClr val="FF0000"/>
                </a:solidFill>
                <a:latin typeface="Calibri" panose="020F0502020204030204" pitchFamily="34" charset="0"/>
                <a:cs typeface="Calibri" panose="020F0502020204030204" pitchFamily="34" charset="0"/>
              </a:rPr>
              <a:t>Κάθε ζεύγος κλειδιών</a:t>
            </a:r>
            <a:r>
              <a:rPr lang="el-GR" sz="1600" dirty="0">
                <a:latin typeface="Calibri" panose="020F0502020204030204" pitchFamily="34" charset="0"/>
                <a:cs typeface="Calibri" panose="020F0502020204030204" pitchFamily="34" charset="0"/>
              </a:rPr>
              <a:t> που παράγεται μπορεί να χρησιμοποιηθεί </a:t>
            </a:r>
            <a:r>
              <a:rPr lang="el-GR" sz="1600" u="sng" dirty="0">
                <a:solidFill>
                  <a:srgbClr val="FF0000"/>
                </a:solidFill>
                <a:latin typeface="Calibri" panose="020F0502020204030204" pitchFamily="34" charset="0"/>
                <a:cs typeface="Calibri" panose="020F0502020204030204" pitchFamily="34" charset="0"/>
              </a:rPr>
              <a:t>μόνο μια φορά</a:t>
            </a:r>
            <a:r>
              <a:rPr lang="el-GR" sz="1600" dirty="0">
                <a:latin typeface="Calibri" panose="020F0502020204030204" pitchFamily="34" charset="0"/>
                <a:cs typeface="Calibri" panose="020F0502020204030204" pitchFamily="34" charset="0"/>
              </a:rPr>
              <a:t>.</a:t>
            </a:r>
          </a:p>
        </p:txBody>
      </p:sp>
      <p:sp>
        <p:nvSpPr>
          <p:cNvPr id="65" name="TextBox 64">
            <a:extLst>
              <a:ext uri="{FF2B5EF4-FFF2-40B4-BE49-F238E27FC236}">
                <a16:creationId xmlns:a16="http://schemas.microsoft.com/office/drawing/2014/main" id="{088F1456-2E22-4F3E-A31B-1C20B942C8A8}"/>
              </a:ext>
            </a:extLst>
          </p:cNvPr>
          <p:cNvSpPr txBox="1"/>
          <p:nvPr/>
        </p:nvSpPr>
        <p:spPr>
          <a:xfrm>
            <a:off x="9347034" y="3423868"/>
            <a:ext cx="2648603" cy="584775"/>
          </a:xfrm>
          <a:prstGeom prst="rect">
            <a:avLst/>
          </a:prstGeom>
          <a:noFill/>
        </p:spPr>
        <p:txBody>
          <a:bodyPr wrap="square" rtlCol="0">
            <a:spAutoFit/>
          </a:bodyPr>
          <a:lstStyle/>
          <a:p>
            <a:r>
              <a:rPr lang="el-GR" sz="1600" dirty="0">
                <a:latin typeface="Calibri" panose="020F0502020204030204" pitchFamily="34" charset="0"/>
                <a:cs typeface="Calibri" panose="020F0502020204030204" pitchFamily="34" charset="0"/>
              </a:rPr>
              <a:t>Πρέπει να είναι ελεύθερη σύμπτωσης.</a:t>
            </a:r>
          </a:p>
        </p:txBody>
      </p:sp>
      <p:sp>
        <p:nvSpPr>
          <p:cNvPr id="66" name="TextBox 65">
            <a:extLst>
              <a:ext uri="{FF2B5EF4-FFF2-40B4-BE49-F238E27FC236}">
                <a16:creationId xmlns:a16="http://schemas.microsoft.com/office/drawing/2014/main" id="{B23166A1-12A5-4C66-B85A-8C7A0095D261}"/>
              </a:ext>
            </a:extLst>
          </p:cNvPr>
          <p:cNvSpPr txBox="1"/>
          <p:nvPr/>
        </p:nvSpPr>
        <p:spPr>
          <a:xfrm>
            <a:off x="6562896" y="5521699"/>
            <a:ext cx="4844587" cy="369332"/>
          </a:xfrm>
          <a:prstGeom prst="rect">
            <a:avLst/>
          </a:prstGeom>
          <a:noFill/>
        </p:spPr>
        <p:txBody>
          <a:bodyPr wrap="square" rtlCol="0">
            <a:spAutoFit/>
          </a:bodyPr>
          <a:lstStyle/>
          <a:p>
            <a:pPr algn="ctr"/>
            <a:r>
              <a:rPr lang="el-GR" dirty="0">
                <a:solidFill>
                  <a:schemeClr val="accent1"/>
                </a:solidFill>
                <a:latin typeface="Calibri" panose="020F0502020204030204" pitchFamily="34" charset="0"/>
                <a:cs typeface="Calibri" panose="020F0502020204030204" pitchFamily="34" charset="0"/>
              </a:rPr>
              <a:t>Σχήμα Υπογραφής </a:t>
            </a:r>
            <a:r>
              <a:rPr lang="en-US" dirty="0">
                <a:solidFill>
                  <a:schemeClr val="accent1"/>
                </a:solidFill>
                <a:latin typeface="Calibri" panose="020F0502020204030204" pitchFamily="34" charset="0"/>
                <a:cs typeface="Calibri" panose="020F0502020204030204" pitchFamily="34" charset="0"/>
              </a:rPr>
              <a:t>Merkle – </a:t>
            </a:r>
            <a:r>
              <a:rPr lang="el-GR" dirty="0">
                <a:solidFill>
                  <a:schemeClr val="accent1"/>
                </a:solidFill>
                <a:latin typeface="Calibri" panose="020F0502020204030204" pitchFamily="34" charset="0"/>
                <a:cs typeface="Calibri" panose="020F0502020204030204" pitchFamily="34" charset="0"/>
              </a:rPr>
              <a:t>Δέντρο </a:t>
            </a:r>
            <a:r>
              <a:rPr lang="en-US" dirty="0">
                <a:solidFill>
                  <a:schemeClr val="accent1"/>
                </a:solidFill>
                <a:latin typeface="Calibri" panose="020F0502020204030204" pitchFamily="34" charset="0"/>
                <a:cs typeface="Calibri" panose="020F0502020204030204" pitchFamily="34" charset="0"/>
              </a:rPr>
              <a:t>Merkle (MSS)</a:t>
            </a:r>
            <a:endParaRPr lang="el-GR" dirty="0">
              <a:solidFill>
                <a:schemeClr val="accent1"/>
              </a:solidFill>
              <a:latin typeface="Calibri" panose="020F0502020204030204" pitchFamily="34" charset="0"/>
              <a:cs typeface="Calibri" panose="020F0502020204030204" pitchFamily="34" charset="0"/>
            </a:endParaRPr>
          </a:p>
        </p:txBody>
      </p:sp>
      <p:cxnSp>
        <p:nvCxnSpPr>
          <p:cNvPr id="68" name="Straight Arrow Connector 67">
            <a:extLst>
              <a:ext uri="{FF2B5EF4-FFF2-40B4-BE49-F238E27FC236}">
                <a16:creationId xmlns:a16="http://schemas.microsoft.com/office/drawing/2014/main" id="{C44147E0-2041-4158-BE87-5575C9CB7222}"/>
              </a:ext>
            </a:extLst>
          </p:cNvPr>
          <p:cNvCxnSpPr>
            <a:cxnSpLocks/>
            <a:endCxn id="66" idx="0"/>
          </p:cNvCxnSpPr>
          <p:nvPr/>
        </p:nvCxnSpPr>
        <p:spPr>
          <a:xfrm flipH="1">
            <a:off x="8985190" y="5118931"/>
            <a:ext cx="2422293" cy="40276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1" name="header">
            <a:extLst>
              <a:ext uri="{FF2B5EF4-FFF2-40B4-BE49-F238E27FC236}">
                <a16:creationId xmlns:a16="http://schemas.microsoft.com/office/drawing/2014/main" id="{F1673148-A99D-47EE-A4E3-9250DC518408}"/>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8"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8"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8"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Tree>
    <p:extLst>
      <p:ext uri="{BB962C8B-B14F-4D97-AF65-F5344CB8AC3E}">
        <p14:creationId xmlns:p14="http://schemas.microsoft.com/office/powerpoint/2010/main" val="25070012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down)">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up)">
                                      <p:cBhvr>
                                        <p:cTn id="51" dur="500"/>
                                        <p:tgtEl>
                                          <p:spTgt spid="44"/>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wipe(up)">
                                      <p:cBhvr>
                                        <p:cTn id="59" dur="500"/>
                                        <p:tgtEl>
                                          <p:spTgt spid="5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up)">
                                      <p:cBhvr>
                                        <p:cTn id="62" dur="500"/>
                                        <p:tgtEl>
                                          <p:spTgt spid="50"/>
                                        </p:tgtEl>
                                      </p:cBhvr>
                                    </p:animEffect>
                                  </p:childTnLst>
                                </p:cTn>
                              </p:par>
                              <p:par>
                                <p:cTn id="63" presetID="22" presetClass="entr" presetSubtype="1"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up)">
                                      <p:cBhvr>
                                        <p:cTn id="65" dur="500"/>
                                        <p:tgtEl>
                                          <p:spTgt spid="5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wipe(up)">
                                      <p:cBhvr>
                                        <p:cTn id="68" dur="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up)">
                                      <p:cBhvr>
                                        <p:cTn id="73" dur="500"/>
                                        <p:tgtEl>
                                          <p:spTgt spid="47"/>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wipe(up)">
                                      <p:cBhvr>
                                        <p:cTn id="76" dur="500"/>
                                        <p:tgtEl>
                                          <p:spTgt spid="6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4">
                                            <p:txEl>
                                              <p:pRg st="0" end="0"/>
                                            </p:txEl>
                                          </p:spTgt>
                                        </p:tgtEl>
                                        <p:attrNameLst>
                                          <p:attrName>style.visibility</p:attrName>
                                        </p:attrNameLst>
                                      </p:cBhvr>
                                      <p:to>
                                        <p:strVal val="visible"/>
                                      </p:to>
                                    </p:set>
                                    <p:animEffect transition="in" filter="fade">
                                      <p:cBhvr>
                                        <p:cTn id="81" dur="500"/>
                                        <p:tgtEl>
                                          <p:spTgt spid="64">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64">
                                            <p:txEl>
                                              <p:pRg st="1" end="1"/>
                                            </p:txEl>
                                          </p:spTgt>
                                        </p:tgtEl>
                                        <p:attrNameLst>
                                          <p:attrName>style.visibility</p:attrName>
                                        </p:attrNameLst>
                                      </p:cBhvr>
                                      <p:to>
                                        <p:strVal val="visible"/>
                                      </p:to>
                                    </p:set>
                                    <p:animEffect transition="in" filter="fade">
                                      <p:cBhvr>
                                        <p:cTn id="86" dur="500"/>
                                        <p:tgtEl>
                                          <p:spTgt spid="64">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wipe(up)">
                                      <p:cBhvr>
                                        <p:cTn id="91" dur="500"/>
                                        <p:tgtEl>
                                          <p:spTgt spid="68"/>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wipe(up)">
                                      <p:cBhvr>
                                        <p:cTn id="9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6" grpId="0"/>
      <p:bldP spid="47" grpId="0"/>
      <p:bldP spid="50" grpId="0" animBg="1"/>
      <p:bldP spid="51" grpId="0" animBg="1"/>
      <p:bldP spid="64" grpId="0" build="p"/>
      <p:bldP spid="65" grpId="0"/>
      <p:bldP spid="6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21E2579E-C02F-47A9-99C0-830FFCFAEE03}"/>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5" name="TextBox 4">
            <a:extLst>
              <a:ext uri="{FF2B5EF4-FFF2-40B4-BE49-F238E27FC236}">
                <a16:creationId xmlns:a16="http://schemas.microsoft.com/office/drawing/2014/main" id="{ACAAA768-712C-4150-B970-4BF42FD43460}"/>
              </a:ext>
            </a:extLst>
          </p:cNvPr>
          <p:cNvSpPr txBox="1"/>
          <p:nvPr/>
        </p:nvSpPr>
        <p:spPr>
          <a:xfrm>
            <a:off x="0" y="0"/>
            <a:ext cx="2462534" cy="307777"/>
          </a:xfrm>
          <a:prstGeom prst="rect">
            <a:avLst/>
          </a:prstGeom>
          <a:noFill/>
        </p:spPr>
        <p:txBody>
          <a:bodyPr wrap="none" rtlCol="0">
            <a:spAutoFit/>
          </a:bodyPr>
          <a:lstStyle/>
          <a:p>
            <a:r>
              <a:rPr lang="en-US" sz="1400" b="1" dirty="0"/>
              <a:t>*OTS – One Time Signature</a:t>
            </a:r>
          </a:p>
        </p:txBody>
      </p:sp>
      <p:sp>
        <p:nvSpPr>
          <p:cNvPr id="6" name="TextBox 5">
            <a:extLst>
              <a:ext uri="{FF2B5EF4-FFF2-40B4-BE49-F238E27FC236}">
                <a16:creationId xmlns:a16="http://schemas.microsoft.com/office/drawing/2014/main" id="{9EA1AFC5-8BCA-47EA-AB4B-4FD216CCE247}"/>
              </a:ext>
            </a:extLst>
          </p:cNvPr>
          <p:cNvSpPr txBox="1"/>
          <p:nvPr/>
        </p:nvSpPr>
        <p:spPr>
          <a:xfrm>
            <a:off x="1777477" y="779403"/>
            <a:ext cx="8637044" cy="523220"/>
          </a:xfrm>
          <a:prstGeom prst="rect">
            <a:avLst/>
          </a:prstGeom>
          <a:solidFill>
            <a:srgbClr val="DDDDDD">
              <a:alpha val="5098"/>
            </a:srgbClr>
          </a:solidFill>
        </p:spPr>
        <p:txBody>
          <a:bodyPr wrap="square" rtlCol="0">
            <a:spAutoFit/>
          </a:bodyPr>
          <a:lstStyle/>
          <a:p>
            <a:pPr algn="ctr"/>
            <a:r>
              <a:rPr lang="el-GR" sz="2800" b="1" dirty="0">
                <a:solidFill>
                  <a:schemeClr val="accent3"/>
                </a:solidFill>
                <a:latin typeface="Calibri" panose="020F0502020204030204" pitchFamily="34" charset="0"/>
                <a:cs typeface="Calibri" panose="020F0502020204030204" pitchFamily="34" charset="0"/>
              </a:rPr>
              <a:t>Σχήμα Υπογραφής Μιας Φοράς </a:t>
            </a:r>
            <a:r>
              <a:rPr lang="en-US" sz="2800" b="1" dirty="0">
                <a:solidFill>
                  <a:schemeClr val="accent3"/>
                </a:solidFill>
                <a:latin typeface="Calibri" panose="020F0502020204030204" pitchFamily="34" charset="0"/>
                <a:cs typeface="Calibri" panose="020F0502020204030204" pitchFamily="34" charset="0"/>
              </a:rPr>
              <a:t>Lamport-Diffie (L-D OTS)</a:t>
            </a:r>
            <a:endParaRPr lang="el-GR" sz="2800" b="1" dirty="0">
              <a:solidFill>
                <a:schemeClr val="accent3"/>
              </a:solidFill>
              <a:latin typeface="Calibri" panose="020F0502020204030204" pitchFamily="34" charset="0"/>
              <a:cs typeface="Calibri" panose="020F0502020204030204" pitchFamily="34" charset="0"/>
            </a:endParaRPr>
          </a:p>
        </p:txBody>
      </p:sp>
      <p:grpSp>
        <p:nvGrpSpPr>
          <p:cNvPr id="785" name="Group 784">
            <a:extLst>
              <a:ext uri="{FF2B5EF4-FFF2-40B4-BE49-F238E27FC236}">
                <a16:creationId xmlns:a16="http://schemas.microsoft.com/office/drawing/2014/main" id="{2146B650-A0C0-4F7D-9A16-EB6B014FE4CF}"/>
              </a:ext>
            </a:extLst>
          </p:cNvPr>
          <p:cNvGrpSpPr/>
          <p:nvPr/>
        </p:nvGrpSpPr>
        <p:grpSpPr>
          <a:xfrm>
            <a:off x="7870406" y="5141191"/>
            <a:ext cx="3816147" cy="1200658"/>
            <a:chOff x="8128127" y="3555837"/>
            <a:chExt cx="3816147" cy="1200658"/>
          </a:xfrm>
        </p:grpSpPr>
        <p:pic>
          <p:nvPicPr>
            <p:cNvPr id="582" name="Graphic 581" descr="Document outline">
              <a:extLst>
                <a:ext uri="{FF2B5EF4-FFF2-40B4-BE49-F238E27FC236}">
                  <a16:creationId xmlns:a16="http://schemas.microsoft.com/office/drawing/2014/main" id="{B4DCD3AC-452D-4F54-AE2F-902B083EC5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4925" y="4140761"/>
              <a:ext cx="369332" cy="369332"/>
            </a:xfrm>
            <a:prstGeom prst="rect">
              <a:avLst/>
            </a:prstGeom>
          </p:spPr>
        </p:pic>
        <p:sp>
          <p:nvSpPr>
            <p:cNvPr id="583" name="TextBox 582">
              <a:extLst>
                <a:ext uri="{FF2B5EF4-FFF2-40B4-BE49-F238E27FC236}">
                  <a16:creationId xmlns:a16="http://schemas.microsoft.com/office/drawing/2014/main" id="{1E3AE4F9-4527-47E4-A744-DD6E55057ED9}"/>
                </a:ext>
              </a:extLst>
            </p:cNvPr>
            <p:cNvSpPr txBox="1"/>
            <p:nvPr/>
          </p:nvSpPr>
          <p:spPr>
            <a:xfrm>
              <a:off x="8939611" y="4140761"/>
              <a:ext cx="2120238" cy="369332"/>
            </a:xfrm>
            <a:prstGeom prst="rect">
              <a:avLst/>
            </a:prstGeom>
            <a:noFill/>
            <a:ln>
              <a:solidFill>
                <a:srgbClr val="ED7D31">
                  <a:lumMod val="75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1800" b="0" i="0" u="none" strike="noStrike" kern="0" cap="none" spc="0" normalizeH="0" baseline="0" noProof="0" dirty="0">
                  <a:ln>
                    <a:noFill/>
                  </a:ln>
                  <a:solidFill>
                    <a:srgbClr val="ED7D31">
                      <a:lumMod val="75000"/>
                    </a:srgbClr>
                  </a:solidFill>
                  <a:effectLst/>
                  <a:uLnTx/>
                  <a:uFillTx/>
                  <a:latin typeface="Calibri" panose="020F0502020204030204"/>
                </a:rPr>
                <a:t>Κατακερματισμός</a:t>
              </a:r>
            </a:p>
          </p:txBody>
        </p:sp>
        <p:sp>
          <p:nvSpPr>
            <p:cNvPr id="584" name="TextBox 583">
              <a:extLst>
                <a:ext uri="{FF2B5EF4-FFF2-40B4-BE49-F238E27FC236}">
                  <a16:creationId xmlns:a16="http://schemas.microsoft.com/office/drawing/2014/main" id="{403ABD42-CC36-4836-8B93-11F9E19715B4}"/>
                </a:ext>
              </a:extLst>
            </p:cNvPr>
            <p:cNvSpPr txBox="1"/>
            <p:nvPr/>
          </p:nvSpPr>
          <p:spPr>
            <a:xfrm>
              <a:off x="8324925" y="3702017"/>
              <a:ext cx="369332" cy="338554"/>
            </a:xfrm>
            <a:prstGeom prst="rect">
              <a:avLst/>
            </a:prstGeom>
            <a:noFill/>
          </p:spPr>
          <p:txBody>
            <a:bodyPr wrap="square" rtlCol="0">
              <a:spAutoFit/>
            </a:bodyPr>
            <a:lstStyle/>
            <a:p>
              <a:pPr algn="ctr"/>
              <a:r>
                <a:rPr lang="en-US" sz="1600" dirty="0">
                  <a:solidFill>
                    <a:srgbClr val="FF0066"/>
                  </a:solidFill>
                  <a:latin typeface="Calibri" panose="020F0502020204030204"/>
                </a:rPr>
                <a:t>m</a:t>
              </a:r>
              <a:endParaRPr lang="el-GR" sz="1600" dirty="0">
                <a:solidFill>
                  <a:srgbClr val="FF0066"/>
                </a:solidFill>
                <a:latin typeface="Calibri" panose="020F0502020204030204"/>
              </a:endParaRPr>
            </a:p>
          </p:txBody>
        </p:sp>
        <p:sp>
          <p:nvSpPr>
            <p:cNvPr id="585" name="TextBox 584">
              <a:extLst>
                <a:ext uri="{FF2B5EF4-FFF2-40B4-BE49-F238E27FC236}">
                  <a16:creationId xmlns:a16="http://schemas.microsoft.com/office/drawing/2014/main" id="{53F79210-8C0E-4508-8334-EDC42EDA81BF}"/>
                </a:ext>
              </a:extLst>
            </p:cNvPr>
            <p:cNvSpPr txBox="1"/>
            <p:nvPr/>
          </p:nvSpPr>
          <p:spPr>
            <a:xfrm>
              <a:off x="11174211" y="3705265"/>
              <a:ext cx="655455" cy="338554"/>
            </a:xfrm>
            <a:prstGeom prst="rect">
              <a:avLst/>
            </a:prstGeom>
            <a:noFill/>
          </p:spPr>
          <p:txBody>
            <a:bodyPr wrap="square" rtlCol="0">
              <a:spAutoFit/>
            </a:bodyPr>
            <a:lstStyle/>
            <a:p>
              <a:pPr algn="ctr"/>
              <a:r>
                <a:rPr lang="en-US" sz="1600" dirty="0">
                  <a:solidFill>
                    <a:srgbClr val="ED7D31">
                      <a:lumMod val="75000"/>
                    </a:srgbClr>
                  </a:solidFill>
                  <a:latin typeface="Calibri" panose="020F0502020204030204"/>
                </a:rPr>
                <a:t>g(</a:t>
              </a:r>
              <a:r>
                <a:rPr lang="en-US" sz="1600" dirty="0">
                  <a:solidFill>
                    <a:srgbClr val="FF0066"/>
                  </a:solidFill>
                  <a:latin typeface="Calibri" panose="020F0502020204030204"/>
                </a:rPr>
                <a:t>m</a:t>
              </a:r>
              <a:r>
                <a:rPr lang="en-US" sz="1600" dirty="0">
                  <a:solidFill>
                    <a:srgbClr val="ED7D31">
                      <a:lumMod val="75000"/>
                    </a:srgbClr>
                  </a:solidFill>
                  <a:latin typeface="Calibri" panose="020F0502020204030204"/>
                </a:rPr>
                <a:t>)</a:t>
              </a:r>
              <a:endParaRPr lang="el-GR" sz="1600" dirty="0">
                <a:solidFill>
                  <a:srgbClr val="ED7D31">
                    <a:lumMod val="75000"/>
                  </a:srgbClr>
                </a:solidFill>
                <a:latin typeface="Calibri" panose="020F0502020204030204"/>
              </a:endParaRPr>
            </a:p>
          </p:txBody>
        </p:sp>
        <p:cxnSp>
          <p:nvCxnSpPr>
            <p:cNvPr id="586" name="Straight Arrow Connector 585">
              <a:extLst>
                <a:ext uri="{FF2B5EF4-FFF2-40B4-BE49-F238E27FC236}">
                  <a16:creationId xmlns:a16="http://schemas.microsoft.com/office/drawing/2014/main" id="{5154DA02-E720-4015-A272-889017E57171}"/>
                </a:ext>
              </a:extLst>
            </p:cNvPr>
            <p:cNvCxnSpPr>
              <a:cxnSpLocks/>
              <a:stCxn id="584" idx="3"/>
            </p:cNvCxnSpPr>
            <p:nvPr/>
          </p:nvCxnSpPr>
          <p:spPr>
            <a:xfrm>
              <a:off x="8694257" y="3871294"/>
              <a:ext cx="2476482" cy="116"/>
            </a:xfrm>
            <a:prstGeom prst="straightConnector1">
              <a:avLst/>
            </a:prstGeom>
            <a:noFill/>
            <a:ln w="6350" cap="flat" cmpd="sng" algn="ctr">
              <a:solidFill>
                <a:srgbClr val="ED7D31">
                  <a:lumMod val="75000"/>
                </a:srgbClr>
              </a:solidFill>
              <a:prstDash val="solid"/>
              <a:miter lim="800000"/>
              <a:tailEnd type="triangle"/>
            </a:ln>
            <a:effectLst/>
          </p:spPr>
        </p:cxnSp>
        <p:cxnSp>
          <p:nvCxnSpPr>
            <p:cNvPr id="587" name="Straight Arrow Connector 586">
              <a:extLst>
                <a:ext uri="{FF2B5EF4-FFF2-40B4-BE49-F238E27FC236}">
                  <a16:creationId xmlns:a16="http://schemas.microsoft.com/office/drawing/2014/main" id="{82408CC8-ED3B-4DDF-AA40-384EFD13E836}"/>
                </a:ext>
              </a:extLst>
            </p:cNvPr>
            <p:cNvCxnSpPr>
              <a:cxnSpLocks/>
              <a:stCxn id="582" idx="3"/>
              <a:endCxn id="583" idx="1"/>
            </p:cNvCxnSpPr>
            <p:nvPr/>
          </p:nvCxnSpPr>
          <p:spPr>
            <a:xfrm>
              <a:off x="8694257" y="4325427"/>
              <a:ext cx="245354" cy="0"/>
            </a:xfrm>
            <a:prstGeom prst="straightConnector1">
              <a:avLst/>
            </a:prstGeom>
            <a:noFill/>
            <a:ln w="6350" cap="flat" cmpd="sng" algn="ctr">
              <a:solidFill>
                <a:sysClr val="window" lastClr="FFFFFF"/>
              </a:solidFill>
              <a:prstDash val="solid"/>
              <a:miter lim="800000"/>
              <a:tailEnd type="triangle"/>
            </a:ln>
            <a:effectLst/>
          </p:spPr>
        </p:cxnSp>
        <p:sp>
          <p:nvSpPr>
            <p:cNvPr id="588" name="TextBox 587">
              <a:extLst>
                <a:ext uri="{FF2B5EF4-FFF2-40B4-BE49-F238E27FC236}">
                  <a16:creationId xmlns:a16="http://schemas.microsoft.com/office/drawing/2014/main" id="{F7485B5A-7893-4639-BDB9-F46968808E4C}"/>
                </a:ext>
              </a:extLst>
            </p:cNvPr>
            <p:cNvSpPr txBox="1"/>
            <p:nvPr/>
          </p:nvSpPr>
          <p:spPr>
            <a:xfrm>
              <a:off x="9761064" y="3562849"/>
              <a:ext cx="550273" cy="307777"/>
            </a:xfrm>
            <a:prstGeom prst="rect">
              <a:avLst/>
            </a:prstGeom>
            <a:noFill/>
          </p:spPr>
          <p:txBody>
            <a:bodyPr wrap="square" rtlCol="0">
              <a:spAutoFit/>
            </a:bodyPr>
            <a:lstStyle/>
            <a:p>
              <a:pPr algn="ctr"/>
              <a:r>
                <a:rPr lang="en-US" sz="1400" dirty="0">
                  <a:solidFill>
                    <a:srgbClr val="ED7D31">
                      <a:lumMod val="75000"/>
                    </a:srgbClr>
                  </a:solidFill>
                  <a:latin typeface="Calibri" panose="020F0502020204030204"/>
                </a:rPr>
                <a:t>g</a:t>
              </a:r>
              <a:endParaRPr lang="el-GR" sz="1400" baseline="-25000" dirty="0">
                <a:solidFill>
                  <a:srgbClr val="5B9BD5">
                    <a:lumMod val="40000"/>
                    <a:lumOff val="60000"/>
                  </a:srgbClr>
                </a:solidFill>
                <a:latin typeface="Calibri" panose="020F0502020204030204"/>
              </a:endParaRPr>
            </a:p>
          </p:txBody>
        </p:sp>
        <p:sp>
          <p:nvSpPr>
            <p:cNvPr id="589" name="Rectangle 588">
              <a:extLst>
                <a:ext uri="{FF2B5EF4-FFF2-40B4-BE49-F238E27FC236}">
                  <a16:creationId xmlns:a16="http://schemas.microsoft.com/office/drawing/2014/main" id="{F172C846-DC94-4A09-B7C7-D988D52F5E3B}"/>
                </a:ext>
              </a:extLst>
            </p:cNvPr>
            <p:cNvSpPr/>
            <p:nvPr/>
          </p:nvSpPr>
          <p:spPr>
            <a:xfrm>
              <a:off x="8132306" y="3555837"/>
              <a:ext cx="3811968" cy="1200658"/>
            </a:xfrm>
            <a:prstGeom prst="rect">
              <a:avLst/>
            </a:prstGeom>
            <a:noFill/>
            <a:ln w="12700" cap="flat" cmpd="sng" algn="ctr">
              <a:solidFill>
                <a:srgbClr val="ED7D31">
                  <a:lumMod val="75000"/>
                  <a:alpha val="3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90" name="Group 589">
              <a:extLst>
                <a:ext uri="{FF2B5EF4-FFF2-40B4-BE49-F238E27FC236}">
                  <a16:creationId xmlns:a16="http://schemas.microsoft.com/office/drawing/2014/main" id="{9D4D91BC-084F-4756-84CF-144428D53379}"/>
                </a:ext>
              </a:extLst>
            </p:cNvPr>
            <p:cNvGrpSpPr/>
            <p:nvPr/>
          </p:nvGrpSpPr>
          <p:grpSpPr>
            <a:xfrm>
              <a:off x="10796764" y="4229261"/>
              <a:ext cx="157422" cy="215444"/>
              <a:chOff x="640934" y="3325757"/>
              <a:chExt cx="324355" cy="580834"/>
            </a:xfrm>
          </p:grpSpPr>
          <p:sp>
            <p:nvSpPr>
              <p:cNvPr id="591" name="Isosceles Triangle 590">
                <a:extLst>
                  <a:ext uri="{FF2B5EF4-FFF2-40B4-BE49-F238E27FC236}">
                    <a16:creationId xmlns:a16="http://schemas.microsoft.com/office/drawing/2014/main" id="{F961E067-5C33-4169-B4F8-DE2BE4F801AC}"/>
                  </a:ext>
                </a:extLst>
              </p:cNvPr>
              <p:cNvSpPr/>
              <p:nvPr/>
            </p:nvSpPr>
            <p:spPr>
              <a:xfrm rot="10800000">
                <a:off x="640934" y="3462633"/>
                <a:ext cx="324355" cy="369332"/>
              </a:xfrm>
              <a:prstGeom prst="triangl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2" name="Rectangle 591">
                <a:extLst>
                  <a:ext uri="{FF2B5EF4-FFF2-40B4-BE49-F238E27FC236}">
                    <a16:creationId xmlns:a16="http://schemas.microsoft.com/office/drawing/2014/main" id="{80AFF926-9B17-43EC-B16E-A5E2A87DD2D8}"/>
                  </a:ext>
                </a:extLst>
              </p:cNvPr>
              <p:cNvSpPr/>
              <p:nvPr/>
            </p:nvSpPr>
            <p:spPr>
              <a:xfrm>
                <a:off x="775342" y="3567583"/>
                <a:ext cx="55353" cy="264382"/>
              </a:xfrm>
              <a:prstGeom prst="rect">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3" name="Straight Connector 592">
                <a:extLst>
                  <a:ext uri="{FF2B5EF4-FFF2-40B4-BE49-F238E27FC236}">
                    <a16:creationId xmlns:a16="http://schemas.microsoft.com/office/drawing/2014/main" id="{CBE832C7-F1F6-4568-A5F2-928FDEF10AB6}"/>
                  </a:ext>
                </a:extLst>
              </p:cNvPr>
              <p:cNvCxnSpPr>
                <a:cxnSpLocks/>
              </p:cNvCxnSpPr>
              <p:nvPr/>
            </p:nvCxnSpPr>
            <p:spPr>
              <a:xfrm>
                <a:off x="675117" y="3388763"/>
                <a:ext cx="0" cy="61957"/>
              </a:xfrm>
              <a:prstGeom prst="line">
                <a:avLst/>
              </a:prstGeom>
              <a:noFill/>
              <a:ln w="6350" cap="flat" cmpd="sng" algn="ctr">
                <a:solidFill>
                  <a:srgbClr val="ED7D31">
                    <a:lumMod val="75000"/>
                  </a:srgbClr>
                </a:solidFill>
                <a:prstDash val="solid"/>
                <a:miter lim="800000"/>
              </a:ln>
              <a:effectLst/>
            </p:spPr>
          </p:cxnSp>
          <p:cxnSp>
            <p:nvCxnSpPr>
              <p:cNvPr id="594" name="Straight Connector 593">
                <a:extLst>
                  <a:ext uri="{FF2B5EF4-FFF2-40B4-BE49-F238E27FC236}">
                    <a16:creationId xmlns:a16="http://schemas.microsoft.com/office/drawing/2014/main" id="{DA3CFB12-273F-4264-AE01-33E75704C177}"/>
                  </a:ext>
                </a:extLst>
              </p:cNvPr>
              <p:cNvCxnSpPr>
                <a:cxnSpLocks/>
              </p:cNvCxnSpPr>
              <p:nvPr/>
            </p:nvCxnSpPr>
            <p:spPr>
              <a:xfrm>
                <a:off x="892441" y="3388763"/>
                <a:ext cx="0" cy="61957"/>
              </a:xfrm>
              <a:prstGeom prst="line">
                <a:avLst/>
              </a:prstGeom>
              <a:noFill/>
              <a:ln w="6350" cap="flat" cmpd="sng" algn="ctr">
                <a:solidFill>
                  <a:srgbClr val="ED7D31">
                    <a:lumMod val="75000"/>
                  </a:srgbClr>
                </a:solidFill>
                <a:prstDash val="solid"/>
                <a:miter lim="800000"/>
              </a:ln>
              <a:effectLst/>
            </p:spPr>
          </p:cxnSp>
          <p:cxnSp>
            <p:nvCxnSpPr>
              <p:cNvPr id="595" name="Straight Connector 594">
                <a:extLst>
                  <a:ext uri="{FF2B5EF4-FFF2-40B4-BE49-F238E27FC236}">
                    <a16:creationId xmlns:a16="http://schemas.microsoft.com/office/drawing/2014/main" id="{E5D801FF-3501-45CB-8B4D-9D88FC882511}"/>
                  </a:ext>
                </a:extLst>
              </p:cNvPr>
              <p:cNvCxnSpPr>
                <a:cxnSpLocks/>
              </p:cNvCxnSpPr>
              <p:nvPr/>
            </p:nvCxnSpPr>
            <p:spPr>
              <a:xfrm>
                <a:off x="729448" y="3388763"/>
                <a:ext cx="0" cy="61957"/>
              </a:xfrm>
              <a:prstGeom prst="line">
                <a:avLst/>
              </a:prstGeom>
              <a:noFill/>
              <a:ln w="6350" cap="flat" cmpd="sng" algn="ctr">
                <a:solidFill>
                  <a:srgbClr val="ED7D31">
                    <a:lumMod val="75000"/>
                  </a:srgbClr>
                </a:solidFill>
                <a:prstDash val="solid"/>
                <a:miter lim="800000"/>
              </a:ln>
              <a:effectLst/>
            </p:spPr>
          </p:cxnSp>
          <p:cxnSp>
            <p:nvCxnSpPr>
              <p:cNvPr id="596" name="Straight Connector 595">
                <a:extLst>
                  <a:ext uri="{FF2B5EF4-FFF2-40B4-BE49-F238E27FC236}">
                    <a16:creationId xmlns:a16="http://schemas.microsoft.com/office/drawing/2014/main" id="{B4810238-BFC0-4F80-B4B4-B43219CDB6D4}"/>
                  </a:ext>
                </a:extLst>
              </p:cNvPr>
              <p:cNvCxnSpPr>
                <a:cxnSpLocks/>
              </p:cNvCxnSpPr>
              <p:nvPr/>
            </p:nvCxnSpPr>
            <p:spPr>
              <a:xfrm>
                <a:off x="783779" y="3388763"/>
                <a:ext cx="0" cy="61957"/>
              </a:xfrm>
              <a:prstGeom prst="line">
                <a:avLst/>
              </a:prstGeom>
              <a:noFill/>
              <a:ln w="6350" cap="flat" cmpd="sng" algn="ctr">
                <a:solidFill>
                  <a:srgbClr val="ED7D31">
                    <a:lumMod val="75000"/>
                  </a:srgbClr>
                </a:solidFill>
                <a:prstDash val="solid"/>
                <a:miter lim="800000"/>
              </a:ln>
              <a:effectLst/>
            </p:spPr>
          </p:cxnSp>
          <p:cxnSp>
            <p:nvCxnSpPr>
              <p:cNvPr id="597" name="Straight Connector 596">
                <a:extLst>
                  <a:ext uri="{FF2B5EF4-FFF2-40B4-BE49-F238E27FC236}">
                    <a16:creationId xmlns:a16="http://schemas.microsoft.com/office/drawing/2014/main" id="{40D4D513-28D5-4B03-B354-D36D082557DD}"/>
                  </a:ext>
                </a:extLst>
              </p:cNvPr>
              <p:cNvCxnSpPr>
                <a:cxnSpLocks/>
              </p:cNvCxnSpPr>
              <p:nvPr/>
            </p:nvCxnSpPr>
            <p:spPr>
              <a:xfrm>
                <a:off x="838110" y="3388763"/>
                <a:ext cx="0" cy="61957"/>
              </a:xfrm>
              <a:prstGeom prst="line">
                <a:avLst/>
              </a:prstGeom>
              <a:noFill/>
              <a:ln w="6350" cap="flat" cmpd="sng" algn="ctr">
                <a:solidFill>
                  <a:srgbClr val="ED7D31">
                    <a:lumMod val="75000"/>
                  </a:srgbClr>
                </a:solidFill>
                <a:prstDash val="solid"/>
                <a:miter lim="800000"/>
              </a:ln>
              <a:effectLst/>
            </p:spPr>
          </p:cxnSp>
          <p:cxnSp>
            <p:nvCxnSpPr>
              <p:cNvPr id="598" name="Straight Connector 597">
                <a:extLst>
                  <a:ext uri="{FF2B5EF4-FFF2-40B4-BE49-F238E27FC236}">
                    <a16:creationId xmlns:a16="http://schemas.microsoft.com/office/drawing/2014/main" id="{6E7D3871-1909-495A-B413-31CC77BF6F7B}"/>
                  </a:ext>
                </a:extLst>
              </p:cNvPr>
              <p:cNvCxnSpPr>
                <a:cxnSpLocks/>
              </p:cNvCxnSpPr>
              <p:nvPr/>
            </p:nvCxnSpPr>
            <p:spPr>
              <a:xfrm>
                <a:off x="946772" y="3388763"/>
                <a:ext cx="0" cy="61957"/>
              </a:xfrm>
              <a:prstGeom prst="line">
                <a:avLst/>
              </a:prstGeom>
              <a:noFill/>
              <a:ln w="6350" cap="flat" cmpd="sng" algn="ctr">
                <a:solidFill>
                  <a:srgbClr val="ED7D31">
                    <a:lumMod val="75000"/>
                  </a:srgbClr>
                </a:solidFill>
                <a:prstDash val="solid"/>
                <a:miter lim="800000"/>
              </a:ln>
              <a:effectLst/>
            </p:spPr>
          </p:cxnSp>
          <p:cxnSp>
            <p:nvCxnSpPr>
              <p:cNvPr id="599" name="Straight Connector 598">
                <a:extLst>
                  <a:ext uri="{FF2B5EF4-FFF2-40B4-BE49-F238E27FC236}">
                    <a16:creationId xmlns:a16="http://schemas.microsoft.com/office/drawing/2014/main" id="{23062771-34A5-4069-9249-899786910D86}"/>
                  </a:ext>
                </a:extLst>
              </p:cNvPr>
              <p:cNvCxnSpPr>
                <a:cxnSpLocks/>
              </p:cNvCxnSpPr>
              <p:nvPr/>
            </p:nvCxnSpPr>
            <p:spPr>
              <a:xfrm>
                <a:off x="856898" y="3348706"/>
                <a:ext cx="0" cy="47357"/>
              </a:xfrm>
              <a:prstGeom prst="line">
                <a:avLst/>
              </a:prstGeom>
              <a:noFill/>
              <a:ln w="6350" cap="flat" cmpd="sng" algn="ctr">
                <a:solidFill>
                  <a:srgbClr val="ED7D31">
                    <a:lumMod val="75000"/>
                  </a:srgbClr>
                </a:solidFill>
                <a:prstDash val="solid"/>
                <a:miter lim="800000"/>
              </a:ln>
              <a:effectLst/>
            </p:spPr>
          </p:cxnSp>
          <p:cxnSp>
            <p:nvCxnSpPr>
              <p:cNvPr id="600" name="Straight Connector 599">
                <a:extLst>
                  <a:ext uri="{FF2B5EF4-FFF2-40B4-BE49-F238E27FC236}">
                    <a16:creationId xmlns:a16="http://schemas.microsoft.com/office/drawing/2014/main" id="{DCCB3FAB-A59A-4794-A087-A790B47AC351}"/>
                  </a:ext>
                </a:extLst>
              </p:cNvPr>
              <p:cNvCxnSpPr>
                <a:cxnSpLocks/>
              </p:cNvCxnSpPr>
              <p:nvPr/>
            </p:nvCxnSpPr>
            <p:spPr>
              <a:xfrm>
                <a:off x="910777" y="3334106"/>
                <a:ext cx="0" cy="61957"/>
              </a:xfrm>
              <a:prstGeom prst="line">
                <a:avLst/>
              </a:prstGeom>
              <a:noFill/>
              <a:ln w="6350" cap="flat" cmpd="sng" algn="ctr">
                <a:solidFill>
                  <a:srgbClr val="ED7D31">
                    <a:lumMod val="75000"/>
                  </a:srgbClr>
                </a:solidFill>
                <a:prstDash val="solid"/>
                <a:miter lim="800000"/>
              </a:ln>
              <a:effectLst/>
            </p:spPr>
          </p:cxnSp>
          <p:cxnSp>
            <p:nvCxnSpPr>
              <p:cNvPr id="601" name="Straight Connector 600">
                <a:extLst>
                  <a:ext uri="{FF2B5EF4-FFF2-40B4-BE49-F238E27FC236}">
                    <a16:creationId xmlns:a16="http://schemas.microsoft.com/office/drawing/2014/main" id="{F91881D9-A051-430E-81EC-B1AB37F9132A}"/>
                  </a:ext>
                </a:extLst>
              </p:cNvPr>
              <p:cNvCxnSpPr>
                <a:cxnSpLocks/>
              </p:cNvCxnSpPr>
              <p:nvPr/>
            </p:nvCxnSpPr>
            <p:spPr>
              <a:xfrm>
                <a:off x="803020" y="3334106"/>
                <a:ext cx="0" cy="61957"/>
              </a:xfrm>
              <a:prstGeom prst="line">
                <a:avLst/>
              </a:prstGeom>
              <a:noFill/>
              <a:ln w="6350" cap="flat" cmpd="sng" algn="ctr">
                <a:solidFill>
                  <a:srgbClr val="ED7D31">
                    <a:lumMod val="75000"/>
                  </a:srgbClr>
                </a:solidFill>
                <a:prstDash val="solid"/>
                <a:miter lim="800000"/>
              </a:ln>
              <a:effectLst/>
            </p:spPr>
          </p:cxnSp>
          <p:cxnSp>
            <p:nvCxnSpPr>
              <p:cNvPr id="602" name="Straight Connector 601">
                <a:extLst>
                  <a:ext uri="{FF2B5EF4-FFF2-40B4-BE49-F238E27FC236}">
                    <a16:creationId xmlns:a16="http://schemas.microsoft.com/office/drawing/2014/main" id="{136BA24E-A4C4-45BC-9D71-D5775F72F2F5}"/>
                  </a:ext>
                </a:extLst>
              </p:cNvPr>
              <p:cNvCxnSpPr>
                <a:cxnSpLocks/>
              </p:cNvCxnSpPr>
              <p:nvPr/>
            </p:nvCxnSpPr>
            <p:spPr>
              <a:xfrm>
                <a:off x="695264" y="3334106"/>
                <a:ext cx="0" cy="61957"/>
              </a:xfrm>
              <a:prstGeom prst="line">
                <a:avLst/>
              </a:prstGeom>
              <a:noFill/>
              <a:ln w="6350" cap="flat" cmpd="sng" algn="ctr">
                <a:solidFill>
                  <a:srgbClr val="ED7D31">
                    <a:lumMod val="75000"/>
                  </a:srgbClr>
                </a:solidFill>
                <a:prstDash val="solid"/>
                <a:miter lim="800000"/>
              </a:ln>
              <a:effectLst/>
            </p:spPr>
          </p:cxnSp>
          <p:cxnSp>
            <p:nvCxnSpPr>
              <p:cNvPr id="603" name="Straight Connector 602">
                <a:extLst>
                  <a:ext uri="{FF2B5EF4-FFF2-40B4-BE49-F238E27FC236}">
                    <a16:creationId xmlns:a16="http://schemas.microsoft.com/office/drawing/2014/main" id="{EE6BB1E4-E6E0-4FEF-A285-EC6C19600AFD}"/>
                  </a:ext>
                </a:extLst>
              </p:cNvPr>
              <p:cNvCxnSpPr>
                <a:cxnSpLocks/>
              </p:cNvCxnSpPr>
              <p:nvPr/>
            </p:nvCxnSpPr>
            <p:spPr>
              <a:xfrm>
                <a:off x="749142" y="3334106"/>
                <a:ext cx="0" cy="61957"/>
              </a:xfrm>
              <a:prstGeom prst="line">
                <a:avLst/>
              </a:prstGeom>
              <a:noFill/>
              <a:ln w="6350" cap="flat" cmpd="sng" algn="ctr">
                <a:solidFill>
                  <a:srgbClr val="ED7D31">
                    <a:lumMod val="75000"/>
                  </a:srgbClr>
                </a:solidFill>
                <a:prstDash val="solid"/>
                <a:miter lim="800000"/>
              </a:ln>
              <a:effectLst/>
            </p:spPr>
          </p:cxnSp>
          <p:sp>
            <p:nvSpPr>
              <p:cNvPr id="604" name="TextBox 603">
                <a:extLst>
                  <a:ext uri="{FF2B5EF4-FFF2-40B4-BE49-F238E27FC236}">
                    <a16:creationId xmlns:a16="http://schemas.microsoft.com/office/drawing/2014/main" id="{788587CF-BCF8-4B73-943B-23D187A5416C}"/>
                  </a:ext>
                </a:extLst>
              </p:cNvPr>
              <p:cNvSpPr txBox="1"/>
              <p:nvPr/>
            </p:nvSpPr>
            <p:spPr>
              <a:xfrm>
                <a:off x="673581" y="3325757"/>
                <a:ext cx="271656" cy="58083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rPr>
                  <a:t>#</a:t>
                </a:r>
                <a:endParaRPr kumimoji="0" lang="el-GR" sz="800" b="0" i="0" u="none" strike="noStrike" kern="0" cap="none" spc="0" normalizeH="0" baseline="0" noProof="0" dirty="0">
                  <a:ln>
                    <a:noFill/>
                  </a:ln>
                  <a:solidFill>
                    <a:prstClr val="black"/>
                  </a:solidFill>
                  <a:effectLst/>
                  <a:uLnTx/>
                  <a:uFillTx/>
                  <a:latin typeface="Calibri" panose="020F0502020204030204"/>
                </a:endParaRPr>
              </a:p>
            </p:txBody>
          </p:sp>
        </p:grpSp>
        <p:pic>
          <p:nvPicPr>
            <p:cNvPr id="605" name="Graphic 604" descr="Binary with solid fill">
              <a:extLst>
                <a:ext uri="{FF2B5EF4-FFF2-40B4-BE49-F238E27FC236}">
                  <a16:creationId xmlns:a16="http://schemas.microsoft.com/office/drawing/2014/main" id="{C77DCE4B-155A-453A-8BED-5A7AF73E6B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30703" y="4143893"/>
              <a:ext cx="342472" cy="369332"/>
            </a:xfrm>
            <a:prstGeom prst="rect">
              <a:avLst/>
            </a:prstGeom>
          </p:spPr>
        </p:pic>
        <p:cxnSp>
          <p:nvCxnSpPr>
            <p:cNvPr id="606" name="Straight Arrow Connector 605">
              <a:extLst>
                <a:ext uri="{FF2B5EF4-FFF2-40B4-BE49-F238E27FC236}">
                  <a16:creationId xmlns:a16="http://schemas.microsoft.com/office/drawing/2014/main" id="{AD74F517-E0B2-4992-ADC9-85CAC32B9813}"/>
                </a:ext>
              </a:extLst>
            </p:cNvPr>
            <p:cNvCxnSpPr>
              <a:cxnSpLocks/>
              <a:stCxn id="583" idx="3"/>
            </p:cNvCxnSpPr>
            <p:nvPr/>
          </p:nvCxnSpPr>
          <p:spPr>
            <a:xfrm>
              <a:off x="11059849" y="4325427"/>
              <a:ext cx="270854" cy="0"/>
            </a:xfrm>
            <a:prstGeom prst="straightConnector1">
              <a:avLst/>
            </a:prstGeom>
            <a:noFill/>
            <a:ln w="6350" cap="flat" cmpd="sng" algn="ctr">
              <a:solidFill>
                <a:sysClr val="window" lastClr="FFFFFF"/>
              </a:solidFill>
              <a:prstDash val="solid"/>
              <a:miter lim="800000"/>
              <a:tailEnd type="triangle"/>
            </a:ln>
            <a:effectLst/>
          </p:spPr>
        </p:cxnSp>
        <p:pic>
          <p:nvPicPr>
            <p:cNvPr id="610" name="Graphic 609" descr="Badge New with solid fill">
              <a:extLst>
                <a:ext uri="{FF2B5EF4-FFF2-40B4-BE49-F238E27FC236}">
                  <a16:creationId xmlns:a16="http://schemas.microsoft.com/office/drawing/2014/main" id="{7BE67911-089B-468D-8DFD-FD00B33EB3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28127" y="3555837"/>
              <a:ext cx="194132" cy="194132"/>
            </a:xfrm>
            <a:prstGeom prst="rect">
              <a:avLst/>
            </a:prstGeom>
          </p:spPr>
        </p:pic>
      </p:grpSp>
      <p:pic>
        <p:nvPicPr>
          <p:cNvPr id="662" name="Graphic 661" descr="Office worker female with solid fill">
            <a:extLst>
              <a:ext uri="{FF2B5EF4-FFF2-40B4-BE49-F238E27FC236}">
                <a16:creationId xmlns:a16="http://schemas.microsoft.com/office/drawing/2014/main" id="{48393049-B0D7-4AF6-9C55-C33482BC53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07959" y="1987878"/>
            <a:ext cx="914400" cy="914400"/>
          </a:xfrm>
          <a:prstGeom prst="rect">
            <a:avLst/>
          </a:prstGeom>
        </p:spPr>
      </p:pic>
      <p:pic>
        <p:nvPicPr>
          <p:cNvPr id="663" name="Graphic 662" descr="Office worker male with solid fill">
            <a:extLst>
              <a:ext uri="{FF2B5EF4-FFF2-40B4-BE49-F238E27FC236}">
                <a16:creationId xmlns:a16="http://schemas.microsoft.com/office/drawing/2014/main" id="{93E14E28-32A4-4749-85A5-3A183A313C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3562" y="1987878"/>
            <a:ext cx="914400" cy="914400"/>
          </a:xfrm>
          <a:prstGeom prst="rect">
            <a:avLst/>
          </a:prstGeom>
        </p:spPr>
      </p:pic>
      <p:pic>
        <p:nvPicPr>
          <p:cNvPr id="664" name="Graphic 663" descr="Key with solid fill">
            <a:extLst>
              <a:ext uri="{FF2B5EF4-FFF2-40B4-BE49-F238E27FC236}">
                <a16:creationId xmlns:a16="http://schemas.microsoft.com/office/drawing/2014/main" id="{0A981E46-1531-4764-BF46-6F83BB9285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98601" y="1954245"/>
            <a:ext cx="268716" cy="268716"/>
          </a:xfrm>
          <a:prstGeom prst="rect">
            <a:avLst/>
          </a:prstGeom>
        </p:spPr>
      </p:pic>
      <p:grpSp>
        <p:nvGrpSpPr>
          <p:cNvPr id="665" name="Group 664">
            <a:extLst>
              <a:ext uri="{FF2B5EF4-FFF2-40B4-BE49-F238E27FC236}">
                <a16:creationId xmlns:a16="http://schemas.microsoft.com/office/drawing/2014/main" id="{246772A1-F3BE-4D94-A4FA-727A13D18BCF}"/>
              </a:ext>
            </a:extLst>
          </p:cNvPr>
          <p:cNvGrpSpPr/>
          <p:nvPr/>
        </p:nvGrpSpPr>
        <p:grpSpPr>
          <a:xfrm>
            <a:off x="4122359" y="2219351"/>
            <a:ext cx="369332" cy="449048"/>
            <a:chOff x="1384419" y="4418163"/>
            <a:chExt cx="369332" cy="449048"/>
          </a:xfrm>
        </p:grpSpPr>
        <p:pic>
          <p:nvPicPr>
            <p:cNvPr id="704" name="Graphic 703" descr="Document outline">
              <a:extLst>
                <a:ext uri="{FF2B5EF4-FFF2-40B4-BE49-F238E27FC236}">
                  <a16:creationId xmlns:a16="http://schemas.microsoft.com/office/drawing/2014/main" id="{1620E864-88F2-46E9-8241-B755301B3B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4419" y="4418163"/>
              <a:ext cx="369332" cy="369332"/>
            </a:xfrm>
            <a:prstGeom prst="rect">
              <a:avLst/>
            </a:prstGeom>
          </p:spPr>
        </p:pic>
        <p:pic>
          <p:nvPicPr>
            <p:cNvPr id="705" name="Graphic 704" descr="Ribbon with solid fill">
              <a:extLst>
                <a:ext uri="{FF2B5EF4-FFF2-40B4-BE49-F238E27FC236}">
                  <a16:creationId xmlns:a16="http://schemas.microsoft.com/office/drawing/2014/main" id="{E92498A4-8A6A-4B4D-B7FE-089FB49D762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69085" y="4682545"/>
              <a:ext cx="184666" cy="184666"/>
            </a:xfrm>
            <a:prstGeom prst="rect">
              <a:avLst/>
            </a:prstGeom>
          </p:spPr>
        </p:pic>
      </p:grpSp>
      <p:grpSp>
        <p:nvGrpSpPr>
          <p:cNvPr id="691" name="Group 690">
            <a:extLst>
              <a:ext uri="{FF2B5EF4-FFF2-40B4-BE49-F238E27FC236}">
                <a16:creationId xmlns:a16="http://schemas.microsoft.com/office/drawing/2014/main" id="{411FB29D-AC1B-46A4-8438-A5F52B68C478}"/>
              </a:ext>
            </a:extLst>
          </p:cNvPr>
          <p:cNvGrpSpPr/>
          <p:nvPr/>
        </p:nvGrpSpPr>
        <p:grpSpPr>
          <a:xfrm>
            <a:off x="7389272" y="2220554"/>
            <a:ext cx="369332" cy="449048"/>
            <a:chOff x="1384419" y="4418163"/>
            <a:chExt cx="369332" cy="449048"/>
          </a:xfrm>
        </p:grpSpPr>
        <p:pic>
          <p:nvPicPr>
            <p:cNvPr id="694" name="Graphic 693" descr="Document outline">
              <a:extLst>
                <a:ext uri="{FF2B5EF4-FFF2-40B4-BE49-F238E27FC236}">
                  <a16:creationId xmlns:a16="http://schemas.microsoft.com/office/drawing/2014/main" id="{FC520654-E9D3-48E1-9161-590365D5BE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4419" y="4418163"/>
              <a:ext cx="369332" cy="369332"/>
            </a:xfrm>
            <a:prstGeom prst="rect">
              <a:avLst/>
            </a:prstGeom>
          </p:spPr>
        </p:pic>
        <p:pic>
          <p:nvPicPr>
            <p:cNvPr id="695" name="Graphic 694" descr="Ribbon with solid fill">
              <a:extLst>
                <a:ext uri="{FF2B5EF4-FFF2-40B4-BE49-F238E27FC236}">
                  <a16:creationId xmlns:a16="http://schemas.microsoft.com/office/drawing/2014/main" id="{11A1B51A-E3E6-472C-B601-08660571E87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69085" y="4682545"/>
              <a:ext cx="184666" cy="184666"/>
            </a:xfrm>
            <a:prstGeom prst="rect">
              <a:avLst/>
            </a:prstGeom>
          </p:spPr>
        </p:pic>
      </p:grpSp>
      <p:cxnSp>
        <p:nvCxnSpPr>
          <p:cNvPr id="692" name="Straight Arrow Connector 691">
            <a:extLst>
              <a:ext uri="{FF2B5EF4-FFF2-40B4-BE49-F238E27FC236}">
                <a16:creationId xmlns:a16="http://schemas.microsoft.com/office/drawing/2014/main" id="{9391D9DD-2595-49E1-AFD3-398BD7275E71}"/>
              </a:ext>
            </a:extLst>
          </p:cNvPr>
          <p:cNvCxnSpPr>
            <a:stCxn id="704" idx="3"/>
            <a:endCxn id="694" idx="1"/>
          </p:cNvCxnSpPr>
          <p:nvPr/>
        </p:nvCxnSpPr>
        <p:spPr>
          <a:xfrm>
            <a:off x="4491691" y="2404017"/>
            <a:ext cx="2897581" cy="1203"/>
          </a:xfrm>
          <a:prstGeom prst="straightConnector1">
            <a:avLst/>
          </a:prstGeom>
          <a:noFill/>
          <a:ln w="6350" cap="flat" cmpd="sng" algn="ctr">
            <a:solidFill>
              <a:sysClr val="window" lastClr="FFFFFF"/>
            </a:solidFill>
            <a:prstDash val="solid"/>
            <a:miter lim="800000"/>
            <a:tailEnd type="triangle"/>
          </a:ln>
          <a:effectLst/>
        </p:spPr>
      </p:cxnSp>
      <p:pic>
        <p:nvPicPr>
          <p:cNvPr id="661" name="Graphic 660" descr="Key with solid fill">
            <a:extLst>
              <a:ext uri="{FF2B5EF4-FFF2-40B4-BE49-F238E27FC236}">
                <a16:creationId xmlns:a16="http://schemas.microsoft.com/office/drawing/2014/main" id="{6BFA1051-41CF-4D0C-9EE8-BB0158CB581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96900" y="1790398"/>
            <a:ext cx="268716" cy="268716"/>
          </a:xfrm>
          <a:prstGeom prst="rect">
            <a:avLst/>
          </a:prstGeom>
        </p:spPr>
      </p:pic>
      <p:grpSp>
        <p:nvGrpSpPr>
          <p:cNvPr id="913" name="Group 912">
            <a:extLst>
              <a:ext uri="{FF2B5EF4-FFF2-40B4-BE49-F238E27FC236}">
                <a16:creationId xmlns:a16="http://schemas.microsoft.com/office/drawing/2014/main" id="{101AE48C-5184-4AEA-B1FF-F0D0841BCEED}"/>
              </a:ext>
            </a:extLst>
          </p:cNvPr>
          <p:cNvGrpSpPr/>
          <p:nvPr/>
        </p:nvGrpSpPr>
        <p:grpSpPr>
          <a:xfrm>
            <a:off x="1922929" y="2902278"/>
            <a:ext cx="3487635" cy="1697457"/>
            <a:chOff x="1922929" y="2902278"/>
            <a:chExt cx="3487635" cy="1697457"/>
          </a:xfrm>
        </p:grpSpPr>
        <p:cxnSp>
          <p:nvCxnSpPr>
            <p:cNvPr id="677" name="Straight Connector 676">
              <a:extLst>
                <a:ext uri="{FF2B5EF4-FFF2-40B4-BE49-F238E27FC236}">
                  <a16:creationId xmlns:a16="http://schemas.microsoft.com/office/drawing/2014/main" id="{F817397C-E947-4DD0-A513-292F91E7677E}"/>
                </a:ext>
              </a:extLst>
            </p:cNvPr>
            <p:cNvCxnSpPr>
              <a:cxnSpLocks/>
            </p:cNvCxnSpPr>
            <p:nvPr/>
          </p:nvCxnSpPr>
          <p:spPr>
            <a:xfrm flipH="1" flipV="1">
              <a:off x="3664116" y="2902278"/>
              <a:ext cx="5410" cy="231472"/>
            </a:xfrm>
            <a:prstGeom prst="line">
              <a:avLst/>
            </a:prstGeom>
            <a:noFill/>
            <a:ln w="6350" cap="flat" cmpd="sng" algn="ctr">
              <a:solidFill>
                <a:srgbClr val="5B9BD5">
                  <a:lumMod val="75000"/>
                </a:srgbClr>
              </a:solidFill>
              <a:prstDash val="solid"/>
              <a:miter lim="800000"/>
            </a:ln>
            <a:effectLst/>
          </p:spPr>
        </p:cxnSp>
        <p:sp>
          <p:nvSpPr>
            <p:cNvPr id="790" name="TextBox 789">
              <a:extLst>
                <a:ext uri="{FF2B5EF4-FFF2-40B4-BE49-F238E27FC236}">
                  <a16:creationId xmlns:a16="http://schemas.microsoft.com/office/drawing/2014/main" id="{88ADEAFD-2296-47BE-94CD-30A86EEA40A0}"/>
                </a:ext>
              </a:extLst>
            </p:cNvPr>
            <p:cNvSpPr txBox="1"/>
            <p:nvPr/>
          </p:nvSpPr>
          <p:spPr>
            <a:xfrm>
              <a:off x="2297175" y="3195464"/>
              <a:ext cx="280338" cy="246221"/>
            </a:xfrm>
            <a:prstGeom prst="rect">
              <a:avLst/>
            </a:prstGeom>
            <a:noFill/>
          </p:spPr>
          <p:txBody>
            <a:bodyPr wrap="square" rtlCol="0">
              <a:spAutoFit/>
            </a:bodyPr>
            <a:lstStyle/>
            <a:p>
              <a:pPr algn="ctr"/>
              <a:r>
                <a:rPr lang="en-US" sz="1000" dirty="0">
                  <a:solidFill>
                    <a:srgbClr val="ED7D31">
                      <a:lumMod val="75000"/>
                    </a:srgbClr>
                  </a:solidFill>
                  <a:latin typeface="Calibri" panose="020F0502020204030204"/>
                </a:rPr>
                <a:t>g</a:t>
              </a:r>
              <a:endParaRPr lang="el-GR" sz="1000" baseline="-25000" dirty="0">
                <a:solidFill>
                  <a:srgbClr val="5B9BD5">
                    <a:lumMod val="40000"/>
                    <a:lumOff val="60000"/>
                  </a:srgbClr>
                </a:solidFill>
                <a:latin typeface="Calibri" panose="020F0502020204030204"/>
              </a:endParaRPr>
            </a:p>
          </p:txBody>
        </p:sp>
        <p:pic>
          <p:nvPicPr>
            <p:cNvPr id="666" name="Graphic 665" descr="Document outline">
              <a:extLst>
                <a:ext uri="{FF2B5EF4-FFF2-40B4-BE49-F238E27FC236}">
                  <a16:creationId xmlns:a16="http://schemas.microsoft.com/office/drawing/2014/main" id="{7323EC1A-39C2-467C-BEFA-ADBFA51F94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406" y="3711970"/>
              <a:ext cx="369332" cy="369332"/>
            </a:xfrm>
            <a:prstGeom prst="rect">
              <a:avLst/>
            </a:prstGeom>
          </p:spPr>
        </p:pic>
        <p:grpSp>
          <p:nvGrpSpPr>
            <p:cNvPr id="667" name="Group 666">
              <a:extLst>
                <a:ext uri="{FF2B5EF4-FFF2-40B4-BE49-F238E27FC236}">
                  <a16:creationId xmlns:a16="http://schemas.microsoft.com/office/drawing/2014/main" id="{9DC2E470-4D87-4292-98D1-57825F2AEB17}"/>
                </a:ext>
              </a:extLst>
            </p:cNvPr>
            <p:cNvGrpSpPr/>
            <p:nvPr/>
          </p:nvGrpSpPr>
          <p:grpSpPr>
            <a:xfrm>
              <a:off x="3275968" y="3717676"/>
              <a:ext cx="1306396" cy="369332"/>
              <a:chOff x="1146247" y="6054492"/>
              <a:chExt cx="1306396" cy="369332"/>
            </a:xfrm>
          </p:grpSpPr>
          <p:pic>
            <p:nvPicPr>
              <p:cNvPr id="702" name="Graphic 701" descr="Ribbon with solid fill">
                <a:extLst>
                  <a:ext uri="{FF2B5EF4-FFF2-40B4-BE49-F238E27FC236}">
                    <a16:creationId xmlns:a16="http://schemas.microsoft.com/office/drawing/2014/main" id="{ED89957C-A8F8-486F-8407-0CF7B623469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67977" y="6166978"/>
                <a:ext cx="184666" cy="184666"/>
              </a:xfrm>
              <a:prstGeom prst="rect">
                <a:avLst/>
              </a:prstGeom>
            </p:spPr>
          </p:pic>
          <p:sp>
            <p:nvSpPr>
              <p:cNvPr id="703" name="TextBox 702">
                <a:extLst>
                  <a:ext uri="{FF2B5EF4-FFF2-40B4-BE49-F238E27FC236}">
                    <a16:creationId xmlns:a16="http://schemas.microsoft.com/office/drawing/2014/main" id="{1E4EDAEE-B4EC-466A-A617-FDAF959FF419}"/>
                  </a:ext>
                </a:extLst>
              </p:cNvPr>
              <p:cNvSpPr txBox="1"/>
              <p:nvPr/>
            </p:nvSpPr>
            <p:spPr>
              <a:xfrm>
                <a:off x="1146247" y="6054492"/>
                <a:ext cx="1306396" cy="369332"/>
              </a:xfrm>
              <a:prstGeom prst="rect">
                <a:avLst/>
              </a:prstGeom>
              <a:noFill/>
              <a:ln>
                <a:solidFill>
                  <a:srgbClr val="5B9BD5">
                    <a:lumMod val="75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1800" b="0" i="0" u="none" strike="noStrike" kern="0" cap="none" spc="0" normalizeH="0" baseline="0" noProof="0" dirty="0">
                    <a:ln>
                      <a:noFill/>
                    </a:ln>
                    <a:solidFill>
                      <a:srgbClr val="5B9BD5">
                        <a:lumMod val="75000"/>
                      </a:srgbClr>
                    </a:solidFill>
                    <a:effectLst/>
                    <a:uLnTx/>
                    <a:uFillTx/>
                    <a:latin typeface="Calibri" panose="020F0502020204030204"/>
                  </a:rPr>
                  <a:t>Υπογραφή</a:t>
                </a:r>
              </a:p>
            </p:txBody>
          </p:sp>
        </p:grpSp>
        <p:sp>
          <p:nvSpPr>
            <p:cNvPr id="668" name="TextBox 667">
              <a:extLst>
                <a:ext uri="{FF2B5EF4-FFF2-40B4-BE49-F238E27FC236}">
                  <a16:creationId xmlns:a16="http://schemas.microsoft.com/office/drawing/2014/main" id="{B4B7CA5D-49F7-46E1-8FA7-478AEFB1FAAB}"/>
                </a:ext>
              </a:extLst>
            </p:cNvPr>
            <p:cNvSpPr txBox="1"/>
            <p:nvPr/>
          </p:nvSpPr>
          <p:spPr>
            <a:xfrm>
              <a:off x="1922929" y="3279421"/>
              <a:ext cx="369332"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FF0066"/>
                  </a:solidFill>
                  <a:latin typeface="Calibri" panose="020F0502020204030204"/>
                </a:rPr>
                <a:t>m</a:t>
              </a:r>
              <a:endParaRPr kumimoji="0" lang="el-GR" sz="1600" b="0" i="0" u="none" strike="noStrike" kern="0" cap="none" spc="0" normalizeH="0" baseline="0" noProof="0" dirty="0">
                <a:ln>
                  <a:noFill/>
                </a:ln>
                <a:solidFill>
                  <a:srgbClr val="FF0066"/>
                </a:solidFill>
                <a:effectLst/>
                <a:uLnTx/>
                <a:uFillTx/>
                <a:latin typeface="Calibri" panose="020F0502020204030204"/>
              </a:endParaRPr>
            </a:p>
          </p:txBody>
        </p:sp>
        <p:sp>
          <p:nvSpPr>
            <p:cNvPr id="669" name="TextBox 668">
              <a:extLst>
                <a:ext uri="{FF2B5EF4-FFF2-40B4-BE49-F238E27FC236}">
                  <a16:creationId xmlns:a16="http://schemas.microsoft.com/office/drawing/2014/main" id="{0D755D3A-6460-4C37-B286-5C38143BFD5D}"/>
                </a:ext>
              </a:extLst>
            </p:cNvPr>
            <p:cNvSpPr txBox="1"/>
            <p:nvPr/>
          </p:nvSpPr>
          <p:spPr>
            <a:xfrm>
              <a:off x="4913149" y="3288032"/>
              <a:ext cx="36933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1600" b="0" i="0" u="none" strike="noStrike" kern="0" cap="none" spc="0" normalizeH="0" baseline="0" noProof="0" dirty="0">
                  <a:ln>
                    <a:noFill/>
                  </a:ln>
                  <a:solidFill>
                    <a:srgbClr val="FF0066"/>
                  </a:solidFill>
                  <a:effectLst/>
                  <a:uLnTx/>
                  <a:uFillTx/>
                  <a:latin typeface="Calibri" panose="020F0502020204030204"/>
                </a:rPr>
                <a:t>σ</a:t>
              </a:r>
            </a:p>
          </p:txBody>
        </p:sp>
        <p:cxnSp>
          <p:nvCxnSpPr>
            <p:cNvPr id="670" name="Straight Arrow Connector 669">
              <a:extLst>
                <a:ext uri="{FF2B5EF4-FFF2-40B4-BE49-F238E27FC236}">
                  <a16:creationId xmlns:a16="http://schemas.microsoft.com/office/drawing/2014/main" id="{F208202C-F1F5-4CE8-9237-8FD9B057BA0A}"/>
                </a:ext>
              </a:extLst>
            </p:cNvPr>
            <p:cNvCxnSpPr>
              <a:cxnSpLocks/>
              <a:stCxn id="786" idx="3"/>
              <a:endCxn id="669" idx="1"/>
            </p:cNvCxnSpPr>
            <p:nvPr/>
          </p:nvCxnSpPr>
          <p:spPr>
            <a:xfrm>
              <a:off x="3248660" y="3449935"/>
              <a:ext cx="1664489" cy="7374"/>
            </a:xfrm>
            <a:prstGeom prst="straightConnector1">
              <a:avLst/>
            </a:prstGeom>
            <a:noFill/>
            <a:ln w="6350" cap="flat" cmpd="sng" algn="ctr">
              <a:solidFill>
                <a:srgbClr val="5B9BD5">
                  <a:lumMod val="75000"/>
                </a:srgbClr>
              </a:solidFill>
              <a:prstDash val="solid"/>
              <a:miter lim="800000"/>
              <a:tailEnd type="triangle"/>
            </a:ln>
            <a:effectLst/>
          </p:spPr>
        </p:cxnSp>
        <p:cxnSp>
          <p:nvCxnSpPr>
            <p:cNvPr id="672" name="Straight Arrow Connector 671">
              <a:extLst>
                <a:ext uri="{FF2B5EF4-FFF2-40B4-BE49-F238E27FC236}">
                  <a16:creationId xmlns:a16="http://schemas.microsoft.com/office/drawing/2014/main" id="{63967B52-FE4F-4B49-A4D8-96BF0B3EB7A1}"/>
                </a:ext>
              </a:extLst>
            </p:cNvPr>
            <p:cNvCxnSpPr>
              <a:cxnSpLocks/>
              <a:stCxn id="703" idx="3"/>
              <a:endCxn id="693" idx="1"/>
            </p:cNvCxnSpPr>
            <p:nvPr/>
          </p:nvCxnSpPr>
          <p:spPr>
            <a:xfrm>
              <a:off x="4582364" y="3902342"/>
              <a:ext cx="348559" cy="2446"/>
            </a:xfrm>
            <a:prstGeom prst="straightConnector1">
              <a:avLst/>
            </a:prstGeom>
            <a:noFill/>
            <a:ln w="6350" cap="flat" cmpd="sng" algn="ctr">
              <a:solidFill>
                <a:sysClr val="window" lastClr="FFFFFF"/>
              </a:solidFill>
              <a:prstDash val="solid"/>
              <a:miter lim="800000"/>
              <a:tailEnd type="triangle"/>
            </a:ln>
            <a:effectLst/>
          </p:spPr>
        </p:cxnSp>
        <p:sp>
          <p:nvSpPr>
            <p:cNvPr id="673" name="TextBox 672">
              <a:extLst>
                <a:ext uri="{FF2B5EF4-FFF2-40B4-BE49-F238E27FC236}">
                  <a16:creationId xmlns:a16="http://schemas.microsoft.com/office/drawing/2014/main" id="{9363D7B2-26F4-441E-9A86-B31F112D4BA4}"/>
                </a:ext>
              </a:extLst>
            </p:cNvPr>
            <p:cNvSpPr txBox="1"/>
            <p:nvPr/>
          </p:nvSpPr>
          <p:spPr>
            <a:xfrm>
              <a:off x="3761129" y="3123847"/>
              <a:ext cx="55027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B9BD5">
                      <a:lumMod val="75000"/>
                    </a:srgbClr>
                  </a:solidFill>
                  <a:effectLst/>
                  <a:uLnTx/>
                  <a:uFillTx/>
                  <a:latin typeface="Calibri" panose="020F0502020204030204"/>
                </a:rPr>
                <a:t>Sig</a:t>
              </a:r>
              <a:r>
                <a:rPr lang="en-US" sz="1400" kern="0" baseline="-25000" dirty="0">
                  <a:solidFill>
                    <a:srgbClr val="FF0066"/>
                  </a:solidFill>
                  <a:latin typeface="Calibri" panose="020F0502020204030204"/>
                </a:rPr>
                <a:t>X</a:t>
              </a:r>
              <a:endParaRPr kumimoji="0" lang="el-GR" sz="1400" b="0" i="0" u="none" strike="noStrike" kern="0" cap="none" spc="0" normalizeH="0" baseline="-25000" noProof="0" dirty="0">
                <a:ln>
                  <a:noFill/>
                </a:ln>
                <a:solidFill>
                  <a:srgbClr val="FF0066"/>
                </a:solidFill>
                <a:effectLst/>
                <a:uLnTx/>
                <a:uFillTx/>
                <a:latin typeface="Calibri" panose="020F0502020204030204"/>
              </a:endParaRPr>
            </a:p>
          </p:txBody>
        </p:sp>
        <p:pic>
          <p:nvPicPr>
            <p:cNvPr id="674" name="Graphic 673" descr="Key with solid fill">
              <a:extLst>
                <a:ext uri="{FF2B5EF4-FFF2-40B4-BE49-F238E27FC236}">
                  <a16:creationId xmlns:a16="http://schemas.microsoft.com/office/drawing/2014/main" id="{2EC812E5-C8C1-401C-B16F-9365E4E5F1B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94808" y="4331019"/>
              <a:ext cx="268716" cy="268716"/>
            </a:xfrm>
            <a:prstGeom prst="rect">
              <a:avLst/>
            </a:prstGeom>
          </p:spPr>
        </p:pic>
        <p:cxnSp>
          <p:nvCxnSpPr>
            <p:cNvPr id="675" name="Straight Arrow Connector 674">
              <a:extLst>
                <a:ext uri="{FF2B5EF4-FFF2-40B4-BE49-F238E27FC236}">
                  <a16:creationId xmlns:a16="http://schemas.microsoft.com/office/drawing/2014/main" id="{2DA8809A-89D7-408F-B104-F310983C3010}"/>
                </a:ext>
              </a:extLst>
            </p:cNvPr>
            <p:cNvCxnSpPr>
              <a:cxnSpLocks/>
              <a:stCxn id="674" idx="0"/>
              <a:endCxn id="703" idx="2"/>
            </p:cNvCxnSpPr>
            <p:nvPr/>
          </p:nvCxnSpPr>
          <p:spPr>
            <a:xfrm flipV="1">
              <a:off x="3929166" y="4087008"/>
              <a:ext cx="0" cy="244011"/>
            </a:xfrm>
            <a:prstGeom prst="straightConnector1">
              <a:avLst/>
            </a:prstGeom>
            <a:noFill/>
            <a:ln w="9525" cap="flat" cmpd="sng" algn="ctr">
              <a:solidFill>
                <a:srgbClr val="FF0066"/>
              </a:solidFill>
              <a:prstDash val="solid"/>
              <a:round/>
              <a:headEnd type="none" w="med" len="med"/>
              <a:tailEnd type="arrow" w="med" len="med"/>
            </a:ln>
            <a:effectLst/>
          </p:spPr>
        </p:cxnSp>
        <p:sp>
          <p:nvSpPr>
            <p:cNvPr id="676" name="Rectangle 675">
              <a:extLst>
                <a:ext uri="{FF2B5EF4-FFF2-40B4-BE49-F238E27FC236}">
                  <a16:creationId xmlns:a16="http://schemas.microsoft.com/office/drawing/2014/main" id="{396300BB-1FA9-44E5-8116-75F59DF26D9D}"/>
                </a:ext>
              </a:extLst>
            </p:cNvPr>
            <p:cNvSpPr/>
            <p:nvPr/>
          </p:nvSpPr>
          <p:spPr>
            <a:xfrm>
              <a:off x="1930573" y="3133750"/>
              <a:ext cx="3479991" cy="1463577"/>
            </a:xfrm>
            <a:prstGeom prst="rect">
              <a:avLst/>
            </a:prstGeom>
            <a:noFill/>
            <a:ln w="12700" cap="flat" cmpd="sng" algn="ctr">
              <a:solidFill>
                <a:srgbClr val="2E75B6">
                  <a:alpha val="3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93" name="Graphic 692" descr="Ribbon with solid fill">
              <a:extLst>
                <a:ext uri="{FF2B5EF4-FFF2-40B4-BE49-F238E27FC236}">
                  <a16:creationId xmlns:a16="http://schemas.microsoft.com/office/drawing/2014/main" id="{B33F6B8C-D787-42AC-9276-FAD8094CEC0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4930923" y="3720122"/>
              <a:ext cx="369332" cy="369332"/>
            </a:xfrm>
            <a:prstGeom prst="rect">
              <a:avLst/>
            </a:prstGeom>
          </p:spPr>
        </p:pic>
        <p:pic>
          <p:nvPicPr>
            <p:cNvPr id="713" name="Graphic 712" descr="Binary with solid fill">
              <a:extLst>
                <a:ext uri="{FF2B5EF4-FFF2-40B4-BE49-F238E27FC236}">
                  <a16:creationId xmlns:a16="http://schemas.microsoft.com/office/drawing/2014/main" id="{7C158839-00BF-4FA6-B835-6F86D11BDD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69674" y="3712452"/>
              <a:ext cx="342472" cy="378727"/>
            </a:xfrm>
            <a:prstGeom prst="rect">
              <a:avLst/>
            </a:prstGeom>
          </p:spPr>
        </p:pic>
        <p:cxnSp>
          <p:nvCxnSpPr>
            <p:cNvPr id="715" name="Straight Arrow Connector 714">
              <a:extLst>
                <a:ext uri="{FF2B5EF4-FFF2-40B4-BE49-F238E27FC236}">
                  <a16:creationId xmlns:a16="http://schemas.microsoft.com/office/drawing/2014/main" id="{90CE97B6-EF9D-499F-89FB-3A7D3FC710AC}"/>
                </a:ext>
              </a:extLst>
            </p:cNvPr>
            <p:cNvCxnSpPr>
              <a:cxnSpLocks/>
              <a:endCxn id="713" idx="1"/>
            </p:cNvCxnSpPr>
            <p:nvPr/>
          </p:nvCxnSpPr>
          <p:spPr>
            <a:xfrm>
              <a:off x="2311322" y="3897873"/>
              <a:ext cx="358352" cy="3943"/>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70" name="Group 769">
              <a:extLst>
                <a:ext uri="{FF2B5EF4-FFF2-40B4-BE49-F238E27FC236}">
                  <a16:creationId xmlns:a16="http://schemas.microsoft.com/office/drawing/2014/main" id="{D8F92F04-F765-4A85-9EA9-ED14BBF32C26}"/>
                </a:ext>
              </a:extLst>
            </p:cNvPr>
            <p:cNvGrpSpPr/>
            <p:nvPr/>
          </p:nvGrpSpPr>
          <p:grpSpPr>
            <a:xfrm>
              <a:off x="2401606" y="3671934"/>
              <a:ext cx="157422" cy="215444"/>
              <a:chOff x="640934" y="3325749"/>
              <a:chExt cx="324355" cy="580833"/>
            </a:xfrm>
          </p:grpSpPr>
          <p:sp>
            <p:nvSpPr>
              <p:cNvPr id="771" name="Isosceles Triangle 770">
                <a:extLst>
                  <a:ext uri="{FF2B5EF4-FFF2-40B4-BE49-F238E27FC236}">
                    <a16:creationId xmlns:a16="http://schemas.microsoft.com/office/drawing/2014/main" id="{902BFE2E-1E76-430C-941A-987AF7E06A19}"/>
                  </a:ext>
                </a:extLst>
              </p:cNvPr>
              <p:cNvSpPr/>
              <p:nvPr/>
            </p:nvSpPr>
            <p:spPr>
              <a:xfrm rot="10800000">
                <a:off x="640934" y="3462633"/>
                <a:ext cx="324355" cy="369332"/>
              </a:xfrm>
              <a:prstGeom prst="triangl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2" name="Rectangle 771">
                <a:extLst>
                  <a:ext uri="{FF2B5EF4-FFF2-40B4-BE49-F238E27FC236}">
                    <a16:creationId xmlns:a16="http://schemas.microsoft.com/office/drawing/2014/main" id="{F03EB653-0736-466F-AD8B-BEBDAB067C95}"/>
                  </a:ext>
                </a:extLst>
              </p:cNvPr>
              <p:cNvSpPr/>
              <p:nvPr/>
            </p:nvSpPr>
            <p:spPr>
              <a:xfrm>
                <a:off x="775342" y="3567583"/>
                <a:ext cx="55353" cy="264382"/>
              </a:xfrm>
              <a:prstGeom prst="rect">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73" name="Straight Connector 772">
                <a:extLst>
                  <a:ext uri="{FF2B5EF4-FFF2-40B4-BE49-F238E27FC236}">
                    <a16:creationId xmlns:a16="http://schemas.microsoft.com/office/drawing/2014/main" id="{718A3BFD-E234-4299-8B8B-B77F64C81650}"/>
                  </a:ext>
                </a:extLst>
              </p:cNvPr>
              <p:cNvCxnSpPr>
                <a:cxnSpLocks/>
              </p:cNvCxnSpPr>
              <p:nvPr/>
            </p:nvCxnSpPr>
            <p:spPr>
              <a:xfrm>
                <a:off x="675117" y="3388763"/>
                <a:ext cx="0" cy="61957"/>
              </a:xfrm>
              <a:prstGeom prst="line">
                <a:avLst/>
              </a:prstGeom>
              <a:noFill/>
              <a:ln w="6350" cap="flat" cmpd="sng" algn="ctr">
                <a:solidFill>
                  <a:srgbClr val="ED7D31">
                    <a:lumMod val="75000"/>
                  </a:srgbClr>
                </a:solidFill>
                <a:prstDash val="solid"/>
                <a:miter lim="800000"/>
              </a:ln>
              <a:effectLst/>
            </p:spPr>
          </p:cxnSp>
          <p:cxnSp>
            <p:nvCxnSpPr>
              <p:cNvPr id="774" name="Straight Connector 773">
                <a:extLst>
                  <a:ext uri="{FF2B5EF4-FFF2-40B4-BE49-F238E27FC236}">
                    <a16:creationId xmlns:a16="http://schemas.microsoft.com/office/drawing/2014/main" id="{F073DE5F-9B8C-43BF-8983-767CE2B7992A}"/>
                  </a:ext>
                </a:extLst>
              </p:cNvPr>
              <p:cNvCxnSpPr>
                <a:cxnSpLocks/>
              </p:cNvCxnSpPr>
              <p:nvPr/>
            </p:nvCxnSpPr>
            <p:spPr>
              <a:xfrm>
                <a:off x="892441" y="3388763"/>
                <a:ext cx="0" cy="61957"/>
              </a:xfrm>
              <a:prstGeom prst="line">
                <a:avLst/>
              </a:prstGeom>
              <a:noFill/>
              <a:ln w="6350" cap="flat" cmpd="sng" algn="ctr">
                <a:solidFill>
                  <a:srgbClr val="ED7D31">
                    <a:lumMod val="75000"/>
                  </a:srgbClr>
                </a:solidFill>
                <a:prstDash val="solid"/>
                <a:miter lim="800000"/>
              </a:ln>
              <a:effectLst/>
            </p:spPr>
          </p:cxnSp>
          <p:cxnSp>
            <p:nvCxnSpPr>
              <p:cNvPr id="775" name="Straight Connector 774">
                <a:extLst>
                  <a:ext uri="{FF2B5EF4-FFF2-40B4-BE49-F238E27FC236}">
                    <a16:creationId xmlns:a16="http://schemas.microsoft.com/office/drawing/2014/main" id="{43B09818-9167-4856-9E78-3753B957C2F7}"/>
                  </a:ext>
                </a:extLst>
              </p:cNvPr>
              <p:cNvCxnSpPr>
                <a:cxnSpLocks/>
              </p:cNvCxnSpPr>
              <p:nvPr/>
            </p:nvCxnSpPr>
            <p:spPr>
              <a:xfrm>
                <a:off x="729448" y="3388763"/>
                <a:ext cx="0" cy="61957"/>
              </a:xfrm>
              <a:prstGeom prst="line">
                <a:avLst/>
              </a:prstGeom>
              <a:noFill/>
              <a:ln w="6350" cap="flat" cmpd="sng" algn="ctr">
                <a:solidFill>
                  <a:srgbClr val="ED7D31">
                    <a:lumMod val="75000"/>
                  </a:srgbClr>
                </a:solidFill>
                <a:prstDash val="solid"/>
                <a:miter lim="800000"/>
              </a:ln>
              <a:effectLst/>
            </p:spPr>
          </p:cxnSp>
          <p:cxnSp>
            <p:nvCxnSpPr>
              <p:cNvPr id="776" name="Straight Connector 775">
                <a:extLst>
                  <a:ext uri="{FF2B5EF4-FFF2-40B4-BE49-F238E27FC236}">
                    <a16:creationId xmlns:a16="http://schemas.microsoft.com/office/drawing/2014/main" id="{2BC8E80D-2EB0-4476-BCCF-3F82B92C13AB}"/>
                  </a:ext>
                </a:extLst>
              </p:cNvPr>
              <p:cNvCxnSpPr>
                <a:cxnSpLocks/>
              </p:cNvCxnSpPr>
              <p:nvPr/>
            </p:nvCxnSpPr>
            <p:spPr>
              <a:xfrm>
                <a:off x="783779" y="3388763"/>
                <a:ext cx="0" cy="61957"/>
              </a:xfrm>
              <a:prstGeom prst="line">
                <a:avLst/>
              </a:prstGeom>
              <a:noFill/>
              <a:ln w="6350" cap="flat" cmpd="sng" algn="ctr">
                <a:solidFill>
                  <a:srgbClr val="ED7D31">
                    <a:lumMod val="75000"/>
                  </a:srgbClr>
                </a:solidFill>
                <a:prstDash val="solid"/>
                <a:miter lim="800000"/>
              </a:ln>
              <a:effectLst/>
            </p:spPr>
          </p:cxnSp>
          <p:cxnSp>
            <p:nvCxnSpPr>
              <p:cNvPr id="777" name="Straight Connector 776">
                <a:extLst>
                  <a:ext uri="{FF2B5EF4-FFF2-40B4-BE49-F238E27FC236}">
                    <a16:creationId xmlns:a16="http://schemas.microsoft.com/office/drawing/2014/main" id="{9070DB7E-3FF3-449B-AF43-107A5AE93C6E}"/>
                  </a:ext>
                </a:extLst>
              </p:cNvPr>
              <p:cNvCxnSpPr>
                <a:cxnSpLocks/>
              </p:cNvCxnSpPr>
              <p:nvPr/>
            </p:nvCxnSpPr>
            <p:spPr>
              <a:xfrm>
                <a:off x="838110" y="3388763"/>
                <a:ext cx="0" cy="61957"/>
              </a:xfrm>
              <a:prstGeom prst="line">
                <a:avLst/>
              </a:prstGeom>
              <a:noFill/>
              <a:ln w="6350" cap="flat" cmpd="sng" algn="ctr">
                <a:solidFill>
                  <a:srgbClr val="ED7D31">
                    <a:lumMod val="75000"/>
                  </a:srgbClr>
                </a:solidFill>
                <a:prstDash val="solid"/>
                <a:miter lim="800000"/>
              </a:ln>
              <a:effectLst/>
            </p:spPr>
          </p:cxnSp>
          <p:cxnSp>
            <p:nvCxnSpPr>
              <p:cNvPr id="778" name="Straight Connector 777">
                <a:extLst>
                  <a:ext uri="{FF2B5EF4-FFF2-40B4-BE49-F238E27FC236}">
                    <a16:creationId xmlns:a16="http://schemas.microsoft.com/office/drawing/2014/main" id="{0D487A3F-FDAE-4D14-8CB7-78380EE89B78}"/>
                  </a:ext>
                </a:extLst>
              </p:cNvPr>
              <p:cNvCxnSpPr>
                <a:cxnSpLocks/>
              </p:cNvCxnSpPr>
              <p:nvPr/>
            </p:nvCxnSpPr>
            <p:spPr>
              <a:xfrm>
                <a:off x="946772" y="3388763"/>
                <a:ext cx="0" cy="61957"/>
              </a:xfrm>
              <a:prstGeom prst="line">
                <a:avLst/>
              </a:prstGeom>
              <a:noFill/>
              <a:ln w="6350" cap="flat" cmpd="sng" algn="ctr">
                <a:solidFill>
                  <a:srgbClr val="ED7D31">
                    <a:lumMod val="75000"/>
                  </a:srgbClr>
                </a:solidFill>
                <a:prstDash val="solid"/>
                <a:miter lim="800000"/>
              </a:ln>
              <a:effectLst/>
            </p:spPr>
          </p:cxnSp>
          <p:cxnSp>
            <p:nvCxnSpPr>
              <p:cNvPr id="779" name="Straight Connector 778">
                <a:extLst>
                  <a:ext uri="{FF2B5EF4-FFF2-40B4-BE49-F238E27FC236}">
                    <a16:creationId xmlns:a16="http://schemas.microsoft.com/office/drawing/2014/main" id="{B156A55E-75FE-437D-9D70-573B7B58CEC4}"/>
                  </a:ext>
                </a:extLst>
              </p:cNvPr>
              <p:cNvCxnSpPr>
                <a:cxnSpLocks/>
              </p:cNvCxnSpPr>
              <p:nvPr/>
            </p:nvCxnSpPr>
            <p:spPr>
              <a:xfrm>
                <a:off x="856898" y="3348706"/>
                <a:ext cx="0" cy="47357"/>
              </a:xfrm>
              <a:prstGeom prst="line">
                <a:avLst/>
              </a:prstGeom>
              <a:noFill/>
              <a:ln w="6350" cap="flat" cmpd="sng" algn="ctr">
                <a:solidFill>
                  <a:srgbClr val="ED7D31">
                    <a:lumMod val="75000"/>
                  </a:srgbClr>
                </a:solidFill>
                <a:prstDash val="solid"/>
                <a:miter lim="800000"/>
              </a:ln>
              <a:effectLst/>
            </p:spPr>
          </p:cxnSp>
          <p:cxnSp>
            <p:nvCxnSpPr>
              <p:cNvPr id="780" name="Straight Connector 779">
                <a:extLst>
                  <a:ext uri="{FF2B5EF4-FFF2-40B4-BE49-F238E27FC236}">
                    <a16:creationId xmlns:a16="http://schemas.microsoft.com/office/drawing/2014/main" id="{7EB99C64-AEA4-42F8-A9D5-9339DC37B13C}"/>
                  </a:ext>
                </a:extLst>
              </p:cNvPr>
              <p:cNvCxnSpPr>
                <a:cxnSpLocks/>
              </p:cNvCxnSpPr>
              <p:nvPr/>
            </p:nvCxnSpPr>
            <p:spPr>
              <a:xfrm>
                <a:off x="910777" y="3334106"/>
                <a:ext cx="0" cy="61957"/>
              </a:xfrm>
              <a:prstGeom prst="line">
                <a:avLst/>
              </a:prstGeom>
              <a:noFill/>
              <a:ln w="6350" cap="flat" cmpd="sng" algn="ctr">
                <a:solidFill>
                  <a:srgbClr val="ED7D31">
                    <a:lumMod val="75000"/>
                  </a:srgbClr>
                </a:solidFill>
                <a:prstDash val="solid"/>
                <a:miter lim="800000"/>
              </a:ln>
              <a:effectLst/>
            </p:spPr>
          </p:cxnSp>
          <p:cxnSp>
            <p:nvCxnSpPr>
              <p:cNvPr id="781" name="Straight Connector 780">
                <a:extLst>
                  <a:ext uri="{FF2B5EF4-FFF2-40B4-BE49-F238E27FC236}">
                    <a16:creationId xmlns:a16="http://schemas.microsoft.com/office/drawing/2014/main" id="{73D8E0B6-0F6B-4E7C-920C-96315C161593}"/>
                  </a:ext>
                </a:extLst>
              </p:cNvPr>
              <p:cNvCxnSpPr>
                <a:cxnSpLocks/>
              </p:cNvCxnSpPr>
              <p:nvPr/>
            </p:nvCxnSpPr>
            <p:spPr>
              <a:xfrm>
                <a:off x="803020" y="3334106"/>
                <a:ext cx="0" cy="61957"/>
              </a:xfrm>
              <a:prstGeom prst="line">
                <a:avLst/>
              </a:prstGeom>
              <a:noFill/>
              <a:ln w="6350" cap="flat" cmpd="sng" algn="ctr">
                <a:solidFill>
                  <a:srgbClr val="ED7D31">
                    <a:lumMod val="75000"/>
                  </a:srgbClr>
                </a:solidFill>
                <a:prstDash val="solid"/>
                <a:miter lim="800000"/>
              </a:ln>
              <a:effectLst/>
            </p:spPr>
          </p:cxnSp>
          <p:cxnSp>
            <p:nvCxnSpPr>
              <p:cNvPr id="782" name="Straight Connector 781">
                <a:extLst>
                  <a:ext uri="{FF2B5EF4-FFF2-40B4-BE49-F238E27FC236}">
                    <a16:creationId xmlns:a16="http://schemas.microsoft.com/office/drawing/2014/main" id="{64D3A64E-147D-4B29-B107-CD7B3E0F1A79}"/>
                  </a:ext>
                </a:extLst>
              </p:cNvPr>
              <p:cNvCxnSpPr>
                <a:cxnSpLocks/>
              </p:cNvCxnSpPr>
              <p:nvPr/>
            </p:nvCxnSpPr>
            <p:spPr>
              <a:xfrm>
                <a:off x="695264" y="3334106"/>
                <a:ext cx="0" cy="61957"/>
              </a:xfrm>
              <a:prstGeom prst="line">
                <a:avLst/>
              </a:prstGeom>
              <a:noFill/>
              <a:ln w="6350" cap="flat" cmpd="sng" algn="ctr">
                <a:solidFill>
                  <a:srgbClr val="ED7D31">
                    <a:lumMod val="75000"/>
                  </a:srgbClr>
                </a:solidFill>
                <a:prstDash val="solid"/>
                <a:miter lim="800000"/>
              </a:ln>
              <a:effectLst/>
            </p:spPr>
          </p:cxnSp>
          <p:cxnSp>
            <p:nvCxnSpPr>
              <p:cNvPr id="783" name="Straight Connector 782">
                <a:extLst>
                  <a:ext uri="{FF2B5EF4-FFF2-40B4-BE49-F238E27FC236}">
                    <a16:creationId xmlns:a16="http://schemas.microsoft.com/office/drawing/2014/main" id="{86E686F9-6FD0-454C-A822-DF791B4F86C2}"/>
                  </a:ext>
                </a:extLst>
              </p:cNvPr>
              <p:cNvCxnSpPr>
                <a:cxnSpLocks/>
              </p:cNvCxnSpPr>
              <p:nvPr/>
            </p:nvCxnSpPr>
            <p:spPr>
              <a:xfrm>
                <a:off x="749142" y="3334106"/>
                <a:ext cx="0" cy="61957"/>
              </a:xfrm>
              <a:prstGeom prst="line">
                <a:avLst/>
              </a:prstGeom>
              <a:noFill/>
              <a:ln w="6350" cap="flat" cmpd="sng" algn="ctr">
                <a:solidFill>
                  <a:srgbClr val="ED7D31">
                    <a:lumMod val="75000"/>
                  </a:srgbClr>
                </a:solidFill>
                <a:prstDash val="solid"/>
                <a:miter lim="800000"/>
              </a:ln>
              <a:effectLst/>
            </p:spPr>
          </p:cxnSp>
          <p:sp>
            <p:nvSpPr>
              <p:cNvPr id="784" name="TextBox 783">
                <a:extLst>
                  <a:ext uri="{FF2B5EF4-FFF2-40B4-BE49-F238E27FC236}">
                    <a16:creationId xmlns:a16="http://schemas.microsoft.com/office/drawing/2014/main" id="{ED043B03-023D-4327-BC1C-94AD4DE50D68}"/>
                  </a:ext>
                </a:extLst>
              </p:cNvPr>
              <p:cNvSpPr txBox="1"/>
              <p:nvPr/>
            </p:nvSpPr>
            <p:spPr>
              <a:xfrm>
                <a:off x="673581" y="3325749"/>
                <a:ext cx="271656" cy="58083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rPr>
                  <a:t>#</a:t>
                </a:r>
                <a:endParaRPr kumimoji="0" lang="el-GR" sz="800" b="0" i="0" u="none" strike="noStrike" kern="0" cap="none" spc="0" normalizeH="0" baseline="0" noProof="0" dirty="0">
                  <a:ln>
                    <a:noFill/>
                  </a:ln>
                  <a:solidFill>
                    <a:prstClr val="black"/>
                  </a:solidFill>
                  <a:effectLst/>
                  <a:uLnTx/>
                  <a:uFillTx/>
                  <a:latin typeface="Calibri" panose="020F0502020204030204"/>
                </a:endParaRPr>
              </a:p>
            </p:txBody>
          </p:sp>
        </p:grpSp>
        <p:sp>
          <p:nvSpPr>
            <p:cNvPr id="786" name="TextBox 785">
              <a:extLst>
                <a:ext uri="{FF2B5EF4-FFF2-40B4-BE49-F238E27FC236}">
                  <a16:creationId xmlns:a16="http://schemas.microsoft.com/office/drawing/2014/main" id="{CECEEA2D-0C5E-4781-8B8F-886B30F86CE5}"/>
                </a:ext>
              </a:extLst>
            </p:cNvPr>
            <p:cNvSpPr txBox="1"/>
            <p:nvPr/>
          </p:nvSpPr>
          <p:spPr>
            <a:xfrm>
              <a:off x="2669674" y="3280658"/>
              <a:ext cx="57898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chemeClr val="accent4">
                      <a:lumMod val="75000"/>
                    </a:schemeClr>
                  </a:solidFill>
                  <a:latin typeface="Calibri" panose="020F0502020204030204"/>
                </a:rPr>
                <a:t>g(</a:t>
              </a:r>
              <a:r>
                <a:rPr lang="en-US" sz="1600" kern="0" dirty="0">
                  <a:solidFill>
                    <a:srgbClr val="FF0066"/>
                  </a:solidFill>
                  <a:latin typeface="Calibri" panose="020F0502020204030204"/>
                </a:rPr>
                <a:t>m</a:t>
              </a:r>
              <a:r>
                <a:rPr lang="en-US" sz="1600" kern="0" dirty="0">
                  <a:solidFill>
                    <a:schemeClr val="accent4">
                      <a:lumMod val="75000"/>
                    </a:schemeClr>
                  </a:solidFill>
                  <a:latin typeface="Calibri" panose="020F0502020204030204"/>
                </a:rPr>
                <a:t>)</a:t>
              </a:r>
              <a:endParaRPr kumimoji="0" lang="el-GR" sz="1600" b="0" i="0" u="none" strike="noStrike" kern="0" cap="none" spc="0" normalizeH="0" baseline="0" noProof="0" dirty="0">
                <a:ln>
                  <a:noFill/>
                </a:ln>
                <a:solidFill>
                  <a:schemeClr val="accent4">
                    <a:lumMod val="75000"/>
                  </a:schemeClr>
                </a:solidFill>
                <a:effectLst/>
                <a:uLnTx/>
                <a:uFillTx/>
                <a:latin typeface="Calibri" panose="020F0502020204030204"/>
              </a:endParaRPr>
            </a:p>
          </p:txBody>
        </p:sp>
        <p:cxnSp>
          <p:nvCxnSpPr>
            <p:cNvPr id="788" name="Straight Arrow Connector 787">
              <a:extLst>
                <a:ext uri="{FF2B5EF4-FFF2-40B4-BE49-F238E27FC236}">
                  <a16:creationId xmlns:a16="http://schemas.microsoft.com/office/drawing/2014/main" id="{C660007D-D9DC-4EF2-80C3-E45A28BA3F9C}"/>
                </a:ext>
              </a:extLst>
            </p:cNvPr>
            <p:cNvCxnSpPr>
              <a:cxnSpLocks/>
              <a:stCxn id="668" idx="3"/>
              <a:endCxn id="786" idx="1"/>
            </p:cNvCxnSpPr>
            <p:nvPr/>
          </p:nvCxnSpPr>
          <p:spPr>
            <a:xfrm>
              <a:off x="2292261" y="3448698"/>
              <a:ext cx="377413" cy="1237"/>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7" name="Straight Arrow Connector 806">
              <a:extLst>
                <a:ext uri="{FF2B5EF4-FFF2-40B4-BE49-F238E27FC236}">
                  <a16:creationId xmlns:a16="http://schemas.microsoft.com/office/drawing/2014/main" id="{983B2352-255B-4B3B-B1E9-F5A55F3B515F}"/>
                </a:ext>
              </a:extLst>
            </p:cNvPr>
            <p:cNvCxnSpPr>
              <a:cxnSpLocks/>
              <a:stCxn id="713" idx="3"/>
              <a:endCxn id="703" idx="1"/>
            </p:cNvCxnSpPr>
            <p:nvPr/>
          </p:nvCxnSpPr>
          <p:spPr>
            <a:xfrm>
              <a:off x="3012146" y="3901816"/>
              <a:ext cx="263822" cy="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914" name="Graphic 913" descr="Badge New with solid fill">
            <a:extLst>
              <a:ext uri="{FF2B5EF4-FFF2-40B4-BE49-F238E27FC236}">
                <a16:creationId xmlns:a16="http://schemas.microsoft.com/office/drawing/2014/main" id="{4B97BECF-B392-4372-86DB-73F07DE808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37706" y="4387591"/>
            <a:ext cx="194132" cy="194132"/>
          </a:xfrm>
          <a:prstGeom prst="rect">
            <a:avLst/>
          </a:prstGeom>
        </p:spPr>
      </p:pic>
      <p:grpSp>
        <p:nvGrpSpPr>
          <p:cNvPr id="10" name="Group 9">
            <a:extLst>
              <a:ext uri="{FF2B5EF4-FFF2-40B4-BE49-F238E27FC236}">
                <a16:creationId xmlns:a16="http://schemas.microsoft.com/office/drawing/2014/main" id="{A238998F-E0AC-4DEC-8E3D-F4E118BBCB84}"/>
              </a:ext>
            </a:extLst>
          </p:cNvPr>
          <p:cNvGrpSpPr/>
          <p:nvPr/>
        </p:nvGrpSpPr>
        <p:grpSpPr>
          <a:xfrm>
            <a:off x="6264126" y="2902554"/>
            <a:ext cx="4005068" cy="1700314"/>
            <a:chOff x="6264126" y="2902554"/>
            <a:chExt cx="4005068" cy="1700314"/>
          </a:xfrm>
        </p:grpSpPr>
        <p:sp>
          <p:nvSpPr>
            <p:cNvPr id="849" name="Isosceles Triangle 848">
              <a:extLst>
                <a:ext uri="{FF2B5EF4-FFF2-40B4-BE49-F238E27FC236}">
                  <a16:creationId xmlns:a16="http://schemas.microsoft.com/office/drawing/2014/main" id="{7B135962-F2FC-4D9F-9A97-8716CE20A964}"/>
                </a:ext>
              </a:extLst>
            </p:cNvPr>
            <p:cNvSpPr/>
            <p:nvPr/>
          </p:nvSpPr>
          <p:spPr>
            <a:xfrm rot="10800000">
              <a:off x="6819983" y="3713782"/>
              <a:ext cx="157422" cy="136994"/>
            </a:xfrm>
            <a:prstGeom prst="triangl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Rectangle 849">
              <a:extLst>
                <a:ext uri="{FF2B5EF4-FFF2-40B4-BE49-F238E27FC236}">
                  <a16:creationId xmlns:a16="http://schemas.microsoft.com/office/drawing/2014/main" id="{2CEC1313-1650-4E14-82B1-D6071D310B0F}"/>
                </a:ext>
              </a:extLst>
            </p:cNvPr>
            <p:cNvSpPr/>
            <p:nvPr/>
          </p:nvSpPr>
          <p:spPr>
            <a:xfrm>
              <a:off x="6885216" y="3752711"/>
              <a:ext cx="26865" cy="98065"/>
            </a:xfrm>
            <a:prstGeom prst="rect">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51" name="Straight Connector 850">
              <a:extLst>
                <a:ext uri="{FF2B5EF4-FFF2-40B4-BE49-F238E27FC236}">
                  <a16:creationId xmlns:a16="http://schemas.microsoft.com/office/drawing/2014/main" id="{0E3B56FD-E117-4AE1-BDC4-DFAFC85A0AEE}"/>
                </a:ext>
              </a:extLst>
            </p:cNvPr>
            <p:cNvCxnSpPr>
              <a:cxnSpLocks/>
            </p:cNvCxnSpPr>
            <p:nvPr/>
          </p:nvCxnSpPr>
          <p:spPr>
            <a:xfrm>
              <a:off x="6836573" y="3686382"/>
              <a:ext cx="0" cy="22981"/>
            </a:xfrm>
            <a:prstGeom prst="line">
              <a:avLst/>
            </a:prstGeom>
            <a:noFill/>
            <a:ln w="6350" cap="flat" cmpd="sng" algn="ctr">
              <a:solidFill>
                <a:srgbClr val="ED7D31">
                  <a:lumMod val="75000"/>
                </a:srgbClr>
              </a:solidFill>
              <a:prstDash val="solid"/>
              <a:miter lim="800000"/>
            </a:ln>
            <a:effectLst/>
          </p:spPr>
        </p:cxnSp>
        <p:cxnSp>
          <p:nvCxnSpPr>
            <p:cNvPr id="852" name="Straight Connector 851">
              <a:extLst>
                <a:ext uri="{FF2B5EF4-FFF2-40B4-BE49-F238E27FC236}">
                  <a16:creationId xmlns:a16="http://schemas.microsoft.com/office/drawing/2014/main" id="{30B2D100-0827-4AC4-8F87-5FDEFB020267}"/>
                </a:ext>
              </a:extLst>
            </p:cNvPr>
            <p:cNvCxnSpPr>
              <a:cxnSpLocks/>
            </p:cNvCxnSpPr>
            <p:nvPr/>
          </p:nvCxnSpPr>
          <p:spPr>
            <a:xfrm>
              <a:off x="6942049" y="3686382"/>
              <a:ext cx="0" cy="22981"/>
            </a:xfrm>
            <a:prstGeom prst="line">
              <a:avLst/>
            </a:prstGeom>
            <a:noFill/>
            <a:ln w="6350" cap="flat" cmpd="sng" algn="ctr">
              <a:solidFill>
                <a:srgbClr val="ED7D31">
                  <a:lumMod val="75000"/>
                </a:srgbClr>
              </a:solidFill>
              <a:prstDash val="solid"/>
              <a:miter lim="800000"/>
            </a:ln>
            <a:effectLst/>
          </p:spPr>
        </p:cxnSp>
        <p:cxnSp>
          <p:nvCxnSpPr>
            <p:cNvPr id="853" name="Straight Connector 852">
              <a:extLst>
                <a:ext uri="{FF2B5EF4-FFF2-40B4-BE49-F238E27FC236}">
                  <a16:creationId xmlns:a16="http://schemas.microsoft.com/office/drawing/2014/main" id="{D712C6F7-1489-4D70-BE8F-D1A206E77026}"/>
                </a:ext>
              </a:extLst>
            </p:cNvPr>
            <p:cNvCxnSpPr>
              <a:cxnSpLocks/>
            </p:cNvCxnSpPr>
            <p:nvPr/>
          </p:nvCxnSpPr>
          <p:spPr>
            <a:xfrm>
              <a:off x="6862942" y="3686382"/>
              <a:ext cx="0" cy="22981"/>
            </a:xfrm>
            <a:prstGeom prst="line">
              <a:avLst/>
            </a:prstGeom>
            <a:noFill/>
            <a:ln w="6350" cap="flat" cmpd="sng" algn="ctr">
              <a:solidFill>
                <a:srgbClr val="ED7D31">
                  <a:lumMod val="75000"/>
                </a:srgbClr>
              </a:solidFill>
              <a:prstDash val="solid"/>
              <a:miter lim="800000"/>
            </a:ln>
            <a:effectLst/>
          </p:spPr>
        </p:cxnSp>
        <p:cxnSp>
          <p:nvCxnSpPr>
            <p:cNvPr id="854" name="Straight Connector 853">
              <a:extLst>
                <a:ext uri="{FF2B5EF4-FFF2-40B4-BE49-F238E27FC236}">
                  <a16:creationId xmlns:a16="http://schemas.microsoft.com/office/drawing/2014/main" id="{E09F8E54-6C90-4AAD-8C6D-442DF9BC9BFE}"/>
                </a:ext>
              </a:extLst>
            </p:cNvPr>
            <p:cNvCxnSpPr>
              <a:cxnSpLocks/>
            </p:cNvCxnSpPr>
            <p:nvPr/>
          </p:nvCxnSpPr>
          <p:spPr>
            <a:xfrm>
              <a:off x="6889311" y="3686382"/>
              <a:ext cx="0" cy="22981"/>
            </a:xfrm>
            <a:prstGeom prst="line">
              <a:avLst/>
            </a:prstGeom>
            <a:noFill/>
            <a:ln w="6350" cap="flat" cmpd="sng" algn="ctr">
              <a:solidFill>
                <a:srgbClr val="ED7D31">
                  <a:lumMod val="75000"/>
                </a:srgbClr>
              </a:solidFill>
              <a:prstDash val="solid"/>
              <a:miter lim="800000"/>
            </a:ln>
            <a:effectLst/>
          </p:spPr>
        </p:cxnSp>
        <p:cxnSp>
          <p:nvCxnSpPr>
            <p:cNvPr id="855" name="Straight Connector 854">
              <a:extLst>
                <a:ext uri="{FF2B5EF4-FFF2-40B4-BE49-F238E27FC236}">
                  <a16:creationId xmlns:a16="http://schemas.microsoft.com/office/drawing/2014/main" id="{65BAE7A0-9F32-41C7-AF7E-74BED727D19D}"/>
                </a:ext>
              </a:extLst>
            </p:cNvPr>
            <p:cNvCxnSpPr>
              <a:cxnSpLocks/>
            </p:cNvCxnSpPr>
            <p:nvPr/>
          </p:nvCxnSpPr>
          <p:spPr>
            <a:xfrm>
              <a:off x="6915680" y="3686382"/>
              <a:ext cx="0" cy="22981"/>
            </a:xfrm>
            <a:prstGeom prst="line">
              <a:avLst/>
            </a:prstGeom>
            <a:noFill/>
            <a:ln w="6350" cap="flat" cmpd="sng" algn="ctr">
              <a:solidFill>
                <a:srgbClr val="ED7D31">
                  <a:lumMod val="75000"/>
                </a:srgbClr>
              </a:solidFill>
              <a:prstDash val="solid"/>
              <a:miter lim="800000"/>
            </a:ln>
            <a:effectLst/>
          </p:spPr>
        </p:cxnSp>
        <p:cxnSp>
          <p:nvCxnSpPr>
            <p:cNvPr id="856" name="Straight Connector 855">
              <a:extLst>
                <a:ext uri="{FF2B5EF4-FFF2-40B4-BE49-F238E27FC236}">
                  <a16:creationId xmlns:a16="http://schemas.microsoft.com/office/drawing/2014/main" id="{E2F6C980-58C9-4F93-914C-B24C7BE15C6E}"/>
                </a:ext>
              </a:extLst>
            </p:cNvPr>
            <p:cNvCxnSpPr>
              <a:cxnSpLocks/>
            </p:cNvCxnSpPr>
            <p:nvPr/>
          </p:nvCxnSpPr>
          <p:spPr>
            <a:xfrm>
              <a:off x="6968418" y="3686382"/>
              <a:ext cx="0" cy="22981"/>
            </a:xfrm>
            <a:prstGeom prst="line">
              <a:avLst/>
            </a:prstGeom>
            <a:noFill/>
            <a:ln w="6350" cap="flat" cmpd="sng" algn="ctr">
              <a:solidFill>
                <a:srgbClr val="ED7D31">
                  <a:lumMod val="75000"/>
                </a:srgbClr>
              </a:solidFill>
              <a:prstDash val="solid"/>
              <a:miter lim="800000"/>
            </a:ln>
            <a:effectLst/>
          </p:spPr>
        </p:cxnSp>
        <p:cxnSp>
          <p:nvCxnSpPr>
            <p:cNvPr id="857" name="Straight Connector 856">
              <a:extLst>
                <a:ext uri="{FF2B5EF4-FFF2-40B4-BE49-F238E27FC236}">
                  <a16:creationId xmlns:a16="http://schemas.microsoft.com/office/drawing/2014/main" id="{C3C91434-08B1-448C-A704-64BA98DCBDEF}"/>
                </a:ext>
              </a:extLst>
            </p:cNvPr>
            <p:cNvCxnSpPr>
              <a:cxnSpLocks/>
            </p:cNvCxnSpPr>
            <p:nvPr/>
          </p:nvCxnSpPr>
          <p:spPr>
            <a:xfrm>
              <a:off x="6924799" y="3671524"/>
              <a:ext cx="0" cy="17566"/>
            </a:xfrm>
            <a:prstGeom prst="line">
              <a:avLst/>
            </a:prstGeom>
            <a:noFill/>
            <a:ln w="6350" cap="flat" cmpd="sng" algn="ctr">
              <a:solidFill>
                <a:srgbClr val="ED7D31">
                  <a:lumMod val="75000"/>
                </a:srgbClr>
              </a:solidFill>
              <a:prstDash val="solid"/>
              <a:miter lim="800000"/>
            </a:ln>
            <a:effectLst/>
          </p:spPr>
        </p:cxnSp>
        <p:cxnSp>
          <p:nvCxnSpPr>
            <p:cNvPr id="858" name="Straight Connector 857">
              <a:extLst>
                <a:ext uri="{FF2B5EF4-FFF2-40B4-BE49-F238E27FC236}">
                  <a16:creationId xmlns:a16="http://schemas.microsoft.com/office/drawing/2014/main" id="{E4840B55-31D0-4ACC-B1C3-25BA6811B208}"/>
                </a:ext>
              </a:extLst>
            </p:cNvPr>
            <p:cNvCxnSpPr>
              <a:cxnSpLocks/>
            </p:cNvCxnSpPr>
            <p:nvPr/>
          </p:nvCxnSpPr>
          <p:spPr>
            <a:xfrm>
              <a:off x="6950948" y="3666109"/>
              <a:ext cx="0" cy="22981"/>
            </a:xfrm>
            <a:prstGeom prst="line">
              <a:avLst/>
            </a:prstGeom>
            <a:noFill/>
            <a:ln w="6350" cap="flat" cmpd="sng" algn="ctr">
              <a:solidFill>
                <a:srgbClr val="ED7D31">
                  <a:lumMod val="75000"/>
                </a:srgbClr>
              </a:solidFill>
              <a:prstDash val="solid"/>
              <a:miter lim="800000"/>
            </a:ln>
            <a:effectLst/>
          </p:spPr>
        </p:cxnSp>
        <p:cxnSp>
          <p:nvCxnSpPr>
            <p:cNvPr id="859" name="Straight Connector 858">
              <a:extLst>
                <a:ext uri="{FF2B5EF4-FFF2-40B4-BE49-F238E27FC236}">
                  <a16:creationId xmlns:a16="http://schemas.microsoft.com/office/drawing/2014/main" id="{1E6B0AE2-5C52-4378-A4B5-8A830F0FECFC}"/>
                </a:ext>
              </a:extLst>
            </p:cNvPr>
            <p:cNvCxnSpPr>
              <a:cxnSpLocks/>
            </p:cNvCxnSpPr>
            <p:nvPr/>
          </p:nvCxnSpPr>
          <p:spPr>
            <a:xfrm>
              <a:off x="6898650" y="3666109"/>
              <a:ext cx="0" cy="22981"/>
            </a:xfrm>
            <a:prstGeom prst="line">
              <a:avLst/>
            </a:prstGeom>
            <a:noFill/>
            <a:ln w="6350" cap="flat" cmpd="sng" algn="ctr">
              <a:solidFill>
                <a:srgbClr val="ED7D31">
                  <a:lumMod val="75000"/>
                </a:srgbClr>
              </a:solidFill>
              <a:prstDash val="solid"/>
              <a:miter lim="800000"/>
            </a:ln>
            <a:effectLst/>
          </p:spPr>
        </p:cxnSp>
        <p:cxnSp>
          <p:nvCxnSpPr>
            <p:cNvPr id="860" name="Straight Connector 859">
              <a:extLst>
                <a:ext uri="{FF2B5EF4-FFF2-40B4-BE49-F238E27FC236}">
                  <a16:creationId xmlns:a16="http://schemas.microsoft.com/office/drawing/2014/main" id="{365A235F-C1ED-4ABD-BCA1-DE2FEC06CA47}"/>
                </a:ext>
              </a:extLst>
            </p:cNvPr>
            <p:cNvCxnSpPr>
              <a:cxnSpLocks/>
            </p:cNvCxnSpPr>
            <p:nvPr/>
          </p:nvCxnSpPr>
          <p:spPr>
            <a:xfrm>
              <a:off x="6846351" y="3666109"/>
              <a:ext cx="0" cy="22981"/>
            </a:xfrm>
            <a:prstGeom prst="line">
              <a:avLst/>
            </a:prstGeom>
            <a:noFill/>
            <a:ln w="6350" cap="flat" cmpd="sng" algn="ctr">
              <a:solidFill>
                <a:srgbClr val="ED7D31">
                  <a:lumMod val="75000"/>
                </a:srgbClr>
              </a:solidFill>
              <a:prstDash val="solid"/>
              <a:miter lim="800000"/>
            </a:ln>
            <a:effectLst/>
          </p:spPr>
        </p:cxnSp>
        <p:cxnSp>
          <p:nvCxnSpPr>
            <p:cNvPr id="861" name="Straight Connector 860">
              <a:extLst>
                <a:ext uri="{FF2B5EF4-FFF2-40B4-BE49-F238E27FC236}">
                  <a16:creationId xmlns:a16="http://schemas.microsoft.com/office/drawing/2014/main" id="{2A2F93F8-EE3C-4529-92DA-C2EB000CC8DD}"/>
                </a:ext>
              </a:extLst>
            </p:cNvPr>
            <p:cNvCxnSpPr>
              <a:cxnSpLocks/>
            </p:cNvCxnSpPr>
            <p:nvPr/>
          </p:nvCxnSpPr>
          <p:spPr>
            <a:xfrm>
              <a:off x="6872501" y="3666109"/>
              <a:ext cx="0" cy="22981"/>
            </a:xfrm>
            <a:prstGeom prst="line">
              <a:avLst/>
            </a:prstGeom>
            <a:noFill/>
            <a:ln w="6350" cap="flat" cmpd="sng" algn="ctr">
              <a:solidFill>
                <a:srgbClr val="ED7D31">
                  <a:lumMod val="75000"/>
                </a:srgbClr>
              </a:solidFill>
              <a:prstDash val="solid"/>
              <a:miter lim="800000"/>
            </a:ln>
            <a:effectLst/>
          </p:spPr>
        </p:cxnSp>
        <p:grpSp>
          <p:nvGrpSpPr>
            <p:cNvPr id="7" name="Group 6">
              <a:extLst>
                <a:ext uri="{FF2B5EF4-FFF2-40B4-BE49-F238E27FC236}">
                  <a16:creationId xmlns:a16="http://schemas.microsoft.com/office/drawing/2014/main" id="{543A9DCF-CAB5-474D-8C32-B5E22003ECD2}"/>
                </a:ext>
              </a:extLst>
            </p:cNvPr>
            <p:cNvGrpSpPr/>
            <p:nvPr/>
          </p:nvGrpSpPr>
          <p:grpSpPr>
            <a:xfrm>
              <a:off x="6264126" y="2902554"/>
              <a:ext cx="4005068" cy="1700314"/>
              <a:chOff x="6264126" y="2902852"/>
              <a:chExt cx="4005068" cy="1700314"/>
            </a:xfrm>
          </p:grpSpPr>
          <p:pic>
            <p:nvPicPr>
              <p:cNvPr id="701" name="Graphic 700" descr="Ribbon with solid fill">
                <a:extLst>
                  <a:ext uri="{FF2B5EF4-FFF2-40B4-BE49-F238E27FC236}">
                    <a16:creationId xmlns:a16="http://schemas.microsoft.com/office/drawing/2014/main" id="{948557BB-F441-4F15-ACCA-6CCA12C6FFC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9081" y="3958599"/>
                <a:ext cx="202651" cy="174242"/>
              </a:xfrm>
              <a:prstGeom prst="rect">
                <a:avLst/>
              </a:prstGeom>
            </p:spPr>
          </p:pic>
          <p:grpSp>
            <p:nvGrpSpPr>
              <p:cNvPr id="3" name="Group 2">
                <a:extLst>
                  <a:ext uri="{FF2B5EF4-FFF2-40B4-BE49-F238E27FC236}">
                    <a16:creationId xmlns:a16="http://schemas.microsoft.com/office/drawing/2014/main" id="{311EAC95-692B-43AB-B7A0-325C2186C823}"/>
                  </a:ext>
                </a:extLst>
              </p:cNvPr>
              <p:cNvGrpSpPr/>
              <p:nvPr/>
            </p:nvGrpSpPr>
            <p:grpSpPr>
              <a:xfrm>
                <a:off x="6264126" y="2902852"/>
                <a:ext cx="4005068" cy="1700314"/>
                <a:chOff x="6264126" y="2902852"/>
                <a:chExt cx="4005068" cy="1700314"/>
              </a:xfrm>
            </p:grpSpPr>
            <p:cxnSp>
              <p:nvCxnSpPr>
                <p:cNvPr id="690" name="Straight Arrow Connector 689">
                  <a:extLst>
                    <a:ext uri="{FF2B5EF4-FFF2-40B4-BE49-F238E27FC236}">
                      <a16:creationId xmlns:a16="http://schemas.microsoft.com/office/drawing/2014/main" id="{8682BAD0-937A-415C-9CE1-7817F1A3573A}"/>
                    </a:ext>
                  </a:extLst>
                </p:cNvPr>
                <p:cNvCxnSpPr>
                  <a:stCxn id="696" idx="3"/>
                  <a:endCxn id="678" idx="1"/>
                </p:cNvCxnSpPr>
                <p:nvPr/>
              </p:nvCxnSpPr>
              <p:spPr>
                <a:xfrm flipV="1">
                  <a:off x="9612438" y="3902916"/>
                  <a:ext cx="177957" cy="1872"/>
                </a:xfrm>
                <a:prstGeom prst="straightConnector1">
                  <a:avLst/>
                </a:prstGeom>
                <a:noFill/>
                <a:ln w="6350" cap="flat" cmpd="sng" algn="ctr">
                  <a:solidFill>
                    <a:sysClr val="window" lastClr="FFFFFF"/>
                  </a:solidFill>
                  <a:prstDash val="solid"/>
                  <a:miter lim="800000"/>
                  <a:tailEnd type="triangle"/>
                </a:ln>
                <a:effectLst/>
              </p:spPr>
            </p:cxnSp>
            <p:cxnSp>
              <p:nvCxnSpPr>
                <p:cNvPr id="864" name="Straight Arrow Connector 863">
                  <a:extLst>
                    <a:ext uri="{FF2B5EF4-FFF2-40B4-BE49-F238E27FC236}">
                      <a16:creationId xmlns:a16="http://schemas.microsoft.com/office/drawing/2014/main" id="{533C79ED-BC30-48B3-B319-FB86A1761C00}"/>
                    </a:ext>
                  </a:extLst>
                </p:cNvPr>
                <p:cNvCxnSpPr>
                  <a:cxnSpLocks/>
                  <a:stCxn id="845" idx="3"/>
                  <a:endCxn id="863" idx="1"/>
                </p:cNvCxnSpPr>
                <p:nvPr/>
              </p:nvCxnSpPr>
              <p:spPr>
                <a:xfrm flipV="1">
                  <a:off x="6707113" y="3490624"/>
                  <a:ext cx="376965" cy="446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49A57EC-8487-4EAB-8842-777090626C65}"/>
                    </a:ext>
                  </a:extLst>
                </p:cNvPr>
                <p:cNvGrpSpPr/>
                <p:nvPr/>
              </p:nvGrpSpPr>
              <p:grpSpPr>
                <a:xfrm>
                  <a:off x="6264126" y="2902852"/>
                  <a:ext cx="4005068" cy="1700314"/>
                  <a:chOff x="6261737" y="2902278"/>
                  <a:chExt cx="4005068" cy="1700314"/>
                </a:xfrm>
              </p:grpSpPr>
              <p:sp>
                <p:nvSpPr>
                  <p:cNvPr id="686" name="Rectangle 685">
                    <a:extLst>
                      <a:ext uri="{FF2B5EF4-FFF2-40B4-BE49-F238E27FC236}">
                        <a16:creationId xmlns:a16="http://schemas.microsoft.com/office/drawing/2014/main" id="{D6248490-3E32-4527-A660-9353DBAE08EA}"/>
                      </a:ext>
                    </a:extLst>
                  </p:cNvPr>
                  <p:cNvSpPr/>
                  <p:nvPr/>
                </p:nvSpPr>
                <p:spPr>
                  <a:xfrm>
                    <a:off x="6261737" y="3133750"/>
                    <a:ext cx="4005068" cy="1463577"/>
                  </a:xfrm>
                  <a:prstGeom prst="rect">
                    <a:avLst/>
                  </a:prstGeom>
                  <a:noFill/>
                  <a:ln w="12700" cap="flat" cmpd="sng" algn="ctr">
                    <a:solidFill>
                      <a:srgbClr val="548235">
                        <a:alpha val="3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l-GR"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687" name="Straight Connector 686">
                    <a:extLst>
                      <a:ext uri="{FF2B5EF4-FFF2-40B4-BE49-F238E27FC236}">
                        <a16:creationId xmlns:a16="http://schemas.microsoft.com/office/drawing/2014/main" id="{5B4B4F94-E957-48A2-8C75-C7506458995C}"/>
                      </a:ext>
                    </a:extLst>
                  </p:cNvPr>
                  <p:cNvCxnSpPr>
                    <a:cxnSpLocks/>
                    <a:stCxn id="686" idx="0"/>
                    <a:endCxn id="663" idx="2"/>
                  </p:cNvCxnSpPr>
                  <p:nvPr/>
                </p:nvCxnSpPr>
                <p:spPr>
                  <a:xfrm flipH="1" flipV="1">
                    <a:off x="8260762" y="2902278"/>
                    <a:ext cx="3509" cy="231472"/>
                  </a:xfrm>
                  <a:prstGeom prst="line">
                    <a:avLst/>
                  </a:prstGeom>
                  <a:noFill/>
                  <a:ln w="6350" cap="flat" cmpd="sng" algn="ctr">
                    <a:solidFill>
                      <a:srgbClr val="70AD47">
                        <a:lumMod val="75000"/>
                      </a:srgbClr>
                    </a:solidFill>
                    <a:prstDash val="solid"/>
                    <a:miter lim="800000"/>
                  </a:ln>
                  <a:effectLst/>
                </p:spPr>
              </p:cxnSp>
              <p:cxnSp>
                <p:nvCxnSpPr>
                  <p:cNvPr id="847" name="Straight Arrow Connector 846">
                    <a:extLst>
                      <a:ext uri="{FF2B5EF4-FFF2-40B4-BE49-F238E27FC236}">
                        <a16:creationId xmlns:a16="http://schemas.microsoft.com/office/drawing/2014/main" id="{FF1EC58C-DC9B-46AB-B628-F7645F1921CA}"/>
                      </a:ext>
                    </a:extLst>
                  </p:cNvPr>
                  <p:cNvCxnSpPr>
                    <a:stCxn id="844" idx="3"/>
                    <a:endCxn id="846" idx="1"/>
                  </p:cNvCxnSpPr>
                  <p:nvPr/>
                </p:nvCxnSpPr>
                <p:spPr>
                  <a:xfrm flipV="1">
                    <a:off x="6716201" y="3911376"/>
                    <a:ext cx="366624" cy="1602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78" name="Graphic 677" descr="Badge Tick1 with solid fill">
                    <a:extLst>
                      <a:ext uri="{FF2B5EF4-FFF2-40B4-BE49-F238E27FC236}">
                        <a16:creationId xmlns:a16="http://schemas.microsoft.com/office/drawing/2014/main" id="{6327BE86-EC4C-4559-B85A-194C80996D4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788006" y="3717676"/>
                    <a:ext cx="369332" cy="369332"/>
                  </a:xfrm>
                  <a:prstGeom prst="rect">
                    <a:avLst/>
                  </a:prstGeom>
                </p:spPr>
              </p:pic>
              <p:pic>
                <p:nvPicPr>
                  <p:cNvPr id="700" name="Graphic 699" descr="Binary with solid fill">
                    <a:extLst>
                      <a:ext uri="{FF2B5EF4-FFF2-40B4-BE49-F238E27FC236}">
                        <a16:creationId xmlns:a16="http://schemas.microsoft.com/office/drawing/2014/main" id="{43350147-76FB-4D5A-ABA2-919F32B2301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7565770" y="3717932"/>
                    <a:ext cx="333360" cy="361266"/>
                  </a:xfrm>
                  <a:prstGeom prst="rect">
                    <a:avLst/>
                  </a:prstGeom>
                </p:spPr>
              </p:pic>
              <p:sp>
                <p:nvSpPr>
                  <p:cNvPr id="680" name="TextBox 679">
                    <a:extLst>
                      <a:ext uri="{FF2B5EF4-FFF2-40B4-BE49-F238E27FC236}">
                        <a16:creationId xmlns:a16="http://schemas.microsoft.com/office/drawing/2014/main" id="{CB0A94D8-E7DE-4BC9-8908-D6E1B7840873}"/>
                      </a:ext>
                    </a:extLst>
                  </p:cNvPr>
                  <p:cNvSpPr txBox="1"/>
                  <p:nvPr/>
                </p:nvSpPr>
                <p:spPr>
                  <a:xfrm>
                    <a:off x="7511565" y="3287659"/>
                    <a:ext cx="57315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rPr>
                      <a:t>(</a:t>
                    </a:r>
                    <a:r>
                      <a:rPr lang="en-US" sz="1600" kern="0" dirty="0">
                        <a:solidFill>
                          <a:srgbClr val="FF0066"/>
                        </a:solidFill>
                        <a:latin typeface="Calibri" panose="020F0502020204030204"/>
                      </a:rPr>
                      <a:t>d,</a:t>
                    </a:r>
                    <a:r>
                      <a:rPr lang="el-GR" sz="1600" kern="0" dirty="0">
                        <a:solidFill>
                          <a:srgbClr val="FF0066"/>
                        </a:solidFill>
                        <a:latin typeface="Calibri" panose="020F0502020204030204"/>
                      </a:rPr>
                      <a:t>σ</a:t>
                    </a:r>
                    <a:r>
                      <a:rPr kumimoji="0" lang="en-US" sz="1600" b="0" i="0" u="none" strike="noStrike" kern="0" cap="none" spc="0" normalizeH="0" baseline="0" noProof="0" dirty="0">
                        <a:ln>
                          <a:noFill/>
                        </a:ln>
                        <a:solidFill>
                          <a:prstClr val="white"/>
                        </a:solidFill>
                        <a:effectLst/>
                        <a:uLnTx/>
                        <a:uFillTx/>
                        <a:latin typeface="Calibri" panose="020F0502020204030204"/>
                      </a:rPr>
                      <a:t>)</a:t>
                    </a:r>
                    <a:endParaRPr kumimoji="0" lang="el-GR" sz="1600" b="0" i="0" u="none" strike="noStrike" kern="0" cap="none" spc="0" normalizeH="0" baseline="0" noProof="0" dirty="0">
                      <a:ln>
                        <a:noFill/>
                      </a:ln>
                      <a:solidFill>
                        <a:prstClr val="white"/>
                      </a:solidFill>
                      <a:effectLst/>
                      <a:uLnTx/>
                      <a:uFillTx/>
                      <a:latin typeface="Calibri" panose="020F0502020204030204"/>
                    </a:endParaRPr>
                  </a:p>
                </p:txBody>
              </p:sp>
              <p:sp>
                <p:nvSpPr>
                  <p:cNvPr id="681" name="TextBox 680">
                    <a:extLst>
                      <a:ext uri="{FF2B5EF4-FFF2-40B4-BE49-F238E27FC236}">
                        <a16:creationId xmlns:a16="http://schemas.microsoft.com/office/drawing/2014/main" id="{E8A2C315-00EF-4AB8-BCEB-D5EE02D62525}"/>
                      </a:ext>
                    </a:extLst>
                  </p:cNvPr>
                  <p:cNvSpPr txBox="1"/>
                  <p:nvPr/>
                </p:nvSpPr>
                <p:spPr>
                  <a:xfrm>
                    <a:off x="9610049" y="3287659"/>
                    <a:ext cx="638545"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66"/>
                        </a:solidFill>
                        <a:effectLst/>
                        <a:uLnTx/>
                        <a:uFillTx/>
                        <a:latin typeface="Calibri" panose="020F0502020204030204"/>
                      </a:rPr>
                      <a:t>0 </a:t>
                    </a:r>
                    <a:r>
                      <a:rPr kumimoji="0" lang="el-GR" sz="1600" b="0" i="0" u="none" strike="noStrike" kern="0" cap="none" spc="0" normalizeH="0" baseline="0" noProof="0" dirty="0">
                        <a:ln>
                          <a:noFill/>
                        </a:ln>
                        <a:solidFill>
                          <a:srgbClr val="FF0066"/>
                        </a:solidFill>
                        <a:effectLst/>
                        <a:uLnTx/>
                        <a:uFillTx/>
                        <a:latin typeface="Calibri" panose="020F0502020204030204"/>
                      </a:rPr>
                      <a:t>ή 1</a:t>
                    </a:r>
                  </a:p>
                </p:txBody>
              </p:sp>
              <p:cxnSp>
                <p:nvCxnSpPr>
                  <p:cNvPr id="682" name="Straight Arrow Connector 681">
                    <a:extLst>
                      <a:ext uri="{FF2B5EF4-FFF2-40B4-BE49-F238E27FC236}">
                        <a16:creationId xmlns:a16="http://schemas.microsoft.com/office/drawing/2014/main" id="{C659E028-EC8F-4C26-9FB1-E8B803AF8086}"/>
                      </a:ext>
                    </a:extLst>
                  </p:cNvPr>
                  <p:cNvCxnSpPr>
                    <a:cxnSpLocks/>
                    <a:stCxn id="680" idx="3"/>
                    <a:endCxn id="681" idx="1"/>
                  </p:cNvCxnSpPr>
                  <p:nvPr/>
                </p:nvCxnSpPr>
                <p:spPr>
                  <a:xfrm>
                    <a:off x="8084716" y="3456936"/>
                    <a:ext cx="1525333" cy="0"/>
                  </a:xfrm>
                  <a:prstGeom prst="straightConnector1">
                    <a:avLst/>
                  </a:prstGeom>
                  <a:noFill/>
                  <a:ln w="6350" cap="flat" cmpd="sng" algn="ctr">
                    <a:solidFill>
                      <a:srgbClr val="70AD47">
                        <a:lumMod val="75000"/>
                      </a:srgbClr>
                    </a:solidFill>
                    <a:prstDash val="solid"/>
                    <a:miter lim="800000"/>
                    <a:tailEnd type="triangle"/>
                  </a:ln>
                  <a:effectLst/>
                </p:spPr>
              </p:cxnSp>
              <p:sp>
                <p:nvSpPr>
                  <p:cNvPr id="683" name="TextBox 682">
                    <a:extLst>
                      <a:ext uri="{FF2B5EF4-FFF2-40B4-BE49-F238E27FC236}">
                        <a16:creationId xmlns:a16="http://schemas.microsoft.com/office/drawing/2014/main" id="{E24A07C5-2749-4B3E-99B6-D25CB17CEE14}"/>
                      </a:ext>
                    </a:extLst>
                  </p:cNvPr>
                  <p:cNvSpPr txBox="1"/>
                  <p:nvPr/>
                </p:nvSpPr>
                <p:spPr>
                  <a:xfrm>
                    <a:off x="8572246" y="3140921"/>
                    <a:ext cx="55027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70AD47">
                            <a:lumMod val="75000"/>
                          </a:srgbClr>
                        </a:solidFill>
                        <a:effectLst/>
                        <a:uLnTx/>
                        <a:uFillTx/>
                        <a:latin typeface="Calibri" panose="020F0502020204030204"/>
                      </a:rPr>
                      <a:t>ver</a:t>
                    </a:r>
                    <a:r>
                      <a:rPr lang="en-US" sz="1400" kern="0" baseline="-25000" dirty="0">
                        <a:solidFill>
                          <a:srgbClr val="7030A0"/>
                        </a:solidFill>
                        <a:latin typeface="Calibri" panose="020F0502020204030204"/>
                      </a:rPr>
                      <a:t>Y</a:t>
                    </a:r>
                    <a:endParaRPr kumimoji="0" lang="el-GR" sz="1400" b="0" i="0" u="none" strike="noStrike" kern="0" cap="none" spc="0" normalizeH="0" baseline="-25000" noProof="0" dirty="0">
                      <a:ln>
                        <a:noFill/>
                      </a:ln>
                      <a:solidFill>
                        <a:srgbClr val="7030A0"/>
                      </a:solidFill>
                      <a:effectLst/>
                      <a:uLnTx/>
                      <a:uFillTx/>
                      <a:latin typeface="Calibri" panose="020F0502020204030204"/>
                    </a:endParaRPr>
                  </a:p>
                </p:txBody>
              </p:sp>
              <p:pic>
                <p:nvPicPr>
                  <p:cNvPr id="684" name="Graphic 683" descr="Key with solid fill">
                    <a:extLst>
                      <a:ext uri="{FF2B5EF4-FFF2-40B4-BE49-F238E27FC236}">
                        <a16:creationId xmlns:a16="http://schemas.microsoft.com/office/drawing/2014/main" id="{22047C12-CE21-4B29-A57C-C96ADE14A64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718446" y="4333876"/>
                    <a:ext cx="268716" cy="268716"/>
                  </a:xfrm>
                  <a:prstGeom prst="rect">
                    <a:avLst/>
                  </a:prstGeom>
                </p:spPr>
              </p:pic>
              <p:cxnSp>
                <p:nvCxnSpPr>
                  <p:cNvPr id="685" name="Straight Arrow Connector 684">
                    <a:extLst>
                      <a:ext uri="{FF2B5EF4-FFF2-40B4-BE49-F238E27FC236}">
                        <a16:creationId xmlns:a16="http://schemas.microsoft.com/office/drawing/2014/main" id="{F55607F7-DCA8-42F6-B563-D8222EE0F424}"/>
                      </a:ext>
                    </a:extLst>
                  </p:cNvPr>
                  <p:cNvCxnSpPr>
                    <a:cxnSpLocks/>
                  </p:cNvCxnSpPr>
                  <p:nvPr/>
                </p:nvCxnSpPr>
                <p:spPr>
                  <a:xfrm flipV="1">
                    <a:off x="8852800" y="4100739"/>
                    <a:ext cx="1" cy="244996"/>
                  </a:xfrm>
                  <a:prstGeom prst="straightConnector1">
                    <a:avLst/>
                  </a:prstGeom>
                  <a:noFill/>
                  <a:ln w="9525" cap="flat" cmpd="sng" algn="ctr">
                    <a:solidFill>
                      <a:srgbClr val="FF0066"/>
                    </a:solidFill>
                    <a:prstDash val="solid"/>
                    <a:round/>
                    <a:headEnd type="none" w="med" len="med"/>
                    <a:tailEnd type="arrow" w="med" len="med"/>
                  </a:ln>
                  <a:effectLst/>
                </p:spPr>
              </p:cxnSp>
              <p:grpSp>
                <p:nvGrpSpPr>
                  <p:cNvPr id="688" name="Group 687">
                    <a:extLst>
                      <a:ext uri="{FF2B5EF4-FFF2-40B4-BE49-F238E27FC236}">
                        <a16:creationId xmlns:a16="http://schemas.microsoft.com/office/drawing/2014/main" id="{F034A817-4749-4550-8A71-577E0E83A089}"/>
                      </a:ext>
                    </a:extLst>
                  </p:cNvPr>
                  <p:cNvGrpSpPr/>
                  <p:nvPr/>
                </p:nvGrpSpPr>
                <p:grpSpPr>
                  <a:xfrm>
                    <a:off x="8084717" y="3719548"/>
                    <a:ext cx="1525332" cy="369332"/>
                    <a:chOff x="5072170" y="5869603"/>
                    <a:chExt cx="1525332" cy="369332"/>
                  </a:xfrm>
                </p:grpSpPr>
                <p:sp>
                  <p:nvSpPr>
                    <p:cNvPr id="696" name="TextBox 695">
                      <a:extLst>
                        <a:ext uri="{FF2B5EF4-FFF2-40B4-BE49-F238E27FC236}">
                          <a16:creationId xmlns:a16="http://schemas.microsoft.com/office/drawing/2014/main" id="{728D183C-F403-428D-89FB-53A1F548C6B6}"/>
                        </a:ext>
                      </a:extLst>
                    </p:cNvPr>
                    <p:cNvSpPr txBox="1"/>
                    <p:nvPr/>
                  </p:nvSpPr>
                  <p:spPr>
                    <a:xfrm>
                      <a:off x="5072170" y="5869603"/>
                      <a:ext cx="1525332" cy="369332"/>
                    </a:xfrm>
                    <a:prstGeom prst="rect">
                      <a:avLst/>
                    </a:prstGeom>
                    <a:noFill/>
                    <a:ln>
                      <a:solidFill>
                        <a:srgbClr val="70AD47">
                          <a:lumMod val="75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1800" b="0" i="0" u="none" strike="noStrike" kern="0" cap="none" spc="0" normalizeH="0" baseline="0" noProof="0" dirty="0">
                          <a:ln>
                            <a:noFill/>
                          </a:ln>
                          <a:solidFill>
                            <a:srgbClr val="70AD47">
                              <a:lumMod val="75000"/>
                            </a:srgbClr>
                          </a:solidFill>
                          <a:effectLst/>
                          <a:uLnTx/>
                          <a:uFillTx/>
                          <a:latin typeface="Calibri" panose="020F0502020204030204"/>
                        </a:rPr>
                        <a:t>Επαλήθευση</a:t>
                      </a:r>
                    </a:p>
                  </p:txBody>
                </p:sp>
                <p:grpSp>
                  <p:nvGrpSpPr>
                    <p:cNvPr id="697" name="Group 696">
                      <a:extLst>
                        <a:ext uri="{FF2B5EF4-FFF2-40B4-BE49-F238E27FC236}">
                          <a16:creationId xmlns:a16="http://schemas.microsoft.com/office/drawing/2014/main" id="{8B5926BA-4F39-487F-BCB8-3C881012EA08}"/>
                        </a:ext>
                      </a:extLst>
                    </p:cNvPr>
                    <p:cNvGrpSpPr/>
                    <p:nvPr/>
                  </p:nvGrpSpPr>
                  <p:grpSpPr>
                    <a:xfrm>
                      <a:off x="6376707" y="5969459"/>
                      <a:ext cx="210684" cy="226316"/>
                      <a:chOff x="9238135" y="5506420"/>
                      <a:chExt cx="210684" cy="226316"/>
                    </a:xfrm>
                  </p:grpSpPr>
                  <p:pic>
                    <p:nvPicPr>
                      <p:cNvPr id="698" name="Graphic 697" descr="Ribbon with solid fill">
                        <a:extLst>
                          <a:ext uri="{FF2B5EF4-FFF2-40B4-BE49-F238E27FC236}">
                            <a16:creationId xmlns:a16="http://schemas.microsoft.com/office/drawing/2014/main" id="{5B763089-3F70-4A61-83F9-BC289AA0F92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8135" y="5506420"/>
                        <a:ext cx="184666" cy="184666"/>
                      </a:xfrm>
                      <a:prstGeom prst="rect">
                        <a:avLst/>
                      </a:prstGeom>
                    </p:spPr>
                  </p:pic>
                  <p:pic>
                    <p:nvPicPr>
                      <p:cNvPr id="699" name="Graphic 698" descr="Badge Tick1 with solid fill">
                        <a:extLst>
                          <a:ext uri="{FF2B5EF4-FFF2-40B4-BE49-F238E27FC236}">
                            <a16:creationId xmlns:a16="http://schemas.microsoft.com/office/drawing/2014/main" id="{D436DDC0-AC46-4913-8D69-87227CA7B8A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323074" y="5606991"/>
                        <a:ext cx="125745" cy="125745"/>
                      </a:xfrm>
                      <a:prstGeom prst="rect">
                        <a:avLst/>
                      </a:prstGeom>
                    </p:spPr>
                  </p:pic>
                </p:grpSp>
              </p:grpSp>
              <p:cxnSp>
                <p:nvCxnSpPr>
                  <p:cNvPr id="689" name="Straight Arrow Connector 688">
                    <a:extLst>
                      <a:ext uri="{FF2B5EF4-FFF2-40B4-BE49-F238E27FC236}">
                        <a16:creationId xmlns:a16="http://schemas.microsoft.com/office/drawing/2014/main" id="{A28A762A-FF23-4C97-9374-513A12D116BE}"/>
                      </a:ext>
                    </a:extLst>
                  </p:cNvPr>
                  <p:cNvCxnSpPr>
                    <a:cxnSpLocks/>
                    <a:stCxn id="700" idx="3"/>
                    <a:endCxn id="696" idx="1"/>
                  </p:cNvCxnSpPr>
                  <p:nvPr/>
                </p:nvCxnSpPr>
                <p:spPr>
                  <a:xfrm>
                    <a:off x="7899130" y="3898565"/>
                    <a:ext cx="185587" cy="5649"/>
                  </a:xfrm>
                  <a:prstGeom prst="straightConnector1">
                    <a:avLst/>
                  </a:prstGeom>
                  <a:noFill/>
                  <a:ln w="6350" cap="flat" cmpd="sng" algn="ctr">
                    <a:solidFill>
                      <a:sysClr val="window" lastClr="FFFFFF"/>
                    </a:solidFill>
                    <a:prstDash val="solid"/>
                    <a:miter lim="800000"/>
                    <a:tailEnd type="triangle"/>
                  </a:ln>
                  <a:effectLst/>
                </p:spPr>
              </p:cxnSp>
              <p:pic>
                <p:nvPicPr>
                  <p:cNvPr id="844" name="Graphic 843" descr="Document outline">
                    <a:extLst>
                      <a:ext uri="{FF2B5EF4-FFF2-40B4-BE49-F238E27FC236}">
                        <a16:creationId xmlns:a16="http://schemas.microsoft.com/office/drawing/2014/main" id="{B0A1638B-A1E6-46ED-85D0-F45E9305E9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46869" y="3742731"/>
                    <a:ext cx="369332" cy="369332"/>
                  </a:xfrm>
                  <a:prstGeom prst="rect">
                    <a:avLst/>
                  </a:prstGeom>
                </p:spPr>
              </p:pic>
              <p:sp>
                <p:nvSpPr>
                  <p:cNvPr id="845" name="TextBox 844">
                    <a:extLst>
                      <a:ext uri="{FF2B5EF4-FFF2-40B4-BE49-F238E27FC236}">
                        <a16:creationId xmlns:a16="http://schemas.microsoft.com/office/drawing/2014/main" id="{F7ADAFBE-A48C-4EFF-B319-8CB2FBF3F90F}"/>
                      </a:ext>
                    </a:extLst>
                  </p:cNvPr>
                  <p:cNvSpPr txBox="1"/>
                  <p:nvPr/>
                </p:nvSpPr>
                <p:spPr>
                  <a:xfrm>
                    <a:off x="6335392" y="3325233"/>
                    <a:ext cx="369332"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FF0066"/>
                        </a:solidFill>
                        <a:latin typeface="Calibri" panose="020F0502020204030204"/>
                      </a:rPr>
                      <a:t>m</a:t>
                    </a:r>
                    <a:endParaRPr kumimoji="0" lang="el-GR" sz="1600" b="0" i="0" u="none" strike="noStrike" kern="0" cap="none" spc="0" normalizeH="0" baseline="0" noProof="0" dirty="0">
                      <a:ln>
                        <a:noFill/>
                      </a:ln>
                      <a:solidFill>
                        <a:srgbClr val="FF0066"/>
                      </a:solidFill>
                      <a:effectLst/>
                      <a:uLnTx/>
                      <a:uFillTx/>
                      <a:latin typeface="Calibri" panose="020F0502020204030204"/>
                    </a:endParaRPr>
                  </a:p>
                </p:txBody>
              </p:sp>
              <p:pic>
                <p:nvPicPr>
                  <p:cNvPr id="846" name="Graphic 845" descr="Binary with solid fill">
                    <a:extLst>
                      <a:ext uri="{FF2B5EF4-FFF2-40B4-BE49-F238E27FC236}">
                        <a16:creationId xmlns:a16="http://schemas.microsoft.com/office/drawing/2014/main" id="{8D8042B5-7117-4BCA-8C3C-925F60134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82825" y="3722012"/>
                    <a:ext cx="342472" cy="378727"/>
                  </a:xfrm>
                  <a:prstGeom prst="rect">
                    <a:avLst/>
                  </a:prstGeom>
                </p:spPr>
              </p:pic>
              <p:sp>
                <p:nvSpPr>
                  <p:cNvPr id="863" name="TextBox 862">
                    <a:extLst>
                      <a:ext uri="{FF2B5EF4-FFF2-40B4-BE49-F238E27FC236}">
                        <a16:creationId xmlns:a16="http://schemas.microsoft.com/office/drawing/2014/main" id="{72798788-368F-4066-9A54-3484E983F573}"/>
                      </a:ext>
                    </a:extLst>
                  </p:cNvPr>
                  <p:cNvSpPr txBox="1"/>
                  <p:nvPr/>
                </p:nvSpPr>
                <p:spPr>
                  <a:xfrm>
                    <a:off x="7081689" y="3320773"/>
                    <a:ext cx="28033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66"/>
                        </a:solidFill>
                        <a:effectLst/>
                        <a:uLnTx/>
                        <a:uFillTx/>
                        <a:latin typeface="Calibri" panose="020F0502020204030204"/>
                      </a:rPr>
                      <a:t>d</a:t>
                    </a:r>
                    <a:endParaRPr kumimoji="0" lang="el-GR" sz="1600" b="0" i="0" u="none" strike="noStrike" kern="0" cap="none" spc="0" normalizeH="0" baseline="0" noProof="0" dirty="0">
                      <a:ln>
                        <a:noFill/>
                      </a:ln>
                      <a:solidFill>
                        <a:srgbClr val="FF0066"/>
                      </a:solidFill>
                      <a:effectLst/>
                      <a:uLnTx/>
                      <a:uFillTx/>
                      <a:latin typeface="Calibri" panose="020F0502020204030204"/>
                    </a:endParaRPr>
                  </a:p>
                </p:txBody>
              </p:sp>
              <p:sp>
                <p:nvSpPr>
                  <p:cNvPr id="865" name="TextBox 864">
                    <a:extLst>
                      <a:ext uri="{FF2B5EF4-FFF2-40B4-BE49-F238E27FC236}">
                        <a16:creationId xmlns:a16="http://schemas.microsoft.com/office/drawing/2014/main" id="{DC590E05-146A-4F0A-945F-3AB2AD9C333F}"/>
                      </a:ext>
                    </a:extLst>
                  </p:cNvPr>
                  <p:cNvSpPr txBox="1"/>
                  <p:nvPr/>
                </p:nvSpPr>
                <p:spPr>
                  <a:xfrm>
                    <a:off x="6743697" y="3231815"/>
                    <a:ext cx="280338" cy="246221"/>
                  </a:xfrm>
                  <a:prstGeom prst="rect">
                    <a:avLst/>
                  </a:prstGeom>
                  <a:noFill/>
                </p:spPr>
                <p:txBody>
                  <a:bodyPr wrap="square" rtlCol="0">
                    <a:spAutoFit/>
                  </a:bodyPr>
                  <a:lstStyle/>
                  <a:p>
                    <a:pPr algn="ctr"/>
                    <a:r>
                      <a:rPr lang="en-US" sz="1000" dirty="0">
                        <a:solidFill>
                          <a:srgbClr val="ED7D31">
                            <a:lumMod val="75000"/>
                          </a:srgbClr>
                        </a:solidFill>
                        <a:latin typeface="Calibri" panose="020F0502020204030204"/>
                      </a:rPr>
                      <a:t>g</a:t>
                    </a:r>
                    <a:endParaRPr lang="el-GR" sz="1000" baseline="-25000" dirty="0">
                      <a:solidFill>
                        <a:srgbClr val="5B9BD5">
                          <a:lumMod val="40000"/>
                          <a:lumOff val="60000"/>
                        </a:srgbClr>
                      </a:solidFill>
                      <a:latin typeface="Calibri" panose="020F0502020204030204"/>
                    </a:endParaRPr>
                  </a:p>
                </p:txBody>
              </p:sp>
              <p:cxnSp>
                <p:nvCxnSpPr>
                  <p:cNvPr id="885" name="Straight Connector 884">
                    <a:extLst>
                      <a:ext uri="{FF2B5EF4-FFF2-40B4-BE49-F238E27FC236}">
                        <a16:creationId xmlns:a16="http://schemas.microsoft.com/office/drawing/2014/main" id="{03F7E0A5-C6D8-4D31-933C-816DB3A50707}"/>
                      </a:ext>
                    </a:extLst>
                  </p:cNvPr>
                  <p:cNvCxnSpPr/>
                  <p:nvPr/>
                </p:nvCxnSpPr>
                <p:spPr>
                  <a:xfrm>
                    <a:off x="7494152" y="3343644"/>
                    <a:ext cx="0" cy="955826"/>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862" name="TextBox 861">
                    <a:extLst>
                      <a:ext uri="{FF2B5EF4-FFF2-40B4-BE49-F238E27FC236}">
                        <a16:creationId xmlns:a16="http://schemas.microsoft.com/office/drawing/2014/main" id="{2BA303C4-D872-4E2B-B852-8362FBB295A3}"/>
                      </a:ext>
                    </a:extLst>
                  </p:cNvPr>
                  <p:cNvSpPr txBox="1"/>
                  <p:nvPr/>
                </p:nvSpPr>
                <p:spPr>
                  <a:xfrm>
                    <a:off x="6830406" y="3663956"/>
                    <a:ext cx="131845"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rPr>
                      <a:t>#</a:t>
                    </a:r>
                    <a:endParaRPr kumimoji="0" lang="el-GR" sz="800" b="0" i="0" u="none" strike="noStrike" kern="0" cap="none" spc="0" normalizeH="0" baseline="0" noProof="0" dirty="0">
                      <a:ln>
                        <a:noFill/>
                      </a:ln>
                      <a:solidFill>
                        <a:prstClr val="black"/>
                      </a:solidFill>
                      <a:effectLst/>
                      <a:uLnTx/>
                      <a:uFillTx/>
                      <a:latin typeface="Calibri" panose="020F0502020204030204"/>
                    </a:endParaRPr>
                  </a:p>
                </p:txBody>
              </p:sp>
            </p:grpSp>
          </p:grpSp>
        </p:grpSp>
      </p:grpSp>
      <p:pic>
        <p:nvPicPr>
          <p:cNvPr id="915" name="Graphic 914" descr="Badge New with solid fill">
            <a:extLst>
              <a:ext uri="{FF2B5EF4-FFF2-40B4-BE49-F238E27FC236}">
                <a16:creationId xmlns:a16="http://schemas.microsoft.com/office/drawing/2014/main" id="{6A6C5287-9569-4D82-8E0A-83C2EAC9EA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94726" y="4382079"/>
            <a:ext cx="194132" cy="194132"/>
          </a:xfrm>
          <a:prstGeom prst="rect">
            <a:avLst/>
          </a:prstGeom>
        </p:spPr>
      </p:pic>
    </p:spTree>
    <p:extLst>
      <p:ext uri="{BB962C8B-B14F-4D97-AF65-F5344CB8AC3E}">
        <p14:creationId xmlns:p14="http://schemas.microsoft.com/office/powerpoint/2010/main" val="276289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13"/>
                                        </p:tgtEl>
                                        <p:attrNameLst>
                                          <p:attrName>style.visibility</p:attrName>
                                        </p:attrNameLst>
                                      </p:cBhvr>
                                      <p:to>
                                        <p:strVal val="visible"/>
                                      </p:to>
                                    </p:set>
                                    <p:animEffect transition="in" filter="barn(outVertical)">
                                      <p:cBhvr>
                                        <p:cTn id="7" dur="500"/>
                                        <p:tgtEl>
                                          <p:spTgt spid="913"/>
                                        </p:tgtEl>
                                      </p:cBhvr>
                                    </p:animEffect>
                                  </p:childTnLst>
                                </p:cTn>
                              </p:par>
                              <p:par>
                                <p:cTn id="8" presetID="16" presetClass="entr" presetSubtype="37" fill="hold" nodeType="withEffect">
                                  <p:stCondLst>
                                    <p:cond delay="0"/>
                                  </p:stCondLst>
                                  <p:childTnLst>
                                    <p:set>
                                      <p:cBhvr>
                                        <p:cTn id="9" dur="1" fill="hold">
                                          <p:stCondLst>
                                            <p:cond delay="0"/>
                                          </p:stCondLst>
                                        </p:cTn>
                                        <p:tgtEl>
                                          <p:spTgt spid="914"/>
                                        </p:tgtEl>
                                        <p:attrNameLst>
                                          <p:attrName>style.visibility</p:attrName>
                                        </p:attrNameLst>
                                      </p:cBhvr>
                                      <p:to>
                                        <p:strVal val="visible"/>
                                      </p:to>
                                    </p:set>
                                    <p:animEffect transition="in" filter="barn(outVertical)">
                                      <p:cBhvr>
                                        <p:cTn id="10" dur="500"/>
                                        <p:tgtEl>
                                          <p:spTgt spid="9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65"/>
                                        </p:tgtEl>
                                        <p:attrNameLst>
                                          <p:attrName>style.visibility</p:attrName>
                                        </p:attrNameLst>
                                      </p:cBhvr>
                                      <p:to>
                                        <p:strVal val="visible"/>
                                      </p:to>
                                    </p:set>
                                    <p:animEffect transition="in" filter="wipe(left)">
                                      <p:cBhvr>
                                        <p:cTn id="15" dur="500"/>
                                        <p:tgtEl>
                                          <p:spTgt spid="665"/>
                                        </p:tgtEl>
                                      </p:cBhvr>
                                    </p:animEffect>
                                  </p:childTnLst>
                                </p:cTn>
                              </p:par>
                              <p:par>
                                <p:cTn id="16" presetID="22" presetClass="entr" presetSubtype="8" fill="hold" nodeType="withEffect">
                                  <p:stCondLst>
                                    <p:cond delay="0"/>
                                  </p:stCondLst>
                                  <p:childTnLst>
                                    <p:set>
                                      <p:cBhvr>
                                        <p:cTn id="17" dur="1" fill="hold">
                                          <p:stCondLst>
                                            <p:cond delay="0"/>
                                          </p:stCondLst>
                                        </p:cTn>
                                        <p:tgtEl>
                                          <p:spTgt spid="692"/>
                                        </p:tgtEl>
                                        <p:attrNameLst>
                                          <p:attrName>style.visibility</p:attrName>
                                        </p:attrNameLst>
                                      </p:cBhvr>
                                      <p:to>
                                        <p:strVal val="visible"/>
                                      </p:to>
                                    </p:set>
                                    <p:animEffect transition="in" filter="wipe(left)">
                                      <p:cBhvr>
                                        <p:cTn id="18" dur="500"/>
                                        <p:tgtEl>
                                          <p:spTgt spid="692"/>
                                        </p:tgtEl>
                                      </p:cBhvr>
                                    </p:animEffect>
                                  </p:childTnLst>
                                </p:cTn>
                              </p:par>
                              <p:par>
                                <p:cTn id="19" presetID="22" presetClass="entr" presetSubtype="8" fill="hold" nodeType="withEffect">
                                  <p:stCondLst>
                                    <p:cond delay="0"/>
                                  </p:stCondLst>
                                  <p:childTnLst>
                                    <p:set>
                                      <p:cBhvr>
                                        <p:cTn id="20" dur="1" fill="hold">
                                          <p:stCondLst>
                                            <p:cond delay="0"/>
                                          </p:stCondLst>
                                        </p:cTn>
                                        <p:tgtEl>
                                          <p:spTgt spid="691"/>
                                        </p:tgtEl>
                                        <p:attrNameLst>
                                          <p:attrName>style.visibility</p:attrName>
                                        </p:attrNameLst>
                                      </p:cBhvr>
                                      <p:to>
                                        <p:strVal val="visible"/>
                                      </p:to>
                                    </p:set>
                                    <p:animEffect transition="in" filter="wipe(left)">
                                      <p:cBhvr>
                                        <p:cTn id="21" dur="500"/>
                                        <p:tgtEl>
                                          <p:spTgt spid="69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par>
                                <p:cTn id="27" presetID="16" presetClass="entr" presetSubtype="37" fill="hold" nodeType="withEffect">
                                  <p:stCondLst>
                                    <p:cond delay="0"/>
                                  </p:stCondLst>
                                  <p:childTnLst>
                                    <p:set>
                                      <p:cBhvr>
                                        <p:cTn id="28" dur="1" fill="hold">
                                          <p:stCondLst>
                                            <p:cond delay="0"/>
                                          </p:stCondLst>
                                        </p:cTn>
                                        <p:tgtEl>
                                          <p:spTgt spid="915"/>
                                        </p:tgtEl>
                                        <p:attrNameLst>
                                          <p:attrName>style.visibility</p:attrName>
                                        </p:attrNameLst>
                                      </p:cBhvr>
                                      <p:to>
                                        <p:strVal val="visible"/>
                                      </p:to>
                                    </p:set>
                                    <p:animEffect transition="in" filter="barn(outVertical)">
                                      <p:cBhvr>
                                        <p:cTn id="29" dur="500"/>
                                        <p:tgtEl>
                                          <p:spTgt spid="9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914"/>
                    </p:tgtEl>
                  </p:cond>
                </p:stCondLst>
                <p:endSync evt="end" delay="0">
                  <p:rtn val="all"/>
                </p:endSync>
                <p:childTnLst>
                  <p:par>
                    <p:cTn id="31" fill="hold">
                      <p:stCondLst>
                        <p:cond delay="0"/>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85"/>
                                        </p:tgtEl>
                                        <p:attrNameLst>
                                          <p:attrName>style.visibility</p:attrName>
                                        </p:attrNameLst>
                                      </p:cBhvr>
                                      <p:to>
                                        <p:strVal val="visible"/>
                                      </p:to>
                                    </p:set>
                                    <p:animEffect transition="in" filter="wipe(left)">
                                      <p:cBhvr>
                                        <p:cTn id="35" dur="500"/>
                                        <p:tgtEl>
                                          <p:spTgt spid="785"/>
                                        </p:tgtEl>
                                      </p:cBhvr>
                                    </p:animEffect>
                                  </p:childTnLst>
                                </p:cTn>
                              </p:par>
                            </p:childTnLst>
                          </p:cTn>
                        </p:par>
                      </p:childTnLst>
                    </p:cTn>
                  </p:par>
                </p:childTnLst>
              </p:cTn>
              <p:nextCondLst>
                <p:cond evt="onClick" delay="0">
                  <p:tgtEl>
                    <p:spTgt spid="914"/>
                  </p:tgtEl>
                </p:cond>
              </p:nextCondLst>
            </p:seq>
            <p:seq concurrent="1" nextAc="seek">
              <p:cTn id="36" restart="whenNotActive" fill="hold" evtFilter="cancelBubble" nodeType="interactiveSeq">
                <p:stCondLst>
                  <p:cond evt="onClick" delay="0">
                    <p:tgtEl>
                      <p:spTgt spid="915"/>
                    </p:tgtEl>
                  </p:cond>
                </p:stCondLst>
                <p:endSync evt="end" delay="0">
                  <p:rtn val="all"/>
                </p:endSync>
                <p:childTnLst>
                  <p:par>
                    <p:cTn id="37" fill="hold">
                      <p:stCondLst>
                        <p:cond delay="0"/>
                      </p:stCondLst>
                      <p:childTnLst>
                        <p:par>
                          <p:cTn id="38" fill="hold">
                            <p:stCondLst>
                              <p:cond delay="0"/>
                            </p:stCondLst>
                            <p:childTnLst>
                              <p:par>
                                <p:cTn id="39" presetID="22" presetClass="exit" presetSubtype="8" fill="hold" nodeType="clickEffect">
                                  <p:stCondLst>
                                    <p:cond delay="0"/>
                                  </p:stCondLst>
                                  <p:childTnLst>
                                    <p:animEffect transition="out" filter="wipe(left)">
                                      <p:cBhvr>
                                        <p:cTn id="40" dur="500"/>
                                        <p:tgtEl>
                                          <p:spTgt spid="785"/>
                                        </p:tgtEl>
                                      </p:cBhvr>
                                    </p:animEffect>
                                    <p:set>
                                      <p:cBhvr>
                                        <p:cTn id="41" dur="1" fill="hold">
                                          <p:stCondLst>
                                            <p:cond delay="499"/>
                                          </p:stCondLst>
                                        </p:cTn>
                                        <p:tgtEl>
                                          <p:spTgt spid="785"/>
                                        </p:tgtEl>
                                        <p:attrNameLst>
                                          <p:attrName>style.visibility</p:attrName>
                                        </p:attrNameLst>
                                      </p:cBhvr>
                                      <p:to>
                                        <p:strVal val="hidden"/>
                                      </p:to>
                                    </p:set>
                                  </p:childTnLst>
                                </p:cTn>
                              </p:par>
                            </p:childTnLst>
                          </p:cTn>
                        </p:par>
                      </p:childTnLst>
                    </p:cTn>
                  </p:par>
                </p:childTnLst>
              </p:cTn>
              <p:nextCondLst>
                <p:cond evt="onClick" delay="0">
                  <p:tgtEl>
                    <p:spTgt spid="91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5B98D9-90E3-4334-AC15-D3B7F4A178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880" y="3456918"/>
            <a:ext cx="6321383" cy="3228433"/>
          </a:xfrm>
          <a:prstGeom prst="rect">
            <a:avLst/>
          </a:prstGeom>
          <a:ln w="38100" cap="sq">
            <a:solidFill>
              <a:schemeClr val="accent3">
                <a:lumMod val="75000"/>
              </a:schemeClr>
            </a:solidFill>
            <a:miter lim="800000"/>
          </a:ln>
          <a:effectLst>
            <a:outerShdw blurRad="57150" dist="50800" dir="2700000" algn="tl" rotWithShape="0">
              <a:srgbClr val="000000">
                <a:alpha val="40000"/>
              </a:srgbClr>
            </a:outerShdw>
          </a:effectLst>
        </p:spPr>
      </p:pic>
      <p:sp>
        <p:nvSpPr>
          <p:cNvPr id="4" name="header">
            <a:extLst>
              <a:ext uri="{FF2B5EF4-FFF2-40B4-BE49-F238E27FC236}">
                <a16:creationId xmlns:a16="http://schemas.microsoft.com/office/drawing/2014/main" id="{21E2579E-C02F-47A9-99C0-830FFCFAEE03}"/>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4"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4"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4"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3" name="TextBox 2">
            <a:extLst>
              <a:ext uri="{FF2B5EF4-FFF2-40B4-BE49-F238E27FC236}">
                <a16:creationId xmlns:a16="http://schemas.microsoft.com/office/drawing/2014/main" id="{8B6C1067-65BC-44F3-996F-D25DA4E72F3A}"/>
              </a:ext>
            </a:extLst>
          </p:cNvPr>
          <p:cNvSpPr txBox="1"/>
          <p:nvPr/>
        </p:nvSpPr>
        <p:spPr>
          <a:xfrm>
            <a:off x="1777525" y="669490"/>
            <a:ext cx="8637044" cy="523220"/>
          </a:xfrm>
          <a:prstGeom prst="rect">
            <a:avLst/>
          </a:prstGeom>
          <a:noFill/>
        </p:spPr>
        <p:txBody>
          <a:bodyPr wrap="square" rtlCol="0">
            <a:spAutoFit/>
          </a:bodyPr>
          <a:lstStyle/>
          <a:p>
            <a:pPr algn="ctr"/>
            <a:r>
              <a:rPr lang="el-GR" sz="2800" b="1" dirty="0">
                <a:solidFill>
                  <a:schemeClr val="accent3"/>
                </a:solidFill>
                <a:latin typeface="Calibri" panose="020F0502020204030204" pitchFamily="34" charset="0"/>
                <a:cs typeface="Calibri" panose="020F0502020204030204" pitchFamily="34" charset="0"/>
              </a:rPr>
              <a:t>Σχήμα Υπογραφής </a:t>
            </a:r>
            <a:r>
              <a:rPr lang="en-US" sz="2800" b="1" dirty="0">
                <a:solidFill>
                  <a:schemeClr val="accent3"/>
                </a:solidFill>
                <a:latin typeface="Calibri" panose="020F0502020204030204" pitchFamily="34" charset="0"/>
                <a:cs typeface="Calibri" panose="020F0502020204030204" pitchFamily="34" charset="0"/>
              </a:rPr>
              <a:t>Merkle (MSS)</a:t>
            </a:r>
            <a:endParaRPr lang="el-GR" sz="2800" b="1" dirty="0">
              <a:solidFill>
                <a:schemeClr val="accent3"/>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0883E2E-725D-4078-B5C6-66C7B8EF2CE7}"/>
              </a:ext>
            </a:extLst>
          </p:cNvPr>
          <p:cNvSpPr txBox="1"/>
          <p:nvPr/>
        </p:nvSpPr>
        <p:spPr>
          <a:xfrm>
            <a:off x="0" y="0"/>
            <a:ext cx="3555050" cy="307777"/>
          </a:xfrm>
          <a:prstGeom prst="rect">
            <a:avLst/>
          </a:prstGeom>
          <a:noFill/>
        </p:spPr>
        <p:txBody>
          <a:bodyPr wrap="square" rtlCol="0">
            <a:spAutoFit/>
          </a:bodyPr>
          <a:lstStyle/>
          <a:p>
            <a:r>
              <a:rPr lang="en-US" sz="1400" b="1" dirty="0"/>
              <a:t>*MSS – Merkle Signature Signature</a:t>
            </a:r>
          </a:p>
        </p:txBody>
      </p:sp>
      <p:sp>
        <p:nvSpPr>
          <p:cNvPr id="2" name="TextBox 1">
            <a:extLst>
              <a:ext uri="{FF2B5EF4-FFF2-40B4-BE49-F238E27FC236}">
                <a16:creationId xmlns:a16="http://schemas.microsoft.com/office/drawing/2014/main" id="{622F80C4-D806-4F5B-9118-989E89B18D41}"/>
              </a:ext>
            </a:extLst>
          </p:cNvPr>
          <p:cNvSpPr txBox="1"/>
          <p:nvPr/>
        </p:nvSpPr>
        <p:spPr>
          <a:xfrm>
            <a:off x="162369" y="1400535"/>
            <a:ext cx="4213077" cy="400110"/>
          </a:xfrm>
          <a:prstGeom prst="rect">
            <a:avLst/>
          </a:prstGeom>
          <a:noFill/>
        </p:spPr>
        <p:txBody>
          <a:bodyPr wrap="square" rtlCol="0">
            <a:spAutoFit/>
          </a:bodyPr>
          <a:lstStyle/>
          <a:p>
            <a:pPr marL="342900" indent="-342900">
              <a:buFont typeface="Wingdings" panose="05000000000000000000" pitchFamily="2" charset="2"/>
              <a:buChar char="Ø"/>
            </a:pPr>
            <a:r>
              <a:rPr lang="el-GR" sz="2000" b="1" dirty="0">
                <a:solidFill>
                  <a:schemeClr val="accent3"/>
                </a:solidFill>
                <a:latin typeface="Calibri" panose="020F0502020204030204" pitchFamily="34" charset="0"/>
                <a:cs typeface="Calibri" panose="020F0502020204030204" pitchFamily="34" charset="0"/>
              </a:rPr>
              <a:t>Παραγωγή Ζεύγους Κλειδιών </a:t>
            </a:r>
            <a:r>
              <a:rPr lang="en-US" sz="2000" b="1" dirty="0">
                <a:solidFill>
                  <a:schemeClr val="accent3"/>
                </a:solidFill>
                <a:latin typeface="Calibri" panose="020F0502020204030204" pitchFamily="34" charset="0"/>
                <a:cs typeface="Calibri" panose="020F0502020204030204" pitchFamily="34" charset="0"/>
              </a:rPr>
              <a:t>(X,Y)</a:t>
            </a:r>
            <a:endParaRPr lang="el-GR" sz="2000" b="1" dirty="0">
              <a:solidFill>
                <a:schemeClr val="accent3"/>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1ED751-95BF-442A-9D60-892C1A3D28B0}"/>
                  </a:ext>
                </a:extLst>
              </p:cNvPr>
              <p:cNvSpPr txBox="1"/>
              <p:nvPr/>
            </p:nvSpPr>
            <p:spPr>
              <a:xfrm>
                <a:off x="305879" y="1800645"/>
                <a:ext cx="7365399" cy="1600438"/>
              </a:xfrm>
              <a:prstGeom prst="rect">
                <a:avLst/>
              </a:prstGeom>
              <a:noFill/>
            </p:spPr>
            <p:txBody>
              <a:bodyPr wrap="square" rtlCol="0">
                <a:spAutoFit/>
              </a:bodyPr>
              <a:lstStyle/>
              <a:p>
                <a:pPr marL="342900" indent="-342900">
                  <a:buAutoNum type="arabicPeriod"/>
                </a:pPr>
                <a:r>
                  <a:rPr lang="el-GR" sz="1400" dirty="0">
                    <a:latin typeface="Calibri" panose="020F0502020204030204" pitchFamily="34" charset="0"/>
                    <a:cs typeface="Calibri" panose="020F0502020204030204" pitchFamily="34" charset="0"/>
                  </a:rPr>
                  <a:t>Επιλογή </a:t>
                </a:r>
                <a:r>
                  <a:rPr lang="en-US" sz="1400" b="0" i="0" u="none" strike="noStrike" baseline="0" dirty="0">
                    <a:latin typeface="Calibri" panose="020F0502020204030204" pitchFamily="34" charset="0"/>
                    <a:cs typeface="Calibri" panose="020F0502020204030204" pitchFamily="34" charset="0"/>
                  </a:rPr>
                  <a:t>n ∈ </a:t>
                </a:r>
                <a14:m>
                  <m:oMath xmlns:m="http://schemas.openxmlformats.org/officeDocument/2006/math">
                    <m:r>
                      <a:rPr lang="en-US" sz="1400" b="0" i="0" u="none" strike="noStrike" baseline="0" smtClean="0">
                        <a:latin typeface="Cambria Math" panose="02040503050406030204" pitchFamily="18" charset="0"/>
                      </a:rPr>
                      <m:t>ℤ</m:t>
                    </m:r>
                  </m:oMath>
                </a14:m>
                <a:r>
                  <a:rPr lang="en-US" sz="1400" b="0" i="0" u="none" strike="noStrike" baseline="30000" dirty="0">
                    <a:latin typeface="Calibri" panose="020F0502020204030204" pitchFamily="34" charset="0"/>
                    <a:cs typeface="Calibri" panose="020F0502020204030204" pitchFamily="34" charset="0"/>
                  </a:rPr>
                  <a:t>+</a:t>
                </a:r>
                <a:r>
                  <a:rPr lang="el-GR" sz="1400" dirty="0">
                    <a:latin typeface="Calibri" panose="020F0502020204030204" pitchFamily="34" charset="0"/>
                    <a:cs typeface="Calibri" panose="020F0502020204030204" pitchFamily="34" charset="0"/>
                  </a:rPr>
                  <a:t>, </a:t>
                </a:r>
                <a:r>
                  <a:rPr lang="el-GR" sz="1400" dirty="0">
                    <a:solidFill>
                      <a:srgbClr val="CF5B22"/>
                    </a:solidFill>
                    <a:latin typeface="Calibri" panose="020F0502020204030204" pitchFamily="34" charset="0"/>
                    <a:cs typeface="Calibri" panose="020F0502020204030204" pitchFamily="34" charset="0"/>
                  </a:rPr>
                  <a:t>συνάρτησης κατακερματισμού</a:t>
                </a:r>
                <a:r>
                  <a:rPr lang="el-GR" sz="1400" dirty="0">
                    <a:latin typeface="Calibri" panose="020F0502020204030204" pitchFamily="34" charset="0"/>
                    <a:cs typeface="Calibri" panose="020F0502020204030204" pitchFamily="34" charset="0"/>
                  </a:rPr>
                  <a:t> </a:t>
                </a:r>
                <a:r>
                  <a:rPr lang="el-GR" sz="1400" dirty="0">
                    <a:solidFill>
                      <a:srgbClr val="CF5B22"/>
                    </a:solidFill>
                    <a:latin typeface="Calibri" panose="020F0502020204030204" pitchFamily="34" charset="0"/>
                    <a:cs typeface="Calibri" panose="020F0502020204030204" pitchFamily="34" charset="0"/>
                  </a:rPr>
                  <a:t>g : {0, 1}</a:t>
                </a:r>
                <a:r>
                  <a:rPr lang="el-GR" sz="1400" baseline="30000" dirty="0">
                    <a:solidFill>
                      <a:srgbClr val="CF5B22"/>
                    </a:solidFill>
                    <a:latin typeface="Calibri" panose="020F0502020204030204" pitchFamily="34" charset="0"/>
                    <a:cs typeface="Calibri" panose="020F0502020204030204" pitchFamily="34" charset="0"/>
                  </a:rPr>
                  <a:t>∗</a:t>
                </a:r>
                <a:r>
                  <a:rPr lang="el-GR" sz="1400" dirty="0">
                    <a:solidFill>
                      <a:srgbClr val="CF5B22"/>
                    </a:solidFill>
                    <a:latin typeface="Calibri" panose="020F0502020204030204" pitchFamily="34" charset="0"/>
                    <a:cs typeface="Calibri" panose="020F0502020204030204" pitchFamily="34" charset="0"/>
                  </a:rPr>
                  <a:t> → {0, 1}</a:t>
                </a:r>
                <a:r>
                  <a:rPr lang="el-GR" sz="1400" baseline="30000" dirty="0">
                    <a:solidFill>
                      <a:srgbClr val="CF5B22"/>
                    </a:solidFill>
                    <a:latin typeface="Calibri" panose="020F0502020204030204" pitchFamily="34" charset="0"/>
                    <a:cs typeface="Calibri" panose="020F0502020204030204" pitchFamily="34" charset="0"/>
                  </a:rPr>
                  <a:t>n </a:t>
                </a:r>
                <a:r>
                  <a:rPr lang="el-GR" sz="1400" dirty="0">
                    <a:solidFill>
                      <a:schemeClr val="tx1"/>
                    </a:solidFill>
                    <a:latin typeface="Calibri" panose="020F0502020204030204" pitchFamily="34" charset="0"/>
                    <a:cs typeface="Calibri" panose="020F0502020204030204" pitchFamily="34" charset="0"/>
                  </a:rPr>
                  <a:t>και επιλογή </a:t>
                </a:r>
                <a:r>
                  <a:rPr lang="en-US" sz="1400" dirty="0">
                    <a:solidFill>
                      <a:schemeClr val="tx1"/>
                    </a:solidFill>
                    <a:latin typeface="Calibri" panose="020F0502020204030204" pitchFamily="34" charset="0"/>
                    <a:cs typeface="Calibri" panose="020F0502020204030204" pitchFamily="34" charset="0"/>
                  </a:rPr>
                  <a:t>OTS.</a:t>
                </a:r>
                <a:endParaRPr lang="el-GR" sz="1400" dirty="0">
                  <a:latin typeface="Calibri" panose="020F0502020204030204" pitchFamily="34" charset="0"/>
                  <a:cs typeface="Calibri" panose="020F0502020204030204" pitchFamily="34" charset="0"/>
                </a:endParaRPr>
              </a:p>
              <a:p>
                <a:pPr marL="342900" indent="-342900">
                  <a:buAutoNum type="arabicPeriod"/>
                </a:pPr>
                <a:r>
                  <a:rPr lang="el-GR" sz="1400" dirty="0">
                    <a:solidFill>
                      <a:schemeClr val="tx1"/>
                    </a:solidFill>
                    <a:latin typeface="Calibri" panose="020F0502020204030204" pitchFamily="34" charset="0"/>
                    <a:cs typeface="Calibri" panose="020F0502020204030204" pitchFamily="34" charset="0"/>
                  </a:rPr>
                  <a:t>Επιλογή </a:t>
                </a:r>
                <a:r>
                  <a:rPr lang="en-US" sz="1400" dirty="0">
                    <a:solidFill>
                      <a:schemeClr val="tx1"/>
                    </a:solidFill>
                    <a:latin typeface="Calibri" panose="020F0502020204030204" pitchFamily="34" charset="0"/>
                    <a:cs typeface="Calibri" panose="020F0502020204030204" pitchFamily="34" charset="0"/>
                  </a:rPr>
                  <a:t>H ∈ </a:t>
                </a:r>
                <a14:m>
                  <m:oMath xmlns:m="http://schemas.openxmlformats.org/officeDocument/2006/math">
                    <m:r>
                      <a:rPr lang="el-GR" sz="1400" i="0" dirty="0">
                        <a:solidFill>
                          <a:schemeClr val="tx1"/>
                        </a:solidFill>
                        <a:latin typeface="Cambria Math" panose="02040503050406030204" pitchFamily="18" charset="0"/>
                      </a:rPr>
                      <m:t>ℕ</m:t>
                    </m:r>
                    <m:r>
                      <a:rPr lang="en-US" sz="1400" b="0" i="0" dirty="0" smtClean="0">
                        <a:solidFill>
                          <a:schemeClr val="tx1"/>
                        </a:solidFill>
                        <a:latin typeface="Cambria Math" panose="02040503050406030204" pitchFamily="18" charset="0"/>
                      </a:rPr>
                      <m:t>, </m:t>
                    </m:r>
                    <m:r>
                      <a:rPr lang="en-US" sz="1400" b="0" i="1" dirty="0" smtClean="0">
                        <a:solidFill>
                          <a:schemeClr val="tx1"/>
                        </a:solidFill>
                        <a:latin typeface="Cambria Math" panose="02040503050406030204" pitchFamily="18" charset="0"/>
                      </a:rPr>
                      <m:t>≥2.</m:t>
                    </m:r>
                  </m:oMath>
                </a14:m>
                <a:r>
                  <a:rPr lang="el-GR" sz="1400" b="0" dirty="0">
                    <a:solidFill>
                      <a:schemeClr val="tx1"/>
                    </a:solidFill>
                    <a:latin typeface="Calibri" panose="020F0502020204030204" pitchFamily="34" charset="0"/>
                  </a:rPr>
                  <a:t> </a:t>
                </a:r>
                <a:endParaRPr lang="el-GR" sz="1400" dirty="0">
                  <a:latin typeface="Calibri" panose="020F0502020204030204" pitchFamily="34" charset="0"/>
                </a:endParaRPr>
              </a:p>
              <a:p>
                <a:pPr marL="342900" indent="-342900">
                  <a:buAutoNum type="arabicPeriod"/>
                </a:pPr>
                <a:r>
                  <a:rPr lang="el-GR" sz="1400" dirty="0">
                    <a:latin typeface="Calibri" panose="020F0502020204030204" pitchFamily="34" charset="0"/>
                  </a:rPr>
                  <a:t>Παραγωγή </a:t>
                </a:r>
                <a:r>
                  <a:rPr lang="en-US" sz="1400" dirty="0">
                    <a:latin typeface="Calibri" panose="020F0502020204030204" pitchFamily="34" charset="0"/>
                  </a:rPr>
                  <a:t>2</a:t>
                </a:r>
                <a:r>
                  <a:rPr lang="en-US" sz="1400" baseline="30000" dirty="0">
                    <a:latin typeface="Calibri" panose="020F0502020204030204" pitchFamily="34" charset="0"/>
                  </a:rPr>
                  <a:t>H</a:t>
                </a:r>
                <a:r>
                  <a:rPr lang="en-US" sz="1400" dirty="0">
                    <a:latin typeface="Calibri" panose="020F0502020204030204" pitchFamily="34" charset="0"/>
                  </a:rPr>
                  <a:t> </a:t>
                </a:r>
                <a:r>
                  <a:rPr lang="el-GR" sz="1400" dirty="0">
                    <a:latin typeface="Calibri" panose="020F0502020204030204" pitchFamily="34" charset="0"/>
                  </a:rPr>
                  <a:t>ζεύγη κλειδιών</a:t>
                </a:r>
                <a:r>
                  <a:rPr lang="en-US" sz="1400" dirty="0">
                    <a:latin typeface="Calibri" panose="020F0502020204030204" pitchFamily="34" charset="0"/>
                  </a:rPr>
                  <a:t> </a:t>
                </a:r>
                <a:r>
                  <a:rPr lang="el-GR" sz="1400" dirty="0">
                    <a:latin typeface="Calibri" panose="020F0502020204030204" pitchFamily="34" charset="0"/>
                  </a:rPr>
                  <a:t>μιας φοράς (</a:t>
                </a:r>
                <a:r>
                  <a:rPr lang="en-US" sz="1400" dirty="0">
                    <a:latin typeface="Calibri" panose="020F0502020204030204" pitchFamily="34" charset="0"/>
                  </a:rPr>
                  <a:t>X</a:t>
                </a:r>
                <a:r>
                  <a:rPr lang="en-US" sz="1400" baseline="-25000" dirty="0">
                    <a:latin typeface="Calibri" panose="020F0502020204030204" pitchFamily="34" charset="0"/>
                  </a:rPr>
                  <a:t>i</a:t>
                </a:r>
                <a:r>
                  <a:rPr lang="en-US" sz="1400" dirty="0">
                    <a:latin typeface="Calibri" panose="020F0502020204030204" pitchFamily="34" charset="0"/>
                  </a:rPr>
                  <a:t>,Y</a:t>
                </a:r>
                <a:r>
                  <a:rPr lang="en-US" sz="1400" baseline="-25000" dirty="0">
                    <a:latin typeface="Calibri" panose="020F0502020204030204" pitchFamily="34" charset="0"/>
                  </a:rPr>
                  <a:t>i</a:t>
                </a:r>
                <a:r>
                  <a:rPr lang="en-US" sz="1400" dirty="0">
                    <a:latin typeface="Calibri" panose="020F0502020204030204" pitchFamily="34" charset="0"/>
                  </a:rPr>
                  <a:t>).</a:t>
                </a:r>
                <a:endParaRPr lang="el-GR" sz="1400" dirty="0">
                  <a:latin typeface="Calibri" panose="020F0502020204030204" pitchFamily="34" charset="0"/>
                </a:endParaRPr>
              </a:p>
              <a:p>
                <a:pPr marL="342900" indent="-342900">
                  <a:buAutoNum type="arabicPeriod"/>
                </a:pPr>
                <a:r>
                  <a:rPr lang="el-GR" sz="1400" dirty="0">
                    <a:latin typeface="Calibri" panose="020F0502020204030204" pitchFamily="34" charset="0"/>
                  </a:rPr>
                  <a:t>Δημιουργία του δέντρου </a:t>
                </a:r>
                <a:r>
                  <a:rPr lang="en-US" sz="1400" dirty="0">
                    <a:latin typeface="Calibri" panose="020F0502020204030204" pitchFamily="34" charset="0"/>
                  </a:rPr>
                  <a:t>Merkle</a:t>
                </a:r>
                <a:r>
                  <a:rPr lang="el-GR" sz="1400" dirty="0">
                    <a:latin typeface="Calibri" panose="020F0502020204030204" pitchFamily="34" charset="0"/>
                  </a:rPr>
                  <a:t>.</a:t>
                </a:r>
                <a:r>
                  <a:rPr lang="en-US" sz="1400" dirty="0">
                    <a:solidFill>
                      <a:schemeClr val="accent3"/>
                    </a:solidFill>
                    <a:latin typeface="Calibri" panose="020F0502020204030204" pitchFamily="34" charset="0"/>
                  </a:rPr>
                  <a:t>*</a:t>
                </a:r>
                <a:endParaRPr lang="el-GR" sz="1400" dirty="0">
                  <a:solidFill>
                    <a:schemeClr val="accent3"/>
                  </a:solidFill>
                  <a:latin typeface="Calibri" panose="020F0502020204030204" pitchFamily="34" charset="0"/>
                </a:endParaRPr>
              </a:p>
              <a:p>
                <a:pPr marL="342900" indent="-342900">
                  <a:buAutoNum type="arabicPeriod"/>
                </a:pPr>
                <a:r>
                  <a:rPr lang="el-GR" sz="1400" dirty="0">
                    <a:latin typeface="Calibri" panose="020F0502020204030204" pitchFamily="34" charset="0"/>
                  </a:rPr>
                  <a:t>Υπολογισμός ρίζας δέντρου </a:t>
                </a:r>
                <a:r>
                  <a:rPr lang="en-US" sz="1400" dirty="0">
                    <a:latin typeface="Calibri" panose="020F0502020204030204" pitchFamily="34" charset="0"/>
                  </a:rPr>
                  <a:t>Merkle.</a:t>
                </a:r>
                <a:endParaRPr lang="el-GR" sz="1400" dirty="0">
                  <a:latin typeface="Calibri" panose="020F0502020204030204" pitchFamily="34" charset="0"/>
                </a:endParaRPr>
              </a:p>
              <a:p>
                <a:pPr marL="285750" indent="-285750" algn="l">
                  <a:buFont typeface="Arial" panose="020B0604020202020204" pitchFamily="34" charset="0"/>
                  <a:buChar char="•"/>
                </a:pPr>
                <a:r>
                  <a:rPr lang="el-GR" sz="1400" b="1" i="0" u="none" strike="noStrike" baseline="0" dirty="0">
                    <a:solidFill>
                      <a:srgbClr val="FF0066"/>
                    </a:solidFill>
                    <a:latin typeface="Calibri" panose="020F0502020204030204" pitchFamily="34" charset="0"/>
                    <a:cs typeface="Calibri" panose="020F0502020204030204" pitchFamily="34" charset="0"/>
                  </a:rPr>
                  <a:t>(Ιδιωτικό) Κλειδί Υπογραφής</a:t>
                </a:r>
                <a:r>
                  <a:rPr lang="el-GR" sz="1400" b="1" i="0" u="none" strike="noStrike" baseline="0" dirty="0">
                    <a:latin typeface="Calibri" panose="020F0502020204030204" pitchFamily="34" charset="0"/>
                    <a:cs typeface="Calibri" panose="020F0502020204030204" pitchFamily="34" charset="0"/>
                  </a:rPr>
                  <a:t>:</a:t>
                </a:r>
                <a:r>
                  <a:rPr lang="en-US" sz="1400" b="1" i="0" u="none" strike="noStrike" baseline="0" dirty="0">
                    <a:latin typeface="Calibri" panose="020F0502020204030204" pitchFamily="34" charset="0"/>
                    <a:cs typeface="Calibri" panose="020F0502020204030204" pitchFamily="34" charset="0"/>
                  </a:rPr>
                  <a:t> </a:t>
                </a:r>
                <a:r>
                  <a:rPr lang="el-GR" sz="1400" i="0" u="none" strike="noStrike" baseline="0" dirty="0">
                    <a:latin typeface="Calibri" panose="020F0502020204030204" pitchFamily="34" charset="0"/>
                    <a:cs typeface="Calibri" panose="020F0502020204030204" pitchFamily="34" charset="0"/>
                  </a:rPr>
                  <a:t>Η ακολουθία των </a:t>
                </a:r>
                <a:r>
                  <a:rPr lang="en-US" sz="1400" dirty="0">
                    <a:latin typeface="Calibri" panose="020F0502020204030204" pitchFamily="34" charset="0"/>
                    <a:cs typeface="Calibri" panose="020F0502020204030204" pitchFamily="34" charset="0"/>
                  </a:rPr>
                  <a:t>X</a:t>
                </a:r>
                <a:r>
                  <a:rPr lang="en-US" sz="1400" baseline="-25000" dirty="0">
                    <a:latin typeface="Calibri" panose="020F0502020204030204" pitchFamily="34" charset="0"/>
                    <a:cs typeface="Calibri" panose="020F0502020204030204" pitchFamily="34" charset="0"/>
                  </a:rPr>
                  <a:t>i</a:t>
                </a:r>
                <a:r>
                  <a:rPr lang="en-US" sz="1400" dirty="0">
                    <a:latin typeface="Calibri" panose="020F0502020204030204" pitchFamily="34" charset="0"/>
                    <a:cs typeface="Calibri" panose="020F0502020204030204" pitchFamily="34" charset="0"/>
                  </a:rPr>
                  <a:t>.</a:t>
                </a:r>
                <a:endParaRPr lang="en-US" sz="1400" i="0" u="none" strike="noStrike" baseline="300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l-GR" sz="1400" b="1" i="0" u="none" strike="noStrike" baseline="0" dirty="0">
                    <a:solidFill>
                      <a:srgbClr val="7030A0"/>
                    </a:solidFill>
                    <a:latin typeface="Calibri" panose="020F0502020204030204" pitchFamily="34" charset="0"/>
                    <a:cs typeface="Calibri" panose="020F0502020204030204" pitchFamily="34" charset="0"/>
                  </a:rPr>
                  <a:t>(Δημόσιο) Κλειδί Επαλήθευσης</a:t>
                </a:r>
                <a:r>
                  <a:rPr lang="el-GR" sz="1400" b="1" i="0" u="none" strike="noStrike" baseline="0" dirty="0">
                    <a:latin typeface="Calibri" panose="020F0502020204030204" pitchFamily="34" charset="0"/>
                    <a:cs typeface="Calibri" panose="020F0502020204030204" pitchFamily="34" charset="0"/>
                  </a:rPr>
                  <a:t>:</a:t>
                </a:r>
                <a:r>
                  <a:rPr lang="en-US" sz="1400" b="1" i="0" u="none" strike="noStrike" baseline="0" dirty="0">
                    <a:latin typeface="Calibri" panose="020F0502020204030204" pitchFamily="34" charset="0"/>
                    <a:cs typeface="Calibri" panose="020F0502020204030204" pitchFamily="34" charset="0"/>
                  </a:rPr>
                  <a:t> </a:t>
                </a:r>
                <a:r>
                  <a:rPr lang="en-US" sz="1400" i="0" u="none" strike="noStrike" baseline="0" dirty="0">
                    <a:latin typeface="Calibri" panose="020F0502020204030204" pitchFamily="34" charset="0"/>
                    <a:cs typeface="Calibri" panose="020F0502020204030204" pitchFamily="34" charset="0"/>
                  </a:rPr>
                  <a:t>H </a:t>
                </a:r>
                <a:r>
                  <a:rPr lang="el-GR" sz="1400" i="0" u="none" strike="noStrike" baseline="0" dirty="0">
                    <a:latin typeface="Calibri" panose="020F0502020204030204" pitchFamily="34" charset="0"/>
                    <a:cs typeface="Calibri" panose="020F0502020204030204" pitchFamily="34" charset="0"/>
                  </a:rPr>
                  <a:t>ρίζα του δέντρου </a:t>
                </a:r>
                <a:r>
                  <a:rPr lang="en-US" sz="1400" i="0" u="none" strike="noStrike" baseline="0" dirty="0">
                    <a:latin typeface="Calibri" panose="020F0502020204030204" pitchFamily="34" charset="0"/>
                    <a:cs typeface="Calibri" panose="020F0502020204030204" pitchFamily="34" charset="0"/>
                  </a:rPr>
                  <a:t>Merkle</a:t>
                </a:r>
                <a:r>
                  <a:rPr lang="el-GR" sz="1400" i="0" u="none" strike="noStrike" baseline="0" dirty="0">
                    <a:latin typeface="Calibri" panose="020F0502020204030204" pitchFamily="34" charset="0"/>
                    <a:cs typeface="Calibri" panose="020F0502020204030204" pitchFamily="34" charset="0"/>
                  </a:rPr>
                  <a:t> (ν</a:t>
                </a:r>
                <a:r>
                  <a:rPr lang="en-US" sz="1400" i="0" u="none" strike="noStrike" baseline="-25000" dirty="0">
                    <a:latin typeface="Calibri" panose="020F0502020204030204" pitchFamily="34" charset="0"/>
                    <a:cs typeface="Calibri" panose="020F0502020204030204" pitchFamily="34" charset="0"/>
                  </a:rPr>
                  <a:t>H</a:t>
                </a:r>
                <a:r>
                  <a:rPr lang="en-US" sz="1200" i="0" u="none" strike="noStrike" baseline="0" dirty="0">
                    <a:latin typeface="Calibri" panose="020F0502020204030204" pitchFamily="34" charset="0"/>
                    <a:cs typeface="Calibri" panose="020F0502020204030204" pitchFamily="34" charset="0"/>
                  </a:rPr>
                  <a:t>[0]</a:t>
                </a:r>
                <a:r>
                  <a:rPr lang="en-US" sz="1400" i="0" u="none" strike="noStrike" baseline="0" dirty="0">
                    <a:latin typeface="Calibri" panose="020F0502020204030204" pitchFamily="34" charset="0"/>
                    <a:cs typeface="Calibri" panose="020F0502020204030204" pitchFamily="34" charset="0"/>
                  </a:rPr>
                  <a:t>).</a:t>
                </a:r>
                <a:endParaRPr lang="en-US" sz="1400" i="0" u="sng" strike="noStrike" baseline="300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161ED751-95BF-442A-9D60-892C1A3D28B0}"/>
                  </a:ext>
                </a:extLst>
              </p:cNvPr>
              <p:cNvSpPr txBox="1">
                <a:spLocks noRot="1" noChangeAspect="1" noMove="1" noResize="1" noEditPoints="1" noAdjustHandles="1" noChangeArrowheads="1" noChangeShapeType="1" noTextEdit="1"/>
              </p:cNvSpPr>
              <p:nvPr/>
            </p:nvSpPr>
            <p:spPr>
              <a:xfrm>
                <a:off x="305879" y="1800645"/>
                <a:ext cx="7365399" cy="1600438"/>
              </a:xfrm>
              <a:prstGeom prst="rect">
                <a:avLst/>
              </a:prstGeom>
              <a:blipFill>
                <a:blip r:embed="rId5"/>
                <a:stretch>
                  <a:fillRect l="-248" t="-760" b="-3042"/>
                </a:stretch>
              </a:blipFill>
            </p:spPr>
            <p:txBody>
              <a:bodyPr/>
              <a:lstStyle/>
              <a:p>
                <a:r>
                  <a:rPr lang="el-GR">
                    <a:noFill/>
                  </a:rPr>
                  <a:t> </a:t>
                </a:r>
              </a:p>
            </p:txBody>
          </p:sp>
        </mc:Fallback>
      </mc:AlternateContent>
      <p:sp>
        <p:nvSpPr>
          <p:cNvPr id="7" name="TextBox 6">
            <a:extLst>
              <a:ext uri="{FF2B5EF4-FFF2-40B4-BE49-F238E27FC236}">
                <a16:creationId xmlns:a16="http://schemas.microsoft.com/office/drawing/2014/main" id="{5C5CD8B8-41DA-46E0-9D60-B714C42A5B15}"/>
              </a:ext>
            </a:extLst>
          </p:cNvPr>
          <p:cNvSpPr txBox="1"/>
          <p:nvPr/>
        </p:nvSpPr>
        <p:spPr>
          <a:xfrm>
            <a:off x="0" y="261610"/>
            <a:ext cx="2462534" cy="307777"/>
          </a:xfrm>
          <a:prstGeom prst="rect">
            <a:avLst/>
          </a:prstGeom>
          <a:noFill/>
        </p:spPr>
        <p:txBody>
          <a:bodyPr wrap="none" rtlCol="0">
            <a:spAutoFit/>
          </a:bodyPr>
          <a:lstStyle/>
          <a:p>
            <a:r>
              <a:rPr lang="en-US" sz="1400" b="1" dirty="0"/>
              <a:t>*OTS – One Time Signature</a:t>
            </a:r>
          </a:p>
        </p:txBody>
      </p:sp>
      <p:sp>
        <p:nvSpPr>
          <p:cNvPr id="12" name="TextBox 11">
            <a:extLst>
              <a:ext uri="{FF2B5EF4-FFF2-40B4-BE49-F238E27FC236}">
                <a16:creationId xmlns:a16="http://schemas.microsoft.com/office/drawing/2014/main" id="{BE38BC8E-24C8-4449-89D7-1423B1CB58FE}"/>
              </a:ext>
            </a:extLst>
          </p:cNvPr>
          <p:cNvSpPr txBox="1"/>
          <p:nvPr/>
        </p:nvSpPr>
        <p:spPr>
          <a:xfrm>
            <a:off x="7207348" y="3559682"/>
            <a:ext cx="4678772" cy="1815882"/>
          </a:xfrm>
          <a:prstGeom prst="rect">
            <a:avLst/>
          </a:prstGeom>
          <a:noFill/>
        </p:spPr>
        <p:txBody>
          <a:bodyPr wrap="square">
            <a:spAutoFit/>
          </a:bodyPr>
          <a:lstStyle/>
          <a:p>
            <a:pPr marL="285750" indent="-285750" algn="l">
              <a:buFont typeface="Wingdings" panose="05000000000000000000" pitchFamily="2" charset="2"/>
              <a:buChar char="Ø"/>
            </a:pPr>
            <a:r>
              <a:rPr lang="en-US" sz="1400" b="0" i="0" u="none" strike="noStrike" baseline="0" dirty="0">
                <a:solidFill>
                  <a:schemeClr val="accent3"/>
                </a:solidFill>
                <a:latin typeface="Calibri" panose="020F0502020204030204" pitchFamily="34" charset="0"/>
                <a:cs typeface="Calibri" panose="020F0502020204030204" pitchFamily="34" charset="0"/>
              </a:rPr>
              <a:t>*</a:t>
            </a:r>
            <a:r>
              <a:rPr lang="el-GR" sz="1400" b="0" i="0" u="none" strike="noStrike" baseline="0" dirty="0">
                <a:latin typeface="Calibri" panose="020F0502020204030204" pitchFamily="34" charset="0"/>
                <a:cs typeface="Calibri" panose="020F0502020204030204" pitchFamily="34" charset="0"/>
              </a:rPr>
              <a:t>Τα </a:t>
            </a:r>
            <a:r>
              <a:rPr lang="el-GR" sz="1400" b="1" i="0" u="none" strike="noStrike" baseline="0" dirty="0">
                <a:solidFill>
                  <a:schemeClr val="accent3"/>
                </a:solidFill>
                <a:latin typeface="Calibri" panose="020F0502020204030204" pitchFamily="34" charset="0"/>
                <a:cs typeface="Calibri" panose="020F0502020204030204" pitchFamily="34" charset="0"/>
              </a:rPr>
              <a:t>φύλλα</a:t>
            </a:r>
            <a:r>
              <a:rPr lang="el-GR" sz="1400" b="1" i="0" u="none" strike="noStrike" baseline="0" dirty="0">
                <a:latin typeface="Calibri" panose="020F0502020204030204" pitchFamily="34" charset="0"/>
                <a:cs typeface="Calibri" panose="020F0502020204030204" pitchFamily="34" charset="0"/>
              </a:rPr>
              <a:t> </a:t>
            </a:r>
            <a:r>
              <a:rPr lang="el-GR" sz="1400" b="0" i="0" u="none" strike="noStrike" baseline="0" dirty="0">
                <a:latin typeface="Calibri" panose="020F0502020204030204" pitchFamily="34" charset="0"/>
                <a:cs typeface="Calibri" panose="020F0502020204030204" pitchFamily="34" charset="0"/>
              </a:rPr>
              <a:t>του δέντρου Merkle είναι οι τιμές</a:t>
            </a:r>
            <a:r>
              <a:rPr lang="en-US" sz="1400" b="0" i="0" u="none" strike="noStrike" baseline="0" dirty="0">
                <a:latin typeface="Calibri" panose="020F0502020204030204" pitchFamily="34" charset="0"/>
                <a:cs typeface="Calibri" panose="020F0502020204030204" pitchFamily="34" charset="0"/>
              </a:rPr>
              <a:t> </a:t>
            </a:r>
            <a:r>
              <a:rPr lang="el-GR" sz="1400" b="0" i="0" u="none" strike="noStrike" baseline="0" dirty="0">
                <a:latin typeface="Calibri" panose="020F0502020204030204" pitchFamily="34" charset="0"/>
                <a:cs typeface="Calibri" panose="020F0502020204030204" pitchFamily="34" charset="0"/>
              </a:rPr>
              <a:t>κατακερματισμού </a:t>
            </a:r>
            <a:r>
              <a:rPr lang="el-GR" sz="1400" b="0" i="0" u="none" strike="noStrike" baseline="0" dirty="0">
                <a:solidFill>
                  <a:srgbClr val="CF5B22"/>
                </a:solidFill>
                <a:latin typeface="Calibri" panose="020F0502020204030204" pitchFamily="34" charset="0"/>
                <a:cs typeface="Calibri" panose="020F0502020204030204" pitchFamily="34" charset="0"/>
              </a:rPr>
              <a:t>g(</a:t>
            </a:r>
            <a:r>
              <a:rPr lang="el-GR" sz="1200" b="0" i="0" u="none" strike="noStrike" baseline="0" dirty="0">
                <a:latin typeface="Calibri" panose="020F0502020204030204" pitchFamily="34" charset="0"/>
                <a:cs typeface="Calibri" panose="020F0502020204030204" pitchFamily="34" charset="0"/>
              </a:rPr>
              <a:t>Yj</a:t>
            </a:r>
            <a:r>
              <a:rPr lang="el-GR" sz="1400" b="0" i="0" u="none" strike="noStrike" baseline="0" dirty="0">
                <a:solidFill>
                  <a:srgbClr val="CF5B22"/>
                </a:solidFill>
                <a:latin typeface="Calibri" panose="020F0502020204030204" pitchFamily="34" charset="0"/>
                <a:cs typeface="Calibri" panose="020F0502020204030204" pitchFamily="34" charset="0"/>
              </a:rPr>
              <a:t>)</a:t>
            </a:r>
            <a:r>
              <a:rPr lang="el-GR" sz="1400" b="0" i="0" u="none" strike="noStrike" baseline="0" dirty="0">
                <a:latin typeface="Calibri" panose="020F0502020204030204" pitchFamily="34" charset="0"/>
                <a:cs typeface="Calibri" panose="020F0502020204030204" pitchFamily="34" charset="0"/>
              </a:rPr>
              <a:t>, j ∈ [0, 2H).</a:t>
            </a:r>
            <a:endParaRPr lang="en-US" sz="1400" dirty="0">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r>
              <a:rPr lang="en-US" sz="1400" b="0" i="0" u="none" strike="noStrike" baseline="0" dirty="0">
                <a:solidFill>
                  <a:schemeClr val="accent3"/>
                </a:solidFill>
                <a:latin typeface="Calibri" panose="020F0502020204030204" pitchFamily="34" charset="0"/>
                <a:cs typeface="Calibri" panose="020F0502020204030204" pitchFamily="34" charset="0"/>
              </a:rPr>
              <a:t>*</a:t>
            </a:r>
            <a:r>
              <a:rPr lang="el-GR" sz="1400" b="0" i="0" u="none" strike="noStrike" baseline="0" dirty="0">
                <a:latin typeface="Calibri" panose="020F0502020204030204" pitchFamily="34" charset="0"/>
                <a:cs typeface="Calibri" panose="020F0502020204030204" pitchFamily="34" charset="0"/>
              </a:rPr>
              <a:t>Οι </a:t>
            </a:r>
            <a:r>
              <a:rPr lang="el-GR" sz="1400" b="1" i="0" u="none" strike="noStrike" baseline="0" dirty="0">
                <a:solidFill>
                  <a:schemeClr val="accent3"/>
                </a:solidFill>
                <a:latin typeface="Calibri" panose="020F0502020204030204" pitchFamily="34" charset="0"/>
                <a:cs typeface="Calibri" panose="020F0502020204030204" pitchFamily="34" charset="0"/>
              </a:rPr>
              <a:t>εσωτερικοί κόμβοι</a:t>
            </a:r>
            <a:r>
              <a:rPr lang="el-GR" sz="1400" b="1" i="0" u="none" strike="noStrike" baseline="0" dirty="0">
                <a:latin typeface="Calibri" panose="020F0502020204030204" pitchFamily="34" charset="0"/>
                <a:cs typeface="Calibri" panose="020F0502020204030204" pitchFamily="34" charset="0"/>
              </a:rPr>
              <a:t> </a:t>
            </a:r>
            <a:r>
              <a:rPr lang="el-GR" sz="1400" b="0" i="0" u="none" strike="noStrike" baseline="0" dirty="0">
                <a:latin typeface="Calibri" panose="020F0502020204030204" pitchFamily="34" charset="0"/>
                <a:cs typeface="Calibri" panose="020F0502020204030204" pitchFamily="34" charset="0"/>
              </a:rPr>
              <a:t>του δέντρου Merkle υπολογίζονται σύμφωνα με τον παρακάτω </a:t>
            </a:r>
            <a:r>
              <a:rPr lang="el-GR" sz="1400" b="0" i="0" u="none" strike="noStrike" baseline="0" dirty="0">
                <a:solidFill>
                  <a:srgbClr val="FF0000"/>
                </a:solidFill>
                <a:latin typeface="Calibri" panose="020F0502020204030204" pitchFamily="34" charset="0"/>
                <a:cs typeface="Calibri" panose="020F0502020204030204" pitchFamily="34" charset="0"/>
              </a:rPr>
              <a:t>κανόνα</a:t>
            </a:r>
            <a:r>
              <a:rPr lang="en-US" sz="1400" b="0" i="0" u="none" strike="noStrike" baseline="0" dirty="0">
                <a:solidFill>
                  <a:srgbClr val="FF0000"/>
                </a:solidFill>
                <a:latin typeface="Calibri" panose="020F0502020204030204" pitchFamily="34" charset="0"/>
                <a:cs typeface="Calibri" panose="020F0502020204030204" pitchFamily="34" charset="0"/>
              </a:rPr>
              <a:t> </a:t>
            </a:r>
            <a:r>
              <a:rPr lang="el-GR" sz="1400" b="0" i="0" u="none" strike="noStrike" baseline="0" dirty="0">
                <a:solidFill>
                  <a:srgbClr val="FF0000"/>
                </a:solidFill>
                <a:latin typeface="Calibri" panose="020F0502020204030204" pitchFamily="34" charset="0"/>
                <a:cs typeface="Calibri" panose="020F0502020204030204" pitchFamily="34" charset="0"/>
              </a:rPr>
              <a:t>κατασκευής</a:t>
            </a:r>
            <a:r>
              <a:rPr lang="el-GR" sz="1400" b="0" i="0" u="none" strike="noStrike" baseline="0" dirty="0">
                <a:solidFill>
                  <a:schemeClr val="accent4"/>
                </a:solidFill>
                <a:latin typeface="Calibri" panose="020F0502020204030204" pitchFamily="34" charset="0"/>
                <a:cs typeface="Calibri" panose="020F0502020204030204" pitchFamily="34" charset="0"/>
              </a:rPr>
              <a:t> </a:t>
            </a:r>
            <a:r>
              <a:rPr lang="el-GR" sz="1400" b="0" i="0" u="none" strike="noStrike" baseline="0" dirty="0">
                <a:latin typeface="Calibri" panose="020F0502020204030204" pitchFamily="34" charset="0"/>
                <a:cs typeface="Calibri" panose="020F0502020204030204" pitchFamily="34" charset="0"/>
              </a:rPr>
              <a:t>:</a:t>
            </a:r>
          </a:p>
          <a:p>
            <a:pPr lvl="1"/>
            <a:r>
              <a:rPr lang="en-US" sz="1400" dirty="0">
                <a:latin typeface="Calibri" panose="020F0502020204030204" pitchFamily="34" charset="0"/>
                <a:cs typeface="Calibri" panose="020F0502020204030204" pitchFamily="34" charset="0"/>
              </a:rPr>
              <a:t> ‘’</a:t>
            </a:r>
            <a:r>
              <a:rPr lang="el-GR" sz="1400" b="0" i="1" u="none" strike="noStrike" baseline="0" dirty="0">
                <a:latin typeface="Calibri" panose="020F0502020204030204" pitchFamily="34" charset="0"/>
                <a:cs typeface="Calibri" panose="020F0502020204030204" pitchFamily="34" charset="0"/>
              </a:rPr>
              <a:t>Κάθε γονέας κόμβος θα είναι η </a:t>
            </a:r>
            <a:r>
              <a:rPr lang="el-GR" sz="1400" b="0" i="1" u="none" strike="noStrike" baseline="0" dirty="0">
                <a:solidFill>
                  <a:srgbClr val="FF0000"/>
                </a:solidFill>
                <a:latin typeface="Calibri" panose="020F0502020204030204" pitchFamily="34" charset="0"/>
                <a:cs typeface="Calibri" panose="020F0502020204030204" pitchFamily="34" charset="0"/>
              </a:rPr>
              <a:t>τιμή κατακερματισμού της </a:t>
            </a:r>
            <a:r>
              <a:rPr lang="el-GR" sz="1400" b="0" i="1" u="sng" strike="noStrike" baseline="0" dirty="0">
                <a:solidFill>
                  <a:srgbClr val="FF0000"/>
                </a:solidFill>
                <a:latin typeface="Calibri" panose="020F0502020204030204" pitchFamily="34" charset="0"/>
                <a:cs typeface="Calibri" panose="020F0502020204030204" pitchFamily="34" charset="0"/>
              </a:rPr>
              <a:t>παράθεσης</a:t>
            </a:r>
            <a:r>
              <a:rPr lang="el-GR" sz="1400" b="0" i="1" u="none" strike="noStrike" baseline="0" dirty="0">
                <a:latin typeface="Calibri" panose="020F0502020204030204" pitchFamily="34" charset="0"/>
                <a:cs typeface="Calibri" panose="020F0502020204030204" pitchFamily="34" charset="0"/>
              </a:rPr>
              <a:t> του αριστερού</a:t>
            </a:r>
            <a:r>
              <a:rPr lang="en-US" sz="1400" b="0" i="1" u="none" strike="noStrike" baseline="0" dirty="0">
                <a:latin typeface="Calibri" panose="020F0502020204030204" pitchFamily="34" charset="0"/>
                <a:cs typeface="Calibri" panose="020F0502020204030204" pitchFamily="34" charset="0"/>
              </a:rPr>
              <a:t> </a:t>
            </a:r>
            <a:r>
              <a:rPr lang="el-GR" sz="1400" b="0" i="1" u="none" strike="noStrike" baseline="0" dirty="0">
                <a:latin typeface="Calibri" panose="020F0502020204030204" pitchFamily="34" charset="0"/>
                <a:cs typeface="Calibri" panose="020F0502020204030204" pitchFamily="34" charset="0"/>
              </a:rPr>
              <a:t>και δεξιού παιδιού κόμβου του</a:t>
            </a:r>
            <a:r>
              <a:rPr lang="en-US" sz="1400" i="1" dirty="0">
                <a:latin typeface="Calibri" panose="020F0502020204030204" pitchFamily="34" charset="0"/>
                <a:cs typeface="Calibri" panose="020F0502020204030204" pitchFamily="34" charset="0"/>
              </a:rPr>
              <a:t>’’</a:t>
            </a:r>
            <a:endParaRPr lang="el-GR" sz="1400" i="1" dirty="0">
              <a:latin typeface="Calibri" panose="020F0502020204030204" pitchFamily="34" charset="0"/>
              <a:cs typeface="Calibri" panose="020F0502020204030204" pitchFamily="34" charset="0"/>
            </a:endParaRPr>
          </a:p>
        </p:txBody>
      </p:sp>
      <p:sp>
        <p:nvSpPr>
          <p:cNvPr id="15" name="Oval 14">
            <a:extLst>
              <a:ext uri="{FF2B5EF4-FFF2-40B4-BE49-F238E27FC236}">
                <a16:creationId xmlns:a16="http://schemas.microsoft.com/office/drawing/2014/main" id="{FB700E2F-9E8B-4639-B00E-4C5C37331512}"/>
              </a:ext>
            </a:extLst>
          </p:cNvPr>
          <p:cNvSpPr/>
          <p:nvPr/>
        </p:nvSpPr>
        <p:spPr>
          <a:xfrm>
            <a:off x="3167468" y="3461788"/>
            <a:ext cx="598206" cy="462513"/>
          </a:xfrm>
          <a:custGeom>
            <a:avLst/>
            <a:gdLst>
              <a:gd name="connsiteX0" fmla="*/ 0 w 598206"/>
              <a:gd name="connsiteY0" fmla="*/ 231257 h 462513"/>
              <a:gd name="connsiteX1" fmla="*/ 299103 w 598206"/>
              <a:gd name="connsiteY1" fmla="*/ 0 h 462513"/>
              <a:gd name="connsiteX2" fmla="*/ 598206 w 598206"/>
              <a:gd name="connsiteY2" fmla="*/ 231257 h 462513"/>
              <a:gd name="connsiteX3" fmla="*/ 299103 w 598206"/>
              <a:gd name="connsiteY3" fmla="*/ 462514 h 462513"/>
              <a:gd name="connsiteX4" fmla="*/ 0 w 598206"/>
              <a:gd name="connsiteY4" fmla="*/ 231257 h 462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206" h="462513" extrusionOk="0">
                <a:moveTo>
                  <a:pt x="0" y="231257"/>
                </a:moveTo>
                <a:cubicBezTo>
                  <a:pt x="-8145" y="80766"/>
                  <a:pt x="130356" y="-43166"/>
                  <a:pt x="299103" y="0"/>
                </a:cubicBezTo>
                <a:cubicBezTo>
                  <a:pt x="434522" y="-7211"/>
                  <a:pt x="579392" y="107081"/>
                  <a:pt x="598206" y="231257"/>
                </a:cubicBezTo>
                <a:cubicBezTo>
                  <a:pt x="604099" y="371444"/>
                  <a:pt x="476680" y="457369"/>
                  <a:pt x="299103" y="462514"/>
                </a:cubicBezTo>
                <a:cubicBezTo>
                  <a:pt x="167020" y="464080"/>
                  <a:pt x="1312" y="373968"/>
                  <a:pt x="0" y="231257"/>
                </a:cubicBezTo>
                <a:close/>
              </a:path>
            </a:pathLst>
          </a:custGeom>
          <a:noFill/>
          <a:ln w="57150">
            <a:solidFill>
              <a:srgbClr val="FF0000"/>
            </a:solidFill>
            <a:extLst>
              <a:ext uri="{C807C97D-BFC1-408E-A445-0C87EB9F89A2}">
                <ask:lineSketchStyleProps xmlns:ask="http://schemas.microsoft.com/office/drawing/2018/sketchyshapes" sd="264327539">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Rectangle: Rounded Corners 15">
            <a:extLst>
              <a:ext uri="{FF2B5EF4-FFF2-40B4-BE49-F238E27FC236}">
                <a16:creationId xmlns:a16="http://schemas.microsoft.com/office/drawing/2014/main" id="{B2A2C6FA-16A3-4106-A959-03AD409F2383}"/>
              </a:ext>
            </a:extLst>
          </p:cNvPr>
          <p:cNvSpPr/>
          <p:nvPr/>
        </p:nvSpPr>
        <p:spPr>
          <a:xfrm>
            <a:off x="305879" y="5957253"/>
            <a:ext cx="6321384" cy="462513"/>
          </a:xfrm>
          <a:custGeom>
            <a:avLst/>
            <a:gdLst>
              <a:gd name="connsiteX0" fmla="*/ 0 w 6321384"/>
              <a:gd name="connsiteY0" fmla="*/ 77087 h 462513"/>
              <a:gd name="connsiteX1" fmla="*/ 77087 w 6321384"/>
              <a:gd name="connsiteY1" fmla="*/ 0 h 462513"/>
              <a:gd name="connsiteX2" fmla="*/ 885677 w 6321384"/>
              <a:gd name="connsiteY2" fmla="*/ 0 h 462513"/>
              <a:gd name="connsiteX3" fmla="*/ 1632594 w 6321384"/>
              <a:gd name="connsiteY3" fmla="*/ 0 h 462513"/>
              <a:gd name="connsiteX4" fmla="*/ 2132824 w 6321384"/>
              <a:gd name="connsiteY4" fmla="*/ 0 h 462513"/>
              <a:gd name="connsiteX5" fmla="*/ 2941413 w 6321384"/>
              <a:gd name="connsiteY5" fmla="*/ 0 h 462513"/>
              <a:gd name="connsiteX6" fmla="*/ 3626659 w 6321384"/>
              <a:gd name="connsiteY6" fmla="*/ 0 h 462513"/>
              <a:gd name="connsiteX7" fmla="*/ 4126888 w 6321384"/>
              <a:gd name="connsiteY7" fmla="*/ 0 h 462513"/>
              <a:gd name="connsiteX8" fmla="*/ 4688790 w 6321384"/>
              <a:gd name="connsiteY8" fmla="*/ 0 h 462513"/>
              <a:gd name="connsiteX9" fmla="*/ 5312363 w 6321384"/>
              <a:gd name="connsiteY9" fmla="*/ 0 h 462513"/>
              <a:gd name="connsiteX10" fmla="*/ 6244297 w 6321384"/>
              <a:gd name="connsiteY10" fmla="*/ 0 h 462513"/>
              <a:gd name="connsiteX11" fmla="*/ 6321384 w 6321384"/>
              <a:gd name="connsiteY11" fmla="*/ 77087 h 462513"/>
              <a:gd name="connsiteX12" fmla="*/ 6321384 w 6321384"/>
              <a:gd name="connsiteY12" fmla="*/ 385426 h 462513"/>
              <a:gd name="connsiteX13" fmla="*/ 6244297 w 6321384"/>
              <a:gd name="connsiteY13" fmla="*/ 462513 h 462513"/>
              <a:gd name="connsiteX14" fmla="*/ 5620724 w 6321384"/>
              <a:gd name="connsiteY14" fmla="*/ 462513 h 462513"/>
              <a:gd name="connsiteX15" fmla="*/ 4873806 w 6321384"/>
              <a:gd name="connsiteY15" fmla="*/ 462513 h 462513"/>
              <a:gd name="connsiteX16" fmla="*/ 4373577 w 6321384"/>
              <a:gd name="connsiteY16" fmla="*/ 462513 h 462513"/>
              <a:gd name="connsiteX17" fmla="*/ 3811675 w 6321384"/>
              <a:gd name="connsiteY17" fmla="*/ 462513 h 462513"/>
              <a:gd name="connsiteX18" fmla="*/ 3126430 w 6321384"/>
              <a:gd name="connsiteY18" fmla="*/ 462513 h 462513"/>
              <a:gd name="connsiteX19" fmla="*/ 2502856 w 6321384"/>
              <a:gd name="connsiteY19" fmla="*/ 462513 h 462513"/>
              <a:gd name="connsiteX20" fmla="*/ 1879283 w 6321384"/>
              <a:gd name="connsiteY20" fmla="*/ 462513 h 462513"/>
              <a:gd name="connsiteX21" fmla="*/ 1070693 w 6321384"/>
              <a:gd name="connsiteY21" fmla="*/ 462513 h 462513"/>
              <a:gd name="connsiteX22" fmla="*/ 77087 w 6321384"/>
              <a:gd name="connsiteY22" fmla="*/ 462513 h 462513"/>
              <a:gd name="connsiteX23" fmla="*/ 0 w 6321384"/>
              <a:gd name="connsiteY23" fmla="*/ 385426 h 462513"/>
              <a:gd name="connsiteX24" fmla="*/ 0 w 6321384"/>
              <a:gd name="connsiteY24" fmla="*/ 77087 h 4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21384" h="462513" extrusionOk="0">
                <a:moveTo>
                  <a:pt x="0" y="77087"/>
                </a:moveTo>
                <a:cubicBezTo>
                  <a:pt x="-3226" y="39666"/>
                  <a:pt x="27413" y="-2552"/>
                  <a:pt x="77087" y="0"/>
                </a:cubicBezTo>
                <a:cubicBezTo>
                  <a:pt x="309645" y="-37704"/>
                  <a:pt x="569908" y="-20444"/>
                  <a:pt x="885677" y="0"/>
                </a:cubicBezTo>
                <a:cubicBezTo>
                  <a:pt x="1201446" y="20444"/>
                  <a:pt x="1319161" y="-12256"/>
                  <a:pt x="1632594" y="0"/>
                </a:cubicBezTo>
                <a:cubicBezTo>
                  <a:pt x="1946027" y="12256"/>
                  <a:pt x="1928519" y="24292"/>
                  <a:pt x="2132824" y="0"/>
                </a:cubicBezTo>
                <a:cubicBezTo>
                  <a:pt x="2337129" y="-24292"/>
                  <a:pt x="2629385" y="-21689"/>
                  <a:pt x="2941413" y="0"/>
                </a:cubicBezTo>
                <a:cubicBezTo>
                  <a:pt x="3253441" y="21689"/>
                  <a:pt x="3433057" y="27590"/>
                  <a:pt x="3626659" y="0"/>
                </a:cubicBezTo>
                <a:cubicBezTo>
                  <a:pt x="3820261" y="-27590"/>
                  <a:pt x="3911884" y="-7735"/>
                  <a:pt x="4126888" y="0"/>
                </a:cubicBezTo>
                <a:cubicBezTo>
                  <a:pt x="4341892" y="7735"/>
                  <a:pt x="4574262" y="-11552"/>
                  <a:pt x="4688790" y="0"/>
                </a:cubicBezTo>
                <a:cubicBezTo>
                  <a:pt x="4803318" y="11552"/>
                  <a:pt x="5132795" y="11381"/>
                  <a:pt x="5312363" y="0"/>
                </a:cubicBezTo>
                <a:cubicBezTo>
                  <a:pt x="5491931" y="-11381"/>
                  <a:pt x="5838561" y="-17820"/>
                  <a:pt x="6244297" y="0"/>
                </a:cubicBezTo>
                <a:cubicBezTo>
                  <a:pt x="6284100" y="-1948"/>
                  <a:pt x="6318197" y="32610"/>
                  <a:pt x="6321384" y="77087"/>
                </a:cubicBezTo>
                <a:cubicBezTo>
                  <a:pt x="6333757" y="154630"/>
                  <a:pt x="6306024" y="290848"/>
                  <a:pt x="6321384" y="385426"/>
                </a:cubicBezTo>
                <a:cubicBezTo>
                  <a:pt x="6322501" y="433126"/>
                  <a:pt x="6286549" y="463842"/>
                  <a:pt x="6244297" y="462513"/>
                </a:cubicBezTo>
                <a:cubicBezTo>
                  <a:pt x="6116808" y="453183"/>
                  <a:pt x="5822127" y="468381"/>
                  <a:pt x="5620724" y="462513"/>
                </a:cubicBezTo>
                <a:cubicBezTo>
                  <a:pt x="5419321" y="456645"/>
                  <a:pt x="5109776" y="438261"/>
                  <a:pt x="4873806" y="462513"/>
                </a:cubicBezTo>
                <a:cubicBezTo>
                  <a:pt x="4637836" y="486765"/>
                  <a:pt x="4476486" y="482296"/>
                  <a:pt x="4373577" y="462513"/>
                </a:cubicBezTo>
                <a:cubicBezTo>
                  <a:pt x="4270668" y="442730"/>
                  <a:pt x="3980576" y="450092"/>
                  <a:pt x="3811675" y="462513"/>
                </a:cubicBezTo>
                <a:cubicBezTo>
                  <a:pt x="3642774" y="474934"/>
                  <a:pt x="3446243" y="475611"/>
                  <a:pt x="3126430" y="462513"/>
                </a:cubicBezTo>
                <a:cubicBezTo>
                  <a:pt x="2806617" y="449415"/>
                  <a:pt x="2653917" y="485788"/>
                  <a:pt x="2502856" y="462513"/>
                </a:cubicBezTo>
                <a:cubicBezTo>
                  <a:pt x="2351795" y="439238"/>
                  <a:pt x="2005602" y="471593"/>
                  <a:pt x="1879283" y="462513"/>
                </a:cubicBezTo>
                <a:cubicBezTo>
                  <a:pt x="1752964" y="453433"/>
                  <a:pt x="1407986" y="467025"/>
                  <a:pt x="1070693" y="462513"/>
                </a:cubicBezTo>
                <a:cubicBezTo>
                  <a:pt x="733400" y="458002"/>
                  <a:pt x="305672" y="442803"/>
                  <a:pt x="77087" y="462513"/>
                </a:cubicBezTo>
                <a:cubicBezTo>
                  <a:pt x="41009" y="462189"/>
                  <a:pt x="-2051" y="421746"/>
                  <a:pt x="0" y="385426"/>
                </a:cubicBezTo>
                <a:cubicBezTo>
                  <a:pt x="1709" y="309765"/>
                  <a:pt x="-1330" y="144498"/>
                  <a:pt x="0" y="77087"/>
                </a:cubicBezTo>
                <a:close/>
              </a:path>
            </a:pathLst>
          </a:custGeom>
          <a:noFill/>
          <a:ln w="57150">
            <a:solidFill>
              <a:srgbClr val="FF0000"/>
            </a:solidFill>
            <a:extLst>
              <a:ext uri="{C807C97D-BFC1-408E-A445-0C87EB9F89A2}">
                <ask:lineSketchStyleProps xmlns:ask="http://schemas.microsoft.com/office/drawing/2018/sketchyshapes" sd="96015147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654FE120-1405-45C7-9916-46AC31D7F34B}"/>
              </a:ext>
            </a:extLst>
          </p:cNvPr>
          <p:cNvSpPr txBox="1"/>
          <p:nvPr/>
        </p:nvSpPr>
        <p:spPr>
          <a:xfrm>
            <a:off x="8536168" y="5994314"/>
            <a:ext cx="3349952" cy="462513"/>
          </a:xfrm>
          <a:prstGeom prst="rect">
            <a:avLst/>
          </a:prstGeom>
          <a:noFill/>
        </p:spPr>
        <p:txBody>
          <a:bodyPr wrap="square" rtlCol="0">
            <a:spAutoFit/>
          </a:bodyPr>
          <a:lstStyle/>
          <a:p>
            <a:r>
              <a:rPr lang="el-GR" sz="1200" dirty="0">
                <a:latin typeface="Calibri" panose="020F0502020204030204" pitchFamily="34" charset="0"/>
                <a:cs typeface="Calibri" panose="020F0502020204030204" pitchFamily="34" charset="0"/>
              </a:rPr>
              <a:t>Αν 0101 και 1111 είναι δύο αριθμοί, </a:t>
            </a:r>
            <a:r>
              <a:rPr lang="el-GR" sz="1200" dirty="0">
                <a:solidFill>
                  <a:schemeClr val="accent5">
                    <a:lumMod val="75000"/>
                  </a:schemeClr>
                </a:solidFill>
                <a:latin typeface="Calibri" panose="020F0502020204030204" pitchFamily="34" charset="0"/>
                <a:cs typeface="Calibri" panose="020F0502020204030204" pitchFamily="34" charset="0"/>
              </a:rPr>
              <a:t>παράθεση</a:t>
            </a:r>
            <a:r>
              <a:rPr lang="el-GR" sz="1200" dirty="0">
                <a:latin typeface="Calibri" panose="020F0502020204030204" pitchFamily="34" charset="0"/>
                <a:cs typeface="Calibri" panose="020F0502020204030204" pitchFamily="34" charset="0"/>
              </a:rPr>
              <a:t> τους θα είναι το </a:t>
            </a:r>
            <a:r>
              <a:rPr lang="en-US" sz="1200" dirty="0">
                <a:latin typeface="Calibri" panose="020F0502020204030204" pitchFamily="34" charset="0"/>
                <a:cs typeface="Calibri" panose="020F0502020204030204" pitchFamily="34" charset="0"/>
              </a:rPr>
              <a:t>‘’</a:t>
            </a:r>
            <a:r>
              <a:rPr lang="el-GR" sz="1200" dirty="0">
                <a:solidFill>
                  <a:schemeClr val="accent5">
                    <a:lumMod val="75000"/>
                  </a:schemeClr>
                </a:solidFill>
                <a:latin typeface="Calibri" panose="020F0502020204030204" pitchFamily="34" charset="0"/>
                <a:cs typeface="Calibri" panose="020F0502020204030204" pitchFamily="34" charset="0"/>
              </a:rPr>
              <a:t>0101||1111 = 01011111</a:t>
            </a:r>
            <a:r>
              <a:rPr lang="en-US" sz="1200" dirty="0">
                <a:latin typeface="Calibri" panose="020F0502020204030204" pitchFamily="34" charset="0"/>
                <a:cs typeface="Calibri" panose="020F0502020204030204" pitchFamily="34" charset="0"/>
              </a:rPr>
              <a:t>’’</a:t>
            </a:r>
            <a:endParaRPr lang="el-GR" sz="1200" dirty="0">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9979F27E-F1B6-4E75-BE49-93E8C2512802}"/>
              </a:ext>
            </a:extLst>
          </p:cNvPr>
          <p:cNvCxnSpPr>
            <a:endCxn id="8" idx="0"/>
          </p:cNvCxnSpPr>
          <p:nvPr/>
        </p:nvCxnSpPr>
        <p:spPr>
          <a:xfrm>
            <a:off x="8756830" y="5074012"/>
            <a:ext cx="1454314" cy="9203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62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par>
                                <p:cTn id="32" presetID="22" presetClass="entr" presetSubtype="1"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500"/>
                                        <p:tgtEl>
                                          <p:spTgt spid="6">
                                            <p:txEl>
                                              <p:pRg st="4" end="4"/>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Effect transition="in" filter="fade">
                                      <p:cBhvr>
                                        <p:cTn id="5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p:bldP spid="15" grpId="0" animBg="1"/>
      <p:bldP spid="16"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5B98D9-90E3-4334-AC15-D3B7F4A178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878" y="2884530"/>
            <a:ext cx="6966593" cy="3813119"/>
          </a:xfrm>
          <a:prstGeom prst="rect">
            <a:avLst/>
          </a:prstGeom>
          <a:ln w="38100" cap="sq">
            <a:solidFill>
              <a:schemeClr val="accent3">
                <a:lumMod val="75000"/>
              </a:schemeClr>
            </a:solidFill>
            <a:miter lim="800000"/>
          </a:ln>
          <a:effectLst>
            <a:outerShdw blurRad="57150" dist="50800" dir="2700000" algn="tl" rotWithShape="0">
              <a:srgbClr val="000000">
                <a:alpha val="40000"/>
              </a:srgbClr>
            </a:outerShdw>
          </a:effectLst>
        </p:spPr>
      </p:pic>
      <p:sp>
        <p:nvSpPr>
          <p:cNvPr id="4" name="header">
            <a:extLst>
              <a:ext uri="{FF2B5EF4-FFF2-40B4-BE49-F238E27FC236}">
                <a16:creationId xmlns:a16="http://schemas.microsoft.com/office/drawing/2014/main" id="{21E2579E-C02F-47A9-99C0-830FFCFAEE03}"/>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4"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4"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4"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3" name="TextBox 2">
            <a:extLst>
              <a:ext uri="{FF2B5EF4-FFF2-40B4-BE49-F238E27FC236}">
                <a16:creationId xmlns:a16="http://schemas.microsoft.com/office/drawing/2014/main" id="{8B6C1067-65BC-44F3-996F-D25DA4E72F3A}"/>
              </a:ext>
            </a:extLst>
          </p:cNvPr>
          <p:cNvSpPr txBox="1"/>
          <p:nvPr/>
        </p:nvSpPr>
        <p:spPr>
          <a:xfrm>
            <a:off x="1777525" y="669490"/>
            <a:ext cx="8637044" cy="523220"/>
          </a:xfrm>
          <a:prstGeom prst="rect">
            <a:avLst/>
          </a:prstGeom>
          <a:noFill/>
        </p:spPr>
        <p:txBody>
          <a:bodyPr wrap="square" rtlCol="0">
            <a:spAutoFit/>
          </a:bodyPr>
          <a:lstStyle/>
          <a:p>
            <a:pPr algn="ctr"/>
            <a:r>
              <a:rPr lang="el-GR" sz="2800" b="1" dirty="0">
                <a:solidFill>
                  <a:schemeClr val="accent3"/>
                </a:solidFill>
                <a:latin typeface="Calibri" panose="020F0502020204030204" pitchFamily="34" charset="0"/>
                <a:cs typeface="Calibri" panose="020F0502020204030204" pitchFamily="34" charset="0"/>
              </a:rPr>
              <a:t>Σχήμα Υπογραφής </a:t>
            </a:r>
            <a:r>
              <a:rPr lang="en-US" sz="2800" b="1" dirty="0">
                <a:solidFill>
                  <a:schemeClr val="accent3"/>
                </a:solidFill>
                <a:latin typeface="Calibri" panose="020F0502020204030204" pitchFamily="34" charset="0"/>
                <a:cs typeface="Calibri" panose="020F0502020204030204" pitchFamily="34" charset="0"/>
              </a:rPr>
              <a:t>Merkle (MSS)</a:t>
            </a:r>
            <a:endParaRPr lang="el-GR" sz="2800" b="1" dirty="0">
              <a:solidFill>
                <a:schemeClr val="accent3"/>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0883E2E-725D-4078-B5C6-66C7B8EF2CE7}"/>
              </a:ext>
            </a:extLst>
          </p:cNvPr>
          <p:cNvSpPr txBox="1"/>
          <p:nvPr/>
        </p:nvSpPr>
        <p:spPr>
          <a:xfrm>
            <a:off x="0" y="0"/>
            <a:ext cx="3555050" cy="307777"/>
          </a:xfrm>
          <a:prstGeom prst="rect">
            <a:avLst/>
          </a:prstGeom>
          <a:noFill/>
        </p:spPr>
        <p:txBody>
          <a:bodyPr wrap="square" rtlCol="0">
            <a:spAutoFit/>
          </a:bodyPr>
          <a:lstStyle/>
          <a:p>
            <a:r>
              <a:rPr lang="en-US" sz="1400" b="1" dirty="0"/>
              <a:t>*MSS – Merkle Signature Signature</a:t>
            </a:r>
          </a:p>
        </p:txBody>
      </p:sp>
      <p:sp>
        <p:nvSpPr>
          <p:cNvPr id="2" name="TextBox 1">
            <a:extLst>
              <a:ext uri="{FF2B5EF4-FFF2-40B4-BE49-F238E27FC236}">
                <a16:creationId xmlns:a16="http://schemas.microsoft.com/office/drawing/2014/main" id="{622F80C4-D806-4F5B-9118-989E89B18D41}"/>
              </a:ext>
            </a:extLst>
          </p:cNvPr>
          <p:cNvSpPr txBox="1"/>
          <p:nvPr/>
        </p:nvSpPr>
        <p:spPr>
          <a:xfrm>
            <a:off x="162369" y="1400535"/>
            <a:ext cx="4213077" cy="400110"/>
          </a:xfrm>
          <a:prstGeom prst="rect">
            <a:avLst/>
          </a:prstGeom>
          <a:noFill/>
        </p:spPr>
        <p:txBody>
          <a:bodyPr wrap="square" rtlCol="0">
            <a:spAutoFit/>
          </a:bodyPr>
          <a:lstStyle/>
          <a:p>
            <a:pPr marL="342900" indent="-342900">
              <a:buFont typeface="Wingdings" panose="05000000000000000000" pitchFamily="2" charset="2"/>
              <a:buChar char="Ø"/>
            </a:pPr>
            <a:r>
              <a:rPr lang="el-GR" sz="2000" b="1" dirty="0">
                <a:solidFill>
                  <a:srgbClr val="0070C0"/>
                </a:solidFill>
                <a:latin typeface="Calibri" panose="020F0502020204030204" pitchFamily="34" charset="0"/>
                <a:cs typeface="Calibri" panose="020F0502020204030204" pitchFamily="34" charset="0"/>
              </a:rPr>
              <a:t>Παραγωγή Υπογραφής</a:t>
            </a:r>
          </a:p>
        </p:txBody>
      </p:sp>
      <p:sp>
        <p:nvSpPr>
          <p:cNvPr id="6" name="TextBox 5">
            <a:extLst>
              <a:ext uri="{FF2B5EF4-FFF2-40B4-BE49-F238E27FC236}">
                <a16:creationId xmlns:a16="http://schemas.microsoft.com/office/drawing/2014/main" id="{161ED751-95BF-442A-9D60-892C1A3D28B0}"/>
              </a:ext>
            </a:extLst>
          </p:cNvPr>
          <p:cNvSpPr txBox="1"/>
          <p:nvPr/>
        </p:nvSpPr>
        <p:spPr>
          <a:xfrm>
            <a:off x="305879" y="1800645"/>
            <a:ext cx="6658943" cy="954107"/>
          </a:xfrm>
          <a:prstGeom prst="rect">
            <a:avLst/>
          </a:prstGeom>
          <a:noFill/>
        </p:spPr>
        <p:txBody>
          <a:bodyPr wrap="square" rtlCol="0">
            <a:spAutoFit/>
          </a:bodyPr>
          <a:lstStyle/>
          <a:p>
            <a:r>
              <a:rPr lang="el-GR" sz="1400" dirty="0">
                <a:latin typeface="Calibri" panose="020F0502020204030204" pitchFamily="34" charset="0"/>
                <a:cs typeface="Calibri" panose="020F0502020204030204" pitchFamily="34" charset="0"/>
              </a:rPr>
              <a:t>Έστω ότι θέλουμε να παράγουμε την </a:t>
            </a:r>
            <a:r>
              <a:rPr lang="en-US" sz="1400" dirty="0">
                <a:latin typeface="Calibri" panose="020F0502020204030204" pitchFamily="34" charset="0"/>
                <a:cs typeface="Calibri" panose="020F0502020204030204" pitchFamily="34" charset="0"/>
              </a:rPr>
              <a:t>s-</a:t>
            </a:r>
            <a:r>
              <a:rPr lang="el-GR" sz="1400" dirty="0">
                <a:latin typeface="Calibri" panose="020F0502020204030204" pitchFamily="34" charset="0"/>
                <a:cs typeface="Calibri" panose="020F0502020204030204" pitchFamily="34" charset="0"/>
              </a:rPr>
              <a:t>οστή υπογραφή για μήνυμα </a:t>
            </a:r>
            <a:r>
              <a:rPr lang="en-US" sz="1400" dirty="0">
                <a:latin typeface="Calibri" panose="020F0502020204030204" pitchFamily="34" charset="0"/>
                <a:cs typeface="Calibri" panose="020F0502020204030204" pitchFamily="34" charset="0"/>
              </a:rPr>
              <a:t>m (s </a:t>
            </a:r>
            <a:r>
              <a:rPr lang="en-US" sz="1400" b="0" i="0" u="none" strike="noStrike" baseline="0" dirty="0">
                <a:latin typeface="Calibri" panose="020F0502020204030204" pitchFamily="34" charset="0"/>
                <a:cs typeface="Calibri" panose="020F0502020204030204" pitchFamily="34" charset="0"/>
              </a:rPr>
              <a:t>∈ {0, . . . , 2</a:t>
            </a:r>
            <a:r>
              <a:rPr lang="en-US" sz="1400" b="0" i="0" u="none" strike="noStrike" baseline="30000" dirty="0">
                <a:latin typeface="Calibri" panose="020F0502020204030204" pitchFamily="34" charset="0"/>
                <a:cs typeface="Calibri" panose="020F0502020204030204" pitchFamily="34" charset="0"/>
              </a:rPr>
              <a:t>H</a:t>
            </a:r>
            <a:r>
              <a:rPr lang="en-US" sz="1400" b="0" i="0" u="none" strike="noStrike" baseline="0" dirty="0">
                <a:latin typeface="Calibri" panose="020F0502020204030204" pitchFamily="34" charset="0"/>
                <a:cs typeface="Calibri" panose="020F0502020204030204" pitchFamily="34" charset="0"/>
              </a:rPr>
              <a:t>-1})</a:t>
            </a:r>
            <a:r>
              <a:rPr lang="en-US" sz="1400" dirty="0">
                <a:latin typeface="Calibri" panose="020F0502020204030204" pitchFamily="34" charset="0"/>
                <a:cs typeface="Calibri" panose="020F0502020204030204" pitchFamily="34" charset="0"/>
              </a:rPr>
              <a:t>.</a:t>
            </a:r>
          </a:p>
          <a:p>
            <a:pPr marL="342900" indent="-342900">
              <a:buAutoNum type="arabicPeriod"/>
            </a:pPr>
            <a:r>
              <a:rPr lang="el-GR" sz="1400" dirty="0">
                <a:latin typeface="Calibri" panose="020F0502020204030204" pitchFamily="34" charset="0"/>
                <a:cs typeface="Calibri" panose="020F0502020204030204" pitchFamily="34" charset="0"/>
              </a:rPr>
              <a:t>Υπολογισμός</a:t>
            </a:r>
            <a:r>
              <a:rPr lang="en-US" sz="1400" dirty="0">
                <a:latin typeface="Calibri" panose="020F0502020204030204" pitchFamily="34" charset="0"/>
                <a:cs typeface="Calibri" panose="020F0502020204030204" pitchFamily="34" charset="0"/>
              </a:rPr>
              <a:t> </a:t>
            </a:r>
            <a:r>
              <a:rPr lang="el-GR" sz="1400" dirty="0">
                <a:latin typeface="Calibri" panose="020F0502020204030204" pitchFamily="34" charset="0"/>
                <a:cs typeface="Calibri" panose="020F0502020204030204" pitchFamily="34" charset="0"/>
              </a:rPr>
              <a:t> </a:t>
            </a:r>
            <a:r>
              <a:rPr lang="en-US" sz="1400" dirty="0">
                <a:solidFill>
                  <a:srgbClr val="FF0066"/>
                </a:solidFill>
                <a:latin typeface="Calibri" panose="020F0502020204030204" pitchFamily="34" charset="0"/>
                <a:cs typeface="Calibri" panose="020F0502020204030204" pitchFamily="34" charset="0"/>
              </a:rPr>
              <a:t>d</a:t>
            </a:r>
            <a:r>
              <a:rPr lang="en-US" sz="1400" dirty="0">
                <a:latin typeface="Calibri" panose="020F0502020204030204" pitchFamily="34" charset="0"/>
                <a:cs typeface="Calibri" panose="020F0502020204030204" pitchFamily="34" charset="0"/>
              </a:rPr>
              <a:t>=</a:t>
            </a:r>
            <a:r>
              <a:rPr lang="en-US" sz="1400" dirty="0">
                <a:solidFill>
                  <a:srgbClr val="CF5B22"/>
                </a:solidFill>
                <a:latin typeface="Calibri" panose="020F0502020204030204" pitchFamily="34" charset="0"/>
                <a:cs typeface="Calibri" panose="020F0502020204030204" pitchFamily="34" charset="0"/>
              </a:rPr>
              <a:t>g(</a:t>
            </a:r>
            <a:r>
              <a:rPr lang="en-US" sz="1400" dirty="0">
                <a:solidFill>
                  <a:srgbClr val="FF0066"/>
                </a:solidFill>
                <a:latin typeface="Calibri" panose="020F0502020204030204" pitchFamily="34" charset="0"/>
                <a:cs typeface="Calibri" panose="020F0502020204030204" pitchFamily="34" charset="0"/>
              </a:rPr>
              <a:t>m</a:t>
            </a:r>
            <a:r>
              <a:rPr lang="en-US" sz="1400" dirty="0">
                <a:solidFill>
                  <a:srgbClr val="CF5B22"/>
                </a:solidFill>
                <a:latin typeface="Calibri" panose="020F0502020204030204" pitchFamily="34" charset="0"/>
                <a:cs typeface="Calibri" panose="020F0502020204030204" pitchFamily="34" charset="0"/>
              </a:rPr>
              <a:t>)</a:t>
            </a:r>
            <a:r>
              <a:rPr lang="el-GR" sz="1400" dirty="0">
                <a:latin typeface="Calibri" panose="020F0502020204030204" pitchFamily="34" charset="0"/>
                <a:cs typeface="Calibri" panose="020F0502020204030204" pitchFamily="34" charset="0"/>
              </a:rPr>
              <a:t>.</a:t>
            </a:r>
          </a:p>
          <a:p>
            <a:pPr marL="342900" indent="-342900">
              <a:buAutoNum type="arabicPeriod"/>
            </a:pPr>
            <a:r>
              <a:rPr lang="el-GR" sz="1400" i="0" strike="noStrike" dirty="0">
                <a:latin typeface="Calibri" panose="020F0502020204030204" pitchFamily="34" charset="0"/>
                <a:cs typeface="Calibri" panose="020F0502020204030204" pitchFamily="34" charset="0"/>
              </a:rPr>
              <a:t>Παραγωγή σ</a:t>
            </a:r>
            <a:r>
              <a:rPr lang="en-US" sz="1400" i="0" strike="noStrike" baseline="-25000" dirty="0">
                <a:latin typeface="Calibri" panose="020F0502020204030204" pitchFamily="34" charset="0"/>
                <a:cs typeface="Calibri" panose="020F0502020204030204" pitchFamily="34" charset="0"/>
              </a:rPr>
              <a:t>OTS </a:t>
            </a:r>
            <a:r>
              <a:rPr lang="el-GR" sz="1400" dirty="0">
                <a:latin typeface="Calibri" panose="020F0502020204030204" pitchFamily="34" charset="0"/>
                <a:cs typeface="Calibri" panose="020F0502020204030204" pitchFamily="34" charset="0"/>
              </a:rPr>
              <a:t>για το </a:t>
            </a:r>
            <a:r>
              <a:rPr lang="en-US" sz="1400" dirty="0">
                <a:latin typeface="Calibri" panose="020F0502020204030204" pitchFamily="34" charset="0"/>
                <a:cs typeface="Calibri" panose="020F0502020204030204" pitchFamily="34" charset="0"/>
              </a:rPr>
              <a:t>d, </a:t>
            </a:r>
            <a:r>
              <a:rPr lang="el-GR" sz="1400" dirty="0">
                <a:latin typeface="Calibri" panose="020F0502020204030204" pitchFamily="34" charset="0"/>
                <a:cs typeface="Calibri" panose="020F0502020204030204" pitchFamily="34" charset="0"/>
              </a:rPr>
              <a:t>χρησιμοποιώντας το </a:t>
            </a:r>
            <a:r>
              <a:rPr lang="en-US" sz="1400" dirty="0">
                <a:solidFill>
                  <a:srgbClr val="FF0066"/>
                </a:solidFill>
                <a:latin typeface="Calibri" panose="020F0502020204030204" pitchFamily="34" charset="0"/>
                <a:cs typeface="Calibri" panose="020F0502020204030204" pitchFamily="34" charset="0"/>
              </a:rPr>
              <a:t>X</a:t>
            </a:r>
            <a:r>
              <a:rPr lang="en-US" sz="1400" baseline="-25000" dirty="0">
                <a:solidFill>
                  <a:srgbClr val="FF0066"/>
                </a:solidFill>
                <a:latin typeface="Calibri" panose="020F0502020204030204" pitchFamily="34" charset="0"/>
                <a:cs typeface="Calibri" panose="020F0502020204030204" pitchFamily="34" charset="0"/>
              </a:rPr>
              <a:t>s</a:t>
            </a:r>
            <a:r>
              <a:rPr lang="en-US" sz="1400" dirty="0">
                <a:latin typeface="Calibri" panose="020F0502020204030204" pitchFamily="34" charset="0"/>
                <a:cs typeface="Calibri" panose="020F0502020204030204" pitchFamily="34" charset="0"/>
              </a:rPr>
              <a:t>.</a:t>
            </a:r>
            <a:endParaRPr lang="el-GR" sz="1400" dirty="0">
              <a:latin typeface="Calibri" panose="020F0502020204030204" pitchFamily="34" charset="0"/>
              <a:cs typeface="Calibri" panose="020F0502020204030204" pitchFamily="34" charset="0"/>
            </a:endParaRPr>
          </a:p>
          <a:p>
            <a:pPr marL="342900" indent="-342900">
              <a:buAutoNum type="arabicPeriod"/>
            </a:pPr>
            <a:r>
              <a:rPr lang="en-US" sz="1400" dirty="0">
                <a:solidFill>
                  <a:schemeClr val="accent3"/>
                </a:solidFill>
                <a:latin typeface="Calibri" panose="020F0502020204030204" pitchFamily="34" charset="0"/>
                <a:cs typeface="Calibri" panose="020F0502020204030204" pitchFamily="34" charset="0"/>
              </a:rPr>
              <a:t>*</a:t>
            </a:r>
            <a:r>
              <a:rPr lang="el-GR" sz="1400" dirty="0">
                <a:latin typeface="Calibri" panose="020F0502020204030204" pitchFamily="34" charset="0"/>
                <a:cs typeface="Calibri" panose="020F0502020204030204" pitchFamily="34" charset="0"/>
              </a:rPr>
              <a:t>Δημιουργία </a:t>
            </a:r>
            <a:r>
              <a:rPr lang="el-GR" sz="1400" b="1" dirty="0">
                <a:solidFill>
                  <a:schemeClr val="accent3"/>
                </a:solidFill>
                <a:latin typeface="Calibri" panose="020F0502020204030204" pitchFamily="34" charset="0"/>
                <a:cs typeface="Calibri" panose="020F0502020204030204" pitchFamily="34" charset="0"/>
              </a:rPr>
              <a:t>μονοπατιού αυθεντικοποίησης</a:t>
            </a:r>
            <a:r>
              <a:rPr lang="el-GR"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A</a:t>
            </a:r>
            <a:r>
              <a:rPr lang="en-US" sz="1400" baseline="-25000" dirty="0">
                <a:latin typeface="Calibri" panose="020F0502020204030204" pitchFamily="34" charset="0"/>
                <a:cs typeface="Calibri" panose="020F0502020204030204" pitchFamily="34" charset="0"/>
              </a:rPr>
              <a:t>s</a:t>
            </a:r>
            <a:r>
              <a:rPr lang="en-US" sz="1400" dirty="0">
                <a:latin typeface="Calibri" panose="020F0502020204030204" pitchFamily="34" charset="0"/>
                <a:cs typeface="Calibri" panose="020F0502020204030204" pitchFamily="34" charset="0"/>
              </a:rPr>
              <a:t>=(a</a:t>
            </a:r>
            <a:r>
              <a:rPr lang="en-US" sz="1400" baseline="-25000" dirty="0">
                <a:latin typeface="Calibri" panose="020F0502020204030204" pitchFamily="34" charset="0"/>
                <a:cs typeface="Calibri" panose="020F0502020204030204" pitchFamily="34" charset="0"/>
              </a:rPr>
              <a:t>0</a:t>
            </a:r>
            <a:r>
              <a:rPr lang="en-US" sz="1400" dirty="0">
                <a:latin typeface="Calibri" panose="020F0502020204030204" pitchFamily="34" charset="0"/>
                <a:cs typeface="Calibri" panose="020F0502020204030204" pitchFamily="34" charset="0"/>
              </a:rPr>
              <a:t>, . . . ,A</a:t>
            </a:r>
            <a:r>
              <a:rPr lang="en-US" sz="1400" baseline="-25000" dirty="0">
                <a:latin typeface="Calibri" panose="020F0502020204030204" pitchFamily="34" charset="0"/>
                <a:cs typeface="Calibri" panose="020F0502020204030204" pitchFamily="34" charset="0"/>
              </a:rPr>
              <a:t>h-1</a:t>
            </a:r>
            <a:r>
              <a:rPr lang="en-US" sz="1400" dirty="0">
                <a:latin typeface="Calibri" panose="020F0502020204030204" pitchFamily="34" charset="0"/>
                <a:cs typeface="Calibri" panose="020F0502020204030204" pitchFamily="34" charset="0"/>
              </a:rPr>
              <a:t>) </a:t>
            </a:r>
            <a:r>
              <a:rPr lang="el-GR" sz="1400" dirty="0">
                <a:latin typeface="Calibri" panose="020F0502020204030204" pitchFamily="34" charset="0"/>
                <a:cs typeface="Calibri" panose="020F0502020204030204" pitchFamily="34" charset="0"/>
              </a:rPr>
              <a:t>για το </a:t>
            </a:r>
            <a:r>
              <a:rPr lang="en-US" sz="1400" dirty="0">
                <a:solidFill>
                  <a:srgbClr val="7030A0"/>
                </a:solidFill>
                <a:latin typeface="Calibri" panose="020F0502020204030204" pitchFamily="34" charset="0"/>
                <a:cs typeface="Calibri" panose="020F0502020204030204" pitchFamily="34" charset="0"/>
              </a:rPr>
              <a:t>Y</a:t>
            </a:r>
            <a:r>
              <a:rPr lang="en-US" sz="1400" baseline="-25000" dirty="0">
                <a:solidFill>
                  <a:srgbClr val="7030A0"/>
                </a:solidFill>
                <a:latin typeface="Calibri" panose="020F0502020204030204" pitchFamily="34" charset="0"/>
                <a:cs typeface="Calibri" panose="020F0502020204030204" pitchFamily="34" charset="0"/>
              </a:rPr>
              <a:t>s</a:t>
            </a:r>
            <a:r>
              <a:rPr lang="en-US" sz="1400" dirty="0">
                <a:latin typeface="Calibri" panose="020F0502020204030204" pitchFamily="34" charset="0"/>
                <a:cs typeface="Calibri" panose="020F0502020204030204" pitchFamily="34" charset="0"/>
              </a:rPr>
              <a:t>.</a:t>
            </a:r>
            <a:endParaRPr lang="el-GR" sz="1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C5CD8B8-41DA-46E0-9D60-B714C42A5B15}"/>
              </a:ext>
            </a:extLst>
          </p:cNvPr>
          <p:cNvSpPr txBox="1"/>
          <p:nvPr/>
        </p:nvSpPr>
        <p:spPr>
          <a:xfrm>
            <a:off x="0" y="261610"/>
            <a:ext cx="2462534" cy="307777"/>
          </a:xfrm>
          <a:prstGeom prst="rect">
            <a:avLst/>
          </a:prstGeom>
          <a:noFill/>
        </p:spPr>
        <p:txBody>
          <a:bodyPr wrap="none" rtlCol="0">
            <a:spAutoFit/>
          </a:bodyPr>
          <a:lstStyle/>
          <a:p>
            <a:r>
              <a:rPr lang="en-US" sz="1400" b="1" dirty="0"/>
              <a:t>*OTS – One Time Signature</a:t>
            </a:r>
          </a:p>
        </p:txBody>
      </p:sp>
      <p:sp>
        <p:nvSpPr>
          <p:cNvPr id="13" name="TextBox 12">
            <a:extLst>
              <a:ext uri="{FF2B5EF4-FFF2-40B4-BE49-F238E27FC236}">
                <a16:creationId xmlns:a16="http://schemas.microsoft.com/office/drawing/2014/main" id="{57FD251A-85DD-46E5-9BC2-D74358AB06D6}"/>
              </a:ext>
            </a:extLst>
          </p:cNvPr>
          <p:cNvSpPr txBox="1"/>
          <p:nvPr/>
        </p:nvSpPr>
        <p:spPr>
          <a:xfrm>
            <a:off x="8154112" y="3429000"/>
            <a:ext cx="3603476" cy="954107"/>
          </a:xfrm>
          <a:prstGeom prst="rect">
            <a:avLst/>
          </a:prstGeom>
          <a:noFill/>
        </p:spPr>
        <p:txBody>
          <a:bodyPr wrap="square">
            <a:spAutoFit/>
          </a:bodyPr>
          <a:lstStyle/>
          <a:p>
            <a:pPr algn="l"/>
            <a:r>
              <a:rPr lang="en-US" sz="1400" b="0" i="0" u="none" strike="noStrike" baseline="0" dirty="0">
                <a:solidFill>
                  <a:schemeClr val="accent3"/>
                </a:solidFill>
                <a:latin typeface="Calibri" panose="020F0502020204030204" pitchFamily="34" charset="0"/>
                <a:cs typeface="Calibri" panose="020F0502020204030204" pitchFamily="34" charset="0"/>
              </a:rPr>
              <a:t>*</a:t>
            </a:r>
            <a:r>
              <a:rPr lang="el-GR" sz="1400" dirty="0">
                <a:solidFill>
                  <a:schemeClr val="accent3"/>
                </a:solidFill>
                <a:latin typeface="Calibri" panose="020F0502020204030204" pitchFamily="34" charset="0"/>
                <a:cs typeface="Calibri" panose="020F0502020204030204" pitchFamily="34" charset="0"/>
              </a:rPr>
              <a:t>Κ</a:t>
            </a:r>
            <a:r>
              <a:rPr lang="el-GR" sz="1400" b="0" i="0" u="none" strike="noStrike" baseline="0" dirty="0">
                <a:solidFill>
                  <a:schemeClr val="accent3"/>
                </a:solidFill>
                <a:latin typeface="Calibri" panose="020F0502020204030204" pitchFamily="34" charset="0"/>
                <a:cs typeface="Calibri" panose="020F0502020204030204" pitchFamily="34" charset="0"/>
              </a:rPr>
              <a:t>ανόνας κατασκευής</a:t>
            </a:r>
            <a:r>
              <a:rPr lang="el-GR" sz="1400" b="0" i="0" u="none" strike="noStrike" baseline="0" dirty="0">
                <a:latin typeface="Calibri" panose="020F0502020204030204" pitchFamily="34" charset="0"/>
                <a:cs typeface="Calibri" panose="020F0502020204030204" pitchFamily="34" charset="0"/>
              </a:rPr>
              <a:t> :</a:t>
            </a:r>
          </a:p>
          <a:p>
            <a:pPr algn="l"/>
            <a:r>
              <a:rPr lang="el-GR" sz="1400" b="0" i="0" u="none" strike="noStrike" baseline="0" dirty="0">
                <a:latin typeface="Calibri" panose="020F0502020204030204" pitchFamily="34" charset="0"/>
                <a:cs typeface="Calibri" panose="020F0502020204030204" pitchFamily="34" charset="0"/>
              </a:rPr>
              <a:t>Ο h</a:t>
            </a:r>
            <a:r>
              <a:rPr lang="en-US" sz="1400" dirty="0">
                <a:latin typeface="Calibri" panose="020F0502020204030204" pitchFamily="34" charset="0"/>
                <a:cs typeface="Calibri" panose="020F0502020204030204" pitchFamily="34" charset="0"/>
              </a:rPr>
              <a:t>-</a:t>
            </a:r>
            <a:r>
              <a:rPr lang="el-GR" sz="1400" b="0" i="0" u="none" strike="noStrike" baseline="0" dirty="0">
                <a:latin typeface="Calibri" panose="020F0502020204030204" pitchFamily="34" charset="0"/>
                <a:cs typeface="Calibri" panose="020F0502020204030204" pitchFamily="34" charset="0"/>
              </a:rPr>
              <a:t>οστός κόμβος a</a:t>
            </a:r>
            <a:r>
              <a:rPr lang="el-GR" sz="1400" b="0" i="0" u="none" strike="noStrike" baseline="-25000" dirty="0">
                <a:latin typeface="Calibri" panose="020F0502020204030204" pitchFamily="34" charset="0"/>
                <a:cs typeface="Calibri" panose="020F0502020204030204" pitchFamily="34" charset="0"/>
              </a:rPr>
              <a:t>h</a:t>
            </a:r>
            <a:r>
              <a:rPr lang="el-GR" sz="1400" b="0" i="0" u="none" strike="noStrike" baseline="0" dirty="0">
                <a:latin typeface="Calibri" panose="020F0502020204030204" pitchFamily="34" charset="0"/>
                <a:cs typeface="Calibri" panose="020F0502020204030204" pitchFamily="34" charset="0"/>
              </a:rPr>
              <a:t> ∈ A</a:t>
            </a:r>
            <a:r>
              <a:rPr lang="el-GR" sz="1400" b="0" i="0" u="none" strike="noStrike" baseline="-25000" dirty="0">
                <a:latin typeface="Calibri" panose="020F0502020204030204" pitchFamily="34" charset="0"/>
                <a:cs typeface="Calibri" panose="020F0502020204030204" pitchFamily="34" charset="0"/>
              </a:rPr>
              <a:t>s </a:t>
            </a:r>
            <a:r>
              <a:rPr lang="en-US" sz="1400" b="0" i="0" u="none" strike="noStrike" baseline="-25000" dirty="0">
                <a:latin typeface="Calibri" panose="020F0502020204030204" pitchFamily="34" charset="0"/>
                <a:cs typeface="Calibri" panose="020F0502020204030204" pitchFamily="34" charset="0"/>
              </a:rPr>
              <a:t> </a:t>
            </a:r>
            <a:r>
              <a:rPr lang="el-GR" sz="1400" b="0" i="0" u="none" strike="noStrike" baseline="0" dirty="0">
                <a:latin typeface="Calibri" panose="020F0502020204030204" pitchFamily="34" charset="0"/>
                <a:cs typeface="Calibri" panose="020F0502020204030204" pitchFamily="34" charset="0"/>
              </a:rPr>
              <a:t>είναι ο αδερφός κόμβος του κόμβου που βρίσκεται στο μονοπάτι από το </a:t>
            </a:r>
            <a:r>
              <a:rPr lang="el-GR" sz="1400" b="0" i="0" u="none" strike="noStrike" baseline="0" dirty="0">
                <a:solidFill>
                  <a:srgbClr val="CF5B22"/>
                </a:solidFill>
                <a:latin typeface="Calibri" panose="020F0502020204030204" pitchFamily="34" charset="0"/>
                <a:cs typeface="Calibri" panose="020F0502020204030204" pitchFamily="34" charset="0"/>
              </a:rPr>
              <a:t>g(</a:t>
            </a:r>
            <a:r>
              <a:rPr lang="el-GR" sz="1400" b="0" i="0" u="none" strike="noStrike" baseline="0" dirty="0">
                <a:solidFill>
                  <a:srgbClr val="7030A0"/>
                </a:solidFill>
                <a:latin typeface="Calibri" panose="020F0502020204030204" pitchFamily="34" charset="0"/>
                <a:cs typeface="Calibri" panose="020F0502020204030204" pitchFamily="34" charset="0"/>
              </a:rPr>
              <a:t>Y</a:t>
            </a:r>
            <a:r>
              <a:rPr lang="el-GR" sz="1400" b="0" i="0" u="none" strike="noStrike" baseline="-25000" dirty="0">
                <a:solidFill>
                  <a:srgbClr val="7030A0"/>
                </a:solidFill>
                <a:latin typeface="Calibri" panose="020F0502020204030204" pitchFamily="34" charset="0"/>
                <a:cs typeface="Calibri" panose="020F0502020204030204" pitchFamily="34" charset="0"/>
              </a:rPr>
              <a:t>s</a:t>
            </a:r>
            <a:r>
              <a:rPr lang="el-GR" sz="1400" b="0" i="0" u="none" strike="noStrike" baseline="0" dirty="0">
                <a:solidFill>
                  <a:srgbClr val="CF5B22"/>
                </a:solidFill>
                <a:latin typeface="Calibri" panose="020F0502020204030204" pitchFamily="34" charset="0"/>
                <a:cs typeface="Calibri" panose="020F0502020204030204" pitchFamily="34" charset="0"/>
              </a:rPr>
              <a:t>)</a:t>
            </a:r>
            <a:r>
              <a:rPr lang="el-GR" sz="1400" b="0" i="0" u="none" strike="noStrike" baseline="0" dirty="0">
                <a:latin typeface="Calibri" panose="020F0502020204030204" pitchFamily="34" charset="0"/>
                <a:cs typeface="Calibri" panose="020F0502020204030204" pitchFamily="34" charset="0"/>
              </a:rPr>
              <a:t> μέχρι τη ρίζα σε ύψος h.</a:t>
            </a:r>
          </a:p>
        </p:txBody>
      </p:sp>
      <p:sp>
        <p:nvSpPr>
          <p:cNvPr id="18" name="TextBox 17">
            <a:extLst>
              <a:ext uri="{FF2B5EF4-FFF2-40B4-BE49-F238E27FC236}">
                <a16:creationId xmlns:a16="http://schemas.microsoft.com/office/drawing/2014/main" id="{EC8DA813-3B0A-4883-BB22-609D398733B7}"/>
              </a:ext>
            </a:extLst>
          </p:cNvPr>
          <p:cNvSpPr txBox="1"/>
          <p:nvPr/>
        </p:nvSpPr>
        <p:spPr>
          <a:xfrm>
            <a:off x="7035325" y="2246413"/>
            <a:ext cx="2920525" cy="338554"/>
          </a:xfrm>
          <a:prstGeom prst="rect">
            <a:avLst/>
          </a:prstGeom>
          <a:noFill/>
          <a:ln>
            <a:solidFill>
              <a:srgbClr val="0070C0"/>
            </a:solidFill>
          </a:ln>
        </p:spPr>
        <p:txBody>
          <a:bodyPr wrap="square">
            <a:spAutoFit/>
          </a:bodyPr>
          <a:lstStyle/>
          <a:p>
            <a:pPr algn="ctr"/>
            <a:r>
              <a:rPr lang="en-US" sz="1600" b="0" i="0" u="none" strike="noStrike" baseline="0" dirty="0">
                <a:latin typeface="Calibri" panose="020F0502020204030204" pitchFamily="34" charset="0"/>
                <a:cs typeface="Calibri" panose="020F0502020204030204" pitchFamily="34" charset="0"/>
              </a:rPr>
              <a:t>σ</a:t>
            </a:r>
            <a:r>
              <a:rPr lang="en-US" sz="1600" b="0" i="0" u="none" strike="noStrike" baseline="-25000" dirty="0">
                <a:latin typeface="Calibri" panose="020F0502020204030204" pitchFamily="34" charset="0"/>
                <a:cs typeface="Calibri" panose="020F0502020204030204" pitchFamily="34" charset="0"/>
              </a:rPr>
              <a:t>s</a:t>
            </a:r>
            <a:r>
              <a:rPr lang="en-US" sz="1600" b="0" i="0" u="none" strike="noStrike" baseline="0" dirty="0">
                <a:latin typeface="Calibri" panose="020F0502020204030204" pitchFamily="34" charset="0"/>
                <a:cs typeface="Calibri" panose="020F0502020204030204" pitchFamily="34" charset="0"/>
              </a:rPr>
              <a:t> = (s, σ</a:t>
            </a:r>
            <a:r>
              <a:rPr lang="en-US" sz="1600" b="0" i="0" u="none" strike="noStrike" baseline="-25000" dirty="0">
                <a:latin typeface="Calibri" panose="020F0502020204030204" pitchFamily="34" charset="0"/>
                <a:cs typeface="Calibri" panose="020F0502020204030204" pitchFamily="34" charset="0"/>
              </a:rPr>
              <a:t>OTS</a:t>
            </a:r>
            <a:r>
              <a:rPr lang="en-US" sz="1600" b="0" i="0" u="none" strike="noStrike" baseline="0" dirty="0">
                <a:latin typeface="Calibri" panose="020F0502020204030204" pitchFamily="34" charset="0"/>
                <a:cs typeface="Calibri" panose="020F0502020204030204" pitchFamily="34" charset="0"/>
              </a:rPr>
              <a:t>, </a:t>
            </a:r>
            <a:r>
              <a:rPr lang="en-US" sz="1600" b="0" i="0" u="none" strike="noStrike" baseline="0" dirty="0">
                <a:solidFill>
                  <a:srgbClr val="7030A0"/>
                </a:solidFill>
                <a:latin typeface="Calibri" panose="020F0502020204030204" pitchFamily="34" charset="0"/>
                <a:cs typeface="Calibri" panose="020F0502020204030204" pitchFamily="34" charset="0"/>
              </a:rPr>
              <a:t>Y</a:t>
            </a:r>
            <a:r>
              <a:rPr lang="en-US" sz="1600" b="0" i="0" u="none" strike="noStrike" baseline="-25000" dirty="0">
                <a:solidFill>
                  <a:srgbClr val="7030A0"/>
                </a:solidFill>
                <a:latin typeface="Calibri" panose="020F0502020204030204" pitchFamily="34" charset="0"/>
                <a:cs typeface="Calibri" panose="020F0502020204030204" pitchFamily="34" charset="0"/>
              </a:rPr>
              <a:t>s</a:t>
            </a:r>
            <a:r>
              <a:rPr lang="en-US" sz="1600" b="0" i="0" u="none" strike="noStrike" baseline="0" dirty="0">
                <a:latin typeface="Calibri" panose="020F0502020204030204" pitchFamily="34" charset="0"/>
                <a:cs typeface="Calibri" panose="020F0502020204030204" pitchFamily="34" charset="0"/>
              </a:rPr>
              <a:t>, (a</a:t>
            </a:r>
            <a:r>
              <a:rPr lang="en-US" sz="1600" b="0" i="0" u="none" strike="noStrike" baseline="-25000" dirty="0">
                <a:latin typeface="Calibri" panose="020F0502020204030204" pitchFamily="34" charset="0"/>
                <a:cs typeface="Calibri" panose="020F0502020204030204" pitchFamily="34" charset="0"/>
              </a:rPr>
              <a:t>0</a:t>
            </a:r>
            <a:r>
              <a:rPr lang="en-US" sz="1600" b="0" i="0" u="none" strike="noStrike" baseline="0" dirty="0">
                <a:latin typeface="Calibri" panose="020F0502020204030204" pitchFamily="34" charset="0"/>
                <a:cs typeface="Calibri" panose="020F0502020204030204" pitchFamily="34" charset="0"/>
              </a:rPr>
              <a:t>, . . . , a</a:t>
            </a:r>
            <a:r>
              <a:rPr lang="en-US" sz="1600" b="0" i="0" u="none" strike="noStrike" baseline="-25000" dirty="0">
                <a:latin typeface="Calibri" panose="020F0502020204030204" pitchFamily="34" charset="0"/>
                <a:cs typeface="Calibri" panose="020F0502020204030204" pitchFamily="34" charset="0"/>
              </a:rPr>
              <a:t>H−1</a:t>
            </a:r>
            <a:r>
              <a:rPr lang="en-US" sz="1600" b="0" i="0" u="none" strike="noStrike" baseline="0" dirty="0">
                <a:latin typeface="Calibri" panose="020F0502020204030204" pitchFamily="34" charset="0"/>
                <a:cs typeface="Calibri" panose="020F0502020204030204" pitchFamily="34" charset="0"/>
              </a:rPr>
              <a:t>))</a:t>
            </a:r>
            <a:endParaRPr lang="el-GR" sz="1600" dirty="0">
              <a:latin typeface="Calibri" panose="020F0502020204030204" pitchFamily="34" charset="0"/>
              <a:cs typeface="Calibri" panose="020F0502020204030204" pitchFamily="34" charset="0"/>
            </a:endParaRPr>
          </a:p>
        </p:txBody>
      </p:sp>
      <p:sp>
        <p:nvSpPr>
          <p:cNvPr id="19" name="Right Brace 18">
            <a:extLst>
              <a:ext uri="{FF2B5EF4-FFF2-40B4-BE49-F238E27FC236}">
                <a16:creationId xmlns:a16="http://schemas.microsoft.com/office/drawing/2014/main" id="{7FE530AD-DFE1-492F-8A16-4107905CB8FE}"/>
              </a:ext>
            </a:extLst>
          </p:cNvPr>
          <p:cNvSpPr/>
          <p:nvPr/>
        </p:nvSpPr>
        <p:spPr>
          <a:xfrm>
            <a:off x="5903719" y="2076628"/>
            <a:ext cx="384561" cy="678124"/>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cxnSp>
        <p:nvCxnSpPr>
          <p:cNvPr id="21" name="Straight Arrow Connector 20">
            <a:extLst>
              <a:ext uri="{FF2B5EF4-FFF2-40B4-BE49-F238E27FC236}">
                <a16:creationId xmlns:a16="http://schemas.microsoft.com/office/drawing/2014/main" id="{B75ECD80-8FF5-4A39-9D93-5AFC992083D3}"/>
              </a:ext>
            </a:extLst>
          </p:cNvPr>
          <p:cNvCxnSpPr>
            <a:stCxn id="19" idx="1"/>
            <a:endCxn id="18" idx="1"/>
          </p:cNvCxnSpPr>
          <p:nvPr/>
        </p:nvCxnSpPr>
        <p:spPr>
          <a:xfrm>
            <a:off x="6288280" y="2415690"/>
            <a:ext cx="74704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BEC83FBD-67D8-4BA5-990A-41D73AAA647D}"/>
              </a:ext>
            </a:extLst>
          </p:cNvPr>
          <p:cNvSpPr/>
          <p:nvPr/>
        </p:nvSpPr>
        <p:spPr>
          <a:xfrm>
            <a:off x="3717420" y="5614587"/>
            <a:ext cx="2307366" cy="506076"/>
          </a:xfrm>
          <a:custGeom>
            <a:avLst/>
            <a:gdLst>
              <a:gd name="connsiteX0" fmla="*/ 0 w 2307366"/>
              <a:gd name="connsiteY0" fmla="*/ 84348 h 506076"/>
              <a:gd name="connsiteX1" fmla="*/ 84348 w 2307366"/>
              <a:gd name="connsiteY1" fmla="*/ 0 h 506076"/>
              <a:gd name="connsiteX2" fmla="*/ 661789 w 2307366"/>
              <a:gd name="connsiteY2" fmla="*/ 0 h 506076"/>
              <a:gd name="connsiteX3" fmla="*/ 1217843 w 2307366"/>
              <a:gd name="connsiteY3" fmla="*/ 0 h 506076"/>
              <a:gd name="connsiteX4" fmla="*/ 1688351 w 2307366"/>
              <a:gd name="connsiteY4" fmla="*/ 0 h 506076"/>
              <a:gd name="connsiteX5" fmla="*/ 2223018 w 2307366"/>
              <a:gd name="connsiteY5" fmla="*/ 0 h 506076"/>
              <a:gd name="connsiteX6" fmla="*/ 2307366 w 2307366"/>
              <a:gd name="connsiteY6" fmla="*/ 84348 h 506076"/>
              <a:gd name="connsiteX7" fmla="*/ 2307366 w 2307366"/>
              <a:gd name="connsiteY7" fmla="*/ 421728 h 506076"/>
              <a:gd name="connsiteX8" fmla="*/ 2223018 w 2307366"/>
              <a:gd name="connsiteY8" fmla="*/ 506076 h 506076"/>
              <a:gd name="connsiteX9" fmla="*/ 1731124 w 2307366"/>
              <a:gd name="connsiteY9" fmla="*/ 506076 h 506076"/>
              <a:gd name="connsiteX10" fmla="*/ 1239230 w 2307366"/>
              <a:gd name="connsiteY10" fmla="*/ 506076 h 506076"/>
              <a:gd name="connsiteX11" fmla="*/ 661789 w 2307366"/>
              <a:gd name="connsiteY11" fmla="*/ 506076 h 506076"/>
              <a:gd name="connsiteX12" fmla="*/ 84348 w 2307366"/>
              <a:gd name="connsiteY12" fmla="*/ 506076 h 506076"/>
              <a:gd name="connsiteX13" fmla="*/ 0 w 2307366"/>
              <a:gd name="connsiteY13" fmla="*/ 421728 h 506076"/>
              <a:gd name="connsiteX14" fmla="*/ 0 w 2307366"/>
              <a:gd name="connsiteY14" fmla="*/ 84348 h 5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7366" h="506076" extrusionOk="0">
                <a:moveTo>
                  <a:pt x="0" y="84348"/>
                </a:moveTo>
                <a:cubicBezTo>
                  <a:pt x="-5231" y="46119"/>
                  <a:pt x="29918" y="-2821"/>
                  <a:pt x="84348" y="0"/>
                </a:cubicBezTo>
                <a:cubicBezTo>
                  <a:pt x="296586" y="-19907"/>
                  <a:pt x="534765" y="-11031"/>
                  <a:pt x="661789" y="0"/>
                </a:cubicBezTo>
                <a:cubicBezTo>
                  <a:pt x="788813" y="11031"/>
                  <a:pt x="953727" y="-1222"/>
                  <a:pt x="1217843" y="0"/>
                </a:cubicBezTo>
                <a:cubicBezTo>
                  <a:pt x="1481959" y="1222"/>
                  <a:pt x="1520890" y="5100"/>
                  <a:pt x="1688351" y="0"/>
                </a:cubicBezTo>
                <a:cubicBezTo>
                  <a:pt x="1855812" y="-5100"/>
                  <a:pt x="2036731" y="15765"/>
                  <a:pt x="2223018" y="0"/>
                </a:cubicBezTo>
                <a:cubicBezTo>
                  <a:pt x="2273966" y="-5189"/>
                  <a:pt x="2311584" y="38028"/>
                  <a:pt x="2307366" y="84348"/>
                </a:cubicBezTo>
                <a:cubicBezTo>
                  <a:pt x="2294942" y="227828"/>
                  <a:pt x="2317009" y="260957"/>
                  <a:pt x="2307366" y="421728"/>
                </a:cubicBezTo>
                <a:cubicBezTo>
                  <a:pt x="2304205" y="473875"/>
                  <a:pt x="2268698" y="504573"/>
                  <a:pt x="2223018" y="506076"/>
                </a:cubicBezTo>
                <a:cubicBezTo>
                  <a:pt x="2064161" y="524548"/>
                  <a:pt x="1836324" y="518806"/>
                  <a:pt x="1731124" y="506076"/>
                </a:cubicBezTo>
                <a:cubicBezTo>
                  <a:pt x="1625924" y="493346"/>
                  <a:pt x="1409001" y="516314"/>
                  <a:pt x="1239230" y="506076"/>
                </a:cubicBezTo>
                <a:cubicBezTo>
                  <a:pt x="1069459" y="495838"/>
                  <a:pt x="824630" y="494924"/>
                  <a:pt x="661789" y="506076"/>
                </a:cubicBezTo>
                <a:cubicBezTo>
                  <a:pt x="498948" y="517228"/>
                  <a:pt x="212271" y="525302"/>
                  <a:pt x="84348" y="506076"/>
                </a:cubicBezTo>
                <a:cubicBezTo>
                  <a:pt x="40802" y="505966"/>
                  <a:pt x="3827" y="476097"/>
                  <a:pt x="0" y="421728"/>
                </a:cubicBezTo>
                <a:cubicBezTo>
                  <a:pt x="16027" y="331331"/>
                  <a:pt x="-13452" y="159118"/>
                  <a:pt x="0" y="84348"/>
                </a:cubicBezTo>
                <a:close/>
              </a:path>
            </a:pathLst>
          </a:custGeom>
          <a:noFill/>
          <a:ln w="57150">
            <a:solidFill>
              <a:srgbClr val="0070C0"/>
            </a:solidFill>
            <a:extLst>
              <a:ext uri="{C807C97D-BFC1-408E-A445-0C87EB9F89A2}">
                <ask:lineSketchStyleProps xmlns:ask="http://schemas.microsoft.com/office/drawing/2018/sketchyshapes" sd="960151474">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3" name="Oval 32">
            <a:extLst>
              <a:ext uri="{FF2B5EF4-FFF2-40B4-BE49-F238E27FC236}">
                <a16:creationId xmlns:a16="http://schemas.microsoft.com/office/drawing/2014/main" id="{FECE1479-EA1F-40AD-9A79-4051B600D559}"/>
              </a:ext>
            </a:extLst>
          </p:cNvPr>
          <p:cNvSpPr/>
          <p:nvPr/>
        </p:nvSpPr>
        <p:spPr>
          <a:xfrm>
            <a:off x="4919527" y="4588374"/>
            <a:ext cx="454886" cy="401653"/>
          </a:xfrm>
          <a:custGeom>
            <a:avLst/>
            <a:gdLst>
              <a:gd name="connsiteX0" fmla="*/ 0 w 454886"/>
              <a:gd name="connsiteY0" fmla="*/ 200827 h 401653"/>
              <a:gd name="connsiteX1" fmla="*/ 227443 w 454886"/>
              <a:gd name="connsiteY1" fmla="*/ 0 h 401653"/>
              <a:gd name="connsiteX2" fmla="*/ 454886 w 454886"/>
              <a:gd name="connsiteY2" fmla="*/ 200827 h 401653"/>
              <a:gd name="connsiteX3" fmla="*/ 227443 w 454886"/>
              <a:gd name="connsiteY3" fmla="*/ 401654 h 401653"/>
              <a:gd name="connsiteX4" fmla="*/ 0 w 454886"/>
              <a:gd name="connsiteY4" fmla="*/ 200827 h 40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86" h="401653" extrusionOk="0">
                <a:moveTo>
                  <a:pt x="0" y="200827"/>
                </a:moveTo>
                <a:cubicBezTo>
                  <a:pt x="10039" y="75138"/>
                  <a:pt x="105923" y="6415"/>
                  <a:pt x="227443" y="0"/>
                </a:cubicBezTo>
                <a:cubicBezTo>
                  <a:pt x="350089" y="-8259"/>
                  <a:pt x="474123" y="101420"/>
                  <a:pt x="454886" y="200827"/>
                </a:cubicBezTo>
                <a:cubicBezTo>
                  <a:pt x="454239" y="304676"/>
                  <a:pt x="332281" y="411011"/>
                  <a:pt x="227443" y="401654"/>
                </a:cubicBezTo>
                <a:cubicBezTo>
                  <a:pt x="100143" y="393560"/>
                  <a:pt x="8548" y="324067"/>
                  <a:pt x="0" y="200827"/>
                </a:cubicBezTo>
                <a:close/>
              </a:path>
            </a:pathLst>
          </a:custGeom>
          <a:noFill/>
          <a:ln w="38100">
            <a:solidFill>
              <a:srgbClr val="0070C0"/>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4" name="Oval 33">
            <a:extLst>
              <a:ext uri="{FF2B5EF4-FFF2-40B4-BE49-F238E27FC236}">
                <a16:creationId xmlns:a16="http://schemas.microsoft.com/office/drawing/2014/main" id="{819DB887-551E-4FAA-8ADB-646EA1938F70}"/>
              </a:ext>
            </a:extLst>
          </p:cNvPr>
          <p:cNvSpPr/>
          <p:nvPr/>
        </p:nvSpPr>
        <p:spPr>
          <a:xfrm>
            <a:off x="6095999" y="4093436"/>
            <a:ext cx="454886" cy="384560"/>
          </a:xfrm>
          <a:custGeom>
            <a:avLst/>
            <a:gdLst>
              <a:gd name="connsiteX0" fmla="*/ 0 w 454886"/>
              <a:gd name="connsiteY0" fmla="*/ 192280 h 384560"/>
              <a:gd name="connsiteX1" fmla="*/ 227443 w 454886"/>
              <a:gd name="connsiteY1" fmla="*/ 0 h 384560"/>
              <a:gd name="connsiteX2" fmla="*/ 454886 w 454886"/>
              <a:gd name="connsiteY2" fmla="*/ 192280 h 384560"/>
              <a:gd name="connsiteX3" fmla="*/ 227443 w 454886"/>
              <a:gd name="connsiteY3" fmla="*/ 384560 h 384560"/>
              <a:gd name="connsiteX4" fmla="*/ 0 w 454886"/>
              <a:gd name="connsiteY4" fmla="*/ 192280 h 38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86" h="384560" extrusionOk="0">
                <a:moveTo>
                  <a:pt x="0" y="192280"/>
                </a:moveTo>
                <a:cubicBezTo>
                  <a:pt x="10039" y="71312"/>
                  <a:pt x="105923" y="6415"/>
                  <a:pt x="227443" y="0"/>
                </a:cubicBezTo>
                <a:cubicBezTo>
                  <a:pt x="351800" y="-3497"/>
                  <a:pt x="475344" y="98324"/>
                  <a:pt x="454886" y="192280"/>
                </a:cubicBezTo>
                <a:cubicBezTo>
                  <a:pt x="454239" y="291408"/>
                  <a:pt x="332281" y="393917"/>
                  <a:pt x="227443" y="384560"/>
                </a:cubicBezTo>
                <a:cubicBezTo>
                  <a:pt x="96132" y="357222"/>
                  <a:pt x="8072" y="310114"/>
                  <a:pt x="0" y="192280"/>
                </a:cubicBezTo>
                <a:close/>
              </a:path>
            </a:pathLst>
          </a:custGeom>
          <a:noFill/>
          <a:ln w="38100">
            <a:solidFill>
              <a:srgbClr val="0070C0"/>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5" name="Oval 34">
            <a:extLst>
              <a:ext uri="{FF2B5EF4-FFF2-40B4-BE49-F238E27FC236}">
                <a16:creationId xmlns:a16="http://schemas.microsoft.com/office/drawing/2014/main" id="{9F19CC2C-ADF6-4AFC-B159-96D0094C4DD1}"/>
              </a:ext>
            </a:extLst>
          </p:cNvPr>
          <p:cNvSpPr/>
          <p:nvPr/>
        </p:nvSpPr>
        <p:spPr>
          <a:xfrm>
            <a:off x="1814021" y="3468626"/>
            <a:ext cx="454886" cy="401653"/>
          </a:xfrm>
          <a:custGeom>
            <a:avLst/>
            <a:gdLst>
              <a:gd name="connsiteX0" fmla="*/ 0 w 454886"/>
              <a:gd name="connsiteY0" fmla="*/ 200827 h 401653"/>
              <a:gd name="connsiteX1" fmla="*/ 227443 w 454886"/>
              <a:gd name="connsiteY1" fmla="*/ 0 h 401653"/>
              <a:gd name="connsiteX2" fmla="*/ 454886 w 454886"/>
              <a:gd name="connsiteY2" fmla="*/ 200827 h 401653"/>
              <a:gd name="connsiteX3" fmla="*/ 227443 w 454886"/>
              <a:gd name="connsiteY3" fmla="*/ 401654 h 401653"/>
              <a:gd name="connsiteX4" fmla="*/ 0 w 454886"/>
              <a:gd name="connsiteY4" fmla="*/ 200827 h 40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86" h="401653" extrusionOk="0">
                <a:moveTo>
                  <a:pt x="0" y="200827"/>
                </a:moveTo>
                <a:cubicBezTo>
                  <a:pt x="10039" y="75138"/>
                  <a:pt x="105923" y="6415"/>
                  <a:pt x="227443" y="0"/>
                </a:cubicBezTo>
                <a:cubicBezTo>
                  <a:pt x="350089" y="-8259"/>
                  <a:pt x="474123" y="101420"/>
                  <a:pt x="454886" y="200827"/>
                </a:cubicBezTo>
                <a:cubicBezTo>
                  <a:pt x="454239" y="304676"/>
                  <a:pt x="332281" y="411011"/>
                  <a:pt x="227443" y="401654"/>
                </a:cubicBezTo>
                <a:cubicBezTo>
                  <a:pt x="100143" y="393560"/>
                  <a:pt x="8548" y="324067"/>
                  <a:pt x="0" y="200827"/>
                </a:cubicBezTo>
                <a:close/>
              </a:path>
            </a:pathLst>
          </a:custGeom>
          <a:noFill/>
          <a:ln w="38100">
            <a:solidFill>
              <a:srgbClr val="0070C0"/>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37" name="Straight Arrow Connector 36">
            <a:extLst>
              <a:ext uri="{FF2B5EF4-FFF2-40B4-BE49-F238E27FC236}">
                <a16:creationId xmlns:a16="http://schemas.microsoft.com/office/drawing/2014/main" id="{FDB130E5-20AE-49C8-A7B5-F42F6E902C7F}"/>
              </a:ext>
            </a:extLst>
          </p:cNvPr>
          <p:cNvCxnSpPr>
            <a:stCxn id="33" idx="1"/>
          </p:cNvCxnSpPr>
          <p:nvPr/>
        </p:nvCxnSpPr>
        <p:spPr>
          <a:xfrm flipH="1" flipV="1">
            <a:off x="4729155" y="4393515"/>
            <a:ext cx="256989" cy="25368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D784FD1-F9D6-4AF0-AD4D-DF8D39D5C50C}"/>
              </a:ext>
            </a:extLst>
          </p:cNvPr>
          <p:cNvCxnSpPr>
            <a:cxnSpLocks/>
            <a:stCxn id="34" idx="1"/>
          </p:cNvCxnSpPr>
          <p:nvPr/>
        </p:nvCxnSpPr>
        <p:spPr>
          <a:xfrm flipH="1" flipV="1">
            <a:off x="5630253" y="3779213"/>
            <a:ext cx="532363" cy="3705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469038-D158-4473-B93D-F279F4E1C9F1}"/>
              </a:ext>
            </a:extLst>
          </p:cNvPr>
          <p:cNvCxnSpPr>
            <a:cxnSpLocks/>
            <a:stCxn id="35" idx="6"/>
          </p:cNvCxnSpPr>
          <p:nvPr/>
        </p:nvCxnSpPr>
        <p:spPr>
          <a:xfrm flipV="1">
            <a:off x="2268907" y="3223591"/>
            <a:ext cx="1286143" cy="44586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30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par>
                                <p:cTn id="26" presetID="16" presetClass="entr" presetSubtype="37"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Vertical)">
                                      <p:cBhvr>
                                        <p:cTn id="28" dur="500"/>
                                        <p:tgtEl>
                                          <p:spTgt spid="1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500"/>
                                        <p:tgtEl>
                                          <p:spTgt spid="1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par>
                                <p:cTn id="60" presetID="22" presetClass="entr" presetSubtype="8"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3" grpId="0"/>
      <p:bldP spid="18" grpId="0" animBg="1"/>
      <p:bldP spid="19" grpId="0" animBg="1"/>
      <p:bldP spid="32" grpId="0" animBg="1"/>
      <p:bldP spid="33" grpId="0" animBg="1"/>
      <p:bldP spid="34" grpId="0" animBg="1"/>
      <p:bldP spid="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5B98D9-90E3-4334-AC15-D3B7F4A178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879" y="2439358"/>
            <a:ext cx="7853858" cy="4245994"/>
          </a:xfrm>
          <a:prstGeom prst="rect">
            <a:avLst/>
          </a:prstGeom>
          <a:ln w="38100" cap="sq">
            <a:solidFill>
              <a:schemeClr val="accent3">
                <a:lumMod val="75000"/>
              </a:schemeClr>
            </a:solidFill>
            <a:miter lim="800000"/>
          </a:ln>
          <a:effectLst>
            <a:outerShdw blurRad="57150" dist="50800" dir="2700000" algn="tl" rotWithShape="0">
              <a:srgbClr val="000000">
                <a:alpha val="40000"/>
              </a:srgbClr>
            </a:outerShdw>
          </a:effectLst>
        </p:spPr>
      </p:pic>
      <p:sp>
        <p:nvSpPr>
          <p:cNvPr id="4" name="header">
            <a:extLst>
              <a:ext uri="{FF2B5EF4-FFF2-40B4-BE49-F238E27FC236}">
                <a16:creationId xmlns:a16="http://schemas.microsoft.com/office/drawing/2014/main" id="{21E2579E-C02F-47A9-99C0-830FFCFAEE03}"/>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4"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4"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4"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3" name="TextBox 2">
            <a:extLst>
              <a:ext uri="{FF2B5EF4-FFF2-40B4-BE49-F238E27FC236}">
                <a16:creationId xmlns:a16="http://schemas.microsoft.com/office/drawing/2014/main" id="{8B6C1067-65BC-44F3-996F-D25DA4E72F3A}"/>
              </a:ext>
            </a:extLst>
          </p:cNvPr>
          <p:cNvSpPr txBox="1"/>
          <p:nvPr/>
        </p:nvSpPr>
        <p:spPr>
          <a:xfrm>
            <a:off x="1777525" y="669490"/>
            <a:ext cx="8637044" cy="523220"/>
          </a:xfrm>
          <a:prstGeom prst="rect">
            <a:avLst/>
          </a:prstGeom>
          <a:noFill/>
        </p:spPr>
        <p:txBody>
          <a:bodyPr wrap="square" rtlCol="0">
            <a:spAutoFit/>
          </a:bodyPr>
          <a:lstStyle/>
          <a:p>
            <a:pPr algn="ctr"/>
            <a:r>
              <a:rPr lang="el-GR" sz="2800" b="1" dirty="0">
                <a:solidFill>
                  <a:schemeClr val="accent3"/>
                </a:solidFill>
                <a:latin typeface="Calibri" panose="020F0502020204030204" pitchFamily="34" charset="0"/>
                <a:cs typeface="Calibri" panose="020F0502020204030204" pitchFamily="34" charset="0"/>
              </a:rPr>
              <a:t>Σχήμα Υπογραφής </a:t>
            </a:r>
            <a:r>
              <a:rPr lang="en-US" sz="2800" b="1" dirty="0">
                <a:solidFill>
                  <a:schemeClr val="accent3"/>
                </a:solidFill>
                <a:latin typeface="Calibri" panose="020F0502020204030204" pitchFamily="34" charset="0"/>
                <a:cs typeface="Calibri" panose="020F0502020204030204" pitchFamily="34" charset="0"/>
              </a:rPr>
              <a:t>Merkle (MSS)</a:t>
            </a:r>
            <a:endParaRPr lang="el-GR" sz="2800" b="1" dirty="0">
              <a:solidFill>
                <a:schemeClr val="accent3"/>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0883E2E-725D-4078-B5C6-66C7B8EF2CE7}"/>
              </a:ext>
            </a:extLst>
          </p:cNvPr>
          <p:cNvSpPr txBox="1"/>
          <p:nvPr/>
        </p:nvSpPr>
        <p:spPr>
          <a:xfrm>
            <a:off x="0" y="0"/>
            <a:ext cx="3555050" cy="307777"/>
          </a:xfrm>
          <a:prstGeom prst="rect">
            <a:avLst/>
          </a:prstGeom>
          <a:noFill/>
        </p:spPr>
        <p:txBody>
          <a:bodyPr wrap="square" rtlCol="0">
            <a:spAutoFit/>
          </a:bodyPr>
          <a:lstStyle/>
          <a:p>
            <a:r>
              <a:rPr lang="en-US" sz="1400" b="1" dirty="0"/>
              <a:t>*MSS – Merkle Signature Signature</a:t>
            </a:r>
          </a:p>
        </p:txBody>
      </p:sp>
      <p:sp>
        <p:nvSpPr>
          <p:cNvPr id="2" name="TextBox 1">
            <a:extLst>
              <a:ext uri="{FF2B5EF4-FFF2-40B4-BE49-F238E27FC236}">
                <a16:creationId xmlns:a16="http://schemas.microsoft.com/office/drawing/2014/main" id="{622F80C4-D806-4F5B-9118-989E89B18D41}"/>
              </a:ext>
            </a:extLst>
          </p:cNvPr>
          <p:cNvSpPr txBox="1"/>
          <p:nvPr/>
        </p:nvSpPr>
        <p:spPr>
          <a:xfrm>
            <a:off x="162369" y="1400535"/>
            <a:ext cx="4213077" cy="400110"/>
          </a:xfrm>
          <a:prstGeom prst="rect">
            <a:avLst/>
          </a:prstGeom>
          <a:noFill/>
        </p:spPr>
        <p:txBody>
          <a:bodyPr wrap="square" rtlCol="0">
            <a:spAutoFit/>
          </a:bodyPr>
          <a:lstStyle/>
          <a:p>
            <a:pPr marL="342900" indent="-342900">
              <a:buFont typeface="Wingdings" panose="05000000000000000000" pitchFamily="2" charset="2"/>
              <a:buChar char="Ø"/>
            </a:pPr>
            <a:r>
              <a:rPr lang="el-GR" sz="2000" b="1" dirty="0">
                <a:solidFill>
                  <a:srgbClr val="548235"/>
                </a:solidFill>
                <a:latin typeface="Calibri" panose="020F0502020204030204" pitchFamily="34" charset="0"/>
                <a:cs typeface="Calibri" panose="020F0502020204030204" pitchFamily="34" charset="0"/>
              </a:rPr>
              <a:t>Επαλήθευση Υπογραφής</a:t>
            </a:r>
          </a:p>
        </p:txBody>
      </p:sp>
      <p:sp>
        <p:nvSpPr>
          <p:cNvPr id="6" name="TextBox 5">
            <a:extLst>
              <a:ext uri="{FF2B5EF4-FFF2-40B4-BE49-F238E27FC236}">
                <a16:creationId xmlns:a16="http://schemas.microsoft.com/office/drawing/2014/main" id="{161ED751-95BF-442A-9D60-892C1A3D28B0}"/>
              </a:ext>
            </a:extLst>
          </p:cNvPr>
          <p:cNvSpPr txBox="1"/>
          <p:nvPr/>
        </p:nvSpPr>
        <p:spPr>
          <a:xfrm>
            <a:off x="305879" y="1800645"/>
            <a:ext cx="9803796" cy="523220"/>
          </a:xfrm>
          <a:prstGeom prst="rect">
            <a:avLst/>
          </a:prstGeom>
          <a:noFill/>
        </p:spPr>
        <p:txBody>
          <a:bodyPr wrap="square" rtlCol="0">
            <a:spAutoFit/>
          </a:bodyPr>
          <a:lstStyle/>
          <a:p>
            <a:r>
              <a:rPr lang="el-GR" sz="1400" dirty="0">
                <a:latin typeface="Calibri" panose="020F0502020204030204" pitchFamily="34" charset="0"/>
                <a:cs typeface="Calibri" panose="020F0502020204030204" pitchFamily="34" charset="0"/>
              </a:rPr>
              <a:t>Η επαλήθευση της </a:t>
            </a:r>
            <a:r>
              <a:rPr lang="en-US" sz="1400" dirty="0">
                <a:latin typeface="Calibri" panose="020F0502020204030204" pitchFamily="34" charset="0"/>
                <a:cs typeface="Calibri" panose="020F0502020204030204" pitchFamily="34" charset="0"/>
              </a:rPr>
              <a:t>s-</a:t>
            </a:r>
            <a:r>
              <a:rPr lang="el-GR" sz="1400" dirty="0">
                <a:latin typeface="Calibri" panose="020F0502020204030204" pitchFamily="34" charset="0"/>
                <a:cs typeface="Calibri" panose="020F0502020204030204" pitchFamily="34" charset="0"/>
              </a:rPr>
              <a:t>οστής υπογραφής σ</a:t>
            </a:r>
            <a:r>
              <a:rPr lang="en-US" sz="1400" baseline="-25000" dirty="0">
                <a:latin typeface="Calibri" panose="020F0502020204030204" pitchFamily="34" charset="0"/>
                <a:cs typeface="Calibri" panose="020F0502020204030204" pitchFamily="34" charset="0"/>
              </a:rPr>
              <a:t>s</a:t>
            </a:r>
            <a:r>
              <a:rPr lang="en-US" sz="1400" dirty="0">
                <a:latin typeface="Calibri" panose="020F0502020204030204" pitchFamily="34" charset="0"/>
                <a:cs typeface="Calibri" panose="020F0502020204030204" pitchFamily="34" charset="0"/>
              </a:rPr>
              <a:t> </a:t>
            </a:r>
            <a:r>
              <a:rPr lang="el-GR" sz="1400" dirty="0">
                <a:latin typeface="Calibri" panose="020F0502020204030204" pitchFamily="34" charset="0"/>
                <a:cs typeface="Calibri" panose="020F0502020204030204" pitchFamily="34" charset="0"/>
              </a:rPr>
              <a:t>γίνεται σε 2 βήματα, πρώτα επαληθεύεται η υπογραφή μιας φοράς σ</a:t>
            </a:r>
            <a:r>
              <a:rPr lang="en-US" sz="1400" baseline="-25000" dirty="0">
                <a:latin typeface="Calibri" panose="020F0502020204030204" pitchFamily="34" charset="0"/>
                <a:cs typeface="Calibri" panose="020F0502020204030204" pitchFamily="34" charset="0"/>
              </a:rPr>
              <a:t>OTS</a:t>
            </a:r>
            <a:r>
              <a:rPr lang="el-GR" sz="1400" baseline="-25000" dirty="0">
                <a:latin typeface="Calibri" panose="020F0502020204030204" pitchFamily="34" charset="0"/>
                <a:cs typeface="Calibri" panose="020F0502020204030204" pitchFamily="34" charset="0"/>
              </a:rPr>
              <a:t>  </a:t>
            </a:r>
            <a:r>
              <a:rPr lang="el-GR" sz="1400" dirty="0">
                <a:latin typeface="Calibri" panose="020F0502020204030204" pitchFamily="34" charset="0"/>
                <a:cs typeface="Calibri" panose="020F0502020204030204" pitchFamily="34" charset="0"/>
              </a:rPr>
              <a:t>μέσω και έπειτα επαληθεύεται η αυθεντικότητα του </a:t>
            </a:r>
            <a:r>
              <a:rPr lang="en-US" sz="1400" dirty="0">
                <a:latin typeface="Calibri" panose="020F0502020204030204" pitchFamily="34" charset="0"/>
                <a:cs typeface="Calibri" panose="020F0502020204030204" pitchFamily="34" charset="0"/>
              </a:rPr>
              <a:t>Y</a:t>
            </a:r>
            <a:r>
              <a:rPr lang="en-US" sz="1400" baseline="-25000" dirty="0">
                <a:latin typeface="Calibri" panose="020F0502020204030204" pitchFamily="34" charset="0"/>
                <a:cs typeface="Calibri" panose="020F0502020204030204" pitchFamily="34" charset="0"/>
              </a:rPr>
              <a:t>s</a:t>
            </a:r>
            <a:r>
              <a:rPr lang="en-US" sz="1400" dirty="0">
                <a:latin typeface="Calibri" panose="020F0502020204030204" pitchFamily="34" charset="0"/>
                <a:cs typeface="Calibri" panose="020F0502020204030204" pitchFamily="34" charset="0"/>
              </a:rPr>
              <a:t>.</a:t>
            </a:r>
            <a:endParaRPr lang="el-GR" sz="1400" baseline="-250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C5CD8B8-41DA-46E0-9D60-B714C42A5B15}"/>
              </a:ext>
            </a:extLst>
          </p:cNvPr>
          <p:cNvSpPr txBox="1"/>
          <p:nvPr/>
        </p:nvSpPr>
        <p:spPr>
          <a:xfrm>
            <a:off x="0" y="261610"/>
            <a:ext cx="2462534" cy="307777"/>
          </a:xfrm>
          <a:prstGeom prst="rect">
            <a:avLst/>
          </a:prstGeom>
          <a:noFill/>
        </p:spPr>
        <p:txBody>
          <a:bodyPr wrap="none" rtlCol="0">
            <a:spAutoFit/>
          </a:bodyPr>
          <a:lstStyle/>
          <a:p>
            <a:r>
              <a:rPr lang="en-US" sz="1400" b="1" dirty="0"/>
              <a:t>*OTS – One Time Signature</a:t>
            </a:r>
          </a:p>
        </p:txBody>
      </p:sp>
      <p:sp>
        <p:nvSpPr>
          <p:cNvPr id="8" name="TextBox 7">
            <a:extLst>
              <a:ext uri="{FF2B5EF4-FFF2-40B4-BE49-F238E27FC236}">
                <a16:creationId xmlns:a16="http://schemas.microsoft.com/office/drawing/2014/main" id="{04794DA2-E269-4D54-99DB-37BD989EE83B}"/>
              </a:ext>
            </a:extLst>
          </p:cNvPr>
          <p:cNvSpPr txBox="1"/>
          <p:nvPr/>
        </p:nvSpPr>
        <p:spPr>
          <a:xfrm>
            <a:off x="4011438" y="4042494"/>
            <a:ext cx="360996" cy="338554"/>
          </a:xfrm>
          <a:prstGeom prst="rect">
            <a:avLst/>
          </a:prstGeom>
          <a:noFill/>
        </p:spPr>
        <p:txBody>
          <a:bodyPr wrap="none" rtlCol="0">
            <a:spAutoFit/>
          </a:bodyPr>
          <a:lstStyle/>
          <a:p>
            <a:r>
              <a:rPr lang="en-US" sz="1600" dirty="0">
                <a:solidFill>
                  <a:srgbClr val="FF0000"/>
                </a:solidFill>
                <a:latin typeface="Calibri" panose="020F0502020204030204" pitchFamily="34" charset="0"/>
                <a:cs typeface="Calibri" panose="020F0502020204030204" pitchFamily="34" charset="0"/>
              </a:rPr>
              <a:t>p</a:t>
            </a:r>
            <a:r>
              <a:rPr lang="en-US" sz="1600" baseline="-25000" dirty="0">
                <a:solidFill>
                  <a:srgbClr val="FF0000"/>
                </a:solidFill>
                <a:latin typeface="Calibri" panose="020F0502020204030204" pitchFamily="34" charset="0"/>
                <a:cs typeface="Calibri" panose="020F0502020204030204" pitchFamily="34" charset="0"/>
              </a:rPr>
              <a:t>0</a:t>
            </a:r>
            <a:endParaRPr lang="el-GR" sz="1600" baseline="-25000" dirty="0">
              <a:solidFill>
                <a:srgbClr val="FF0000"/>
              </a:solidFill>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1BBA9307-639B-4B16-A797-73E082FA4559}"/>
              </a:ext>
            </a:extLst>
          </p:cNvPr>
          <p:cNvCxnSpPr>
            <a:cxnSpLocks/>
          </p:cNvCxnSpPr>
          <p:nvPr/>
        </p:nvCxnSpPr>
        <p:spPr>
          <a:xfrm>
            <a:off x="4216812" y="4330811"/>
            <a:ext cx="155622" cy="2195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9A4D8-1AC5-4F87-B4B7-3D08E868821A}"/>
              </a:ext>
            </a:extLst>
          </p:cNvPr>
          <p:cNvSpPr txBox="1"/>
          <p:nvPr/>
        </p:nvSpPr>
        <p:spPr>
          <a:xfrm>
            <a:off x="4677083" y="3450288"/>
            <a:ext cx="360996" cy="338554"/>
          </a:xfrm>
          <a:prstGeom prst="rect">
            <a:avLst/>
          </a:prstGeom>
          <a:noFill/>
        </p:spPr>
        <p:txBody>
          <a:bodyPr wrap="none" rtlCol="0">
            <a:spAutoFit/>
          </a:bodyPr>
          <a:lstStyle/>
          <a:p>
            <a:r>
              <a:rPr lang="en-US" sz="1600" dirty="0">
                <a:solidFill>
                  <a:srgbClr val="FF0000"/>
                </a:solidFill>
                <a:latin typeface="Calibri" panose="020F0502020204030204" pitchFamily="34" charset="0"/>
                <a:cs typeface="Calibri" panose="020F0502020204030204" pitchFamily="34" charset="0"/>
              </a:rPr>
              <a:t>p</a:t>
            </a:r>
            <a:r>
              <a:rPr lang="en-US" sz="1600" baseline="-25000" dirty="0">
                <a:solidFill>
                  <a:srgbClr val="FF0000"/>
                </a:solidFill>
                <a:latin typeface="Calibri" panose="020F0502020204030204" pitchFamily="34" charset="0"/>
                <a:cs typeface="Calibri" panose="020F0502020204030204" pitchFamily="34" charset="0"/>
              </a:rPr>
              <a:t>1</a:t>
            </a:r>
            <a:endParaRPr lang="el-GR" sz="1600" baseline="-25000" dirty="0">
              <a:solidFill>
                <a:srgbClr val="FF0000"/>
              </a:solidFill>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043481BE-A871-4AAE-A71A-6E8E3F9F0EAC}"/>
              </a:ext>
            </a:extLst>
          </p:cNvPr>
          <p:cNvCxnSpPr>
            <a:cxnSpLocks/>
          </p:cNvCxnSpPr>
          <p:nvPr/>
        </p:nvCxnSpPr>
        <p:spPr>
          <a:xfrm>
            <a:off x="4951722" y="3744561"/>
            <a:ext cx="155622" cy="2195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AA1A357-3FC7-46F0-988C-43E2B6E992A8}"/>
              </a:ext>
            </a:extLst>
          </p:cNvPr>
          <p:cNvCxnSpPr>
            <a:cxnSpLocks/>
          </p:cNvCxnSpPr>
          <p:nvPr/>
        </p:nvCxnSpPr>
        <p:spPr>
          <a:xfrm flipH="1">
            <a:off x="6200279" y="3079576"/>
            <a:ext cx="249601" cy="2322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03D8C7-D816-41A6-B6D4-1627C759040A}"/>
              </a:ext>
            </a:extLst>
          </p:cNvPr>
          <p:cNvSpPr txBox="1"/>
          <p:nvPr/>
        </p:nvSpPr>
        <p:spPr>
          <a:xfrm>
            <a:off x="6412312" y="2808867"/>
            <a:ext cx="360996" cy="338554"/>
          </a:xfrm>
          <a:prstGeom prst="rect">
            <a:avLst/>
          </a:prstGeom>
          <a:noFill/>
        </p:spPr>
        <p:txBody>
          <a:bodyPr wrap="none" rtlCol="0">
            <a:spAutoFit/>
          </a:bodyPr>
          <a:lstStyle/>
          <a:p>
            <a:pPr algn="ctr"/>
            <a:r>
              <a:rPr lang="en-US" sz="1600" dirty="0">
                <a:solidFill>
                  <a:srgbClr val="FF0000"/>
                </a:solidFill>
                <a:latin typeface="Calibri" panose="020F0502020204030204" pitchFamily="34" charset="0"/>
                <a:cs typeface="Calibri" panose="020F0502020204030204" pitchFamily="34" charset="0"/>
              </a:rPr>
              <a:t>p</a:t>
            </a:r>
            <a:r>
              <a:rPr lang="en-US" sz="1600" baseline="-25000" dirty="0">
                <a:solidFill>
                  <a:srgbClr val="FF0000"/>
                </a:solidFill>
                <a:latin typeface="Calibri" panose="020F0502020204030204" pitchFamily="34" charset="0"/>
                <a:cs typeface="Calibri" panose="020F0502020204030204" pitchFamily="34" charset="0"/>
              </a:rPr>
              <a:t>2</a:t>
            </a:r>
            <a:endParaRPr lang="el-GR" sz="1600" baseline="-25000" dirty="0">
              <a:solidFill>
                <a:srgbClr val="FF0000"/>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032CBBCD-AE32-4814-AE50-AAEBD068FDD3}"/>
              </a:ext>
            </a:extLst>
          </p:cNvPr>
          <p:cNvSpPr txBox="1"/>
          <p:nvPr/>
        </p:nvSpPr>
        <p:spPr>
          <a:xfrm>
            <a:off x="4531913" y="2355415"/>
            <a:ext cx="377026" cy="338554"/>
          </a:xfrm>
          <a:prstGeom prst="rect">
            <a:avLst/>
          </a:prstGeom>
          <a:noFill/>
        </p:spPr>
        <p:txBody>
          <a:bodyPr wrap="square" rtlCol="0">
            <a:spAutoFit/>
          </a:bodyPr>
          <a:lstStyle/>
          <a:p>
            <a:pPr algn="ctr"/>
            <a:r>
              <a:rPr lang="en-US" sz="1600" dirty="0">
                <a:solidFill>
                  <a:srgbClr val="FF0000"/>
                </a:solidFill>
                <a:latin typeface="Calibri" panose="020F0502020204030204" pitchFamily="34" charset="0"/>
                <a:cs typeface="Calibri" panose="020F0502020204030204" pitchFamily="34" charset="0"/>
              </a:rPr>
              <a:t>p</a:t>
            </a:r>
            <a:r>
              <a:rPr lang="en-US" sz="1600" baseline="-25000" dirty="0">
                <a:solidFill>
                  <a:srgbClr val="FF0000"/>
                </a:solidFill>
                <a:latin typeface="Calibri" panose="020F0502020204030204" pitchFamily="34" charset="0"/>
                <a:cs typeface="Calibri" panose="020F0502020204030204" pitchFamily="34" charset="0"/>
              </a:rPr>
              <a:t>H</a:t>
            </a:r>
            <a:endParaRPr lang="el-GR" sz="1600" baseline="-25000" dirty="0">
              <a:solidFill>
                <a:srgbClr val="FF0000"/>
              </a:solidFill>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1E152768-7860-4C3A-9FD5-2CB5A1DBB144}"/>
              </a:ext>
            </a:extLst>
          </p:cNvPr>
          <p:cNvCxnSpPr>
            <a:cxnSpLocks/>
          </p:cNvCxnSpPr>
          <p:nvPr/>
        </p:nvCxnSpPr>
        <p:spPr>
          <a:xfrm flipH="1">
            <a:off x="4312630" y="2634201"/>
            <a:ext cx="247715" cy="13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0161B6CA-816D-44A2-A35B-E83C5F284815}"/>
              </a:ext>
            </a:extLst>
          </p:cNvPr>
          <p:cNvSpPr/>
          <p:nvPr/>
        </p:nvSpPr>
        <p:spPr>
          <a:xfrm>
            <a:off x="4312630" y="5017174"/>
            <a:ext cx="454886" cy="401653"/>
          </a:xfrm>
          <a:custGeom>
            <a:avLst/>
            <a:gdLst>
              <a:gd name="connsiteX0" fmla="*/ 0 w 454886"/>
              <a:gd name="connsiteY0" fmla="*/ 200827 h 401653"/>
              <a:gd name="connsiteX1" fmla="*/ 227443 w 454886"/>
              <a:gd name="connsiteY1" fmla="*/ 0 h 401653"/>
              <a:gd name="connsiteX2" fmla="*/ 454886 w 454886"/>
              <a:gd name="connsiteY2" fmla="*/ 200827 h 401653"/>
              <a:gd name="connsiteX3" fmla="*/ 227443 w 454886"/>
              <a:gd name="connsiteY3" fmla="*/ 401654 h 401653"/>
              <a:gd name="connsiteX4" fmla="*/ 0 w 454886"/>
              <a:gd name="connsiteY4" fmla="*/ 200827 h 40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86" h="401653" extrusionOk="0">
                <a:moveTo>
                  <a:pt x="0" y="200827"/>
                </a:moveTo>
                <a:cubicBezTo>
                  <a:pt x="10039" y="75138"/>
                  <a:pt x="105923" y="6415"/>
                  <a:pt x="227443" y="0"/>
                </a:cubicBezTo>
                <a:cubicBezTo>
                  <a:pt x="350089" y="-8259"/>
                  <a:pt x="474123" y="101420"/>
                  <a:pt x="454886" y="200827"/>
                </a:cubicBezTo>
                <a:cubicBezTo>
                  <a:pt x="454239" y="304676"/>
                  <a:pt x="332281" y="411011"/>
                  <a:pt x="227443" y="401654"/>
                </a:cubicBezTo>
                <a:cubicBezTo>
                  <a:pt x="100143" y="393560"/>
                  <a:pt x="8548" y="324067"/>
                  <a:pt x="0" y="200827"/>
                </a:cubicBezTo>
                <a:close/>
              </a:path>
            </a:pathLst>
          </a:custGeom>
          <a:noFill/>
          <a:ln w="38100">
            <a:solidFill>
              <a:srgbClr val="0070C0"/>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5" name="TextBox 34">
            <a:extLst>
              <a:ext uri="{FF2B5EF4-FFF2-40B4-BE49-F238E27FC236}">
                <a16:creationId xmlns:a16="http://schemas.microsoft.com/office/drawing/2014/main" id="{9B4FFA6F-D2E9-477E-8666-E35B0F3AAD38}"/>
              </a:ext>
            </a:extLst>
          </p:cNvPr>
          <p:cNvSpPr txBox="1"/>
          <p:nvPr/>
        </p:nvSpPr>
        <p:spPr>
          <a:xfrm>
            <a:off x="8954306" y="1346598"/>
            <a:ext cx="2920525" cy="338554"/>
          </a:xfrm>
          <a:prstGeom prst="rect">
            <a:avLst/>
          </a:prstGeom>
          <a:noFill/>
          <a:ln>
            <a:solidFill>
              <a:srgbClr val="0070C0"/>
            </a:solidFill>
          </a:ln>
        </p:spPr>
        <p:txBody>
          <a:bodyPr wrap="square">
            <a:spAutoFit/>
          </a:bodyPr>
          <a:lstStyle/>
          <a:p>
            <a:pPr algn="ctr"/>
            <a:r>
              <a:rPr lang="en-US" sz="1600" b="0" i="0" u="none" strike="noStrike" baseline="0" dirty="0">
                <a:latin typeface="Calibri" panose="020F0502020204030204" pitchFamily="34" charset="0"/>
                <a:cs typeface="Calibri" panose="020F0502020204030204" pitchFamily="34" charset="0"/>
              </a:rPr>
              <a:t>σ</a:t>
            </a:r>
            <a:r>
              <a:rPr lang="en-US" sz="1600" b="0" i="0" u="none" strike="noStrike" baseline="-25000" dirty="0">
                <a:latin typeface="Calibri" panose="020F0502020204030204" pitchFamily="34" charset="0"/>
                <a:cs typeface="Calibri" panose="020F0502020204030204" pitchFamily="34" charset="0"/>
              </a:rPr>
              <a:t>s</a:t>
            </a:r>
            <a:r>
              <a:rPr lang="en-US" sz="1600" b="0" i="0" u="none" strike="noStrike" baseline="0" dirty="0">
                <a:latin typeface="Calibri" panose="020F0502020204030204" pitchFamily="34" charset="0"/>
                <a:cs typeface="Calibri" panose="020F0502020204030204" pitchFamily="34" charset="0"/>
              </a:rPr>
              <a:t> = (s, σ</a:t>
            </a:r>
            <a:r>
              <a:rPr lang="en-US" sz="1600" b="0" i="0" u="none" strike="noStrike" baseline="-25000" dirty="0">
                <a:latin typeface="Calibri" panose="020F0502020204030204" pitchFamily="34" charset="0"/>
                <a:cs typeface="Calibri" panose="020F0502020204030204" pitchFamily="34" charset="0"/>
              </a:rPr>
              <a:t>OTS</a:t>
            </a:r>
            <a:r>
              <a:rPr lang="en-US" sz="1600" b="0" i="0" u="none" strike="noStrike" baseline="0" dirty="0">
                <a:latin typeface="Calibri" panose="020F0502020204030204" pitchFamily="34" charset="0"/>
                <a:cs typeface="Calibri" panose="020F0502020204030204" pitchFamily="34" charset="0"/>
              </a:rPr>
              <a:t>, </a:t>
            </a:r>
            <a:r>
              <a:rPr lang="en-US" sz="1600" b="0" i="0" u="none" strike="noStrike" baseline="0" dirty="0">
                <a:solidFill>
                  <a:srgbClr val="7030A0"/>
                </a:solidFill>
                <a:latin typeface="Calibri" panose="020F0502020204030204" pitchFamily="34" charset="0"/>
                <a:cs typeface="Calibri" panose="020F0502020204030204" pitchFamily="34" charset="0"/>
              </a:rPr>
              <a:t>Y</a:t>
            </a:r>
            <a:r>
              <a:rPr lang="en-US" sz="1600" b="0" i="0" u="none" strike="noStrike" baseline="-25000" dirty="0">
                <a:solidFill>
                  <a:srgbClr val="7030A0"/>
                </a:solidFill>
                <a:latin typeface="Calibri" panose="020F0502020204030204" pitchFamily="34" charset="0"/>
                <a:cs typeface="Calibri" panose="020F0502020204030204" pitchFamily="34" charset="0"/>
              </a:rPr>
              <a:t>s</a:t>
            </a:r>
            <a:r>
              <a:rPr lang="en-US" sz="1600" b="0" i="0" u="none" strike="noStrike" baseline="0" dirty="0">
                <a:latin typeface="Calibri" panose="020F0502020204030204" pitchFamily="34" charset="0"/>
                <a:cs typeface="Calibri" panose="020F0502020204030204" pitchFamily="34" charset="0"/>
              </a:rPr>
              <a:t>, (a</a:t>
            </a:r>
            <a:r>
              <a:rPr lang="en-US" sz="1600" b="0" i="0" u="none" strike="noStrike" baseline="-25000" dirty="0">
                <a:latin typeface="Calibri" panose="020F0502020204030204" pitchFamily="34" charset="0"/>
                <a:cs typeface="Calibri" panose="020F0502020204030204" pitchFamily="34" charset="0"/>
              </a:rPr>
              <a:t>0</a:t>
            </a:r>
            <a:r>
              <a:rPr lang="en-US" sz="1600" b="0" i="0" u="none" strike="noStrike" baseline="0" dirty="0">
                <a:latin typeface="Calibri" panose="020F0502020204030204" pitchFamily="34" charset="0"/>
                <a:cs typeface="Calibri" panose="020F0502020204030204" pitchFamily="34" charset="0"/>
              </a:rPr>
              <a:t>, . . . , a</a:t>
            </a:r>
            <a:r>
              <a:rPr lang="en-US" sz="1600" b="0" i="0" u="none" strike="noStrike" baseline="-25000" dirty="0">
                <a:latin typeface="Calibri" panose="020F0502020204030204" pitchFamily="34" charset="0"/>
                <a:cs typeface="Calibri" panose="020F0502020204030204" pitchFamily="34" charset="0"/>
              </a:rPr>
              <a:t>H−1</a:t>
            </a:r>
            <a:r>
              <a:rPr lang="en-US" sz="1600" b="0" i="0" u="none" strike="noStrike" baseline="0" dirty="0">
                <a:latin typeface="Calibri" panose="020F0502020204030204" pitchFamily="34" charset="0"/>
                <a:cs typeface="Calibri" panose="020F0502020204030204" pitchFamily="34" charset="0"/>
              </a:rPr>
              <a:t>))</a:t>
            </a:r>
            <a:endParaRPr lang="el-GR" sz="1600" dirty="0">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29F1A4E4-DD25-407C-B274-453F4081003E}"/>
              </a:ext>
            </a:extLst>
          </p:cNvPr>
          <p:cNvSpPr/>
          <p:nvPr/>
        </p:nvSpPr>
        <p:spPr>
          <a:xfrm>
            <a:off x="1975159" y="3086903"/>
            <a:ext cx="580613" cy="449761"/>
          </a:xfrm>
          <a:custGeom>
            <a:avLst/>
            <a:gdLst>
              <a:gd name="connsiteX0" fmla="*/ 0 w 580613"/>
              <a:gd name="connsiteY0" fmla="*/ 224881 h 449761"/>
              <a:gd name="connsiteX1" fmla="*/ 290307 w 580613"/>
              <a:gd name="connsiteY1" fmla="*/ 0 h 449761"/>
              <a:gd name="connsiteX2" fmla="*/ 580614 w 580613"/>
              <a:gd name="connsiteY2" fmla="*/ 224881 h 449761"/>
              <a:gd name="connsiteX3" fmla="*/ 290307 w 580613"/>
              <a:gd name="connsiteY3" fmla="*/ 449762 h 449761"/>
              <a:gd name="connsiteX4" fmla="*/ 0 w 580613"/>
              <a:gd name="connsiteY4" fmla="*/ 224881 h 44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613" h="449761" extrusionOk="0">
                <a:moveTo>
                  <a:pt x="0" y="224881"/>
                </a:moveTo>
                <a:cubicBezTo>
                  <a:pt x="24349" y="64845"/>
                  <a:pt x="148909" y="29678"/>
                  <a:pt x="290307" y="0"/>
                </a:cubicBezTo>
                <a:cubicBezTo>
                  <a:pt x="445607" y="-14008"/>
                  <a:pt x="585553" y="103637"/>
                  <a:pt x="580614" y="224881"/>
                </a:cubicBezTo>
                <a:cubicBezTo>
                  <a:pt x="577033" y="310001"/>
                  <a:pt x="432968" y="457721"/>
                  <a:pt x="290307" y="449762"/>
                </a:cubicBezTo>
                <a:cubicBezTo>
                  <a:pt x="127194" y="436421"/>
                  <a:pt x="15385" y="371265"/>
                  <a:pt x="0" y="224881"/>
                </a:cubicBezTo>
                <a:close/>
              </a:path>
            </a:pathLst>
          </a:custGeom>
          <a:noFill/>
          <a:ln w="38100">
            <a:solidFill>
              <a:srgbClr val="0070C0"/>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7" name="Oval 36">
            <a:extLst>
              <a:ext uri="{FF2B5EF4-FFF2-40B4-BE49-F238E27FC236}">
                <a16:creationId xmlns:a16="http://schemas.microsoft.com/office/drawing/2014/main" id="{5150A285-BB9C-42CE-A79A-77FDA530A2A2}"/>
              </a:ext>
            </a:extLst>
          </p:cNvPr>
          <p:cNvSpPr/>
          <p:nvPr/>
        </p:nvSpPr>
        <p:spPr>
          <a:xfrm>
            <a:off x="5520938" y="4418277"/>
            <a:ext cx="454886" cy="401653"/>
          </a:xfrm>
          <a:custGeom>
            <a:avLst/>
            <a:gdLst>
              <a:gd name="connsiteX0" fmla="*/ 0 w 454886"/>
              <a:gd name="connsiteY0" fmla="*/ 200827 h 401653"/>
              <a:gd name="connsiteX1" fmla="*/ 227443 w 454886"/>
              <a:gd name="connsiteY1" fmla="*/ 0 h 401653"/>
              <a:gd name="connsiteX2" fmla="*/ 454886 w 454886"/>
              <a:gd name="connsiteY2" fmla="*/ 200827 h 401653"/>
              <a:gd name="connsiteX3" fmla="*/ 227443 w 454886"/>
              <a:gd name="connsiteY3" fmla="*/ 401654 h 401653"/>
              <a:gd name="connsiteX4" fmla="*/ 0 w 454886"/>
              <a:gd name="connsiteY4" fmla="*/ 200827 h 40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86" h="401653" extrusionOk="0">
                <a:moveTo>
                  <a:pt x="0" y="200827"/>
                </a:moveTo>
                <a:cubicBezTo>
                  <a:pt x="10039" y="75138"/>
                  <a:pt x="105923" y="6415"/>
                  <a:pt x="227443" y="0"/>
                </a:cubicBezTo>
                <a:cubicBezTo>
                  <a:pt x="350089" y="-8259"/>
                  <a:pt x="474123" y="101420"/>
                  <a:pt x="454886" y="200827"/>
                </a:cubicBezTo>
                <a:cubicBezTo>
                  <a:pt x="454239" y="304676"/>
                  <a:pt x="332281" y="411011"/>
                  <a:pt x="227443" y="401654"/>
                </a:cubicBezTo>
                <a:cubicBezTo>
                  <a:pt x="100143" y="393560"/>
                  <a:pt x="8548" y="324067"/>
                  <a:pt x="0" y="200827"/>
                </a:cubicBezTo>
                <a:close/>
              </a:path>
            </a:pathLst>
          </a:custGeom>
          <a:noFill/>
          <a:ln w="38100">
            <a:solidFill>
              <a:srgbClr val="0070C0"/>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8" name="Oval 37">
            <a:extLst>
              <a:ext uri="{FF2B5EF4-FFF2-40B4-BE49-F238E27FC236}">
                <a16:creationId xmlns:a16="http://schemas.microsoft.com/office/drawing/2014/main" id="{BBE8A998-C63C-4AE9-9ADD-BA2DDEA36F0B}"/>
              </a:ext>
            </a:extLst>
          </p:cNvPr>
          <p:cNvSpPr/>
          <p:nvPr/>
        </p:nvSpPr>
        <p:spPr>
          <a:xfrm>
            <a:off x="6825756" y="3778272"/>
            <a:ext cx="454886" cy="401653"/>
          </a:xfrm>
          <a:custGeom>
            <a:avLst/>
            <a:gdLst>
              <a:gd name="connsiteX0" fmla="*/ 0 w 454886"/>
              <a:gd name="connsiteY0" fmla="*/ 200827 h 401653"/>
              <a:gd name="connsiteX1" fmla="*/ 227443 w 454886"/>
              <a:gd name="connsiteY1" fmla="*/ 0 h 401653"/>
              <a:gd name="connsiteX2" fmla="*/ 454886 w 454886"/>
              <a:gd name="connsiteY2" fmla="*/ 200827 h 401653"/>
              <a:gd name="connsiteX3" fmla="*/ 227443 w 454886"/>
              <a:gd name="connsiteY3" fmla="*/ 401654 h 401653"/>
              <a:gd name="connsiteX4" fmla="*/ 0 w 454886"/>
              <a:gd name="connsiteY4" fmla="*/ 200827 h 40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86" h="401653" extrusionOk="0">
                <a:moveTo>
                  <a:pt x="0" y="200827"/>
                </a:moveTo>
                <a:cubicBezTo>
                  <a:pt x="10039" y="75138"/>
                  <a:pt x="105923" y="6415"/>
                  <a:pt x="227443" y="0"/>
                </a:cubicBezTo>
                <a:cubicBezTo>
                  <a:pt x="350089" y="-8259"/>
                  <a:pt x="474123" y="101420"/>
                  <a:pt x="454886" y="200827"/>
                </a:cubicBezTo>
                <a:cubicBezTo>
                  <a:pt x="454239" y="304676"/>
                  <a:pt x="332281" y="411011"/>
                  <a:pt x="227443" y="401654"/>
                </a:cubicBezTo>
                <a:cubicBezTo>
                  <a:pt x="100143" y="393560"/>
                  <a:pt x="8548" y="324067"/>
                  <a:pt x="0" y="200827"/>
                </a:cubicBezTo>
                <a:close/>
              </a:path>
            </a:pathLst>
          </a:custGeom>
          <a:noFill/>
          <a:ln w="38100">
            <a:solidFill>
              <a:srgbClr val="0070C0"/>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40" name="Straight Arrow Connector 39">
            <a:extLst>
              <a:ext uri="{FF2B5EF4-FFF2-40B4-BE49-F238E27FC236}">
                <a16:creationId xmlns:a16="http://schemas.microsoft.com/office/drawing/2014/main" id="{C8ABB104-D8E3-4122-AD13-07DEEAA34961}"/>
              </a:ext>
            </a:extLst>
          </p:cNvPr>
          <p:cNvCxnSpPr>
            <a:endCxn id="34" idx="2"/>
          </p:cNvCxnSpPr>
          <p:nvPr/>
        </p:nvCxnSpPr>
        <p:spPr>
          <a:xfrm flipV="1">
            <a:off x="3554014" y="5218001"/>
            <a:ext cx="758616" cy="2008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362332F-34A1-4C42-9540-7FB383C56873}"/>
              </a:ext>
            </a:extLst>
          </p:cNvPr>
          <p:cNvSpPr txBox="1"/>
          <p:nvPr/>
        </p:nvSpPr>
        <p:spPr>
          <a:xfrm>
            <a:off x="3219404" y="5370963"/>
            <a:ext cx="579155" cy="369332"/>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s=4</a:t>
            </a:r>
            <a:endParaRPr lang="el-GR" dirty="0">
              <a:solidFill>
                <a:srgbClr val="0070C0"/>
              </a:solidFill>
              <a:latin typeface="Calibri" panose="020F0502020204030204" pitchFamily="34" charset="0"/>
              <a:cs typeface="Calibri" panose="020F0502020204030204" pitchFamily="34" charset="0"/>
            </a:endParaRPr>
          </a:p>
        </p:txBody>
      </p:sp>
      <p:pic>
        <p:nvPicPr>
          <p:cNvPr id="43" name="Graphic 42" descr="Checkmark with solid fill">
            <a:extLst>
              <a:ext uri="{FF2B5EF4-FFF2-40B4-BE49-F238E27FC236}">
                <a16:creationId xmlns:a16="http://schemas.microsoft.com/office/drawing/2014/main" id="{B3276266-7568-4EF7-86BE-3A01FC846E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9144" y="5518839"/>
            <a:ext cx="222339" cy="222339"/>
          </a:xfrm>
          <a:prstGeom prst="rect">
            <a:avLst/>
          </a:prstGeom>
        </p:spPr>
      </p:pic>
      <p:sp>
        <p:nvSpPr>
          <p:cNvPr id="44" name="TextBox 43">
            <a:extLst>
              <a:ext uri="{FF2B5EF4-FFF2-40B4-BE49-F238E27FC236}">
                <a16:creationId xmlns:a16="http://schemas.microsoft.com/office/drawing/2014/main" id="{6577ED5F-ECA4-4DF1-897D-8B8F94624766}"/>
              </a:ext>
            </a:extLst>
          </p:cNvPr>
          <p:cNvSpPr txBox="1"/>
          <p:nvPr/>
        </p:nvSpPr>
        <p:spPr>
          <a:xfrm>
            <a:off x="4801008" y="4909379"/>
            <a:ext cx="301427" cy="369332"/>
          </a:xfrm>
          <a:prstGeom prst="rect">
            <a:avLst/>
          </a:prstGeom>
          <a:noFill/>
        </p:spPr>
        <p:txBody>
          <a:bodyPr wrap="square" rtlCol="0">
            <a:spAutoFit/>
          </a:bodyPr>
          <a:lstStyle/>
          <a:p>
            <a:r>
              <a:rPr lang="en-US" dirty="0">
                <a:solidFill>
                  <a:srgbClr val="548235"/>
                </a:solidFill>
                <a:latin typeface="Calibri" panose="020F0502020204030204" pitchFamily="34" charset="0"/>
                <a:cs typeface="Calibri" panose="020F0502020204030204" pitchFamily="34" charset="0"/>
              </a:rPr>
              <a:t>?</a:t>
            </a:r>
            <a:endParaRPr lang="el-GR" dirty="0">
              <a:solidFill>
                <a:srgbClr val="548235"/>
              </a:solidFill>
              <a:latin typeface="Calibri" panose="020F0502020204030204" pitchFamily="34" charset="0"/>
              <a:cs typeface="Calibri" panose="020F0502020204030204" pitchFamily="34" charset="0"/>
            </a:endParaRPr>
          </a:p>
        </p:txBody>
      </p:sp>
      <p:cxnSp>
        <p:nvCxnSpPr>
          <p:cNvPr id="46" name="Straight Arrow Connector 45">
            <a:extLst>
              <a:ext uri="{FF2B5EF4-FFF2-40B4-BE49-F238E27FC236}">
                <a16:creationId xmlns:a16="http://schemas.microsoft.com/office/drawing/2014/main" id="{CFD6CDB3-0EF9-4211-A7AA-91826DB25DA0}"/>
              </a:ext>
            </a:extLst>
          </p:cNvPr>
          <p:cNvCxnSpPr>
            <a:cxnSpLocks/>
          </p:cNvCxnSpPr>
          <p:nvPr/>
        </p:nvCxnSpPr>
        <p:spPr>
          <a:xfrm>
            <a:off x="4829015" y="5269278"/>
            <a:ext cx="1496064" cy="360730"/>
          </a:xfrm>
          <a:prstGeom prst="straightConnector1">
            <a:avLst/>
          </a:prstGeom>
          <a:ln>
            <a:solidFill>
              <a:srgbClr val="548235"/>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FBC76B4-56D5-433A-812D-9BC3DBB391E1}"/>
              </a:ext>
            </a:extLst>
          </p:cNvPr>
          <p:cNvSpPr txBox="1"/>
          <p:nvPr/>
        </p:nvSpPr>
        <p:spPr>
          <a:xfrm>
            <a:off x="4021572" y="2565558"/>
            <a:ext cx="320922" cy="369332"/>
          </a:xfrm>
          <a:prstGeom prst="rect">
            <a:avLst/>
          </a:prstGeom>
          <a:noFill/>
        </p:spPr>
        <p:txBody>
          <a:bodyPr wrap="none" rtlCol="0">
            <a:spAutoFit/>
          </a:bodyPr>
          <a:lstStyle/>
          <a:p>
            <a:r>
              <a:rPr lang="en-US" dirty="0">
                <a:solidFill>
                  <a:schemeClr val="bg1"/>
                </a:solidFill>
              </a:rPr>
              <a:t>Y</a:t>
            </a:r>
            <a:endParaRPr lang="el-GR" dirty="0">
              <a:solidFill>
                <a:schemeClr val="bg1"/>
              </a:solidFill>
            </a:endParaRPr>
          </a:p>
        </p:txBody>
      </p:sp>
      <p:sp>
        <p:nvSpPr>
          <p:cNvPr id="31" name="Oval 30">
            <a:extLst>
              <a:ext uri="{FF2B5EF4-FFF2-40B4-BE49-F238E27FC236}">
                <a16:creationId xmlns:a16="http://schemas.microsoft.com/office/drawing/2014/main" id="{B1FBBEA9-ED07-4D1E-96AB-7CEC0FF1364B}"/>
              </a:ext>
            </a:extLst>
          </p:cNvPr>
          <p:cNvSpPr/>
          <p:nvPr/>
        </p:nvSpPr>
        <p:spPr>
          <a:xfrm>
            <a:off x="5358590" y="5029845"/>
            <a:ext cx="324695" cy="299968"/>
          </a:xfrm>
          <a:custGeom>
            <a:avLst/>
            <a:gdLst>
              <a:gd name="connsiteX0" fmla="*/ 0 w 324695"/>
              <a:gd name="connsiteY0" fmla="*/ 149984 h 299968"/>
              <a:gd name="connsiteX1" fmla="*/ 162348 w 324695"/>
              <a:gd name="connsiteY1" fmla="*/ 0 h 299968"/>
              <a:gd name="connsiteX2" fmla="*/ 324696 w 324695"/>
              <a:gd name="connsiteY2" fmla="*/ 149984 h 299968"/>
              <a:gd name="connsiteX3" fmla="*/ 162348 w 324695"/>
              <a:gd name="connsiteY3" fmla="*/ 299968 h 299968"/>
              <a:gd name="connsiteX4" fmla="*/ 0 w 324695"/>
              <a:gd name="connsiteY4" fmla="*/ 149984 h 299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695" h="299968" extrusionOk="0">
                <a:moveTo>
                  <a:pt x="0" y="149984"/>
                </a:moveTo>
                <a:cubicBezTo>
                  <a:pt x="11361" y="50429"/>
                  <a:pt x="80658" y="12495"/>
                  <a:pt x="162348" y="0"/>
                </a:cubicBezTo>
                <a:cubicBezTo>
                  <a:pt x="247926" y="-11367"/>
                  <a:pt x="341342" y="77107"/>
                  <a:pt x="324696" y="149984"/>
                </a:cubicBezTo>
                <a:cubicBezTo>
                  <a:pt x="324341" y="228948"/>
                  <a:pt x="228277" y="310657"/>
                  <a:pt x="162348" y="299968"/>
                </a:cubicBezTo>
                <a:cubicBezTo>
                  <a:pt x="72084" y="297079"/>
                  <a:pt x="2041" y="235761"/>
                  <a:pt x="0" y="149984"/>
                </a:cubicBezTo>
                <a:close/>
              </a:path>
            </a:pathLst>
          </a:custGeom>
          <a:noFill/>
          <a:ln w="38100">
            <a:solidFill>
              <a:srgbClr val="0070C0"/>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Tree>
    <p:extLst>
      <p:ext uri="{BB962C8B-B14F-4D97-AF65-F5344CB8AC3E}">
        <p14:creationId xmlns:p14="http://schemas.microsoft.com/office/powerpoint/2010/main" val="4053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10"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0" grpId="0"/>
      <p:bldP spid="24" grpId="0"/>
      <p:bldP spid="26" grpId="0"/>
      <p:bldP spid="34" grpId="0" animBg="1"/>
      <p:bldP spid="35" grpId="0" animBg="1"/>
      <p:bldP spid="36" grpId="0" animBg="1"/>
      <p:bldP spid="37" grpId="0" animBg="1"/>
      <p:bldP spid="38" grpId="0" animBg="1"/>
      <p:bldP spid="41" grpId="0"/>
      <p:bldP spid="44" grpId="0"/>
      <p:bldP spid="47" grpId="0"/>
      <p:bldP spid="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21E2579E-C02F-47A9-99C0-830FFCFAEE03}"/>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3" name="TextBox 2">
            <a:extLst>
              <a:ext uri="{FF2B5EF4-FFF2-40B4-BE49-F238E27FC236}">
                <a16:creationId xmlns:a16="http://schemas.microsoft.com/office/drawing/2014/main" id="{F867CC22-C7F4-4C11-AE61-10D6A7CB92E4}"/>
              </a:ext>
            </a:extLst>
          </p:cNvPr>
          <p:cNvSpPr txBox="1"/>
          <p:nvPr/>
        </p:nvSpPr>
        <p:spPr>
          <a:xfrm>
            <a:off x="1777525" y="669490"/>
            <a:ext cx="8637044" cy="584775"/>
          </a:xfrm>
          <a:prstGeom prst="rect">
            <a:avLst/>
          </a:prstGeom>
          <a:noFill/>
        </p:spPr>
        <p:txBody>
          <a:bodyPr wrap="square" rtlCol="0">
            <a:spAutoFit/>
          </a:bodyPr>
          <a:lstStyle/>
          <a:p>
            <a:pPr algn="ctr"/>
            <a:r>
              <a:rPr lang="el-GR" sz="3200" b="1" dirty="0">
                <a:solidFill>
                  <a:schemeClr val="accent3"/>
                </a:solidFill>
                <a:latin typeface="Calibri" panose="020F0502020204030204" pitchFamily="34" charset="0"/>
                <a:cs typeface="Calibri" panose="020F0502020204030204" pitchFamily="34" charset="0"/>
              </a:rPr>
              <a:t>Σχήμα Υπογραφής </a:t>
            </a:r>
            <a:r>
              <a:rPr lang="en-US" sz="3200" b="1" dirty="0">
                <a:solidFill>
                  <a:schemeClr val="accent3"/>
                </a:solidFill>
                <a:latin typeface="Calibri" panose="020F0502020204030204" pitchFamily="34" charset="0"/>
                <a:cs typeface="Calibri" panose="020F0502020204030204" pitchFamily="34" charset="0"/>
              </a:rPr>
              <a:t>Merkle (MSS)</a:t>
            </a:r>
            <a:endParaRPr lang="el-GR" sz="3200" b="1" dirty="0">
              <a:solidFill>
                <a:schemeClr val="accent3"/>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A1A755B-92F5-4428-956E-6210154EDB6B}"/>
              </a:ext>
            </a:extLst>
          </p:cNvPr>
          <p:cNvSpPr txBox="1"/>
          <p:nvPr/>
        </p:nvSpPr>
        <p:spPr>
          <a:xfrm>
            <a:off x="307649" y="1860897"/>
            <a:ext cx="5020157" cy="1015663"/>
          </a:xfrm>
          <a:prstGeom prst="rect">
            <a:avLst/>
          </a:prstGeom>
          <a:noFill/>
        </p:spPr>
        <p:txBody>
          <a:bodyPr wrap="none" rtlCol="0">
            <a:spAutoFit/>
          </a:bodyPr>
          <a:lstStyle/>
          <a:p>
            <a:r>
              <a:rPr lang="el-GR" sz="2000" u="sng" dirty="0">
                <a:solidFill>
                  <a:srgbClr val="FF0000"/>
                </a:solidFill>
                <a:latin typeface="Calibri" panose="020F0502020204030204" pitchFamily="34" charset="0"/>
                <a:cs typeface="Calibri" panose="020F0502020204030204" pitchFamily="34" charset="0"/>
              </a:rPr>
              <a:t>Μειονεκτήματα</a:t>
            </a:r>
          </a:p>
          <a:p>
            <a:pPr marL="285750" indent="-285750">
              <a:buFont typeface="Arial" panose="020B0604020202020204" pitchFamily="34" charset="0"/>
              <a:buChar char="•"/>
            </a:pPr>
            <a:r>
              <a:rPr lang="el-GR" sz="2000" dirty="0">
                <a:latin typeface="Calibri" panose="020F0502020204030204" pitchFamily="34" charset="0"/>
                <a:cs typeface="Calibri" panose="020F0502020204030204" pitchFamily="34" charset="0"/>
              </a:rPr>
              <a:t>Τεράστιες απαιτήσεις χώρου.</a:t>
            </a:r>
          </a:p>
          <a:p>
            <a:pPr marL="285750" indent="-285750">
              <a:buFont typeface="Arial" panose="020B0604020202020204" pitchFamily="34" charset="0"/>
              <a:buChar char="•"/>
            </a:pPr>
            <a:r>
              <a:rPr lang="el-GR" sz="2000" dirty="0">
                <a:latin typeface="Calibri" panose="020F0502020204030204" pitchFamily="34" charset="0"/>
                <a:cs typeface="Calibri" panose="020F0502020204030204" pitchFamily="34" charset="0"/>
              </a:rPr>
              <a:t>Χρόνος κ χώρος όσον αφορά τα μονοπάτια.</a:t>
            </a:r>
          </a:p>
        </p:txBody>
      </p:sp>
      <p:graphicFrame>
        <p:nvGraphicFramePr>
          <p:cNvPr id="7" name="Diagram 6">
            <a:extLst>
              <a:ext uri="{FF2B5EF4-FFF2-40B4-BE49-F238E27FC236}">
                <a16:creationId xmlns:a16="http://schemas.microsoft.com/office/drawing/2014/main" id="{4BBF9DFF-18CA-420C-BD08-68A95CD90E78}"/>
              </a:ext>
            </a:extLst>
          </p:cNvPr>
          <p:cNvGraphicFramePr/>
          <p:nvPr>
            <p:extLst>
              <p:ext uri="{D42A27DB-BD31-4B8C-83A1-F6EECF244321}">
                <p14:modId xmlns:p14="http://schemas.microsoft.com/office/powerpoint/2010/main" val="952693032"/>
              </p:ext>
            </p:extLst>
          </p:nvPr>
        </p:nvGraphicFramePr>
        <p:xfrm>
          <a:off x="5777879" y="1860895"/>
          <a:ext cx="4812706" cy="1015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a:extLst>
              <a:ext uri="{FF2B5EF4-FFF2-40B4-BE49-F238E27FC236}">
                <a16:creationId xmlns:a16="http://schemas.microsoft.com/office/drawing/2014/main" id="{7709E88F-FF23-479F-8236-822EB9976095}"/>
              </a:ext>
            </a:extLst>
          </p:cNvPr>
          <p:cNvGraphicFramePr/>
          <p:nvPr>
            <p:extLst>
              <p:ext uri="{D42A27DB-BD31-4B8C-83A1-F6EECF244321}">
                <p14:modId xmlns:p14="http://schemas.microsoft.com/office/powerpoint/2010/main" val="2501873524"/>
              </p:ext>
            </p:extLst>
          </p:nvPr>
        </p:nvGraphicFramePr>
        <p:xfrm>
          <a:off x="307649" y="3981441"/>
          <a:ext cx="8554339" cy="15574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0289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graphicEl>
                                              <a:dgm id="{E59E078E-4CFD-439A-A174-19BEFA1AC208}"/>
                                            </p:graphicEl>
                                          </p:spTgt>
                                        </p:tgtEl>
                                        <p:attrNameLst>
                                          <p:attrName>style.visibility</p:attrName>
                                        </p:attrNameLst>
                                      </p:cBhvr>
                                      <p:to>
                                        <p:strVal val="visible"/>
                                      </p:to>
                                    </p:set>
                                    <p:animEffect transition="in" filter="wipe(left)">
                                      <p:cBhvr>
                                        <p:cTn id="17" dur="500"/>
                                        <p:tgtEl>
                                          <p:spTgt spid="10">
                                            <p:graphicEl>
                                              <a:dgm id="{E59E078E-4CFD-439A-A174-19BEFA1AC208}"/>
                                            </p:graphic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graphicEl>
                                              <a:dgm id="{4D353876-3CAD-4CCB-AD47-CD0A49EFE0D5}"/>
                                            </p:graphicEl>
                                          </p:spTgt>
                                        </p:tgtEl>
                                        <p:attrNameLst>
                                          <p:attrName>style.visibility</p:attrName>
                                        </p:attrNameLst>
                                      </p:cBhvr>
                                      <p:to>
                                        <p:strVal val="visible"/>
                                      </p:to>
                                    </p:set>
                                    <p:animEffect transition="in" filter="wipe(left)">
                                      <p:cBhvr>
                                        <p:cTn id="20" dur="500"/>
                                        <p:tgtEl>
                                          <p:spTgt spid="10">
                                            <p:graphicEl>
                                              <a:dgm id="{4D353876-3CAD-4CCB-AD47-CD0A49EFE0D5}"/>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graphicEl>
                                              <a:dgm id="{918BD03B-96C7-4C5E-ACEA-7707C51D3A12}"/>
                                            </p:graphicEl>
                                          </p:spTgt>
                                        </p:tgtEl>
                                        <p:attrNameLst>
                                          <p:attrName>style.visibility</p:attrName>
                                        </p:attrNameLst>
                                      </p:cBhvr>
                                      <p:to>
                                        <p:strVal val="visible"/>
                                      </p:to>
                                    </p:set>
                                    <p:animEffect transition="in" filter="wipe(left)">
                                      <p:cBhvr>
                                        <p:cTn id="25" dur="500"/>
                                        <p:tgtEl>
                                          <p:spTgt spid="10">
                                            <p:graphicEl>
                                              <a:dgm id="{918BD03B-96C7-4C5E-ACEA-7707C51D3A12}"/>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graphicEl>
                                              <a:dgm id="{89AD0F55-3141-4FB5-8894-552B70340A38}"/>
                                            </p:graphicEl>
                                          </p:spTgt>
                                        </p:tgtEl>
                                        <p:attrNameLst>
                                          <p:attrName>style.visibility</p:attrName>
                                        </p:attrNameLst>
                                      </p:cBhvr>
                                      <p:to>
                                        <p:strVal val="visible"/>
                                      </p:to>
                                    </p:set>
                                    <p:animEffect transition="in" filter="wipe(left)">
                                      <p:cBhvr>
                                        <p:cTn id="28" dur="500"/>
                                        <p:tgtEl>
                                          <p:spTgt spid="10">
                                            <p:graphicEl>
                                              <a:dgm id="{89AD0F55-3141-4FB5-8894-552B70340A3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graphicEl>
                                              <a:dgm id="{EE3F788E-835F-4105-9C47-9010C6006C4D}"/>
                                            </p:graphicEl>
                                          </p:spTgt>
                                        </p:tgtEl>
                                        <p:attrNameLst>
                                          <p:attrName>style.visibility</p:attrName>
                                        </p:attrNameLst>
                                      </p:cBhvr>
                                      <p:to>
                                        <p:strVal val="visible"/>
                                      </p:to>
                                    </p:set>
                                    <p:animEffect transition="in" filter="wipe(left)">
                                      <p:cBhvr>
                                        <p:cTn id="31" dur="500"/>
                                        <p:tgtEl>
                                          <p:spTgt spid="10">
                                            <p:graphicEl>
                                              <a:dgm id="{EE3F788E-835F-4105-9C47-9010C6006C4D}"/>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0">
                                            <p:graphicEl>
                                              <a:dgm id="{6FAD9BDC-4BFB-4FF5-B2F3-526969EB7D31}"/>
                                            </p:graphicEl>
                                          </p:spTgt>
                                        </p:tgtEl>
                                        <p:attrNameLst>
                                          <p:attrName>style.visibility</p:attrName>
                                        </p:attrNameLst>
                                      </p:cBhvr>
                                      <p:to>
                                        <p:strVal val="visible"/>
                                      </p:to>
                                    </p:set>
                                    <p:animEffect transition="in" filter="wipe(left)">
                                      <p:cBhvr>
                                        <p:cTn id="34" dur="500"/>
                                        <p:tgtEl>
                                          <p:spTgt spid="10">
                                            <p:graphicEl>
                                              <a:dgm id="{6FAD9BDC-4BFB-4FF5-B2F3-526969EB7D3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graphicEl>
                                              <a:dgm id="{8C6CDFB1-E7CA-4A44-B3D2-D9EE8B6E1E58}"/>
                                            </p:graphicEl>
                                          </p:spTgt>
                                        </p:tgtEl>
                                        <p:attrNameLst>
                                          <p:attrName>style.visibility</p:attrName>
                                        </p:attrNameLst>
                                      </p:cBhvr>
                                      <p:to>
                                        <p:strVal val="visible"/>
                                      </p:to>
                                    </p:set>
                                    <p:animEffect transition="in" filter="wipe(left)">
                                      <p:cBhvr>
                                        <p:cTn id="39" dur="500"/>
                                        <p:tgtEl>
                                          <p:spTgt spid="10">
                                            <p:graphicEl>
                                              <a:dgm id="{8C6CDFB1-E7CA-4A44-B3D2-D9EE8B6E1E58}"/>
                                            </p:graphic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0">
                                            <p:graphicEl>
                                              <a:dgm id="{8C9B57AF-AA1C-42BE-99E7-62DCCEF9DEC1}"/>
                                            </p:graphicEl>
                                          </p:spTgt>
                                        </p:tgtEl>
                                        <p:attrNameLst>
                                          <p:attrName>style.visibility</p:attrName>
                                        </p:attrNameLst>
                                      </p:cBhvr>
                                      <p:to>
                                        <p:strVal val="visible"/>
                                      </p:to>
                                    </p:set>
                                    <p:animEffect transition="in" filter="wipe(left)">
                                      <p:cBhvr>
                                        <p:cTn id="42" dur="500"/>
                                        <p:tgtEl>
                                          <p:spTgt spid="10">
                                            <p:graphicEl>
                                              <a:dgm id="{8C9B57AF-AA1C-42BE-99E7-62DCCEF9DE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Graphic spid="10" grpId="0" uiExpand="1">
        <p:bldSub>
          <a:bldDgm bld="lvlAtOnc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1313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icture containing text, posing&#10;&#10;Description automatically generated">
            <a:extLst>
              <a:ext uri="{FF2B5EF4-FFF2-40B4-BE49-F238E27FC236}">
                <a16:creationId xmlns:a16="http://schemas.microsoft.com/office/drawing/2014/main" id="{B733FE88-BA4D-4956-B7F4-112DE570A131}"/>
              </a:ext>
            </a:extLst>
          </p:cNvPr>
          <p:cNvPicPr>
            <a:picLocks noChangeAspect="1"/>
          </p:cNvPicPr>
          <p:nvPr/>
        </p:nvPicPr>
        <p:blipFill rotWithShape="1">
          <a:blip r:embed="rId3">
            <a:extLst>
              <a:ext uri="{28A0092B-C50C-407E-A947-70E740481C1C}">
                <a14:useLocalDpi xmlns:a14="http://schemas.microsoft.com/office/drawing/2010/main" val="0"/>
              </a:ext>
            </a:extLst>
          </a:blip>
          <a:srcRect l="-66" t="6381" r="66" b="32108"/>
          <a:stretch/>
        </p:blipFill>
        <p:spPr>
          <a:xfrm>
            <a:off x="3523488" y="10"/>
            <a:ext cx="8668512" cy="6857990"/>
          </a:xfrm>
          <a:prstGeom prst="rect">
            <a:avLst/>
          </a:prstGeom>
        </p:spPr>
      </p:pic>
      <p:sp>
        <p:nvSpPr>
          <p:cNvPr id="70" name="Rectangle 6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DF3F1C6-54DF-4D89-8723-18E150A708A0}"/>
              </a:ext>
            </a:extLst>
          </p:cNvPr>
          <p:cNvSpPr txBox="1"/>
          <p:nvPr/>
        </p:nvSpPr>
        <p:spPr>
          <a:xfrm>
            <a:off x="477981" y="1122363"/>
            <a:ext cx="4023360" cy="32041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b="1" dirty="0">
                <a:latin typeface="+mj-lt"/>
                <a:ea typeface="+mj-ea"/>
                <a:cs typeface="+mj-cs"/>
              </a:rPr>
              <a:t>ΚΡΥΠΤΟΓΡΑΦΙΑ ΚΩΔΙΚΩΝ</a:t>
            </a:r>
          </a:p>
        </p:txBody>
      </p:sp>
      <p:sp>
        <p:nvSpPr>
          <p:cNvPr id="72" name="Rectangle 7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7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4970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98000">
              <a:srgbClr val="163042"/>
            </a:gs>
            <a:gs pos="100000">
              <a:schemeClr val="accent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E78E4D-C6B3-45CF-9B0A-D2CF3A1EB9DD}"/>
              </a:ext>
            </a:extLst>
          </p:cNvPr>
          <p:cNvSpPr txBox="1"/>
          <p:nvPr/>
        </p:nvSpPr>
        <p:spPr>
          <a:xfrm>
            <a:off x="4391174" y="136734"/>
            <a:ext cx="3409651" cy="646331"/>
          </a:xfrm>
          <a:prstGeom prst="rect">
            <a:avLst/>
          </a:prstGeom>
          <a:noFill/>
        </p:spPr>
        <p:txBody>
          <a:bodyPr wrap="none" rtlCol="0">
            <a:spAutoFit/>
          </a:bodyPr>
          <a:lstStyle/>
          <a:p>
            <a:pPr algn="ctr"/>
            <a:r>
              <a:rPr lang="el-GR" sz="3600" dirty="0">
                <a:solidFill>
                  <a:srgbClr val="FFC000"/>
                </a:solidFill>
              </a:rPr>
              <a:t>Θεωρία Κωδίκων</a:t>
            </a:r>
          </a:p>
        </p:txBody>
      </p:sp>
      <p:graphicFrame>
        <p:nvGraphicFramePr>
          <p:cNvPr id="9" name="Diagram 8">
            <a:extLst>
              <a:ext uri="{FF2B5EF4-FFF2-40B4-BE49-F238E27FC236}">
                <a16:creationId xmlns:a16="http://schemas.microsoft.com/office/drawing/2014/main" id="{CB3A6B49-3589-45B2-9004-D53BD46D480C}"/>
              </a:ext>
            </a:extLst>
          </p:cNvPr>
          <p:cNvGraphicFramePr/>
          <p:nvPr>
            <p:extLst>
              <p:ext uri="{D42A27DB-BD31-4B8C-83A1-F6EECF244321}">
                <p14:modId xmlns:p14="http://schemas.microsoft.com/office/powerpoint/2010/main" val="3720625246"/>
              </p:ext>
            </p:extLst>
          </p:nvPr>
        </p:nvGraphicFramePr>
        <p:xfrm>
          <a:off x="2529176" y="814842"/>
          <a:ext cx="7113783" cy="839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Graphic 41" descr="Earth globe: Americas with solid fill">
            <a:extLst>
              <a:ext uri="{FF2B5EF4-FFF2-40B4-BE49-F238E27FC236}">
                <a16:creationId xmlns:a16="http://schemas.microsoft.com/office/drawing/2014/main" id="{F7E250FD-CF22-4996-8819-C078C68A49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7857" y="1253271"/>
            <a:ext cx="809034" cy="802325"/>
          </a:xfrm>
          <a:prstGeom prst="rect">
            <a:avLst/>
          </a:prstGeom>
        </p:spPr>
      </p:pic>
      <p:pic>
        <p:nvPicPr>
          <p:cNvPr id="44" name="Graphic 43" descr="Satellite with solid fill">
            <a:extLst>
              <a:ext uri="{FF2B5EF4-FFF2-40B4-BE49-F238E27FC236}">
                <a16:creationId xmlns:a16="http://schemas.microsoft.com/office/drawing/2014/main" id="{16E57186-7EF6-46EC-B17F-1307579678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7708" y="368047"/>
            <a:ext cx="369332" cy="369332"/>
          </a:xfrm>
          <a:prstGeom prst="rect">
            <a:avLst/>
          </a:prstGeom>
        </p:spPr>
      </p:pic>
      <p:cxnSp>
        <p:nvCxnSpPr>
          <p:cNvPr id="46" name="Straight Connector 45">
            <a:extLst>
              <a:ext uri="{FF2B5EF4-FFF2-40B4-BE49-F238E27FC236}">
                <a16:creationId xmlns:a16="http://schemas.microsoft.com/office/drawing/2014/main" id="{0124A876-A4E8-40C6-829A-11F4A3BB0926}"/>
              </a:ext>
            </a:extLst>
          </p:cNvPr>
          <p:cNvCxnSpPr>
            <a:cxnSpLocks/>
          </p:cNvCxnSpPr>
          <p:nvPr/>
        </p:nvCxnSpPr>
        <p:spPr>
          <a:xfrm>
            <a:off x="952374" y="706153"/>
            <a:ext cx="0" cy="802325"/>
          </a:xfrm>
          <a:prstGeom prst="line">
            <a:avLst/>
          </a:prstGeom>
          <a:ln>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9602BA7-DD42-4FD1-A8F1-A42CD7B56E38}"/>
              </a:ext>
            </a:extLst>
          </p:cNvPr>
          <p:cNvSpPr txBox="1"/>
          <p:nvPr/>
        </p:nvSpPr>
        <p:spPr>
          <a:xfrm>
            <a:off x="191798" y="4027757"/>
            <a:ext cx="2480807" cy="369332"/>
          </a:xfrm>
          <a:prstGeom prst="rect">
            <a:avLst/>
          </a:prstGeom>
          <a:noFill/>
        </p:spPr>
        <p:txBody>
          <a:bodyPr wrap="none" rtlCol="0">
            <a:spAutoFit/>
          </a:bodyPr>
          <a:lstStyle/>
          <a:p>
            <a:pPr marL="285750" indent="-285750">
              <a:buFont typeface="Wingdings" panose="05000000000000000000" pitchFamily="2" charset="2"/>
              <a:buChar char="Ø"/>
            </a:pPr>
            <a:r>
              <a:rPr lang="el-GR" u="sng" dirty="0"/>
              <a:t>Παράδειγμα</a:t>
            </a:r>
            <a:r>
              <a:rPr lang="en-US" u="sng" dirty="0"/>
              <a:t> (ASCII) :</a:t>
            </a:r>
            <a:r>
              <a:rPr lang="el-GR" u="sng" dirty="0"/>
              <a:t> </a:t>
            </a:r>
          </a:p>
        </p:txBody>
      </p:sp>
      <p:sp>
        <p:nvSpPr>
          <p:cNvPr id="68" name="TextBox 67">
            <a:extLst>
              <a:ext uri="{FF2B5EF4-FFF2-40B4-BE49-F238E27FC236}">
                <a16:creationId xmlns:a16="http://schemas.microsoft.com/office/drawing/2014/main" id="{754001AB-3D66-4C08-AC32-2C67B94835B8}"/>
              </a:ext>
            </a:extLst>
          </p:cNvPr>
          <p:cNvSpPr txBox="1"/>
          <p:nvPr/>
        </p:nvSpPr>
        <p:spPr>
          <a:xfrm>
            <a:off x="547857" y="4408680"/>
            <a:ext cx="4989379" cy="646331"/>
          </a:xfrm>
          <a:prstGeom prst="rect">
            <a:avLst/>
          </a:prstGeom>
          <a:noFill/>
        </p:spPr>
        <p:txBody>
          <a:bodyPr wrap="none" rtlCol="0">
            <a:spAutoFit/>
          </a:bodyPr>
          <a:lstStyle/>
          <a:p>
            <a:pPr marL="285750" indent="-285750">
              <a:buFont typeface="Wingdings" panose="05000000000000000000" pitchFamily="2" charset="2"/>
              <a:buChar char="ü"/>
            </a:pPr>
            <a:r>
              <a:rPr lang="el-GR" dirty="0"/>
              <a:t>Υπολογιστές χρησιμοποιούν </a:t>
            </a:r>
            <a:r>
              <a:rPr lang="el-GR" dirty="0">
                <a:solidFill>
                  <a:srgbClr val="FF0000"/>
                </a:solidFill>
              </a:rPr>
              <a:t>μόνο 0 και 1</a:t>
            </a:r>
            <a:r>
              <a:rPr lang="el-GR" dirty="0"/>
              <a:t>.</a:t>
            </a:r>
          </a:p>
          <a:p>
            <a:pPr marL="285750" indent="-285750">
              <a:buFont typeface="Wingdings" panose="05000000000000000000" pitchFamily="2" charset="2"/>
              <a:buChar char="ü"/>
            </a:pPr>
            <a:r>
              <a:rPr lang="el-GR" dirty="0">
                <a:solidFill>
                  <a:srgbClr val="FF0000"/>
                </a:solidFill>
              </a:rPr>
              <a:t>Αδύνατη</a:t>
            </a:r>
            <a:r>
              <a:rPr lang="el-GR" dirty="0"/>
              <a:t> η αποφυγή λαθών στους υπολογιστές.</a:t>
            </a:r>
          </a:p>
        </p:txBody>
      </p:sp>
      <p:graphicFrame>
        <p:nvGraphicFramePr>
          <p:cNvPr id="69" name="Table 69">
            <a:extLst>
              <a:ext uri="{FF2B5EF4-FFF2-40B4-BE49-F238E27FC236}">
                <a16:creationId xmlns:a16="http://schemas.microsoft.com/office/drawing/2014/main" id="{28D61508-AC98-4D43-AC12-D472F5CEBFB5}"/>
              </a:ext>
            </a:extLst>
          </p:cNvPr>
          <p:cNvGraphicFramePr>
            <a:graphicFrameLocks noGrp="1"/>
          </p:cNvGraphicFramePr>
          <p:nvPr>
            <p:extLst>
              <p:ext uri="{D42A27DB-BD31-4B8C-83A1-F6EECF244321}">
                <p14:modId xmlns:p14="http://schemas.microsoft.com/office/powerpoint/2010/main" val="3011803006"/>
              </p:ext>
            </p:extLst>
          </p:nvPr>
        </p:nvGraphicFramePr>
        <p:xfrm>
          <a:off x="5625737" y="4029542"/>
          <a:ext cx="6239090" cy="2601487"/>
        </p:xfrm>
        <a:graphic>
          <a:graphicData uri="http://schemas.openxmlformats.org/drawingml/2006/table">
            <a:tbl>
              <a:tblPr firstRow="1" bandRow="1">
                <a:tableStyleId>{D27102A9-8310-4765-A935-A1911B00CA55}</a:tableStyleId>
              </a:tblPr>
              <a:tblGrid>
                <a:gridCol w="3119545">
                  <a:extLst>
                    <a:ext uri="{9D8B030D-6E8A-4147-A177-3AD203B41FA5}">
                      <a16:colId xmlns:a16="http://schemas.microsoft.com/office/drawing/2014/main" val="669264017"/>
                    </a:ext>
                  </a:extLst>
                </a:gridCol>
                <a:gridCol w="3119545">
                  <a:extLst>
                    <a:ext uri="{9D8B030D-6E8A-4147-A177-3AD203B41FA5}">
                      <a16:colId xmlns:a16="http://schemas.microsoft.com/office/drawing/2014/main" val="3124998666"/>
                    </a:ext>
                  </a:extLst>
                </a:gridCol>
              </a:tblGrid>
              <a:tr h="371641">
                <a:tc>
                  <a:txBody>
                    <a:bodyPr/>
                    <a:lstStyle/>
                    <a:p>
                      <a:pPr algn="ctr"/>
                      <a:r>
                        <a:rPr lang="el-GR" sz="1500" dirty="0">
                          <a:solidFill>
                            <a:srgbClr val="FFFF00"/>
                          </a:solidFill>
                        </a:rPr>
                        <a:t>Γράμματα (Λατινικού Αλφαβήτου)</a:t>
                      </a:r>
                    </a:p>
                  </a:txBody>
                  <a:tcPr marL="91638" marR="91638" marT="45819" marB="45819"/>
                </a:tc>
                <a:tc>
                  <a:txBody>
                    <a:bodyPr/>
                    <a:lstStyle/>
                    <a:p>
                      <a:pPr algn="ctr"/>
                      <a:r>
                        <a:rPr lang="el-GR" sz="1800" dirty="0">
                          <a:solidFill>
                            <a:schemeClr val="accent2"/>
                          </a:solidFill>
                        </a:rPr>
                        <a:t>Λέξεις</a:t>
                      </a:r>
                      <a:r>
                        <a:rPr lang="en-US" sz="1800" dirty="0">
                          <a:solidFill>
                            <a:schemeClr val="accent2"/>
                          </a:solidFill>
                        </a:rPr>
                        <a:t> ASCII</a:t>
                      </a:r>
                      <a:endParaRPr lang="el-GR" sz="1800" dirty="0">
                        <a:solidFill>
                          <a:schemeClr val="accent2"/>
                        </a:solidFill>
                      </a:endParaRPr>
                    </a:p>
                  </a:txBody>
                  <a:tcPr marL="91638" marR="91638" marT="45819" marB="45819"/>
                </a:tc>
                <a:extLst>
                  <a:ext uri="{0D108BD9-81ED-4DB2-BD59-A6C34878D82A}">
                    <a16:rowId xmlns:a16="http://schemas.microsoft.com/office/drawing/2014/main" val="3766972602"/>
                  </a:ext>
                </a:extLst>
              </a:tr>
              <a:tr h="371641">
                <a:tc>
                  <a:txBody>
                    <a:bodyPr/>
                    <a:lstStyle/>
                    <a:p>
                      <a:pPr algn="ctr"/>
                      <a:r>
                        <a:rPr lang="en-US" sz="1800" dirty="0"/>
                        <a:t>A</a:t>
                      </a:r>
                      <a:endParaRPr lang="el-GR" sz="1800" dirty="0"/>
                    </a:p>
                  </a:txBody>
                  <a:tcPr marL="91638" marR="91638" marT="45819" marB="45819"/>
                </a:tc>
                <a:tc>
                  <a:txBody>
                    <a:bodyPr/>
                    <a:lstStyle/>
                    <a:p>
                      <a:pPr algn="ctr"/>
                      <a:r>
                        <a:rPr lang="en-US" sz="1800" dirty="0"/>
                        <a:t>10000010</a:t>
                      </a:r>
                      <a:endParaRPr lang="el-GR" sz="1800" dirty="0"/>
                    </a:p>
                  </a:txBody>
                  <a:tcPr marL="91638" marR="91638" marT="45819" marB="45819"/>
                </a:tc>
                <a:extLst>
                  <a:ext uri="{0D108BD9-81ED-4DB2-BD59-A6C34878D82A}">
                    <a16:rowId xmlns:a16="http://schemas.microsoft.com/office/drawing/2014/main" val="2089698642"/>
                  </a:ext>
                </a:extLst>
              </a:tr>
              <a:tr h="371641">
                <a:tc>
                  <a:txBody>
                    <a:bodyPr/>
                    <a:lstStyle/>
                    <a:p>
                      <a:pPr algn="ctr"/>
                      <a:r>
                        <a:rPr lang="en-US" sz="1800" dirty="0"/>
                        <a:t>B</a:t>
                      </a:r>
                      <a:endParaRPr lang="el-GR" sz="1800" dirty="0"/>
                    </a:p>
                  </a:txBody>
                  <a:tcPr marL="91638" marR="91638" marT="45819" marB="45819"/>
                </a:tc>
                <a:tc>
                  <a:txBody>
                    <a:bodyPr/>
                    <a:lstStyle/>
                    <a:p>
                      <a:pPr algn="ctr"/>
                      <a:r>
                        <a:rPr lang="en-US" sz="1800" dirty="0"/>
                        <a:t>10000100</a:t>
                      </a:r>
                      <a:endParaRPr lang="el-GR" sz="1800" dirty="0"/>
                    </a:p>
                  </a:txBody>
                  <a:tcPr marL="91638" marR="91638" marT="45819" marB="45819"/>
                </a:tc>
                <a:extLst>
                  <a:ext uri="{0D108BD9-81ED-4DB2-BD59-A6C34878D82A}">
                    <a16:rowId xmlns:a16="http://schemas.microsoft.com/office/drawing/2014/main" val="665797927"/>
                  </a:ext>
                </a:extLst>
              </a:tr>
              <a:tr h="371641">
                <a:tc>
                  <a:txBody>
                    <a:bodyPr/>
                    <a:lstStyle/>
                    <a:p>
                      <a:pPr algn="ctr"/>
                      <a:r>
                        <a:rPr lang="en-US" sz="1800" dirty="0"/>
                        <a:t>C</a:t>
                      </a:r>
                      <a:endParaRPr lang="el-GR" sz="1800" dirty="0"/>
                    </a:p>
                  </a:txBody>
                  <a:tcPr marL="91638" marR="91638" marT="45819" marB="45819"/>
                </a:tc>
                <a:tc>
                  <a:txBody>
                    <a:bodyPr/>
                    <a:lstStyle/>
                    <a:p>
                      <a:pPr algn="ctr"/>
                      <a:r>
                        <a:rPr lang="en-US" sz="1800" dirty="0"/>
                        <a:t>10000111</a:t>
                      </a:r>
                      <a:endParaRPr lang="el-GR" sz="1800" dirty="0"/>
                    </a:p>
                  </a:txBody>
                  <a:tcPr marL="91638" marR="91638" marT="45819" marB="45819"/>
                </a:tc>
                <a:extLst>
                  <a:ext uri="{0D108BD9-81ED-4DB2-BD59-A6C34878D82A}">
                    <a16:rowId xmlns:a16="http://schemas.microsoft.com/office/drawing/2014/main" val="298309607"/>
                  </a:ext>
                </a:extLst>
              </a:tr>
              <a:tr h="371641">
                <a:tc>
                  <a:txBody>
                    <a:bodyPr/>
                    <a:lstStyle/>
                    <a:p>
                      <a:pPr algn="ctr"/>
                      <a:r>
                        <a:rPr lang="en-US" sz="1800" dirty="0"/>
                        <a:t>D</a:t>
                      </a:r>
                      <a:endParaRPr lang="el-GR" sz="1800" dirty="0"/>
                    </a:p>
                  </a:txBody>
                  <a:tcPr marL="91638" marR="91638" marT="45819" marB="45819"/>
                </a:tc>
                <a:tc>
                  <a:txBody>
                    <a:bodyPr/>
                    <a:lstStyle/>
                    <a:p>
                      <a:pPr algn="ctr"/>
                      <a:r>
                        <a:rPr lang="en-US" sz="1800" dirty="0"/>
                        <a:t>10001000</a:t>
                      </a:r>
                      <a:endParaRPr lang="el-GR" sz="1800" dirty="0"/>
                    </a:p>
                  </a:txBody>
                  <a:tcPr marL="91638" marR="91638" marT="45819" marB="45819"/>
                </a:tc>
                <a:extLst>
                  <a:ext uri="{0D108BD9-81ED-4DB2-BD59-A6C34878D82A}">
                    <a16:rowId xmlns:a16="http://schemas.microsoft.com/office/drawing/2014/main" val="1339075583"/>
                  </a:ext>
                </a:extLst>
              </a:tr>
              <a:tr h="371641">
                <a:tc>
                  <a:txBody>
                    <a:bodyPr/>
                    <a:lstStyle/>
                    <a:p>
                      <a:pPr algn="ctr"/>
                      <a:r>
                        <a:rPr lang="en-US" sz="1800" dirty="0"/>
                        <a:t>E</a:t>
                      </a:r>
                      <a:endParaRPr lang="el-GR" sz="1800" dirty="0"/>
                    </a:p>
                  </a:txBody>
                  <a:tcPr marL="91638" marR="91638" marT="45819" marB="45819"/>
                </a:tc>
                <a:tc>
                  <a:txBody>
                    <a:bodyPr/>
                    <a:lstStyle/>
                    <a:p>
                      <a:pPr algn="ctr"/>
                      <a:r>
                        <a:rPr lang="en-US" sz="1800" dirty="0"/>
                        <a:t>10001011</a:t>
                      </a:r>
                      <a:endParaRPr lang="el-GR" sz="1800" dirty="0"/>
                    </a:p>
                  </a:txBody>
                  <a:tcPr marL="91638" marR="91638" marT="45819" marB="45819"/>
                </a:tc>
                <a:extLst>
                  <a:ext uri="{0D108BD9-81ED-4DB2-BD59-A6C34878D82A}">
                    <a16:rowId xmlns:a16="http://schemas.microsoft.com/office/drawing/2014/main" val="1666179325"/>
                  </a:ext>
                </a:extLst>
              </a:tr>
              <a:tr h="371641">
                <a:tc>
                  <a:txBody>
                    <a:bodyPr/>
                    <a:lstStyle/>
                    <a:p>
                      <a:pPr algn="ctr"/>
                      <a:r>
                        <a:rPr lang="en-US" sz="1800" dirty="0"/>
                        <a:t>F</a:t>
                      </a:r>
                      <a:endParaRPr lang="el-GR" sz="1800" dirty="0"/>
                    </a:p>
                  </a:txBody>
                  <a:tcPr marL="91638" marR="91638" marT="45819" marB="45819"/>
                </a:tc>
                <a:tc>
                  <a:txBody>
                    <a:bodyPr/>
                    <a:lstStyle/>
                    <a:p>
                      <a:pPr algn="ctr"/>
                      <a:r>
                        <a:rPr lang="en-US" sz="1800" dirty="0"/>
                        <a:t>10001101</a:t>
                      </a:r>
                      <a:endParaRPr lang="el-GR" sz="1800" dirty="0"/>
                    </a:p>
                  </a:txBody>
                  <a:tcPr marL="91638" marR="91638" marT="45819" marB="45819"/>
                </a:tc>
                <a:extLst>
                  <a:ext uri="{0D108BD9-81ED-4DB2-BD59-A6C34878D82A}">
                    <a16:rowId xmlns:a16="http://schemas.microsoft.com/office/drawing/2014/main" val="2378858003"/>
                  </a:ext>
                </a:extLst>
              </a:tr>
            </a:tbl>
          </a:graphicData>
        </a:graphic>
      </p:graphicFrame>
      <p:sp>
        <p:nvSpPr>
          <p:cNvPr id="71" name="TextBox 70">
            <a:extLst>
              <a:ext uri="{FF2B5EF4-FFF2-40B4-BE49-F238E27FC236}">
                <a16:creationId xmlns:a16="http://schemas.microsoft.com/office/drawing/2014/main" id="{AD9D183F-2C8B-4D48-88B4-1D37E8C54275}"/>
              </a:ext>
            </a:extLst>
          </p:cNvPr>
          <p:cNvSpPr txBox="1"/>
          <p:nvPr/>
        </p:nvSpPr>
        <p:spPr>
          <a:xfrm>
            <a:off x="2711365" y="5296027"/>
            <a:ext cx="662361" cy="369332"/>
          </a:xfrm>
          <a:prstGeom prst="rect">
            <a:avLst/>
          </a:prstGeom>
          <a:noFill/>
        </p:spPr>
        <p:txBody>
          <a:bodyPr wrap="none" rtlCol="0">
            <a:spAutoFit/>
          </a:bodyPr>
          <a:lstStyle/>
          <a:p>
            <a:r>
              <a:rPr lang="en-US" dirty="0">
                <a:solidFill>
                  <a:srgbClr val="FFC000"/>
                </a:solidFill>
              </a:rPr>
              <a:t>ASCII</a:t>
            </a:r>
            <a:endParaRPr lang="el-GR" dirty="0">
              <a:solidFill>
                <a:srgbClr val="FFC000"/>
              </a:solidFill>
            </a:endParaRPr>
          </a:p>
        </p:txBody>
      </p:sp>
      <p:cxnSp>
        <p:nvCxnSpPr>
          <p:cNvPr id="73" name="Straight Arrow Connector 72">
            <a:extLst>
              <a:ext uri="{FF2B5EF4-FFF2-40B4-BE49-F238E27FC236}">
                <a16:creationId xmlns:a16="http://schemas.microsoft.com/office/drawing/2014/main" id="{3FC12F97-762C-41A3-944F-BA3075A25258}"/>
              </a:ext>
            </a:extLst>
          </p:cNvPr>
          <p:cNvCxnSpPr>
            <a:stCxn id="68" idx="2"/>
            <a:endCxn id="71" idx="0"/>
          </p:cNvCxnSpPr>
          <p:nvPr/>
        </p:nvCxnSpPr>
        <p:spPr>
          <a:xfrm flipH="1">
            <a:off x="3042546" y="5055011"/>
            <a:ext cx="1" cy="24101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679CB16-8FA7-4C35-B0EB-B577D0A81A47}"/>
              </a:ext>
            </a:extLst>
          </p:cNvPr>
          <p:cNvCxnSpPr/>
          <p:nvPr/>
        </p:nvCxnSpPr>
        <p:spPr>
          <a:xfrm>
            <a:off x="10661885" y="4717279"/>
            <a:ext cx="1415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4E39FEC-88B4-4CDB-BDBB-98B68BE377BD}"/>
              </a:ext>
            </a:extLst>
          </p:cNvPr>
          <p:cNvCxnSpPr/>
          <p:nvPr/>
        </p:nvCxnSpPr>
        <p:spPr>
          <a:xfrm>
            <a:off x="10661885" y="5055011"/>
            <a:ext cx="1415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D663666-EB50-4517-BAC8-2A239BDD03DE}"/>
              </a:ext>
            </a:extLst>
          </p:cNvPr>
          <p:cNvCxnSpPr/>
          <p:nvPr/>
        </p:nvCxnSpPr>
        <p:spPr>
          <a:xfrm>
            <a:off x="10661885" y="5442248"/>
            <a:ext cx="1415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7627D19-25AF-4EBF-932B-84717C0819AA}"/>
              </a:ext>
            </a:extLst>
          </p:cNvPr>
          <p:cNvCxnSpPr/>
          <p:nvPr/>
        </p:nvCxnSpPr>
        <p:spPr>
          <a:xfrm>
            <a:off x="10667791" y="5818262"/>
            <a:ext cx="1415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78EA7F-BD4F-4136-A3EB-7338F4A5151E}"/>
              </a:ext>
            </a:extLst>
          </p:cNvPr>
          <p:cNvCxnSpPr/>
          <p:nvPr/>
        </p:nvCxnSpPr>
        <p:spPr>
          <a:xfrm>
            <a:off x="10667791" y="6185731"/>
            <a:ext cx="1415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24BE0D4-CD1A-4115-8D40-B1E8833D31AC}"/>
              </a:ext>
            </a:extLst>
          </p:cNvPr>
          <p:cNvCxnSpPr/>
          <p:nvPr/>
        </p:nvCxnSpPr>
        <p:spPr>
          <a:xfrm>
            <a:off x="10667791" y="6561746"/>
            <a:ext cx="1415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FAA4BC3-62DF-46D1-BADD-0B895DAD6DC2}"/>
              </a:ext>
            </a:extLst>
          </p:cNvPr>
          <p:cNvCxnSpPr>
            <a:cxnSpLocks/>
            <a:endCxn id="86" idx="2"/>
          </p:cNvCxnSpPr>
          <p:nvPr/>
        </p:nvCxnSpPr>
        <p:spPr>
          <a:xfrm flipV="1">
            <a:off x="10787950" y="3446135"/>
            <a:ext cx="615047" cy="11287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B629694-9593-4B76-AE41-84E299664967}"/>
              </a:ext>
            </a:extLst>
          </p:cNvPr>
          <p:cNvSpPr txBox="1"/>
          <p:nvPr/>
        </p:nvSpPr>
        <p:spPr>
          <a:xfrm>
            <a:off x="11115899" y="3169136"/>
            <a:ext cx="574196" cy="276999"/>
          </a:xfrm>
          <a:prstGeom prst="rect">
            <a:avLst/>
          </a:prstGeom>
          <a:noFill/>
          <a:ln>
            <a:solidFill>
              <a:srgbClr val="FF0000"/>
            </a:solidFill>
          </a:ln>
        </p:spPr>
        <p:txBody>
          <a:bodyPr wrap="none" rtlCol="0">
            <a:spAutoFit/>
          </a:bodyPr>
          <a:lstStyle/>
          <a:p>
            <a:r>
              <a:rPr lang="en-US" sz="1200" dirty="0"/>
              <a:t>1+1=0</a:t>
            </a:r>
            <a:endParaRPr lang="el-GR" sz="1200" dirty="0"/>
          </a:p>
        </p:txBody>
      </p:sp>
      <p:sp>
        <p:nvSpPr>
          <p:cNvPr id="88" name="TextBox 87">
            <a:extLst>
              <a:ext uri="{FF2B5EF4-FFF2-40B4-BE49-F238E27FC236}">
                <a16:creationId xmlns:a16="http://schemas.microsoft.com/office/drawing/2014/main" id="{95FEA2B3-019B-4FA3-805D-6C6C8B0493BD}"/>
              </a:ext>
            </a:extLst>
          </p:cNvPr>
          <p:cNvSpPr txBox="1"/>
          <p:nvPr/>
        </p:nvSpPr>
        <p:spPr>
          <a:xfrm>
            <a:off x="11435057" y="3658587"/>
            <a:ext cx="729687" cy="276999"/>
          </a:xfrm>
          <a:prstGeom prst="rect">
            <a:avLst/>
          </a:prstGeom>
          <a:noFill/>
          <a:ln>
            <a:solidFill>
              <a:srgbClr val="FF0000"/>
            </a:solidFill>
          </a:ln>
        </p:spPr>
        <p:txBody>
          <a:bodyPr wrap="none" rtlCol="0">
            <a:spAutoFit/>
          </a:bodyPr>
          <a:lstStyle/>
          <a:p>
            <a:r>
              <a:rPr lang="en-US" sz="1200" dirty="0"/>
              <a:t>1+1+1=1</a:t>
            </a:r>
            <a:endParaRPr lang="el-GR" sz="1200" dirty="0"/>
          </a:p>
        </p:txBody>
      </p:sp>
      <p:cxnSp>
        <p:nvCxnSpPr>
          <p:cNvPr id="90" name="Straight Arrow Connector 89">
            <a:extLst>
              <a:ext uri="{FF2B5EF4-FFF2-40B4-BE49-F238E27FC236}">
                <a16:creationId xmlns:a16="http://schemas.microsoft.com/office/drawing/2014/main" id="{7AF79940-0064-43C0-A143-AFFB6A88CAEE}"/>
              </a:ext>
            </a:extLst>
          </p:cNvPr>
          <p:cNvCxnSpPr>
            <a:cxnSpLocks/>
            <a:endCxn id="88" idx="2"/>
          </p:cNvCxnSpPr>
          <p:nvPr/>
        </p:nvCxnSpPr>
        <p:spPr>
          <a:xfrm flipV="1">
            <a:off x="10772738" y="3935586"/>
            <a:ext cx="1027163" cy="1403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ABB8110-8A32-4B3A-BA5A-E971CFB81855}"/>
              </a:ext>
            </a:extLst>
          </p:cNvPr>
          <p:cNvSpPr txBox="1"/>
          <p:nvPr/>
        </p:nvSpPr>
        <p:spPr>
          <a:xfrm>
            <a:off x="1394525" y="5817240"/>
            <a:ext cx="3201517" cy="646331"/>
          </a:xfrm>
          <a:prstGeom prst="rect">
            <a:avLst/>
          </a:prstGeom>
          <a:noFill/>
        </p:spPr>
        <p:txBody>
          <a:bodyPr wrap="none" rtlCol="0">
            <a:spAutoFit/>
          </a:bodyPr>
          <a:lstStyle/>
          <a:p>
            <a:pPr marL="285750" indent="-285750">
              <a:buFont typeface="Wingdings" panose="05000000000000000000" pitchFamily="2" charset="2"/>
              <a:buChar char="ü"/>
            </a:pPr>
            <a:r>
              <a:rPr lang="el-GR" dirty="0"/>
              <a:t>Ανιχνεύει λάθη.</a:t>
            </a:r>
          </a:p>
          <a:p>
            <a:pPr marL="285750" indent="-285750">
              <a:buFont typeface="Wingdings" panose="05000000000000000000" pitchFamily="2" charset="2"/>
              <a:buChar char="ü"/>
            </a:pPr>
            <a:r>
              <a:rPr lang="el-GR" dirty="0">
                <a:solidFill>
                  <a:srgbClr val="FF0000"/>
                </a:solidFill>
              </a:rPr>
              <a:t>Δεν </a:t>
            </a:r>
            <a:r>
              <a:rPr lang="el-GR" dirty="0"/>
              <a:t>μπορεί να τα διορθώσει.</a:t>
            </a:r>
          </a:p>
        </p:txBody>
      </p:sp>
      <p:sp>
        <p:nvSpPr>
          <p:cNvPr id="104" name="header">
            <a:extLst>
              <a:ext uri="{FF2B5EF4-FFF2-40B4-BE49-F238E27FC236}">
                <a16:creationId xmlns:a16="http://schemas.microsoft.com/office/drawing/2014/main" id="{17E4A7C8-5DF1-45BE-B1A3-0953AC5940CD}"/>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2"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2"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2"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grpSp>
        <p:nvGrpSpPr>
          <p:cNvPr id="146" name="Group 145">
            <a:extLst>
              <a:ext uri="{FF2B5EF4-FFF2-40B4-BE49-F238E27FC236}">
                <a16:creationId xmlns:a16="http://schemas.microsoft.com/office/drawing/2014/main" id="{E4D07820-666B-43E4-878E-AADAAC95BAA6}"/>
              </a:ext>
            </a:extLst>
          </p:cNvPr>
          <p:cNvGrpSpPr/>
          <p:nvPr/>
        </p:nvGrpSpPr>
        <p:grpSpPr>
          <a:xfrm>
            <a:off x="1731858" y="2099508"/>
            <a:ext cx="9064875" cy="1094591"/>
            <a:chOff x="1731858" y="2099508"/>
            <a:chExt cx="9064875" cy="1094591"/>
          </a:xfrm>
        </p:grpSpPr>
        <p:pic>
          <p:nvPicPr>
            <p:cNvPr id="11" name="Graphic 10" descr="Cell Tower with solid fill">
              <a:extLst>
                <a:ext uri="{FF2B5EF4-FFF2-40B4-BE49-F238E27FC236}">
                  <a16:creationId xmlns:a16="http://schemas.microsoft.com/office/drawing/2014/main" id="{D964B252-5118-4C7B-A30B-5853DC533E0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795947" y="2107389"/>
              <a:ext cx="793871" cy="793871"/>
            </a:xfrm>
            <a:prstGeom prst="rect">
              <a:avLst/>
            </a:prstGeom>
          </p:spPr>
        </p:pic>
        <p:pic>
          <p:nvPicPr>
            <p:cNvPr id="16" name="Graphic 15" descr="Computer with solid fill">
              <a:extLst>
                <a:ext uri="{FF2B5EF4-FFF2-40B4-BE49-F238E27FC236}">
                  <a16:creationId xmlns:a16="http://schemas.microsoft.com/office/drawing/2014/main" id="{50E7C271-5CE6-4E03-823D-5EFA4B79BF9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flipH="1">
              <a:off x="9938776" y="2099508"/>
              <a:ext cx="793868" cy="793871"/>
            </a:xfrm>
            <a:prstGeom prst="rect">
              <a:avLst/>
            </a:prstGeom>
          </p:spPr>
        </p:pic>
        <p:sp>
          <p:nvSpPr>
            <p:cNvPr id="17" name="TextBox 16">
              <a:extLst>
                <a:ext uri="{FF2B5EF4-FFF2-40B4-BE49-F238E27FC236}">
                  <a16:creationId xmlns:a16="http://schemas.microsoft.com/office/drawing/2014/main" id="{7DB400F3-6A68-4130-988B-572FC8525681}"/>
                </a:ext>
              </a:extLst>
            </p:cNvPr>
            <p:cNvSpPr txBox="1"/>
            <p:nvPr/>
          </p:nvSpPr>
          <p:spPr>
            <a:xfrm>
              <a:off x="3329208" y="2328462"/>
              <a:ext cx="1610056" cy="369332"/>
            </a:xfrm>
            <a:prstGeom prst="rect">
              <a:avLst/>
            </a:prstGeom>
            <a:noFill/>
            <a:ln>
              <a:solidFill>
                <a:schemeClr val="accent5"/>
              </a:solidFill>
            </a:ln>
          </p:spPr>
          <p:txBody>
            <a:bodyPr wrap="none" rtlCol="0">
              <a:spAutoFit/>
            </a:bodyPr>
            <a:lstStyle/>
            <a:p>
              <a:r>
                <a:rPr lang="el-GR" dirty="0">
                  <a:solidFill>
                    <a:schemeClr val="accent5"/>
                  </a:solidFill>
                </a:rPr>
                <a:t>Κωδικοποιητής</a:t>
              </a:r>
            </a:p>
          </p:txBody>
        </p:sp>
        <p:sp>
          <p:nvSpPr>
            <p:cNvPr id="18" name="TextBox 17">
              <a:extLst>
                <a:ext uri="{FF2B5EF4-FFF2-40B4-BE49-F238E27FC236}">
                  <a16:creationId xmlns:a16="http://schemas.microsoft.com/office/drawing/2014/main" id="{2E28A8B5-696F-4087-8CD7-49374B00FA3C}"/>
                </a:ext>
              </a:extLst>
            </p:cNvPr>
            <p:cNvSpPr txBox="1"/>
            <p:nvPr/>
          </p:nvSpPr>
          <p:spPr>
            <a:xfrm>
              <a:off x="7080345" y="2321071"/>
              <a:ext cx="1972271" cy="369332"/>
            </a:xfrm>
            <a:prstGeom prst="rect">
              <a:avLst/>
            </a:prstGeom>
            <a:noFill/>
            <a:ln>
              <a:solidFill>
                <a:srgbClr val="00B050"/>
              </a:solidFill>
            </a:ln>
          </p:spPr>
          <p:txBody>
            <a:bodyPr wrap="none" rtlCol="0">
              <a:spAutoFit/>
            </a:bodyPr>
            <a:lstStyle/>
            <a:p>
              <a:r>
                <a:rPr lang="el-GR" dirty="0">
                  <a:solidFill>
                    <a:srgbClr val="00B050"/>
                  </a:solidFill>
                </a:rPr>
                <a:t>Αποκωδικοποιητής</a:t>
              </a:r>
            </a:p>
          </p:txBody>
        </p:sp>
        <p:sp>
          <p:nvSpPr>
            <p:cNvPr id="36" name="TextBox 35">
              <a:extLst>
                <a:ext uri="{FF2B5EF4-FFF2-40B4-BE49-F238E27FC236}">
                  <a16:creationId xmlns:a16="http://schemas.microsoft.com/office/drawing/2014/main" id="{B09E9E3A-EC4C-4009-BF7A-AE53AD56A62F}"/>
                </a:ext>
              </a:extLst>
            </p:cNvPr>
            <p:cNvSpPr txBox="1"/>
            <p:nvPr/>
          </p:nvSpPr>
          <p:spPr>
            <a:xfrm>
              <a:off x="1731858" y="2823426"/>
              <a:ext cx="922047" cy="369332"/>
            </a:xfrm>
            <a:prstGeom prst="rect">
              <a:avLst/>
            </a:prstGeom>
            <a:noFill/>
          </p:spPr>
          <p:txBody>
            <a:bodyPr wrap="none" rtlCol="0">
              <a:spAutoFit/>
            </a:bodyPr>
            <a:lstStyle/>
            <a:p>
              <a:pPr algn="ctr"/>
              <a:r>
                <a:rPr lang="el-GR" dirty="0">
                  <a:solidFill>
                    <a:srgbClr val="FF0066"/>
                  </a:solidFill>
                </a:rPr>
                <a:t>Πομπός</a:t>
              </a:r>
            </a:p>
          </p:txBody>
        </p:sp>
        <p:sp>
          <p:nvSpPr>
            <p:cNvPr id="37" name="TextBox 36">
              <a:extLst>
                <a:ext uri="{FF2B5EF4-FFF2-40B4-BE49-F238E27FC236}">
                  <a16:creationId xmlns:a16="http://schemas.microsoft.com/office/drawing/2014/main" id="{2869C61D-8D57-4A8F-8C94-C2A67DA28408}"/>
                </a:ext>
              </a:extLst>
            </p:cNvPr>
            <p:cNvSpPr txBox="1"/>
            <p:nvPr/>
          </p:nvSpPr>
          <p:spPr>
            <a:xfrm>
              <a:off x="9874686" y="2823426"/>
              <a:ext cx="922047" cy="369332"/>
            </a:xfrm>
            <a:prstGeom prst="rect">
              <a:avLst/>
            </a:prstGeom>
            <a:noFill/>
          </p:spPr>
          <p:txBody>
            <a:bodyPr wrap="square" rtlCol="0">
              <a:spAutoFit/>
            </a:bodyPr>
            <a:lstStyle/>
            <a:p>
              <a:pPr algn="ctr"/>
              <a:r>
                <a:rPr lang="el-GR" dirty="0">
                  <a:solidFill>
                    <a:schemeClr val="accent4"/>
                  </a:solidFill>
                </a:rPr>
                <a:t>Δέκτης</a:t>
              </a:r>
            </a:p>
          </p:txBody>
        </p:sp>
        <p:pic>
          <p:nvPicPr>
            <p:cNvPr id="115" name="Graphic 114" descr="Document outline">
              <a:extLst>
                <a:ext uri="{FF2B5EF4-FFF2-40B4-BE49-F238E27FC236}">
                  <a16:creationId xmlns:a16="http://schemas.microsoft.com/office/drawing/2014/main" id="{35EAB341-1A4E-4C1B-868B-4DD3C68037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97661" y="2328462"/>
              <a:ext cx="369332" cy="369332"/>
            </a:xfrm>
            <a:prstGeom prst="rect">
              <a:avLst/>
            </a:prstGeom>
          </p:spPr>
        </p:pic>
        <p:cxnSp>
          <p:nvCxnSpPr>
            <p:cNvPr id="117" name="Straight Arrow Connector 116">
              <a:extLst>
                <a:ext uri="{FF2B5EF4-FFF2-40B4-BE49-F238E27FC236}">
                  <a16:creationId xmlns:a16="http://schemas.microsoft.com/office/drawing/2014/main" id="{B250F599-EAC1-4B92-BCA8-1F079FEEDF20}"/>
                </a:ext>
              </a:extLst>
            </p:cNvPr>
            <p:cNvCxnSpPr>
              <a:stCxn id="115" idx="3"/>
              <a:endCxn id="17" idx="1"/>
            </p:cNvCxnSpPr>
            <p:nvPr/>
          </p:nvCxnSpPr>
          <p:spPr>
            <a:xfrm>
              <a:off x="2966993" y="2513128"/>
              <a:ext cx="3622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Graphic 117" descr="Document outline">
              <a:extLst>
                <a:ext uri="{FF2B5EF4-FFF2-40B4-BE49-F238E27FC236}">
                  <a16:creationId xmlns:a16="http://schemas.microsoft.com/office/drawing/2014/main" id="{D83E3125-19E9-4576-B6FC-92546E775D8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09673" y="2319659"/>
              <a:ext cx="369332" cy="369332"/>
            </a:xfrm>
            <a:prstGeom prst="rect">
              <a:avLst/>
            </a:prstGeom>
          </p:spPr>
        </p:pic>
        <p:cxnSp>
          <p:nvCxnSpPr>
            <p:cNvPr id="120" name="Straight Arrow Connector 119">
              <a:extLst>
                <a:ext uri="{FF2B5EF4-FFF2-40B4-BE49-F238E27FC236}">
                  <a16:creationId xmlns:a16="http://schemas.microsoft.com/office/drawing/2014/main" id="{5E2C1440-722B-48F7-A833-6AEC6E5E8ACE}"/>
                </a:ext>
              </a:extLst>
            </p:cNvPr>
            <p:cNvCxnSpPr>
              <a:stCxn id="18" idx="3"/>
              <a:endCxn id="118" idx="1"/>
            </p:cNvCxnSpPr>
            <p:nvPr/>
          </p:nvCxnSpPr>
          <p:spPr>
            <a:xfrm flipV="1">
              <a:off x="9052616" y="2504325"/>
              <a:ext cx="357057" cy="1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A5BDB037-F73D-4A75-A55A-DF1B173D8CFD}"/>
                </a:ext>
              </a:extLst>
            </p:cNvPr>
            <p:cNvSpPr txBox="1"/>
            <p:nvPr/>
          </p:nvSpPr>
          <p:spPr>
            <a:xfrm>
              <a:off x="5596990" y="2886322"/>
              <a:ext cx="851515" cy="307777"/>
            </a:xfrm>
            <a:prstGeom prst="rect">
              <a:avLst/>
            </a:prstGeom>
            <a:noFill/>
          </p:spPr>
          <p:txBody>
            <a:bodyPr wrap="square" rtlCol="0">
              <a:spAutoFit/>
            </a:bodyPr>
            <a:lstStyle/>
            <a:p>
              <a:r>
                <a:rPr lang="el-GR" sz="1400" dirty="0">
                  <a:solidFill>
                    <a:srgbClr val="FF99FF"/>
                  </a:solidFill>
                </a:rPr>
                <a:t>Θόρυβος</a:t>
              </a:r>
            </a:p>
          </p:txBody>
        </p:sp>
        <p:cxnSp>
          <p:nvCxnSpPr>
            <p:cNvPr id="128" name="Straight Arrow Connector 127">
              <a:extLst>
                <a:ext uri="{FF2B5EF4-FFF2-40B4-BE49-F238E27FC236}">
                  <a16:creationId xmlns:a16="http://schemas.microsoft.com/office/drawing/2014/main" id="{D8E493EA-8231-44BF-BE59-7CBFD6CD2C3F}"/>
                </a:ext>
              </a:extLst>
            </p:cNvPr>
            <p:cNvCxnSpPr>
              <a:cxnSpLocks/>
            </p:cNvCxnSpPr>
            <p:nvPr/>
          </p:nvCxnSpPr>
          <p:spPr>
            <a:xfrm flipV="1">
              <a:off x="6012142" y="2503834"/>
              <a:ext cx="0" cy="382488"/>
            </a:xfrm>
            <a:prstGeom prst="straightConnector1">
              <a:avLst/>
            </a:prstGeom>
            <a:ln>
              <a:solidFill>
                <a:srgbClr val="FF99FF"/>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descr="Morse Code with solid fill">
              <a:extLst>
                <a:ext uri="{FF2B5EF4-FFF2-40B4-BE49-F238E27FC236}">
                  <a16:creationId xmlns:a16="http://schemas.microsoft.com/office/drawing/2014/main" id="{9764DE4A-EA2C-4031-9498-1FEC367DD8F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15772" y="2151187"/>
              <a:ext cx="369333" cy="369332"/>
            </a:xfrm>
            <a:prstGeom prst="rect">
              <a:avLst/>
            </a:prstGeom>
          </p:spPr>
        </p:pic>
        <p:cxnSp>
          <p:nvCxnSpPr>
            <p:cNvPr id="130" name="Straight Arrow Connector 129">
              <a:extLst>
                <a:ext uri="{FF2B5EF4-FFF2-40B4-BE49-F238E27FC236}">
                  <a16:creationId xmlns:a16="http://schemas.microsoft.com/office/drawing/2014/main" id="{4566A3A6-91B5-4370-8648-99171FA55066}"/>
                </a:ext>
              </a:extLst>
            </p:cNvPr>
            <p:cNvCxnSpPr>
              <a:cxnSpLocks/>
              <a:stCxn id="17" idx="3"/>
              <a:endCxn id="18" idx="1"/>
            </p:cNvCxnSpPr>
            <p:nvPr/>
          </p:nvCxnSpPr>
          <p:spPr>
            <a:xfrm flipV="1">
              <a:off x="4939264" y="2505737"/>
              <a:ext cx="2141081" cy="7391"/>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1" name="Graphic 130" descr="Morse Code with solid fill">
              <a:extLst>
                <a:ext uri="{FF2B5EF4-FFF2-40B4-BE49-F238E27FC236}">
                  <a16:creationId xmlns:a16="http://schemas.microsoft.com/office/drawing/2014/main" id="{02CF4320-4EAC-4EE8-93EE-25142566610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47150" y="2151187"/>
              <a:ext cx="369333" cy="369332"/>
            </a:xfrm>
            <a:prstGeom prst="rect">
              <a:avLst/>
            </a:prstGeom>
          </p:spPr>
        </p:pic>
        <p:pic>
          <p:nvPicPr>
            <p:cNvPr id="143" name="Graphic 142" descr="Close with solid fill">
              <a:extLst>
                <a:ext uri="{FF2B5EF4-FFF2-40B4-BE49-F238E27FC236}">
                  <a16:creationId xmlns:a16="http://schemas.microsoft.com/office/drawing/2014/main" id="{125A61A5-486B-404D-8F08-24D36B0F492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565900" y="2311997"/>
              <a:ext cx="208522" cy="208522"/>
            </a:xfrm>
            <a:prstGeom prst="rect">
              <a:avLst/>
            </a:prstGeom>
          </p:spPr>
        </p:pic>
      </p:grpSp>
      <p:pic>
        <p:nvPicPr>
          <p:cNvPr id="4" name="Picture 3">
            <a:extLst>
              <a:ext uri="{FF2B5EF4-FFF2-40B4-BE49-F238E27FC236}">
                <a16:creationId xmlns:a16="http://schemas.microsoft.com/office/drawing/2014/main" id="{7D9D040D-A99A-4F03-83BC-4DF51FBB5CE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37057" y="3591282"/>
            <a:ext cx="4559021" cy="2698300"/>
          </a:xfrm>
          <a:prstGeom prst="rect">
            <a:avLst/>
          </a:prstGeom>
        </p:spPr>
      </p:pic>
    </p:spTree>
    <p:extLst>
      <p:ext uri="{BB962C8B-B14F-4D97-AF65-F5344CB8AC3E}">
        <p14:creationId xmlns:p14="http://schemas.microsoft.com/office/powerpoint/2010/main" val="41993425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Vertical)">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par>
                                <p:cTn id="13" presetID="22" presetClass="entr" presetSubtype="2"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500"/>
                                        <p:tgtEl>
                                          <p:spTgt spid="46"/>
                                        </p:tgtEl>
                                      </p:cBhvr>
                                    </p:animEffect>
                                  </p:childTnLst>
                                </p:cTn>
                              </p:par>
                              <p:par>
                                <p:cTn id="16" presetID="22" presetClass="entr" presetSubtype="2"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right)">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7">
                                            <p:txEl>
                                              <p:pRg st="0" end="0"/>
                                            </p:txEl>
                                          </p:spTgt>
                                        </p:tgtEl>
                                        <p:attrNameLst>
                                          <p:attrName>style.visibility</p:attrName>
                                        </p:attrNameLst>
                                      </p:cBhvr>
                                      <p:to>
                                        <p:strVal val="visible"/>
                                      </p:to>
                                    </p:set>
                                    <p:animEffect transition="in" filter="wipe(left)">
                                      <p:cBhvr>
                                        <p:cTn id="33" dur="500"/>
                                        <p:tgtEl>
                                          <p:spTgt spid="67">
                                            <p:txEl>
                                              <p:pRg st="0" end="0"/>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8">
                                            <p:txEl>
                                              <p:pRg st="0" end="0"/>
                                            </p:txEl>
                                          </p:spTgt>
                                        </p:tgtEl>
                                        <p:attrNameLst>
                                          <p:attrName>style.visibility</p:attrName>
                                        </p:attrNameLst>
                                      </p:cBhvr>
                                      <p:to>
                                        <p:strVal val="visible"/>
                                      </p:to>
                                    </p:set>
                                    <p:animEffect transition="in" filter="wipe(left)">
                                      <p:cBhvr>
                                        <p:cTn id="36" dur="500"/>
                                        <p:tgtEl>
                                          <p:spTgt spid="6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8">
                                            <p:txEl>
                                              <p:pRg st="1" end="1"/>
                                            </p:txEl>
                                          </p:spTgt>
                                        </p:tgtEl>
                                        <p:attrNameLst>
                                          <p:attrName>style.visibility</p:attrName>
                                        </p:attrNameLst>
                                      </p:cBhvr>
                                      <p:to>
                                        <p:strVal val="visible"/>
                                      </p:to>
                                    </p:set>
                                    <p:animEffect transition="in" filter="wipe(left)">
                                      <p:cBhvr>
                                        <p:cTn id="41" dur="500"/>
                                        <p:tgtEl>
                                          <p:spTgt spid="68">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wipe(up)">
                                      <p:cBhvr>
                                        <p:cTn id="46" dur="500"/>
                                        <p:tgtEl>
                                          <p:spTgt spid="73"/>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wipe(up)">
                                      <p:cBhvr>
                                        <p:cTn id="49" dur="500"/>
                                        <p:tgtEl>
                                          <p:spTgt spid="7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95">
                                            <p:txEl>
                                              <p:pRg st="0" end="0"/>
                                            </p:txEl>
                                          </p:spTgt>
                                        </p:tgtEl>
                                        <p:attrNameLst>
                                          <p:attrName>style.visibility</p:attrName>
                                        </p:attrNameLst>
                                      </p:cBhvr>
                                      <p:to>
                                        <p:strVal val="visible"/>
                                      </p:to>
                                    </p:set>
                                    <p:animEffect transition="in" filter="fade">
                                      <p:cBhvr>
                                        <p:cTn id="54" dur="500"/>
                                        <p:tgtEl>
                                          <p:spTgt spid="95">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5">
                                            <p:txEl>
                                              <p:pRg st="1" end="1"/>
                                            </p:txEl>
                                          </p:spTgt>
                                        </p:tgtEl>
                                        <p:attrNameLst>
                                          <p:attrName>style.visibility</p:attrName>
                                        </p:attrNameLst>
                                      </p:cBhvr>
                                      <p:to>
                                        <p:strVal val="visible"/>
                                      </p:to>
                                    </p:set>
                                    <p:animEffect transition="in" filter="fade">
                                      <p:cBhvr>
                                        <p:cTn id="59" dur="500"/>
                                        <p:tgtEl>
                                          <p:spTgt spid="95">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500"/>
                                        <p:tgtEl>
                                          <p:spTgt spid="6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wipe(left)">
                                      <p:cBhvr>
                                        <p:cTn id="69" dur="500"/>
                                        <p:tgtEl>
                                          <p:spTgt spid="78"/>
                                        </p:tgtEl>
                                      </p:cBhvr>
                                    </p:animEffect>
                                  </p:childTnLst>
                                </p:cTn>
                              </p:par>
                              <p:par>
                                <p:cTn id="70" presetID="22" presetClass="entr" presetSubtype="8" fill="hold" nodeType="with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wipe(left)">
                                      <p:cBhvr>
                                        <p:cTn id="72" dur="500"/>
                                        <p:tgtEl>
                                          <p:spTgt spid="79"/>
                                        </p:tgtEl>
                                      </p:cBhvr>
                                    </p:animEffect>
                                  </p:childTnLst>
                                </p:cTn>
                              </p:par>
                              <p:par>
                                <p:cTn id="73" presetID="22" presetClass="entr" presetSubtype="8"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left)">
                                      <p:cBhvr>
                                        <p:cTn id="75" dur="500"/>
                                        <p:tgtEl>
                                          <p:spTgt spid="80"/>
                                        </p:tgtEl>
                                      </p:cBhvr>
                                    </p:animEffect>
                                  </p:childTnLst>
                                </p:cTn>
                              </p:par>
                              <p:par>
                                <p:cTn id="76" presetID="22" presetClass="entr" presetSubtype="8" fill="hold" nodeType="with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wipe(left)">
                                      <p:cBhvr>
                                        <p:cTn id="78" dur="500"/>
                                        <p:tgtEl>
                                          <p:spTgt spid="81"/>
                                        </p:tgtEl>
                                      </p:cBhvr>
                                    </p:animEffect>
                                  </p:childTnLst>
                                </p:cTn>
                              </p:par>
                              <p:par>
                                <p:cTn id="79" presetID="22" presetClass="entr" presetSubtype="8"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wipe(left)">
                                      <p:cBhvr>
                                        <p:cTn id="81" dur="500"/>
                                        <p:tgtEl>
                                          <p:spTgt spid="82"/>
                                        </p:tgtEl>
                                      </p:cBhvr>
                                    </p:animEffect>
                                  </p:childTnLst>
                                </p:cTn>
                              </p:par>
                              <p:par>
                                <p:cTn id="82" presetID="22" presetClass="entr" presetSubtype="8" fill="hold" nodeType="with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wipe(left)">
                                      <p:cBhvr>
                                        <p:cTn id="84" dur="500"/>
                                        <p:tgtEl>
                                          <p:spTgt spid="8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wipe(down)">
                                      <p:cBhvr>
                                        <p:cTn id="89" dur="500"/>
                                        <p:tgtEl>
                                          <p:spTgt spid="85"/>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wipe(down)">
                                      <p:cBhvr>
                                        <p:cTn id="92" dur="500"/>
                                        <p:tgtEl>
                                          <p:spTgt spid="8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90"/>
                                        </p:tgtEl>
                                        <p:attrNameLst>
                                          <p:attrName>style.visibility</p:attrName>
                                        </p:attrNameLst>
                                      </p:cBhvr>
                                      <p:to>
                                        <p:strVal val="visible"/>
                                      </p:to>
                                    </p:set>
                                    <p:animEffect transition="in" filter="wipe(down)">
                                      <p:cBhvr>
                                        <p:cTn id="97" dur="500"/>
                                        <p:tgtEl>
                                          <p:spTgt spid="90"/>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8"/>
                                        </p:tgtEl>
                                        <p:attrNameLst>
                                          <p:attrName>style.visibility</p:attrName>
                                        </p:attrNameLst>
                                      </p:cBhvr>
                                      <p:to>
                                        <p:strVal val="visible"/>
                                      </p:to>
                                    </p:set>
                                    <p:animEffect transition="in" filter="wipe(down)">
                                      <p:cBhvr>
                                        <p:cTn id="10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p:bldP spid="68" grpId="0" uiExpand="1" build="p"/>
      <p:bldP spid="71" grpId="0"/>
      <p:bldP spid="86" grpId="0" animBg="1"/>
      <p:bldP spid="88" grpId="0" animBg="1"/>
      <p:bldP spid="9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98000">
              <a:srgbClr val="163042"/>
            </a:gs>
            <a:gs pos="100000">
              <a:schemeClr val="accent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E78E4D-C6B3-45CF-9B0A-D2CF3A1EB9DD}"/>
              </a:ext>
            </a:extLst>
          </p:cNvPr>
          <p:cNvSpPr txBox="1"/>
          <p:nvPr/>
        </p:nvSpPr>
        <p:spPr>
          <a:xfrm>
            <a:off x="4240652" y="145279"/>
            <a:ext cx="3710696" cy="646331"/>
          </a:xfrm>
          <a:prstGeom prst="rect">
            <a:avLst/>
          </a:prstGeom>
          <a:noFill/>
        </p:spPr>
        <p:txBody>
          <a:bodyPr wrap="none" rtlCol="0">
            <a:spAutoFit/>
          </a:bodyPr>
          <a:lstStyle/>
          <a:p>
            <a:pPr algn="ctr"/>
            <a:r>
              <a:rPr lang="el-GR" sz="3600" dirty="0">
                <a:solidFill>
                  <a:srgbClr val="FFC000"/>
                </a:solidFill>
              </a:rPr>
              <a:t>Γραμμικοί Κώδικες</a:t>
            </a:r>
          </a:p>
        </p:txBody>
      </p:sp>
      <p:sp>
        <p:nvSpPr>
          <p:cNvPr id="39" name="header">
            <a:extLst>
              <a:ext uri="{FF2B5EF4-FFF2-40B4-BE49-F238E27FC236}">
                <a16:creationId xmlns:a16="http://schemas.microsoft.com/office/drawing/2014/main" id="{D6741608-4AC6-4269-AC78-F3BE8ADDEFC2}"/>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grpSp>
        <p:nvGrpSpPr>
          <p:cNvPr id="106" name="Group 105">
            <a:extLst>
              <a:ext uri="{FF2B5EF4-FFF2-40B4-BE49-F238E27FC236}">
                <a16:creationId xmlns:a16="http://schemas.microsoft.com/office/drawing/2014/main" id="{738684A9-9B63-4FFA-995F-7809BF9B484C}"/>
              </a:ext>
            </a:extLst>
          </p:cNvPr>
          <p:cNvGrpSpPr/>
          <p:nvPr/>
        </p:nvGrpSpPr>
        <p:grpSpPr>
          <a:xfrm>
            <a:off x="1563562" y="1331281"/>
            <a:ext cx="9064875" cy="1647248"/>
            <a:chOff x="1563562" y="1331281"/>
            <a:chExt cx="9064875" cy="1647248"/>
          </a:xfrm>
        </p:grpSpPr>
        <p:sp>
          <p:nvSpPr>
            <p:cNvPr id="3" name="TextBox 2">
              <a:extLst>
                <a:ext uri="{FF2B5EF4-FFF2-40B4-BE49-F238E27FC236}">
                  <a16:creationId xmlns:a16="http://schemas.microsoft.com/office/drawing/2014/main" id="{3B952A89-F8D8-4992-B98B-C51935FBE159}"/>
                </a:ext>
              </a:extLst>
            </p:cNvPr>
            <p:cNvSpPr txBox="1"/>
            <p:nvPr/>
          </p:nvSpPr>
          <p:spPr>
            <a:xfrm>
              <a:off x="3874334" y="1331281"/>
              <a:ext cx="606256" cy="307777"/>
            </a:xfrm>
            <a:prstGeom prst="rect">
              <a:avLst/>
            </a:prstGeom>
            <a:noFill/>
          </p:spPr>
          <p:txBody>
            <a:bodyPr wrap="none" rtlCol="0">
              <a:spAutoFit/>
            </a:bodyPr>
            <a:lstStyle/>
            <a:p>
              <a:pPr algn="ctr"/>
              <a:r>
                <a:rPr lang="en-US" sz="1400" dirty="0">
                  <a:solidFill>
                    <a:srgbClr val="FF0066"/>
                  </a:solidFill>
                </a:rPr>
                <a:t>m</a:t>
              </a:r>
              <a:r>
                <a:rPr lang="en-US" sz="1400" dirty="0"/>
                <a:t> </a:t>
              </a:r>
              <a:r>
                <a:rPr lang="en-US" sz="1400" dirty="0">
                  <a:latin typeface="Calibri" panose="020F0502020204030204" pitchFamily="34" charset="0"/>
                  <a:cs typeface="Calibri" panose="020F0502020204030204" pitchFamily="34" charset="0"/>
                </a:rPr>
                <a:t>∙ G </a:t>
              </a:r>
              <a:endParaRPr lang="el-GR" sz="1400" dirty="0"/>
            </a:p>
          </p:txBody>
        </p:sp>
        <p:sp>
          <p:nvSpPr>
            <p:cNvPr id="41" name="TextBox 40">
              <a:extLst>
                <a:ext uri="{FF2B5EF4-FFF2-40B4-BE49-F238E27FC236}">
                  <a16:creationId xmlns:a16="http://schemas.microsoft.com/office/drawing/2014/main" id="{0CB180C5-77EC-4997-83F4-87B9757E3870}"/>
                </a:ext>
              </a:extLst>
            </p:cNvPr>
            <p:cNvSpPr txBox="1"/>
            <p:nvPr/>
          </p:nvSpPr>
          <p:spPr>
            <a:xfrm>
              <a:off x="7543760" y="1337964"/>
              <a:ext cx="708848" cy="307777"/>
            </a:xfrm>
            <a:prstGeom prst="rect">
              <a:avLst/>
            </a:prstGeom>
            <a:noFill/>
          </p:spPr>
          <p:txBody>
            <a:bodyPr wrap="none" rtlCol="0">
              <a:spAutoFit/>
            </a:bodyPr>
            <a:lstStyle/>
            <a:p>
              <a:r>
                <a:rPr lang="en-US" sz="1400" dirty="0">
                  <a:solidFill>
                    <a:srgbClr val="FF0066"/>
                  </a:solidFill>
                  <a:latin typeface="Calibri" panose="020F0502020204030204" pitchFamily="34" charset="0"/>
                  <a:cs typeface="Calibri" panose="020F0502020204030204" pitchFamily="34" charset="0"/>
                </a:rPr>
                <a:t>m’</a:t>
              </a:r>
              <a:r>
                <a:rPr lang="en-US" sz="1400" dirty="0">
                  <a:latin typeface="Calibri" panose="020F0502020204030204" pitchFamily="34" charset="0"/>
                  <a:cs typeface="Calibri" panose="020F0502020204030204" pitchFamily="34" charset="0"/>
                </a:rPr>
                <a:t> ∙ G</a:t>
              </a:r>
              <a:r>
                <a:rPr lang="en-US" sz="1400" baseline="30000" dirty="0">
                  <a:latin typeface="Calibri" panose="020F0502020204030204" pitchFamily="34" charset="0"/>
                  <a:cs typeface="Calibri" panose="020F0502020204030204" pitchFamily="34" charset="0"/>
                </a:rPr>
                <a:t>-1</a:t>
              </a:r>
              <a:endParaRPr lang="el-GR" dirty="0"/>
            </a:p>
          </p:txBody>
        </p:sp>
        <p:sp>
          <p:nvSpPr>
            <p:cNvPr id="59" name="TextBox 58">
              <a:extLst>
                <a:ext uri="{FF2B5EF4-FFF2-40B4-BE49-F238E27FC236}">
                  <a16:creationId xmlns:a16="http://schemas.microsoft.com/office/drawing/2014/main" id="{DF3E9F21-A08D-45C9-876F-4C82AE6B9A1C}"/>
                </a:ext>
              </a:extLst>
            </p:cNvPr>
            <p:cNvSpPr txBox="1"/>
            <p:nvPr/>
          </p:nvSpPr>
          <p:spPr>
            <a:xfrm>
              <a:off x="2465772" y="1454392"/>
              <a:ext cx="286596" cy="369332"/>
            </a:xfrm>
            <a:prstGeom prst="rect">
              <a:avLst/>
            </a:prstGeom>
            <a:noFill/>
          </p:spPr>
          <p:txBody>
            <a:bodyPr wrap="square">
              <a:spAutoFit/>
            </a:bodyPr>
            <a:lstStyle/>
            <a:p>
              <a:pPr algn="ctr"/>
              <a:r>
                <a:rPr lang="en-US" dirty="0">
                  <a:solidFill>
                    <a:srgbClr val="FF0066"/>
                  </a:solidFill>
                </a:rPr>
                <a:t>m</a:t>
              </a:r>
              <a:endParaRPr lang="el-GR" dirty="0">
                <a:solidFill>
                  <a:srgbClr val="FF0066"/>
                </a:solidFill>
              </a:endParaRPr>
            </a:p>
          </p:txBody>
        </p:sp>
        <p:sp>
          <p:nvSpPr>
            <p:cNvPr id="60" name="TextBox 59">
              <a:extLst>
                <a:ext uri="{FF2B5EF4-FFF2-40B4-BE49-F238E27FC236}">
                  <a16:creationId xmlns:a16="http://schemas.microsoft.com/office/drawing/2014/main" id="{12E914FA-2FC4-467D-A946-6EDCB3C1E1F4}"/>
                </a:ext>
              </a:extLst>
            </p:cNvPr>
            <p:cNvSpPr txBox="1"/>
            <p:nvPr/>
          </p:nvSpPr>
          <p:spPr>
            <a:xfrm>
              <a:off x="5606468" y="1443451"/>
              <a:ext cx="459388" cy="369332"/>
            </a:xfrm>
            <a:prstGeom prst="rect">
              <a:avLst/>
            </a:prstGeom>
            <a:noFill/>
          </p:spPr>
          <p:txBody>
            <a:bodyPr wrap="square">
              <a:spAutoFit/>
            </a:bodyPr>
            <a:lstStyle/>
            <a:p>
              <a:pPr algn="r"/>
              <a:r>
                <a:rPr lang="en-US" dirty="0">
                  <a:solidFill>
                    <a:srgbClr val="FF0066"/>
                  </a:solidFill>
                </a:rPr>
                <a:t>m’</a:t>
              </a:r>
              <a:endParaRPr lang="el-GR" dirty="0">
                <a:solidFill>
                  <a:srgbClr val="FF0066"/>
                </a:solidFill>
              </a:endParaRPr>
            </a:p>
          </p:txBody>
        </p:sp>
        <p:pic>
          <p:nvPicPr>
            <p:cNvPr id="63" name="Graphic 62" descr="Cell Tower with solid fill">
              <a:extLst>
                <a:ext uri="{FF2B5EF4-FFF2-40B4-BE49-F238E27FC236}">
                  <a16:creationId xmlns:a16="http://schemas.microsoft.com/office/drawing/2014/main" id="{E5054D1F-FBB2-4CF1-8DC5-A167080C3F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27651" y="1893160"/>
              <a:ext cx="793871" cy="793871"/>
            </a:xfrm>
            <a:prstGeom prst="rect">
              <a:avLst/>
            </a:prstGeom>
          </p:spPr>
        </p:pic>
        <p:pic>
          <p:nvPicPr>
            <p:cNvPr id="64" name="Graphic 63" descr="Computer with solid fill">
              <a:extLst>
                <a:ext uri="{FF2B5EF4-FFF2-40B4-BE49-F238E27FC236}">
                  <a16:creationId xmlns:a16="http://schemas.microsoft.com/office/drawing/2014/main" id="{819D6B71-2CAB-4F4C-AA19-890ABF6420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flipH="1">
              <a:off x="9770480" y="1885279"/>
              <a:ext cx="793868" cy="793871"/>
            </a:xfrm>
            <a:prstGeom prst="rect">
              <a:avLst/>
            </a:prstGeom>
          </p:spPr>
        </p:pic>
        <p:sp>
          <p:nvSpPr>
            <p:cNvPr id="65" name="TextBox 64">
              <a:extLst>
                <a:ext uri="{FF2B5EF4-FFF2-40B4-BE49-F238E27FC236}">
                  <a16:creationId xmlns:a16="http://schemas.microsoft.com/office/drawing/2014/main" id="{D6A9A63D-42C9-4FF3-8D2B-A848BDF1E3BB}"/>
                </a:ext>
              </a:extLst>
            </p:cNvPr>
            <p:cNvSpPr txBox="1"/>
            <p:nvPr/>
          </p:nvSpPr>
          <p:spPr>
            <a:xfrm>
              <a:off x="3160912" y="2114233"/>
              <a:ext cx="1610056" cy="369332"/>
            </a:xfrm>
            <a:prstGeom prst="rect">
              <a:avLst/>
            </a:prstGeom>
            <a:noFill/>
            <a:ln>
              <a:solidFill>
                <a:schemeClr val="accent5"/>
              </a:solidFill>
            </a:ln>
          </p:spPr>
          <p:txBody>
            <a:bodyPr wrap="none" rtlCol="0">
              <a:spAutoFit/>
            </a:bodyPr>
            <a:lstStyle/>
            <a:p>
              <a:r>
                <a:rPr lang="el-GR" dirty="0">
                  <a:solidFill>
                    <a:schemeClr val="accent5"/>
                  </a:solidFill>
                </a:rPr>
                <a:t>Κωδικοποιητής</a:t>
              </a:r>
            </a:p>
          </p:txBody>
        </p:sp>
        <p:sp>
          <p:nvSpPr>
            <p:cNvPr id="66" name="TextBox 65">
              <a:extLst>
                <a:ext uri="{FF2B5EF4-FFF2-40B4-BE49-F238E27FC236}">
                  <a16:creationId xmlns:a16="http://schemas.microsoft.com/office/drawing/2014/main" id="{2BF467B9-C457-4742-AA3A-ED5910528B01}"/>
                </a:ext>
              </a:extLst>
            </p:cNvPr>
            <p:cNvSpPr txBox="1"/>
            <p:nvPr/>
          </p:nvSpPr>
          <p:spPr>
            <a:xfrm>
              <a:off x="6912049" y="2106842"/>
              <a:ext cx="1972271" cy="369332"/>
            </a:xfrm>
            <a:prstGeom prst="rect">
              <a:avLst/>
            </a:prstGeom>
            <a:noFill/>
            <a:ln>
              <a:solidFill>
                <a:srgbClr val="00B050"/>
              </a:solidFill>
            </a:ln>
          </p:spPr>
          <p:txBody>
            <a:bodyPr wrap="none" rtlCol="0">
              <a:spAutoFit/>
            </a:bodyPr>
            <a:lstStyle/>
            <a:p>
              <a:r>
                <a:rPr lang="el-GR" dirty="0">
                  <a:solidFill>
                    <a:srgbClr val="00B050"/>
                  </a:solidFill>
                </a:rPr>
                <a:t>Αποκωδικοποιητής</a:t>
              </a:r>
            </a:p>
          </p:txBody>
        </p:sp>
        <p:cxnSp>
          <p:nvCxnSpPr>
            <p:cNvPr id="70" name="Straight Arrow Connector 69">
              <a:extLst>
                <a:ext uri="{FF2B5EF4-FFF2-40B4-BE49-F238E27FC236}">
                  <a16:creationId xmlns:a16="http://schemas.microsoft.com/office/drawing/2014/main" id="{27484BD0-12E8-40FA-A9A2-40437EBCD75E}"/>
                </a:ext>
              </a:extLst>
            </p:cNvPr>
            <p:cNvCxnSpPr>
              <a:cxnSpLocks/>
              <a:stCxn id="65" idx="3"/>
              <a:endCxn id="66" idx="1"/>
            </p:cNvCxnSpPr>
            <p:nvPr/>
          </p:nvCxnSpPr>
          <p:spPr>
            <a:xfrm flipV="1">
              <a:off x="4770968" y="2291508"/>
              <a:ext cx="2141081" cy="7391"/>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F9FF33C-A3A1-4902-BED9-225B7425320B}"/>
                </a:ext>
              </a:extLst>
            </p:cNvPr>
            <p:cNvSpPr txBox="1"/>
            <p:nvPr/>
          </p:nvSpPr>
          <p:spPr>
            <a:xfrm>
              <a:off x="6148350" y="2239015"/>
              <a:ext cx="730550" cy="261610"/>
            </a:xfrm>
            <a:prstGeom prst="rect">
              <a:avLst/>
            </a:prstGeom>
            <a:noFill/>
          </p:spPr>
          <p:txBody>
            <a:bodyPr wrap="square" rtlCol="0">
              <a:spAutoFit/>
            </a:bodyPr>
            <a:lstStyle/>
            <a:p>
              <a:pPr algn="ctr"/>
              <a:r>
                <a:rPr lang="el-GR" sz="1050" dirty="0">
                  <a:solidFill>
                    <a:srgbClr val="FF0000"/>
                  </a:solidFill>
                </a:rPr>
                <a:t>Δίαυλος</a:t>
              </a:r>
            </a:p>
          </p:txBody>
        </p:sp>
        <p:sp>
          <p:nvSpPr>
            <p:cNvPr id="74" name="TextBox 73">
              <a:extLst>
                <a:ext uri="{FF2B5EF4-FFF2-40B4-BE49-F238E27FC236}">
                  <a16:creationId xmlns:a16="http://schemas.microsoft.com/office/drawing/2014/main" id="{53BC5C37-B559-4E84-BBAF-B8BE6F7106F2}"/>
                </a:ext>
              </a:extLst>
            </p:cNvPr>
            <p:cNvSpPr txBox="1"/>
            <p:nvPr/>
          </p:nvSpPr>
          <p:spPr>
            <a:xfrm>
              <a:off x="1563562" y="2609197"/>
              <a:ext cx="922047" cy="369332"/>
            </a:xfrm>
            <a:prstGeom prst="rect">
              <a:avLst/>
            </a:prstGeom>
            <a:noFill/>
          </p:spPr>
          <p:txBody>
            <a:bodyPr wrap="none" rtlCol="0">
              <a:spAutoFit/>
            </a:bodyPr>
            <a:lstStyle/>
            <a:p>
              <a:pPr algn="ctr"/>
              <a:r>
                <a:rPr lang="el-GR" dirty="0">
                  <a:solidFill>
                    <a:srgbClr val="FF0066"/>
                  </a:solidFill>
                </a:rPr>
                <a:t>Πομπός</a:t>
              </a:r>
            </a:p>
          </p:txBody>
        </p:sp>
        <p:sp>
          <p:nvSpPr>
            <p:cNvPr id="75" name="TextBox 74">
              <a:extLst>
                <a:ext uri="{FF2B5EF4-FFF2-40B4-BE49-F238E27FC236}">
                  <a16:creationId xmlns:a16="http://schemas.microsoft.com/office/drawing/2014/main" id="{4AB829A0-8DD9-4457-97DF-1BD59B1E1B08}"/>
                </a:ext>
              </a:extLst>
            </p:cNvPr>
            <p:cNvSpPr txBox="1"/>
            <p:nvPr/>
          </p:nvSpPr>
          <p:spPr>
            <a:xfrm>
              <a:off x="9706390" y="2609197"/>
              <a:ext cx="922047" cy="369332"/>
            </a:xfrm>
            <a:prstGeom prst="rect">
              <a:avLst/>
            </a:prstGeom>
            <a:noFill/>
          </p:spPr>
          <p:txBody>
            <a:bodyPr wrap="square" rtlCol="0">
              <a:spAutoFit/>
            </a:bodyPr>
            <a:lstStyle/>
            <a:p>
              <a:pPr algn="ctr"/>
              <a:r>
                <a:rPr lang="el-GR" dirty="0">
                  <a:solidFill>
                    <a:schemeClr val="accent4"/>
                  </a:solidFill>
                </a:rPr>
                <a:t>Δέκτης</a:t>
              </a:r>
            </a:p>
          </p:txBody>
        </p:sp>
        <p:pic>
          <p:nvPicPr>
            <p:cNvPr id="84" name="Graphic 83" descr="Document outline">
              <a:extLst>
                <a:ext uri="{FF2B5EF4-FFF2-40B4-BE49-F238E27FC236}">
                  <a16:creationId xmlns:a16="http://schemas.microsoft.com/office/drawing/2014/main" id="{459BD368-F916-43B0-A11D-0770A2ED7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29365" y="2114233"/>
              <a:ext cx="369332" cy="369332"/>
            </a:xfrm>
            <a:prstGeom prst="rect">
              <a:avLst/>
            </a:prstGeom>
          </p:spPr>
        </p:pic>
        <p:cxnSp>
          <p:nvCxnSpPr>
            <p:cNvPr id="87" name="Straight Arrow Connector 86">
              <a:extLst>
                <a:ext uri="{FF2B5EF4-FFF2-40B4-BE49-F238E27FC236}">
                  <a16:creationId xmlns:a16="http://schemas.microsoft.com/office/drawing/2014/main" id="{1AA54502-FEE7-4EF8-AA15-27767785F892}"/>
                </a:ext>
              </a:extLst>
            </p:cNvPr>
            <p:cNvCxnSpPr>
              <a:stCxn id="84" idx="3"/>
              <a:endCxn id="65" idx="1"/>
            </p:cNvCxnSpPr>
            <p:nvPr/>
          </p:nvCxnSpPr>
          <p:spPr>
            <a:xfrm>
              <a:off x="2798697" y="2298899"/>
              <a:ext cx="3622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9" name="Graphic 88" descr="Document outline">
              <a:extLst>
                <a:ext uri="{FF2B5EF4-FFF2-40B4-BE49-F238E27FC236}">
                  <a16:creationId xmlns:a16="http://schemas.microsoft.com/office/drawing/2014/main" id="{39C54260-1F99-441B-8E35-F858B51358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41377" y="2105430"/>
              <a:ext cx="369332" cy="369332"/>
            </a:xfrm>
            <a:prstGeom prst="rect">
              <a:avLst/>
            </a:prstGeom>
          </p:spPr>
        </p:pic>
        <p:cxnSp>
          <p:nvCxnSpPr>
            <p:cNvPr id="91" name="Straight Arrow Connector 90">
              <a:extLst>
                <a:ext uri="{FF2B5EF4-FFF2-40B4-BE49-F238E27FC236}">
                  <a16:creationId xmlns:a16="http://schemas.microsoft.com/office/drawing/2014/main" id="{81E6F918-17BA-489F-82D5-295AC4422818}"/>
                </a:ext>
              </a:extLst>
            </p:cNvPr>
            <p:cNvCxnSpPr>
              <a:stCxn id="66" idx="3"/>
              <a:endCxn id="89" idx="1"/>
            </p:cNvCxnSpPr>
            <p:nvPr/>
          </p:nvCxnSpPr>
          <p:spPr>
            <a:xfrm flipV="1">
              <a:off x="8884320" y="2290096"/>
              <a:ext cx="357057" cy="1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Morse Code with solid fill">
              <a:extLst>
                <a:ext uri="{FF2B5EF4-FFF2-40B4-BE49-F238E27FC236}">
                  <a16:creationId xmlns:a16="http://schemas.microsoft.com/office/drawing/2014/main" id="{27A345AE-893A-4B01-9E50-607171ACD0F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51496" y="1905116"/>
              <a:ext cx="369333" cy="369332"/>
            </a:xfrm>
            <a:prstGeom prst="rect">
              <a:avLst/>
            </a:prstGeom>
          </p:spPr>
        </p:pic>
        <p:sp>
          <p:nvSpPr>
            <p:cNvPr id="93" name="TextBox 92">
              <a:extLst>
                <a:ext uri="{FF2B5EF4-FFF2-40B4-BE49-F238E27FC236}">
                  <a16:creationId xmlns:a16="http://schemas.microsoft.com/office/drawing/2014/main" id="{C4768577-4625-4C63-B644-3661C585C9B2}"/>
                </a:ext>
              </a:extLst>
            </p:cNvPr>
            <p:cNvSpPr txBox="1"/>
            <p:nvPr/>
          </p:nvSpPr>
          <p:spPr>
            <a:xfrm>
              <a:off x="9282745" y="1452657"/>
              <a:ext cx="286596" cy="369332"/>
            </a:xfrm>
            <a:prstGeom prst="rect">
              <a:avLst/>
            </a:prstGeom>
            <a:noFill/>
          </p:spPr>
          <p:txBody>
            <a:bodyPr wrap="square">
              <a:spAutoFit/>
            </a:bodyPr>
            <a:lstStyle/>
            <a:p>
              <a:pPr algn="ctr"/>
              <a:r>
                <a:rPr lang="en-US" dirty="0">
                  <a:solidFill>
                    <a:srgbClr val="FF0066"/>
                  </a:solidFill>
                </a:rPr>
                <a:t>m</a:t>
              </a:r>
              <a:endParaRPr lang="el-GR" dirty="0">
                <a:solidFill>
                  <a:srgbClr val="FF0066"/>
                </a:solidFill>
              </a:endParaRPr>
            </a:p>
          </p:txBody>
        </p:sp>
        <p:cxnSp>
          <p:nvCxnSpPr>
            <p:cNvPr id="8" name="Straight Arrow Connector 7">
              <a:extLst>
                <a:ext uri="{FF2B5EF4-FFF2-40B4-BE49-F238E27FC236}">
                  <a16:creationId xmlns:a16="http://schemas.microsoft.com/office/drawing/2014/main" id="{D20F5ED5-D63D-4775-A3AF-2E8D92C07F75}"/>
                </a:ext>
              </a:extLst>
            </p:cNvPr>
            <p:cNvCxnSpPr>
              <a:stCxn id="59" idx="3"/>
              <a:endCxn id="60" idx="1"/>
            </p:cNvCxnSpPr>
            <p:nvPr/>
          </p:nvCxnSpPr>
          <p:spPr>
            <a:xfrm flipV="1">
              <a:off x="2752368" y="1628117"/>
              <a:ext cx="2854100" cy="1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A3DABA-E667-4267-B1FC-67A510F82BF9}"/>
                </a:ext>
              </a:extLst>
            </p:cNvPr>
            <p:cNvCxnSpPr>
              <a:stCxn id="60" idx="3"/>
              <a:endCxn id="93" idx="1"/>
            </p:cNvCxnSpPr>
            <p:nvPr/>
          </p:nvCxnSpPr>
          <p:spPr>
            <a:xfrm>
              <a:off x="6065856" y="1628117"/>
              <a:ext cx="3216889" cy="920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CC61BA3-CF42-419A-B345-226EBA51D3B6}"/>
              </a:ext>
            </a:extLst>
          </p:cNvPr>
          <p:cNvSpPr txBox="1"/>
          <p:nvPr/>
        </p:nvSpPr>
        <p:spPr>
          <a:xfrm>
            <a:off x="302658" y="3218402"/>
            <a:ext cx="1731241" cy="369332"/>
          </a:xfrm>
          <a:prstGeom prst="rect">
            <a:avLst/>
          </a:prstGeom>
          <a:noFill/>
        </p:spPr>
        <p:txBody>
          <a:bodyPr wrap="square" rtlCol="0">
            <a:spAutoFit/>
          </a:bodyPr>
          <a:lstStyle/>
          <a:p>
            <a:pPr marL="285750" indent="-285750">
              <a:buFont typeface="Wingdings" panose="05000000000000000000" pitchFamily="2" charset="2"/>
              <a:buChar char="Ø"/>
            </a:pPr>
            <a:r>
              <a:rPr lang="el-GR" dirty="0"/>
              <a:t>Παράδειγμα</a:t>
            </a:r>
            <a:r>
              <a:rPr lang="en-US" dirty="0"/>
              <a:t>:</a:t>
            </a:r>
            <a:r>
              <a:rPr lang="el-GR" dirty="0"/>
              <a:t> </a:t>
            </a:r>
          </a:p>
        </p:txBody>
      </p:sp>
      <p:cxnSp>
        <p:nvCxnSpPr>
          <p:cNvPr id="33" name="Straight Connector 32">
            <a:extLst>
              <a:ext uri="{FF2B5EF4-FFF2-40B4-BE49-F238E27FC236}">
                <a16:creationId xmlns:a16="http://schemas.microsoft.com/office/drawing/2014/main" id="{EF9E0B92-E941-42AF-8022-A57566AE7EEE}"/>
              </a:ext>
            </a:extLst>
          </p:cNvPr>
          <p:cNvCxnSpPr/>
          <p:nvPr/>
        </p:nvCxnSpPr>
        <p:spPr>
          <a:xfrm flipV="1">
            <a:off x="615297" y="2273181"/>
            <a:ext cx="0" cy="1267"/>
          </a:xfrm>
          <a:prstGeom prst="line">
            <a:avLst/>
          </a:prstGeom>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DF093438-7FBB-442D-B127-B4FB36E78A42}"/>
              </a:ext>
            </a:extLst>
          </p:cNvPr>
          <p:cNvGrpSpPr/>
          <p:nvPr/>
        </p:nvGrpSpPr>
        <p:grpSpPr>
          <a:xfrm>
            <a:off x="1235358" y="3587734"/>
            <a:ext cx="5884208" cy="1416278"/>
            <a:chOff x="1033448" y="3380500"/>
            <a:chExt cx="5884208" cy="1416278"/>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EF48369-EBC2-4A77-AB88-514A1952EFF1}"/>
                    </a:ext>
                  </a:extLst>
                </p:cNvPr>
                <p:cNvSpPr txBox="1"/>
                <p:nvPr/>
              </p:nvSpPr>
              <p:spPr>
                <a:xfrm>
                  <a:off x="1033448" y="3886315"/>
                  <a:ext cx="3498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latin typeface="Cambria Math" panose="02040503050406030204" pitchFamily="18" charset="0"/>
                              </a:rPr>
                            </m:ctrlPr>
                          </m:dPr>
                          <m:e>
                            <m:r>
                              <a:rPr lang="en-US" b="0" i="1" smtClean="0">
                                <a:latin typeface="Cambria Math" panose="02040503050406030204" pitchFamily="18" charset="0"/>
                              </a:rPr>
                              <m:t>1 0 1 0 1]  </m:t>
                            </m:r>
                            <m:r>
                              <m:rPr>
                                <m:nor/>
                              </m:rPr>
                              <a:rPr lang="en-US" dirty="0">
                                <a:latin typeface="Calibri" panose="020F0502020204030204" pitchFamily="34" charset="0"/>
                                <a:cs typeface="Calibri" panose="020F0502020204030204" pitchFamily="34" charset="0"/>
                              </a:rPr>
                              <m:t>∙ </m:t>
                            </m:r>
                            <m:r>
                              <m:rPr>
                                <m:nor/>
                              </m:rPr>
                              <a:rPr lang="en-US" dirty="0">
                                <a:latin typeface="Calibri" panose="020F0502020204030204" pitchFamily="34" charset="0"/>
                                <a:cs typeface="Calibri" panose="020F0502020204030204" pitchFamily="34" charset="0"/>
                              </a:rPr>
                              <m:t>G</m:t>
                            </m:r>
                            <m:r>
                              <m:rPr>
                                <m:nor/>
                              </m:rPr>
                              <a:rPr lang="en-US" b="0" i="0" dirty="0" smtClean="0">
                                <a:latin typeface="Calibri" panose="020F0502020204030204" pitchFamily="34" charset="0"/>
                                <a:cs typeface="Calibri" panose="020F0502020204030204" pitchFamily="34" charset="0"/>
                              </a:rPr>
                              <m:t> </m:t>
                            </m:r>
                            <m:r>
                              <a:rPr lang="en-US" b="0" i="1" dirty="0" smtClean="0">
                                <a:latin typeface="Cambria Math" panose="02040503050406030204" pitchFamily="18" charset="0"/>
                                <a:cs typeface="Calibri" panose="020F0502020204030204" pitchFamily="34" charset="0"/>
                              </a:rPr>
                              <m:t>=[1 1 1 1 0 1 0 1 1]</m:t>
                            </m:r>
                          </m:e>
                        </m:d>
                      </m:oMath>
                    </m:oMathPara>
                  </a14:m>
                  <a:endParaRPr lang="el-GR" dirty="0"/>
                </a:p>
              </p:txBody>
            </p:sp>
          </mc:Choice>
          <mc:Fallback xmlns="">
            <p:sp>
              <p:nvSpPr>
                <p:cNvPr id="14" name="TextBox 13">
                  <a:extLst>
                    <a:ext uri="{FF2B5EF4-FFF2-40B4-BE49-F238E27FC236}">
                      <a16:creationId xmlns:a16="http://schemas.microsoft.com/office/drawing/2014/main" id="{BEF48369-EBC2-4A77-AB88-514A1952EFF1}"/>
                    </a:ext>
                  </a:extLst>
                </p:cNvPr>
                <p:cNvSpPr txBox="1">
                  <a:spLocks noRot="1" noChangeAspect="1" noMove="1" noResize="1" noEditPoints="1" noAdjustHandles="1" noChangeArrowheads="1" noChangeShapeType="1" noTextEdit="1"/>
                </p:cNvSpPr>
                <p:nvPr/>
              </p:nvSpPr>
              <p:spPr>
                <a:xfrm>
                  <a:off x="1033448" y="3886315"/>
                  <a:ext cx="3498394" cy="276999"/>
                </a:xfrm>
                <a:prstGeom prst="rect">
                  <a:avLst/>
                </a:prstGeom>
                <a:blipFill>
                  <a:blip r:embed="rId12"/>
                  <a:stretch>
                    <a:fillRect l="-11518" t="-188889" r="-2094" b="-273333"/>
                  </a:stretch>
                </a:blipFill>
              </p:spPr>
              <p:txBody>
                <a:bodyPr/>
                <a:lstStyle/>
                <a:p>
                  <a:r>
                    <a:rPr lang="el-GR">
                      <a:noFill/>
                    </a:rPr>
                    <a:t> </a:t>
                  </a:r>
                </a:p>
              </p:txBody>
            </p:sp>
          </mc:Fallback>
        </mc:AlternateContent>
        <p:sp>
          <p:nvSpPr>
            <p:cNvPr id="19" name="Right Brace 18">
              <a:extLst>
                <a:ext uri="{FF2B5EF4-FFF2-40B4-BE49-F238E27FC236}">
                  <a16:creationId xmlns:a16="http://schemas.microsoft.com/office/drawing/2014/main" id="{DBC51E38-4725-4119-BB59-B261EF52E987}"/>
                </a:ext>
              </a:extLst>
            </p:cNvPr>
            <p:cNvSpPr/>
            <p:nvPr/>
          </p:nvSpPr>
          <p:spPr>
            <a:xfrm rot="5400000">
              <a:off x="1454601" y="3742161"/>
              <a:ext cx="217965" cy="10602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97" name="Right Brace 96">
              <a:extLst>
                <a:ext uri="{FF2B5EF4-FFF2-40B4-BE49-F238E27FC236}">
                  <a16:creationId xmlns:a16="http://schemas.microsoft.com/office/drawing/2014/main" id="{C33998CD-8693-41CB-A45A-2AF15C4E1580}"/>
                </a:ext>
              </a:extLst>
            </p:cNvPr>
            <p:cNvSpPr/>
            <p:nvPr/>
          </p:nvSpPr>
          <p:spPr>
            <a:xfrm rot="5400000">
              <a:off x="3527838" y="3387845"/>
              <a:ext cx="217965" cy="17689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21" name="TextBox 20">
              <a:extLst>
                <a:ext uri="{FF2B5EF4-FFF2-40B4-BE49-F238E27FC236}">
                  <a16:creationId xmlns:a16="http://schemas.microsoft.com/office/drawing/2014/main" id="{77E7C83B-6140-4038-9D7F-CB0574693179}"/>
                </a:ext>
              </a:extLst>
            </p:cNvPr>
            <p:cNvSpPr txBox="1"/>
            <p:nvPr/>
          </p:nvSpPr>
          <p:spPr>
            <a:xfrm>
              <a:off x="1279639" y="4363506"/>
              <a:ext cx="526106" cy="276999"/>
            </a:xfrm>
            <a:prstGeom prst="rect">
              <a:avLst/>
            </a:prstGeom>
            <a:noFill/>
          </p:spPr>
          <p:txBody>
            <a:bodyPr wrap="none" rtlCol="0">
              <a:spAutoFit/>
            </a:bodyPr>
            <a:lstStyle/>
            <a:p>
              <a:r>
                <a:rPr lang="en-US" sz="1200" dirty="0"/>
                <a:t>5 bits</a:t>
              </a:r>
              <a:endParaRPr lang="el-GR" sz="1200" dirty="0"/>
            </a:p>
          </p:txBody>
        </p:sp>
        <p:sp>
          <p:nvSpPr>
            <p:cNvPr id="99" name="TextBox 98">
              <a:extLst>
                <a:ext uri="{FF2B5EF4-FFF2-40B4-BE49-F238E27FC236}">
                  <a16:creationId xmlns:a16="http://schemas.microsoft.com/office/drawing/2014/main" id="{648B3FB2-12F5-4BFC-9AFC-23B455724DB6}"/>
                </a:ext>
              </a:extLst>
            </p:cNvPr>
            <p:cNvSpPr txBox="1"/>
            <p:nvPr/>
          </p:nvSpPr>
          <p:spPr>
            <a:xfrm>
              <a:off x="3373767" y="4363506"/>
              <a:ext cx="526106" cy="276999"/>
            </a:xfrm>
            <a:prstGeom prst="rect">
              <a:avLst/>
            </a:prstGeom>
            <a:noFill/>
          </p:spPr>
          <p:txBody>
            <a:bodyPr wrap="none" rtlCol="0">
              <a:spAutoFit/>
            </a:bodyPr>
            <a:lstStyle/>
            <a:p>
              <a:r>
                <a:rPr lang="en-US" sz="1200" dirty="0"/>
                <a:t>9 bits</a:t>
              </a:r>
              <a:endParaRPr lang="el-GR" sz="1200" dirty="0"/>
            </a:p>
          </p:txBody>
        </p:sp>
        <p:sp>
          <p:nvSpPr>
            <p:cNvPr id="23" name="TextBox 22">
              <a:extLst>
                <a:ext uri="{FF2B5EF4-FFF2-40B4-BE49-F238E27FC236}">
                  <a16:creationId xmlns:a16="http://schemas.microsoft.com/office/drawing/2014/main" id="{BC0BDD03-D9C1-463D-9B5A-EBD3C6A6CBEA}"/>
                </a:ext>
              </a:extLst>
            </p:cNvPr>
            <p:cNvSpPr txBox="1"/>
            <p:nvPr/>
          </p:nvSpPr>
          <p:spPr>
            <a:xfrm>
              <a:off x="4638656" y="4381280"/>
              <a:ext cx="967811" cy="415498"/>
            </a:xfrm>
            <a:prstGeom prst="rect">
              <a:avLst/>
            </a:prstGeom>
            <a:noFill/>
            <a:ln>
              <a:solidFill>
                <a:srgbClr val="FFFF00"/>
              </a:solidFill>
            </a:ln>
          </p:spPr>
          <p:txBody>
            <a:bodyPr wrap="square" rtlCol="0">
              <a:spAutoFit/>
            </a:bodyPr>
            <a:lstStyle/>
            <a:p>
              <a:r>
                <a:rPr lang="en-US" sz="1050" dirty="0"/>
                <a:t>2</a:t>
              </a:r>
              <a:r>
                <a:rPr lang="el-GR" sz="1050" dirty="0"/>
                <a:t> </a:t>
              </a:r>
              <a:r>
                <a:rPr lang="en-US" sz="1050" dirty="0"/>
                <a:t>bit </a:t>
              </a:r>
              <a:r>
                <a:rPr lang="el-GR" sz="1050" dirty="0"/>
                <a:t>διορθώνονται</a:t>
              </a:r>
            </a:p>
          </p:txBody>
        </p:sp>
        <p:sp>
          <p:nvSpPr>
            <p:cNvPr id="100" name="TextBox 99">
              <a:extLst>
                <a:ext uri="{FF2B5EF4-FFF2-40B4-BE49-F238E27FC236}">
                  <a16:creationId xmlns:a16="http://schemas.microsoft.com/office/drawing/2014/main" id="{F542E562-C601-4973-AFA7-D6E9FC5DAFEE}"/>
                </a:ext>
              </a:extLst>
            </p:cNvPr>
            <p:cNvSpPr txBox="1"/>
            <p:nvPr/>
          </p:nvSpPr>
          <p:spPr>
            <a:xfrm>
              <a:off x="4638656" y="3380500"/>
              <a:ext cx="967811" cy="400110"/>
            </a:xfrm>
            <a:prstGeom prst="rect">
              <a:avLst/>
            </a:prstGeom>
            <a:noFill/>
            <a:ln>
              <a:solidFill>
                <a:srgbClr val="FFFF00"/>
              </a:solidFill>
            </a:ln>
          </p:spPr>
          <p:txBody>
            <a:bodyPr wrap="square">
              <a:spAutoFit/>
            </a:bodyPr>
            <a:lstStyle/>
            <a:p>
              <a:r>
                <a:rPr lang="en-US" sz="1000" dirty="0"/>
                <a:t>4</a:t>
              </a:r>
              <a:r>
                <a:rPr lang="el-GR" sz="1000" dirty="0"/>
                <a:t> </a:t>
              </a:r>
              <a:r>
                <a:rPr lang="en-US" sz="1000" dirty="0"/>
                <a:t>bit</a:t>
              </a:r>
              <a:r>
                <a:rPr lang="el-GR" sz="1000" dirty="0"/>
                <a:t> προστέθηκαν</a:t>
              </a:r>
            </a:p>
          </p:txBody>
        </p:sp>
        <p:cxnSp>
          <p:nvCxnSpPr>
            <p:cNvPr id="27" name="Straight Arrow Connector 26">
              <a:extLst>
                <a:ext uri="{FF2B5EF4-FFF2-40B4-BE49-F238E27FC236}">
                  <a16:creationId xmlns:a16="http://schemas.microsoft.com/office/drawing/2014/main" id="{A29F4A52-2F33-4234-ABCB-DB0D7014C0A2}"/>
                </a:ext>
              </a:extLst>
            </p:cNvPr>
            <p:cNvCxnSpPr>
              <a:stCxn id="14" idx="3"/>
              <a:endCxn id="100" idx="2"/>
            </p:cNvCxnSpPr>
            <p:nvPr/>
          </p:nvCxnSpPr>
          <p:spPr>
            <a:xfrm flipV="1">
              <a:off x="4531842" y="3780610"/>
              <a:ext cx="590720" cy="244205"/>
            </a:xfrm>
            <a:prstGeom prst="curvedConnector2">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CC93386-0D17-4FBC-BDAA-463843C81D54}"/>
                </a:ext>
              </a:extLst>
            </p:cNvPr>
            <p:cNvCxnSpPr>
              <a:stCxn id="14" idx="3"/>
              <a:endCxn id="23" idx="0"/>
            </p:cNvCxnSpPr>
            <p:nvPr/>
          </p:nvCxnSpPr>
          <p:spPr>
            <a:xfrm>
              <a:off x="4531842" y="4024815"/>
              <a:ext cx="590720" cy="356465"/>
            </a:xfrm>
            <a:prstGeom prst="curvedConnector2">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D4DA6D0-CC1F-43A0-9061-AFA20CB1AC6B}"/>
                </a:ext>
              </a:extLst>
            </p:cNvPr>
            <p:cNvCxnSpPr>
              <a:cxnSpLocks/>
              <a:stCxn id="23" idx="3"/>
              <a:endCxn id="102" idx="1"/>
            </p:cNvCxnSpPr>
            <p:nvPr/>
          </p:nvCxnSpPr>
          <p:spPr>
            <a:xfrm>
              <a:off x="5606467" y="4589029"/>
              <a:ext cx="541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72B7B7B-33BB-4EB2-A03D-3B13629231E4}"/>
                </a:ext>
              </a:extLst>
            </p:cNvPr>
            <p:cNvSpPr txBox="1"/>
            <p:nvPr/>
          </p:nvSpPr>
          <p:spPr>
            <a:xfrm>
              <a:off x="6148350" y="4404363"/>
              <a:ext cx="769306" cy="369332"/>
            </a:xfrm>
            <a:prstGeom prst="rect">
              <a:avLst/>
            </a:prstGeom>
            <a:noFill/>
          </p:spPr>
          <p:txBody>
            <a:bodyPr wrap="square" rtlCol="0">
              <a:spAutoFit/>
            </a:bodyPr>
            <a:lstStyle/>
            <a:p>
              <a:r>
                <a:rPr lang="el-GR" dirty="0">
                  <a:solidFill>
                    <a:schemeClr val="accent4"/>
                  </a:solidFill>
                </a:rPr>
                <a:t>Πως ?</a:t>
              </a:r>
            </a:p>
          </p:txBody>
        </p:sp>
      </p:grpSp>
    </p:spTree>
    <p:extLst>
      <p:ext uri="{BB962C8B-B14F-4D97-AF65-F5344CB8AC3E}">
        <p14:creationId xmlns:p14="http://schemas.microsoft.com/office/powerpoint/2010/main" val="396338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wipe(left)">
                                      <p:cBhvr>
                                        <p:cTn id="1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98000">
              <a:srgbClr val="163042"/>
            </a:gs>
            <a:gs pos="100000">
              <a:schemeClr val="accent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E78E4D-C6B3-45CF-9B0A-D2CF3A1EB9DD}"/>
              </a:ext>
            </a:extLst>
          </p:cNvPr>
          <p:cNvSpPr txBox="1"/>
          <p:nvPr/>
        </p:nvSpPr>
        <p:spPr>
          <a:xfrm>
            <a:off x="4240652" y="145279"/>
            <a:ext cx="3710696" cy="646331"/>
          </a:xfrm>
          <a:prstGeom prst="rect">
            <a:avLst/>
          </a:prstGeom>
          <a:noFill/>
        </p:spPr>
        <p:txBody>
          <a:bodyPr wrap="none" rtlCol="0">
            <a:spAutoFit/>
          </a:bodyPr>
          <a:lstStyle/>
          <a:p>
            <a:pPr algn="ctr"/>
            <a:r>
              <a:rPr lang="el-GR" sz="3600" dirty="0">
                <a:solidFill>
                  <a:srgbClr val="FFC000"/>
                </a:solidFill>
              </a:rPr>
              <a:t>Γραμμικοί Κώδικες</a:t>
            </a:r>
          </a:p>
        </p:txBody>
      </p:sp>
      <p:sp>
        <p:nvSpPr>
          <p:cNvPr id="39" name="header">
            <a:extLst>
              <a:ext uri="{FF2B5EF4-FFF2-40B4-BE49-F238E27FC236}">
                <a16:creationId xmlns:a16="http://schemas.microsoft.com/office/drawing/2014/main" id="{D6741608-4AC6-4269-AC78-F3BE8ADDEFC2}"/>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13" name="TextBox 12">
            <a:extLst>
              <a:ext uri="{FF2B5EF4-FFF2-40B4-BE49-F238E27FC236}">
                <a16:creationId xmlns:a16="http://schemas.microsoft.com/office/drawing/2014/main" id="{8CC61BA3-CF42-419A-B345-226EBA51D3B6}"/>
              </a:ext>
            </a:extLst>
          </p:cNvPr>
          <p:cNvSpPr txBox="1"/>
          <p:nvPr/>
        </p:nvSpPr>
        <p:spPr>
          <a:xfrm>
            <a:off x="302658" y="3218402"/>
            <a:ext cx="1731241" cy="369332"/>
          </a:xfrm>
          <a:prstGeom prst="rect">
            <a:avLst/>
          </a:prstGeom>
          <a:noFill/>
        </p:spPr>
        <p:txBody>
          <a:bodyPr wrap="square" rtlCol="0">
            <a:spAutoFit/>
          </a:bodyPr>
          <a:lstStyle/>
          <a:p>
            <a:pPr marL="285750" indent="-285750">
              <a:buFont typeface="Wingdings" panose="05000000000000000000" pitchFamily="2" charset="2"/>
              <a:buChar char="Ø"/>
            </a:pPr>
            <a:r>
              <a:rPr lang="el-GR" dirty="0"/>
              <a:t>Παράδειγμα</a:t>
            </a:r>
            <a:r>
              <a:rPr lang="en-US" dirty="0"/>
              <a:t>:</a:t>
            </a:r>
            <a:r>
              <a:rPr lang="el-GR" dirty="0"/>
              <a:t> </a:t>
            </a:r>
          </a:p>
        </p:txBody>
      </p:sp>
      <p:cxnSp>
        <p:nvCxnSpPr>
          <p:cNvPr id="33" name="Straight Connector 32">
            <a:extLst>
              <a:ext uri="{FF2B5EF4-FFF2-40B4-BE49-F238E27FC236}">
                <a16:creationId xmlns:a16="http://schemas.microsoft.com/office/drawing/2014/main" id="{EF9E0B92-E941-42AF-8022-A57566AE7EEE}"/>
              </a:ext>
            </a:extLst>
          </p:cNvPr>
          <p:cNvCxnSpPr/>
          <p:nvPr/>
        </p:nvCxnSpPr>
        <p:spPr>
          <a:xfrm flipV="1">
            <a:off x="615297" y="2273181"/>
            <a:ext cx="0" cy="1267"/>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952A89-F8D8-4992-B98B-C51935FBE159}"/>
              </a:ext>
            </a:extLst>
          </p:cNvPr>
          <p:cNvSpPr txBox="1"/>
          <p:nvPr/>
        </p:nvSpPr>
        <p:spPr>
          <a:xfrm>
            <a:off x="3596745" y="1337964"/>
            <a:ext cx="606256" cy="307777"/>
          </a:xfrm>
          <a:prstGeom prst="rect">
            <a:avLst/>
          </a:prstGeom>
          <a:noFill/>
        </p:spPr>
        <p:txBody>
          <a:bodyPr wrap="none" rtlCol="0">
            <a:spAutoFit/>
          </a:bodyPr>
          <a:lstStyle/>
          <a:p>
            <a:pPr algn="ctr"/>
            <a:r>
              <a:rPr lang="en-US" sz="1400" dirty="0">
                <a:solidFill>
                  <a:srgbClr val="FF0066"/>
                </a:solidFill>
              </a:rPr>
              <a:t>m</a:t>
            </a:r>
            <a:r>
              <a:rPr lang="en-US" sz="1400" dirty="0"/>
              <a:t> </a:t>
            </a:r>
            <a:r>
              <a:rPr lang="en-US" sz="1400" dirty="0">
                <a:latin typeface="Calibri" panose="020F0502020204030204" pitchFamily="34" charset="0"/>
                <a:cs typeface="Calibri" panose="020F0502020204030204" pitchFamily="34" charset="0"/>
              </a:rPr>
              <a:t>∙ G </a:t>
            </a:r>
            <a:endParaRPr lang="el-GR" sz="1400" dirty="0"/>
          </a:p>
        </p:txBody>
      </p:sp>
      <p:sp>
        <p:nvSpPr>
          <p:cNvPr id="41" name="TextBox 40">
            <a:extLst>
              <a:ext uri="{FF2B5EF4-FFF2-40B4-BE49-F238E27FC236}">
                <a16:creationId xmlns:a16="http://schemas.microsoft.com/office/drawing/2014/main" id="{0CB180C5-77EC-4997-83F4-87B9757E3870}"/>
              </a:ext>
            </a:extLst>
          </p:cNvPr>
          <p:cNvSpPr txBox="1"/>
          <p:nvPr/>
        </p:nvSpPr>
        <p:spPr>
          <a:xfrm>
            <a:off x="8333104" y="1333755"/>
            <a:ext cx="708848" cy="307777"/>
          </a:xfrm>
          <a:prstGeom prst="rect">
            <a:avLst/>
          </a:prstGeom>
          <a:noFill/>
        </p:spPr>
        <p:txBody>
          <a:bodyPr wrap="none" rtlCol="0">
            <a:spAutoFit/>
          </a:bodyPr>
          <a:lstStyle/>
          <a:p>
            <a:r>
              <a:rPr lang="en-US" sz="1400" dirty="0">
                <a:solidFill>
                  <a:srgbClr val="FF0066"/>
                </a:solidFill>
                <a:latin typeface="Calibri" panose="020F0502020204030204" pitchFamily="34" charset="0"/>
                <a:cs typeface="Calibri" panose="020F0502020204030204" pitchFamily="34" charset="0"/>
              </a:rPr>
              <a:t>m’</a:t>
            </a:r>
            <a:r>
              <a:rPr lang="en-US" sz="1400" dirty="0">
                <a:latin typeface="Calibri" panose="020F0502020204030204" pitchFamily="34" charset="0"/>
                <a:cs typeface="Calibri" panose="020F0502020204030204" pitchFamily="34" charset="0"/>
              </a:rPr>
              <a:t> ∙ G</a:t>
            </a:r>
            <a:r>
              <a:rPr lang="en-US" sz="1400" baseline="30000" dirty="0">
                <a:latin typeface="Calibri" panose="020F0502020204030204" pitchFamily="34" charset="0"/>
                <a:cs typeface="Calibri" panose="020F0502020204030204" pitchFamily="34" charset="0"/>
              </a:rPr>
              <a:t>-1</a:t>
            </a:r>
            <a:endParaRPr lang="el-GR" dirty="0"/>
          </a:p>
        </p:txBody>
      </p:sp>
      <p:sp>
        <p:nvSpPr>
          <p:cNvPr id="59" name="TextBox 58">
            <a:extLst>
              <a:ext uri="{FF2B5EF4-FFF2-40B4-BE49-F238E27FC236}">
                <a16:creationId xmlns:a16="http://schemas.microsoft.com/office/drawing/2014/main" id="{DF3E9F21-A08D-45C9-876F-4C82AE6B9A1C}"/>
              </a:ext>
            </a:extLst>
          </p:cNvPr>
          <p:cNvSpPr txBox="1"/>
          <p:nvPr/>
        </p:nvSpPr>
        <p:spPr>
          <a:xfrm>
            <a:off x="2465772" y="1454392"/>
            <a:ext cx="286596" cy="369332"/>
          </a:xfrm>
          <a:prstGeom prst="rect">
            <a:avLst/>
          </a:prstGeom>
          <a:noFill/>
        </p:spPr>
        <p:txBody>
          <a:bodyPr wrap="square">
            <a:spAutoFit/>
          </a:bodyPr>
          <a:lstStyle/>
          <a:p>
            <a:pPr algn="ctr"/>
            <a:r>
              <a:rPr lang="en-US" dirty="0">
                <a:solidFill>
                  <a:srgbClr val="FF0066"/>
                </a:solidFill>
              </a:rPr>
              <a:t>m</a:t>
            </a:r>
            <a:endParaRPr lang="el-GR" dirty="0">
              <a:solidFill>
                <a:srgbClr val="FF0066"/>
              </a:solidFill>
            </a:endParaRPr>
          </a:p>
        </p:txBody>
      </p:sp>
      <p:sp>
        <p:nvSpPr>
          <p:cNvPr id="60" name="TextBox 59">
            <a:extLst>
              <a:ext uri="{FF2B5EF4-FFF2-40B4-BE49-F238E27FC236}">
                <a16:creationId xmlns:a16="http://schemas.microsoft.com/office/drawing/2014/main" id="{12E914FA-2FC4-467D-A946-6EDCB3C1E1F4}"/>
              </a:ext>
            </a:extLst>
          </p:cNvPr>
          <p:cNvSpPr txBox="1"/>
          <p:nvPr/>
        </p:nvSpPr>
        <p:spPr>
          <a:xfrm>
            <a:off x="5099095" y="1461075"/>
            <a:ext cx="459388" cy="369332"/>
          </a:xfrm>
          <a:prstGeom prst="rect">
            <a:avLst/>
          </a:prstGeom>
          <a:noFill/>
        </p:spPr>
        <p:txBody>
          <a:bodyPr wrap="square">
            <a:spAutoFit/>
          </a:bodyPr>
          <a:lstStyle/>
          <a:p>
            <a:pPr algn="r"/>
            <a:r>
              <a:rPr lang="en-US" dirty="0">
                <a:solidFill>
                  <a:srgbClr val="FF0066"/>
                </a:solidFill>
              </a:rPr>
              <a:t>m’</a:t>
            </a:r>
            <a:endParaRPr lang="el-GR" dirty="0">
              <a:solidFill>
                <a:srgbClr val="FF0066"/>
              </a:solidFill>
            </a:endParaRPr>
          </a:p>
        </p:txBody>
      </p:sp>
      <p:pic>
        <p:nvPicPr>
          <p:cNvPr id="63" name="Graphic 62" descr="Cell Tower with solid fill">
            <a:extLst>
              <a:ext uri="{FF2B5EF4-FFF2-40B4-BE49-F238E27FC236}">
                <a16:creationId xmlns:a16="http://schemas.microsoft.com/office/drawing/2014/main" id="{E5054D1F-FBB2-4CF1-8DC5-A167080C3F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627651" y="1893160"/>
            <a:ext cx="793871" cy="793871"/>
          </a:xfrm>
          <a:prstGeom prst="rect">
            <a:avLst/>
          </a:prstGeom>
        </p:spPr>
      </p:pic>
      <p:pic>
        <p:nvPicPr>
          <p:cNvPr id="64" name="Graphic 63" descr="Computer with solid fill">
            <a:extLst>
              <a:ext uri="{FF2B5EF4-FFF2-40B4-BE49-F238E27FC236}">
                <a16:creationId xmlns:a16="http://schemas.microsoft.com/office/drawing/2014/main" id="{819D6B71-2CAB-4F4C-AA19-890ABF6420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flipH="1">
            <a:off x="9770480" y="1885279"/>
            <a:ext cx="793868" cy="793871"/>
          </a:xfrm>
          <a:prstGeom prst="rect">
            <a:avLst/>
          </a:prstGeom>
        </p:spPr>
      </p:pic>
      <p:sp>
        <p:nvSpPr>
          <p:cNvPr id="65" name="TextBox 64">
            <a:extLst>
              <a:ext uri="{FF2B5EF4-FFF2-40B4-BE49-F238E27FC236}">
                <a16:creationId xmlns:a16="http://schemas.microsoft.com/office/drawing/2014/main" id="{D6A9A63D-42C9-4FF3-8D2B-A848BDF1E3BB}"/>
              </a:ext>
            </a:extLst>
          </p:cNvPr>
          <p:cNvSpPr txBox="1"/>
          <p:nvPr/>
        </p:nvSpPr>
        <p:spPr>
          <a:xfrm>
            <a:off x="3160912" y="2114233"/>
            <a:ext cx="1610056" cy="369332"/>
          </a:xfrm>
          <a:prstGeom prst="rect">
            <a:avLst/>
          </a:prstGeom>
          <a:noFill/>
          <a:ln>
            <a:solidFill>
              <a:schemeClr val="accent5"/>
            </a:solidFill>
          </a:ln>
        </p:spPr>
        <p:txBody>
          <a:bodyPr wrap="none" rtlCol="0">
            <a:spAutoFit/>
          </a:bodyPr>
          <a:lstStyle/>
          <a:p>
            <a:r>
              <a:rPr lang="el-GR" dirty="0">
                <a:solidFill>
                  <a:schemeClr val="accent5"/>
                </a:solidFill>
              </a:rPr>
              <a:t>Κωδικοποιητής</a:t>
            </a:r>
          </a:p>
        </p:txBody>
      </p:sp>
      <p:sp>
        <p:nvSpPr>
          <p:cNvPr id="66" name="TextBox 65">
            <a:extLst>
              <a:ext uri="{FF2B5EF4-FFF2-40B4-BE49-F238E27FC236}">
                <a16:creationId xmlns:a16="http://schemas.microsoft.com/office/drawing/2014/main" id="{2BF467B9-C457-4742-AA3A-ED5910528B01}"/>
              </a:ext>
            </a:extLst>
          </p:cNvPr>
          <p:cNvSpPr txBox="1"/>
          <p:nvPr/>
        </p:nvSpPr>
        <p:spPr>
          <a:xfrm>
            <a:off x="6912049" y="2106842"/>
            <a:ext cx="1972271" cy="369332"/>
          </a:xfrm>
          <a:prstGeom prst="rect">
            <a:avLst/>
          </a:prstGeom>
          <a:noFill/>
          <a:ln>
            <a:solidFill>
              <a:srgbClr val="00B050"/>
            </a:solidFill>
          </a:ln>
        </p:spPr>
        <p:txBody>
          <a:bodyPr wrap="none" rtlCol="0">
            <a:spAutoFit/>
          </a:bodyPr>
          <a:lstStyle/>
          <a:p>
            <a:r>
              <a:rPr lang="el-GR" dirty="0">
                <a:solidFill>
                  <a:srgbClr val="00B050"/>
                </a:solidFill>
              </a:rPr>
              <a:t>Αποκωδικοποιητής</a:t>
            </a:r>
          </a:p>
        </p:txBody>
      </p:sp>
      <p:cxnSp>
        <p:nvCxnSpPr>
          <p:cNvPr id="70" name="Straight Arrow Connector 69">
            <a:extLst>
              <a:ext uri="{FF2B5EF4-FFF2-40B4-BE49-F238E27FC236}">
                <a16:creationId xmlns:a16="http://schemas.microsoft.com/office/drawing/2014/main" id="{27484BD0-12E8-40FA-A9A2-40437EBCD75E}"/>
              </a:ext>
            </a:extLst>
          </p:cNvPr>
          <p:cNvCxnSpPr>
            <a:cxnSpLocks/>
            <a:stCxn id="65" idx="3"/>
          </p:cNvCxnSpPr>
          <p:nvPr/>
        </p:nvCxnSpPr>
        <p:spPr>
          <a:xfrm flipV="1">
            <a:off x="4770968" y="2290095"/>
            <a:ext cx="1106440" cy="8804"/>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3BC5C37-B559-4E84-BBAF-B8BE6F7106F2}"/>
              </a:ext>
            </a:extLst>
          </p:cNvPr>
          <p:cNvSpPr txBox="1"/>
          <p:nvPr/>
        </p:nvSpPr>
        <p:spPr>
          <a:xfrm>
            <a:off x="1563562" y="2609197"/>
            <a:ext cx="922047" cy="369332"/>
          </a:xfrm>
          <a:prstGeom prst="rect">
            <a:avLst/>
          </a:prstGeom>
          <a:noFill/>
        </p:spPr>
        <p:txBody>
          <a:bodyPr wrap="none" rtlCol="0">
            <a:spAutoFit/>
          </a:bodyPr>
          <a:lstStyle/>
          <a:p>
            <a:pPr algn="ctr"/>
            <a:r>
              <a:rPr lang="el-GR" dirty="0">
                <a:solidFill>
                  <a:srgbClr val="FF0066"/>
                </a:solidFill>
              </a:rPr>
              <a:t>Πομπός</a:t>
            </a:r>
          </a:p>
        </p:txBody>
      </p:sp>
      <p:sp>
        <p:nvSpPr>
          <p:cNvPr id="75" name="TextBox 74">
            <a:extLst>
              <a:ext uri="{FF2B5EF4-FFF2-40B4-BE49-F238E27FC236}">
                <a16:creationId xmlns:a16="http://schemas.microsoft.com/office/drawing/2014/main" id="{4AB829A0-8DD9-4457-97DF-1BD59B1E1B08}"/>
              </a:ext>
            </a:extLst>
          </p:cNvPr>
          <p:cNvSpPr txBox="1"/>
          <p:nvPr/>
        </p:nvSpPr>
        <p:spPr>
          <a:xfrm>
            <a:off x="9706390" y="2609197"/>
            <a:ext cx="922047" cy="369332"/>
          </a:xfrm>
          <a:prstGeom prst="rect">
            <a:avLst/>
          </a:prstGeom>
          <a:noFill/>
        </p:spPr>
        <p:txBody>
          <a:bodyPr wrap="square" rtlCol="0">
            <a:spAutoFit/>
          </a:bodyPr>
          <a:lstStyle/>
          <a:p>
            <a:pPr algn="ctr"/>
            <a:r>
              <a:rPr lang="el-GR" dirty="0">
                <a:solidFill>
                  <a:schemeClr val="accent4"/>
                </a:solidFill>
              </a:rPr>
              <a:t>Δέκτης</a:t>
            </a:r>
          </a:p>
        </p:txBody>
      </p:sp>
      <p:sp>
        <p:nvSpPr>
          <p:cNvPr id="76" name="TextBox 75">
            <a:extLst>
              <a:ext uri="{FF2B5EF4-FFF2-40B4-BE49-F238E27FC236}">
                <a16:creationId xmlns:a16="http://schemas.microsoft.com/office/drawing/2014/main" id="{FD010BFF-BF15-4676-A780-54E97AE2A083}"/>
              </a:ext>
            </a:extLst>
          </p:cNvPr>
          <p:cNvSpPr txBox="1"/>
          <p:nvPr/>
        </p:nvSpPr>
        <p:spPr>
          <a:xfrm>
            <a:off x="5410405" y="2664702"/>
            <a:ext cx="851515" cy="307777"/>
          </a:xfrm>
          <a:prstGeom prst="rect">
            <a:avLst/>
          </a:prstGeom>
          <a:noFill/>
        </p:spPr>
        <p:txBody>
          <a:bodyPr wrap="none" rtlCol="0">
            <a:spAutoFit/>
          </a:bodyPr>
          <a:lstStyle/>
          <a:p>
            <a:r>
              <a:rPr lang="el-GR" sz="1400" dirty="0">
                <a:solidFill>
                  <a:srgbClr val="FF99FF"/>
                </a:solidFill>
              </a:rPr>
              <a:t>Θόρυβος</a:t>
            </a:r>
          </a:p>
        </p:txBody>
      </p:sp>
      <p:cxnSp>
        <p:nvCxnSpPr>
          <p:cNvPr id="77" name="Straight Arrow Connector 76">
            <a:extLst>
              <a:ext uri="{FF2B5EF4-FFF2-40B4-BE49-F238E27FC236}">
                <a16:creationId xmlns:a16="http://schemas.microsoft.com/office/drawing/2014/main" id="{66BA3366-E63D-4D12-BFFB-E4190FFFE83D}"/>
              </a:ext>
            </a:extLst>
          </p:cNvPr>
          <p:cNvCxnSpPr>
            <a:cxnSpLocks/>
          </p:cNvCxnSpPr>
          <p:nvPr/>
        </p:nvCxnSpPr>
        <p:spPr>
          <a:xfrm flipV="1">
            <a:off x="5825557" y="2282214"/>
            <a:ext cx="0" cy="382488"/>
          </a:xfrm>
          <a:prstGeom prst="straightConnector1">
            <a:avLst/>
          </a:prstGeom>
          <a:ln>
            <a:solidFill>
              <a:srgbClr val="FF99FF"/>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84" name="Graphic 83" descr="Document outline">
            <a:extLst>
              <a:ext uri="{FF2B5EF4-FFF2-40B4-BE49-F238E27FC236}">
                <a16:creationId xmlns:a16="http://schemas.microsoft.com/office/drawing/2014/main" id="{459BD368-F916-43B0-A11D-0770A2ED7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29365" y="2114233"/>
            <a:ext cx="369332" cy="369332"/>
          </a:xfrm>
          <a:prstGeom prst="rect">
            <a:avLst/>
          </a:prstGeom>
        </p:spPr>
      </p:pic>
      <p:cxnSp>
        <p:nvCxnSpPr>
          <p:cNvPr id="87" name="Straight Arrow Connector 86">
            <a:extLst>
              <a:ext uri="{FF2B5EF4-FFF2-40B4-BE49-F238E27FC236}">
                <a16:creationId xmlns:a16="http://schemas.microsoft.com/office/drawing/2014/main" id="{1AA54502-FEE7-4EF8-AA15-27767785F892}"/>
              </a:ext>
            </a:extLst>
          </p:cNvPr>
          <p:cNvCxnSpPr>
            <a:stCxn id="84" idx="3"/>
            <a:endCxn id="65" idx="1"/>
          </p:cNvCxnSpPr>
          <p:nvPr/>
        </p:nvCxnSpPr>
        <p:spPr>
          <a:xfrm>
            <a:off x="2798697" y="2298899"/>
            <a:ext cx="3622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9" name="Graphic 88" descr="Document outline">
            <a:extLst>
              <a:ext uri="{FF2B5EF4-FFF2-40B4-BE49-F238E27FC236}">
                <a16:creationId xmlns:a16="http://schemas.microsoft.com/office/drawing/2014/main" id="{39C54260-1F99-441B-8E35-F858B51358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41377" y="2114233"/>
            <a:ext cx="369332" cy="369332"/>
          </a:xfrm>
          <a:prstGeom prst="rect">
            <a:avLst/>
          </a:prstGeom>
        </p:spPr>
      </p:pic>
      <p:cxnSp>
        <p:nvCxnSpPr>
          <p:cNvPr id="91" name="Straight Arrow Connector 90">
            <a:extLst>
              <a:ext uri="{FF2B5EF4-FFF2-40B4-BE49-F238E27FC236}">
                <a16:creationId xmlns:a16="http://schemas.microsoft.com/office/drawing/2014/main" id="{81E6F918-17BA-489F-82D5-295AC4422818}"/>
              </a:ext>
            </a:extLst>
          </p:cNvPr>
          <p:cNvCxnSpPr>
            <a:stCxn id="66" idx="3"/>
            <a:endCxn id="89" idx="1"/>
          </p:cNvCxnSpPr>
          <p:nvPr/>
        </p:nvCxnSpPr>
        <p:spPr>
          <a:xfrm>
            <a:off x="8884320" y="2291508"/>
            <a:ext cx="357057" cy="7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Morse Code with solid fill">
            <a:extLst>
              <a:ext uri="{FF2B5EF4-FFF2-40B4-BE49-F238E27FC236}">
                <a16:creationId xmlns:a16="http://schemas.microsoft.com/office/drawing/2014/main" id="{27A345AE-893A-4B01-9E50-607171ACD0F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29187" y="1929567"/>
            <a:ext cx="369333" cy="369332"/>
          </a:xfrm>
          <a:prstGeom prst="rect">
            <a:avLst/>
          </a:prstGeom>
        </p:spPr>
      </p:pic>
      <p:sp>
        <p:nvSpPr>
          <p:cNvPr id="93" name="TextBox 92">
            <a:extLst>
              <a:ext uri="{FF2B5EF4-FFF2-40B4-BE49-F238E27FC236}">
                <a16:creationId xmlns:a16="http://schemas.microsoft.com/office/drawing/2014/main" id="{C4768577-4625-4C63-B644-3661C585C9B2}"/>
              </a:ext>
            </a:extLst>
          </p:cNvPr>
          <p:cNvSpPr txBox="1"/>
          <p:nvPr/>
        </p:nvSpPr>
        <p:spPr>
          <a:xfrm>
            <a:off x="9282745" y="1452657"/>
            <a:ext cx="286596" cy="369332"/>
          </a:xfrm>
          <a:prstGeom prst="rect">
            <a:avLst/>
          </a:prstGeom>
          <a:noFill/>
        </p:spPr>
        <p:txBody>
          <a:bodyPr wrap="square">
            <a:spAutoFit/>
          </a:bodyPr>
          <a:lstStyle/>
          <a:p>
            <a:pPr algn="ctr"/>
            <a:r>
              <a:rPr lang="en-US" dirty="0">
                <a:solidFill>
                  <a:srgbClr val="FF0066"/>
                </a:solidFill>
              </a:rPr>
              <a:t>m</a:t>
            </a:r>
            <a:endParaRPr lang="el-GR" dirty="0">
              <a:solidFill>
                <a:srgbClr val="FF0066"/>
              </a:solidFill>
            </a:endParaRPr>
          </a:p>
        </p:txBody>
      </p:sp>
      <p:cxnSp>
        <p:nvCxnSpPr>
          <p:cNvPr id="8" name="Straight Arrow Connector 7">
            <a:extLst>
              <a:ext uri="{FF2B5EF4-FFF2-40B4-BE49-F238E27FC236}">
                <a16:creationId xmlns:a16="http://schemas.microsoft.com/office/drawing/2014/main" id="{D20F5ED5-D63D-4775-A3AF-2E8D92C07F75}"/>
              </a:ext>
            </a:extLst>
          </p:cNvPr>
          <p:cNvCxnSpPr>
            <a:cxnSpLocks/>
            <a:stCxn id="59" idx="3"/>
            <a:endCxn id="60" idx="1"/>
          </p:cNvCxnSpPr>
          <p:nvPr/>
        </p:nvCxnSpPr>
        <p:spPr>
          <a:xfrm>
            <a:off x="2752368" y="1639058"/>
            <a:ext cx="2346727" cy="6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A3DABA-E667-4267-B1FC-67A510F82BF9}"/>
              </a:ext>
            </a:extLst>
          </p:cNvPr>
          <p:cNvCxnSpPr>
            <a:cxnSpLocks/>
            <a:endCxn id="93" idx="1"/>
          </p:cNvCxnSpPr>
          <p:nvPr/>
        </p:nvCxnSpPr>
        <p:spPr>
          <a:xfrm>
            <a:off x="8092311" y="1635560"/>
            <a:ext cx="1190434" cy="176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CC2F123-C56C-4D12-981C-BD45276D3B5E}"/>
              </a:ext>
            </a:extLst>
          </p:cNvPr>
          <p:cNvSpPr txBox="1"/>
          <p:nvPr/>
        </p:nvSpPr>
        <p:spPr>
          <a:xfrm>
            <a:off x="7010266" y="1326195"/>
            <a:ext cx="993997" cy="307777"/>
          </a:xfrm>
          <a:prstGeom prst="rect">
            <a:avLst/>
          </a:prstGeom>
          <a:noFill/>
        </p:spPr>
        <p:txBody>
          <a:bodyPr wrap="square" rtlCol="0">
            <a:spAutoFit/>
          </a:bodyPr>
          <a:lstStyle/>
          <a:p>
            <a:r>
              <a:rPr lang="en-US" sz="1400" dirty="0"/>
              <a:t>D</a:t>
            </a:r>
            <a:r>
              <a:rPr lang="en-US" sz="1400" baseline="-25000" dirty="0"/>
              <a:t>G</a:t>
            </a:r>
            <a:r>
              <a:rPr lang="en-US" sz="1400" dirty="0"/>
              <a:t>(</a:t>
            </a:r>
            <a:r>
              <a:rPr lang="en-US" sz="1400" dirty="0">
                <a:solidFill>
                  <a:srgbClr val="FF0066"/>
                </a:solidFill>
              </a:rPr>
              <a:t>m’’</a:t>
            </a:r>
            <a:r>
              <a:rPr lang="en-US" sz="1400" dirty="0"/>
              <a:t>)=</a:t>
            </a:r>
            <a:r>
              <a:rPr lang="en-US" sz="1400" dirty="0">
                <a:solidFill>
                  <a:srgbClr val="FF0066"/>
                </a:solidFill>
              </a:rPr>
              <a:t>m’</a:t>
            </a:r>
            <a:endParaRPr lang="el-GR" sz="1400" dirty="0">
              <a:solidFill>
                <a:srgbClr val="FF0066"/>
              </a:solidFill>
            </a:endParaRPr>
          </a:p>
        </p:txBody>
      </p:sp>
      <p:cxnSp>
        <p:nvCxnSpPr>
          <p:cNvPr id="45" name="Straight Arrow Connector 44">
            <a:extLst>
              <a:ext uri="{FF2B5EF4-FFF2-40B4-BE49-F238E27FC236}">
                <a16:creationId xmlns:a16="http://schemas.microsoft.com/office/drawing/2014/main" id="{971C555C-FCCB-4B89-870D-71F8DAED7738}"/>
              </a:ext>
            </a:extLst>
          </p:cNvPr>
          <p:cNvCxnSpPr>
            <a:cxnSpLocks/>
          </p:cNvCxnSpPr>
          <p:nvPr/>
        </p:nvCxnSpPr>
        <p:spPr>
          <a:xfrm flipV="1">
            <a:off x="4760362" y="2291508"/>
            <a:ext cx="2141081" cy="7391"/>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Morse Code with solid fill">
            <a:extLst>
              <a:ext uri="{FF2B5EF4-FFF2-40B4-BE49-F238E27FC236}">
                <a16:creationId xmlns:a16="http://schemas.microsoft.com/office/drawing/2014/main" id="{2C1D978A-1DA0-49EA-BA88-FF268B4045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60565" y="1929567"/>
            <a:ext cx="369333" cy="369332"/>
          </a:xfrm>
          <a:prstGeom prst="rect">
            <a:avLst/>
          </a:prstGeom>
        </p:spPr>
      </p:pic>
      <p:sp>
        <p:nvSpPr>
          <p:cNvPr id="67" name="TextBox 66">
            <a:extLst>
              <a:ext uri="{FF2B5EF4-FFF2-40B4-BE49-F238E27FC236}">
                <a16:creationId xmlns:a16="http://schemas.microsoft.com/office/drawing/2014/main" id="{8E47DC81-130A-4CC2-BECE-AF92460792CB}"/>
              </a:ext>
            </a:extLst>
          </p:cNvPr>
          <p:cNvSpPr txBox="1"/>
          <p:nvPr/>
        </p:nvSpPr>
        <p:spPr>
          <a:xfrm>
            <a:off x="6125939" y="1452657"/>
            <a:ext cx="499513" cy="369332"/>
          </a:xfrm>
          <a:prstGeom prst="rect">
            <a:avLst/>
          </a:prstGeom>
          <a:noFill/>
        </p:spPr>
        <p:txBody>
          <a:bodyPr wrap="square">
            <a:spAutoFit/>
          </a:bodyPr>
          <a:lstStyle/>
          <a:p>
            <a:pPr algn="r"/>
            <a:r>
              <a:rPr lang="en-US" dirty="0">
                <a:solidFill>
                  <a:srgbClr val="FF0066"/>
                </a:solidFill>
              </a:rPr>
              <a:t>m</a:t>
            </a:r>
            <a:r>
              <a:rPr lang="el-GR" dirty="0">
                <a:solidFill>
                  <a:srgbClr val="FF0066"/>
                </a:solidFill>
              </a:rPr>
              <a:t>’</a:t>
            </a:r>
            <a:r>
              <a:rPr lang="en-US" dirty="0">
                <a:solidFill>
                  <a:srgbClr val="FF0066"/>
                </a:solidFill>
              </a:rPr>
              <a:t>’</a:t>
            </a:r>
            <a:endParaRPr lang="el-GR" dirty="0">
              <a:solidFill>
                <a:srgbClr val="FF0066"/>
              </a:solidFill>
            </a:endParaRPr>
          </a:p>
        </p:txBody>
      </p:sp>
      <p:cxnSp>
        <p:nvCxnSpPr>
          <p:cNvPr id="37" name="Straight Arrow Connector 36">
            <a:extLst>
              <a:ext uri="{FF2B5EF4-FFF2-40B4-BE49-F238E27FC236}">
                <a16:creationId xmlns:a16="http://schemas.microsoft.com/office/drawing/2014/main" id="{90C9501B-9E3B-480A-BE77-DB8FEF00D2EE}"/>
              </a:ext>
            </a:extLst>
          </p:cNvPr>
          <p:cNvCxnSpPr>
            <a:cxnSpLocks/>
            <a:stCxn id="60" idx="3"/>
            <a:endCxn id="67" idx="1"/>
          </p:cNvCxnSpPr>
          <p:nvPr/>
        </p:nvCxnSpPr>
        <p:spPr>
          <a:xfrm flipV="1">
            <a:off x="5558483" y="1637323"/>
            <a:ext cx="567456" cy="8418"/>
          </a:xfrm>
          <a:prstGeom prst="straightConnector1">
            <a:avLst/>
          </a:prstGeom>
          <a:ln>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3407576-6FEC-4294-9252-980D7D8344FC}"/>
              </a:ext>
            </a:extLst>
          </p:cNvPr>
          <p:cNvCxnSpPr>
            <a:cxnSpLocks/>
          </p:cNvCxnSpPr>
          <p:nvPr/>
        </p:nvCxnSpPr>
        <p:spPr>
          <a:xfrm>
            <a:off x="6912048" y="1633972"/>
            <a:ext cx="1190434" cy="176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se with solid fill">
            <a:extLst>
              <a:ext uri="{FF2B5EF4-FFF2-40B4-BE49-F238E27FC236}">
                <a16:creationId xmlns:a16="http://schemas.microsoft.com/office/drawing/2014/main" id="{53F61EB4-EE30-41DD-B2DE-FB3547B4D8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66444" y="2094914"/>
            <a:ext cx="208522" cy="208522"/>
          </a:xfrm>
          <a:prstGeom prst="rect">
            <a:avLst/>
          </a:prstGeom>
        </p:spPr>
      </p:pic>
      <p:grpSp>
        <p:nvGrpSpPr>
          <p:cNvPr id="5" name="Group 4">
            <a:extLst>
              <a:ext uri="{FF2B5EF4-FFF2-40B4-BE49-F238E27FC236}">
                <a16:creationId xmlns:a16="http://schemas.microsoft.com/office/drawing/2014/main" id="{7418999C-7962-4A39-A16C-A7BB26FFA60F}"/>
              </a:ext>
            </a:extLst>
          </p:cNvPr>
          <p:cNvGrpSpPr/>
          <p:nvPr/>
        </p:nvGrpSpPr>
        <p:grpSpPr>
          <a:xfrm>
            <a:off x="1549720" y="3880483"/>
            <a:ext cx="10026781" cy="1659338"/>
            <a:chOff x="1540828" y="3880483"/>
            <a:chExt cx="10026781" cy="1659338"/>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EF48369-EBC2-4A77-AB88-514A1952EFF1}"/>
                    </a:ext>
                  </a:extLst>
                </p:cNvPr>
                <p:cNvSpPr txBox="1"/>
                <p:nvPr/>
              </p:nvSpPr>
              <p:spPr>
                <a:xfrm>
                  <a:off x="1540828" y="4336908"/>
                  <a:ext cx="25558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sz="1400" i="1" smtClean="0">
                                <a:latin typeface="Cambria Math" panose="02040503050406030204" pitchFamily="18" charset="0"/>
                              </a:rPr>
                            </m:ctrlPr>
                          </m:dPr>
                          <m:e>
                            <m:r>
                              <a:rPr lang="en-US" sz="1400" b="0" i="1" smtClean="0">
                                <a:latin typeface="Cambria Math" panose="02040503050406030204" pitchFamily="18" charset="0"/>
                              </a:rPr>
                              <m:t>1 0 1 0 1]</m:t>
                            </m:r>
                            <m:r>
                              <m:rPr>
                                <m:nor/>
                              </m:rPr>
                              <a:rPr lang="en-US" sz="1400" dirty="0">
                                <a:latin typeface="Calibri" panose="020F0502020204030204" pitchFamily="34" charset="0"/>
                                <a:cs typeface="Calibri" panose="020F0502020204030204" pitchFamily="34" charset="0"/>
                              </a:rPr>
                              <m:t>∙</m:t>
                            </m:r>
                            <m:r>
                              <m:rPr>
                                <m:nor/>
                              </m:rPr>
                              <a:rPr lang="en-US" sz="1400" dirty="0" smtClean="0">
                                <a:latin typeface="Calibri" panose="020F0502020204030204" pitchFamily="34" charset="0"/>
                                <a:cs typeface="Calibri" panose="020F0502020204030204" pitchFamily="34" charset="0"/>
                              </a:rPr>
                              <m:t>G</m:t>
                            </m:r>
                            <m:r>
                              <a:rPr lang="en-US" sz="1400" b="0" i="1" dirty="0" smtClean="0">
                                <a:latin typeface="Cambria Math" panose="02040503050406030204" pitchFamily="18" charset="0"/>
                                <a:cs typeface="Calibri" panose="020F0502020204030204" pitchFamily="34" charset="0"/>
                              </a:rPr>
                              <m:t>=[1 1 1 1 0 1 0 1 1]</m:t>
                            </m:r>
                          </m:e>
                        </m:d>
                      </m:oMath>
                    </m:oMathPara>
                  </a14:m>
                  <a:endParaRPr lang="el-GR" sz="1400" dirty="0"/>
                </a:p>
              </p:txBody>
            </p:sp>
          </mc:Choice>
          <mc:Fallback xmlns="">
            <p:sp>
              <p:nvSpPr>
                <p:cNvPr id="14" name="TextBox 13">
                  <a:extLst>
                    <a:ext uri="{FF2B5EF4-FFF2-40B4-BE49-F238E27FC236}">
                      <a16:creationId xmlns:a16="http://schemas.microsoft.com/office/drawing/2014/main" id="{BEF48369-EBC2-4A77-AB88-514A1952EFF1}"/>
                    </a:ext>
                  </a:extLst>
                </p:cNvPr>
                <p:cNvSpPr txBox="1">
                  <a:spLocks noRot="1" noChangeAspect="1" noMove="1" noResize="1" noEditPoints="1" noAdjustHandles="1" noChangeArrowheads="1" noChangeShapeType="1" noTextEdit="1"/>
                </p:cNvSpPr>
                <p:nvPr/>
              </p:nvSpPr>
              <p:spPr>
                <a:xfrm>
                  <a:off x="1540828" y="4336908"/>
                  <a:ext cx="2555892" cy="215444"/>
                </a:xfrm>
                <a:prstGeom prst="rect">
                  <a:avLst/>
                </a:prstGeom>
                <a:blipFill>
                  <a:blip r:embed="rId14"/>
                  <a:stretch>
                    <a:fillRect l="-11695" t="-169444" r="-2148" b="-258333"/>
                  </a:stretch>
                </a:blipFill>
              </p:spPr>
              <p:txBody>
                <a:bodyPr/>
                <a:lstStyle/>
                <a:p>
                  <a:r>
                    <a:rPr lang="el-GR">
                      <a:noFill/>
                    </a:rPr>
                    <a:t> </a:t>
                  </a:r>
                </a:p>
              </p:txBody>
            </p:sp>
          </mc:Fallback>
        </mc:AlternateContent>
        <p:sp>
          <p:nvSpPr>
            <p:cNvPr id="19" name="Right Brace 18">
              <a:extLst>
                <a:ext uri="{FF2B5EF4-FFF2-40B4-BE49-F238E27FC236}">
                  <a16:creationId xmlns:a16="http://schemas.microsoft.com/office/drawing/2014/main" id="{DBC51E38-4725-4119-BB59-B261EF52E987}"/>
                </a:ext>
              </a:extLst>
            </p:cNvPr>
            <p:cNvSpPr/>
            <p:nvPr/>
          </p:nvSpPr>
          <p:spPr>
            <a:xfrm rot="5400000">
              <a:off x="1842610" y="4339496"/>
              <a:ext cx="217965" cy="7418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sz="1400"/>
            </a:p>
          </p:txBody>
        </p:sp>
        <p:sp>
          <p:nvSpPr>
            <p:cNvPr id="97" name="Right Brace 96">
              <a:extLst>
                <a:ext uri="{FF2B5EF4-FFF2-40B4-BE49-F238E27FC236}">
                  <a16:creationId xmlns:a16="http://schemas.microsoft.com/office/drawing/2014/main" id="{C33998CD-8693-41CB-A45A-2AF15C4E1580}"/>
                </a:ext>
              </a:extLst>
            </p:cNvPr>
            <p:cNvSpPr/>
            <p:nvPr/>
          </p:nvSpPr>
          <p:spPr>
            <a:xfrm rot="5400000">
              <a:off x="3310718" y="4041525"/>
              <a:ext cx="217965" cy="13540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sz="1400"/>
            </a:p>
          </p:txBody>
        </p:sp>
        <p:sp>
          <p:nvSpPr>
            <p:cNvPr id="21" name="TextBox 20">
              <a:extLst>
                <a:ext uri="{FF2B5EF4-FFF2-40B4-BE49-F238E27FC236}">
                  <a16:creationId xmlns:a16="http://schemas.microsoft.com/office/drawing/2014/main" id="{77E7C83B-6140-4038-9D7F-CB0574693179}"/>
                </a:ext>
              </a:extLst>
            </p:cNvPr>
            <p:cNvSpPr txBox="1"/>
            <p:nvPr/>
          </p:nvSpPr>
          <p:spPr>
            <a:xfrm>
              <a:off x="1703767" y="4853761"/>
              <a:ext cx="495649" cy="261610"/>
            </a:xfrm>
            <a:prstGeom prst="rect">
              <a:avLst/>
            </a:prstGeom>
            <a:noFill/>
          </p:spPr>
          <p:txBody>
            <a:bodyPr wrap="none" rtlCol="0">
              <a:spAutoFit/>
            </a:bodyPr>
            <a:lstStyle/>
            <a:p>
              <a:r>
                <a:rPr lang="en-US" sz="1050" dirty="0"/>
                <a:t>5 bits</a:t>
              </a:r>
              <a:endParaRPr lang="el-GR" sz="1050" dirty="0"/>
            </a:p>
          </p:txBody>
        </p:sp>
        <p:sp>
          <p:nvSpPr>
            <p:cNvPr id="99" name="TextBox 98">
              <a:extLst>
                <a:ext uri="{FF2B5EF4-FFF2-40B4-BE49-F238E27FC236}">
                  <a16:creationId xmlns:a16="http://schemas.microsoft.com/office/drawing/2014/main" id="{648B3FB2-12F5-4BFC-9AFC-23B455724DB6}"/>
                </a:ext>
              </a:extLst>
            </p:cNvPr>
            <p:cNvSpPr txBox="1"/>
            <p:nvPr/>
          </p:nvSpPr>
          <p:spPr>
            <a:xfrm>
              <a:off x="3171875" y="4859598"/>
              <a:ext cx="495649" cy="261610"/>
            </a:xfrm>
            <a:prstGeom prst="rect">
              <a:avLst/>
            </a:prstGeom>
            <a:noFill/>
          </p:spPr>
          <p:txBody>
            <a:bodyPr wrap="none" rtlCol="0">
              <a:spAutoFit/>
            </a:bodyPr>
            <a:lstStyle/>
            <a:p>
              <a:r>
                <a:rPr lang="en-US" sz="1050" dirty="0"/>
                <a:t>9 bits</a:t>
              </a:r>
              <a:endParaRPr lang="el-GR" sz="1050" dirty="0"/>
            </a:p>
          </p:txBody>
        </p:sp>
        <p:sp>
          <p:nvSpPr>
            <p:cNvPr id="23" name="TextBox 22">
              <a:extLst>
                <a:ext uri="{FF2B5EF4-FFF2-40B4-BE49-F238E27FC236}">
                  <a16:creationId xmlns:a16="http://schemas.microsoft.com/office/drawing/2014/main" id="{BC0BDD03-D9C1-463D-9B5A-EBD3C6A6CBEA}"/>
                </a:ext>
              </a:extLst>
            </p:cNvPr>
            <p:cNvSpPr txBox="1"/>
            <p:nvPr/>
          </p:nvSpPr>
          <p:spPr>
            <a:xfrm>
              <a:off x="4720464" y="5170489"/>
              <a:ext cx="967811" cy="369332"/>
            </a:xfrm>
            <a:prstGeom prst="rect">
              <a:avLst/>
            </a:prstGeom>
            <a:noFill/>
            <a:ln>
              <a:solidFill>
                <a:srgbClr val="FFFF00"/>
              </a:solidFill>
            </a:ln>
          </p:spPr>
          <p:txBody>
            <a:bodyPr wrap="square" rtlCol="0">
              <a:spAutoFit/>
            </a:bodyPr>
            <a:lstStyle/>
            <a:p>
              <a:r>
                <a:rPr lang="en-US" sz="900" dirty="0"/>
                <a:t>2</a:t>
              </a:r>
              <a:r>
                <a:rPr lang="el-GR" sz="900" dirty="0"/>
                <a:t> </a:t>
              </a:r>
              <a:r>
                <a:rPr lang="en-US" sz="900" dirty="0"/>
                <a:t>bit </a:t>
              </a:r>
              <a:r>
                <a:rPr lang="el-GR" sz="900" dirty="0"/>
                <a:t>διορθώνονται</a:t>
              </a:r>
            </a:p>
          </p:txBody>
        </p:sp>
        <p:cxnSp>
          <p:nvCxnSpPr>
            <p:cNvPr id="29" name="Straight Arrow Connector 28">
              <a:extLst>
                <a:ext uri="{FF2B5EF4-FFF2-40B4-BE49-F238E27FC236}">
                  <a16:creationId xmlns:a16="http://schemas.microsoft.com/office/drawing/2014/main" id="{BCC93386-0D17-4FBC-BDAA-463843C81D54}"/>
                </a:ext>
              </a:extLst>
            </p:cNvPr>
            <p:cNvCxnSpPr>
              <a:cxnSpLocks/>
              <a:stCxn id="14" idx="3"/>
              <a:endCxn id="23" idx="0"/>
            </p:cNvCxnSpPr>
            <p:nvPr/>
          </p:nvCxnSpPr>
          <p:spPr>
            <a:xfrm>
              <a:off x="4096720" y="4444630"/>
              <a:ext cx="1107650" cy="725859"/>
            </a:xfrm>
            <a:prstGeom prst="curvedConnector2">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6BBF340-831B-494E-9B1F-EDE02B0F5492}"/>
                    </a:ext>
                  </a:extLst>
                </p:cNvPr>
                <p:cNvSpPr txBox="1"/>
                <p:nvPr/>
              </p:nvSpPr>
              <p:spPr>
                <a:xfrm>
                  <a:off x="5180067" y="4340344"/>
                  <a:ext cx="13805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sz="1400" i="1" smtClean="0">
                                <a:latin typeface="Cambria Math" panose="02040503050406030204" pitchFamily="18" charset="0"/>
                              </a:rPr>
                            </m:ctrlPr>
                          </m:dPr>
                          <m:e>
                            <m:r>
                              <a:rPr lang="en-US" sz="1400" b="0" i="1" dirty="0" smtClean="0">
                                <a:latin typeface="Cambria Math" panose="02040503050406030204" pitchFamily="18" charset="0"/>
                                <a:cs typeface="Calibri" panose="020F0502020204030204" pitchFamily="34" charset="0"/>
                              </a:rPr>
                              <m:t>1 1 1 1 1 1 1 1 1]</m:t>
                            </m:r>
                          </m:e>
                        </m:d>
                      </m:oMath>
                    </m:oMathPara>
                  </a14:m>
                  <a:endParaRPr lang="el-GR" sz="1400" dirty="0"/>
                </a:p>
              </p:txBody>
            </p:sp>
          </mc:Choice>
          <mc:Fallback xmlns="">
            <p:sp>
              <p:nvSpPr>
                <p:cNvPr id="79" name="TextBox 78">
                  <a:extLst>
                    <a:ext uri="{FF2B5EF4-FFF2-40B4-BE49-F238E27FC236}">
                      <a16:creationId xmlns:a16="http://schemas.microsoft.com/office/drawing/2014/main" id="{46BBF340-831B-494E-9B1F-EDE02B0F5492}"/>
                    </a:ext>
                  </a:extLst>
                </p:cNvPr>
                <p:cNvSpPr txBox="1">
                  <a:spLocks noRot="1" noChangeAspect="1" noMove="1" noResize="1" noEditPoints="1" noAdjustHandles="1" noChangeArrowheads="1" noChangeShapeType="1" noTextEdit="1"/>
                </p:cNvSpPr>
                <p:nvPr/>
              </p:nvSpPr>
              <p:spPr>
                <a:xfrm>
                  <a:off x="5180067" y="4340344"/>
                  <a:ext cx="1380506" cy="215444"/>
                </a:xfrm>
                <a:prstGeom prst="rect">
                  <a:avLst/>
                </a:prstGeom>
                <a:blipFill>
                  <a:blip r:embed="rId15"/>
                  <a:stretch>
                    <a:fillRect l="-22026" t="-177143" r="-3965" b="-26571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09961E9-BBE0-4F3A-A5FD-F41A0C649401}"/>
                    </a:ext>
                  </a:extLst>
                </p:cNvPr>
                <p:cNvSpPr txBox="1"/>
                <p:nvPr/>
              </p:nvSpPr>
              <p:spPr>
                <a:xfrm>
                  <a:off x="9172402" y="4336908"/>
                  <a:ext cx="2395207" cy="215444"/>
                </a:xfrm>
                <a:prstGeom prst="rect">
                  <a:avLst/>
                </a:prstGeom>
                <a:noFill/>
              </p:spPr>
              <p:txBody>
                <a:bodyPr wrap="none" lIns="0" tIns="0" rIns="0" bIns="0" rtlCol="0">
                  <a:spAutoFit/>
                </a:bodyPr>
                <a:lstStyle/>
                <a:p>
                  <a14:m>
                    <m:oMath xmlns:m="http://schemas.openxmlformats.org/officeDocument/2006/math">
                      <m:d>
                        <m:dPr>
                          <m:begChr m:val="["/>
                          <m:endChr m:val=""/>
                          <m:ctrlPr>
                            <a:rPr lang="el-GR" sz="1400" i="1" smtClean="0">
                              <a:latin typeface="Cambria Math" panose="02040503050406030204" pitchFamily="18" charset="0"/>
                            </a:rPr>
                          </m:ctrlPr>
                        </m:dPr>
                        <m:e>
                          <m:r>
                            <a:rPr lang="en-US" sz="1400" b="0" i="1" dirty="0" smtClean="0">
                              <a:latin typeface="Cambria Math" panose="02040503050406030204" pitchFamily="18" charset="0"/>
                              <a:cs typeface="Calibri" panose="020F0502020204030204" pitchFamily="34" charset="0"/>
                            </a:rPr>
                            <m:t>1 1 1 1 0 1 0 1 1]</m:t>
                          </m:r>
                        </m:e>
                      </m:d>
                      <m:r>
                        <m:rPr>
                          <m:nor/>
                        </m:rPr>
                        <a:rPr lang="en-US" sz="1400" dirty="0">
                          <a:latin typeface="Calibri" panose="020F0502020204030204" pitchFamily="34" charset="0"/>
                          <a:cs typeface="Calibri" panose="020F0502020204030204" pitchFamily="34" charset="0"/>
                        </a:rPr>
                        <m:t>∙</m:t>
                      </m:r>
                      <m:r>
                        <m:rPr>
                          <m:nor/>
                        </m:rPr>
                        <a:rPr lang="en-US" sz="1400" dirty="0">
                          <a:latin typeface="Calibri" panose="020F0502020204030204" pitchFamily="34" charset="0"/>
                          <a:cs typeface="Calibri" panose="020F0502020204030204" pitchFamily="34" charset="0"/>
                        </a:rPr>
                        <m:t>G</m:t>
                      </m:r>
                    </m:oMath>
                  </a14:m>
                  <a:r>
                    <a:rPr lang="en-US" sz="1400" dirty="0"/>
                    <a:t> = [1 0 1 0 1]</a:t>
                  </a:r>
                  <a:endParaRPr lang="el-GR" sz="1400" dirty="0"/>
                </a:p>
              </p:txBody>
            </p:sp>
          </mc:Choice>
          <mc:Fallback xmlns="">
            <p:sp>
              <p:nvSpPr>
                <p:cNvPr id="82" name="TextBox 81">
                  <a:extLst>
                    <a:ext uri="{FF2B5EF4-FFF2-40B4-BE49-F238E27FC236}">
                      <a16:creationId xmlns:a16="http://schemas.microsoft.com/office/drawing/2014/main" id="{A09961E9-BBE0-4F3A-A5FD-F41A0C649401}"/>
                    </a:ext>
                  </a:extLst>
                </p:cNvPr>
                <p:cNvSpPr txBox="1">
                  <a:spLocks noRot="1" noChangeAspect="1" noMove="1" noResize="1" noEditPoints="1" noAdjustHandles="1" noChangeArrowheads="1" noChangeShapeType="1" noTextEdit="1"/>
                </p:cNvSpPr>
                <p:nvPr/>
              </p:nvSpPr>
              <p:spPr>
                <a:xfrm>
                  <a:off x="9172402" y="4336908"/>
                  <a:ext cx="2395207" cy="215444"/>
                </a:xfrm>
                <a:prstGeom prst="rect">
                  <a:avLst/>
                </a:prstGeom>
                <a:blipFill>
                  <a:blip r:embed="rId16"/>
                  <a:stretch>
                    <a:fillRect l="-13740" t="-169444" r="-3817" b="-258333"/>
                  </a:stretch>
                </a:blipFill>
              </p:spPr>
              <p:txBody>
                <a:bodyPr/>
                <a:lstStyle/>
                <a:p>
                  <a:r>
                    <a:rPr lang="el-GR">
                      <a:noFill/>
                    </a:rPr>
                    <a:t> </a:t>
                  </a:r>
                </a:p>
              </p:txBody>
            </p:sp>
          </mc:Fallback>
        </mc:AlternateContent>
        <p:cxnSp>
          <p:nvCxnSpPr>
            <p:cNvPr id="57" name="Straight Arrow Connector 56">
              <a:extLst>
                <a:ext uri="{FF2B5EF4-FFF2-40B4-BE49-F238E27FC236}">
                  <a16:creationId xmlns:a16="http://schemas.microsoft.com/office/drawing/2014/main" id="{77E4AC19-E314-498B-8DF3-5A5956498D58}"/>
                </a:ext>
              </a:extLst>
            </p:cNvPr>
            <p:cNvCxnSpPr>
              <a:cxnSpLocks/>
              <a:stCxn id="14" idx="3"/>
              <a:endCxn id="79" idx="1"/>
            </p:cNvCxnSpPr>
            <p:nvPr/>
          </p:nvCxnSpPr>
          <p:spPr>
            <a:xfrm>
              <a:off x="4096720" y="4444630"/>
              <a:ext cx="1083347" cy="3436"/>
            </a:xfrm>
            <a:prstGeom prst="straightConnector1">
              <a:avLst/>
            </a:prstGeom>
            <a:ln w="28575">
              <a:solidFill>
                <a:srgbClr val="FF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B2B403E-C2F1-4E5B-8C38-6E9D89113B59}"/>
                    </a:ext>
                  </a:extLst>
                </p:cNvPr>
                <p:cNvSpPr txBox="1"/>
                <p:nvPr/>
              </p:nvSpPr>
              <p:spPr>
                <a:xfrm>
                  <a:off x="7180577" y="4336908"/>
                  <a:ext cx="13805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sz="1400" i="1" smtClean="0">
                                <a:latin typeface="Cambria Math" panose="02040503050406030204" pitchFamily="18" charset="0"/>
                              </a:rPr>
                            </m:ctrlPr>
                          </m:dPr>
                          <m:e>
                            <m:r>
                              <a:rPr lang="en-US" sz="1400" b="0" i="1" dirty="0" smtClean="0">
                                <a:latin typeface="Cambria Math" panose="02040503050406030204" pitchFamily="18" charset="0"/>
                                <a:cs typeface="Calibri" panose="020F0502020204030204" pitchFamily="34" charset="0"/>
                              </a:rPr>
                              <m:t>1 1 1 1 0 1 0 1 1]</m:t>
                            </m:r>
                          </m:e>
                        </m:d>
                      </m:oMath>
                    </m:oMathPara>
                  </a14:m>
                  <a:endParaRPr lang="el-GR" sz="1400" dirty="0"/>
                </a:p>
              </p:txBody>
            </p:sp>
          </mc:Choice>
          <mc:Fallback xmlns="">
            <p:sp>
              <p:nvSpPr>
                <p:cNvPr id="85" name="TextBox 84">
                  <a:extLst>
                    <a:ext uri="{FF2B5EF4-FFF2-40B4-BE49-F238E27FC236}">
                      <a16:creationId xmlns:a16="http://schemas.microsoft.com/office/drawing/2014/main" id="{AB2B403E-C2F1-4E5B-8C38-6E9D89113B59}"/>
                    </a:ext>
                  </a:extLst>
                </p:cNvPr>
                <p:cNvSpPr txBox="1">
                  <a:spLocks noRot="1" noChangeAspect="1" noMove="1" noResize="1" noEditPoints="1" noAdjustHandles="1" noChangeArrowheads="1" noChangeShapeType="1" noTextEdit="1"/>
                </p:cNvSpPr>
                <p:nvPr/>
              </p:nvSpPr>
              <p:spPr>
                <a:xfrm>
                  <a:off x="7180577" y="4336908"/>
                  <a:ext cx="1380506" cy="215444"/>
                </a:xfrm>
                <a:prstGeom prst="rect">
                  <a:avLst/>
                </a:prstGeom>
                <a:blipFill>
                  <a:blip r:embed="rId17"/>
                  <a:stretch>
                    <a:fillRect l="-22026" t="-169444" r="-3965" b="-258333"/>
                  </a:stretch>
                </a:blipFill>
              </p:spPr>
              <p:txBody>
                <a:bodyPr/>
                <a:lstStyle/>
                <a:p>
                  <a:r>
                    <a:rPr lang="el-GR">
                      <a:noFill/>
                    </a:rPr>
                    <a:t> </a:t>
                  </a:r>
                </a:p>
              </p:txBody>
            </p:sp>
          </mc:Fallback>
        </mc:AlternateContent>
        <p:cxnSp>
          <p:nvCxnSpPr>
            <p:cNvPr id="73" name="Straight Arrow Connector 72">
              <a:extLst>
                <a:ext uri="{FF2B5EF4-FFF2-40B4-BE49-F238E27FC236}">
                  <a16:creationId xmlns:a16="http://schemas.microsoft.com/office/drawing/2014/main" id="{CE38D912-2E80-42A1-8655-D313F8D9852C}"/>
                </a:ext>
              </a:extLst>
            </p:cNvPr>
            <p:cNvCxnSpPr>
              <a:stCxn id="79" idx="3"/>
              <a:endCxn id="85" idx="1"/>
            </p:cNvCxnSpPr>
            <p:nvPr/>
          </p:nvCxnSpPr>
          <p:spPr>
            <a:xfrm flipV="1">
              <a:off x="6560573" y="4444630"/>
              <a:ext cx="620004" cy="34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5A2401E-1463-494B-9730-3110B7AACB5A}"/>
                </a:ext>
              </a:extLst>
            </p:cNvPr>
            <p:cNvCxnSpPr>
              <a:stCxn id="85" idx="3"/>
              <a:endCxn id="82" idx="1"/>
            </p:cNvCxnSpPr>
            <p:nvPr/>
          </p:nvCxnSpPr>
          <p:spPr>
            <a:xfrm>
              <a:off x="8561083" y="4444630"/>
              <a:ext cx="611319"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55E0488-6F1D-4B02-83E7-3FDFF1D0D76C}"/>
                </a:ext>
              </a:extLst>
            </p:cNvPr>
            <p:cNvSpPr txBox="1"/>
            <p:nvPr/>
          </p:nvSpPr>
          <p:spPr>
            <a:xfrm>
              <a:off x="1808293" y="3945688"/>
              <a:ext cx="286596" cy="307777"/>
            </a:xfrm>
            <a:prstGeom prst="rect">
              <a:avLst/>
            </a:prstGeom>
            <a:noFill/>
          </p:spPr>
          <p:txBody>
            <a:bodyPr wrap="square">
              <a:spAutoFit/>
            </a:bodyPr>
            <a:lstStyle/>
            <a:p>
              <a:pPr algn="ctr"/>
              <a:r>
                <a:rPr lang="en-US" sz="1400" dirty="0">
                  <a:solidFill>
                    <a:srgbClr val="FF0066"/>
                  </a:solidFill>
                </a:rPr>
                <a:t>m</a:t>
              </a:r>
              <a:endParaRPr lang="el-GR" sz="1400" dirty="0">
                <a:solidFill>
                  <a:srgbClr val="FF0066"/>
                </a:solidFill>
              </a:endParaRPr>
            </a:p>
          </p:txBody>
        </p:sp>
        <p:sp>
          <p:nvSpPr>
            <p:cNvPr id="104" name="TextBox 103">
              <a:extLst>
                <a:ext uri="{FF2B5EF4-FFF2-40B4-BE49-F238E27FC236}">
                  <a16:creationId xmlns:a16="http://schemas.microsoft.com/office/drawing/2014/main" id="{9E212DCB-6AE3-44F6-8896-96EB03DB893A}"/>
                </a:ext>
              </a:extLst>
            </p:cNvPr>
            <p:cNvSpPr txBox="1"/>
            <p:nvPr/>
          </p:nvSpPr>
          <p:spPr>
            <a:xfrm>
              <a:off x="10960110" y="3945684"/>
              <a:ext cx="286596" cy="307777"/>
            </a:xfrm>
            <a:prstGeom prst="rect">
              <a:avLst/>
            </a:prstGeom>
            <a:noFill/>
          </p:spPr>
          <p:txBody>
            <a:bodyPr wrap="square">
              <a:spAutoFit/>
            </a:bodyPr>
            <a:lstStyle/>
            <a:p>
              <a:pPr algn="ctr"/>
              <a:r>
                <a:rPr lang="en-US" sz="1400" dirty="0">
                  <a:solidFill>
                    <a:srgbClr val="FF0066"/>
                  </a:solidFill>
                </a:rPr>
                <a:t>m</a:t>
              </a:r>
              <a:endParaRPr lang="el-GR" sz="1400" dirty="0">
                <a:solidFill>
                  <a:srgbClr val="FF0066"/>
                </a:solidFill>
              </a:endParaRPr>
            </a:p>
          </p:txBody>
        </p:sp>
        <p:sp>
          <p:nvSpPr>
            <p:cNvPr id="109" name="TextBox 108">
              <a:extLst>
                <a:ext uri="{FF2B5EF4-FFF2-40B4-BE49-F238E27FC236}">
                  <a16:creationId xmlns:a16="http://schemas.microsoft.com/office/drawing/2014/main" id="{1685CFAE-C9FE-4AA7-9CC8-D8360BDA84DA}"/>
                </a:ext>
              </a:extLst>
            </p:cNvPr>
            <p:cNvSpPr txBox="1"/>
            <p:nvPr/>
          </p:nvSpPr>
          <p:spPr>
            <a:xfrm>
              <a:off x="3090816" y="3945688"/>
              <a:ext cx="459388" cy="307777"/>
            </a:xfrm>
            <a:prstGeom prst="rect">
              <a:avLst/>
            </a:prstGeom>
            <a:noFill/>
          </p:spPr>
          <p:txBody>
            <a:bodyPr wrap="square">
              <a:spAutoFit/>
            </a:bodyPr>
            <a:lstStyle/>
            <a:p>
              <a:pPr algn="r"/>
              <a:r>
                <a:rPr lang="en-US" sz="1400" dirty="0">
                  <a:solidFill>
                    <a:srgbClr val="FF0066"/>
                  </a:solidFill>
                </a:rPr>
                <a:t>m’</a:t>
              </a:r>
              <a:endParaRPr lang="el-GR" sz="1400" dirty="0">
                <a:solidFill>
                  <a:srgbClr val="FF0066"/>
                </a:solidFill>
              </a:endParaRPr>
            </a:p>
          </p:txBody>
        </p:sp>
        <p:sp>
          <p:nvSpPr>
            <p:cNvPr id="110" name="TextBox 109">
              <a:extLst>
                <a:ext uri="{FF2B5EF4-FFF2-40B4-BE49-F238E27FC236}">
                  <a16:creationId xmlns:a16="http://schemas.microsoft.com/office/drawing/2014/main" id="{F128F284-CCAB-48BE-AD15-657B741B481D}"/>
                </a:ext>
              </a:extLst>
            </p:cNvPr>
            <p:cNvSpPr txBox="1"/>
            <p:nvPr/>
          </p:nvSpPr>
          <p:spPr>
            <a:xfrm>
              <a:off x="7573923" y="3945684"/>
              <a:ext cx="459388" cy="307777"/>
            </a:xfrm>
            <a:prstGeom prst="rect">
              <a:avLst/>
            </a:prstGeom>
            <a:noFill/>
          </p:spPr>
          <p:txBody>
            <a:bodyPr wrap="square">
              <a:spAutoFit/>
            </a:bodyPr>
            <a:lstStyle/>
            <a:p>
              <a:pPr algn="r"/>
              <a:r>
                <a:rPr lang="en-US" sz="1400" dirty="0">
                  <a:solidFill>
                    <a:srgbClr val="FF0066"/>
                  </a:solidFill>
                </a:rPr>
                <a:t>m’</a:t>
              </a:r>
              <a:endParaRPr lang="el-GR" sz="1400" dirty="0">
                <a:solidFill>
                  <a:srgbClr val="FF0066"/>
                </a:solidFill>
              </a:endParaRPr>
            </a:p>
          </p:txBody>
        </p:sp>
        <p:sp>
          <p:nvSpPr>
            <p:cNvPr id="111" name="TextBox 110">
              <a:extLst>
                <a:ext uri="{FF2B5EF4-FFF2-40B4-BE49-F238E27FC236}">
                  <a16:creationId xmlns:a16="http://schemas.microsoft.com/office/drawing/2014/main" id="{E234BB4B-6DFF-463B-8531-C68ED7F5D574}"/>
                </a:ext>
              </a:extLst>
            </p:cNvPr>
            <p:cNvSpPr txBox="1"/>
            <p:nvPr/>
          </p:nvSpPr>
          <p:spPr>
            <a:xfrm>
              <a:off x="4318060" y="3880483"/>
              <a:ext cx="674524" cy="261610"/>
            </a:xfrm>
            <a:prstGeom prst="rect">
              <a:avLst/>
            </a:prstGeom>
            <a:noFill/>
          </p:spPr>
          <p:txBody>
            <a:bodyPr wrap="square" rtlCol="0">
              <a:spAutoFit/>
            </a:bodyPr>
            <a:lstStyle/>
            <a:p>
              <a:r>
                <a:rPr lang="en-US" sz="1050" dirty="0">
                  <a:solidFill>
                    <a:srgbClr val="FF99FF"/>
                  </a:solidFill>
                </a:rPr>
                <a:t>2 </a:t>
              </a:r>
              <a:r>
                <a:rPr lang="el-GR" sz="1050" dirty="0">
                  <a:solidFill>
                    <a:srgbClr val="FF99FF"/>
                  </a:solidFill>
                </a:rPr>
                <a:t>Λάθη</a:t>
              </a:r>
            </a:p>
          </p:txBody>
        </p:sp>
        <p:cxnSp>
          <p:nvCxnSpPr>
            <p:cNvPr id="115" name="Straight Connector 114">
              <a:extLst>
                <a:ext uri="{FF2B5EF4-FFF2-40B4-BE49-F238E27FC236}">
                  <a16:creationId xmlns:a16="http://schemas.microsoft.com/office/drawing/2014/main" id="{BD1540E4-27DF-454B-AC46-8CB03CBD19A9}"/>
                </a:ext>
              </a:extLst>
            </p:cNvPr>
            <p:cNvCxnSpPr>
              <a:cxnSpLocks/>
            </p:cNvCxnSpPr>
            <p:nvPr/>
          </p:nvCxnSpPr>
          <p:spPr>
            <a:xfrm>
              <a:off x="4641325" y="4119467"/>
              <a:ext cx="0" cy="338806"/>
            </a:xfrm>
            <a:prstGeom prst="line">
              <a:avLst/>
            </a:prstGeom>
            <a:ln>
              <a:solidFill>
                <a:srgbClr val="FF99FF"/>
              </a:solidFill>
              <a:prstDash val="lgDashDot"/>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C79F5BA-A510-4C52-AEA9-0E6638652278}"/>
                </a:ext>
              </a:extLst>
            </p:cNvPr>
            <p:cNvSpPr txBox="1"/>
            <p:nvPr/>
          </p:nvSpPr>
          <p:spPr>
            <a:xfrm>
              <a:off x="5626426" y="3945687"/>
              <a:ext cx="499513" cy="307777"/>
            </a:xfrm>
            <a:prstGeom prst="rect">
              <a:avLst/>
            </a:prstGeom>
            <a:noFill/>
          </p:spPr>
          <p:txBody>
            <a:bodyPr wrap="square">
              <a:spAutoFit/>
            </a:bodyPr>
            <a:lstStyle/>
            <a:p>
              <a:pPr algn="r"/>
              <a:r>
                <a:rPr lang="en-US" sz="1400" dirty="0">
                  <a:solidFill>
                    <a:srgbClr val="FF0066"/>
                  </a:solidFill>
                </a:rPr>
                <a:t>m</a:t>
              </a:r>
              <a:r>
                <a:rPr lang="el-GR" sz="1400" dirty="0">
                  <a:solidFill>
                    <a:srgbClr val="FF0066"/>
                  </a:solidFill>
                </a:rPr>
                <a:t>’</a:t>
              </a:r>
              <a:r>
                <a:rPr lang="en-US" sz="1400" dirty="0">
                  <a:solidFill>
                    <a:srgbClr val="FF0066"/>
                  </a:solidFill>
                </a:rPr>
                <a:t>’</a:t>
              </a:r>
              <a:endParaRPr lang="el-GR" sz="1400" dirty="0">
                <a:solidFill>
                  <a:srgbClr val="FF0066"/>
                </a:solidFill>
              </a:endParaRPr>
            </a:p>
          </p:txBody>
        </p:sp>
        <p:sp>
          <p:nvSpPr>
            <p:cNvPr id="121" name="TextBox 120">
              <a:extLst>
                <a:ext uri="{FF2B5EF4-FFF2-40B4-BE49-F238E27FC236}">
                  <a16:creationId xmlns:a16="http://schemas.microsoft.com/office/drawing/2014/main" id="{D37C0EA3-B2F7-417F-8A3A-A2BCF6CEB802}"/>
                </a:ext>
              </a:extLst>
            </p:cNvPr>
            <p:cNvSpPr txBox="1"/>
            <p:nvPr/>
          </p:nvSpPr>
          <p:spPr>
            <a:xfrm>
              <a:off x="9558839" y="3945684"/>
              <a:ext cx="459388" cy="307777"/>
            </a:xfrm>
            <a:prstGeom prst="rect">
              <a:avLst/>
            </a:prstGeom>
            <a:noFill/>
          </p:spPr>
          <p:txBody>
            <a:bodyPr wrap="square">
              <a:spAutoFit/>
            </a:bodyPr>
            <a:lstStyle/>
            <a:p>
              <a:pPr algn="r"/>
              <a:r>
                <a:rPr lang="en-US" sz="1400" dirty="0">
                  <a:solidFill>
                    <a:srgbClr val="FF0066"/>
                  </a:solidFill>
                </a:rPr>
                <a:t>m’</a:t>
              </a:r>
              <a:endParaRPr lang="el-GR" sz="1400" dirty="0">
                <a:solidFill>
                  <a:srgbClr val="FF0066"/>
                </a:solidFill>
              </a:endParaRPr>
            </a:p>
          </p:txBody>
        </p:sp>
        <p:sp>
          <p:nvSpPr>
            <p:cNvPr id="4" name="TextBox 3">
              <a:extLst>
                <a:ext uri="{FF2B5EF4-FFF2-40B4-BE49-F238E27FC236}">
                  <a16:creationId xmlns:a16="http://schemas.microsoft.com/office/drawing/2014/main" id="{34F3B341-C996-481C-8DE7-F018EBD697F5}"/>
                </a:ext>
              </a:extLst>
            </p:cNvPr>
            <p:cNvSpPr txBox="1"/>
            <p:nvPr/>
          </p:nvSpPr>
          <p:spPr>
            <a:xfrm>
              <a:off x="6633295" y="4150496"/>
              <a:ext cx="425116" cy="307777"/>
            </a:xfrm>
            <a:prstGeom prst="rect">
              <a:avLst/>
            </a:prstGeom>
            <a:noFill/>
          </p:spPr>
          <p:txBody>
            <a:bodyPr wrap="square" rtlCol="0">
              <a:spAutoFit/>
            </a:bodyPr>
            <a:lstStyle/>
            <a:p>
              <a:r>
                <a:rPr lang="en-US" sz="1400" dirty="0"/>
                <a:t>D</a:t>
              </a:r>
              <a:r>
                <a:rPr lang="en-US" sz="1400" baseline="-25000" dirty="0"/>
                <a:t>G</a:t>
              </a:r>
              <a:endParaRPr lang="el-GR" sz="1400" baseline="-25000" dirty="0"/>
            </a:p>
          </p:txBody>
        </p:sp>
      </p:grpSp>
    </p:spTree>
    <p:extLst>
      <p:ext uri="{BB962C8B-B14F-4D97-AF65-F5344CB8AC3E}">
        <p14:creationId xmlns:p14="http://schemas.microsoft.com/office/powerpoint/2010/main" val="407748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1718"/>
        </a:solidFill>
        <a:effectLst/>
      </p:bgPr>
    </p:bg>
    <p:spTree>
      <p:nvGrpSpPr>
        <p:cNvPr id="1" name=""/>
        <p:cNvGrpSpPr/>
        <p:nvPr/>
      </p:nvGrpSpPr>
      <p:grpSpPr>
        <a:xfrm>
          <a:off x="0" y="0"/>
          <a:ext cx="0" cy="0"/>
          <a:chOff x="0" y="0"/>
          <a:chExt cx="0" cy="0"/>
        </a:xfrm>
      </p:grpSpPr>
      <p:pic>
        <p:nvPicPr>
          <p:cNvPr id="3" name="Picture 2" descr="A picture containing text, electronics, circuit&#10;&#10;Description automatically generated">
            <a:extLst>
              <a:ext uri="{FF2B5EF4-FFF2-40B4-BE49-F238E27FC236}">
                <a16:creationId xmlns:a16="http://schemas.microsoft.com/office/drawing/2014/main" id="{52EC2F21-6321-4AE2-B7F0-7B10C5676EC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t="518" b="1521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A95881F-BFEB-4F04-A718-759093557037}"/>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dirty="0">
                <a:solidFill>
                  <a:schemeClr val="tx1">
                    <a:lumMod val="85000"/>
                    <a:lumOff val="15000"/>
                  </a:schemeClr>
                </a:solidFill>
                <a:latin typeface="Arial" panose="020B0604020202020204" pitchFamily="34" charset="0"/>
                <a:ea typeface="+mj-ea"/>
                <a:cs typeface="Arial" panose="020B0604020202020204" pitchFamily="34" charset="0"/>
              </a:rPr>
              <a:t>ΚΡΥΠΤΟΓΡΑΦΙΑ</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707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98000">
              <a:srgbClr val="163042"/>
            </a:gs>
            <a:gs pos="100000">
              <a:schemeClr val="accent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1B58DA-3300-4E70-961C-7C9D2F97B738}"/>
              </a:ext>
            </a:extLst>
          </p:cNvPr>
          <p:cNvSpPr txBox="1"/>
          <p:nvPr/>
        </p:nvSpPr>
        <p:spPr>
          <a:xfrm>
            <a:off x="4065796" y="256374"/>
            <a:ext cx="4060407" cy="523220"/>
          </a:xfrm>
          <a:prstGeom prst="rect">
            <a:avLst/>
          </a:prstGeom>
          <a:noFill/>
        </p:spPr>
        <p:txBody>
          <a:bodyPr wrap="none" rtlCol="0">
            <a:spAutoFit/>
          </a:bodyPr>
          <a:lstStyle/>
          <a:p>
            <a:pPr algn="ctr"/>
            <a:r>
              <a:rPr lang="el-GR" sz="2800" b="1" dirty="0">
                <a:solidFill>
                  <a:schemeClr val="accent4"/>
                </a:solidFill>
              </a:rPr>
              <a:t>Κρυπτοσύστημα </a:t>
            </a:r>
            <a:r>
              <a:rPr lang="en-US" sz="2800" b="1" dirty="0">
                <a:solidFill>
                  <a:schemeClr val="accent4"/>
                </a:solidFill>
              </a:rPr>
              <a:t>McEliece</a:t>
            </a:r>
            <a:endParaRPr lang="el-GR" sz="2800" b="1" dirty="0">
              <a:solidFill>
                <a:schemeClr val="accent4"/>
              </a:solidFill>
            </a:endParaRPr>
          </a:p>
        </p:txBody>
      </p:sp>
      <p:sp>
        <p:nvSpPr>
          <p:cNvPr id="4" name="TextBox 3">
            <a:extLst>
              <a:ext uri="{FF2B5EF4-FFF2-40B4-BE49-F238E27FC236}">
                <a16:creationId xmlns:a16="http://schemas.microsoft.com/office/drawing/2014/main" id="{6BFEE779-D9DF-4037-8515-38AD1ADA9B3D}"/>
              </a:ext>
            </a:extLst>
          </p:cNvPr>
          <p:cNvSpPr txBox="1"/>
          <p:nvPr/>
        </p:nvSpPr>
        <p:spPr>
          <a:xfrm>
            <a:off x="8879546" y="952098"/>
            <a:ext cx="2785464" cy="1117098"/>
          </a:xfrm>
          <a:prstGeom prst="rect">
            <a:avLst/>
          </a:prstGeom>
          <a:noFill/>
          <a:ln>
            <a:solidFill>
              <a:schemeClr val="accent4"/>
            </a:solidFill>
          </a:ln>
        </p:spPr>
        <p:txBody>
          <a:bodyPr wrap="square" rtlCol="0">
            <a:spAutoFit/>
          </a:bodyPr>
          <a:lstStyle/>
          <a:p>
            <a:r>
              <a:rPr lang="el-GR" b="1" u="sng" dirty="0">
                <a:solidFill>
                  <a:schemeClr val="accent4"/>
                </a:solidFill>
              </a:rPr>
              <a:t>Δυαδικοί Κώδικες</a:t>
            </a:r>
            <a:r>
              <a:rPr lang="en-US" b="1" u="sng" dirty="0">
                <a:solidFill>
                  <a:schemeClr val="accent4"/>
                </a:solidFill>
              </a:rPr>
              <a:t> Goppa</a:t>
            </a:r>
          </a:p>
          <a:p>
            <a:r>
              <a:rPr lang="el-GR" sz="1600" dirty="0"/>
              <a:t>Μπορούν να διορθωθούν λάθη σε πολυωνυμικό χρόνο. (</a:t>
            </a:r>
            <a:r>
              <a:rPr lang="el-GR" sz="1600" dirty="0">
                <a:solidFill>
                  <a:schemeClr val="accent4"/>
                </a:solidFill>
              </a:rPr>
              <a:t>Αλγόριθμος </a:t>
            </a:r>
            <a:r>
              <a:rPr lang="en-US" sz="1600" dirty="0">
                <a:solidFill>
                  <a:schemeClr val="accent4"/>
                </a:solidFill>
              </a:rPr>
              <a:t>Patterson</a:t>
            </a:r>
            <a:r>
              <a:rPr lang="en-US" sz="1600" dirty="0"/>
              <a:t>)</a:t>
            </a:r>
            <a:endParaRPr lang="el-GR" sz="1600" dirty="0"/>
          </a:p>
        </p:txBody>
      </p:sp>
      <p:grpSp>
        <p:nvGrpSpPr>
          <p:cNvPr id="19" name="Group 18">
            <a:extLst>
              <a:ext uri="{FF2B5EF4-FFF2-40B4-BE49-F238E27FC236}">
                <a16:creationId xmlns:a16="http://schemas.microsoft.com/office/drawing/2014/main" id="{C747FD66-019B-4BE1-B946-EAD74A236BB7}"/>
              </a:ext>
            </a:extLst>
          </p:cNvPr>
          <p:cNvGrpSpPr/>
          <p:nvPr/>
        </p:nvGrpSpPr>
        <p:grpSpPr>
          <a:xfrm>
            <a:off x="2428694" y="3439240"/>
            <a:ext cx="7334610" cy="2675254"/>
            <a:chOff x="947103" y="2083663"/>
            <a:chExt cx="7334610" cy="2675254"/>
          </a:xfrm>
        </p:grpSpPr>
        <p:sp>
          <p:nvSpPr>
            <p:cNvPr id="60" name="TextBox 59">
              <a:extLst>
                <a:ext uri="{FF2B5EF4-FFF2-40B4-BE49-F238E27FC236}">
                  <a16:creationId xmlns:a16="http://schemas.microsoft.com/office/drawing/2014/main" id="{69AFC45C-EC95-4C11-A213-6BA7BAB7E8FD}"/>
                </a:ext>
              </a:extLst>
            </p:cNvPr>
            <p:cNvSpPr txBox="1"/>
            <p:nvPr/>
          </p:nvSpPr>
          <p:spPr>
            <a:xfrm>
              <a:off x="2548842" y="2083663"/>
              <a:ext cx="862757" cy="338554"/>
            </a:xfrm>
            <a:prstGeom prst="rect">
              <a:avLst/>
            </a:prstGeom>
            <a:noFill/>
          </p:spPr>
          <p:txBody>
            <a:bodyPr wrap="square" rtlCol="0">
              <a:spAutoFit/>
            </a:bodyPr>
            <a:lstStyle/>
            <a:p>
              <a:pPr algn="ctr"/>
              <a:r>
                <a:rPr lang="en-US" sz="1600" dirty="0">
                  <a:solidFill>
                    <a:schemeClr val="accent5">
                      <a:lumMod val="75000"/>
                    </a:schemeClr>
                  </a:solidFill>
                </a:rPr>
                <a:t>E</a:t>
              </a:r>
              <a:r>
                <a:rPr lang="el-GR" sz="1600" baseline="-25000" dirty="0">
                  <a:solidFill>
                    <a:srgbClr val="FF3300"/>
                  </a:solidFill>
                </a:rPr>
                <a:t>(</a:t>
              </a:r>
              <a:r>
                <a:rPr lang="en-US" sz="1600" baseline="-25000" dirty="0">
                  <a:solidFill>
                    <a:srgbClr val="FF3300"/>
                  </a:solidFill>
                </a:rPr>
                <a:t>G</a:t>
              </a:r>
              <a:r>
                <a:rPr lang="en-US" sz="1200" baseline="30000" dirty="0">
                  <a:solidFill>
                    <a:srgbClr val="FF3300"/>
                  </a:solidFill>
                </a:rPr>
                <a:t>pub</a:t>
              </a:r>
              <a:r>
                <a:rPr lang="en-US" sz="1600" baseline="-25000" dirty="0">
                  <a:solidFill>
                    <a:srgbClr val="FF3300"/>
                  </a:solidFill>
                </a:rPr>
                <a:t>,t)</a:t>
              </a:r>
              <a:endParaRPr lang="el-GR" sz="1600" baseline="-25000" dirty="0">
                <a:solidFill>
                  <a:srgbClr val="FF3300"/>
                </a:solidFill>
              </a:endParaRPr>
            </a:p>
          </p:txBody>
        </p:sp>
        <p:sp>
          <p:nvSpPr>
            <p:cNvPr id="61" name="TextBox 60">
              <a:extLst>
                <a:ext uri="{FF2B5EF4-FFF2-40B4-BE49-F238E27FC236}">
                  <a16:creationId xmlns:a16="http://schemas.microsoft.com/office/drawing/2014/main" id="{5B9BA064-DC85-4722-B98E-398F7C16F3D9}"/>
                </a:ext>
              </a:extLst>
            </p:cNvPr>
            <p:cNvSpPr txBox="1"/>
            <p:nvPr/>
          </p:nvSpPr>
          <p:spPr>
            <a:xfrm>
              <a:off x="5234974" y="2092194"/>
              <a:ext cx="1004757" cy="338554"/>
            </a:xfrm>
            <a:prstGeom prst="rect">
              <a:avLst/>
            </a:prstGeom>
            <a:noFill/>
          </p:spPr>
          <p:txBody>
            <a:bodyPr wrap="square" rtlCol="0">
              <a:spAutoFit/>
            </a:bodyPr>
            <a:lstStyle/>
            <a:p>
              <a:pPr algn="ctr"/>
              <a:r>
                <a:rPr lang="en-US" sz="1600" dirty="0">
                  <a:solidFill>
                    <a:schemeClr val="accent6">
                      <a:lumMod val="75000"/>
                    </a:schemeClr>
                  </a:solidFill>
                </a:rPr>
                <a:t>D</a:t>
              </a:r>
              <a:r>
                <a:rPr lang="en-US" sz="1600" dirty="0">
                  <a:solidFill>
                    <a:srgbClr val="FFFF00"/>
                  </a:solidFill>
                </a:rPr>
                <a:t> </a:t>
              </a:r>
              <a:r>
                <a:rPr lang="en-US" sz="1600" baseline="-25000" dirty="0">
                  <a:solidFill>
                    <a:srgbClr val="FFFF00"/>
                  </a:solidFill>
                </a:rPr>
                <a:t>(S,D</a:t>
              </a:r>
              <a:r>
                <a:rPr lang="en-US" sz="1200" baseline="-50000" dirty="0">
                  <a:solidFill>
                    <a:srgbClr val="FFFF00"/>
                  </a:solidFill>
                </a:rPr>
                <a:t>G</a:t>
              </a:r>
              <a:r>
                <a:rPr lang="en-US" sz="1600" baseline="-25000" dirty="0">
                  <a:solidFill>
                    <a:srgbClr val="FFFF00"/>
                  </a:solidFill>
                </a:rPr>
                <a:t>,P)</a:t>
              </a:r>
              <a:endParaRPr lang="el-GR" sz="1600" baseline="-25000" dirty="0">
                <a:solidFill>
                  <a:srgbClr val="FFFF00"/>
                </a:solidFill>
              </a:endParaRPr>
            </a:p>
          </p:txBody>
        </p:sp>
        <p:pic>
          <p:nvPicPr>
            <p:cNvPr id="63" name="Graphic 62" descr="Office worker female with solid fill">
              <a:extLst>
                <a:ext uri="{FF2B5EF4-FFF2-40B4-BE49-F238E27FC236}">
                  <a16:creationId xmlns:a16="http://schemas.microsoft.com/office/drawing/2014/main" id="{C3F59AF6-02A3-4D7A-BA7D-144F29BB0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7103" y="2844030"/>
              <a:ext cx="629297" cy="715005"/>
            </a:xfrm>
            <a:prstGeom prst="rect">
              <a:avLst/>
            </a:prstGeom>
          </p:spPr>
        </p:pic>
        <p:pic>
          <p:nvPicPr>
            <p:cNvPr id="64" name="Graphic 63" descr="Office worker male with solid fill">
              <a:extLst>
                <a:ext uri="{FF2B5EF4-FFF2-40B4-BE49-F238E27FC236}">
                  <a16:creationId xmlns:a16="http://schemas.microsoft.com/office/drawing/2014/main" id="{921E28B3-6952-4657-AD9D-3877E96C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6907" y="2823857"/>
              <a:ext cx="629296" cy="715005"/>
            </a:xfrm>
            <a:prstGeom prst="rect">
              <a:avLst/>
            </a:prstGeom>
          </p:spPr>
        </p:pic>
        <p:pic>
          <p:nvPicPr>
            <p:cNvPr id="65" name="Graphic 64" descr="Key with solid fill">
              <a:extLst>
                <a:ext uri="{FF2B5EF4-FFF2-40B4-BE49-F238E27FC236}">
                  <a16:creationId xmlns:a16="http://schemas.microsoft.com/office/drawing/2014/main" id="{5E0B10A1-AA0D-4099-A0D6-13942611D6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0933" y="3706923"/>
              <a:ext cx="249267" cy="283216"/>
            </a:xfrm>
            <a:prstGeom prst="rect">
              <a:avLst/>
            </a:prstGeom>
          </p:spPr>
        </p:pic>
        <p:grpSp>
          <p:nvGrpSpPr>
            <p:cNvPr id="66" name="Group 65">
              <a:extLst>
                <a:ext uri="{FF2B5EF4-FFF2-40B4-BE49-F238E27FC236}">
                  <a16:creationId xmlns:a16="http://schemas.microsoft.com/office/drawing/2014/main" id="{0F0319F9-AD1F-4702-80F1-CF6E7CFF73DD}"/>
                </a:ext>
              </a:extLst>
            </p:cNvPr>
            <p:cNvGrpSpPr/>
            <p:nvPr/>
          </p:nvGrpSpPr>
          <p:grpSpPr>
            <a:xfrm>
              <a:off x="1987966" y="3054007"/>
              <a:ext cx="1893947" cy="307777"/>
              <a:chOff x="904585" y="4845702"/>
              <a:chExt cx="1552873" cy="222101"/>
            </a:xfrm>
          </p:grpSpPr>
          <p:pic>
            <p:nvPicPr>
              <p:cNvPr id="105" name="Graphic 104" descr="Lock with solid fill">
                <a:extLst>
                  <a:ext uri="{FF2B5EF4-FFF2-40B4-BE49-F238E27FC236}">
                    <a16:creationId xmlns:a16="http://schemas.microsoft.com/office/drawing/2014/main" id="{3203DF2D-523F-4DC9-A19B-99486FD12D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3638" y="4876912"/>
                <a:ext cx="170641" cy="159681"/>
              </a:xfrm>
              <a:prstGeom prst="rect">
                <a:avLst/>
              </a:prstGeom>
            </p:spPr>
          </p:pic>
          <p:sp>
            <p:nvSpPr>
              <p:cNvPr id="106" name="TextBox 105">
                <a:extLst>
                  <a:ext uri="{FF2B5EF4-FFF2-40B4-BE49-F238E27FC236}">
                    <a16:creationId xmlns:a16="http://schemas.microsoft.com/office/drawing/2014/main" id="{D3BF6A7E-3B6B-4B50-B9E4-21BD8111A063}"/>
                  </a:ext>
                </a:extLst>
              </p:cNvPr>
              <p:cNvSpPr txBox="1"/>
              <p:nvPr/>
            </p:nvSpPr>
            <p:spPr>
              <a:xfrm>
                <a:off x="1151588" y="4845702"/>
                <a:ext cx="1305870" cy="222101"/>
              </a:xfrm>
              <a:prstGeom prst="rect">
                <a:avLst/>
              </a:prstGeom>
              <a:noFill/>
              <a:ln>
                <a:solidFill>
                  <a:schemeClr val="accent5">
                    <a:lumMod val="75000"/>
                  </a:schemeClr>
                </a:solidFill>
              </a:ln>
            </p:spPr>
            <p:txBody>
              <a:bodyPr wrap="square" rtlCol="0">
                <a:spAutoFit/>
              </a:bodyPr>
              <a:lstStyle/>
              <a:p>
                <a:r>
                  <a:rPr lang="el-GR" sz="1400" dirty="0">
                    <a:solidFill>
                      <a:schemeClr val="accent5">
                        <a:lumMod val="75000"/>
                      </a:schemeClr>
                    </a:solidFill>
                  </a:rPr>
                  <a:t>Κρυπτογράφηση</a:t>
                </a:r>
              </a:p>
            </p:txBody>
          </p:sp>
          <p:cxnSp>
            <p:nvCxnSpPr>
              <p:cNvPr id="107" name="Straight Arrow Connector 106">
                <a:extLst>
                  <a:ext uri="{FF2B5EF4-FFF2-40B4-BE49-F238E27FC236}">
                    <a16:creationId xmlns:a16="http://schemas.microsoft.com/office/drawing/2014/main" id="{1B22393B-387B-49E3-8E49-CF824EDFB6E1}"/>
                  </a:ext>
                </a:extLst>
              </p:cNvPr>
              <p:cNvCxnSpPr>
                <a:cxnSpLocks/>
                <a:stCxn id="74" idx="3"/>
                <a:endCxn id="106" idx="1"/>
              </p:cNvCxnSpPr>
              <p:nvPr/>
            </p:nvCxnSpPr>
            <p:spPr>
              <a:xfrm>
                <a:off x="904585" y="4954874"/>
                <a:ext cx="247003" cy="1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9A7617E9-DB4B-4BA2-A055-AC8FDF132D8E}"/>
                </a:ext>
              </a:extLst>
            </p:cNvPr>
            <p:cNvCxnSpPr>
              <a:cxnSpLocks/>
              <a:stCxn id="106" idx="3"/>
              <a:endCxn id="101" idx="1"/>
            </p:cNvCxnSpPr>
            <p:nvPr/>
          </p:nvCxnSpPr>
          <p:spPr>
            <a:xfrm flipV="1">
              <a:off x="3881913" y="3207895"/>
              <a:ext cx="93639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3D422B63-4F8D-4E2E-B36E-4D92260D9569}"/>
                </a:ext>
              </a:extLst>
            </p:cNvPr>
            <p:cNvGrpSpPr/>
            <p:nvPr/>
          </p:nvGrpSpPr>
          <p:grpSpPr>
            <a:xfrm>
              <a:off x="4168648" y="2714715"/>
              <a:ext cx="362922" cy="430736"/>
              <a:chOff x="4004295" y="3191315"/>
              <a:chExt cx="382007" cy="440100"/>
            </a:xfrm>
          </p:grpSpPr>
          <p:pic>
            <p:nvPicPr>
              <p:cNvPr id="103" name="Graphic 102" descr="Document outline">
                <a:extLst>
                  <a:ext uri="{FF2B5EF4-FFF2-40B4-BE49-F238E27FC236}">
                    <a16:creationId xmlns:a16="http://schemas.microsoft.com/office/drawing/2014/main" id="{237B738A-6F2B-4964-ADAD-9D699579F4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04295" y="3191315"/>
                <a:ext cx="369332" cy="369332"/>
              </a:xfrm>
              <a:prstGeom prst="rect">
                <a:avLst/>
              </a:prstGeom>
            </p:spPr>
          </p:pic>
          <p:pic>
            <p:nvPicPr>
              <p:cNvPr id="104" name="Graphic 103" descr="Lock with solid fill">
                <a:extLst>
                  <a:ext uri="{FF2B5EF4-FFF2-40B4-BE49-F238E27FC236}">
                    <a16:creationId xmlns:a16="http://schemas.microsoft.com/office/drawing/2014/main" id="{9C72AE81-205A-409E-B2E4-7AE39C4323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88961" y="3446749"/>
                <a:ext cx="197341" cy="184666"/>
              </a:xfrm>
              <a:prstGeom prst="rect">
                <a:avLst/>
              </a:prstGeom>
            </p:spPr>
          </p:pic>
        </p:grpSp>
        <p:pic>
          <p:nvPicPr>
            <p:cNvPr id="74" name="Graphic 73" descr="Document outline">
              <a:extLst>
                <a:ext uri="{FF2B5EF4-FFF2-40B4-BE49-F238E27FC236}">
                  <a16:creationId xmlns:a16="http://schemas.microsoft.com/office/drawing/2014/main" id="{9C096767-384E-4DCF-9EBF-D08EDBD98E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37086" y="3004083"/>
              <a:ext cx="350880" cy="402419"/>
            </a:xfrm>
            <a:prstGeom prst="rect">
              <a:avLst/>
            </a:prstGeom>
          </p:spPr>
        </p:pic>
        <p:cxnSp>
          <p:nvCxnSpPr>
            <p:cNvPr id="75" name="Straight Arrow Connector 74">
              <a:extLst>
                <a:ext uri="{FF2B5EF4-FFF2-40B4-BE49-F238E27FC236}">
                  <a16:creationId xmlns:a16="http://schemas.microsoft.com/office/drawing/2014/main" id="{C3A80D6E-3FBB-424C-8C9D-D24F1D59FE32}"/>
                </a:ext>
              </a:extLst>
            </p:cNvPr>
            <p:cNvCxnSpPr>
              <a:cxnSpLocks/>
              <a:stCxn id="101" idx="3"/>
              <a:endCxn id="96" idx="1"/>
            </p:cNvCxnSpPr>
            <p:nvPr/>
          </p:nvCxnSpPr>
          <p:spPr>
            <a:xfrm>
              <a:off x="6734832" y="3207895"/>
              <a:ext cx="362922" cy="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54085D1F-551B-410C-93D8-FA705CC7F2B0}"/>
                </a:ext>
              </a:extLst>
            </p:cNvPr>
            <p:cNvGrpSpPr/>
            <p:nvPr/>
          </p:nvGrpSpPr>
          <p:grpSpPr>
            <a:xfrm>
              <a:off x="4818304" y="3054006"/>
              <a:ext cx="1916528" cy="307777"/>
              <a:chOff x="3538997" y="4845702"/>
              <a:chExt cx="1571387" cy="222101"/>
            </a:xfrm>
          </p:grpSpPr>
          <p:sp>
            <p:nvSpPr>
              <p:cNvPr id="101" name="TextBox 100">
                <a:extLst>
                  <a:ext uri="{FF2B5EF4-FFF2-40B4-BE49-F238E27FC236}">
                    <a16:creationId xmlns:a16="http://schemas.microsoft.com/office/drawing/2014/main" id="{0F5DB99D-E21D-499D-9EC3-086725C56BB8}"/>
                  </a:ext>
                </a:extLst>
              </p:cNvPr>
              <p:cNvSpPr txBox="1"/>
              <p:nvPr/>
            </p:nvSpPr>
            <p:spPr>
              <a:xfrm>
                <a:off x="3538997" y="4845702"/>
                <a:ext cx="1571387" cy="222101"/>
              </a:xfrm>
              <a:prstGeom prst="rect">
                <a:avLst/>
              </a:prstGeom>
              <a:noFill/>
              <a:ln>
                <a:solidFill>
                  <a:schemeClr val="accent6">
                    <a:lumMod val="75000"/>
                  </a:schemeClr>
                </a:solidFill>
              </a:ln>
            </p:spPr>
            <p:txBody>
              <a:bodyPr wrap="square" rtlCol="0">
                <a:spAutoFit/>
              </a:bodyPr>
              <a:lstStyle/>
              <a:p>
                <a:r>
                  <a:rPr lang="el-GR" sz="1400" dirty="0">
                    <a:solidFill>
                      <a:schemeClr val="accent6">
                        <a:lumMod val="75000"/>
                      </a:schemeClr>
                    </a:solidFill>
                  </a:rPr>
                  <a:t>Αποκρυπτογράφηση</a:t>
                </a:r>
              </a:p>
            </p:txBody>
          </p:sp>
          <p:pic>
            <p:nvPicPr>
              <p:cNvPr id="102" name="Graphic 101" descr="Unlock with solid fill">
                <a:extLst>
                  <a:ext uri="{FF2B5EF4-FFF2-40B4-BE49-F238E27FC236}">
                    <a16:creationId xmlns:a16="http://schemas.microsoft.com/office/drawing/2014/main" id="{7260AE40-CDB2-4CED-A4DD-15D83F0E25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20432" y="4866841"/>
                <a:ext cx="170642" cy="170642"/>
              </a:xfrm>
              <a:prstGeom prst="rect">
                <a:avLst/>
              </a:prstGeom>
            </p:spPr>
          </p:pic>
        </p:grpSp>
        <p:sp>
          <p:nvSpPr>
            <p:cNvPr id="77" name="TextBox 76">
              <a:extLst>
                <a:ext uri="{FF2B5EF4-FFF2-40B4-BE49-F238E27FC236}">
                  <a16:creationId xmlns:a16="http://schemas.microsoft.com/office/drawing/2014/main" id="{D300B7AA-3E0D-4B63-9842-9D94E5AFD36D}"/>
                </a:ext>
              </a:extLst>
            </p:cNvPr>
            <p:cNvSpPr txBox="1"/>
            <p:nvPr/>
          </p:nvSpPr>
          <p:spPr>
            <a:xfrm>
              <a:off x="2178088" y="4006854"/>
              <a:ext cx="1814959" cy="261610"/>
            </a:xfrm>
            <a:prstGeom prst="rect">
              <a:avLst/>
            </a:prstGeom>
            <a:noFill/>
          </p:spPr>
          <p:txBody>
            <a:bodyPr wrap="square" rtlCol="0">
              <a:spAutoFit/>
            </a:bodyPr>
            <a:lstStyle/>
            <a:p>
              <a:pPr algn="ctr"/>
              <a:r>
                <a:rPr lang="el-GR" sz="1100" dirty="0">
                  <a:solidFill>
                    <a:srgbClr val="CC9900"/>
                  </a:solidFill>
                </a:rPr>
                <a:t>Δημόσιο κλειδί (Μπομπ)</a:t>
              </a:r>
            </a:p>
          </p:txBody>
        </p:sp>
        <p:cxnSp>
          <p:nvCxnSpPr>
            <p:cNvPr id="84" name="Straight Connector 83">
              <a:extLst>
                <a:ext uri="{FF2B5EF4-FFF2-40B4-BE49-F238E27FC236}">
                  <a16:creationId xmlns:a16="http://schemas.microsoft.com/office/drawing/2014/main" id="{5D46B423-2C5B-4132-93ED-04B0CD7F330A}"/>
                </a:ext>
              </a:extLst>
            </p:cNvPr>
            <p:cNvCxnSpPr>
              <a:cxnSpLocks/>
              <a:stCxn id="65" idx="0"/>
              <a:endCxn id="106" idx="2"/>
            </p:cNvCxnSpPr>
            <p:nvPr/>
          </p:nvCxnSpPr>
          <p:spPr>
            <a:xfrm flipV="1">
              <a:off x="3085568" y="3361784"/>
              <a:ext cx="0" cy="345139"/>
            </a:xfrm>
            <a:prstGeom prst="line">
              <a:avLst/>
            </a:prstGeom>
            <a:ln w="9525" cap="flat" cmpd="sng" algn="ctr">
              <a:solidFill>
                <a:srgbClr val="CC99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FCD21E6F-8A25-4E34-B845-3FC0905A9703}"/>
                </a:ext>
              </a:extLst>
            </p:cNvPr>
            <p:cNvCxnSpPr>
              <a:cxnSpLocks/>
              <a:stCxn id="97" idx="0"/>
              <a:endCxn id="101" idx="2"/>
            </p:cNvCxnSpPr>
            <p:nvPr/>
          </p:nvCxnSpPr>
          <p:spPr>
            <a:xfrm flipV="1">
              <a:off x="5776569" y="3361782"/>
              <a:ext cx="0" cy="329423"/>
            </a:xfrm>
            <a:prstGeom prst="line">
              <a:avLst/>
            </a:prstGeom>
            <a:ln w="9525" cap="flat" cmpd="sng" algn="ctr">
              <a:solidFill>
                <a:srgbClr val="CC99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7ACE49E6-77B8-4C7C-95F0-287D5AC4A0CA}"/>
                </a:ext>
              </a:extLst>
            </p:cNvPr>
            <p:cNvSpPr txBox="1"/>
            <p:nvPr/>
          </p:nvSpPr>
          <p:spPr>
            <a:xfrm>
              <a:off x="1684587" y="2265934"/>
              <a:ext cx="285531" cy="338554"/>
            </a:xfrm>
            <a:prstGeom prst="rect">
              <a:avLst/>
            </a:prstGeom>
            <a:noFill/>
          </p:spPr>
          <p:txBody>
            <a:bodyPr wrap="square" rtlCol="0">
              <a:spAutoFit/>
            </a:bodyPr>
            <a:lstStyle/>
            <a:p>
              <a:pPr algn="ctr"/>
              <a:r>
                <a:rPr lang="en-US" sz="1600" dirty="0">
                  <a:solidFill>
                    <a:srgbClr val="FF0066"/>
                  </a:solidFill>
                </a:rPr>
                <a:t>m</a:t>
              </a:r>
              <a:endParaRPr lang="el-GR" sz="1600" dirty="0">
                <a:solidFill>
                  <a:srgbClr val="FF0066"/>
                </a:solidFill>
              </a:endParaRPr>
            </a:p>
          </p:txBody>
        </p:sp>
        <p:sp>
          <p:nvSpPr>
            <p:cNvPr id="91" name="TextBox 90">
              <a:extLst>
                <a:ext uri="{FF2B5EF4-FFF2-40B4-BE49-F238E27FC236}">
                  <a16:creationId xmlns:a16="http://schemas.microsoft.com/office/drawing/2014/main" id="{253A65B5-A114-44AA-9862-27F845DCBAD4}"/>
                </a:ext>
              </a:extLst>
            </p:cNvPr>
            <p:cNvSpPr txBox="1"/>
            <p:nvPr/>
          </p:nvSpPr>
          <p:spPr>
            <a:xfrm>
              <a:off x="3932747" y="2265935"/>
              <a:ext cx="1010163" cy="338554"/>
            </a:xfrm>
            <a:prstGeom prst="rect">
              <a:avLst/>
            </a:prstGeom>
            <a:noFill/>
          </p:spPr>
          <p:txBody>
            <a:bodyPr wrap="square" rtlCol="0">
              <a:spAutoFit/>
            </a:bodyPr>
            <a:lstStyle/>
            <a:p>
              <a:pPr algn="ctr"/>
              <a:r>
                <a:rPr lang="en-US" sz="1600" dirty="0">
                  <a:solidFill>
                    <a:schemeClr val="accent5">
                      <a:lumMod val="75000"/>
                    </a:schemeClr>
                  </a:solidFill>
                </a:rPr>
                <a:t>E</a:t>
              </a:r>
              <a:r>
                <a:rPr lang="el-GR" sz="1600" baseline="-25000" dirty="0">
                  <a:solidFill>
                    <a:srgbClr val="FF3300"/>
                  </a:solidFill>
                </a:rPr>
                <a:t> (</a:t>
              </a:r>
              <a:r>
                <a:rPr lang="en-US" sz="1600" baseline="-25000" dirty="0">
                  <a:solidFill>
                    <a:srgbClr val="FF3300"/>
                  </a:solidFill>
                </a:rPr>
                <a:t>G</a:t>
              </a:r>
              <a:r>
                <a:rPr lang="en-US" sz="1200" baseline="30000" dirty="0">
                  <a:solidFill>
                    <a:srgbClr val="FF3300"/>
                  </a:solidFill>
                </a:rPr>
                <a:t>pub</a:t>
              </a:r>
              <a:r>
                <a:rPr lang="en-US" sz="1600" baseline="-25000" dirty="0">
                  <a:solidFill>
                    <a:srgbClr val="FF3300"/>
                  </a:solidFill>
                </a:rPr>
                <a:t>,t)</a:t>
              </a:r>
              <a:r>
                <a:rPr lang="en-US" sz="1600" dirty="0">
                  <a:solidFill>
                    <a:schemeClr val="accent5">
                      <a:lumMod val="75000"/>
                    </a:schemeClr>
                  </a:solidFill>
                </a:rPr>
                <a:t>(</a:t>
              </a:r>
              <a:r>
                <a:rPr lang="en-US" sz="1600" dirty="0">
                  <a:solidFill>
                    <a:srgbClr val="FF0066"/>
                  </a:solidFill>
                </a:rPr>
                <a:t>m</a:t>
              </a:r>
              <a:r>
                <a:rPr lang="en-US" sz="1600" dirty="0">
                  <a:solidFill>
                    <a:schemeClr val="accent5">
                      <a:lumMod val="75000"/>
                    </a:schemeClr>
                  </a:solidFill>
                </a:rPr>
                <a:t>)</a:t>
              </a:r>
              <a:endParaRPr lang="el-GR" sz="1600" dirty="0">
                <a:solidFill>
                  <a:schemeClr val="accent5">
                    <a:lumMod val="75000"/>
                  </a:schemeClr>
                </a:solidFill>
              </a:endParaRPr>
            </a:p>
          </p:txBody>
        </p:sp>
        <p:cxnSp>
          <p:nvCxnSpPr>
            <p:cNvPr id="92" name="Straight Arrow Connector 91">
              <a:extLst>
                <a:ext uri="{FF2B5EF4-FFF2-40B4-BE49-F238E27FC236}">
                  <a16:creationId xmlns:a16="http://schemas.microsoft.com/office/drawing/2014/main" id="{AAD5DA26-1EA8-455A-B092-F2879BC34527}"/>
                </a:ext>
              </a:extLst>
            </p:cNvPr>
            <p:cNvCxnSpPr>
              <a:cxnSpLocks/>
              <a:stCxn id="89" idx="3"/>
              <a:endCxn id="91" idx="1"/>
            </p:cNvCxnSpPr>
            <p:nvPr/>
          </p:nvCxnSpPr>
          <p:spPr>
            <a:xfrm>
              <a:off x="1970118" y="2435211"/>
              <a:ext cx="19626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A23D1E1-F709-43B2-A056-3968D13E665F}"/>
                </a:ext>
              </a:extLst>
            </p:cNvPr>
            <p:cNvSpPr txBox="1"/>
            <p:nvPr/>
          </p:nvSpPr>
          <p:spPr>
            <a:xfrm>
              <a:off x="6531797" y="2265934"/>
              <a:ext cx="1749916" cy="338554"/>
            </a:xfrm>
            <a:prstGeom prst="rect">
              <a:avLst/>
            </a:prstGeom>
            <a:noFill/>
          </p:spPr>
          <p:txBody>
            <a:bodyPr wrap="square" rtlCol="0">
              <a:spAutoFit/>
            </a:bodyPr>
            <a:lstStyle/>
            <a:p>
              <a:r>
                <a:rPr lang="en-US" sz="1600" dirty="0">
                  <a:solidFill>
                    <a:schemeClr val="accent6">
                      <a:lumMod val="75000"/>
                    </a:schemeClr>
                  </a:solidFill>
                </a:rPr>
                <a:t>D</a:t>
              </a:r>
              <a:r>
                <a:rPr lang="en-US" sz="1600" baseline="-25000" dirty="0">
                  <a:solidFill>
                    <a:srgbClr val="FFFF00"/>
                  </a:solidFill>
                </a:rPr>
                <a:t> (S,D</a:t>
              </a:r>
              <a:r>
                <a:rPr lang="en-US" sz="1200" baseline="-50000" dirty="0">
                  <a:solidFill>
                    <a:srgbClr val="FFFF00"/>
                  </a:solidFill>
                </a:rPr>
                <a:t>G</a:t>
              </a:r>
              <a:r>
                <a:rPr lang="en-US" sz="1600" baseline="-25000" dirty="0">
                  <a:solidFill>
                    <a:srgbClr val="FFFF00"/>
                  </a:solidFill>
                </a:rPr>
                <a:t>,P)</a:t>
              </a:r>
              <a:r>
                <a:rPr lang="en-US" sz="1600" dirty="0">
                  <a:solidFill>
                    <a:schemeClr val="accent6">
                      <a:lumMod val="75000"/>
                    </a:schemeClr>
                  </a:solidFill>
                </a:rPr>
                <a:t>(</a:t>
              </a:r>
              <a:r>
                <a:rPr lang="en-US" sz="1600" dirty="0">
                  <a:solidFill>
                    <a:schemeClr val="accent5">
                      <a:lumMod val="75000"/>
                    </a:schemeClr>
                  </a:solidFill>
                </a:rPr>
                <a:t>E</a:t>
              </a:r>
              <a:r>
                <a:rPr lang="el-GR" sz="1600" baseline="-25000" dirty="0">
                  <a:solidFill>
                    <a:srgbClr val="FF3300"/>
                  </a:solidFill>
                </a:rPr>
                <a:t>(</a:t>
              </a:r>
              <a:r>
                <a:rPr lang="en-US" sz="1600" baseline="-25000" dirty="0">
                  <a:solidFill>
                    <a:srgbClr val="FF3300"/>
                  </a:solidFill>
                </a:rPr>
                <a:t>G</a:t>
              </a:r>
              <a:r>
                <a:rPr lang="en-US" sz="1200" baseline="30000" dirty="0">
                  <a:solidFill>
                    <a:srgbClr val="FF3300"/>
                  </a:solidFill>
                </a:rPr>
                <a:t>pub</a:t>
              </a:r>
              <a:r>
                <a:rPr lang="en-US" sz="1600" baseline="-25000" dirty="0">
                  <a:solidFill>
                    <a:srgbClr val="FF3300"/>
                  </a:solidFill>
                </a:rPr>
                <a:t>,t) </a:t>
              </a:r>
              <a:r>
                <a:rPr lang="en-US" sz="1600" dirty="0">
                  <a:solidFill>
                    <a:schemeClr val="accent5">
                      <a:lumMod val="75000"/>
                    </a:schemeClr>
                  </a:solidFill>
                </a:rPr>
                <a:t>(</a:t>
              </a:r>
              <a:r>
                <a:rPr lang="en-US" sz="1600" dirty="0">
                  <a:solidFill>
                    <a:srgbClr val="FF0066"/>
                  </a:solidFill>
                </a:rPr>
                <a:t>m</a:t>
              </a:r>
              <a:r>
                <a:rPr lang="en-US" sz="1600" dirty="0">
                  <a:solidFill>
                    <a:schemeClr val="accent5">
                      <a:lumMod val="75000"/>
                    </a:schemeClr>
                  </a:solidFill>
                </a:rPr>
                <a:t>)</a:t>
              </a:r>
              <a:r>
                <a:rPr lang="en-US" sz="1600" dirty="0">
                  <a:solidFill>
                    <a:schemeClr val="accent6">
                      <a:lumMod val="75000"/>
                    </a:schemeClr>
                  </a:solidFill>
                </a:rPr>
                <a:t>)</a:t>
              </a:r>
              <a:endParaRPr lang="el-GR" sz="1600" dirty="0">
                <a:solidFill>
                  <a:schemeClr val="accent6">
                    <a:lumMod val="75000"/>
                  </a:schemeClr>
                </a:solidFill>
              </a:endParaRPr>
            </a:p>
          </p:txBody>
        </p:sp>
        <p:cxnSp>
          <p:nvCxnSpPr>
            <p:cNvPr id="94" name="Straight Arrow Connector 93">
              <a:extLst>
                <a:ext uri="{FF2B5EF4-FFF2-40B4-BE49-F238E27FC236}">
                  <a16:creationId xmlns:a16="http://schemas.microsoft.com/office/drawing/2014/main" id="{5AFEE696-238B-44ED-BF37-F8FB162C00DF}"/>
                </a:ext>
              </a:extLst>
            </p:cNvPr>
            <p:cNvCxnSpPr>
              <a:cxnSpLocks/>
              <a:stCxn id="91" idx="3"/>
              <a:endCxn id="93" idx="1"/>
            </p:cNvCxnSpPr>
            <p:nvPr/>
          </p:nvCxnSpPr>
          <p:spPr>
            <a:xfrm flipV="1">
              <a:off x="4942910" y="2435211"/>
              <a:ext cx="1588887" cy="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6" name="Graphic 95" descr="Document outline">
              <a:extLst>
                <a:ext uri="{FF2B5EF4-FFF2-40B4-BE49-F238E27FC236}">
                  <a16:creationId xmlns:a16="http://schemas.microsoft.com/office/drawing/2014/main" id="{963F7E4B-8765-4EC4-95F3-949FED3693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97754" y="3008685"/>
              <a:ext cx="350880" cy="402419"/>
            </a:xfrm>
            <a:prstGeom prst="rect">
              <a:avLst/>
            </a:prstGeom>
          </p:spPr>
        </p:pic>
        <p:pic>
          <p:nvPicPr>
            <p:cNvPr id="97" name="Graphic 96" descr="Key with solid fill">
              <a:extLst>
                <a:ext uri="{FF2B5EF4-FFF2-40B4-BE49-F238E27FC236}">
                  <a16:creationId xmlns:a16="http://schemas.microsoft.com/office/drawing/2014/main" id="{3349D8A8-4D7F-4898-B1BB-275F2FF14B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45119" y="3691206"/>
              <a:ext cx="262898" cy="298704"/>
            </a:xfrm>
            <a:prstGeom prst="rect">
              <a:avLst/>
            </a:prstGeom>
          </p:spPr>
        </p:pic>
        <p:sp>
          <p:nvSpPr>
            <p:cNvPr id="99" name="TextBox 98">
              <a:extLst>
                <a:ext uri="{FF2B5EF4-FFF2-40B4-BE49-F238E27FC236}">
                  <a16:creationId xmlns:a16="http://schemas.microsoft.com/office/drawing/2014/main" id="{32EB4794-0063-42BE-B961-F54045797CDB}"/>
                </a:ext>
              </a:extLst>
            </p:cNvPr>
            <p:cNvSpPr txBox="1"/>
            <p:nvPr/>
          </p:nvSpPr>
          <p:spPr>
            <a:xfrm>
              <a:off x="4869089" y="3998836"/>
              <a:ext cx="1814959" cy="261610"/>
            </a:xfrm>
            <a:prstGeom prst="rect">
              <a:avLst/>
            </a:prstGeom>
            <a:noFill/>
          </p:spPr>
          <p:txBody>
            <a:bodyPr wrap="square" rtlCol="0">
              <a:spAutoFit/>
            </a:bodyPr>
            <a:lstStyle/>
            <a:p>
              <a:pPr algn="ctr"/>
              <a:r>
                <a:rPr lang="el-GR" sz="1100" dirty="0">
                  <a:solidFill>
                    <a:srgbClr val="CC9900"/>
                  </a:solidFill>
                </a:rPr>
                <a:t>Ιδιωτικό κλειδί (Μπομπ)</a:t>
              </a:r>
            </a:p>
          </p:txBody>
        </p:sp>
        <p:cxnSp>
          <p:nvCxnSpPr>
            <p:cNvPr id="100" name="Connector: Elbow 99">
              <a:extLst>
                <a:ext uri="{FF2B5EF4-FFF2-40B4-BE49-F238E27FC236}">
                  <a16:creationId xmlns:a16="http://schemas.microsoft.com/office/drawing/2014/main" id="{B07D6396-BF46-4C2A-8557-37F598D0B593}"/>
                </a:ext>
              </a:extLst>
            </p:cNvPr>
            <p:cNvCxnSpPr>
              <a:stCxn id="64" idx="2"/>
              <a:endCxn id="97" idx="3"/>
            </p:cNvCxnSpPr>
            <p:nvPr/>
          </p:nvCxnSpPr>
          <p:spPr>
            <a:xfrm rot="5400000">
              <a:off x="6708939" y="2737941"/>
              <a:ext cx="301696" cy="1903537"/>
            </a:xfrm>
            <a:prstGeom prst="bentConnector2">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E08B9CC0-3AC6-4D07-BBED-BF6E8316BD98}"/>
                </a:ext>
              </a:extLst>
            </p:cNvPr>
            <p:cNvCxnSpPr>
              <a:cxnSpLocks/>
              <a:stCxn id="64" idx="2"/>
              <a:endCxn id="77" idx="2"/>
            </p:cNvCxnSpPr>
            <p:nvPr/>
          </p:nvCxnSpPr>
          <p:spPr>
            <a:xfrm rot="5400000">
              <a:off x="5083761" y="1540670"/>
              <a:ext cx="729602" cy="4725987"/>
            </a:xfrm>
            <a:prstGeom prst="bentConnector3">
              <a:avLst>
                <a:gd name="adj1" fmla="val 131332"/>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1210A7D-4451-4818-8EE3-E676B0E1471A}"/>
                </a:ext>
              </a:extLst>
            </p:cNvPr>
            <p:cNvSpPr txBox="1"/>
            <p:nvPr/>
          </p:nvSpPr>
          <p:spPr>
            <a:xfrm>
              <a:off x="6277990" y="4512696"/>
              <a:ext cx="1506334" cy="246221"/>
            </a:xfrm>
            <a:prstGeom prst="rect">
              <a:avLst/>
            </a:prstGeom>
            <a:noFill/>
          </p:spPr>
          <p:txBody>
            <a:bodyPr wrap="square" rtlCol="0">
              <a:spAutoFit/>
            </a:bodyPr>
            <a:lstStyle/>
            <a:p>
              <a:r>
                <a:rPr lang="el-GR" sz="1000" dirty="0">
                  <a:solidFill>
                    <a:srgbClr val="FF3300"/>
                  </a:solidFill>
                </a:rPr>
                <a:t>Δημοσίευση</a:t>
              </a:r>
              <a:r>
                <a:rPr lang="en-US" sz="1000" dirty="0">
                  <a:solidFill>
                    <a:srgbClr val="FF3300"/>
                  </a:solidFill>
                </a:rPr>
                <a:t> pk=</a:t>
              </a:r>
              <a:r>
                <a:rPr lang="en-US" sz="1000" dirty="0">
                  <a:solidFill>
                    <a:srgbClr val="F43303"/>
                  </a:solidFill>
                </a:rPr>
                <a:t> (G</a:t>
              </a:r>
              <a:r>
                <a:rPr lang="en-US" sz="1000" baseline="30000" dirty="0">
                  <a:solidFill>
                    <a:srgbClr val="F43303"/>
                  </a:solidFill>
                </a:rPr>
                <a:t>pub</a:t>
              </a:r>
              <a:r>
                <a:rPr lang="en-US" sz="1000" dirty="0">
                  <a:solidFill>
                    <a:srgbClr val="F43303"/>
                  </a:solidFill>
                </a:rPr>
                <a:t>,</a:t>
              </a:r>
              <a:r>
                <a:rPr lang="el-GR" sz="1000" dirty="0">
                  <a:solidFill>
                    <a:srgbClr val="F43303"/>
                  </a:solidFill>
                </a:rPr>
                <a:t> </a:t>
              </a:r>
              <a:r>
                <a:rPr lang="en-US" sz="1000" dirty="0">
                  <a:solidFill>
                    <a:srgbClr val="F43303"/>
                  </a:solidFill>
                </a:rPr>
                <a:t>t)</a:t>
              </a:r>
              <a:r>
                <a:rPr lang="el-GR" sz="1000" dirty="0">
                  <a:solidFill>
                    <a:srgbClr val="FF3300"/>
                  </a:solidFill>
                </a:rPr>
                <a:t> </a:t>
              </a:r>
            </a:p>
          </p:txBody>
        </p:sp>
      </p:grpSp>
      <p:sp>
        <p:nvSpPr>
          <p:cNvPr id="23" name="TextBox 22">
            <a:extLst>
              <a:ext uri="{FF2B5EF4-FFF2-40B4-BE49-F238E27FC236}">
                <a16:creationId xmlns:a16="http://schemas.microsoft.com/office/drawing/2014/main" id="{0E7EE8B6-4D05-4DA7-9869-CFE00EC11775}"/>
              </a:ext>
            </a:extLst>
          </p:cNvPr>
          <p:cNvSpPr txBox="1"/>
          <p:nvPr/>
        </p:nvSpPr>
        <p:spPr>
          <a:xfrm>
            <a:off x="305155" y="1053533"/>
            <a:ext cx="9522509" cy="2031325"/>
          </a:xfrm>
          <a:prstGeom prst="rect">
            <a:avLst/>
          </a:prstGeom>
          <a:noFill/>
        </p:spPr>
        <p:txBody>
          <a:bodyPr wrap="square" rtlCol="0">
            <a:spAutoFit/>
          </a:bodyPr>
          <a:lstStyle/>
          <a:p>
            <a:pPr marL="285750" indent="-285750">
              <a:buFont typeface="Arial" panose="020B0604020202020204" pitchFamily="34" charset="0"/>
              <a:buChar char="•"/>
            </a:pPr>
            <a:r>
              <a:rPr lang="el-GR" dirty="0"/>
              <a:t>Παραγωγή κλειδιών</a:t>
            </a:r>
            <a:r>
              <a:rPr lang="en-US" dirty="0"/>
              <a:t>:</a:t>
            </a:r>
            <a:endParaRPr lang="el-GR" dirty="0"/>
          </a:p>
          <a:p>
            <a:pPr marL="800100" lvl="1" indent="-342900">
              <a:buFont typeface="+mj-lt"/>
              <a:buAutoNum type="arabicPeriod"/>
            </a:pPr>
            <a:r>
              <a:rPr lang="el-GR" dirty="0"/>
              <a:t>Επιλογή τριών πινάκων </a:t>
            </a:r>
            <a:r>
              <a:rPr lang="en-US" dirty="0"/>
              <a:t>G,S,P</a:t>
            </a:r>
            <a:endParaRPr lang="el-GR" dirty="0"/>
          </a:p>
          <a:p>
            <a:pPr marL="800100" lvl="1" indent="-342900">
              <a:buFont typeface="+mj-lt"/>
              <a:buAutoNum type="arabicPeriod"/>
            </a:pPr>
            <a:r>
              <a:rPr lang="el-GR" dirty="0"/>
              <a:t>Υπολογισμός </a:t>
            </a:r>
            <a:r>
              <a:rPr lang="en-US" dirty="0"/>
              <a:t>G</a:t>
            </a:r>
            <a:r>
              <a:rPr lang="en-US" baseline="30000" dirty="0"/>
              <a:t>pub</a:t>
            </a:r>
            <a:r>
              <a:rPr lang="en-US" dirty="0"/>
              <a:t>=S</a:t>
            </a:r>
            <a:r>
              <a:rPr lang="en-US" dirty="0">
                <a:latin typeface="Calibri" panose="020F0502020204030204" pitchFamily="34" charset="0"/>
                <a:cs typeface="Calibri" panose="020F0502020204030204" pitchFamily="34" charset="0"/>
              </a:rPr>
              <a:t>∙</a:t>
            </a:r>
            <a:r>
              <a:rPr lang="en-US" dirty="0"/>
              <a:t>G</a:t>
            </a:r>
            <a:r>
              <a:rPr lang="en-US" dirty="0">
                <a:latin typeface="Calibri" panose="020F0502020204030204" pitchFamily="34" charset="0"/>
                <a:cs typeface="Calibri" panose="020F0502020204030204" pitchFamily="34" charset="0"/>
              </a:rPr>
              <a:t>∙</a:t>
            </a:r>
            <a:r>
              <a:rPr lang="en-US" dirty="0"/>
              <a:t>P</a:t>
            </a:r>
            <a:endParaRPr lang="el-GR" dirty="0"/>
          </a:p>
          <a:p>
            <a:pPr marL="285750" indent="-285750">
              <a:buFont typeface="Arial" panose="020B0604020202020204" pitchFamily="34" charset="0"/>
              <a:buChar char="•"/>
            </a:pPr>
            <a:r>
              <a:rPr lang="el-GR" dirty="0"/>
              <a:t>Δημόσιο κλειδί</a:t>
            </a:r>
            <a:r>
              <a:rPr lang="en-US" dirty="0"/>
              <a:t>:  </a:t>
            </a:r>
            <a:r>
              <a:rPr lang="en-US" dirty="0">
                <a:solidFill>
                  <a:srgbClr val="F43303"/>
                </a:solidFill>
              </a:rPr>
              <a:t>(G</a:t>
            </a:r>
            <a:r>
              <a:rPr lang="en-US" baseline="30000" dirty="0">
                <a:solidFill>
                  <a:srgbClr val="F43303"/>
                </a:solidFill>
              </a:rPr>
              <a:t>pub</a:t>
            </a:r>
            <a:r>
              <a:rPr lang="en-US" dirty="0">
                <a:solidFill>
                  <a:srgbClr val="F43303"/>
                </a:solidFill>
              </a:rPr>
              <a:t>,</a:t>
            </a:r>
            <a:r>
              <a:rPr lang="el-GR" dirty="0">
                <a:solidFill>
                  <a:srgbClr val="F43303"/>
                </a:solidFill>
              </a:rPr>
              <a:t> </a:t>
            </a:r>
            <a:r>
              <a:rPr lang="en-US" dirty="0">
                <a:solidFill>
                  <a:srgbClr val="F43303"/>
                </a:solidFill>
              </a:rPr>
              <a:t>t) </a:t>
            </a:r>
            <a:r>
              <a:rPr lang="en-US" sz="1600" dirty="0"/>
              <a:t>, </a:t>
            </a:r>
            <a:r>
              <a:rPr lang="el-GR" sz="1600" dirty="0"/>
              <a:t>όπου </a:t>
            </a:r>
            <a:r>
              <a:rPr lang="en-US" sz="1600" dirty="0"/>
              <a:t>t </a:t>
            </a:r>
            <a:r>
              <a:rPr lang="el-GR" sz="1600" dirty="0"/>
              <a:t>ο αριθμός των λαθών</a:t>
            </a:r>
          </a:p>
          <a:p>
            <a:pPr marL="285750" indent="-285750">
              <a:buFont typeface="Arial" panose="020B0604020202020204" pitchFamily="34" charset="0"/>
              <a:buChar char="•"/>
            </a:pPr>
            <a:r>
              <a:rPr lang="el-GR" dirty="0"/>
              <a:t>Ιδιωτικό κλειδί</a:t>
            </a:r>
            <a:r>
              <a:rPr lang="en-US" dirty="0"/>
              <a:t>:  </a:t>
            </a:r>
            <a:r>
              <a:rPr lang="en-US" dirty="0">
                <a:solidFill>
                  <a:srgbClr val="FFFF00"/>
                </a:solidFill>
              </a:rPr>
              <a:t>(S,D</a:t>
            </a:r>
            <a:r>
              <a:rPr lang="en-US" baseline="-25000" dirty="0">
                <a:solidFill>
                  <a:srgbClr val="FFFF00"/>
                </a:solidFill>
              </a:rPr>
              <a:t>G</a:t>
            </a:r>
            <a:r>
              <a:rPr lang="en-US" dirty="0">
                <a:solidFill>
                  <a:srgbClr val="FFFF00"/>
                </a:solidFill>
              </a:rPr>
              <a:t>,P)</a:t>
            </a:r>
            <a:endParaRPr lang="el-GR" dirty="0">
              <a:solidFill>
                <a:srgbClr val="FFFF00"/>
              </a:solidFill>
            </a:endParaRPr>
          </a:p>
          <a:p>
            <a:pPr marL="285750" indent="-285750">
              <a:buFont typeface="Arial" panose="020B0604020202020204" pitchFamily="34" charset="0"/>
              <a:buChar char="•"/>
            </a:pPr>
            <a:r>
              <a:rPr lang="el-GR" dirty="0">
                <a:solidFill>
                  <a:srgbClr val="2E75B6"/>
                </a:solidFill>
              </a:rPr>
              <a:t>Κρυπτογράφηση</a:t>
            </a:r>
            <a:r>
              <a:rPr lang="en-US" dirty="0"/>
              <a:t>: </a:t>
            </a:r>
            <a:r>
              <a:rPr lang="el-GR" dirty="0"/>
              <a:t> Πολλαπλασιασμός </a:t>
            </a:r>
            <a:r>
              <a:rPr lang="en-US" dirty="0"/>
              <a:t>m</a:t>
            </a:r>
            <a:r>
              <a:rPr lang="en-US" dirty="0">
                <a:latin typeface="Calibri" panose="020F0502020204030204" pitchFamily="34" charset="0"/>
                <a:cs typeface="Calibri" panose="020F0502020204030204" pitchFamily="34" charset="0"/>
              </a:rPr>
              <a:t>∙</a:t>
            </a:r>
            <a:r>
              <a:rPr lang="en-US" dirty="0"/>
              <a:t>G</a:t>
            </a:r>
            <a:r>
              <a:rPr lang="en-US" baseline="30000" dirty="0"/>
              <a:t>pub </a:t>
            </a:r>
            <a:r>
              <a:rPr lang="el-GR" dirty="0"/>
              <a:t>και έπειτα εισαγωγή </a:t>
            </a:r>
            <a:r>
              <a:rPr lang="en-US" dirty="0"/>
              <a:t>t </a:t>
            </a:r>
            <a:r>
              <a:rPr lang="el-GR" dirty="0"/>
              <a:t>λαθών</a:t>
            </a:r>
            <a:r>
              <a:rPr lang="en-US" dirty="0"/>
              <a:t>.</a:t>
            </a:r>
            <a:endParaRPr lang="el-GR" dirty="0"/>
          </a:p>
          <a:p>
            <a:pPr marL="285750" indent="-285750">
              <a:buFont typeface="Arial" panose="020B0604020202020204" pitchFamily="34" charset="0"/>
              <a:buChar char="•"/>
            </a:pPr>
            <a:r>
              <a:rPr lang="el-GR" dirty="0">
                <a:solidFill>
                  <a:srgbClr val="548235"/>
                </a:solidFill>
              </a:rPr>
              <a:t>Αποκρυπτογράφηση</a:t>
            </a:r>
            <a:r>
              <a:rPr lang="en-US" dirty="0"/>
              <a:t>: </a:t>
            </a:r>
            <a:r>
              <a:rPr lang="el-GR" dirty="0"/>
              <a:t>Διόρθωση λαθών με </a:t>
            </a:r>
            <a:r>
              <a:rPr lang="en-US" dirty="0"/>
              <a:t>D</a:t>
            </a:r>
            <a:r>
              <a:rPr lang="en-US" baseline="-25000" dirty="0"/>
              <a:t>G </a:t>
            </a:r>
            <a:r>
              <a:rPr lang="el-GR" dirty="0"/>
              <a:t>και έπειτα πολλαπλασιασμός αντίστροφο πίνακα.</a:t>
            </a:r>
          </a:p>
        </p:txBody>
      </p:sp>
      <p:sp>
        <p:nvSpPr>
          <p:cNvPr id="108" name="header">
            <a:extLst>
              <a:ext uri="{FF2B5EF4-FFF2-40B4-BE49-F238E27FC236}">
                <a16:creationId xmlns:a16="http://schemas.microsoft.com/office/drawing/2014/main" id="{0A6CAA0F-43CF-4366-8223-0ACAD89778FD}"/>
              </a:ext>
            </a:extLst>
          </p:cNvPr>
          <p:cNvSpPr txBox="1"/>
          <p:nvPr/>
        </p:nvSpPr>
        <p:spPr>
          <a:xfrm>
            <a:off x="8184232" y="0"/>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9"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9"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19"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Tree>
    <p:extLst>
      <p:ext uri="{BB962C8B-B14F-4D97-AF65-F5344CB8AC3E}">
        <p14:creationId xmlns:p14="http://schemas.microsoft.com/office/powerpoint/2010/main" val="84495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left)">
                                      <p:cBhvr>
                                        <p:cTn id="7" dur="500"/>
                                        <p:tgtEl>
                                          <p:spTgt spid="2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xEl>
                                              <p:pRg st="1" end="1"/>
                                            </p:txEl>
                                          </p:spTgt>
                                        </p:tgtEl>
                                        <p:attrNameLst>
                                          <p:attrName>style.visibility</p:attrName>
                                        </p:attrNameLst>
                                      </p:cBhvr>
                                      <p:to>
                                        <p:strVal val="visible"/>
                                      </p:to>
                                    </p:set>
                                    <p:animEffect transition="in" filter="wipe(left)">
                                      <p:cBhvr>
                                        <p:cTn id="10" dur="500"/>
                                        <p:tgtEl>
                                          <p:spTgt spid="2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animEffect transition="in" filter="wipe(left)">
                                      <p:cBhvr>
                                        <p:cTn id="13" dur="500"/>
                                        <p:tgtEl>
                                          <p:spTgt spid="23">
                                            <p:txEl>
                                              <p:pRg st="2" end="2"/>
                                            </p:txEl>
                                          </p:spTgt>
                                        </p:tgtEl>
                                      </p:cBhvr>
                                    </p:animEffect>
                                  </p:childTnLst>
                                </p:cTn>
                              </p:par>
                              <p:par>
                                <p:cTn id="14" presetID="16" presetClass="entr" presetSubtype="37"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outVertic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animEffect transition="in" filter="wipe(left)">
                                      <p:cBhvr>
                                        <p:cTn id="21" dur="500"/>
                                        <p:tgtEl>
                                          <p:spTgt spid="2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txEl>
                                              <p:pRg st="4" end="4"/>
                                            </p:txEl>
                                          </p:spTgt>
                                        </p:tgtEl>
                                        <p:attrNameLst>
                                          <p:attrName>style.visibility</p:attrName>
                                        </p:attrNameLst>
                                      </p:cBhvr>
                                      <p:to>
                                        <p:strVal val="visible"/>
                                      </p:to>
                                    </p:set>
                                    <p:animEffect transition="in" filter="wipe(left)">
                                      <p:cBhvr>
                                        <p:cTn id="26" dur="500"/>
                                        <p:tgtEl>
                                          <p:spTgt spid="2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xEl>
                                              <p:pRg st="5" end="5"/>
                                            </p:txEl>
                                          </p:spTgt>
                                        </p:tgtEl>
                                        <p:attrNameLst>
                                          <p:attrName>style.visibility</p:attrName>
                                        </p:attrNameLst>
                                      </p:cBhvr>
                                      <p:to>
                                        <p:strVal val="visible"/>
                                      </p:to>
                                    </p:set>
                                    <p:animEffect transition="in" filter="wipe(left)">
                                      <p:cBhvr>
                                        <p:cTn id="31" dur="500"/>
                                        <p:tgtEl>
                                          <p:spTgt spid="2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xEl>
                                              <p:pRg st="6" end="6"/>
                                            </p:txEl>
                                          </p:spTgt>
                                        </p:tgtEl>
                                        <p:attrNameLst>
                                          <p:attrName>style.visibility</p:attrName>
                                        </p:attrNameLst>
                                      </p:cBhvr>
                                      <p:to>
                                        <p:strVal val="visible"/>
                                      </p:to>
                                    </p:set>
                                    <p:animEffect transition="in" filter="wipe(left)">
                                      <p:cBhvr>
                                        <p:cTn id="36" dur="500"/>
                                        <p:tgtEl>
                                          <p:spTgt spid="2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uiExpand="1" build="p"/>
    </p:bldLst>
  </p:timing>
</p:sld>
</file>

<file path=ppt/slides/slide40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002060"/>
            </a:gs>
            <a:gs pos="31000">
              <a:srgbClr val="002060"/>
            </a:gs>
            <a:gs pos="8000">
              <a:srgbClr val="002060"/>
            </a:gs>
            <a:gs pos="71000">
              <a:srgbClr val="002060"/>
            </a:gs>
            <a:gs pos="88000">
              <a:srgbClr val="0070C0"/>
            </a:gs>
            <a:gs pos="37000">
              <a:srgbClr val="0070C0"/>
            </a:gs>
            <a:gs pos="885">
              <a:srgbClr val="0070C0"/>
            </a:gs>
            <a:gs pos="7000">
              <a:srgbClr val="002060"/>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3" name="header">
            <a:extLst>
              <a:ext uri="{FF2B5EF4-FFF2-40B4-BE49-F238E27FC236}">
                <a16:creationId xmlns:a16="http://schemas.microsoft.com/office/drawing/2014/main" id="{BE60C83C-30D4-4B29-B199-4558B9CEA8C6}"/>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rPr>
              <a:t>Φλωριάς Παπαδόπουλος</a:t>
            </a:r>
          </a:p>
        </p:txBody>
      </p:sp>
    </p:spTree>
    <p:extLst>
      <p:ext uri="{BB962C8B-B14F-4D97-AF65-F5344CB8AC3E}">
        <p14:creationId xmlns:p14="http://schemas.microsoft.com/office/powerpoint/2010/main" val="29390044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bg>
      <p:bgPr shadeToTitle="1">
        <a:gradFill>
          <a:gsLst>
            <a:gs pos="99625">
              <a:schemeClr val="accent1">
                <a:lumMod val="50000"/>
              </a:schemeClr>
            </a:gs>
            <a:gs pos="80000">
              <a:schemeClr val="accent4">
                <a:lumMod val="50000"/>
              </a:schemeClr>
            </a:gs>
            <a:gs pos="89000">
              <a:schemeClr val="accent2">
                <a:lumMod val="50000"/>
              </a:schemeClr>
            </a:gs>
            <a:gs pos="99500">
              <a:schemeClr val="accent1">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30" name="TextBox 529">
            <a:extLst>
              <a:ext uri="{FF2B5EF4-FFF2-40B4-BE49-F238E27FC236}">
                <a16:creationId xmlns:a16="http://schemas.microsoft.com/office/drawing/2014/main" id="{0D34AFA7-66A1-4B1B-ABFA-508FE1CBF66C}"/>
              </a:ext>
            </a:extLst>
          </p:cNvPr>
          <p:cNvSpPr txBox="1"/>
          <p:nvPr/>
        </p:nvSpPr>
        <p:spPr>
          <a:xfrm>
            <a:off x="1901884" y="92960"/>
            <a:ext cx="8380280" cy="707886"/>
          </a:xfrm>
          <a:prstGeom prst="rect">
            <a:avLst/>
          </a:prstGeom>
          <a:solidFill>
            <a:srgbClr val="843E0B">
              <a:alpha val="30196"/>
            </a:srgbClr>
          </a:solidFill>
        </p:spPr>
        <p:txBody>
          <a:bodyPr wrap="square" rtlCol="0">
            <a:spAutoFit/>
          </a:bodyPr>
          <a:lstStyle/>
          <a:p>
            <a:pPr algn="ctr"/>
            <a:r>
              <a:rPr lang="el-GR" sz="4000" b="1" u="sng" dirty="0">
                <a:solidFill>
                  <a:schemeClr val="bg1"/>
                </a:solidFill>
                <a:effectLst>
                  <a:outerShdw blurRad="38100" dist="38100" dir="2700000" algn="tl">
                    <a:srgbClr val="000000">
                      <a:alpha val="43137"/>
                    </a:srgbClr>
                  </a:outerShdw>
                </a:effectLst>
                <a:latin typeface="Arial Nova" panose="020B0504020202020204" pitchFamily="34" charset="0"/>
              </a:rPr>
              <a:t>ΜΙΑ ΜΑΤΙΑ ΣΤΟ ΜΕΛΛΟΝ</a:t>
            </a:r>
          </a:p>
        </p:txBody>
      </p:sp>
      <p:grpSp>
        <p:nvGrpSpPr>
          <p:cNvPr id="535" name="Group 534">
            <a:extLst>
              <a:ext uri="{FF2B5EF4-FFF2-40B4-BE49-F238E27FC236}">
                <a16:creationId xmlns:a16="http://schemas.microsoft.com/office/drawing/2014/main" id="{413460AA-284D-49C6-8376-58A8C4319A40}"/>
              </a:ext>
            </a:extLst>
          </p:cNvPr>
          <p:cNvGrpSpPr/>
          <p:nvPr/>
        </p:nvGrpSpPr>
        <p:grpSpPr>
          <a:xfrm>
            <a:off x="443418" y="1200169"/>
            <a:ext cx="11185550" cy="5530218"/>
            <a:chOff x="511977" y="1327782"/>
            <a:chExt cx="11185550" cy="5530218"/>
          </a:xfrm>
        </p:grpSpPr>
        <p:grpSp>
          <p:nvGrpSpPr>
            <p:cNvPr id="245" name="Group 244">
              <a:extLst>
                <a:ext uri="{FF2B5EF4-FFF2-40B4-BE49-F238E27FC236}">
                  <a16:creationId xmlns:a16="http://schemas.microsoft.com/office/drawing/2014/main" id="{8B447E82-35DB-40AF-9B32-AEEB787E64D3}"/>
                </a:ext>
              </a:extLst>
            </p:cNvPr>
            <p:cNvGrpSpPr/>
            <p:nvPr/>
          </p:nvGrpSpPr>
          <p:grpSpPr>
            <a:xfrm>
              <a:off x="511977" y="1327782"/>
              <a:ext cx="11185550" cy="5530218"/>
              <a:chOff x="1433108" y="1700342"/>
              <a:chExt cx="9366605" cy="4630913"/>
            </a:xfrm>
            <a:solidFill>
              <a:schemeClr val="bg1">
                <a:lumMod val="75000"/>
              </a:schemeClr>
            </a:solidFill>
          </p:grpSpPr>
          <p:sp>
            <p:nvSpPr>
              <p:cNvPr id="246" name="Freeform 5">
                <a:extLst>
                  <a:ext uri="{FF2B5EF4-FFF2-40B4-BE49-F238E27FC236}">
                    <a16:creationId xmlns:a16="http://schemas.microsoft.com/office/drawing/2014/main" id="{3189CF49-9BCB-4CB5-BE0C-50485683BB7C}"/>
                  </a:ext>
                </a:extLst>
              </p:cNvPr>
              <p:cNvSpPr>
                <a:spLocks/>
              </p:cNvSpPr>
              <p:nvPr/>
            </p:nvSpPr>
            <p:spPr bwMode="gray">
              <a:xfrm>
                <a:off x="3913016" y="1700342"/>
                <a:ext cx="1588330" cy="1188435"/>
              </a:xfrm>
              <a:custGeom>
                <a:avLst/>
                <a:gdLst>
                  <a:gd name="T0" fmla="*/ 676 w 962"/>
                  <a:gd name="T1" fmla="*/ 508 h 716"/>
                  <a:gd name="T2" fmla="*/ 628 w 962"/>
                  <a:gd name="T3" fmla="*/ 526 h 716"/>
                  <a:gd name="T4" fmla="*/ 546 w 962"/>
                  <a:gd name="T5" fmla="*/ 572 h 716"/>
                  <a:gd name="T6" fmla="*/ 510 w 962"/>
                  <a:gd name="T7" fmla="*/ 592 h 716"/>
                  <a:gd name="T8" fmla="*/ 502 w 962"/>
                  <a:gd name="T9" fmla="*/ 636 h 716"/>
                  <a:gd name="T10" fmla="*/ 482 w 962"/>
                  <a:gd name="T11" fmla="*/ 664 h 716"/>
                  <a:gd name="T12" fmla="*/ 428 w 962"/>
                  <a:gd name="T13" fmla="*/ 702 h 716"/>
                  <a:gd name="T14" fmla="*/ 390 w 962"/>
                  <a:gd name="T15" fmla="*/ 700 h 716"/>
                  <a:gd name="T16" fmla="*/ 348 w 962"/>
                  <a:gd name="T17" fmla="*/ 634 h 716"/>
                  <a:gd name="T18" fmla="*/ 340 w 962"/>
                  <a:gd name="T19" fmla="*/ 600 h 716"/>
                  <a:gd name="T20" fmla="*/ 312 w 962"/>
                  <a:gd name="T21" fmla="*/ 546 h 716"/>
                  <a:gd name="T22" fmla="*/ 312 w 962"/>
                  <a:gd name="T23" fmla="*/ 516 h 716"/>
                  <a:gd name="T24" fmla="*/ 346 w 962"/>
                  <a:gd name="T25" fmla="*/ 522 h 716"/>
                  <a:gd name="T26" fmla="*/ 356 w 962"/>
                  <a:gd name="T27" fmla="*/ 466 h 716"/>
                  <a:gd name="T28" fmla="*/ 296 w 962"/>
                  <a:gd name="T29" fmla="*/ 436 h 716"/>
                  <a:gd name="T30" fmla="*/ 330 w 962"/>
                  <a:gd name="T31" fmla="*/ 414 h 716"/>
                  <a:gd name="T32" fmla="*/ 274 w 962"/>
                  <a:gd name="T33" fmla="*/ 414 h 716"/>
                  <a:gd name="T34" fmla="*/ 238 w 962"/>
                  <a:gd name="T35" fmla="*/ 306 h 716"/>
                  <a:gd name="T36" fmla="*/ 148 w 962"/>
                  <a:gd name="T37" fmla="*/ 262 h 716"/>
                  <a:gd name="T38" fmla="*/ 100 w 962"/>
                  <a:gd name="T39" fmla="*/ 272 h 716"/>
                  <a:gd name="T40" fmla="*/ 68 w 962"/>
                  <a:gd name="T41" fmla="*/ 256 h 716"/>
                  <a:gd name="T42" fmla="*/ 24 w 962"/>
                  <a:gd name="T43" fmla="*/ 240 h 716"/>
                  <a:gd name="T44" fmla="*/ 102 w 962"/>
                  <a:gd name="T45" fmla="*/ 222 h 716"/>
                  <a:gd name="T46" fmla="*/ 8 w 962"/>
                  <a:gd name="T47" fmla="*/ 206 h 716"/>
                  <a:gd name="T48" fmla="*/ 58 w 962"/>
                  <a:gd name="T49" fmla="*/ 180 h 716"/>
                  <a:gd name="T50" fmla="*/ 124 w 962"/>
                  <a:gd name="T51" fmla="*/ 134 h 716"/>
                  <a:gd name="T52" fmla="*/ 128 w 962"/>
                  <a:gd name="T53" fmla="*/ 102 h 716"/>
                  <a:gd name="T54" fmla="*/ 182 w 962"/>
                  <a:gd name="T55" fmla="*/ 70 h 716"/>
                  <a:gd name="T56" fmla="*/ 230 w 962"/>
                  <a:gd name="T57" fmla="*/ 68 h 716"/>
                  <a:gd name="T58" fmla="*/ 296 w 962"/>
                  <a:gd name="T59" fmla="*/ 50 h 716"/>
                  <a:gd name="T60" fmla="*/ 344 w 962"/>
                  <a:gd name="T61" fmla="*/ 66 h 716"/>
                  <a:gd name="T62" fmla="*/ 374 w 962"/>
                  <a:gd name="T63" fmla="*/ 44 h 716"/>
                  <a:gd name="T64" fmla="*/ 400 w 962"/>
                  <a:gd name="T65" fmla="*/ 40 h 716"/>
                  <a:gd name="T66" fmla="*/ 478 w 962"/>
                  <a:gd name="T67" fmla="*/ 14 h 716"/>
                  <a:gd name="T68" fmla="*/ 618 w 962"/>
                  <a:gd name="T69" fmla="*/ 0 h 716"/>
                  <a:gd name="T70" fmla="*/ 756 w 962"/>
                  <a:gd name="T71" fmla="*/ 18 h 716"/>
                  <a:gd name="T72" fmla="*/ 738 w 962"/>
                  <a:gd name="T73" fmla="*/ 56 h 716"/>
                  <a:gd name="T74" fmla="*/ 754 w 962"/>
                  <a:gd name="T75" fmla="*/ 66 h 716"/>
                  <a:gd name="T76" fmla="*/ 760 w 962"/>
                  <a:gd name="T77" fmla="*/ 76 h 716"/>
                  <a:gd name="T78" fmla="*/ 806 w 962"/>
                  <a:gd name="T79" fmla="*/ 66 h 716"/>
                  <a:gd name="T80" fmla="*/ 792 w 962"/>
                  <a:gd name="T81" fmla="*/ 102 h 716"/>
                  <a:gd name="T82" fmla="*/ 884 w 962"/>
                  <a:gd name="T83" fmla="*/ 68 h 716"/>
                  <a:gd name="T84" fmla="*/ 948 w 962"/>
                  <a:gd name="T85" fmla="*/ 90 h 716"/>
                  <a:gd name="T86" fmla="*/ 872 w 962"/>
                  <a:gd name="T87" fmla="*/ 110 h 716"/>
                  <a:gd name="T88" fmla="*/ 888 w 962"/>
                  <a:gd name="T89" fmla="*/ 130 h 716"/>
                  <a:gd name="T90" fmla="*/ 866 w 962"/>
                  <a:gd name="T91" fmla="*/ 138 h 716"/>
                  <a:gd name="T92" fmla="*/ 842 w 962"/>
                  <a:gd name="T93" fmla="*/ 170 h 716"/>
                  <a:gd name="T94" fmla="*/ 848 w 962"/>
                  <a:gd name="T95" fmla="*/ 212 h 716"/>
                  <a:gd name="T96" fmla="*/ 840 w 962"/>
                  <a:gd name="T97" fmla="*/ 228 h 716"/>
                  <a:gd name="T98" fmla="*/ 860 w 962"/>
                  <a:gd name="T99" fmla="*/ 258 h 716"/>
                  <a:gd name="T100" fmla="*/ 814 w 962"/>
                  <a:gd name="T101" fmla="*/ 248 h 716"/>
                  <a:gd name="T102" fmla="*/ 848 w 962"/>
                  <a:gd name="T103" fmla="*/ 296 h 716"/>
                  <a:gd name="T104" fmla="*/ 850 w 962"/>
                  <a:gd name="T105" fmla="*/ 324 h 716"/>
                  <a:gd name="T106" fmla="*/ 830 w 962"/>
                  <a:gd name="T107" fmla="*/ 350 h 716"/>
                  <a:gd name="T108" fmla="*/ 756 w 962"/>
                  <a:gd name="T109" fmla="*/ 360 h 716"/>
                  <a:gd name="T110" fmla="*/ 800 w 962"/>
                  <a:gd name="T111" fmla="*/ 400 h 716"/>
                  <a:gd name="T112" fmla="*/ 804 w 962"/>
                  <a:gd name="T113" fmla="*/ 410 h 716"/>
                  <a:gd name="T114" fmla="*/ 756 w 962"/>
                  <a:gd name="T115" fmla="*/ 416 h 716"/>
                  <a:gd name="T116" fmla="*/ 778 w 962"/>
                  <a:gd name="T117" fmla="*/ 45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47" name="Freeform 6">
                <a:extLst>
                  <a:ext uri="{FF2B5EF4-FFF2-40B4-BE49-F238E27FC236}">
                    <a16:creationId xmlns:a16="http://schemas.microsoft.com/office/drawing/2014/main" id="{6647798E-4A17-437D-97BE-E53D5CFD668B}"/>
                  </a:ext>
                </a:extLst>
              </p:cNvPr>
              <p:cNvSpPr>
                <a:spLocks/>
              </p:cNvSpPr>
              <p:nvPr/>
            </p:nvSpPr>
            <p:spPr bwMode="gray">
              <a:xfrm>
                <a:off x="2747360" y="3801681"/>
                <a:ext cx="795816" cy="507908"/>
              </a:xfrm>
              <a:custGeom>
                <a:avLst/>
                <a:gdLst>
                  <a:gd name="T0" fmla="*/ 76 w 482"/>
                  <a:gd name="T1" fmla="*/ 18 h 306"/>
                  <a:gd name="T2" fmla="*/ 146 w 482"/>
                  <a:gd name="T3" fmla="*/ 18 h 306"/>
                  <a:gd name="T4" fmla="*/ 196 w 482"/>
                  <a:gd name="T5" fmla="*/ 38 h 306"/>
                  <a:gd name="T6" fmla="*/ 226 w 482"/>
                  <a:gd name="T7" fmla="*/ 62 h 306"/>
                  <a:gd name="T8" fmla="*/ 258 w 482"/>
                  <a:gd name="T9" fmla="*/ 58 h 306"/>
                  <a:gd name="T10" fmla="*/ 282 w 482"/>
                  <a:gd name="T11" fmla="*/ 96 h 306"/>
                  <a:gd name="T12" fmla="*/ 318 w 482"/>
                  <a:gd name="T13" fmla="*/ 116 h 306"/>
                  <a:gd name="T14" fmla="*/ 308 w 482"/>
                  <a:gd name="T15" fmla="*/ 152 h 306"/>
                  <a:gd name="T16" fmla="*/ 312 w 482"/>
                  <a:gd name="T17" fmla="*/ 192 h 306"/>
                  <a:gd name="T18" fmla="*/ 338 w 482"/>
                  <a:gd name="T19" fmla="*/ 234 h 306"/>
                  <a:gd name="T20" fmla="*/ 376 w 482"/>
                  <a:gd name="T21" fmla="*/ 244 h 306"/>
                  <a:gd name="T22" fmla="*/ 424 w 482"/>
                  <a:gd name="T23" fmla="*/ 220 h 306"/>
                  <a:gd name="T24" fmla="*/ 442 w 482"/>
                  <a:gd name="T25" fmla="*/ 192 h 306"/>
                  <a:gd name="T26" fmla="*/ 482 w 482"/>
                  <a:gd name="T27" fmla="*/ 194 h 306"/>
                  <a:gd name="T28" fmla="*/ 470 w 482"/>
                  <a:gd name="T29" fmla="*/ 220 h 306"/>
                  <a:gd name="T30" fmla="*/ 464 w 482"/>
                  <a:gd name="T31" fmla="*/ 246 h 306"/>
                  <a:gd name="T32" fmla="*/ 452 w 482"/>
                  <a:gd name="T33" fmla="*/ 246 h 306"/>
                  <a:gd name="T34" fmla="*/ 416 w 482"/>
                  <a:gd name="T35" fmla="*/ 254 h 306"/>
                  <a:gd name="T36" fmla="*/ 424 w 482"/>
                  <a:gd name="T37" fmla="*/ 272 h 306"/>
                  <a:gd name="T38" fmla="*/ 412 w 482"/>
                  <a:gd name="T39" fmla="*/ 282 h 306"/>
                  <a:gd name="T40" fmla="*/ 402 w 482"/>
                  <a:gd name="T41" fmla="*/ 288 h 306"/>
                  <a:gd name="T42" fmla="*/ 392 w 482"/>
                  <a:gd name="T43" fmla="*/ 300 h 306"/>
                  <a:gd name="T44" fmla="*/ 364 w 482"/>
                  <a:gd name="T45" fmla="*/ 280 h 306"/>
                  <a:gd name="T46" fmla="*/ 338 w 482"/>
                  <a:gd name="T47" fmla="*/ 284 h 306"/>
                  <a:gd name="T48" fmla="*/ 298 w 482"/>
                  <a:gd name="T49" fmla="*/ 276 h 306"/>
                  <a:gd name="T50" fmla="*/ 254 w 482"/>
                  <a:gd name="T51" fmla="*/ 260 h 306"/>
                  <a:gd name="T52" fmla="*/ 218 w 482"/>
                  <a:gd name="T53" fmla="*/ 240 h 306"/>
                  <a:gd name="T54" fmla="*/ 186 w 482"/>
                  <a:gd name="T55" fmla="*/ 212 h 306"/>
                  <a:gd name="T56" fmla="*/ 192 w 482"/>
                  <a:gd name="T57" fmla="*/ 186 h 306"/>
                  <a:gd name="T58" fmla="*/ 156 w 482"/>
                  <a:gd name="T59" fmla="*/ 146 h 306"/>
                  <a:gd name="T60" fmla="*/ 126 w 482"/>
                  <a:gd name="T61" fmla="*/ 120 h 306"/>
                  <a:gd name="T62" fmla="*/ 100 w 482"/>
                  <a:gd name="T63" fmla="*/ 86 h 306"/>
                  <a:gd name="T64" fmla="*/ 72 w 482"/>
                  <a:gd name="T65" fmla="*/ 48 h 306"/>
                  <a:gd name="T66" fmla="*/ 50 w 482"/>
                  <a:gd name="T67" fmla="*/ 20 h 306"/>
                  <a:gd name="T68" fmla="*/ 40 w 482"/>
                  <a:gd name="T69" fmla="*/ 38 h 306"/>
                  <a:gd name="T70" fmla="*/ 64 w 482"/>
                  <a:gd name="T71" fmla="*/ 76 h 306"/>
                  <a:gd name="T72" fmla="*/ 90 w 482"/>
                  <a:gd name="T73" fmla="*/ 108 h 306"/>
                  <a:gd name="T74" fmla="*/ 106 w 482"/>
                  <a:gd name="T75" fmla="*/ 146 h 306"/>
                  <a:gd name="T76" fmla="*/ 120 w 482"/>
                  <a:gd name="T77" fmla="*/ 156 h 306"/>
                  <a:gd name="T78" fmla="*/ 108 w 482"/>
                  <a:gd name="T79" fmla="*/ 158 h 306"/>
                  <a:gd name="T80" fmla="*/ 84 w 482"/>
                  <a:gd name="T81" fmla="*/ 134 h 306"/>
                  <a:gd name="T82" fmla="*/ 72 w 482"/>
                  <a:gd name="T83" fmla="*/ 108 h 306"/>
                  <a:gd name="T84" fmla="*/ 48 w 482"/>
                  <a:gd name="T85" fmla="*/ 98 h 306"/>
                  <a:gd name="T86" fmla="*/ 42 w 482"/>
                  <a:gd name="T87" fmla="*/ 84 h 306"/>
                  <a:gd name="T88" fmla="*/ 46 w 482"/>
                  <a:gd name="T89" fmla="*/ 74 h 306"/>
                  <a:gd name="T90" fmla="*/ 30 w 482"/>
                  <a:gd name="T91" fmla="*/ 56 h 306"/>
                  <a:gd name="T92" fmla="*/ 12 w 482"/>
                  <a:gd name="T93" fmla="*/ 2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48" name="Freeform 7">
                <a:extLst>
                  <a:ext uri="{FF2B5EF4-FFF2-40B4-BE49-F238E27FC236}">
                    <a16:creationId xmlns:a16="http://schemas.microsoft.com/office/drawing/2014/main" id="{2D48C37E-6025-46B7-8FD7-D1769BD4AC59}"/>
                  </a:ext>
                </a:extLst>
              </p:cNvPr>
              <p:cNvSpPr>
                <a:spLocks/>
              </p:cNvSpPr>
              <p:nvPr/>
            </p:nvSpPr>
            <p:spPr bwMode="gray">
              <a:xfrm>
                <a:off x="2522814" y="2234806"/>
                <a:ext cx="274078" cy="172622"/>
              </a:xfrm>
              <a:custGeom>
                <a:avLst/>
                <a:gdLst>
                  <a:gd name="T0" fmla="*/ 20 w 166"/>
                  <a:gd name="T1" fmla="*/ 6 h 104"/>
                  <a:gd name="T2" fmla="*/ 20 w 166"/>
                  <a:gd name="T3" fmla="*/ 14 h 104"/>
                  <a:gd name="T4" fmla="*/ 28 w 166"/>
                  <a:gd name="T5" fmla="*/ 22 h 104"/>
                  <a:gd name="T6" fmla="*/ 28 w 166"/>
                  <a:gd name="T7" fmla="*/ 28 h 104"/>
                  <a:gd name="T8" fmla="*/ 24 w 166"/>
                  <a:gd name="T9" fmla="*/ 34 h 104"/>
                  <a:gd name="T10" fmla="*/ 20 w 166"/>
                  <a:gd name="T11" fmla="*/ 44 h 104"/>
                  <a:gd name="T12" fmla="*/ 12 w 166"/>
                  <a:gd name="T13" fmla="*/ 54 h 104"/>
                  <a:gd name="T14" fmla="*/ 8 w 166"/>
                  <a:gd name="T15" fmla="*/ 68 h 104"/>
                  <a:gd name="T16" fmla="*/ 0 w 166"/>
                  <a:gd name="T17" fmla="*/ 76 h 104"/>
                  <a:gd name="T18" fmla="*/ 12 w 166"/>
                  <a:gd name="T19" fmla="*/ 80 h 104"/>
                  <a:gd name="T20" fmla="*/ 20 w 166"/>
                  <a:gd name="T21" fmla="*/ 84 h 104"/>
                  <a:gd name="T22" fmla="*/ 32 w 166"/>
                  <a:gd name="T23" fmla="*/ 92 h 104"/>
                  <a:gd name="T24" fmla="*/ 42 w 166"/>
                  <a:gd name="T25" fmla="*/ 104 h 104"/>
                  <a:gd name="T26" fmla="*/ 54 w 166"/>
                  <a:gd name="T27" fmla="*/ 100 h 104"/>
                  <a:gd name="T28" fmla="*/ 68 w 166"/>
                  <a:gd name="T29" fmla="*/ 92 h 104"/>
                  <a:gd name="T30" fmla="*/ 80 w 166"/>
                  <a:gd name="T31" fmla="*/ 92 h 104"/>
                  <a:gd name="T32" fmla="*/ 86 w 166"/>
                  <a:gd name="T33" fmla="*/ 82 h 104"/>
                  <a:gd name="T34" fmla="*/ 90 w 166"/>
                  <a:gd name="T35" fmla="*/ 72 h 104"/>
                  <a:gd name="T36" fmla="*/ 102 w 166"/>
                  <a:gd name="T37" fmla="*/ 66 h 104"/>
                  <a:gd name="T38" fmla="*/ 106 w 166"/>
                  <a:gd name="T39" fmla="*/ 58 h 104"/>
                  <a:gd name="T40" fmla="*/ 120 w 166"/>
                  <a:gd name="T41" fmla="*/ 50 h 104"/>
                  <a:gd name="T42" fmla="*/ 140 w 166"/>
                  <a:gd name="T43" fmla="*/ 40 h 104"/>
                  <a:gd name="T44" fmla="*/ 166 w 166"/>
                  <a:gd name="T45" fmla="*/ 32 h 104"/>
                  <a:gd name="T46" fmla="*/ 158 w 166"/>
                  <a:gd name="T47" fmla="*/ 26 h 104"/>
                  <a:gd name="T48" fmla="*/ 142 w 166"/>
                  <a:gd name="T49" fmla="*/ 16 h 104"/>
                  <a:gd name="T50" fmla="*/ 128 w 166"/>
                  <a:gd name="T51" fmla="*/ 8 h 104"/>
                  <a:gd name="T52" fmla="*/ 114 w 166"/>
                  <a:gd name="T53" fmla="*/ 10 h 104"/>
                  <a:gd name="T54" fmla="*/ 106 w 166"/>
                  <a:gd name="T55" fmla="*/ 16 h 104"/>
                  <a:gd name="T56" fmla="*/ 94 w 166"/>
                  <a:gd name="T57" fmla="*/ 14 h 104"/>
                  <a:gd name="T58" fmla="*/ 74 w 166"/>
                  <a:gd name="T59" fmla="*/ 6 h 104"/>
                  <a:gd name="T60" fmla="*/ 72 w 166"/>
                  <a:gd name="T61" fmla="*/ 0 h 104"/>
                  <a:gd name="T62" fmla="*/ 54 w 166"/>
                  <a:gd name="T63" fmla="*/ 0 h 104"/>
                  <a:gd name="T64" fmla="*/ 52 w 166"/>
                  <a:gd name="T65" fmla="*/ 6 h 104"/>
                  <a:gd name="T66" fmla="*/ 34 w 166"/>
                  <a:gd name="T67" fmla="*/ 4 h 104"/>
                  <a:gd name="T68" fmla="*/ 20 w 166"/>
                  <a:gd name="T69"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49" name="Freeform 8">
                <a:extLst>
                  <a:ext uri="{FF2B5EF4-FFF2-40B4-BE49-F238E27FC236}">
                    <a16:creationId xmlns:a16="http://schemas.microsoft.com/office/drawing/2014/main" id="{1190458F-01E0-4C22-9E8B-F93FA2754022}"/>
                  </a:ext>
                </a:extLst>
              </p:cNvPr>
              <p:cNvSpPr>
                <a:spLocks/>
              </p:cNvSpPr>
              <p:nvPr/>
            </p:nvSpPr>
            <p:spPr bwMode="gray">
              <a:xfrm>
                <a:off x="2704434" y="2297879"/>
                <a:ext cx="468905" cy="225737"/>
              </a:xfrm>
              <a:custGeom>
                <a:avLst/>
                <a:gdLst>
                  <a:gd name="T0" fmla="*/ 104 w 284"/>
                  <a:gd name="T1" fmla="*/ 82 h 136"/>
                  <a:gd name="T2" fmla="*/ 52 w 284"/>
                  <a:gd name="T3" fmla="*/ 78 h 136"/>
                  <a:gd name="T4" fmla="*/ 10 w 284"/>
                  <a:gd name="T5" fmla="*/ 74 h 136"/>
                  <a:gd name="T6" fmla="*/ 30 w 284"/>
                  <a:gd name="T7" fmla="*/ 62 h 136"/>
                  <a:gd name="T8" fmla="*/ 56 w 284"/>
                  <a:gd name="T9" fmla="*/ 54 h 136"/>
                  <a:gd name="T10" fmla="*/ 34 w 284"/>
                  <a:gd name="T11" fmla="*/ 56 h 136"/>
                  <a:gd name="T12" fmla="*/ 14 w 284"/>
                  <a:gd name="T13" fmla="*/ 52 h 136"/>
                  <a:gd name="T14" fmla="*/ 0 w 284"/>
                  <a:gd name="T15" fmla="*/ 42 h 136"/>
                  <a:gd name="T16" fmla="*/ 12 w 284"/>
                  <a:gd name="T17" fmla="*/ 30 h 136"/>
                  <a:gd name="T18" fmla="*/ 26 w 284"/>
                  <a:gd name="T19" fmla="*/ 14 h 136"/>
                  <a:gd name="T20" fmla="*/ 74 w 284"/>
                  <a:gd name="T21" fmla="*/ 0 h 136"/>
                  <a:gd name="T22" fmla="*/ 74 w 284"/>
                  <a:gd name="T23" fmla="*/ 12 h 136"/>
                  <a:gd name="T24" fmla="*/ 84 w 284"/>
                  <a:gd name="T25" fmla="*/ 22 h 136"/>
                  <a:gd name="T26" fmla="*/ 106 w 284"/>
                  <a:gd name="T27" fmla="*/ 12 h 136"/>
                  <a:gd name="T28" fmla="*/ 118 w 284"/>
                  <a:gd name="T29" fmla="*/ 24 h 136"/>
                  <a:gd name="T30" fmla="*/ 128 w 284"/>
                  <a:gd name="T31" fmla="*/ 26 h 136"/>
                  <a:gd name="T32" fmla="*/ 144 w 284"/>
                  <a:gd name="T33" fmla="*/ 18 h 136"/>
                  <a:gd name="T34" fmla="*/ 142 w 284"/>
                  <a:gd name="T35" fmla="*/ 10 h 136"/>
                  <a:gd name="T36" fmla="*/ 162 w 284"/>
                  <a:gd name="T37" fmla="*/ 26 h 136"/>
                  <a:gd name="T38" fmla="*/ 172 w 284"/>
                  <a:gd name="T39" fmla="*/ 48 h 136"/>
                  <a:gd name="T40" fmla="*/ 176 w 284"/>
                  <a:gd name="T41" fmla="*/ 34 h 136"/>
                  <a:gd name="T42" fmla="*/ 170 w 284"/>
                  <a:gd name="T43" fmla="*/ 4 h 136"/>
                  <a:gd name="T44" fmla="*/ 192 w 284"/>
                  <a:gd name="T45" fmla="*/ 4 h 136"/>
                  <a:gd name="T46" fmla="*/ 216 w 284"/>
                  <a:gd name="T47" fmla="*/ 24 h 136"/>
                  <a:gd name="T48" fmla="*/ 230 w 284"/>
                  <a:gd name="T49" fmla="*/ 52 h 136"/>
                  <a:gd name="T50" fmla="*/ 228 w 284"/>
                  <a:gd name="T51" fmla="*/ 66 h 136"/>
                  <a:gd name="T52" fmla="*/ 248 w 284"/>
                  <a:gd name="T53" fmla="*/ 82 h 136"/>
                  <a:gd name="T54" fmla="*/ 268 w 284"/>
                  <a:gd name="T55" fmla="*/ 90 h 136"/>
                  <a:gd name="T56" fmla="*/ 280 w 284"/>
                  <a:gd name="T57" fmla="*/ 104 h 136"/>
                  <a:gd name="T58" fmla="*/ 254 w 284"/>
                  <a:gd name="T59" fmla="*/ 106 h 136"/>
                  <a:gd name="T60" fmla="*/ 268 w 284"/>
                  <a:gd name="T61" fmla="*/ 116 h 136"/>
                  <a:gd name="T62" fmla="*/ 262 w 284"/>
                  <a:gd name="T63" fmla="*/ 128 h 136"/>
                  <a:gd name="T64" fmla="*/ 216 w 284"/>
                  <a:gd name="T65" fmla="*/ 128 h 136"/>
                  <a:gd name="T66" fmla="*/ 202 w 284"/>
                  <a:gd name="T67" fmla="*/ 122 h 136"/>
                  <a:gd name="T68" fmla="*/ 184 w 284"/>
                  <a:gd name="T69" fmla="*/ 122 h 136"/>
                  <a:gd name="T70" fmla="*/ 152 w 284"/>
                  <a:gd name="T71" fmla="*/ 134 h 136"/>
                  <a:gd name="T72" fmla="*/ 84 w 284"/>
                  <a:gd name="T73" fmla="*/ 130 h 136"/>
                  <a:gd name="T74" fmla="*/ 40 w 284"/>
                  <a:gd name="T75" fmla="*/ 118 h 136"/>
                  <a:gd name="T76" fmla="*/ 30 w 284"/>
                  <a:gd name="T77" fmla="*/ 92 h 136"/>
                  <a:gd name="T78" fmla="*/ 80 w 284"/>
                  <a:gd name="T79" fmla="*/ 88 h 136"/>
                  <a:gd name="T80" fmla="*/ 110 w 284"/>
                  <a:gd name="T81" fmla="*/ 9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0" name="Freeform 9">
                <a:extLst>
                  <a:ext uri="{FF2B5EF4-FFF2-40B4-BE49-F238E27FC236}">
                    <a16:creationId xmlns:a16="http://schemas.microsoft.com/office/drawing/2014/main" id="{54F5AA29-0862-43ED-83A0-57277A3FD6D9}"/>
                  </a:ext>
                </a:extLst>
              </p:cNvPr>
              <p:cNvSpPr>
                <a:spLocks/>
              </p:cNvSpPr>
              <p:nvPr/>
            </p:nvSpPr>
            <p:spPr bwMode="gray">
              <a:xfrm>
                <a:off x="2740755" y="2108659"/>
                <a:ext cx="313704" cy="136106"/>
              </a:xfrm>
              <a:custGeom>
                <a:avLst/>
                <a:gdLst>
                  <a:gd name="T0" fmla="*/ 98 w 190"/>
                  <a:gd name="T1" fmla="*/ 56 h 82"/>
                  <a:gd name="T2" fmla="*/ 80 w 190"/>
                  <a:gd name="T3" fmla="*/ 56 h 82"/>
                  <a:gd name="T4" fmla="*/ 58 w 190"/>
                  <a:gd name="T5" fmla="*/ 56 h 82"/>
                  <a:gd name="T6" fmla="*/ 62 w 190"/>
                  <a:gd name="T7" fmla="*/ 48 h 82"/>
                  <a:gd name="T8" fmla="*/ 52 w 190"/>
                  <a:gd name="T9" fmla="*/ 50 h 82"/>
                  <a:gd name="T10" fmla="*/ 48 w 190"/>
                  <a:gd name="T11" fmla="*/ 58 h 82"/>
                  <a:gd name="T12" fmla="*/ 30 w 190"/>
                  <a:gd name="T13" fmla="*/ 62 h 82"/>
                  <a:gd name="T14" fmla="*/ 20 w 190"/>
                  <a:gd name="T15" fmla="*/ 58 h 82"/>
                  <a:gd name="T16" fmla="*/ 2 w 190"/>
                  <a:gd name="T17" fmla="*/ 56 h 82"/>
                  <a:gd name="T18" fmla="*/ 0 w 190"/>
                  <a:gd name="T19" fmla="*/ 48 h 82"/>
                  <a:gd name="T20" fmla="*/ 18 w 190"/>
                  <a:gd name="T21" fmla="*/ 46 h 82"/>
                  <a:gd name="T22" fmla="*/ 4 w 190"/>
                  <a:gd name="T23" fmla="*/ 42 h 82"/>
                  <a:gd name="T24" fmla="*/ 10 w 190"/>
                  <a:gd name="T25" fmla="*/ 36 h 82"/>
                  <a:gd name="T26" fmla="*/ 34 w 190"/>
                  <a:gd name="T27" fmla="*/ 34 h 82"/>
                  <a:gd name="T28" fmla="*/ 16 w 190"/>
                  <a:gd name="T29" fmla="*/ 30 h 82"/>
                  <a:gd name="T30" fmla="*/ 18 w 190"/>
                  <a:gd name="T31" fmla="*/ 24 h 82"/>
                  <a:gd name="T32" fmla="*/ 26 w 190"/>
                  <a:gd name="T33" fmla="*/ 20 h 82"/>
                  <a:gd name="T34" fmla="*/ 34 w 190"/>
                  <a:gd name="T35" fmla="*/ 16 h 82"/>
                  <a:gd name="T36" fmla="*/ 50 w 190"/>
                  <a:gd name="T37" fmla="*/ 14 h 82"/>
                  <a:gd name="T38" fmla="*/ 58 w 190"/>
                  <a:gd name="T39" fmla="*/ 22 h 82"/>
                  <a:gd name="T40" fmla="*/ 66 w 190"/>
                  <a:gd name="T41" fmla="*/ 20 h 82"/>
                  <a:gd name="T42" fmla="*/ 74 w 190"/>
                  <a:gd name="T43" fmla="*/ 20 h 82"/>
                  <a:gd name="T44" fmla="*/ 88 w 190"/>
                  <a:gd name="T45" fmla="*/ 28 h 82"/>
                  <a:gd name="T46" fmla="*/ 98 w 190"/>
                  <a:gd name="T47" fmla="*/ 36 h 82"/>
                  <a:gd name="T48" fmla="*/ 98 w 190"/>
                  <a:gd name="T49" fmla="*/ 40 h 82"/>
                  <a:gd name="T50" fmla="*/ 98 w 190"/>
                  <a:gd name="T51" fmla="*/ 42 h 82"/>
                  <a:gd name="T52" fmla="*/ 100 w 190"/>
                  <a:gd name="T53" fmla="*/ 44 h 82"/>
                  <a:gd name="T54" fmla="*/ 136 w 190"/>
                  <a:gd name="T55" fmla="*/ 44 h 82"/>
                  <a:gd name="T56" fmla="*/ 136 w 190"/>
                  <a:gd name="T57" fmla="*/ 38 h 82"/>
                  <a:gd name="T58" fmla="*/ 118 w 190"/>
                  <a:gd name="T59" fmla="*/ 34 h 82"/>
                  <a:gd name="T60" fmla="*/ 130 w 190"/>
                  <a:gd name="T61" fmla="*/ 28 h 82"/>
                  <a:gd name="T62" fmla="*/ 128 w 190"/>
                  <a:gd name="T63" fmla="*/ 24 h 82"/>
                  <a:gd name="T64" fmla="*/ 116 w 190"/>
                  <a:gd name="T65" fmla="*/ 20 h 82"/>
                  <a:gd name="T66" fmla="*/ 122 w 190"/>
                  <a:gd name="T67" fmla="*/ 10 h 82"/>
                  <a:gd name="T68" fmla="*/ 130 w 190"/>
                  <a:gd name="T69" fmla="*/ 0 h 82"/>
                  <a:gd name="T70" fmla="*/ 140 w 190"/>
                  <a:gd name="T71" fmla="*/ 2 h 82"/>
                  <a:gd name="T72" fmla="*/ 142 w 190"/>
                  <a:gd name="T73" fmla="*/ 8 h 82"/>
                  <a:gd name="T74" fmla="*/ 148 w 190"/>
                  <a:gd name="T75" fmla="*/ 16 h 82"/>
                  <a:gd name="T76" fmla="*/ 146 w 190"/>
                  <a:gd name="T77" fmla="*/ 22 h 82"/>
                  <a:gd name="T78" fmla="*/ 148 w 190"/>
                  <a:gd name="T79" fmla="*/ 30 h 82"/>
                  <a:gd name="T80" fmla="*/ 162 w 190"/>
                  <a:gd name="T81" fmla="*/ 34 h 82"/>
                  <a:gd name="T82" fmla="*/ 168 w 190"/>
                  <a:gd name="T83" fmla="*/ 34 h 82"/>
                  <a:gd name="T84" fmla="*/ 172 w 190"/>
                  <a:gd name="T85" fmla="*/ 28 h 82"/>
                  <a:gd name="T86" fmla="*/ 184 w 190"/>
                  <a:gd name="T87" fmla="*/ 28 h 82"/>
                  <a:gd name="T88" fmla="*/ 190 w 190"/>
                  <a:gd name="T89" fmla="*/ 34 h 82"/>
                  <a:gd name="T90" fmla="*/ 190 w 190"/>
                  <a:gd name="T91" fmla="*/ 48 h 82"/>
                  <a:gd name="T92" fmla="*/ 182 w 190"/>
                  <a:gd name="T93" fmla="*/ 58 h 82"/>
                  <a:gd name="T94" fmla="*/ 168 w 190"/>
                  <a:gd name="T95" fmla="*/ 64 h 82"/>
                  <a:gd name="T96" fmla="*/ 148 w 190"/>
                  <a:gd name="T97" fmla="*/ 58 h 82"/>
                  <a:gd name="T98" fmla="*/ 134 w 190"/>
                  <a:gd name="T99" fmla="*/ 64 h 82"/>
                  <a:gd name="T100" fmla="*/ 114 w 190"/>
                  <a:gd name="T101" fmla="*/ 66 h 82"/>
                  <a:gd name="T102" fmla="*/ 96 w 190"/>
                  <a:gd name="T103" fmla="*/ 76 h 82"/>
                  <a:gd name="T104" fmla="*/ 74 w 190"/>
                  <a:gd name="T105" fmla="*/ 82 h 82"/>
                  <a:gd name="T106" fmla="*/ 58 w 190"/>
                  <a:gd name="T107" fmla="*/ 78 h 82"/>
                  <a:gd name="T108" fmla="*/ 50 w 190"/>
                  <a:gd name="T109" fmla="*/ 70 h 82"/>
                  <a:gd name="T110" fmla="*/ 62 w 190"/>
                  <a:gd name="T111" fmla="*/ 64 h 82"/>
                  <a:gd name="T112" fmla="*/ 80 w 190"/>
                  <a:gd name="T113" fmla="*/ 64 h 82"/>
                  <a:gd name="T114" fmla="*/ 96 w 190"/>
                  <a:gd name="T115" fmla="*/ 62 h 82"/>
                  <a:gd name="T116" fmla="*/ 98 w 190"/>
                  <a:gd name="T117"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1" name="Freeform 10">
                <a:extLst>
                  <a:ext uri="{FF2B5EF4-FFF2-40B4-BE49-F238E27FC236}">
                    <a16:creationId xmlns:a16="http://schemas.microsoft.com/office/drawing/2014/main" id="{138F5E61-D12F-48DD-A3A6-BAD65690A75D}"/>
                  </a:ext>
                </a:extLst>
              </p:cNvPr>
              <p:cNvSpPr>
                <a:spLocks/>
              </p:cNvSpPr>
              <p:nvPr/>
            </p:nvSpPr>
            <p:spPr bwMode="gray">
              <a:xfrm>
                <a:off x="3054460" y="1965915"/>
                <a:ext cx="175013" cy="92950"/>
              </a:xfrm>
              <a:custGeom>
                <a:avLst/>
                <a:gdLst>
                  <a:gd name="T0" fmla="*/ 0 w 106"/>
                  <a:gd name="T1" fmla="*/ 12 h 56"/>
                  <a:gd name="T2" fmla="*/ 16 w 106"/>
                  <a:gd name="T3" fmla="*/ 16 h 56"/>
                  <a:gd name="T4" fmla="*/ 26 w 106"/>
                  <a:gd name="T5" fmla="*/ 20 h 56"/>
                  <a:gd name="T6" fmla="*/ 34 w 106"/>
                  <a:gd name="T7" fmla="*/ 28 h 56"/>
                  <a:gd name="T8" fmla="*/ 32 w 106"/>
                  <a:gd name="T9" fmla="*/ 30 h 56"/>
                  <a:gd name="T10" fmla="*/ 18 w 106"/>
                  <a:gd name="T11" fmla="*/ 28 h 56"/>
                  <a:gd name="T12" fmla="*/ 10 w 106"/>
                  <a:gd name="T13" fmla="*/ 30 h 56"/>
                  <a:gd name="T14" fmla="*/ 8 w 106"/>
                  <a:gd name="T15" fmla="*/ 40 h 56"/>
                  <a:gd name="T16" fmla="*/ 20 w 106"/>
                  <a:gd name="T17" fmla="*/ 42 h 56"/>
                  <a:gd name="T18" fmla="*/ 34 w 106"/>
                  <a:gd name="T19" fmla="*/ 40 h 56"/>
                  <a:gd name="T20" fmla="*/ 50 w 106"/>
                  <a:gd name="T21" fmla="*/ 38 h 56"/>
                  <a:gd name="T22" fmla="*/ 66 w 106"/>
                  <a:gd name="T23" fmla="*/ 40 h 56"/>
                  <a:gd name="T24" fmla="*/ 74 w 106"/>
                  <a:gd name="T25" fmla="*/ 46 h 56"/>
                  <a:gd name="T26" fmla="*/ 82 w 106"/>
                  <a:gd name="T27" fmla="*/ 56 h 56"/>
                  <a:gd name="T28" fmla="*/ 98 w 106"/>
                  <a:gd name="T29" fmla="*/ 56 h 56"/>
                  <a:gd name="T30" fmla="*/ 106 w 106"/>
                  <a:gd name="T31" fmla="*/ 48 h 56"/>
                  <a:gd name="T32" fmla="*/ 94 w 106"/>
                  <a:gd name="T33" fmla="*/ 38 h 56"/>
                  <a:gd name="T34" fmla="*/ 90 w 106"/>
                  <a:gd name="T35" fmla="*/ 28 h 56"/>
                  <a:gd name="T36" fmla="*/ 80 w 106"/>
                  <a:gd name="T37" fmla="*/ 20 h 56"/>
                  <a:gd name="T38" fmla="*/ 70 w 106"/>
                  <a:gd name="T39" fmla="*/ 18 h 56"/>
                  <a:gd name="T40" fmla="*/ 64 w 106"/>
                  <a:gd name="T41" fmla="*/ 12 h 56"/>
                  <a:gd name="T42" fmla="*/ 50 w 106"/>
                  <a:gd name="T43" fmla="*/ 10 h 56"/>
                  <a:gd name="T44" fmla="*/ 44 w 106"/>
                  <a:gd name="T45" fmla="*/ 20 h 56"/>
                  <a:gd name="T46" fmla="*/ 42 w 106"/>
                  <a:gd name="T47" fmla="*/ 10 h 56"/>
                  <a:gd name="T48" fmla="*/ 40 w 106"/>
                  <a:gd name="T49" fmla="*/ 2 h 56"/>
                  <a:gd name="T50" fmla="*/ 18 w 106"/>
                  <a:gd name="T51" fmla="*/ 0 h 56"/>
                  <a:gd name="T52" fmla="*/ 0 w 106"/>
                  <a:gd name="T53" fmla="*/ 2 h 56"/>
                  <a:gd name="T54" fmla="*/ 0 w 106"/>
                  <a:gd name="T5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2" name="Freeform 11">
                <a:extLst>
                  <a:ext uri="{FF2B5EF4-FFF2-40B4-BE49-F238E27FC236}">
                    <a16:creationId xmlns:a16="http://schemas.microsoft.com/office/drawing/2014/main" id="{8EA8E0C3-06EE-4A09-865E-CE0599432938}"/>
                  </a:ext>
                </a:extLst>
              </p:cNvPr>
              <p:cNvSpPr>
                <a:spLocks/>
              </p:cNvSpPr>
              <p:nvPr/>
            </p:nvSpPr>
            <p:spPr bwMode="gray">
              <a:xfrm>
                <a:off x="3080877" y="2118618"/>
                <a:ext cx="184920" cy="92950"/>
              </a:xfrm>
              <a:custGeom>
                <a:avLst/>
                <a:gdLst>
                  <a:gd name="T0" fmla="*/ 104 w 112"/>
                  <a:gd name="T1" fmla="*/ 52 h 56"/>
                  <a:gd name="T2" fmla="*/ 92 w 112"/>
                  <a:gd name="T3" fmla="*/ 54 h 56"/>
                  <a:gd name="T4" fmla="*/ 70 w 112"/>
                  <a:gd name="T5" fmla="*/ 56 h 56"/>
                  <a:gd name="T6" fmla="*/ 66 w 112"/>
                  <a:gd name="T7" fmla="*/ 44 h 56"/>
                  <a:gd name="T8" fmla="*/ 74 w 112"/>
                  <a:gd name="T9" fmla="*/ 36 h 56"/>
                  <a:gd name="T10" fmla="*/ 68 w 112"/>
                  <a:gd name="T11" fmla="*/ 36 h 56"/>
                  <a:gd name="T12" fmla="*/ 58 w 112"/>
                  <a:gd name="T13" fmla="*/ 34 h 56"/>
                  <a:gd name="T14" fmla="*/ 48 w 112"/>
                  <a:gd name="T15" fmla="*/ 34 h 56"/>
                  <a:gd name="T16" fmla="*/ 36 w 112"/>
                  <a:gd name="T17" fmla="*/ 38 h 56"/>
                  <a:gd name="T18" fmla="*/ 26 w 112"/>
                  <a:gd name="T19" fmla="*/ 34 h 56"/>
                  <a:gd name="T20" fmla="*/ 8 w 112"/>
                  <a:gd name="T21" fmla="*/ 20 h 56"/>
                  <a:gd name="T22" fmla="*/ 0 w 112"/>
                  <a:gd name="T23" fmla="*/ 4 h 56"/>
                  <a:gd name="T24" fmla="*/ 8 w 112"/>
                  <a:gd name="T25" fmla="*/ 0 h 56"/>
                  <a:gd name="T26" fmla="*/ 18 w 112"/>
                  <a:gd name="T27" fmla="*/ 6 h 56"/>
                  <a:gd name="T28" fmla="*/ 26 w 112"/>
                  <a:gd name="T29" fmla="*/ 14 h 56"/>
                  <a:gd name="T30" fmla="*/ 40 w 112"/>
                  <a:gd name="T31" fmla="*/ 26 h 56"/>
                  <a:gd name="T32" fmla="*/ 48 w 112"/>
                  <a:gd name="T33" fmla="*/ 24 h 56"/>
                  <a:gd name="T34" fmla="*/ 40 w 112"/>
                  <a:gd name="T35" fmla="*/ 16 h 56"/>
                  <a:gd name="T36" fmla="*/ 40 w 112"/>
                  <a:gd name="T37" fmla="*/ 10 h 56"/>
                  <a:gd name="T38" fmla="*/ 48 w 112"/>
                  <a:gd name="T39" fmla="*/ 8 h 56"/>
                  <a:gd name="T40" fmla="*/ 58 w 112"/>
                  <a:gd name="T41" fmla="*/ 16 h 56"/>
                  <a:gd name="T42" fmla="*/ 70 w 112"/>
                  <a:gd name="T43" fmla="*/ 26 h 56"/>
                  <a:gd name="T44" fmla="*/ 74 w 112"/>
                  <a:gd name="T45" fmla="*/ 20 h 56"/>
                  <a:gd name="T46" fmla="*/ 68 w 112"/>
                  <a:gd name="T47" fmla="*/ 12 h 56"/>
                  <a:gd name="T48" fmla="*/ 62 w 112"/>
                  <a:gd name="T49" fmla="*/ 4 h 56"/>
                  <a:gd name="T50" fmla="*/ 64 w 112"/>
                  <a:gd name="T51" fmla="*/ 0 h 56"/>
                  <a:gd name="T52" fmla="*/ 78 w 112"/>
                  <a:gd name="T53" fmla="*/ 2 h 56"/>
                  <a:gd name="T54" fmla="*/ 84 w 112"/>
                  <a:gd name="T55" fmla="*/ 8 h 56"/>
                  <a:gd name="T56" fmla="*/ 92 w 112"/>
                  <a:gd name="T57" fmla="*/ 4 h 56"/>
                  <a:gd name="T58" fmla="*/ 104 w 112"/>
                  <a:gd name="T59" fmla="*/ 4 h 56"/>
                  <a:gd name="T60" fmla="*/ 108 w 112"/>
                  <a:gd name="T61" fmla="*/ 10 h 56"/>
                  <a:gd name="T62" fmla="*/ 110 w 112"/>
                  <a:gd name="T63" fmla="*/ 28 h 56"/>
                  <a:gd name="T64" fmla="*/ 112 w 112"/>
                  <a:gd name="T65" fmla="*/ 36 h 56"/>
                  <a:gd name="T66" fmla="*/ 104 w 112"/>
                  <a:gd name="T67" fmla="*/ 40 h 56"/>
                  <a:gd name="T68" fmla="*/ 104 w 112"/>
                  <a:gd name="T6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3" name="Freeform 12">
                <a:extLst>
                  <a:ext uri="{FF2B5EF4-FFF2-40B4-BE49-F238E27FC236}">
                    <a16:creationId xmlns:a16="http://schemas.microsoft.com/office/drawing/2014/main" id="{6E1C5BC3-C9B1-422A-BEA4-D32CD6218603}"/>
                  </a:ext>
                </a:extLst>
              </p:cNvPr>
              <p:cNvSpPr>
                <a:spLocks/>
              </p:cNvSpPr>
              <p:nvPr/>
            </p:nvSpPr>
            <p:spPr bwMode="gray">
              <a:xfrm>
                <a:off x="3288912" y="2095380"/>
                <a:ext cx="445789" cy="139426"/>
              </a:xfrm>
              <a:custGeom>
                <a:avLst/>
                <a:gdLst>
                  <a:gd name="T0" fmla="*/ 48 w 270"/>
                  <a:gd name="T1" fmla="*/ 26 h 84"/>
                  <a:gd name="T2" fmla="*/ 34 w 270"/>
                  <a:gd name="T3" fmla="*/ 28 h 84"/>
                  <a:gd name="T4" fmla="*/ 20 w 270"/>
                  <a:gd name="T5" fmla="*/ 26 h 84"/>
                  <a:gd name="T6" fmla="*/ 6 w 270"/>
                  <a:gd name="T7" fmla="*/ 20 h 84"/>
                  <a:gd name="T8" fmla="*/ 0 w 270"/>
                  <a:gd name="T9" fmla="*/ 14 h 84"/>
                  <a:gd name="T10" fmla="*/ 2 w 270"/>
                  <a:gd name="T11" fmla="*/ 4 h 84"/>
                  <a:gd name="T12" fmla="*/ 14 w 270"/>
                  <a:gd name="T13" fmla="*/ 0 h 84"/>
                  <a:gd name="T14" fmla="*/ 32 w 270"/>
                  <a:gd name="T15" fmla="*/ 6 h 84"/>
                  <a:gd name="T16" fmla="*/ 48 w 270"/>
                  <a:gd name="T17" fmla="*/ 10 h 84"/>
                  <a:gd name="T18" fmla="*/ 54 w 270"/>
                  <a:gd name="T19" fmla="*/ 18 h 84"/>
                  <a:gd name="T20" fmla="*/ 70 w 270"/>
                  <a:gd name="T21" fmla="*/ 18 h 84"/>
                  <a:gd name="T22" fmla="*/ 88 w 270"/>
                  <a:gd name="T23" fmla="*/ 14 h 84"/>
                  <a:gd name="T24" fmla="*/ 96 w 270"/>
                  <a:gd name="T25" fmla="*/ 24 h 84"/>
                  <a:gd name="T26" fmla="*/ 96 w 270"/>
                  <a:gd name="T27" fmla="*/ 34 h 84"/>
                  <a:gd name="T28" fmla="*/ 100 w 270"/>
                  <a:gd name="T29" fmla="*/ 40 h 84"/>
                  <a:gd name="T30" fmla="*/ 120 w 270"/>
                  <a:gd name="T31" fmla="*/ 52 h 84"/>
                  <a:gd name="T32" fmla="*/ 150 w 270"/>
                  <a:gd name="T33" fmla="*/ 52 h 84"/>
                  <a:gd name="T34" fmla="*/ 172 w 270"/>
                  <a:gd name="T35" fmla="*/ 54 h 84"/>
                  <a:gd name="T36" fmla="*/ 198 w 270"/>
                  <a:gd name="T37" fmla="*/ 44 h 84"/>
                  <a:gd name="T38" fmla="*/ 236 w 270"/>
                  <a:gd name="T39" fmla="*/ 46 h 84"/>
                  <a:gd name="T40" fmla="*/ 256 w 270"/>
                  <a:gd name="T41" fmla="*/ 50 h 84"/>
                  <a:gd name="T42" fmla="*/ 270 w 270"/>
                  <a:gd name="T43" fmla="*/ 56 h 84"/>
                  <a:gd name="T44" fmla="*/ 268 w 270"/>
                  <a:gd name="T45" fmla="*/ 66 h 84"/>
                  <a:gd name="T46" fmla="*/ 262 w 270"/>
                  <a:gd name="T47" fmla="*/ 70 h 84"/>
                  <a:gd name="T48" fmla="*/ 260 w 270"/>
                  <a:gd name="T49" fmla="*/ 82 h 84"/>
                  <a:gd name="T50" fmla="*/ 222 w 270"/>
                  <a:gd name="T51" fmla="*/ 84 h 84"/>
                  <a:gd name="T52" fmla="*/ 212 w 270"/>
                  <a:gd name="T53" fmla="*/ 76 h 84"/>
                  <a:gd name="T54" fmla="*/ 206 w 270"/>
                  <a:gd name="T55" fmla="*/ 84 h 84"/>
                  <a:gd name="T56" fmla="*/ 132 w 270"/>
                  <a:gd name="T57" fmla="*/ 84 h 84"/>
                  <a:gd name="T58" fmla="*/ 130 w 270"/>
                  <a:gd name="T59" fmla="*/ 74 h 84"/>
                  <a:gd name="T60" fmla="*/ 126 w 270"/>
                  <a:gd name="T61" fmla="*/ 72 h 84"/>
                  <a:gd name="T62" fmla="*/ 120 w 270"/>
                  <a:gd name="T63" fmla="*/ 78 h 84"/>
                  <a:gd name="T64" fmla="*/ 116 w 270"/>
                  <a:gd name="T65" fmla="*/ 84 h 84"/>
                  <a:gd name="T66" fmla="*/ 92 w 270"/>
                  <a:gd name="T67" fmla="*/ 80 h 84"/>
                  <a:gd name="T68" fmla="*/ 88 w 270"/>
                  <a:gd name="T69" fmla="*/ 74 h 84"/>
                  <a:gd name="T70" fmla="*/ 84 w 270"/>
                  <a:gd name="T71" fmla="*/ 78 h 84"/>
                  <a:gd name="T72" fmla="*/ 78 w 270"/>
                  <a:gd name="T73" fmla="*/ 78 h 84"/>
                  <a:gd name="T74" fmla="*/ 72 w 270"/>
                  <a:gd name="T75" fmla="*/ 70 h 84"/>
                  <a:gd name="T76" fmla="*/ 68 w 270"/>
                  <a:gd name="T77" fmla="*/ 58 h 84"/>
                  <a:gd name="T78" fmla="*/ 68 w 270"/>
                  <a:gd name="T79" fmla="*/ 54 h 84"/>
                  <a:gd name="T80" fmla="*/ 72 w 270"/>
                  <a:gd name="T81" fmla="*/ 48 h 84"/>
                  <a:gd name="T82" fmla="*/ 64 w 270"/>
                  <a:gd name="T83" fmla="*/ 38 h 84"/>
                  <a:gd name="T84" fmla="*/ 58 w 270"/>
                  <a:gd name="T85" fmla="*/ 28 h 84"/>
                  <a:gd name="T86" fmla="*/ 48 w 270"/>
                  <a:gd name="T87"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4" name="Freeform 13">
                <a:extLst>
                  <a:ext uri="{FF2B5EF4-FFF2-40B4-BE49-F238E27FC236}">
                    <a16:creationId xmlns:a16="http://schemas.microsoft.com/office/drawing/2014/main" id="{009F7FC4-66D5-4C37-A968-7184417E56F9}"/>
                  </a:ext>
                </a:extLst>
              </p:cNvPr>
              <p:cNvSpPr>
                <a:spLocks/>
              </p:cNvSpPr>
              <p:nvPr/>
            </p:nvSpPr>
            <p:spPr bwMode="gray">
              <a:xfrm>
                <a:off x="3312027" y="2258043"/>
                <a:ext cx="148597" cy="106229"/>
              </a:xfrm>
              <a:custGeom>
                <a:avLst/>
                <a:gdLst>
                  <a:gd name="T0" fmla="*/ 8 w 90"/>
                  <a:gd name="T1" fmla="*/ 2 h 64"/>
                  <a:gd name="T2" fmla="*/ 0 w 90"/>
                  <a:gd name="T3" fmla="*/ 14 h 64"/>
                  <a:gd name="T4" fmla="*/ 4 w 90"/>
                  <a:gd name="T5" fmla="*/ 36 h 64"/>
                  <a:gd name="T6" fmla="*/ 8 w 90"/>
                  <a:gd name="T7" fmla="*/ 50 h 64"/>
                  <a:gd name="T8" fmla="*/ 12 w 90"/>
                  <a:gd name="T9" fmla="*/ 62 h 64"/>
                  <a:gd name="T10" fmla="*/ 24 w 90"/>
                  <a:gd name="T11" fmla="*/ 64 h 64"/>
                  <a:gd name="T12" fmla="*/ 34 w 90"/>
                  <a:gd name="T13" fmla="*/ 52 h 64"/>
                  <a:gd name="T14" fmla="*/ 30 w 90"/>
                  <a:gd name="T15" fmla="*/ 42 h 64"/>
                  <a:gd name="T16" fmla="*/ 42 w 90"/>
                  <a:gd name="T17" fmla="*/ 40 h 64"/>
                  <a:gd name="T18" fmla="*/ 60 w 90"/>
                  <a:gd name="T19" fmla="*/ 40 h 64"/>
                  <a:gd name="T20" fmla="*/ 78 w 90"/>
                  <a:gd name="T21" fmla="*/ 18 h 64"/>
                  <a:gd name="T22" fmla="*/ 90 w 90"/>
                  <a:gd name="T23" fmla="*/ 2 h 64"/>
                  <a:gd name="T24" fmla="*/ 60 w 90"/>
                  <a:gd name="T25" fmla="*/ 2 h 64"/>
                  <a:gd name="T26" fmla="*/ 42 w 90"/>
                  <a:gd name="T27" fmla="*/ 0 h 64"/>
                  <a:gd name="T28" fmla="*/ 20 w 90"/>
                  <a:gd name="T29" fmla="*/ 0 h 64"/>
                  <a:gd name="T30" fmla="*/ 8 w 90"/>
                  <a:gd name="T31"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5" name="Freeform 14">
                <a:extLst>
                  <a:ext uri="{FF2B5EF4-FFF2-40B4-BE49-F238E27FC236}">
                    <a16:creationId xmlns:a16="http://schemas.microsoft.com/office/drawing/2014/main" id="{D3F5E6AD-3DA9-4EDA-A569-764338E70D19}"/>
                  </a:ext>
                </a:extLst>
              </p:cNvPr>
              <p:cNvSpPr>
                <a:spLocks/>
              </p:cNvSpPr>
              <p:nvPr/>
            </p:nvSpPr>
            <p:spPr bwMode="gray">
              <a:xfrm>
                <a:off x="3411091" y="1730217"/>
                <a:ext cx="809025" cy="418276"/>
              </a:xfrm>
              <a:custGeom>
                <a:avLst/>
                <a:gdLst>
                  <a:gd name="T0" fmla="*/ 370 w 490"/>
                  <a:gd name="T1" fmla="*/ 94 h 252"/>
                  <a:gd name="T2" fmla="*/ 324 w 490"/>
                  <a:gd name="T3" fmla="*/ 130 h 252"/>
                  <a:gd name="T4" fmla="*/ 280 w 490"/>
                  <a:gd name="T5" fmla="*/ 126 h 252"/>
                  <a:gd name="T6" fmla="*/ 296 w 490"/>
                  <a:gd name="T7" fmla="*/ 138 h 252"/>
                  <a:gd name="T8" fmla="*/ 264 w 490"/>
                  <a:gd name="T9" fmla="*/ 140 h 252"/>
                  <a:gd name="T10" fmla="*/ 254 w 490"/>
                  <a:gd name="T11" fmla="*/ 148 h 252"/>
                  <a:gd name="T12" fmla="*/ 254 w 490"/>
                  <a:gd name="T13" fmla="*/ 154 h 252"/>
                  <a:gd name="T14" fmla="*/ 268 w 490"/>
                  <a:gd name="T15" fmla="*/ 170 h 252"/>
                  <a:gd name="T16" fmla="*/ 260 w 490"/>
                  <a:gd name="T17" fmla="*/ 184 h 252"/>
                  <a:gd name="T18" fmla="*/ 220 w 490"/>
                  <a:gd name="T19" fmla="*/ 206 h 252"/>
                  <a:gd name="T20" fmla="*/ 164 w 490"/>
                  <a:gd name="T21" fmla="*/ 216 h 252"/>
                  <a:gd name="T22" fmla="*/ 206 w 490"/>
                  <a:gd name="T23" fmla="*/ 232 h 252"/>
                  <a:gd name="T24" fmla="*/ 224 w 490"/>
                  <a:gd name="T25" fmla="*/ 236 h 252"/>
                  <a:gd name="T26" fmla="*/ 172 w 490"/>
                  <a:gd name="T27" fmla="*/ 252 h 252"/>
                  <a:gd name="T28" fmla="*/ 138 w 490"/>
                  <a:gd name="T29" fmla="*/ 238 h 252"/>
                  <a:gd name="T30" fmla="*/ 88 w 490"/>
                  <a:gd name="T31" fmla="*/ 244 h 252"/>
                  <a:gd name="T32" fmla="*/ 62 w 490"/>
                  <a:gd name="T33" fmla="*/ 244 h 252"/>
                  <a:gd name="T34" fmla="*/ 42 w 490"/>
                  <a:gd name="T35" fmla="*/ 224 h 252"/>
                  <a:gd name="T36" fmla="*/ 80 w 490"/>
                  <a:gd name="T37" fmla="*/ 212 h 252"/>
                  <a:gd name="T38" fmla="*/ 88 w 490"/>
                  <a:gd name="T39" fmla="*/ 196 h 252"/>
                  <a:gd name="T40" fmla="*/ 132 w 490"/>
                  <a:gd name="T41" fmla="*/ 212 h 252"/>
                  <a:gd name="T42" fmla="*/ 140 w 490"/>
                  <a:gd name="T43" fmla="*/ 194 h 252"/>
                  <a:gd name="T44" fmla="*/ 108 w 490"/>
                  <a:gd name="T45" fmla="*/ 194 h 252"/>
                  <a:gd name="T46" fmla="*/ 106 w 490"/>
                  <a:gd name="T47" fmla="*/ 180 h 252"/>
                  <a:gd name="T48" fmla="*/ 68 w 490"/>
                  <a:gd name="T49" fmla="*/ 176 h 252"/>
                  <a:gd name="T50" fmla="*/ 114 w 490"/>
                  <a:gd name="T51" fmla="*/ 160 h 252"/>
                  <a:gd name="T52" fmla="*/ 160 w 490"/>
                  <a:gd name="T53" fmla="*/ 158 h 252"/>
                  <a:gd name="T54" fmla="*/ 114 w 490"/>
                  <a:gd name="T55" fmla="*/ 138 h 252"/>
                  <a:gd name="T56" fmla="*/ 86 w 490"/>
                  <a:gd name="T57" fmla="*/ 114 h 252"/>
                  <a:gd name="T58" fmla="*/ 144 w 490"/>
                  <a:gd name="T59" fmla="*/ 120 h 252"/>
                  <a:gd name="T60" fmla="*/ 166 w 490"/>
                  <a:gd name="T61" fmla="*/ 126 h 252"/>
                  <a:gd name="T62" fmla="*/ 168 w 490"/>
                  <a:gd name="T63" fmla="*/ 104 h 252"/>
                  <a:gd name="T64" fmla="*/ 208 w 490"/>
                  <a:gd name="T65" fmla="*/ 86 h 252"/>
                  <a:gd name="T66" fmla="*/ 226 w 490"/>
                  <a:gd name="T67" fmla="*/ 68 h 252"/>
                  <a:gd name="T68" fmla="*/ 162 w 490"/>
                  <a:gd name="T69" fmla="*/ 96 h 252"/>
                  <a:gd name="T70" fmla="*/ 128 w 490"/>
                  <a:gd name="T71" fmla="*/ 100 h 252"/>
                  <a:gd name="T72" fmla="*/ 98 w 490"/>
                  <a:gd name="T73" fmla="*/ 82 h 252"/>
                  <a:gd name="T74" fmla="*/ 62 w 490"/>
                  <a:gd name="T75" fmla="*/ 78 h 252"/>
                  <a:gd name="T76" fmla="*/ 48 w 490"/>
                  <a:gd name="T77" fmla="*/ 66 h 252"/>
                  <a:gd name="T78" fmla="*/ 32 w 490"/>
                  <a:gd name="T79" fmla="*/ 66 h 252"/>
                  <a:gd name="T80" fmla="*/ 20 w 490"/>
                  <a:gd name="T81" fmla="*/ 56 h 252"/>
                  <a:gd name="T82" fmla="*/ 36 w 490"/>
                  <a:gd name="T83" fmla="*/ 50 h 252"/>
                  <a:gd name="T84" fmla="*/ 80 w 490"/>
                  <a:gd name="T85" fmla="*/ 46 h 252"/>
                  <a:gd name="T86" fmla="*/ 102 w 490"/>
                  <a:gd name="T87" fmla="*/ 28 h 252"/>
                  <a:gd name="T88" fmla="*/ 168 w 490"/>
                  <a:gd name="T89" fmla="*/ 40 h 252"/>
                  <a:gd name="T90" fmla="*/ 164 w 490"/>
                  <a:gd name="T91" fmla="*/ 18 h 252"/>
                  <a:gd name="T92" fmla="*/ 216 w 490"/>
                  <a:gd name="T93" fmla="*/ 10 h 252"/>
                  <a:gd name="T94" fmla="*/ 254 w 490"/>
                  <a:gd name="T95" fmla="*/ 22 h 252"/>
                  <a:gd name="T96" fmla="*/ 278 w 490"/>
                  <a:gd name="T97" fmla="*/ 4 h 252"/>
                  <a:gd name="T98" fmla="*/ 298 w 490"/>
                  <a:gd name="T99" fmla="*/ 2 h 252"/>
                  <a:gd name="T100" fmla="*/ 350 w 490"/>
                  <a:gd name="T101" fmla="*/ 2 h 252"/>
                  <a:gd name="T102" fmla="*/ 388 w 490"/>
                  <a:gd name="T103" fmla="*/ 16 h 252"/>
                  <a:gd name="T104" fmla="*/ 452 w 490"/>
                  <a:gd name="T105" fmla="*/ 14 h 252"/>
                  <a:gd name="T106" fmla="*/ 482 w 490"/>
                  <a:gd name="T107" fmla="*/ 40 h 252"/>
                  <a:gd name="T108" fmla="*/ 376 w 490"/>
                  <a:gd name="T109" fmla="*/ 62 h 252"/>
                  <a:gd name="T110" fmla="*/ 398 w 490"/>
                  <a:gd name="T111" fmla="*/ 7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6" name="Freeform 15">
                <a:extLst>
                  <a:ext uri="{FF2B5EF4-FFF2-40B4-BE49-F238E27FC236}">
                    <a16:creationId xmlns:a16="http://schemas.microsoft.com/office/drawing/2014/main" id="{6DE11DB8-8F93-4D21-BB8C-1B546DFA5A27}"/>
                  </a:ext>
                </a:extLst>
              </p:cNvPr>
              <p:cNvSpPr>
                <a:spLocks/>
              </p:cNvSpPr>
              <p:nvPr/>
            </p:nvSpPr>
            <p:spPr bwMode="gray">
              <a:xfrm>
                <a:off x="4256439" y="3204143"/>
                <a:ext cx="181618" cy="165983"/>
              </a:xfrm>
              <a:custGeom>
                <a:avLst/>
                <a:gdLst>
                  <a:gd name="T0" fmla="*/ 30 w 110"/>
                  <a:gd name="T1" fmla="*/ 36 h 100"/>
                  <a:gd name="T2" fmla="*/ 40 w 110"/>
                  <a:gd name="T3" fmla="*/ 20 h 100"/>
                  <a:gd name="T4" fmla="*/ 54 w 110"/>
                  <a:gd name="T5" fmla="*/ 6 h 100"/>
                  <a:gd name="T6" fmla="*/ 66 w 110"/>
                  <a:gd name="T7" fmla="*/ 0 h 100"/>
                  <a:gd name="T8" fmla="*/ 62 w 110"/>
                  <a:gd name="T9" fmla="*/ 8 h 100"/>
                  <a:gd name="T10" fmla="*/ 58 w 110"/>
                  <a:gd name="T11" fmla="*/ 20 h 100"/>
                  <a:gd name="T12" fmla="*/ 62 w 110"/>
                  <a:gd name="T13" fmla="*/ 34 h 100"/>
                  <a:gd name="T14" fmla="*/ 72 w 110"/>
                  <a:gd name="T15" fmla="*/ 44 h 100"/>
                  <a:gd name="T16" fmla="*/ 82 w 110"/>
                  <a:gd name="T17" fmla="*/ 38 h 100"/>
                  <a:gd name="T18" fmla="*/ 86 w 110"/>
                  <a:gd name="T19" fmla="*/ 44 h 100"/>
                  <a:gd name="T20" fmla="*/ 94 w 110"/>
                  <a:gd name="T21" fmla="*/ 46 h 100"/>
                  <a:gd name="T22" fmla="*/ 90 w 110"/>
                  <a:gd name="T23" fmla="*/ 54 h 100"/>
                  <a:gd name="T24" fmla="*/ 100 w 110"/>
                  <a:gd name="T25" fmla="*/ 64 h 100"/>
                  <a:gd name="T26" fmla="*/ 106 w 110"/>
                  <a:gd name="T27" fmla="*/ 66 h 100"/>
                  <a:gd name="T28" fmla="*/ 108 w 110"/>
                  <a:gd name="T29" fmla="*/ 74 h 100"/>
                  <a:gd name="T30" fmla="*/ 110 w 110"/>
                  <a:gd name="T31" fmla="*/ 86 h 100"/>
                  <a:gd name="T32" fmla="*/ 106 w 110"/>
                  <a:gd name="T33" fmla="*/ 96 h 100"/>
                  <a:gd name="T34" fmla="*/ 92 w 110"/>
                  <a:gd name="T35" fmla="*/ 100 h 100"/>
                  <a:gd name="T36" fmla="*/ 86 w 110"/>
                  <a:gd name="T37" fmla="*/ 90 h 100"/>
                  <a:gd name="T38" fmla="*/ 78 w 110"/>
                  <a:gd name="T39" fmla="*/ 82 h 100"/>
                  <a:gd name="T40" fmla="*/ 72 w 110"/>
                  <a:gd name="T41" fmla="*/ 88 h 100"/>
                  <a:gd name="T42" fmla="*/ 70 w 110"/>
                  <a:gd name="T43" fmla="*/ 94 h 100"/>
                  <a:gd name="T44" fmla="*/ 60 w 110"/>
                  <a:gd name="T45" fmla="*/ 90 h 100"/>
                  <a:gd name="T46" fmla="*/ 58 w 110"/>
                  <a:gd name="T47" fmla="*/ 78 h 100"/>
                  <a:gd name="T48" fmla="*/ 30 w 110"/>
                  <a:gd name="T49" fmla="*/ 82 h 100"/>
                  <a:gd name="T50" fmla="*/ 0 w 110"/>
                  <a:gd name="T51" fmla="*/ 80 h 100"/>
                  <a:gd name="T52" fmla="*/ 2 w 110"/>
                  <a:gd name="T53" fmla="*/ 66 h 100"/>
                  <a:gd name="T54" fmla="*/ 16 w 110"/>
                  <a:gd name="T55" fmla="*/ 52 h 100"/>
                  <a:gd name="T56" fmla="*/ 22 w 110"/>
                  <a:gd name="T57" fmla="*/ 44 h 100"/>
                  <a:gd name="T58" fmla="*/ 30 w 110"/>
                  <a:gd name="T5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7" name="Freeform 16">
                <a:extLst>
                  <a:ext uri="{FF2B5EF4-FFF2-40B4-BE49-F238E27FC236}">
                    <a16:creationId xmlns:a16="http://schemas.microsoft.com/office/drawing/2014/main" id="{E28261AD-7E50-457C-94A0-1A81392AF80D}"/>
                  </a:ext>
                </a:extLst>
              </p:cNvPr>
              <p:cNvSpPr>
                <a:spLocks/>
              </p:cNvSpPr>
              <p:nvPr/>
            </p:nvSpPr>
            <p:spPr bwMode="gray">
              <a:xfrm>
                <a:off x="2126558" y="2374231"/>
                <a:ext cx="2228945" cy="1145280"/>
              </a:xfrm>
              <a:custGeom>
                <a:avLst/>
                <a:gdLst>
                  <a:gd name="T0" fmla="*/ 1210 w 1350"/>
                  <a:gd name="T1" fmla="*/ 602 h 690"/>
                  <a:gd name="T2" fmla="*/ 1278 w 1350"/>
                  <a:gd name="T3" fmla="*/ 596 h 690"/>
                  <a:gd name="T4" fmla="*/ 1258 w 1350"/>
                  <a:gd name="T5" fmla="*/ 630 h 690"/>
                  <a:gd name="T6" fmla="*/ 1188 w 1350"/>
                  <a:gd name="T7" fmla="*/ 656 h 690"/>
                  <a:gd name="T8" fmla="*/ 1214 w 1350"/>
                  <a:gd name="T9" fmla="*/ 620 h 690"/>
                  <a:gd name="T10" fmla="*/ 1160 w 1350"/>
                  <a:gd name="T11" fmla="*/ 612 h 690"/>
                  <a:gd name="T12" fmla="*/ 1118 w 1350"/>
                  <a:gd name="T13" fmla="*/ 612 h 690"/>
                  <a:gd name="T14" fmla="*/ 1014 w 1350"/>
                  <a:gd name="T15" fmla="*/ 652 h 690"/>
                  <a:gd name="T16" fmla="*/ 980 w 1350"/>
                  <a:gd name="T17" fmla="*/ 668 h 690"/>
                  <a:gd name="T18" fmla="*/ 920 w 1350"/>
                  <a:gd name="T19" fmla="*/ 688 h 690"/>
                  <a:gd name="T20" fmla="*/ 940 w 1350"/>
                  <a:gd name="T21" fmla="*/ 648 h 690"/>
                  <a:gd name="T22" fmla="*/ 962 w 1350"/>
                  <a:gd name="T23" fmla="*/ 622 h 690"/>
                  <a:gd name="T24" fmla="*/ 892 w 1350"/>
                  <a:gd name="T25" fmla="*/ 590 h 690"/>
                  <a:gd name="T26" fmla="*/ 844 w 1350"/>
                  <a:gd name="T27" fmla="*/ 554 h 690"/>
                  <a:gd name="T28" fmla="*/ 786 w 1350"/>
                  <a:gd name="T29" fmla="*/ 568 h 690"/>
                  <a:gd name="T30" fmla="*/ 722 w 1350"/>
                  <a:gd name="T31" fmla="*/ 544 h 690"/>
                  <a:gd name="T32" fmla="*/ 250 w 1350"/>
                  <a:gd name="T33" fmla="*/ 516 h 690"/>
                  <a:gd name="T34" fmla="*/ 208 w 1350"/>
                  <a:gd name="T35" fmla="*/ 486 h 690"/>
                  <a:gd name="T36" fmla="*/ 194 w 1350"/>
                  <a:gd name="T37" fmla="*/ 448 h 690"/>
                  <a:gd name="T38" fmla="*/ 180 w 1350"/>
                  <a:gd name="T39" fmla="*/ 420 h 690"/>
                  <a:gd name="T40" fmla="*/ 136 w 1350"/>
                  <a:gd name="T41" fmla="*/ 372 h 690"/>
                  <a:gd name="T42" fmla="*/ 58 w 1350"/>
                  <a:gd name="T43" fmla="*/ 330 h 690"/>
                  <a:gd name="T44" fmla="*/ 18 w 1350"/>
                  <a:gd name="T45" fmla="*/ 64 h 690"/>
                  <a:gd name="T46" fmla="*/ 138 w 1350"/>
                  <a:gd name="T47" fmla="*/ 60 h 690"/>
                  <a:gd name="T48" fmla="*/ 230 w 1350"/>
                  <a:gd name="T49" fmla="*/ 64 h 690"/>
                  <a:gd name="T50" fmla="*/ 328 w 1350"/>
                  <a:gd name="T51" fmla="*/ 66 h 690"/>
                  <a:gd name="T52" fmla="*/ 410 w 1350"/>
                  <a:gd name="T53" fmla="*/ 110 h 690"/>
                  <a:gd name="T54" fmla="*/ 528 w 1350"/>
                  <a:gd name="T55" fmla="*/ 142 h 690"/>
                  <a:gd name="T56" fmla="*/ 600 w 1350"/>
                  <a:gd name="T57" fmla="*/ 112 h 690"/>
                  <a:gd name="T58" fmla="*/ 676 w 1350"/>
                  <a:gd name="T59" fmla="*/ 106 h 690"/>
                  <a:gd name="T60" fmla="*/ 716 w 1350"/>
                  <a:gd name="T61" fmla="*/ 134 h 690"/>
                  <a:gd name="T62" fmla="*/ 740 w 1350"/>
                  <a:gd name="T63" fmla="*/ 64 h 690"/>
                  <a:gd name="T64" fmla="*/ 718 w 1350"/>
                  <a:gd name="T65" fmla="*/ 12 h 690"/>
                  <a:gd name="T66" fmla="*/ 776 w 1350"/>
                  <a:gd name="T67" fmla="*/ 48 h 690"/>
                  <a:gd name="T68" fmla="*/ 812 w 1350"/>
                  <a:gd name="T69" fmla="*/ 98 h 690"/>
                  <a:gd name="T70" fmla="*/ 834 w 1350"/>
                  <a:gd name="T71" fmla="*/ 112 h 690"/>
                  <a:gd name="T72" fmla="*/ 886 w 1350"/>
                  <a:gd name="T73" fmla="*/ 74 h 690"/>
                  <a:gd name="T74" fmla="*/ 940 w 1350"/>
                  <a:gd name="T75" fmla="*/ 94 h 690"/>
                  <a:gd name="T76" fmla="*/ 916 w 1350"/>
                  <a:gd name="T77" fmla="*/ 152 h 690"/>
                  <a:gd name="T78" fmla="*/ 870 w 1350"/>
                  <a:gd name="T79" fmla="*/ 156 h 690"/>
                  <a:gd name="T80" fmla="*/ 816 w 1350"/>
                  <a:gd name="T81" fmla="*/ 172 h 690"/>
                  <a:gd name="T82" fmla="*/ 830 w 1350"/>
                  <a:gd name="T83" fmla="*/ 210 h 690"/>
                  <a:gd name="T84" fmla="*/ 778 w 1350"/>
                  <a:gd name="T85" fmla="*/ 222 h 690"/>
                  <a:gd name="T86" fmla="*/ 736 w 1350"/>
                  <a:gd name="T87" fmla="*/ 336 h 690"/>
                  <a:gd name="T88" fmla="*/ 800 w 1350"/>
                  <a:gd name="T89" fmla="*/ 374 h 690"/>
                  <a:gd name="T90" fmla="*/ 904 w 1350"/>
                  <a:gd name="T91" fmla="*/ 418 h 690"/>
                  <a:gd name="T92" fmla="*/ 944 w 1350"/>
                  <a:gd name="T93" fmla="*/ 484 h 690"/>
                  <a:gd name="T94" fmla="*/ 984 w 1350"/>
                  <a:gd name="T95" fmla="*/ 462 h 690"/>
                  <a:gd name="T96" fmla="*/ 1020 w 1350"/>
                  <a:gd name="T97" fmla="*/ 372 h 690"/>
                  <a:gd name="T98" fmla="*/ 1004 w 1350"/>
                  <a:gd name="T99" fmla="*/ 304 h 690"/>
                  <a:gd name="T100" fmla="*/ 1044 w 1350"/>
                  <a:gd name="T101" fmla="*/ 258 h 690"/>
                  <a:gd name="T102" fmla="*/ 1134 w 1350"/>
                  <a:gd name="T103" fmla="*/ 290 h 690"/>
                  <a:gd name="T104" fmla="*/ 1168 w 1350"/>
                  <a:gd name="T105" fmla="*/ 352 h 690"/>
                  <a:gd name="T106" fmla="*/ 1228 w 1350"/>
                  <a:gd name="T107" fmla="*/ 328 h 690"/>
                  <a:gd name="T108" fmla="*/ 1256 w 1350"/>
                  <a:gd name="T109" fmla="*/ 398 h 690"/>
                  <a:gd name="T110" fmla="*/ 1318 w 1350"/>
                  <a:gd name="T111" fmla="*/ 430 h 690"/>
                  <a:gd name="T112" fmla="*/ 1284 w 1350"/>
                  <a:gd name="T113" fmla="*/ 458 h 690"/>
                  <a:gd name="T114" fmla="*/ 1348 w 1350"/>
                  <a:gd name="T115" fmla="*/ 458 h 690"/>
                  <a:gd name="T116" fmla="*/ 1286 w 1350"/>
                  <a:gd name="T117" fmla="*/ 524 h 690"/>
                  <a:gd name="T118" fmla="*/ 1152 w 1350"/>
                  <a:gd name="T119" fmla="*/ 548 h 690"/>
                  <a:gd name="T120" fmla="*/ 1116 w 1350"/>
                  <a:gd name="T121" fmla="*/ 590 h 690"/>
                  <a:gd name="T122" fmla="*/ 1202 w 1350"/>
                  <a:gd name="T123" fmla="*/ 54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8" name="Freeform 17">
                <a:extLst>
                  <a:ext uri="{FF2B5EF4-FFF2-40B4-BE49-F238E27FC236}">
                    <a16:creationId xmlns:a16="http://schemas.microsoft.com/office/drawing/2014/main" id="{48CB48BA-78F7-434F-95D6-30F06045D472}"/>
                  </a:ext>
                </a:extLst>
              </p:cNvPr>
              <p:cNvSpPr>
                <a:spLocks/>
              </p:cNvSpPr>
              <p:nvPr/>
            </p:nvSpPr>
            <p:spPr bwMode="gray">
              <a:xfrm>
                <a:off x="3018136" y="2274641"/>
                <a:ext cx="62740" cy="46475"/>
              </a:xfrm>
              <a:custGeom>
                <a:avLst/>
                <a:gdLst>
                  <a:gd name="T0" fmla="*/ 6 w 38"/>
                  <a:gd name="T1" fmla="*/ 0 h 28"/>
                  <a:gd name="T2" fmla="*/ 22 w 38"/>
                  <a:gd name="T3" fmla="*/ 0 h 28"/>
                  <a:gd name="T4" fmla="*/ 36 w 38"/>
                  <a:gd name="T5" fmla="*/ 0 h 28"/>
                  <a:gd name="T6" fmla="*/ 38 w 38"/>
                  <a:gd name="T7" fmla="*/ 8 h 28"/>
                  <a:gd name="T8" fmla="*/ 34 w 38"/>
                  <a:gd name="T9" fmla="*/ 20 h 28"/>
                  <a:gd name="T10" fmla="*/ 28 w 38"/>
                  <a:gd name="T11" fmla="*/ 28 h 28"/>
                  <a:gd name="T12" fmla="*/ 22 w 38"/>
                  <a:gd name="T13" fmla="*/ 24 h 28"/>
                  <a:gd name="T14" fmla="*/ 14 w 38"/>
                  <a:gd name="T15" fmla="*/ 14 h 28"/>
                  <a:gd name="T16" fmla="*/ 6 w 38"/>
                  <a:gd name="T17" fmla="*/ 10 h 28"/>
                  <a:gd name="T18" fmla="*/ 0 w 38"/>
                  <a:gd name="T19" fmla="*/ 4 h 28"/>
                  <a:gd name="T20" fmla="*/ 6 w 38"/>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59" name="Freeform 18">
                <a:extLst>
                  <a:ext uri="{FF2B5EF4-FFF2-40B4-BE49-F238E27FC236}">
                    <a16:creationId xmlns:a16="http://schemas.microsoft.com/office/drawing/2014/main" id="{4CC2FD7A-9D47-4C5C-9F1A-3FCAEFBC6F89}"/>
                  </a:ext>
                </a:extLst>
              </p:cNvPr>
              <p:cNvSpPr>
                <a:spLocks/>
              </p:cNvSpPr>
              <p:nvPr/>
            </p:nvSpPr>
            <p:spPr bwMode="gray">
              <a:xfrm>
                <a:off x="2605368" y="2068823"/>
                <a:ext cx="184920" cy="96271"/>
              </a:xfrm>
              <a:custGeom>
                <a:avLst/>
                <a:gdLst>
                  <a:gd name="T0" fmla="*/ 0 w 112"/>
                  <a:gd name="T1" fmla="*/ 50 h 58"/>
                  <a:gd name="T2" fmla="*/ 4 w 112"/>
                  <a:gd name="T3" fmla="*/ 40 h 58"/>
                  <a:gd name="T4" fmla="*/ 16 w 112"/>
                  <a:gd name="T5" fmla="*/ 38 h 58"/>
                  <a:gd name="T6" fmla="*/ 26 w 112"/>
                  <a:gd name="T7" fmla="*/ 32 h 58"/>
                  <a:gd name="T8" fmla="*/ 36 w 112"/>
                  <a:gd name="T9" fmla="*/ 26 h 58"/>
                  <a:gd name="T10" fmla="*/ 50 w 112"/>
                  <a:gd name="T11" fmla="*/ 18 h 58"/>
                  <a:gd name="T12" fmla="*/ 58 w 112"/>
                  <a:gd name="T13" fmla="*/ 10 h 58"/>
                  <a:gd name="T14" fmla="*/ 76 w 112"/>
                  <a:gd name="T15" fmla="*/ 8 h 58"/>
                  <a:gd name="T16" fmla="*/ 86 w 112"/>
                  <a:gd name="T17" fmla="*/ 8 h 58"/>
                  <a:gd name="T18" fmla="*/ 92 w 112"/>
                  <a:gd name="T19" fmla="*/ 12 h 58"/>
                  <a:gd name="T20" fmla="*/ 96 w 112"/>
                  <a:gd name="T21" fmla="*/ 0 h 58"/>
                  <a:gd name="T22" fmla="*/ 106 w 112"/>
                  <a:gd name="T23" fmla="*/ 4 h 58"/>
                  <a:gd name="T24" fmla="*/ 112 w 112"/>
                  <a:gd name="T25" fmla="*/ 8 h 58"/>
                  <a:gd name="T26" fmla="*/ 108 w 112"/>
                  <a:gd name="T27" fmla="*/ 14 h 58"/>
                  <a:gd name="T28" fmla="*/ 100 w 112"/>
                  <a:gd name="T29" fmla="*/ 16 h 58"/>
                  <a:gd name="T30" fmla="*/ 106 w 112"/>
                  <a:gd name="T31" fmla="*/ 24 h 58"/>
                  <a:gd name="T32" fmla="*/ 104 w 112"/>
                  <a:gd name="T33" fmla="*/ 30 h 58"/>
                  <a:gd name="T34" fmla="*/ 96 w 112"/>
                  <a:gd name="T35" fmla="*/ 32 h 58"/>
                  <a:gd name="T36" fmla="*/ 90 w 112"/>
                  <a:gd name="T37" fmla="*/ 38 h 58"/>
                  <a:gd name="T38" fmla="*/ 84 w 112"/>
                  <a:gd name="T39" fmla="*/ 44 h 58"/>
                  <a:gd name="T40" fmla="*/ 74 w 112"/>
                  <a:gd name="T41" fmla="*/ 42 h 58"/>
                  <a:gd name="T42" fmla="*/ 76 w 112"/>
                  <a:gd name="T43" fmla="*/ 32 h 58"/>
                  <a:gd name="T44" fmla="*/ 72 w 112"/>
                  <a:gd name="T45" fmla="*/ 28 h 58"/>
                  <a:gd name="T46" fmla="*/ 66 w 112"/>
                  <a:gd name="T47" fmla="*/ 30 h 58"/>
                  <a:gd name="T48" fmla="*/ 64 w 112"/>
                  <a:gd name="T49" fmla="*/ 34 h 58"/>
                  <a:gd name="T50" fmla="*/ 64 w 112"/>
                  <a:gd name="T51" fmla="*/ 40 h 58"/>
                  <a:gd name="T52" fmla="*/ 60 w 112"/>
                  <a:gd name="T53" fmla="*/ 48 h 58"/>
                  <a:gd name="T54" fmla="*/ 54 w 112"/>
                  <a:gd name="T55" fmla="*/ 50 h 58"/>
                  <a:gd name="T56" fmla="*/ 48 w 112"/>
                  <a:gd name="T57" fmla="*/ 48 h 58"/>
                  <a:gd name="T58" fmla="*/ 48 w 112"/>
                  <a:gd name="T59" fmla="*/ 58 h 58"/>
                  <a:gd name="T60" fmla="*/ 34 w 112"/>
                  <a:gd name="T61" fmla="*/ 58 h 58"/>
                  <a:gd name="T62" fmla="*/ 32 w 112"/>
                  <a:gd name="T63" fmla="*/ 50 h 58"/>
                  <a:gd name="T64" fmla="*/ 24 w 112"/>
                  <a:gd name="T65" fmla="*/ 50 h 58"/>
                  <a:gd name="T66" fmla="*/ 24 w 112"/>
                  <a:gd name="T67" fmla="*/ 54 h 58"/>
                  <a:gd name="T68" fmla="*/ 8 w 112"/>
                  <a:gd name="T69" fmla="*/ 54 h 58"/>
                  <a:gd name="T70" fmla="*/ 0 w 112"/>
                  <a:gd name="T71"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0" name="Freeform 19">
                <a:extLst>
                  <a:ext uri="{FF2B5EF4-FFF2-40B4-BE49-F238E27FC236}">
                    <a16:creationId xmlns:a16="http://schemas.microsoft.com/office/drawing/2014/main" id="{4782F6CF-DDED-46A3-837A-7BDA70E98029}"/>
                  </a:ext>
                </a:extLst>
              </p:cNvPr>
              <p:cNvSpPr>
                <a:spLocks/>
              </p:cNvSpPr>
              <p:nvPr/>
            </p:nvSpPr>
            <p:spPr bwMode="gray">
              <a:xfrm>
                <a:off x="2694526" y="2151813"/>
                <a:ext cx="46230" cy="33197"/>
              </a:xfrm>
              <a:custGeom>
                <a:avLst/>
                <a:gdLst>
                  <a:gd name="T0" fmla="*/ 18 w 28"/>
                  <a:gd name="T1" fmla="*/ 0 h 20"/>
                  <a:gd name="T2" fmla="*/ 28 w 28"/>
                  <a:gd name="T3" fmla="*/ 2 h 20"/>
                  <a:gd name="T4" fmla="*/ 26 w 28"/>
                  <a:gd name="T5" fmla="*/ 8 h 20"/>
                  <a:gd name="T6" fmla="*/ 20 w 28"/>
                  <a:gd name="T7" fmla="*/ 18 h 20"/>
                  <a:gd name="T8" fmla="*/ 12 w 28"/>
                  <a:gd name="T9" fmla="*/ 20 h 20"/>
                  <a:gd name="T10" fmla="*/ 0 w 28"/>
                  <a:gd name="T11" fmla="*/ 16 h 20"/>
                  <a:gd name="T12" fmla="*/ 4 w 28"/>
                  <a:gd name="T13" fmla="*/ 8 h 20"/>
                  <a:gd name="T14" fmla="*/ 14 w 28"/>
                  <a:gd name="T15" fmla="*/ 2 h 20"/>
                  <a:gd name="T16" fmla="*/ 18 w 2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1" name="Freeform 20">
                <a:extLst>
                  <a:ext uri="{FF2B5EF4-FFF2-40B4-BE49-F238E27FC236}">
                    <a16:creationId xmlns:a16="http://schemas.microsoft.com/office/drawing/2014/main" id="{1F17B178-43A0-4DCF-8C51-96408E18D7D6}"/>
                  </a:ext>
                </a:extLst>
              </p:cNvPr>
              <p:cNvSpPr>
                <a:spLocks/>
              </p:cNvSpPr>
              <p:nvPr/>
            </p:nvSpPr>
            <p:spPr bwMode="gray">
              <a:xfrm>
                <a:off x="2853028" y="2042266"/>
                <a:ext cx="92460" cy="43155"/>
              </a:xfrm>
              <a:custGeom>
                <a:avLst/>
                <a:gdLst>
                  <a:gd name="T0" fmla="*/ 0 w 56"/>
                  <a:gd name="T1" fmla="*/ 6 h 26"/>
                  <a:gd name="T2" fmla="*/ 14 w 56"/>
                  <a:gd name="T3" fmla="*/ 0 h 26"/>
                  <a:gd name="T4" fmla="*/ 32 w 56"/>
                  <a:gd name="T5" fmla="*/ 0 h 26"/>
                  <a:gd name="T6" fmla="*/ 54 w 56"/>
                  <a:gd name="T7" fmla="*/ 0 h 26"/>
                  <a:gd name="T8" fmla="*/ 56 w 56"/>
                  <a:gd name="T9" fmla="*/ 6 h 26"/>
                  <a:gd name="T10" fmla="*/ 44 w 56"/>
                  <a:gd name="T11" fmla="*/ 8 h 26"/>
                  <a:gd name="T12" fmla="*/ 40 w 56"/>
                  <a:gd name="T13" fmla="*/ 12 h 26"/>
                  <a:gd name="T14" fmla="*/ 50 w 56"/>
                  <a:gd name="T15" fmla="*/ 12 h 26"/>
                  <a:gd name="T16" fmla="*/ 50 w 56"/>
                  <a:gd name="T17" fmla="*/ 18 h 26"/>
                  <a:gd name="T18" fmla="*/ 44 w 56"/>
                  <a:gd name="T19" fmla="*/ 24 h 26"/>
                  <a:gd name="T20" fmla="*/ 32 w 56"/>
                  <a:gd name="T21" fmla="*/ 24 h 26"/>
                  <a:gd name="T22" fmla="*/ 22 w 56"/>
                  <a:gd name="T23" fmla="*/ 24 h 26"/>
                  <a:gd name="T24" fmla="*/ 16 w 56"/>
                  <a:gd name="T25" fmla="*/ 26 h 26"/>
                  <a:gd name="T26" fmla="*/ 4 w 56"/>
                  <a:gd name="T27" fmla="*/ 20 h 26"/>
                  <a:gd name="T28" fmla="*/ 0 w 56"/>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2" name="Freeform 21">
                <a:extLst>
                  <a:ext uri="{FF2B5EF4-FFF2-40B4-BE49-F238E27FC236}">
                    <a16:creationId xmlns:a16="http://schemas.microsoft.com/office/drawing/2014/main" id="{0AE65FCC-7AD6-4B84-ABAC-09A6C2F7BD41}"/>
                  </a:ext>
                </a:extLst>
              </p:cNvPr>
              <p:cNvSpPr>
                <a:spLocks/>
              </p:cNvSpPr>
              <p:nvPr/>
            </p:nvSpPr>
            <p:spPr bwMode="gray">
              <a:xfrm>
                <a:off x="2853028" y="2002430"/>
                <a:ext cx="105669" cy="29876"/>
              </a:xfrm>
              <a:custGeom>
                <a:avLst/>
                <a:gdLst>
                  <a:gd name="T0" fmla="*/ 8 w 64"/>
                  <a:gd name="T1" fmla="*/ 12 h 18"/>
                  <a:gd name="T2" fmla="*/ 24 w 64"/>
                  <a:gd name="T3" fmla="*/ 6 h 18"/>
                  <a:gd name="T4" fmla="*/ 42 w 64"/>
                  <a:gd name="T5" fmla="*/ 0 h 18"/>
                  <a:gd name="T6" fmla="*/ 56 w 64"/>
                  <a:gd name="T7" fmla="*/ 2 h 18"/>
                  <a:gd name="T8" fmla="*/ 64 w 64"/>
                  <a:gd name="T9" fmla="*/ 8 h 18"/>
                  <a:gd name="T10" fmla="*/ 62 w 64"/>
                  <a:gd name="T11" fmla="*/ 14 h 18"/>
                  <a:gd name="T12" fmla="*/ 52 w 64"/>
                  <a:gd name="T13" fmla="*/ 16 h 18"/>
                  <a:gd name="T14" fmla="*/ 34 w 64"/>
                  <a:gd name="T15" fmla="*/ 16 h 18"/>
                  <a:gd name="T16" fmla="*/ 14 w 64"/>
                  <a:gd name="T17" fmla="*/ 18 h 18"/>
                  <a:gd name="T18" fmla="*/ 0 w 64"/>
                  <a:gd name="T19" fmla="*/ 18 h 18"/>
                  <a:gd name="T20" fmla="*/ 8 w 64"/>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3" name="Freeform 22">
                <a:extLst>
                  <a:ext uri="{FF2B5EF4-FFF2-40B4-BE49-F238E27FC236}">
                    <a16:creationId xmlns:a16="http://schemas.microsoft.com/office/drawing/2014/main" id="{7DCAF75F-7420-4837-9638-CC1949CDB2F6}"/>
                  </a:ext>
                </a:extLst>
              </p:cNvPr>
              <p:cNvSpPr>
                <a:spLocks/>
              </p:cNvSpPr>
              <p:nvPr/>
            </p:nvSpPr>
            <p:spPr bwMode="gray">
              <a:xfrm>
                <a:off x="3133711" y="2271321"/>
                <a:ext cx="158503" cy="129465"/>
              </a:xfrm>
              <a:custGeom>
                <a:avLst/>
                <a:gdLst>
                  <a:gd name="T0" fmla="*/ 62 w 96"/>
                  <a:gd name="T1" fmla="*/ 78 h 78"/>
                  <a:gd name="T2" fmla="*/ 50 w 96"/>
                  <a:gd name="T3" fmla="*/ 66 h 78"/>
                  <a:gd name="T4" fmla="*/ 34 w 96"/>
                  <a:gd name="T5" fmla="*/ 56 h 78"/>
                  <a:gd name="T6" fmla="*/ 26 w 96"/>
                  <a:gd name="T7" fmla="*/ 48 h 78"/>
                  <a:gd name="T8" fmla="*/ 10 w 96"/>
                  <a:gd name="T9" fmla="*/ 46 h 78"/>
                  <a:gd name="T10" fmla="*/ 2 w 96"/>
                  <a:gd name="T11" fmla="*/ 40 h 78"/>
                  <a:gd name="T12" fmla="*/ 0 w 96"/>
                  <a:gd name="T13" fmla="*/ 32 h 78"/>
                  <a:gd name="T14" fmla="*/ 4 w 96"/>
                  <a:gd name="T15" fmla="*/ 22 h 78"/>
                  <a:gd name="T16" fmla="*/ 12 w 96"/>
                  <a:gd name="T17" fmla="*/ 24 h 78"/>
                  <a:gd name="T18" fmla="*/ 18 w 96"/>
                  <a:gd name="T19" fmla="*/ 32 h 78"/>
                  <a:gd name="T20" fmla="*/ 28 w 96"/>
                  <a:gd name="T21" fmla="*/ 30 h 78"/>
                  <a:gd name="T22" fmla="*/ 38 w 96"/>
                  <a:gd name="T23" fmla="*/ 24 h 78"/>
                  <a:gd name="T24" fmla="*/ 34 w 96"/>
                  <a:gd name="T25" fmla="*/ 18 h 78"/>
                  <a:gd name="T26" fmla="*/ 20 w 96"/>
                  <a:gd name="T27" fmla="*/ 12 h 78"/>
                  <a:gd name="T28" fmla="*/ 32 w 96"/>
                  <a:gd name="T29" fmla="*/ 2 h 78"/>
                  <a:gd name="T30" fmla="*/ 46 w 96"/>
                  <a:gd name="T31" fmla="*/ 0 h 78"/>
                  <a:gd name="T32" fmla="*/ 50 w 96"/>
                  <a:gd name="T33" fmla="*/ 4 h 78"/>
                  <a:gd name="T34" fmla="*/ 58 w 96"/>
                  <a:gd name="T35" fmla="*/ 4 h 78"/>
                  <a:gd name="T36" fmla="*/ 66 w 96"/>
                  <a:gd name="T37" fmla="*/ 0 h 78"/>
                  <a:gd name="T38" fmla="*/ 92 w 96"/>
                  <a:gd name="T39" fmla="*/ 2 h 78"/>
                  <a:gd name="T40" fmla="*/ 86 w 96"/>
                  <a:gd name="T41" fmla="*/ 6 h 78"/>
                  <a:gd name="T42" fmla="*/ 78 w 96"/>
                  <a:gd name="T43" fmla="*/ 14 h 78"/>
                  <a:gd name="T44" fmla="*/ 68 w 96"/>
                  <a:gd name="T45" fmla="*/ 20 h 78"/>
                  <a:gd name="T46" fmla="*/ 64 w 96"/>
                  <a:gd name="T47" fmla="*/ 26 h 78"/>
                  <a:gd name="T48" fmla="*/ 74 w 96"/>
                  <a:gd name="T49" fmla="*/ 26 h 78"/>
                  <a:gd name="T50" fmla="*/ 80 w 96"/>
                  <a:gd name="T51" fmla="*/ 26 h 78"/>
                  <a:gd name="T52" fmla="*/ 86 w 96"/>
                  <a:gd name="T53" fmla="*/ 34 h 78"/>
                  <a:gd name="T54" fmla="*/ 94 w 96"/>
                  <a:gd name="T55" fmla="*/ 28 h 78"/>
                  <a:gd name="T56" fmla="*/ 96 w 96"/>
                  <a:gd name="T57" fmla="*/ 38 h 78"/>
                  <a:gd name="T58" fmla="*/ 92 w 96"/>
                  <a:gd name="T59" fmla="*/ 54 h 78"/>
                  <a:gd name="T60" fmla="*/ 84 w 96"/>
                  <a:gd name="T61" fmla="*/ 66 h 78"/>
                  <a:gd name="T62" fmla="*/ 78 w 96"/>
                  <a:gd name="T63" fmla="*/ 68 h 78"/>
                  <a:gd name="T64" fmla="*/ 70 w 96"/>
                  <a:gd name="T65" fmla="*/ 64 h 78"/>
                  <a:gd name="T66" fmla="*/ 68 w 96"/>
                  <a:gd name="T67" fmla="*/ 68 h 78"/>
                  <a:gd name="T68" fmla="*/ 62 w 96"/>
                  <a:gd name="T6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4" name="Freeform 23">
                <a:extLst>
                  <a:ext uri="{FF2B5EF4-FFF2-40B4-BE49-F238E27FC236}">
                    <a16:creationId xmlns:a16="http://schemas.microsoft.com/office/drawing/2014/main" id="{6953FBDE-7E43-40D7-81A9-C364A3747EBC}"/>
                  </a:ext>
                </a:extLst>
              </p:cNvPr>
              <p:cNvSpPr>
                <a:spLocks/>
              </p:cNvSpPr>
              <p:nvPr/>
            </p:nvSpPr>
            <p:spPr bwMode="gray">
              <a:xfrm>
                <a:off x="3292213" y="2168413"/>
                <a:ext cx="75949" cy="56435"/>
              </a:xfrm>
              <a:custGeom>
                <a:avLst/>
                <a:gdLst>
                  <a:gd name="T0" fmla="*/ 46 w 46"/>
                  <a:gd name="T1" fmla="*/ 34 h 34"/>
                  <a:gd name="T2" fmla="*/ 28 w 46"/>
                  <a:gd name="T3" fmla="*/ 32 h 34"/>
                  <a:gd name="T4" fmla="*/ 12 w 46"/>
                  <a:gd name="T5" fmla="*/ 30 h 34"/>
                  <a:gd name="T6" fmla="*/ 0 w 46"/>
                  <a:gd name="T7" fmla="*/ 22 h 34"/>
                  <a:gd name="T8" fmla="*/ 8 w 46"/>
                  <a:gd name="T9" fmla="*/ 12 h 34"/>
                  <a:gd name="T10" fmla="*/ 18 w 46"/>
                  <a:gd name="T11" fmla="*/ 6 h 34"/>
                  <a:gd name="T12" fmla="*/ 26 w 46"/>
                  <a:gd name="T13" fmla="*/ 0 h 34"/>
                  <a:gd name="T14" fmla="*/ 34 w 46"/>
                  <a:gd name="T15" fmla="*/ 6 h 34"/>
                  <a:gd name="T16" fmla="*/ 44 w 46"/>
                  <a:gd name="T17" fmla="*/ 14 h 34"/>
                  <a:gd name="T18" fmla="*/ 46 w 46"/>
                  <a:gd name="T19" fmla="*/ 22 h 34"/>
                  <a:gd name="T20" fmla="*/ 46 w 46"/>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5" name="Freeform 24">
                <a:extLst>
                  <a:ext uri="{FF2B5EF4-FFF2-40B4-BE49-F238E27FC236}">
                    <a16:creationId xmlns:a16="http://schemas.microsoft.com/office/drawing/2014/main" id="{104DC79C-955B-4FA3-90BB-22CDD67C8E1E}"/>
                  </a:ext>
                </a:extLst>
              </p:cNvPr>
              <p:cNvSpPr>
                <a:spLocks/>
              </p:cNvSpPr>
              <p:nvPr/>
            </p:nvSpPr>
            <p:spPr bwMode="gray">
              <a:xfrm>
                <a:off x="3245984" y="1999110"/>
                <a:ext cx="89158" cy="53115"/>
              </a:xfrm>
              <a:custGeom>
                <a:avLst/>
                <a:gdLst>
                  <a:gd name="T0" fmla="*/ 4 w 54"/>
                  <a:gd name="T1" fmla="*/ 0 h 32"/>
                  <a:gd name="T2" fmla="*/ 22 w 54"/>
                  <a:gd name="T3" fmla="*/ 4 h 32"/>
                  <a:gd name="T4" fmla="*/ 36 w 54"/>
                  <a:gd name="T5" fmla="*/ 10 h 32"/>
                  <a:gd name="T6" fmla="*/ 48 w 54"/>
                  <a:gd name="T7" fmla="*/ 14 h 32"/>
                  <a:gd name="T8" fmla="*/ 54 w 54"/>
                  <a:gd name="T9" fmla="*/ 20 h 32"/>
                  <a:gd name="T10" fmla="*/ 48 w 54"/>
                  <a:gd name="T11" fmla="*/ 30 h 32"/>
                  <a:gd name="T12" fmla="*/ 36 w 54"/>
                  <a:gd name="T13" fmla="*/ 32 h 32"/>
                  <a:gd name="T14" fmla="*/ 20 w 54"/>
                  <a:gd name="T15" fmla="*/ 32 h 32"/>
                  <a:gd name="T16" fmla="*/ 16 w 54"/>
                  <a:gd name="T17" fmla="*/ 22 h 32"/>
                  <a:gd name="T18" fmla="*/ 6 w 54"/>
                  <a:gd name="T19" fmla="*/ 18 h 32"/>
                  <a:gd name="T20" fmla="*/ 0 w 54"/>
                  <a:gd name="T21" fmla="*/ 12 h 32"/>
                  <a:gd name="T22" fmla="*/ 0 w 54"/>
                  <a:gd name="T23" fmla="*/ 4 h 32"/>
                  <a:gd name="T24" fmla="*/ 4 w 54"/>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6" name="Freeform 25">
                <a:extLst>
                  <a:ext uri="{FF2B5EF4-FFF2-40B4-BE49-F238E27FC236}">
                    <a16:creationId xmlns:a16="http://schemas.microsoft.com/office/drawing/2014/main" id="{F4743754-62F0-4FE4-875A-9B1EE3BD3C79}"/>
                  </a:ext>
                </a:extLst>
              </p:cNvPr>
              <p:cNvSpPr>
                <a:spLocks/>
              </p:cNvSpPr>
              <p:nvPr/>
            </p:nvSpPr>
            <p:spPr bwMode="gray">
              <a:xfrm>
                <a:off x="3285610" y="1846406"/>
                <a:ext cx="300495" cy="192540"/>
              </a:xfrm>
              <a:custGeom>
                <a:avLst/>
                <a:gdLst>
                  <a:gd name="T0" fmla="*/ 116 w 182"/>
                  <a:gd name="T1" fmla="*/ 110 h 116"/>
                  <a:gd name="T2" fmla="*/ 102 w 182"/>
                  <a:gd name="T3" fmla="*/ 104 h 116"/>
                  <a:gd name="T4" fmla="*/ 96 w 182"/>
                  <a:gd name="T5" fmla="*/ 112 h 116"/>
                  <a:gd name="T6" fmla="*/ 66 w 182"/>
                  <a:gd name="T7" fmla="*/ 110 h 116"/>
                  <a:gd name="T8" fmla="*/ 78 w 182"/>
                  <a:gd name="T9" fmla="*/ 102 h 116"/>
                  <a:gd name="T10" fmla="*/ 62 w 182"/>
                  <a:gd name="T11" fmla="*/ 96 h 116"/>
                  <a:gd name="T12" fmla="*/ 40 w 182"/>
                  <a:gd name="T13" fmla="*/ 86 h 116"/>
                  <a:gd name="T14" fmla="*/ 70 w 182"/>
                  <a:gd name="T15" fmla="*/ 82 h 116"/>
                  <a:gd name="T16" fmla="*/ 96 w 182"/>
                  <a:gd name="T17" fmla="*/ 80 h 116"/>
                  <a:gd name="T18" fmla="*/ 78 w 182"/>
                  <a:gd name="T19" fmla="*/ 72 h 116"/>
                  <a:gd name="T20" fmla="*/ 50 w 182"/>
                  <a:gd name="T21" fmla="*/ 74 h 116"/>
                  <a:gd name="T22" fmla="*/ 24 w 182"/>
                  <a:gd name="T23" fmla="*/ 74 h 116"/>
                  <a:gd name="T24" fmla="*/ 0 w 182"/>
                  <a:gd name="T25" fmla="*/ 44 h 116"/>
                  <a:gd name="T26" fmla="*/ 14 w 182"/>
                  <a:gd name="T27" fmla="*/ 48 h 116"/>
                  <a:gd name="T28" fmla="*/ 36 w 182"/>
                  <a:gd name="T29" fmla="*/ 42 h 116"/>
                  <a:gd name="T30" fmla="*/ 16 w 182"/>
                  <a:gd name="T31" fmla="*/ 38 h 116"/>
                  <a:gd name="T32" fmla="*/ 24 w 182"/>
                  <a:gd name="T33" fmla="*/ 28 h 116"/>
                  <a:gd name="T34" fmla="*/ 42 w 182"/>
                  <a:gd name="T35" fmla="*/ 26 h 116"/>
                  <a:gd name="T36" fmla="*/ 24 w 182"/>
                  <a:gd name="T37" fmla="*/ 18 h 116"/>
                  <a:gd name="T38" fmla="*/ 34 w 182"/>
                  <a:gd name="T39" fmla="*/ 10 h 116"/>
                  <a:gd name="T40" fmla="*/ 58 w 182"/>
                  <a:gd name="T41" fmla="*/ 10 h 116"/>
                  <a:gd name="T42" fmla="*/ 42 w 182"/>
                  <a:gd name="T43" fmla="*/ 4 h 116"/>
                  <a:gd name="T44" fmla="*/ 70 w 182"/>
                  <a:gd name="T45" fmla="*/ 2 h 116"/>
                  <a:gd name="T46" fmla="*/ 118 w 182"/>
                  <a:gd name="T47" fmla="*/ 34 h 116"/>
                  <a:gd name="T48" fmla="*/ 126 w 182"/>
                  <a:gd name="T49" fmla="*/ 48 h 116"/>
                  <a:gd name="T50" fmla="*/ 138 w 182"/>
                  <a:gd name="T51" fmla="*/ 34 h 116"/>
                  <a:gd name="T52" fmla="*/ 142 w 182"/>
                  <a:gd name="T53" fmla="*/ 46 h 116"/>
                  <a:gd name="T54" fmla="*/ 152 w 182"/>
                  <a:gd name="T55" fmla="*/ 58 h 116"/>
                  <a:gd name="T56" fmla="*/ 164 w 182"/>
                  <a:gd name="T57" fmla="*/ 66 h 116"/>
                  <a:gd name="T58" fmla="*/ 176 w 182"/>
                  <a:gd name="T59" fmla="*/ 68 h 116"/>
                  <a:gd name="T60" fmla="*/ 178 w 182"/>
                  <a:gd name="T61" fmla="*/ 80 h 116"/>
                  <a:gd name="T62" fmla="*/ 162 w 182"/>
                  <a:gd name="T63" fmla="*/ 82 h 116"/>
                  <a:gd name="T64" fmla="*/ 140 w 182"/>
                  <a:gd name="T65" fmla="*/ 98 h 116"/>
                  <a:gd name="T66" fmla="*/ 144 w 182"/>
                  <a:gd name="T67" fmla="*/ 82 h 116"/>
                  <a:gd name="T68" fmla="*/ 134 w 182"/>
                  <a:gd name="T69" fmla="*/ 92 h 116"/>
                  <a:gd name="T70" fmla="*/ 136 w 182"/>
                  <a:gd name="T71" fmla="*/ 102 h 116"/>
                  <a:gd name="T72" fmla="*/ 136 w 182"/>
                  <a:gd name="T73" fmla="*/ 108 h 116"/>
                  <a:gd name="T74" fmla="*/ 128 w 182"/>
                  <a:gd name="T75" fmla="*/ 106 h 116"/>
                  <a:gd name="T76" fmla="*/ 124 w 182"/>
                  <a:gd name="T7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7" name="Freeform 26">
                <a:extLst>
                  <a:ext uri="{FF2B5EF4-FFF2-40B4-BE49-F238E27FC236}">
                    <a16:creationId xmlns:a16="http://schemas.microsoft.com/office/drawing/2014/main" id="{A1EDA75D-545A-4108-A5CB-869A1E49A8E3}"/>
                  </a:ext>
                </a:extLst>
              </p:cNvPr>
              <p:cNvSpPr>
                <a:spLocks/>
              </p:cNvSpPr>
              <p:nvPr/>
            </p:nvSpPr>
            <p:spPr bwMode="gray">
              <a:xfrm>
                <a:off x="3189847" y="1919438"/>
                <a:ext cx="42928" cy="26557"/>
              </a:xfrm>
              <a:custGeom>
                <a:avLst/>
                <a:gdLst>
                  <a:gd name="T0" fmla="*/ 8 w 26"/>
                  <a:gd name="T1" fmla="*/ 0 h 16"/>
                  <a:gd name="T2" fmla="*/ 18 w 26"/>
                  <a:gd name="T3" fmla="*/ 0 h 16"/>
                  <a:gd name="T4" fmla="*/ 26 w 26"/>
                  <a:gd name="T5" fmla="*/ 6 h 16"/>
                  <a:gd name="T6" fmla="*/ 26 w 26"/>
                  <a:gd name="T7" fmla="*/ 16 h 16"/>
                  <a:gd name="T8" fmla="*/ 18 w 26"/>
                  <a:gd name="T9" fmla="*/ 16 h 16"/>
                  <a:gd name="T10" fmla="*/ 14 w 26"/>
                  <a:gd name="T11" fmla="*/ 12 h 16"/>
                  <a:gd name="T12" fmla="*/ 4 w 26"/>
                  <a:gd name="T13" fmla="*/ 12 h 16"/>
                  <a:gd name="T14" fmla="*/ 0 w 26"/>
                  <a:gd name="T15" fmla="*/ 4 h 16"/>
                  <a:gd name="T16" fmla="*/ 8 w 2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8" name="Freeform 27">
                <a:extLst>
                  <a:ext uri="{FF2B5EF4-FFF2-40B4-BE49-F238E27FC236}">
                    <a16:creationId xmlns:a16="http://schemas.microsoft.com/office/drawing/2014/main" id="{B460D98B-26CF-4CD5-85E4-2B0BADAF40DB}"/>
                  </a:ext>
                </a:extLst>
              </p:cNvPr>
              <p:cNvSpPr>
                <a:spLocks/>
              </p:cNvSpPr>
              <p:nvPr/>
            </p:nvSpPr>
            <p:spPr bwMode="gray">
              <a:xfrm>
                <a:off x="3704981" y="2277960"/>
                <a:ext cx="115574" cy="46475"/>
              </a:xfrm>
              <a:custGeom>
                <a:avLst/>
                <a:gdLst>
                  <a:gd name="T0" fmla="*/ 4 w 70"/>
                  <a:gd name="T1" fmla="*/ 0 h 28"/>
                  <a:gd name="T2" fmla="*/ 22 w 70"/>
                  <a:gd name="T3" fmla="*/ 0 h 28"/>
                  <a:gd name="T4" fmla="*/ 42 w 70"/>
                  <a:gd name="T5" fmla="*/ 2 h 28"/>
                  <a:gd name="T6" fmla="*/ 62 w 70"/>
                  <a:gd name="T7" fmla="*/ 12 h 28"/>
                  <a:gd name="T8" fmla="*/ 70 w 70"/>
                  <a:gd name="T9" fmla="*/ 22 h 28"/>
                  <a:gd name="T10" fmla="*/ 60 w 70"/>
                  <a:gd name="T11" fmla="*/ 24 h 28"/>
                  <a:gd name="T12" fmla="*/ 46 w 70"/>
                  <a:gd name="T13" fmla="*/ 24 h 28"/>
                  <a:gd name="T14" fmla="*/ 32 w 70"/>
                  <a:gd name="T15" fmla="*/ 24 h 28"/>
                  <a:gd name="T16" fmla="*/ 26 w 70"/>
                  <a:gd name="T17" fmla="*/ 28 h 28"/>
                  <a:gd name="T18" fmla="*/ 14 w 70"/>
                  <a:gd name="T19" fmla="*/ 26 h 28"/>
                  <a:gd name="T20" fmla="*/ 10 w 70"/>
                  <a:gd name="T21" fmla="*/ 16 h 28"/>
                  <a:gd name="T22" fmla="*/ 0 w 70"/>
                  <a:gd name="T23" fmla="*/ 10 h 28"/>
                  <a:gd name="T24" fmla="*/ 0 w 70"/>
                  <a:gd name="T25" fmla="*/ 0 h 28"/>
                  <a:gd name="T26" fmla="*/ 4 w 70"/>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69" name="Freeform 28">
                <a:extLst>
                  <a:ext uri="{FF2B5EF4-FFF2-40B4-BE49-F238E27FC236}">
                    <a16:creationId xmlns:a16="http://schemas.microsoft.com/office/drawing/2014/main" id="{BC59FA76-BA67-40F1-9116-AB2718470D5B}"/>
                  </a:ext>
                </a:extLst>
              </p:cNvPr>
              <p:cNvSpPr>
                <a:spLocks/>
              </p:cNvSpPr>
              <p:nvPr/>
            </p:nvSpPr>
            <p:spPr bwMode="gray">
              <a:xfrm>
                <a:off x="3794140" y="2536894"/>
                <a:ext cx="59439" cy="49794"/>
              </a:xfrm>
              <a:custGeom>
                <a:avLst/>
                <a:gdLst>
                  <a:gd name="T0" fmla="*/ 36 w 36"/>
                  <a:gd name="T1" fmla="*/ 4 h 30"/>
                  <a:gd name="T2" fmla="*/ 36 w 36"/>
                  <a:gd name="T3" fmla="*/ 10 h 30"/>
                  <a:gd name="T4" fmla="*/ 34 w 36"/>
                  <a:gd name="T5" fmla="*/ 20 h 30"/>
                  <a:gd name="T6" fmla="*/ 26 w 36"/>
                  <a:gd name="T7" fmla="*/ 26 h 30"/>
                  <a:gd name="T8" fmla="*/ 14 w 36"/>
                  <a:gd name="T9" fmla="*/ 30 h 30"/>
                  <a:gd name="T10" fmla="*/ 0 w 36"/>
                  <a:gd name="T11" fmla="*/ 26 h 30"/>
                  <a:gd name="T12" fmla="*/ 2 w 36"/>
                  <a:gd name="T13" fmla="*/ 12 h 30"/>
                  <a:gd name="T14" fmla="*/ 6 w 36"/>
                  <a:gd name="T15" fmla="*/ 4 h 30"/>
                  <a:gd name="T16" fmla="*/ 12 w 36"/>
                  <a:gd name="T17" fmla="*/ 2 h 30"/>
                  <a:gd name="T18" fmla="*/ 24 w 36"/>
                  <a:gd name="T19" fmla="*/ 0 h 30"/>
                  <a:gd name="T20" fmla="*/ 36 w 36"/>
                  <a:gd name="T21"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70" name="Freeform 29">
                <a:extLst>
                  <a:ext uri="{FF2B5EF4-FFF2-40B4-BE49-F238E27FC236}">
                    <a16:creationId xmlns:a16="http://schemas.microsoft.com/office/drawing/2014/main" id="{427CC147-ECFF-4B6C-92C0-E407156C6065}"/>
                  </a:ext>
                </a:extLst>
              </p:cNvPr>
              <p:cNvSpPr>
                <a:spLocks/>
              </p:cNvSpPr>
              <p:nvPr/>
            </p:nvSpPr>
            <p:spPr bwMode="gray">
              <a:xfrm>
                <a:off x="3533270" y="2646443"/>
                <a:ext cx="181618" cy="116189"/>
              </a:xfrm>
              <a:custGeom>
                <a:avLst/>
                <a:gdLst>
                  <a:gd name="T0" fmla="*/ 18 w 110"/>
                  <a:gd name="T1" fmla="*/ 16 h 70"/>
                  <a:gd name="T2" fmla="*/ 18 w 110"/>
                  <a:gd name="T3" fmla="*/ 6 h 70"/>
                  <a:gd name="T4" fmla="*/ 28 w 110"/>
                  <a:gd name="T5" fmla="*/ 0 h 70"/>
                  <a:gd name="T6" fmla="*/ 40 w 110"/>
                  <a:gd name="T7" fmla="*/ 0 h 70"/>
                  <a:gd name="T8" fmla="*/ 40 w 110"/>
                  <a:gd name="T9" fmla="*/ 8 h 70"/>
                  <a:gd name="T10" fmla="*/ 42 w 110"/>
                  <a:gd name="T11" fmla="*/ 12 h 70"/>
                  <a:gd name="T12" fmla="*/ 52 w 110"/>
                  <a:gd name="T13" fmla="*/ 14 h 70"/>
                  <a:gd name="T14" fmla="*/ 54 w 110"/>
                  <a:gd name="T15" fmla="*/ 16 h 70"/>
                  <a:gd name="T16" fmla="*/ 56 w 110"/>
                  <a:gd name="T17" fmla="*/ 20 h 70"/>
                  <a:gd name="T18" fmla="*/ 62 w 110"/>
                  <a:gd name="T19" fmla="*/ 22 h 70"/>
                  <a:gd name="T20" fmla="*/ 70 w 110"/>
                  <a:gd name="T21" fmla="*/ 30 h 70"/>
                  <a:gd name="T22" fmla="*/ 84 w 110"/>
                  <a:gd name="T23" fmla="*/ 32 h 70"/>
                  <a:gd name="T24" fmla="*/ 86 w 110"/>
                  <a:gd name="T25" fmla="*/ 38 h 70"/>
                  <a:gd name="T26" fmla="*/ 88 w 110"/>
                  <a:gd name="T27" fmla="*/ 46 h 70"/>
                  <a:gd name="T28" fmla="*/ 98 w 110"/>
                  <a:gd name="T29" fmla="*/ 46 h 70"/>
                  <a:gd name="T30" fmla="*/ 108 w 110"/>
                  <a:gd name="T31" fmla="*/ 48 h 70"/>
                  <a:gd name="T32" fmla="*/ 110 w 110"/>
                  <a:gd name="T33" fmla="*/ 52 h 70"/>
                  <a:gd name="T34" fmla="*/ 110 w 110"/>
                  <a:gd name="T35" fmla="*/ 56 h 70"/>
                  <a:gd name="T36" fmla="*/ 108 w 110"/>
                  <a:gd name="T37" fmla="*/ 56 h 70"/>
                  <a:gd name="T38" fmla="*/ 106 w 110"/>
                  <a:gd name="T39" fmla="*/ 60 h 70"/>
                  <a:gd name="T40" fmla="*/ 102 w 110"/>
                  <a:gd name="T41" fmla="*/ 60 h 70"/>
                  <a:gd name="T42" fmla="*/ 100 w 110"/>
                  <a:gd name="T43" fmla="*/ 62 h 70"/>
                  <a:gd name="T44" fmla="*/ 90 w 110"/>
                  <a:gd name="T45" fmla="*/ 60 h 70"/>
                  <a:gd name="T46" fmla="*/ 84 w 110"/>
                  <a:gd name="T47" fmla="*/ 58 h 70"/>
                  <a:gd name="T48" fmla="*/ 76 w 110"/>
                  <a:gd name="T49" fmla="*/ 52 h 70"/>
                  <a:gd name="T50" fmla="*/ 68 w 110"/>
                  <a:gd name="T51" fmla="*/ 46 h 70"/>
                  <a:gd name="T52" fmla="*/ 64 w 110"/>
                  <a:gd name="T53" fmla="*/ 42 h 70"/>
                  <a:gd name="T54" fmla="*/ 60 w 110"/>
                  <a:gd name="T55" fmla="*/ 44 h 70"/>
                  <a:gd name="T56" fmla="*/ 58 w 110"/>
                  <a:gd name="T57" fmla="*/ 48 h 70"/>
                  <a:gd name="T58" fmla="*/ 52 w 110"/>
                  <a:gd name="T59" fmla="*/ 56 h 70"/>
                  <a:gd name="T60" fmla="*/ 40 w 110"/>
                  <a:gd name="T61" fmla="*/ 68 h 70"/>
                  <a:gd name="T62" fmla="*/ 24 w 110"/>
                  <a:gd name="T63" fmla="*/ 70 h 70"/>
                  <a:gd name="T64" fmla="*/ 26 w 110"/>
                  <a:gd name="T65" fmla="*/ 56 h 70"/>
                  <a:gd name="T66" fmla="*/ 14 w 110"/>
                  <a:gd name="T67" fmla="*/ 56 h 70"/>
                  <a:gd name="T68" fmla="*/ 10 w 110"/>
                  <a:gd name="T69" fmla="*/ 56 h 70"/>
                  <a:gd name="T70" fmla="*/ 6 w 110"/>
                  <a:gd name="T71" fmla="*/ 62 h 70"/>
                  <a:gd name="T72" fmla="*/ 0 w 110"/>
                  <a:gd name="T73" fmla="*/ 56 h 70"/>
                  <a:gd name="T74" fmla="*/ 6 w 110"/>
                  <a:gd name="T75" fmla="*/ 48 h 70"/>
                  <a:gd name="T76" fmla="*/ 16 w 110"/>
                  <a:gd name="T77" fmla="*/ 38 h 70"/>
                  <a:gd name="T78" fmla="*/ 16 w 110"/>
                  <a:gd name="T79" fmla="*/ 26 h 70"/>
                  <a:gd name="T80" fmla="*/ 18 w 110"/>
                  <a:gd name="T81" fmla="*/ 22 h 70"/>
                  <a:gd name="T82" fmla="*/ 18 w 110"/>
                  <a:gd name="T8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71" name="Freeform 30">
                <a:extLst>
                  <a:ext uri="{FF2B5EF4-FFF2-40B4-BE49-F238E27FC236}">
                    <a16:creationId xmlns:a16="http://schemas.microsoft.com/office/drawing/2014/main" id="{7E53F27E-8F01-4DC2-BDAB-AC1F0ADF7BF2}"/>
                  </a:ext>
                </a:extLst>
              </p:cNvPr>
              <p:cNvSpPr>
                <a:spLocks/>
              </p:cNvSpPr>
              <p:nvPr/>
            </p:nvSpPr>
            <p:spPr bwMode="gray">
              <a:xfrm>
                <a:off x="3216264" y="2467180"/>
                <a:ext cx="112273" cy="59754"/>
              </a:xfrm>
              <a:custGeom>
                <a:avLst/>
                <a:gdLst>
                  <a:gd name="T0" fmla="*/ 6 w 68"/>
                  <a:gd name="T1" fmla="*/ 26 h 36"/>
                  <a:gd name="T2" fmla="*/ 0 w 68"/>
                  <a:gd name="T3" fmla="*/ 24 h 36"/>
                  <a:gd name="T4" fmla="*/ 10 w 68"/>
                  <a:gd name="T5" fmla="*/ 16 h 36"/>
                  <a:gd name="T6" fmla="*/ 18 w 68"/>
                  <a:gd name="T7" fmla="*/ 10 h 36"/>
                  <a:gd name="T8" fmla="*/ 20 w 68"/>
                  <a:gd name="T9" fmla="*/ 0 h 36"/>
                  <a:gd name="T10" fmla="*/ 28 w 68"/>
                  <a:gd name="T11" fmla="*/ 2 h 36"/>
                  <a:gd name="T12" fmla="*/ 38 w 68"/>
                  <a:gd name="T13" fmla="*/ 6 h 36"/>
                  <a:gd name="T14" fmla="*/ 48 w 68"/>
                  <a:gd name="T15" fmla="*/ 14 h 36"/>
                  <a:gd name="T16" fmla="*/ 60 w 68"/>
                  <a:gd name="T17" fmla="*/ 18 h 36"/>
                  <a:gd name="T18" fmla="*/ 66 w 68"/>
                  <a:gd name="T19" fmla="*/ 24 h 36"/>
                  <a:gd name="T20" fmla="*/ 68 w 68"/>
                  <a:gd name="T21" fmla="*/ 32 h 36"/>
                  <a:gd name="T22" fmla="*/ 64 w 68"/>
                  <a:gd name="T23" fmla="*/ 34 h 36"/>
                  <a:gd name="T24" fmla="*/ 56 w 68"/>
                  <a:gd name="T25" fmla="*/ 36 h 36"/>
                  <a:gd name="T26" fmla="*/ 44 w 68"/>
                  <a:gd name="T27" fmla="*/ 36 h 36"/>
                  <a:gd name="T28" fmla="*/ 28 w 68"/>
                  <a:gd name="T29" fmla="*/ 34 h 36"/>
                  <a:gd name="T30" fmla="*/ 18 w 68"/>
                  <a:gd name="T31" fmla="*/ 30 h 36"/>
                  <a:gd name="T32" fmla="*/ 6 w 68"/>
                  <a:gd name="T3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72" name="Freeform 31">
                <a:extLst>
                  <a:ext uri="{FF2B5EF4-FFF2-40B4-BE49-F238E27FC236}">
                    <a16:creationId xmlns:a16="http://schemas.microsoft.com/office/drawing/2014/main" id="{117C6498-9EB6-474B-836C-3C0905730C14}"/>
                  </a:ext>
                </a:extLst>
              </p:cNvPr>
              <p:cNvSpPr>
                <a:spLocks/>
              </p:cNvSpPr>
              <p:nvPr/>
            </p:nvSpPr>
            <p:spPr bwMode="gray">
              <a:xfrm>
                <a:off x="3463926" y="2271321"/>
                <a:ext cx="759493" cy="544423"/>
              </a:xfrm>
              <a:custGeom>
                <a:avLst/>
                <a:gdLst>
                  <a:gd name="T0" fmla="*/ 148 w 460"/>
                  <a:gd name="T1" fmla="*/ 30 h 328"/>
                  <a:gd name="T2" fmla="*/ 154 w 460"/>
                  <a:gd name="T3" fmla="*/ 52 h 328"/>
                  <a:gd name="T4" fmla="*/ 184 w 460"/>
                  <a:gd name="T5" fmla="*/ 36 h 328"/>
                  <a:gd name="T6" fmla="*/ 238 w 460"/>
                  <a:gd name="T7" fmla="*/ 44 h 328"/>
                  <a:gd name="T8" fmla="*/ 250 w 460"/>
                  <a:gd name="T9" fmla="*/ 54 h 328"/>
                  <a:gd name="T10" fmla="*/ 258 w 460"/>
                  <a:gd name="T11" fmla="*/ 58 h 328"/>
                  <a:gd name="T12" fmla="*/ 280 w 460"/>
                  <a:gd name="T13" fmla="*/ 68 h 328"/>
                  <a:gd name="T14" fmla="*/ 284 w 460"/>
                  <a:gd name="T15" fmla="*/ 86 h 328"/>
                  <a:gd name="T16" fmla="*/ 306 w 460"/>
                  <a:gd name="T17" fmla="*/ 90 h 328"/>
                  <a:gd name="T18" fmla="*/ 332 w 460"/>
                  <a:gd name="T19" fmla="*/ 92 h 328"/>
                  <a:gd name="T20" fmla="*/ 324 w 460"/>
                  <a:gd name="T21" fmla="*/ 108 h 328"/>
                  <a:gd name="T22" fmla="*/ 360 w 460"/>
                  <a:gd name="T23" fmla="*/ 116 h 328"/>
                  <a:gd name="T24" fmla="*/ 342 w 460"/>
                  <a:gd name="T25" fmla="*/ 122 h 328"/>
                  <a:gd name="T26" fmla="*/ 368 w 460"/>
                  <a:gd name="T27" fmla="*/ 134 h 328"/>
                  <a:gd name="T28" fmla="*/ 346 w 460"/>
                  <a:gd name="T29" fmla="*/ 136 h 328"/>
                  <a:gd name="T30" fmla="*/ 346 w 460"/>
                  <a:gd name="T31" fmla="*/ 150 h 328"/>
                  <a:gd name="T32" fmla="*/ 382 w 460"/>
                  <a:gd name="T33" fmla="*/ 160 h 328"/>
                  <a:gd name="T34" fmla="*/ 404 w 460"/>
                  <a:gd name="T35" fmla="*/ 174 h 328"/>
                  <a:gd name="T36" fmla="*/ 434 w 460"/>
                  <a:gd name="T37" fmla="*/ 190 h 328"/>
                  <a:gd name="T38" fmla="*/ 460 w 460"/>
                  <a:gd name="T39" fmla="*/ 208 h 328"/>
                  <a:gd name="T40" fmla="*/ 434 w 460"/>
                  <a:gd name="T41" fmla="*/ 216 h 328"/>
                  <a:gd name="T42" fmla="*/ 420 w 460"/>
                  <a:gd name="T43" fmla="*/ 240 h 328"/>
                  <a:gd name="T44" fmla="*/ 386 w 460"/>
                  <a:gd name="T45" fmla="*/ 222 h 328"/>
                  <a:gd name="T46" fmla="*/ 358 w 460"/>
                  <a:gd name="T47" fmla="*/ 230 h 328"/>
                  <a:gd name="T48" fmla="*/ 408 w 460"/>
                  <a:gd name="T49" fmla="*/ 284 h 328"/>
                  <a:gd name="T50" fmla="*/ 394 w 460"/>
                  <a:gd name="T51" fmla="*/ 290 h 328"/>
                  <a:gd name="T52" fmla="*/ 356 w 460"/>
                  <a:gd name="T53" fmla="*/ 290 h 328"/>
                  <a:gd name="T54" fmla="*/ 366 w 460"/>
                  <a:gd name="T55" fmla="*/ 306 h 328"/>
                  <a:gd name="T56" fmla="*/ 354 w 460"/>
                  <a:gd name="T57" fmla="*/ 322 h 328"/>
                  <a:gd name="T58" fmla="*/ 310 w 460"/>
                  <a:gd name="T59" fmla="*/ 314 h 328"/>
                  <a:gd name="T60" fmla="*/ 288 w 460"/>
                  <a:gd name="T61" fmla="*/ 280 h 328"/>
                  <a:gd name="T62" fmla="*/ 256 w 460"/>
                  <a:gd name="T63" fmla="*/ 258 h 328"/>
                  <a:gd name="T64" fmla="*/ 238 w 460"/>
                  <a:gd name="T65" fmla="*/ 260 h 328"/>
                  <a:gd name="T66" fmla="*/ 208 w 460"/>
                  <a:gd name="T67" fmla="*/ 270 h 328"/>
                  <a:gd name="T68" fmla="*/ 202 w 460"/>
                  <a:gd name="T69" fmla="*/ 236 h 328"/>
                  <a:gd name="T70" fmla="*/ 238 w 460"/>
                  <a:gd name="T71" fmla="*/ 240 h 328"/>
                  <a:gd name="T72" fmla="*/ 246 w 460"/>
                  <a:gd name="T73" fmla="*/ 222 h 328"/>
                  <a:gd name="T74" fmla="*/ 272 w 460"/>
                  <a:gd name="T75" fmla="*/ 172 h 328"/>
                  <a:gd name="T76" fmla="*/ 246 w 460"/>
                  <a:gd name="T77" fmla="*/ 156 h 328"/>
                  <a:gd name="T78" fmla="*/ 218 w 460"/>
                  <a:gd name="T79" fmla="*/ 150 h 328"/>
                  <a:gd name="T80" fmla="*/ 212 w 460"/>
                  <a:gd name="T81" fmla="*/ 124 h 328"/>
                  <a:gd name="T82" fmla="*/ 186 w 460"/>
                  <a:gd name="T83" fmla="*/ 106 h 328"/>
                  <a:gd name="T84" fmla="*/ 178 w 460"/>
                  <a:gd name="T85" fmla="*/ 112 h 328"/>
                  <a:gd name="T86" fmla="*/ 130 w 460"/>
                  <a:gd name="T87" fmla="*/ 116 h 328"/>
                  <a:gd name="T88" fmla="*/ 56 w 460"/>
                  <a:gd name="T89" fmla="*/ 110 h 328"/>
                  <a:gd name="T90" fmla="*/ 20 w 460"/>
                  <a:gd name="T91" fmla="*/ 102 h 328"/>
                  <a:gd name="T92" fmla="*/ 32 w 460"/>
                  <a:gd name="T93" fmla="*/ 86 h 328"/>
                  <a:gd name="T94" fmla="*/ 0 w 460"/>
                  <a:gd name="T95" fmla="*/ 72 h 328"/>
                  <a:gd name="T96" fmla="*/ 38 w 460"/>
                  <a:gd name="T97" fmla="*/ 2 h 328"/>
                  <a:gd name="T98" fmla="*/ 64 w 460"/>
                  <a:gd name="T99" fmla="*/ 12 h 328"/>
                  <a:gd name="T100" fmla="*/ 68 w 460"/>
                  <a:gd name="T101" fmla="*/ 76 h 328"/>
                  <a:gd name="T102" fmla="*/ 78 w 460"/>
                  <a:gd name="T103" fmla="*/ 46 h 328"/>
                  <a:gd name="T104" fmla="*/ 108 w 460"/>
                  <a:gd name="T105" fmla="*/ 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73" name="Freeform 32">
                <a:extLst>
                  <a:ext uri="{FF2B5EF4-FFF2-40B4-BE49-F238E27FC236}">
                    <a16:creationId xmlns:a16="http://schemas.microsoft.com/office/drawing/2014/main" id="{665FA0A8-1617-461D-B4E7-7C0431B78E74}"/>
                  </a:ext>
                </a:extLst>
              </p:cNvPr>
              <p:cNvSpPr>
                <a:spLocks/>
              </p:cNvSpPr>
              <p:nvPr/>
            </p:nvSpPr>
            <p:spPr bwMode="gray">
              <a:xfrm>
                <a:off x="3612522" y="2769269"/>
                <a:ext cx="59439" cy="36517"/>
              </a:xfrm>
              <a:custGeom>
                <a:avLst/>
                <a:gdLst>
                  <a:gd name="T0" fmla="*/ 34 w 36"/>
                  <a:gd name="T1" fmla="*/ 0 h 22"/>
                  <a:gd name="T2" fmla="*/ 22 w 36"/>
                  <a:gd name="T3" fmla="*/ 0 h 22"/>
                  <a:gd name="T4" fmla="*/ 8 w 36"/>
                  <a:gd name="T5" fmla="*/ 6 h 22"/>
                  <a:gd name="T6" fmla="*/ 4 w 36"/>
                  <a:gd name="T7" fmla="*/ 10 h 22"/>
                  <a:gd name="T8" fmla="*/ 2 w 36"/>
                  <a:gd name="T9" fmla="*/ 12 h 22"/>
                  <a:gd name="T10" fmla="*/ 0 w 36"/>
                  <a:gd name="T11" fmla="*/ 14 h 22"/>
                  <a:gd name="T12" fmla="*/ 6 w 36"/>
                  <a:gd name="T13" fmla="*/ 18 h 22"/>
                  <a:gd name="T14" fmla="*/ 10 w 36"/>
                  <a:gd name="T15" fmla="*/ 22 h 22"/>
                  <a:gd name="T16" fmla="*/ 22 w 36"/>
                  <a:gd name="T17" fmla="*/ 18 h 22"/>
                  <a:gd name="T18" fmla="*/ 30 w 36"/>
                  <a:gd name="T19" fmla="*/ 12 h 22"/>
                  <a:gd name="T20" fmla="*/ 36 w 36"/>
                  <a:gd name="T21" fmla="*/ 4 h 22"/>
                  <a:gd name="T22" fmla="*/ 34 w 36"/>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74" name="Freeform 33">
                <a:extLst>
                  <a:ext uri="{FF2B5EF4-FFF2-40B4-BE49-F238E27FC236}">
                    <a16:creationId xmlns:a16="http://schemas.microsoft.com/office/drawing/2014/main" id="{AD6E2AA0-8AF1-4EBD-8D61-CE45A8AEA794}"/>
                  </a:ext>
                </a:extLst>
              </p:cNvPr>
              <p:cNvSpPr>
                <a:spLocks/>
              </p:cNvSpPr>
              <p:nvPr/>
            </p:nvSpPr>
            <p:spPr bwMode="gray">
              <a:xfrm>
                <a:off x="3714887" y="2792507"/>
                <a:ext cx="29719" cy="36517"/>
              </a:xfrm>
              <a:custGeom>
                <a:avLst/>
                <a:gdLst>
                  <a:gd name="T0" fmla="*/ 8 w 18"/>
                  <a:gd name="T1" fmla="*/ 0 h 22"/>
                  <a:gd name="T2" fmla="*/ 2 w 18"/>
                  <a:gd name="T3" fmla="*/ 6 h 22"/>
                  <a:gd name="T4" fmla="*/ 0 w 18"/>
                  <a:gd name="T5" fmla="*/ 14 h 22"/>
                  <a:gd name="T6" fmla="*/ 8 w 18"/>
                  <a:gd name="T7" fmla="*/ 22 h 22"/>
                  <a:gd name="T8" fmla="*/ 18 w 18"/>
                  <a:gd name="T9" fmla="*/ 10 h 22"/>
                  <a:gd name="T10" fmla="*/ 16 w 18"/>
                  <a:gd name="T11" fmla="*/ 2 h 22"/>
                  <a:gd name="T12" fmla="*/ 8 w 1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8" y="0"/>
                    </a:moveTo>
                    <a:lnTo>
                      <a:pt x="2" y="6"/>
                    </a:lnTo>
                    <a:lnTo>
                      <a:pt x="0" y="14"/>
                    </a:lnTo>
                    <a:lnTo>
                      <a:pt x="8" y="22"/>
                    </a:lnTo>
                    <a:lnTo>
                      <a:pt x="18" y="10"/>
                    </a:lnTo>
                    <a:lnTo>
                      <a:pt x="16"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75" name="Freeform 34">
                <a:extLst>
                  <a:ext uri="{FF2B5EF4-FFF2-40B4-BE49-F238E27FC236}">
                    <a16:creationId xmlns:a16="http://schemas.microsoft.com/office/drawing/2014/main" id="{5630AA35-04C7-48D2-BC3B-E39AAB468D2A}"/>
                  </a:ext>
                </a:extLst>
              </p:cNvPr>
              <p:cNvSpPr>
                <a:spLocks/>
              </p:cNvSpPr>
              <p:nvPr/>
            </p:nvSpPr>
            <p:spPr bwMode="gray">
              <a:xfrm>
                <a:off x="2806798" y="2042266"/>
                <a:ext cx="36323" cy="23237"/>
              </a:xfrm>
              <a:custGeom>
                <a:avLst/>
                <a:gdLst>
                  <a:gd name="T0" fmla="*/ 8 w 22"/>
                  <a:gd name="T1" fmla="*/ 0 h 14"/>
                  <a:gd name="T2" fmla="*/ 16 w 22"/>
                  <a:gd name="T3" fmla="*/ 2 h 14"/>
                  <a:gd name="T4" fmla="*/ 22 w 22"/>
                  <a:gd name="T5" fmla="*/ 8 h 14"/>
                  <a:gd name="T6" fmla="*/ 20 w 22"/>
                  <a:gd name="T7" fmla="*/ 12 h 14"/>
                  <a:gd name="T8" fmla="*/ 10 w 22"/>
                  <a:gd name="T9" fmla="*/ 14 h 14"/>
                  <a:gd name="T10" fmla="*/ 2 w 22"/>
                  <a:gd name="T11" fmla="*/ 8 h 14"/>
                  <a:gd name="T12" fmla="*/ 0 w 22"/>
                  <a:gd name="T13" fmla="*/ 2 h 14"/>
                  <a:gd name="T14" fmla="*/ 8 w 2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8" y="0"/>
                    </a:moveTo>
                    <a:lnTo>
                      <a:pt x="16" y="2"/>
                    </a:lnTo>
                    <a:lnTo>
                      <a:pt x="22" y="8"/>
                    </a:lnTo>
                    <a:lnTo>
                      <a:pt x="20" y="12"/>
                    </a:lnTo>
                    <a:lnTo>
                      <a:pt x="10" y="14"/>
                    </a:lnTo>
                    <a:lnTo>
                      <a:pt x="2" y="8"/>
                    </a:lnTo>
                    <a:lnTo>
                      <a:pt x="0"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76" name="Freeform 35">
                <a:extLst>
                  <a:ext uri="{FF2B5EF4-FFF2-40B4-BE49-F238E27FC236}">
                    <a16:creationId xmlns:a16="http://schemas.microsoft.com/office/drawing/2014/main" id="{1C71DC04-1409-4EA5-8498-5EF776D32CF9}"/>
                  </a:ext>
                </a:extLst>
              </p:cNvPr>
              <p:cNvSpPr>
                <a:spLocks/>
              </p:cNvSpPr>
              <p:nvPr/>
            </p:nvSpPr>
            <p:spPr bwMode="gray">
              <a:xfrm>
                <a:off x="3863484" y="2540214"/>
                <a:ext cx="33021" cy="26557"/>
              </a:xfrm>
              <a:custGeom>
                <a:avLst/>
                <a:gdLst>
                  <a:gd name="T0" fmla="*/ 8 w 20"/>
                  <a:gd name="T1" fmla="*/ 0 h 16"/>
                  <a:gd name="T2" fmla="*/ 16 w 20"/>
                  <a:gd name="T3" fmla="*/ 6 h 16"/>
                  <a:gd name="T4" fmla="*/ 20 w 20"/>
                  <a:gd name="T5" fmla="*/ 12 h 16"/>
                  <a:gd name="T6" fmla="*/ 16 w 20"/>
                  <a:gd name="T7" fmla="*/ 16 h 16"/>
                  <a:gd name="T8" fmla="*/ 6 w 20"/>
                  <a:gd name="T9" fmla="*/ 14 h 16"/>
                  <a:gd name="T10" fmla="*/ 0 w 20"/>
                  <a:gd name="T11" fmla="*/ 10 h 16"/>
                  <a:gd name="T12" fmla="*/ 0 w 20"/>
                  <a:gd name="T13" fmla="*/ 2 h 16"/>
                  <a:gd name="T14" fmla="*/ 8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8" y="0"/>
                    </a:moveTo>
                    <a:lnTo>
                      <a:pt x="16" y="6"/>
                    </a:lnTo>
                    <a:lnTo>
                      <a:pt x="20" y="12"/>
                    </a:lnTo>
                    <a:lnTo>
                      <a:pt x="16" y="16"/>
                    </a:lnTo>
                    <a:lnTo>
                      <a:pt x="6" y="14"/>
                    </a:lnTo>
                    <a:lnTo>
                      <a:pt x="0" y="10"/>
                    </a:lnTo>
                    <a:lnTo>
                      <a:pt x="0"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77" name="Freeform 36">
                <a:extLst>
                  <a:ext uri="{FF2B5EF4-FFF2-40B4-BE49-F238E27FC236}">
                    <a16:creationId xmlns:a16="http://schemas.microsoft.com/office/drawing/2014/main" id="{84316063-97EC-4ADC-8B2F-1635F78D50B8}"/>
                  </a:ext>
                </a:extLst>
              </p:cNvPr>
              <p:cNvSpPr>
                <a:spLocks/>
              </p:cNvSpPr>
              <p:nvPr/>
            </p:nvSpPr>
            <p:spPr bwMode="gray">
              <a:xfrm>
                <a:off x="4137562" y="3260578"/>
                <a:ext cx="62740" cy="29876"/>
              </a:xfrm>
              <a:custGeom>
                <a:avLst/>
                <a:gdLst>
                  <a:gd name="T0" fmla="*/ 0 w 38"/>
                  <a:gd name="T1" fmla="*/ 2 h 18"/>
                  <a:gd name="T2" fmla="*/ 8 w 38"/>
                  <a:gd name="T3" fmla="*/ 8 h 18"/>
                  <a:gd name="T4" fmla="*/ 18 w 38"/>
                  <a:gd name="T5" fmla="*/ 14 h 18"/>
                  <a:gd name="T6" fmla="*/ 34 w 38"/>
                  <a:gd name="T7" fmla="*/ 18 h 18"/>
                  <a:gd name="T8" fmla="*/ 38 w 38"/>
                  <a:gd name="T9" fmla="*/ 12 h 18"/>
                  <a:gd name="T10" fmla="*/ 30 w 38"/>
                  <a:gd name="T11" fmla="*/ 6 h 18"/>
                  <a:gd name="T12" fmla="*/ 22 w 38"/>
                  <a:gd name="T13" fmla="*/ 2 h 18"/>
                  <a:gd name="T14" fmla="*/ 14 w 38"/>
                  <a:gd name="T15" fmla="*/ 0 h 18"/>
                  <a:gd name="T16" fmla="*/ 8 w 38"/>
                  <a:gd name="T17" fmla="*/ 0 h 18"/>
                  <a:gd name="T18" fmla="*/ 0 w 3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78" name="Freeform 37">
                <a:extLst>
                  <a:ext uri="{FF2B5EF4-FFF2-40B4-BE49-F238E27FC236}">
                    <a16:creationId xmlns:a16="http://schemas.microsoft.com/office/drawing/2014/main" id="{B8EE75FD-BFED-4FBA-BBB9-02B300C48B07}"/>
                  </a:ext>
                </a:extLst>
              </p:cNvPr>
              <p:cNvSpPr>
                <a:spLocks/>
              </p:cNvSpPr>
              <p:nvPr/>
            </p:nvSpPr>
            <p:spPr bwMode="gray">
              <a:xfrm>
                <a:off x="2463377" y="3227381"/>
                <a:ext cx="118878" cy="82991"/>
              </a:xfrm>
              <a:custGeom>
                <a:avLst/>
                <a:gdLst>
                  <a:gd name="T0" fmla="*/ 0 w 72"/>
                  <a:gd name="T1" fmla="*/ 0 h 50"/>
                  <a:gd name="T2" fmla="*/ 12 w 72"/>
                  <a:gd name="T3" fmla="*/ 2 h 50"/>
                  <a:gd name="T4" fmla="*/ 24 w 72"/>
                  <a:gd name="T5" fmla="*/ 6 h 50"/>
                  <a:gd name="T6" fmla="*/ 32 w 72"/>
                  <a:gd name="T7" fmla="*/ 10 h 50"/>
                  <a:gd name="T8" fmla="*/ 42 w 72"/>
                  <a:gd name="T9" fmla="*/ 16 h 50"/>
                  <a:gd name="T10" fmla="*/ 50 w 72"/>
                  <a:gd name="T11" fmla="*/ 26 h 50"/>
                  <a:gd name="T12" fmla="*/ 56 w 72"/>
                  <a:gd name="T13" fmla="*/ 30 h 50"/>
                  <a:gd name="T14" fmla="*/ 66 w 72"/>
                  <a:gd name="T15" fmla="*/ 36 h 50"/>
                  <a:gd name="T16" fmla="*/ 70 w 72"/>
                  <a:gd name="T17" fmla="*/ 42 h 50"/>
                  <a:gd name="T18" fmla="*/ 72 w 72"/>
                  <a:gd name="T19" fmla="*/ 46 h 50"/>
                  <a:gd name="T20" fmla="*/ 66 w 72"/>
                  <a:gd name="T21" fmla="*/ 48 h 50"/>
                  <a:gd name="T22" fmla="*/ 56 w 72"/>
                  <a:gd name="T23" fmla="*/ 50 h 50"/>
                  <a:gd name="T24" fmla="*/ 46 w 72"/>
                  <a:gd name="T25" fmla="*/ 46 h 50"/>
                  <a:gd name="T26" fmla="*/ 46 w 72"/>
                  <a:gd name="T27" fmla="*/ 38 h 50"/>
                  <a:gd name="T28" fmla="*/ 40 w 72"/>
                  <a:gd name="T29" fmla="*/ 38 h 50"/>
                  <a:gd name="T30" fmla="*/ 34 w 72"/>
                  <a:gd name="T31" fmla="*/ 32 h 50"/>
                  <a:gd name="T32" fmla="*/ 28 w 72"/>
                  <a:gd name="T33" fmla="*/ 24 h 50"/>
                  <a:gd name="T34" fmla="*/ 22 w 72"/>
                  <a:gd name="T35" fmla="*/ 24 h 50"/>
                  <a:gd name="T36" fmla="*/ 20 w 72"/>
                  <a:gd name="T37" fmla="*/ 18 h 50"/>
                  <a:gd name="T38" fmla="*/ 14 w 72"/>
                  <a:gd name="T39" fmla="*/ 18 h 50"/>
                  <a:gd name="T40" fmla="*/ 6 w 72"/>
                  <a:gd name="T41" fmla="*/ 14 h 50"/>
                  <a:gd name="T42" fmla="*/ 0 w 72"/>
                  <a:gd name="T43" fmla="*/ 10 h 50"/>
                  <a:gd name="T44" fmla="*/ 0 w 72"/>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279" name="Group 38">
                <a:extLst>
                  <a:ext uri="{FF2B5EF4-FFF2-40B4-BE49-F238E27FC236}">
                    <a16:creationId xmlns:a16="http://schemas.microsoft.com/office/drawing/2014/main" id="{0233CF26-99DF-40D8-BCF3-0B13D4F0B446}"/>
                  </a:ext>
                </a:extLst>
              </p:cNvPr>
              <p:cNvGrpSpPr>
                <a:grpSpLocks/>
              </p:cNvGrpSpPr>
              <p:nvPr/>
            </p:nvGrpSpPr>
            <p:grpSpPr bwMode="auto">
              <a:xfrm>
                <a:off x="1433108" y="2397468"/>
                <a:ext cx="980736" cy="770158"/>
                <a:chOff x="44" y="1185"/>
                <a:chExt cx="594" cy="464"/>
              </a:xfrm>
              <a:grpFill/>
            </p:grpSpPr>
            <p:sp>
              <p:nvSpPr>
                <p:cNvPr id="473" name="Freeform 39">
                  <a:extLst>
                    <a:ext uri="{FF2B5EF4-FFF2-40B4-BE49-F238E27FC236}">
                      <a16:creationId xmlns:a16="http://schemas.microsoft.com/office/drawing/2014/main" id="{C6BC14F4-1CAB-438B-B2B5-C6BDEAD0E7FF}"/>
                    </a:ext>
                  </a:extLst>
                </p:cNvPr>
                <p:cNvSpPr>
                  <a:spLocks/>
                </p:cNvSpPr>
                <p:nvPr/>
              </p:nvSpPr>
              <p:spPr bwMode="gray">
                <a:xfrm>
                  <a:off x="44" y="1185"/>
                  <a:ext cx="594" cy="414"/>
                </a:xfrm>
                <a:custGeom>
                  <a:avLst/>
                  <a:gdLst>
                    <a:gd name="T0" fmla="*/ 540 w 594"/>
                    <a:gd name="T1" fmla="*/ 354 h 414"/>
                    <a:gd name="T2" fmla="*/ 510 w 594"/>
                    <a:gd name="T3" fmla="*/ 318 h 414"/>
                    <a:gd name="T4" fmla="*/ 500 w 594"/>
                    <a:gd name="T5" fmla="*/ 332 h 414"/>
                    <a:gd name="T6" fmla="*/ 464 w 594"/>
                    <a:gd name="T7" fmla="*/ 324 h 414"/>
                    <a:gd name="T8" fmla="*/ 414 w 594"/>
                    <a:gd name="T9" fmla="*/ 298 h 414"/>
                    <a:gd name="T10" fmla="*/ 362 w 594"/>
                    <a:gd name="T11" fmla="*/ 288 h 414"/>
                    <a:gd name="T12" fmla="*/ 318 w 594"/>
                    <a:gd name="T13" fmla="*/ 272 h 414"/>
                    <a:gd name="T14" fmla="*/ 314 w 594"/>
                    <a:gd name="T15" fmla="*/ 294 h 414"/>
                    <a:gd name="T16" fmla="*/ 278 w 594"/>
                    <a:gd name="T17" fmla="*/ 304 h 414"/>
                    <a:gd name="T18" fmla="*/ 252 w 594"/>
                    <a:gd name="T19" fmla="*/ 298 h 414"/>
                    <a:gd name="T20" fmla="*/ 270 w 594"/>
                    <a:gd name="T21" fmla="*/ 274 h 414"/>
                    <a:gd name="T22" fmla="*/ 274 w 594"/>
                    <a:gd name="T23" fmla="*/ 266 h 414"/>
                    <a:gd name="T24" fmla="*/ 236 w 594"/>
                    <a:gd name="T25" fmla="*/ 298 h 414"/>
                    <a:gd name="T26" fmla="*/ 222 w 594"/>
                    <a:gd name="T27" fmla="*/ 322 h 414"/>
                    <a:gd name="T28" fmla="*/ 196 w 594"/>
                    <a:gd name="T29" fmla="*/ 348 h 414"/>
                    <a:gd name="T30" fmla="*/ 146 w 594"/>
                    <a:gd name="T31" fmla="*/ 384 h 414"/>
                    <a:gd name="T32" fmla="*/ 112 w 594"/>
                    <a:gd name="T33" fmla="*/ 398 h 414"/>
                    <a:gd name="T34" fmla="*/ 90 w 594"/>
                    <a:gd name="T35" fmla="*/ 408 h 414"/>
                    <a:gd name="T36" fmla="*/ 84 w 594"/>
                    <a:gd name="T37" fmla="*/ 394 h 414"/>
                    <a:gd name="T38" fmla="*/ 114 w 594"/>
                    <a:gd name="T39" fmla="*/ 382 h 414"/>
                    <a:gd name="T40" fmla="*/ 156 w 594"/>
                    <a:gd name="T41" fmla="*/ 354 h 414"/>
                    <a:gd name="T42" fmla="*/ 170 w 594"/>
                    <a:gd name="T43" fmla="*/ 320 h 414"/>
                    <a:gd name="T44" fmla="*/ 138 w 594"/>
                    <a:gd name="T45" fmla="*/ 328 h 414"/>
                    <a:gd name="T46" fmla="*/ 100 w 594"/>
                    <a:gd name="T47" fmla="*/ 328 h 414"/>
                    <a:gd name="T48" fmla="*/ 86 w 594"/>
                    <a:gd name="T49" fmla="*/ 286 h 414"/>
                    <a:gd name="T50" fmla="*/ 56 w 594"/>
                    <a:gd name="T51" fmla="*/ 300 h 414"/>
                    <a:gd name="T52" fmla="*/ 48 w 594"/>
                    <a:gd name="T53" fmla="*/ 274 h 414"/>
                    <a:gd name="T54" fmla="*/ 24 w 594"/>
                    <a:gd name="T55" fmla="*/ 258 h 414"/>
                    <a:gd name="T56" fmla="*/ 46 w 594"/>
                    <a:gd name="T57" fmla="*/ 226 h 414"/>
                    <a:gd name="T58" fmla="*/ 80 w 594"/>
                    <a:gd name="T59" fmla="*/ 214 h 414"/>
                    <a:gd name="T60" fmla="*/ 102 w 594"/>
                    <a:gd name="T61" fmla="*/ 184 h 414"/>
                    <a:gd name="T62" fmla="*/ 86 w 594"/>
                    <a:gd name="T63" fmla="*/ 180 h 414"/>
                    <a:gd name="T64" fmla="*/ 20 w 594"/>
                    <a:gd name="T65" fmla="*/ 168 h 414"/>
                    <a:gd name="T66" fmla="*/ 10 w 594"/>
                    <a:gd name="T67" fmla="*/ 150 h 414"/>
                    <a:gd name="T68" fmla="*/ 60 w 594"/>
                    <a:gd name="T69" fmla="*/ 132 h 414"/>
                    <a:gd name="T70" fmla="*/ 100 w 594"/>
                    <a:gd name="T71" fmla="*/ 142 h 414"/>
                    <a:gd name="T72" fmla="*/ 102 w 594"/>
                    <a:gd name="T73" fmla="*/ 132 h 414"/>
                    <a:gd name="T74" fmla="*/ 84 w 594"/>
                    <a:gd name="T75" fmla="*/ 116 h 414"/>
                    <a:gd name="T76" fmla="*/ 44 w 594"/>
                    <a:gd name="T77" fmla="*/ 94 h 414"/>
                    <a:gd name="T78" fmla="*/ 22 w 594"/>
                    <a:gd name="T79" fmla="*/ 68 h 414"/>
                    <a:gd name="T80" fmla="*/ 88 w 594"/>
                    <a:gd name="T81" fmla="*/ 28 h 414"/>
                    <a:gd name="T82" fmla="*/ 132 w 594"/>
                    <a:gd name="T83" fmla="*/ 12 h 414"/>
                    <a:gd name="T84" fmla="*/ 186 w 594"/>
                    <a:gd name="T85" fmla="*/ 8 h 414"/>
                    <a:gd name="T86" fmla="*/ 244 w 594"/>
                    <a:gd name="T87" fmla="*/ 16 h 414"/>
                    <a:gd name="T88" fmla="*/ 318 w 594"/>
                    <a:gd name="T89" fmla="*/ 30 h 414"/>
                    <a:gd name="T90" fmla="*/ 400 w 594"/>
                    <a:gd name="T91" fmla="*/ 40 h 414"/>
                    <a:gd name="T92" fmla="*/ 438 w 594"/>
                    <a:gd name="T93" fmla="*/ 288 h 414"/>
                    <a:gd name="T94" fmla="*/ 478 w 594"/>
                    <a:gd name="T95" fmla="*/ 316 h 414"/>
                    <a:gd name="T96" fmla="*/ 508 w 594"/>
                    <a:gd name="T97" fmla="*/ 300 h 414"/>
                    <a:gd name="T98" fmla="*/ 556 w 594"/>
                    <a:gd name="T99" fmla="*/ 358 h 414"/>
                    <a:gd name="T100" fmla="*/ 594 w 594"/>
                    <a:gd name="T101" fmla="*/ 394 h 414"/>
                    <a:gd name="T102" fmla="*/ 582 w 594"/>
                    <a:gd name="T103" fmla="*/ 39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74" name="Freeform 40">
                  <a:extLst>
                    <a:ext uri="{FF2B5EF4-FFF2-40B4-BE49-F238E27FC236}">
                      <a16:creationId xmlns:a16="http://schemas.microsoft.com/office/drawing/2014/main" id="{8749F8A0-FB15-4218-984E-B25F004B4CCC}"/>
                    </a:ext>
                  </a:extLst>
                </p:cNvPr>
                <p:cNvSpPr>
                  <a:spLocks/>
                </p:cNvSpPr>
                <p:nvPr/>
              </p:nvSpPr>
              <p:spPr bwMode="gray">
                <a:xfrm>
                  <a:off x="250" y="1527"/>
                  <a:ext cx="38" cy="26"/>
                </a:xfrm>
                <a:custGeom>
                  <a:avLst/>
                  <a:gdLst>
                    <a:gd name="T0" fmla="*/ 28 w 38"/>
                    <a:gd name="T1" fmla="*/ 2 h 26"/>
                    <a:gd name="T2" fmla="*/ 20 w 38"/>
                    <a:gd name="T3" fmla="*/ 4 h 26"/>
                    <a:gd name="T4" fmla="*/ 14 w 38"/>
                    <a:gd name="T5" fmla="*/ 6 h 26"/>
                    <a:gd name="T6" fmla="*/ 14 w 38"/>
                    <a:gd name="T7" fmla="*/ 14 h 26"/>
                    <a:gd name="T8" fmla="*/ 8 w 38"/>
                    <a:gd name="T9" fmla="*/ 12 h 26"/>
                    <a:gd name="T10" fmla="*/ 4 w 38"/>
                    <a:gd name="T11" fmla="*/ 8 h 26"/>
                    <a:gd name="T12" fmla="*/ 0 w 38"/>
                    <a:gd name="T13" fmla="*/ 12 h 26"/>
                    <a:gd name="T14" fmla="*/ 2 w 38"/>
                    <a:gd name="T15" fmla="*/ 20 h 26"/>
                    <a:gd name="T16" fmla="*/ 8 w 38"/>
                    <a:gd name="T17" fmla="*/ 26 h 26"/>
                    <a:gd name="T18" fmla="*/ 26 w 38"/>
                    <a:gd name="T19" fmla="*/ 24 h 26"/>
                    <a:gd name="T20" fmla="*/ 32 w 38"/>
                    <a:gd name="T21" fmla="*/ 16 h 26"/>
                    <a:gd name="T22" fmla="*/ 38 w 38"/>
                    <a:gd name="T23" fmla="*/ 10 h 26"/>
                    <a:gd name="T24" fmla="*/ 34 w 38"/>
                    <a:gd name="T25" fmla="*/ 0 h 26"/>
                    <a:gd name="T26" fmla="*/ 28 w 38"/>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75" name="Freeform 41">
                  <a:extLst>
                    <a:ext uri="{FF2B5EF4-FFF2-40B4-BE49-F238E27FC236}">
                      <a16:creationId xmlns:a16="http://schemas.microsoft.com/office/drawing/2014/main" id="{CE41EC0E-909C-4096-AE83-37706648C4B5}"/>
                    </a:ext>
                  </a:extLst>
                </p:cNvPr>
                <p:cNvSpPr>
                  <a:spLocks/>
                </p:cNvSpPr>
                <p:nvPr/>
              </p:nvSpPr>
              <p:spPr bwMode="gray">
                <a:xfrm>
                  <a:off x="50" y="1473"/>
                  <a:ext cx="26" cy="16"/>
                </a:xfrm>
                <a:custGeom>
                  <a:avLst/>
                  <a:gdLst>
                    <a:gd name="T0" fmla="*/ 22 w 26"/>
                    <a:gd name="T1" fmla="*/ 0 h 16"/>
                    <a:gd name="T2" fmla="*/ 26 w 26"/>
                    <a:gd name="T3" fmla="*/ 4 h 16"/>
                    <a:gd name="T4" fmla="*/ 26 w 26"/>
                    <a:gd name="T5" fmla="*/ 8 h 16"/>
                    <a:gd name="T6" fmla="*/ 22 w 26"/>
                    <a:gd name="T7" fmla="*/ 16 h 16"/>
                    <a:gd name="T8" fmla="*/ 14 w 26"/>
                    <a:gd name="T9" fmla="*/ 14 h 16"/>
                    <a:gd name="T10" fmla="*/ 10 w 26"/>
                    <a:gd name="T11" fmla="*/ 16 h 16"/>
                    <a:gd name="T12" fmla="*/ 4 w 26"/>
                    <a:gd name="T13" fmla="*/ 10 h 16"/>
                    <a:gd name="T14" fmla="*/ 0 w 26"/>
                    <a:gd name="T15" fmla="*/ 6 h 16"/>
                    <a:gd name="T16" fmla="*/ 2 w 26"/>
                    <a:gd name="T17" fmla="*/ 0 h 16"/>
                    <a:gd name="T18" fmla="*/ 8 w 26"/>
                    <a:gd name="T19" fmla="*/ 0 h 16"/>
                    <a:gd name="T20" fmla="*/ 22 w 26"/>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76" name="Freeform 42">
                  <a:extLst>
                    <a:ext uri="{FF2B5EF4-FFF2-40B4-BE49-F238E27FC236}">
                      <a16:creationId xmlns:a16="http://schemas.microsoft.com/office/drawing/2014/main" id="{5C3E2F71-11B6-459E-A4CD-CB9640671C9E}"/>
                    </a:ext>
                  </a:extLst>
                </p:cNvPr>
                <p:cNvSpPr>
                  <a:spLocks/>
                </p:cNvSpPr>
                <p:nvPr/>
              </p:nvSpPr>
              <p:spPr bwMode="gray">
                <a:xfrm>
                  <a:off x="540" y="1525"/>
                  <a:ext cx="24" cy="40"/>
                </a:xfrm>
                <a:custGeom>
                  <a:avLst/>
                  <a:gdLst>
                    <a:gd name="T0" fmla="*/ 0 w 24"/>
                    <a:gd name="T1" fmla="*/ 0 h 40"/>
                    <a:gd name="T2" fmla="*/ 10 w 24"/>
                    <a:gd name="T3" fmla="*/ 2 h 40"/>
                    <a:gd name="T4" fmla="*/ 16 w 24"/>
                    <a:gd name="T5" fmla="*/ 6 h 40"/>
                    <a:gd name="T6" fmla="*/ 18 w 24"/>
                    <a:gd name="T7" fmla="*/ 20 h 40"/>
                    <a:gd name="T8" fmla="*/ 24 w 24"/>
                    <a:gd name="T9" fmla="*/ 30 h 40"/>
                    <a:gd name="T10" fmla="*/ 24 w 24"/>
                    <a:gd name="T11" fmla="*/ 40 h 40"/>
                    <a:gd name="T12" fmla="*/ 16 w 24"/>
                    <a:gd name="T13" fmla="*/ 32 h 40"/>
                    <a:gd name="T14" fmla="*/ 8 w 24"/>
                    <a:gd name="T15" fmla="*/ 22 h 40"/>
                    <a:gd name="T16" fmla="*/ 4 w 24"/>
                    <a:gd name="T17" fmla="*/ 16 h 40"/>
                    <a:gd name="T18" fmla="*/ 0 w 24"/>
                    <a:gd name="T19" fmla="*/ 8 h 40"/>
                    <a:gd name="T20" fmla="*/ 0 w 24"/>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77" name="Freeform 43">
                  <a:extLst>
                    <a:ext uri="{FF2B5EF4-FFF2-40B4-BE49-F238E27FC236}">
                      <a16:creationId xmlns:a16="http://schemas.microsoft.com/office/drawing/2014/main" id="{ED92CC6B-6E44-4D1D-82B6-538EC0614639}"/>
                    </a:ext>
                  </a:extLst>
                </p:cNvPr>
                <p:cNvSpPr>
                  <a:spLocks/>
                </p:cNvSpPr>
                <p:nvPr/>
              </p:nvSpPr>
              <p:spPr bwMode="gray">
                <a:xfrm>
                  <a:off x="584" y="1565"/>
                  <a:ext cx="22" cy="38"/>
                </a:xfrm>
                <a:custGeom>
                  <a:avLst/>
                  <a:gdLst>
                    <a:gd name="T0" fmla="*/ 0 w 22"/>
                    <a:gd name="T1" fmla="*/ 8 h 38"/>
                    <a:gd name="T2" fmla="*/ 0 w 22"/>
                    <a:gd name="T3" fmla="*/ 0 h 38"/>
                    <a:gd name="T4" fmla="*/ 8 w 22"/>
                    <a:gd name="T5" fmla="*/ 2 h 38"/>
                    <a:gd name="T6" fmla="*/ 14 w 22"/>
                    <a:gd name="T7" fmla="*/ 14 h 38"/>
                    <a:gd name="T8" fmla="*/ 22 w 22"/>
                    <a:gd name="T9" fmla="*/ 24 h 38"/>
                    <a:gd name="T10" fmla="*/ 22 w 22"/>
                    <a:gd name="T11" fmla="*/ 32 h 38"/>
                    <a:gd name="T12" fmla="*/ 18 w 22"/>
                    <a:gd name="T13" fmla="*/ 38 h 38"/>
                    <a:gd name="T14" fmla="*/ 12 w 22"/>
                    <a:gd name="T15" fmla="*/ 30 h 38"/>
                    <a:gd name="T16" fmla="*/ 6 w 22"/>
                    <a:gd name="T17" fmla="*/ 24 h 38"/>
                    <a:gd name="T18" fmla="*/ 4 w 22"/>
                    <a:gd name="T19" fmla="*/ 16 h 38"/>
                    <a:gd name="T20" fmla="*/ 0 w 22"/>
                    <a:gd name="T2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78" name="Freeform 44">
                  <a:extLst>
                    <a:ext uri="{FF2B5EF4-FFF2-40B4-BE49-F238E27FC236}">
                      <a16:creationId xmlns:a16="http://schemas.microsoft.com/office/drawing/2014/main" id="{566F6F9D-F491-42AD-8B99-F47643600CAA}"/>
                    </a:ext>
                  </a:extLst>
                </p:cNvPr>
                <p:cNvSpPr>
                  <a:spLocks/>
                </p:cNvSpPr>
                <p:nvPr/>
              </p:nvSpPr>
              <p:spPr bwMode="gray">
                <a:xfrm>
                  <a:off x="588" y="1615"/>
                  <a:ext cx="26" cy="34"/>
                </a:xfrm>
                <a:custGeom>
                  <a:avLst/>
                  <a:gdLst>
                    <a:gd name="T0" fmla="*/ 0 w 26"/>
                    <a:gd name="T1" fmla="*/ 0 h 34"/>
                    <a:gd name="T2" fmla="*/ 10 w 26"/>
                    <a:gd name="T3" fmla="*/ 4 h 34"/>
                    <a:gd name="T4" fmla="*/ 18 w 26"/>
                    <a:gd name="T5" fmla="*/ 4 h 34"/>
                    <a:gd name="T6" fmla="*/ 20 w 26"/>
                    <a:gd name="T7" fmla="*/ 8 h 34"/>
                    <a:gd name="T8" fmla="*/ 18 w 26"/>
                    <a:gd name="T9" fmla="*/ 16 h 34"/>
                    <a:gd name="T10" fmla="*/ 22 w 26"/>
                    <a:gd name="T11" fmla="*/ 22 h 34"/>
                    <a:gd name="T12" fmla="*/ 26 w 26"/>
                    <a:gd name="T13" fmla="*/ 34 h 34"/>
                    <a:gd name="T14" fmla="*/ 18 w 26"/>
                    <a:gd name="T15" fmla="*/ 32 h 34"/>
                    <a:gd name="T16" fmla="*/ 8 w 26"/>
                    <a:gd name="T17" fmla="*/ 20 h 34"/>
                    <a:gd name="T18" fmla="*/ 2 w 26"/>
                    <a:gd name="T19" fmla="*/ 12 h 34"/>
                    <a:gd name="T20" fmla="*/ 0 w 26"/>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79" name="Freeform 45">
                  <a:extLst>
                    <a:ext uri="{FF2B5EF4-FFF2-40B4-BE49-F238E27FC236}">
                      <a16:creationId xmlns:a16="http://schemas.microsoft.com/office/drawing/2014/main" id="{F5280C78-1376-44F6-86AF-4D4DBC2D1045}"/>
                    </a:ext>
                  </a:extLst>
                </p:cNvPr>
                <p:cNvSpPr>
                  <a:spLocks/>
                </p:cNvSpPr>
                <p:nvPr/>
              </p:nvSpPr>
              <p:spPr bwMode="gray">
                <a:xfrm>
                  <a:off x="84" y="1591"/>
                  <a:ext cx="32" cy="20"/>
                </a:xfrm>
                <a:custGeom>
                  <a:avLst/>
                  <a:gdLst>
                    <a:gd name="T0" fmla="*/ 32 w 32"/>
                    <a:gd name="T1" fmla="*/ 4 h 20"/>
                    <a:gd name="T2" fmla="*/ 28 w 32"/>
                    <a:gd name="T3" fmla="*/ 10 h 20"/>
                    <a:gd name="T4" fmla="*/ 22 w 32"/>
                    <a:gd name="T5" fmla="*/ 12 h 20"/>
                    <a:gd name="T6" fmla="*/ 12 w 32"/>
                    <a:gd name="T7" fmla="*/ 14 h 20"/>
                    <a:gd name="T8" fmla="*/ 6 w 32"/>
                    <a:gd name="T9" fmla="*/ 20 h 20"/>
                    <a:gd name="T10" fmla="*/ 0 w 32"/>
                    <a:gd name="T11" fmla="*/ 18 h 20"/>
                    <a:gd name="T12" fmla="*/ 6 w 32"/>
                    <a:gd name="T13" fmla="*/ 8 h 20"/>
                    <a:gd name="T14" fmla="*/ 14 w 32"/>
                    <a:gd name="T15" fmla="*/ 4 h 20"/>
                    <a:gd name="T16" fmla="*/ 26 w 32"/>
                    <a:gd name="T17" fmla="*/ 0 h 20"/>
                    <a:gd name="T18" fmla="*/ 32 w 32"/>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80" name="Freeform 46">
                  <a:extLst>
                    <a:ext uri="{FF2B5EF4-FFF2-40B4-BE49-F238E27FC236}">
                      <a16:creationId xmlns:a16="http://schemas.microsoft.com/office/drawing/2014/main" id="{3FC7EBB6-7C74-4448-B491-6619B34AFF91}"/>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81" name="Freeform 47">
                  <a:extLst>
                    <a:ext uri="{FF2B5EF4-FFF2-40B4-BE49-F238E27FC236}">
                      <a16:creationId xmlns:a16="http://schemas.microsoft.com/office/drawing/2014/main" id="{B1EB3A22-B371-4429-B743-197F7E3BD93E}"/>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82" name="Freeform 48">
                  <a:extLst>
                    <a:ext uri="{FF2B5EF4-FFF2-40B4-BE49-F238E27FC236}">
                      <a16:creationId xmlns:a16="http://schemas.microsoft.com/office/drawing/2014/main" id="{3998E362-56D4-472B-A259-A2C05A8C62EE}"/>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83" name="Freeform 49">
                  <a:extLst>
                    <a:ext uri="{FF2B5EF4-FFF2-40B4-BE49-F238E27FC236}">
                      <a16:creationId xmlns:a16="http://schemas.microsoft.com/office/drawing/2014/main" id="{95A0B64A-40AA-4B7A-BFA7-CEA05582C942}"/>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84" name="Freeform 50">
                  <a:extLst>
                    <a:ext uri="{FF2B5EF4-FFF2-40B4-BE49-F238E27FC236}">
                      <a16:creationId xmlns:a16="http://schemas.microsoft.com/office/drawing/2014/main" id="{22619131-6CA9-4135-BF54-16565F31C460}"/>
                    </a:ext>
                  </a:extLst>
                </p:cNvPr>
                <p:cNvSpPr>
                  <a:spLocks/>
                </p:cNvSpPr>
                <p:nvPr/>
              </p:nvSpPr>
              <p:spPr bwMode="gray">
                <a:xfrm>
                  <a:off x="576" y="1551"/>
                  <a:ext cx="14" cy="14"/>
                </a:xfrm>
                <a:custGeom>
                  <a:avLst/>
                  <a:gdLst>
                    <a:gd name="T0" fmla="*/ 4 w 14"/>
                    <a:gd name="T1" fmla="*/ 0 h 14"/>
                    <a:gd name="T2" fmla="*/ 8 w 14"/>
                    <a:gd name="T3" fmla="*/ 0 h 14"/>
                    <a:gd name="T4" fmla="*/ 14 w 14"/>
                    <a:gd name="T5" fmla="*/ 6 h 14"/>
                    <a:gd name="T6" fmla="*/ 8 w 14"/>
                    <a:gd name="T7" fmla="*/ 10 h 14"/>
                    <a:gd name="T8" fmla="*/ 2 w 14"/>
                    <a:gd name="T9" fmla="*/ 14 h 14"/>
                    <a:gd name="T10" fmla="*/ 0 w 14"/>
                    <a:gd name="T11" fmla="*/ 6 h 14"/>
                    <a:gd name="T12" fmla="*/ 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4" y="0"/>
                      </a:moveTo>
                      <a:lnTo>
                        <a:pt x="8" y="0"/>
                      </a:lnTo>
                      <a:lnTo>
                        <a:pt x="14" y="6"/>
                      </a:lnTo>
                      <a:lnTo>
                        <a:pt x="8" y="10"/>
                      </a:lnTo>
                      <a:lnTo>
                        <a:pt x="2" y="14"/>
                      </a:lnTo>
                      <a:lnTo>
                        <a:pt x="0" y="6"/>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280" name="Freeform 51">
                <a:extLst>
                  <a:ext uri="{FF2B5EF4-FFF2-40B4-BE49-F238E27FC236}">
                    <a16:creationId xmlns:a16="http://schemas.microsoft.com/office/drawing/2014/main" id="{90A492E7-9441-440D-82D0-ADF8C80A17AD}"/>
                  </a:ext>
                </a:extLst>
              </p:cNvPr>
              <p:cNvSpPr>
                <a:spLocks/>
              </p:cNvSpPr>
              <p:nvPr/>
            </p:nvSpPr>
            <p:spPr bwMode="gray">
              <a:xfrm>
                <a:off x="2555837" y="3277177"/>
                <a:ext cx="1505777" cy="743602"/>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solidFill>
                <a:srgbClr val="800000"/>
              </a:solidFill>
              <a:ln w="3175" cap="flat">
                <a:solidFill>
                  <a:schemeClr val="bg2">
                    <a:lumMod val="50000"/>
                  </a:schemeClr>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281" name="Group 52">
                <a:extLst>
                  <a:ext uri="{FF2B5EF4-FFF2-40B4-BE49-F238E27FC236}">
                    <a16:creationId xmlns:a16="http://schemas.microsoft.com/office/drawing/2014/main" id="{1AE25E63-9CFC-418A-9EA0-160C1A7D70E9}"/>
                  </a:ext>
                </a:extLst>
              </p:cNvPr>
              <p:cNvGrpSpPr>
                <a:grpSpLocks/>
              </p:cNvGrpSpPr>
              <p:nvPr/>
            </p:nvGrpSpPr>
            <p:grpSpPr bwMode="auto">
              <a:xfrm>
                <a:off x="1641144" y="4100450"/>
                <a:ext cx="125482" cy="89630"/>
                <a:chOff x="170" y="2211"/>
                <a:chExt cx="76" cy="54"/>
              </a:xfrm>
              <a:grpFill/>
            </p:grpSpPr>
            <p:sp>
              <p:nvSpPr>
                <p:cNvPr id="467" name="Freeform 53">
                  <a:extLst>
                    <a:ext uri="{FF2B5EF4-FFF2-40B4-BE49-F238E27FC236}">
                      <a16:creationId xmlns:a16="http://schemas.microsoft.com/office/drawing/2014/main" id="{2892EE84-CA16-48FB-B10D-B76FDCB49CC3}"/>
                    </a:ext>
                  </a:extLst>
                </p:cNvPr>
                <p:cNvSpPr>
                  <a:spLocks/>
                </p:cNvSpPr>
                <p:nvPr/>
              </p:nvSpPr>
              <p:spPr bwMode="gray">
                <a:xfrm>
                  <a:off x="214" y="2231"/>
                  <a:ext cx="12" cy="10"/>
                </a:xfrm>
                <a:custGeom>
                  <a:avLst/>
                  <a:gdLst>
                    <a:gd name="T0" fmla="*/ 12 w 12"/>
                    <a:gd name="T1" fmla="*/ 6 h 10"/>
                    <a:gd name="T2" fmla="*/ 10 w 12"/>
                    <a:gd name="T3" fmla="*/ 2 h 10"/>
                    <a:gd name="T4" fmla="*/ 4 w 12"/>
                    <a:gd name="T5" fmla="*/ 0 h 10"/>
                    <a:gd name="T6" fmla="*/ 0 w 12"/>
                    <a:gd name="T7" fmla="*/ 4 h 10"/>
                    <a:gd name="T8" fmla="*/ 4 w 12"/>
                    <a:gd name="T9" fmla="*/ 6 h 10"/>
                    <a:gd name="T10" fmla="*/ 10 w 12"/>
                    <a:gd name="T11" fmla="*/ 10 h 10"/>
                    <a:gd name="T12" fmla="*/ 12 w 1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6"/>
                      </a:moveTo>
                      <a:lnTo>
                        <a:pt x="10" y="2"/>
                      </a:lnTo>
                      <a:lnTo>
                        <a:pt x="4" y="0"/>
                      </a:lnTo>
                      <a:lnTo>
                        <a:pt x="0" y="4"/>
                      </a:lnTo>
                      <a:lnTo>
                        <a:pt x="4" y="6"/>
                      </a:lnTo>
                      <a:lnTo>
                        <a:pt x="10" y="10"/>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68" name="Freeform 54">
                  <a:extLst>
                    <a:ext uri="{FF2B5EF4-FFF2-40B4-BE49-F238E27FC236}">
                      <a16:creationId xmlns:a16="http://schemas.microsoft.com/office/drawing/2014/main" id="{ABEC6A55-67F6-4FE6-B386-4E912B91D690}"/>
                    </a:ext>
                  </a:extLst>
                </p:cNvPr>
                <p:cNvSpPr>
                  <a:spLocks/>
                </p:cNvSpPr>
                <p:nvPr/>
              </p:nvSpPr>
              <p:spPr bwMode="gray">
                <a:xfrm>
                  <a:off x="230" y="2245"/>
                  <a:ext cx="16" cy="20"/>
                </a:xfrm>
                <a:custGeom>
                  <a:avLst/>
                  <a:gdLst>
                    <a:gd name="T0" fmla="*/ 16 w 16"/>
                    <a:gd name="T1" fmla="*/ 14 h 20"/>
                    <a:gd name="T2" fmla="*/ 8 w 16"/>
                    <a:gd name="T3" fmla="*/ 16 h 20"/>
                    <a:gd name="T4" fmla="*/ 4 w 16"/>
                    <a:gd name="T5" fmla="*/ 20 h 20"/>
                    <a:gd name="T6" fmla="*/ 0 w 16"/>
                    <a:gd name="T7" fmla="*/ 12 h 20"/>
                    <a:gd name="T8" fmla="*/ 0 w 16"/>
                    <a:gd name="T9" fmla="*/ 6 h 20"/>
                    <a:gd name="T10" fmla="*/ 4 w 16"/>
                    <a:gd name="T11" fmla="*/ 0 h 20"/>
                    <a:gd name="T12" fmla="*/ 8 w 16"/>
                    <a:gd name="T13" fmla="*/ 2 h 20"/>
                    <a:gd name="T14" fmla="*/ 14 w 16"/>
                    <a:gd name="T15" fmla="*/ 6 h 20"/>
                    <a:gd name="T16" fmla="*/ 16 w 16"/>
                    <a:gd name="T1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16" y="14"/>
                      </a:moveTo>
                      <a:lnTo>
                        <a:pt x="8" y="16"/>
                      </a:lnTo>
                      <a:lnTo>
                        <a:pt x="4" y="20"/>
                      </a:lnTo>
                      <a:lnTo>
                        <a:pt x="0" y="12"/>
                      </a:lnTo>
                      <a:lnTo>
                        <a:pt x="0" y="6"/>
                      </a:lnTo>
                      <a:lnTo>
                        <a:pt x="4" y="0"/>
                      </a:lnTo>
                      <a:lnTo>
                        <a:pt x="8" y="2"/>
                      </a:lnTo>
                      <a:lnTo>
                        <a:pt x="14" y="6"/>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69" name="Freeform 55">
                  <a:extLst>
                    <a:ext uri="{FF2B5EF4-FFF2-40B4-BE49-F238E27FC236}">
                      <a16:creationId xmlns:a16="http://schemas.microsoft.com/office/drawing/2014/main" id="{B9534975-D925-49DD-8CB1-5C96E622C8EA}"/>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70" name="Freeform 56">
                  <a:extLst>
                    <a:ext uri="{FF2B5EF4-FFF2-40B4-BE49-F238E27FC236}">
                      <a16:creationId xmlns:a16="http://schemas.microsoft.com/office/drawing/2014/main" id="{DDAA995F-80E3-466C-8569-FD00DF8CC683}"/>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71" name="Freeform 57">
                  <a:extLst>
                    <a:ext uri="{FF2B5EF4-FFF2-40B4-BE49-F238E27FC236}">
                      <a16:creationId xmlns:a16="http://schemas.microsoft.com/office/drawing/2014/main" id="{0AFAA622-6A96-49E7-A544-13685C5171E9}"/>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72" name="Freeform 58">
                  <a:extLst>
                    <a:ext uri="{FF2B5EF4-FFF2-40B4-BE49-F238E27FC236}">
                      <a16:creationId xmlns:a16="http://schemas.microsoft.com/office/drawing/2014/main" id="{2B93E142-87DB-4E04-8C95-4CAF12FD659A}"/>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282" name="Freeform 59">
                <a:extLst>
                  <a:ext uri="{FF2B5EF4-FFF2-40B4-BE49-F238E27FC236}">
                    <a16:creationId xmlns:a16="http://schemas.microsoft.com/office/drawing/2014/main" id="{4D684BFD-34E4-4FA4-87F7-6380288D4A13}"/>
                  </a:ext>
                </a:extLst>
              </p:cNvPr>
              <p:cNvSpPr>
                <a:spLocks/>
              </p:cNvSpPr>
              <p:nvPr/>
            </p:nvSpPr>
            <p:spPr bwMode="gray">
              <a:xfrm>
                <a:off x="3404486" y="4219956"/>
                <a:ext cx="95762" cy="106229"/>
              </a:xfrm>
              <a:custGeom>
                <a:avLst/>
                <a:gdLst>
                  <a:gd name="T0" fmla="*/ 34 w 58"/>
                  <a:gd name="T1" fmla="*/ 64 h 64"/>
                  <a:gd name="T2" fmla="*/ 42 w 58"/>
                  <a:gd name="T3" fmla="*/ 56 h 64"/>
                  <a:gd name="T4" fmla="*/ 48 w 58"/>
                  <a:gd name="T5" fmla="*/ 50 h 64"/>
                  <a:gd name="T6" fmla="*/ 52 w 58"/>
                  <a:gd name="T7" fmla="*/ 46 h 64"/>
                  <a:gd name="T8" fmla="*/ 58 w 58"/>
                  <a:gd name="T9" fmla="*/ 38 h 64"/>
                  <a:gd name="T10" fmla="*/ 54 w 58"/>
                  <a:gd name="T11" fmla="*/ 34 h 64"/>
                  <a:gd name="T12" fmla="*/ 48 w 58"/>
                  <a:gd name="T13" fmla="*/ 34 h 64"/>
                  <a:gd name="T14" fmla="*/ 48 w 58"/>
                  <a:gd name="T15" fmla="*/ 0 h 64"/>
                  <a:gd name="T16" fmla="*/ 18 w 58"/>
                  <a:gd name="T17" fmla="*/ 2 h 64"/>
                  <a:gd name="T18" fmla="*/ 16 w 58"/>
                  <a:gd name="T19" fmla="*/ 6 h 64"/>
                  <a:gd name="T20" fmla="*/ 18 w 58"/>
                  <a:gd name="T21" fmla="*/ 14 h 64"/>
                  <a:gd name="T22" fmla="*/ 26 w 58"/>
                  <a:gd name="T23" fmla="*/ 20 h 64"/>
                  <a:gd name="T24" fmla="*/ 30 w 58"/>
                  <a:gd name="T25" fmla="*/ 26 h 64"/>
                  <a:gd name="T26" fmla="*/ 26 w 58"/>
                  <a:gd name="T27" fmla="*/ 28 h 64"/>
                  <a:gd name="T28" fmla="*/ 14 w 58"/>
                  <a:gd name="T29" fmla="*/ 30 h 64"/>
                  <a:gd name="T30" fmla="*/ 10 w 58"/>
                  <a:gd name="T31" fmla="*/ 28 h 64"/>
                  <a:gd name="T32" fmla="*/ 4 w 58"/>
                  <a:gd name="T33" fmla="*/ 36 h 64"/>
                  <a:gd name="T34" fmla="*/ 2 w 58"/>
                  <a:gd name="T35" fmla="*/ 42 h 64"/>
                  <a:gd name="T36" fmla="*/ 0 w 58"/>
                  <a:gd name="T37" fmla="*/ 54 h 64"/>
                  <a:gd name="T38" fmla="*/ 6 w 58"/>
                  <a:gd name="T39" fmla="*/ 58 h 64"/>
                  <a:gd name="T40" fmla="*/ 12 w 58"/>
                  <a:gd name="T41" fmla="*/ 62 h 64"/>
                  <a:gd name="T42" fmla="*/ 22 w 58"/>
                  <a:gd name="T43" fmla="*/ 64 h 64"/>
                  <a:gd name="T44" fmla="*/ 34 w 58"/>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83" name="Freeform 60">
                <a:extLst>
                  <a:ext uri="{FF2B5EF4-FFF2-40B4-BE49-F238E27FC236}">
                    <a16:creationId xmlns:a16="http://schemas.microsoft.com/office/drawing/2014/main" id="{23D82190-9C10-4237-B087-854584DD14CD}"/>
                  </a:ext>
                </a:extLst>
              </p:cNvPr>
              <p:cNvSpPr>
                <a:spLocks/>
              </p:cNvSpPr>
              <p:nvPr/>
            </p:nvSpPr>
            <p:spPr bwMode="gray">
              <a:xfrm>
                <a:off x="3483738" y="4203359"/>
                <a:ext cx="19813" cy="73033"/>
              </a:xfrm>
              <a:custGeom>
                <a:avLst/>
                <a:gdLst>
                  <a:gd name="T0" fmla="*/ 10 w 12"/>
                  <a:gd name="T1" fmla="*/ 0 h 44"/>
                  <a:gd name="T2" fmla="*/ 12 w 12"/>
                  <a:gd name="T3" fmla="*/ 6 h 44"/>
                  <a:gd name="T4" fmla="*/ 10 w 12"/>
                  <a:gd name="T5" fmla="*/ 12 h 44"/>
                  <a:gd name="T6" fmla="*/ 10 w 12"/>
                  <a:gd name="T7" fmla="*/ 26 h 44"/>
                  <a:gd name="T8" fmla="*/ 10 w 12"/>
                  <a:gd name="T9" fmla="*/ 34 h 44"/>
                  <a:gd name="T10" fmla="*/ 6 w 12"/>
                  <a:gd name="T11" fmla="*/ 38 h 44"/>
                  <a:gd name="T12" fmla="*/ 0 w 12"/>
                  <a:gd name="T13" fmla="*/ 44 h 44"/>
                  <a:gd name="T14" fmla="*/ 0 w 12"/>
                  <a:gd name="T15" fmla="*/ 10 h 44"/>
                  <a:gd name="T16" fmla="*/ 6 w 12"/>
                  <a:gd name="T17" fmla="*/ 4 h 44"/>
                  <a:gd name="T18" fmla="*/ 10 w 12"/>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84" name="Freeform 61">
                <a:extLst>
                  <a:ext uri="{FF2B5EF4-FFF2-40B4-BE49-F238E27FC236}">
                    <a16:creationId xmlns:a16="http://schemas.microsoft.com/office/drawing/2014/main" id="{4297AD3C-86B4-45CE-833F-DF5E1661CF76}"/>
                  </a:ext>
                </a:extLst>
              </p:cNvPr>
              <p:cNvSpPr>
                <a:spLocks/>
              </p:cNvSpPr>
              <p:nvPr/>
            </p:nvSpPr>
            <p:spPr bwMode="gray">
              <a:xfrm>
                <a:off x="3460623" y="4309588"/>
                <a:ext cx="56136" cy="36517"/>
              </a:xfrm>
              <a:custGeom>
                <a:avLst/>
                <a:gdLst>
                  <a:gd name="T0" fmla="*/ 0 w 34"/>
                  <a:gd name="T1" fmla="*/ 10 h 22"/>
                  <a:gd name="T2" fmla="*/ 12 w 34"/>
                  <a:gd name="T3" fmla="*/ 0 h 22"/>
                  <a:gd name="T4" fmla="*/ 18 w 34"/>
                  <a:gd name="T5" fmla="*/ 4 h 22"/>
                  <a:gd name="T6" fmla="*/ 24 w 34"/>
                  <a:gd name="T7" fmla="*/ 8 h 22"/>
                  <a:gd name="T8" fmla="*/ 32 w 34"/>
                  <a:gd name="T9" fmla="*/ 10 h 22"/>
                  <a:gd name="T10" fmla="*/ 34 w 34"/>
                  <a:gd name="T11" fmla="*/ 14 h 22"/>
                  <a:gd name="T12" fmla="*/ 30 w 34"/>
                  <a:gd name="T13" fmla="*/ 20 h 22"/>
                  <a:gd name="T14" fmla="*/ 26 w 34"/>
                  <a:gd name="T15" fmla="*/ 22 h 22"/>
                  <a:gd name="T16" fmla="*/ 16 w 34"/>
                  <a:gd name="T17" fmla="*/ 18 h 22"/>
                  <a:gd name="T18" fmla="*/ 8 w 34"/>
                  <a:gd name="T19" fmla="*/ 14 h 22"/>
                  <a:gd name="T20" fmla="*/ 0 w 34"/>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85" name="Freeform 62">
                <a:extLst>
                  <a:ext uri="{FF2B5EF4-FFF2-40B4-BE49-F238E27FC236}">
                    <a16:creationId xmlns:a16="http://schemas.microsoft.com/office/drawing/2014/main" id="{267E0815-1653-4A2A-BBBA-5B900567EE40}"/>
                  </a:ext>
                </a:extLst>
              </p:cNvPr>
              <p:cNvSpPr>
                <a:spLocks/>
              </p:cNvSpPr>
              <p:nvPr/>
            </p:nvSpPr>
            <p:spPr bwMode="gray">
              <a:xfrm>
                <a:off x="3480436" y="4273072"/>
                <a:ext cx="158503" cy="79672"/>
              </a:xfrm>
              <a:custGeom>
                <a:avLst/>
                <a:gdLst>
                  <a:gd name="T0" fmla="*/ 12 w 96"/>
                  <a:gd name="T1" fmla="*/ 6 h 48"/>
                  <a:gd name="T2" fmla="*/ 26 w 96"/>
                  <a:gd name="T3" fmla="*/ 2 h 48"/>
                  <a:gd name="T4" fmla="*/ 34 w 96"/>
                  <a:gd name="T5" fmla="*/ 2 h 48"/>
                  <a:gd name="T6" fmla="*/ 42 w 96"/>
                  <a:gd name="T7" fmla="*/ 4 h 48"/>
                  <a:gd name="T8" fmla="*/ 52 w 96"/>
                  <a:gd name="T9" fmla="*/ 2 h 48"/>
                  <a:gd name="T10" fmla="*/ 64 w 96"/>
                  <a:gd name="T11" fmla="*/ 0 h 48"/>
                  <a:gd name="T12" fmla="*/ 74 w 96"/>
                  <a:gd name="T13" fmla="*/ 0 h 48"/>
                  <a:gd name="T14" fmla="*/ 80 w 96"/>
                  <a:gd name="T15" fmla="*/ 0 h 48"/>
                  <a:gd name="T16" fmla="*/ 84 w 96"/>
                  <a:gd name="T17" fmla="*/ 4 h 48"/>
                  <a:gd name="T18" fmla="*/ 96 w 96"/>
                  <a:gd name="T19" fmla="*/ 12 h 48"/>
                  <a:gd name="T20" fmla="*/ 94 w 96"/>
                  <a:gd name="T21" fmla="*/ 16 h 48"/>
                  <a:gd name="T22" fmla="*/ 88 w 96"/>
                  <a:gd name="T23" fmla="*/ 18 h 48"/>
                  <a:gd name="T24" fmla="*/ 80 w 96"/>
                  <a:gd name="T25" fmla="*/ 18 h 48"/>
                  <a:gd name="T26" fmla="*/ 70 w 96"/>
                  <a:gd name="T27" fmla="*/ 18 h 48"/>
                  <a:gd name="T28" fmla="*/ 64 w 96"/>
                  <a:gd name="T29" fmla="*/ 22 h 48"/>
                  <a:gd name="T30" fmla="*/ 56 w 96"/>
                  <a:gd name="T31" fmla="*/ 30 h 48"/>
                  <a:gd name="T32" fmla="*/ 48 w 96"/>
                  <a:gd name="T33" fmla="*/ 32 h 48"/>
                  <a:gd name="T34" fmla="*/ 42 w 96"/>
                  <a:gd name="T35" fmla="*/ 34 h 48"/>
                  <a:gd name="T36" fmla="*/ 40 w 96"/>
                  <a:gd name="T37" fmla="*/ 42 h 48"/>
                  <a:gd name="T38" fmla="*/ 36 w 96"/>
                  <a:gd name="T39" fmla="*/ 46 h 48"/>
                  <a:gd name="T40" fmla="*/ 30 w 96"/>
                  <a:gd name="T41" fmla="*/ 48 h 48"/>
                  <a:gd name="T42" fmla="*/ 30 w 96"/>
                  <a:gd name="T43" fmla="*/ 42 h 48"/>
                  <a:gd name="T44" fmla="*/ 28 w 96"/>
                  <a:gd name="T45" fmla="*/ 36 h 48"/>
                  <a:gd name="T46" fmla="*/ 22 w 96"/>
                  <a:gd name="T47" fmla="*/ 36 h 48"/>
                  <a:gd name="T48" fmla="*/ 20 w 96"/>
                  <a:gd name="T49" fmla="*/ 32 h 48"/>
                  <a:gd name="T50" fmla="*/ 6 w 96"/>
                  <a:gd name="T51" fmla="*/ 26 h 48"/>
                  <a:gd name="T52" fmla="*/ 0 w 96"/>
                  <a:gd name="T53" fmla="*/ 22 h 48"/>
                  <a:gd name="T54" fmla="*/ 12 w 96"/>
                  <a:gd name="T55"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86" name="Freeform 63">
                <a:extLst>
                  <a:ext uri="{FF2B5EF4-FFF2-40B4-BE49-F238E27FC236}">
                    <a16:creationId xmlns:a16="http://schemas.microsoft.com/office/drawing/2014/main" id="{CFDB37C4-C004-4CA7-8D5C-D59C95E56302}"/>
                  </a:ext>
                </a:extLst>
              </p:cNvPr>
              <p:cNvSpPr>
                <a:spLocks/>
              </p:cNvSpPr>
              <p:nvPr/>
            </p:nvSpPr>
            <p:spPr bwMode="gray">
              <a:xfrm>
                <a:off x="3529966" y="4299628"/>
                <a:ext cx="105669" cy="109548"/>
              </a:xfrm>
              <a:custGeom>
                <a:avLst/>
                <a:gdLst>
                  <a:gd name="T0" fmla="*/ 54 w 64"/>
                  <a:gd name="T1" fmla="*/ 66 h 66"/>
                  <a:gd name="T2" fmla="*/ 44 w 64"/>
                  <a:gd name="T3" fmla="*/ 62 h 66"/>
                  <a:gd name="T4" fmla="*/ 26 w 64"/>
                  <a:gd name="T5" fmla="*/ 60 h 66"/>
                  <a:gd name="T6" fmla="*/ 14 w 64"/>
                  <a:gd name="T7" fmla="*/ 50 h 66"/>
                  <a:gd name="T8" fmla="*/ 6 w 64"/>
                  <a:gd name="T9" fmla="*/ 42 h 66"/>
                  <a:gd name="T10" fmla="*/ 0 w 64"/>
                  <a:gd name="T11" fmla="*/ 32 h 66"/>
                  <a:gd name="T12" fmla="*/ 10 w 64"/>
                  <a:gd name="T13" fmla="*/ 26 h 66"/>
                  <a:gd name="T14" fmla="*/ 12 w 64"/>
                  <a:gd name="T15" fmla="*/ 18 h 66"/>
                  <a:gd name="T16" fmla="*/ 26 w 64"/>
                  <a:gd name="T17" fmla="*/ 14 h 66"/>
                  <a:gd name="T18" fmla="*/ 34 w 64"/>
                  <a:gd name="T19" fmla="*/ 6 h 66"/>
                  <a:gd name="T20" fmla="*/ 40 w 64"/>
                  <a:gd name="T21" fmla="*/ 2 h 66"/>
                  <a:gd name="T22" fmla="*/ 50 w 64"/>
                  <a:gd name="T23" fmla="*/ 2 h 66"/>
                  <a:gd name="T24" fmla="*/ 58 w 64"/>
                  <a:gd name="T25" fmla="*/ 2 h 66"/>
                  <a:gd name="T26" fmla="*/ 64 w 64"/>
                  <a:gd name="T27" fmla="*/ 0 h 66"/>
                  <a:gd name="T28" fmla="*/ 64 w 64"/>
                  <a:gd name="T29" fmla="*/ 6 h 66"/>
                  <a:gd name="T30" fmla="*/ 62 w 64"/>
                  <a:gd name="T31" fmla="*/ 18 h 66"/>
                  <a:gd name="T32" fmla="*/ 58 w 64"/>
                  <a:gd name="T33" fmla="*/ 30 h 66"/>
                  <a:gd name="T34" fmla="*/ 56 w 64"/>
                  <a:gd name="T35" fmla="*/ 42 h 66"/>
                  <a:gd name="T36" fmla="*/ 56 w 64"/>
                  <a:gd name="T37" fmla="*/ 52 h 66"/>
                  <a:gd name="T38" fmla="*/ 54 w 64"/>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87" name="Freeform 64">
                <a:extLst>
                  <a:ext uri="{FF2B5EF4-FFF2-40B4-BE49-F238E27FC236}">
                    <a16:creationId xmlns:a16="http://schemas.microsoft.com/office/drawing/2014/main" id="{00B22216-CDFD-44D4-995B-D2CD03DF5CE8}"/>
                  </a:ext>
                </a:extLst>
              </p:cNvPr>
              <p:cNvSpPr>
                <a:spLocks/>
              </p:cNvSpPr>
              <p:nvPr/>
            </p:nvSpPr>
            <p:spPr bwMode="gray">
              <a:xfrm>
                <a:off x="3569593" y="4399219"/>
                <a:ext cx="82553" cy="73033"/>
              </a:xfrm>
              <a:custGeom>
                <a:avLst/>
                <a:gdLst>
                  <a:gd name="T0" fmla="*/ 18 w 50"/>
                  <a:gd name="T1" fmla="*/ 20 h 44"/>
                  <a:gd name="T2" fmla="*/ 12 w 50"/>
                  <a:gd name="T3" fmla="*/ 16 h 44"/>
                  <a:gd name="T4" fmla="*/ 10 w 50"/>
                  <a:gd name="T5" fmla="*/ 22 h 44"/>
                  <a:gd name="T6" fmla="*/ 8 w 50"/>
                  <a:gd name="T7" fmla="*/ 24 h 44"/>
                  <a:gd name="T8" fmla="*/ 2 w 50"/>
                  <a:gd name="T9" fmla="*/ 20 h 44"/>
                  <a:gd name="T10" fmla="*/ 0 w 50"/>
                  <a:gd name="T11" fmla="*/ 16 h 44"/>
                  <a:gd name="T12" fmla="*/ 0 w 50"/>
                  <a:gd name="T13" fmla="*/ 10 h 44"/>
                  <a:gd name="T14" fmla="*/ 2 w 50"/>
                  <a:gd name="T15" fmla="*/ 6 h 44"/>
                  <a:gd name="T16" fmla="*/ 2 w 50"/>
                  <a:gd name="T17" fmla="*/ 0 h 44"/>
                  <a:gd name="T18" fmla="*/ 18 w 50"/>
                  <a:gd name="T19" fmla="*/ 2 h 44"/>
                  <a:gd name="T20" fmla="*/ 30 w 50"/>
                  <a:gd name="T21" fmla="*/ 6 h 44"/>
                  <a:gd name="T22" fmla="*/ 34 w 50"/>
                  <a:gd name="T23" fmla="*/ 10 h 44"/>
                  <a:gd name="T24" fmla="*/ 42 w 50"/>
                  <a:gd name="T25" fmla="*/ 18 h 44"/>
                  <a:gd name="T26" fmla="*/ 48 w 50"/>
                  <a:gd name="T27" fmla="*/ 24 h 44"/>
                  <a:gd name="T28" fmla="*/ 50 w 50"/>
                  <a:gd name="T29" fmla="*/ 28 h 44"/>
                  <a:gd name="T30" fmla="*/ 46 w 50"/>
                  <a:gd name="T31" fmla="*/ 30 h 44"/>
                  <a:gd name="T32" fmla="*/ 44 w 50"/>
                  <a:gd name="T33" fmla="*/ 36 h 44"/>
                  <a:gd name="T34" fmla="*/ 42 w 50"/>
                  <a:gd name="T35" fmla="*/ 42 h 44"/>
                  <a:gd name="T36" fmla="*/ 38 w 50"/>
                  <a:gd name="T37" fmla="*/ 44 h 44"/>
                  <a:gd name="T38" fmla="*/ 34 w 50"/>
                  <a:gd name="T39" fmla="*/ 32 h 44"/>
                  <a:gd name="T40" fmla="*/ 28 w 50"/>
                  <a:gd name="T41" fmla="*/ 26 h 44"/>
                  <a:gd name="T42" fmla="*/ 24 w 50"/>
                  <a:gd name="T43" fmla="*/ 24 h 44"/>
                  <a:gd name="T44" fmla="*/ 18 w 50"/>
                  <a:gd name="T4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88" name="Freeform 65">
                <a:extLst>
                  <a:ext uri="{FF2B5EF4-FFF2-40B4-BE49-F238E27FC236}">
                    <a16:creationId xmlns:a16="http://schemas.microsoft.com/office/drawing/2014/main" id="{45DC6194-7E01-4F9C-8AAB-0325E457B778}"/>
                  </a:ext>
                </a:extLst>
              </p:cNvPr>
              <p:cNvSpPr>
                <a:spLocks/>
              </p:cNvSpPr>
              <p:nvPr/>
            </p:nvSpPr>
            <p:spPr bwMode="gray">
              <a:xfrm>
                <a:off x="3632334" y="4442373"/>
                <a:ext cx="168409" cy="63073"/>
              </a:xfrm>
              <a:custGeom>
                <a:avLst/>
                <a:gdLst>
                  <a:gd name="T0" fmla="*/ 88 w 102"/>
                  <a:gd name="T1" fmla="*/ 34 h 38"/>
                  <a:gd name="T2" fmla="*/ 82 w 102"/>
                  <a:gd name="T3" fmla="*/ 32 h 38"/>
                  <a:gd name="T4" fmla="*/ 80 w 102"/>
                  <a:gd name="T5" fmla="*/ 28 h 38"/>
                  <a:gd name="T6" fmla="*/ 80 w 102"/>
                  <a:gd name="T7" fmla="*/ 22 h 38"/>
                  <a:gd name="T8" fmla="*/ 80 w 102"/>
                  <a:gd name="T9" fmla="*/ 16 h 38"/>
                  <a:gd name="T10" fmla="*/ 78 w 102"/>
                  <a:gd name="T11" fmla="*/ 12 h 38"/>
                  <a:gd name="T12" fmla="*/ 72 w 102"/>
                  <a:gd name="T13" fmla="*/ 10 h 38"/>
                  <a:gd name="T14" fmla="*/ 66 w 102"/>
                  <a:gd name="T15" fmla="*/ 10 h 38"/>
                  <a:gd name="T16" fmla="*/ 62 w 102"/>
                  <a:gd name="T17" fmla="*/ 12 h 38"/>
                  <a:gd name="T18" fmla="*/ 60 w 102"/>
                  <a:gd name="T19" fmla="*/ 16 h 38"/>
                  <a:gd name="T20" fmla="*/ 52 w 102"/>
                  <a:gd name="T21" fmla="*/ 18 h 38"/>
                  <a:gd name="T22" fmla="*/ 48 w 102"/>
                  <a:gd name="T23" fmla="*/ 22 h 38"/>
                  <a:gd name="T24" fmla="*/ 50 w 102"/>
                  <a:gd name="T25" fmla="*/ 26 h 38"/>
                  <a:gd name="T26" fmla="*/ 52 w 102"/>
                  <a:gd name="T27" fmla="*/ 30 h 38"/>
                  <a:gd name="T28" fmla="*/ 52 w 102"/>
                  <a:gd name="T29" fmla="*/ 36 h 38"/>
                  <a:gd name="T30" fmla="*/ 44 w 102"/>
                  <a:gd name="T31" fmla="*/ 38 h 38"/>
                  <a:gd name="T32" fmla="*/ 38 w 102"/>
                  <a:gd name="T33" fmla="*/ 32 h 38"/>
                  <a:gd name="T34" fmla="*/ 32 w 102"/>
                  <a:gd name="T35" fmla="*/ 26 h 38"/>
                  <a:gd name="T36" fmla="*/ 26 w 102"/>
                  <a:gd name="T37" fmla="*/ 22 h 38"/>
                  <a:gd name="T38" fmla="*/ 18 w 102"/>
                  <a:gd name="T39" fmla="*/ 20 h 38"/>
                  <a:gd name="T40" fmla="*/ 14 w 102"/>
                  <a:gd name="T41" fmla="*/ 18 h 38"/>
                  <a:gd name="T42" fmla="*/ 8 w 102"/>
                  <a:gd name="T43" fmla="*/ 20 h 38"/>
                  <a:gd name="T44" fmla="*/ 0 w 102"/>
                  <a:gd name="T45" fmla="*/ 18 h 38"/>
                  <a:gd name="T46" fmla="*/ 4 w 102"/>
                  <a:gd name="T47" fmla="*/ 14 h 38"/>
                  <a:gd name="T48" fmla="*/ 6 w 102"/>
                  <a:gd name="T49" fmla="*/ 8 h 38"/>
                  <a:gd name="T50" fmla="*/ 12 w 102"/>
                  <a:gd name="T51" fmla="*/ 2 h 38"/>
                  <a:gd name="T52" fmla="*/ 18 w 102"/>
                  <a:gd name="T53" fmla="*/ 4 h 38"/>
                  <a:gd name="T54" fmla="*/ 22 w 102"/>
                  <a:gd name="T55" fmla="*/ 8 h 38"/>
                  <a:gd name="T56" fmla="*/ 30 w 102"/>
                  <a:gd name="T57" fmla="*/ 12 h 38"/>
                  <a:gd name="T58" fmla="*/ 38 w 102"/>
                  <a:gd name="T59" fmla="*/ 12 h 38"/>
                  <a:gd name="T60" fmla="*/ 44 w 102"/>
                  <a:gd name="T61" fmla="*/ 10 h 38"/>
                  <a:gd name="T62" fmla="*/ 52 w 102"/>
                  <a:gd name="T63" fmla="*/ 6 h 38"/>
                  <a:gd name="T64" fmla="*/ 62 w 102"/>
                  <a:gd name="T65" fmla="*/ 2 h 38"/>
                  <a:gd name="T66" fmla="*/ 72 w 102"/>
                  <a:gd name="T67" fmla="*/ 0 h 38"/>
                  <a:gd name="T68" fmla="*/ 82 w 102"/>
                  <a:gd name="T69" fmla="*/ 2 h 38"/>
                  <a:gd name="T70" fmla="*/ 88 w 102"/>
                  <a:gd name="T71" fmla="*/ 6 h 38"/>
                  <a:gd name="T72" fmla="*/ 94 w 102"/>
                  <a:gd name="T73" fmla="*/ 10 h 38"/>
                  <a:gd name="T74" fmla="*/ 98 w 102"/>
                  <a:gd name="T75" fmla="*/ 16 h 38"/>
                  <a:gd name="T76" fmla="*/ 102 w 102"/>
                  <a:gd name="T77" fmla="*/ 20 h 38"/>
                  <a:gd name="T78" fmla="*/ 100 w 102"/>
                  <a:gd name="T79" fmla="*/ 26 h 38"/>
                  <a:gd name="T80" fmla="*/ 94 w 102"/>
                  <a:gd name="T81" fmla="*/ 30 h 38"/>
                  <a:gd name="T82" fmla="*/ 88 w 102"/>
                  <a:gd name="T8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89" name="Freeform 66">
                <a:extLst>
                  <a:ext uri="{FF2B5EF4-FFF2-40B4-BE49-F238E27FC236}">
                    <a16:creationId xmlns:a16="http://schemas.microsoft.com/office/drawing/2014/main" id="{A9C1324E-36EB-43F1-9EC5-7ACABB99147F}"/>
                  </a:ext>
                </a:extLst>
              </p:cNvPr>
              <p:cNvSpPr>
                <a:spLocks/>
              </p:cNvSpPr>
              <p:nvPr/>
            </p:nvSpPr>
            <p:spPr bwMode="gray">
              <a:xfrm>
                <a:off x="3596011" y="4073891"/>
                <a:ext cx="274078" cy="92950"/>
              </a:xfrm>
              <a:custGeom>
                <a:avLst/>
                <a:gdLst>
                  <a:gd name="T0" fmla="*/ 148 w 166"/>
                  <a:gd name="T1" fmla="*/ 56 h 56"/>
                  <a:gd name="T2" fmla="*/ 140 w 166"/>
                  <a:gd name="T3" fmla="*/ 52 h 56"/>
                  <a:gd name="T4" fmla="*/ 130 w 166"/>
                  <a:gd name="T5" fmla="*/ 52 h 56"/>
                  <a:gd name="T6" fmla="*/ 124 w 166"/>
                  <a:gd name="T7" fmla="*/ 56 h 56"/>
                  <a:gd name="T8" fmla="*/ 116 w 166"/>
                  <a:gd name="T9" fmla="*/ 54 h 56"/>
                  <a:gd name="T10" fmla="*/ 118 w 166"/>
                  <a:gd name="T11" fmla="*/ 46 h 56"/>
                  <a:gd name="T12" fmla="*/ 116 w 166"/>
                  <a:gd name="T13" fmla="*/ 40 h 56"/>
                  <a:gd name="T14" fmla="*/ 104 w 166"/>
                  <a:gd name="T15" fmla="*/ 40 h 56"/>
                  <a:gd name="T16" fmla="*/ 100 w 166"/>
                  <a:gd name="T17" fmla="*/ 32 h 56"/>
                  <a:gd name="T18" fmla="*/ 94 w 166"/>
                  <a:gd name="T19" fmla="*/ 30 h 56"/>
                  <a:gd name="T20" fmla="*/ 80 w 166"/>
                  <a:gd name="T21" fmla="*/ 26 h 56"/>
                  <a:gd name="T22" fmla="*/ 76 w 166"/>
                  <a:gd name="T23" fmla="*/ 22 h 56"/>
                  <a:gd name="T24" fmla="*/ 62 w 166"/>
                  <a:gd name="T25" fmla="*/ 18 h 56"/>
                  <a:gd name="T26" fmla="*/ 48 w 166"/>
                  <a:gd name="T27" fmla="*/ 16 h 56"/>
                  <a:gd name="T28" fmla="*/ 44 w 166"/>
                  <a:gd name="T29" fmla="*/ 12 h 56"/>
                  <a:gd name="T30" fmla="*/ 34 w 166"/>
                  <a:gd name="T31" fmla="*/ 10 h 56"/>
                  <a:gd name="T32" fmla="*/ 28 w 166"/>
                  <a:gd name="T33" fmla="*/ 14 h 56"/>
                  <a:gd name="T34" fmla="*/ 20 w 166"/>
                  <a:gd name="T35" fmla="*/ 18 h 56"/>
                  <a:gd name="T36" fmla="*/ 12 w 166"/>
                  <a:gd name="T37" fmla="*/ 22 h 56"/>
                  <a:gd name="T38" fmla="*/ 0 w 166"/>
                  <a:gd name="T39" fmla="*/ 22 h 56"/>
                  <a:gd name="T40" fmla="*/ 2 w 166"/>
                  <a:gd name="T41" fmla="*/ 16 h 56"/>
                  <a:gd name="T42" fmla="*/ 10 w 166"/>
                  <a:gd name="T43" fmla="*/ 6 h 56"/>
                  <a:gd name="T44" fmla="*/ 26 w 166"/>
                  <a:gd name="T45" fmla="*/ 2 h 56"/>
                  <a:gd name="T46" fmla="*/ 40 w 166"/>
                  <a:gd name="T47" fmla="*/ 0 h 56"/>
                  <a:gd name="T48" fmla="*/ 58 w 166"/>
                  <a:gd name="T49" fmla="*/ 0 h 56"/>
                  <a:gd name="T50" fmla="*/ 74 w 166"/>
                  <a:gd name="T51" fmla="*/ 4 h 56"/>
                  <a:gd name="T52" fmla="*/ 88 w 166"/>
                  <a:gd name="T53" fmla="*/ 10 h 56"/>
                  <a:gd name="T54" fmla="*/ 104 w 166"/>
                  <a:gd name="T55" fmla="*/ 14 h 56"/>
                  <a:gd name="T56" fmla="*/ 110 w 166"/>
                  <a:gd name="T57" fmla="*/ 20 h 56"/>
                  <a:gd name="T58" fmla="*/ 116 w 166"/>
                  <a:gd name="T59" fmla="*/ 24 h 56"/>
                  <a:gd name="T60" fmla="*/ 130 w 166"/>
                  <a:gd name="T61" fmla="*/ 30 h 56"/>
                  <a:gd name="T62" fmla="*/ 142 w 166"/>
                  <a:gd name="T63" fmla="*/ 34 h 56"/>
                  <a:gd name="T64" fmla="*/ 154 w 166"/>
                  <a:gd name="T65" fmla="*/ 40 h 56"/>
                  <a:gd name="T66" fmla="*/ 166 w 166"/>
                  <a:gd name="T67" fmla="*/ 46 h 56"/>
                  <a:gd name="T68" fmla="*/ 160 w 166"/>
                  <a:gd name="T69" fmla="*/ 50 h 56"/>
                  <a:gd name="T70" fmla="*/ 152 w 166"/>
                  <a:gd name="T71" fmla="*/ 52 h 56"/>
                  <a:gd name="T72" fmla="*/ 150 w 166"/>
                  <a:gd name="T73" fmla="*/ 56 h 56"/>
                  <a:gd name="T74" fmla="*/ 148 w 166"/>
                  <a:gd name="T7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0" name="Freeform 67">
                <a:extLst>
                  <a:ext uri="{FF2B5EF4-FFF2-40B4-BE49-F238E27FC236}">
                    <a16:creationId xmlns:a16="http://schemas.microsoft.com/office/drawing/2014/main" id="{871E4263-6EFB-4566-A5AE-23D2108A8D26}"/>
                  </a:ext>
                </a:extLst>
              </p:cNvPr>
              <p:cNvSpPr>
                <a:spLocks/>
              </p:cNvSpPr>
              <p:nvPr/>
            </p:nvSpPr>
            <p:spPr bwMode="gray">
              <a:xfrm>
                <a:off x="3870088" y="4160203"/>
                <a:ext cx="72648" cy="49794"/>
              </a:xfrm>
              <a:custGeom>
                <a:avLst/>
                <a:gdLst>
                  <a:gd name="T0" fmla="*/ 0 w 44"/>
                  <a:gd name="T1" fmla="*/ 28 h 30"/>
                  <a:gd name="T2" fmla="*/ 16 w 44"/>
                  <a:gd name="T3" fmla="*/ 30 h 30"/>
                  <a:gd name="T4" fmla="*/ 32 w 44"/>
                  <a:gd name="T5" fmla="*/ 30 h 30"/>
                  <a:gd name="T6" fmla="*/ 40 w 44"/>
                  <a:gd name="T7" fmla="*/ 30 h 30"/>
                  <a:gd name="T8" fmla="*/ 40 w 44"/>
                  <a:gd name="T9" fmla="*/ 24 h 30"/>
                  <a:gd name="T10" fmla="*/ 36 w 44"/>
                  <a:gd name="T11" fmla="*/ 20 h 30"/>
                  <a:gd name="T12" fmla="*/ 42 w 44"/>
                  <a:gd name="T13" fmla="*/ 18 h 30"/>
                  <a:gd name="T14" fmla="*/ 44 w 44"/>
                  <a:gd name="T15" fmla="*/ 14 h 30"/>
                  <a:gd name="T16" fmla="*/ 42 w 44"/>
                  <a:gd name="T17" fmla="*/ 4 h 30"/>
                  <a:gd name="T18" fmla="*/ 32 w 44"/>
                  <a:gd name="T19" fmla="*/ 2 h 30"/>
                  <a:gd name="T20" fmla="*/ 24 w 44"/>
                  <a:gd name="T21" fmla="*/ 0 h 30"/>
                  <a:gd name="T22" fmla="*/ 16 w 44"/>
                  <a:gd name="T23" fmla="*/ 2 h 30"/>
                  <a:gd name="T24" fmla="*/ 22 w 44"/>
                  <a:gd name="T25" fmla="*/ 6 h 30"/>
                  <a:gd name="T26" fmla="*/ 28 w 44"/>
                  <a:gd name="T27" fmla="*/ 14 h 30"/>
                  <a:gd name="T28" fmla="*/ 28 w 44"/>
                  <a:gd name="T29" fmla="*/ 20 h 30"/>
                  <a:gd name="T30" fmla="*/ 20 w 44"/>
                  <a:gd name="T31" fmla="*/ 20 h 30"/>
                  <a:gd name="T32" fmla="*/ 14 w 44"/>
                  <a:gd name="T33" fmla="*/ 18 h 30"/>
                  <a:gd name="T34" fmla="*/ 6 w 44"/>
                  <a:gd name="T35" fmla="*/ 20 h 30"/>
                  <a:gd name="T36" fmla="*/ 0 w 44"/>
                  <a:gd name="T37" fmla="*/ 20 h 30"/>
                  <a:gd name="T38" fmla="*/ 0 w 44"/>
                  <a:gd name="T3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1" name="Freeform 68">
                <a:extLst>
                  <a:ext uri="{FF2B5EF4-FFF2-40B4-BE49-F238E27FC236}">
                    <a16:creationId xmlns:a16="http://schemas.microsoft.com/office/drawing/2014/main" id="{4E41BCE9-BF3A-40CF-8B4F-4821CDC9E362}"/>
                  </a:ext>
                </a:extLst>
              </p:cNvPr>
              <p:cNvSpPr>
                <a:spLocks/>
              </p:cNvSpPr>
              <p:nvPr/>
            </p:nvSpPr>
            <p:spPr bwMode="gray">
              <a:xfrm>
                <a:off x="3767722" y="4196719"/>
                <a:ext cx="52834" cy="29876"/>
              </a:xfrm>
              <a:custGeom>
                <a:avLst/>
                <a:gdLst>
                  <a:gd name="T0" fmla="*/ 0 w 32"/>
                  <a:gd name="T1" fmla="*/ 6 h 18"/>
                  <a:gd name="T2" fmla="*/ 6 w 32"/>
                  <a:gd name="T3" fmla="*/ 0 h 18"/>
                  <a:gd name="T4" fmla="*/ 14 w 32"/>
                  <a:gd name="T5" fmla="*/ 0 h 18"/>
                  <a:gd name="T6" fmla="*/ 20 w 32"/>
                  <a:gd name="T7" fmla="*/ 2 h 18"/>
                  <a:gd name="T8" fmla="*/ 28 w 32"/>
                  <a:gd name="T9" fmla="*/ 6 h 18"/>
                  <a:gd name="T10" fmla="*/ 32 w 32"/>
                  <a:gd name="T11" fmla="*/ 10 h 18"/>
                  <a:gd name="T12" fmla="*/ 24 w 32"/>
                  <a:gd name="T13" fmla="*/ 14 h 18"/>
                  <a:gd name="T14" fmla="*/ 18 w 32"/>
                  <a:gd name="T15" fmla="*/ 14 h 18"/>
                  <a:gd name="T16" fmla="*/ 14 w 32"/>
                  <a:gd name="T17" fmla="*/ 18 h 18"/>
                  <a:gd name="T18" fmla="*/ 10 w 32"/>
                  <a:gd name="T19" fmla="*/ 12 h 18"/>
                  <a:gd name="T20" fmla="*/ 6 w 32"/>
                  <a:gd name="T21" fmla="*/ 8 h 18"/>
                  <a:gd name="T22" fmla="*/ 0 w 32"/>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8">
                    <a:moveTo>
                      <a:pt x="0" y="6"/>
                    </a:moveTo>
                    <a:lnTo>
                      <a:pt x="6" y="0"/>
                    </a:lnTo>
                    <a:lnTo>
                      <a:pt x="14" y="0"/>
                    </a:lnTo>
                    <a:lnTo>
                      <a:pt x="20" y="2"/>
                    </a:lnTo>
                    <a:lnTo>
                      <a:pt x="28" y="6"/>
                    </a:lnTo>
                    <a:lnTo>
                      <a:pt x="32" y="10"/>
                    </a:lnTo>
                    <a:lnTo>
                      <a:pt x="24" y="14"/>
                    </a:lnTo>
                    <a:lnTo>
                      <a:pt x="18" y="14"/>
                    </a:lnTo>
                    <a:lnTo>
                      <a:pt x="14" y="18"/>
                    </a:lnTo>
                    <a:lnTo>
                      <a:pt x="10" y="12"/>
                    </a:lnTo>
                    <a:lnTo>
                      <a:pt x="6" y="8"/>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2" name="Freeform 69">
                <a:extLst>
                  <a:ext uri="{FF2B5EF4-FFF2-40B4-BE49-F238E27FC236}">
                    <a16:creationId xmlns:a16="http://schemas.microsoft.com/office/drawing/2014/main" id="{3FF933F5-381E-4A64-B217-F05088F45BEA}"/>
                  </a:ext>
                </a:extLst>
              </p:cNvPr>
              <p:cNvSpPr>
                <a:spLocks/>
              </p:cNvSpPr>
              <p:nvPr/>
            </p:nvSpPr>
            <p:spPr bwMode="gray">
              <a:xfrm>
                <a:off x="3929527" y="4166843"/>
                <a:ext cx="95762" cy="59754"/>
              </a:xfrm>
              <a:custGeom>
                <a:avLst/>
                <a:gdLst>
                  <a:gd name="T0" fmla="*/ 6 w 58"/>
                  <a:gd name="T1" fmla="*/ 0 h 36"/>
                  <a:gd name="T2" fmla="*/ 16 w 58"/>
                  <a:gd name="T3" fmla="*/ 2 h 36"/>
                  <a:gd name="T4" fmla="*/ 24 w 58"/>
                  <a:gd name="T5" fmla="*/ 2 h 36"/>
                  <a:gd name="T6" fmla="*/ 34 w 58"/>
                  <a:gd name="T7" fmla="*/ 4 h 36"/>
                  <a:gd name="T8" fmla="*/ 40 w 58"/>
                  <a:gd name="T9" fmla="*/ 6 h 36"/>
                  <a:gd name="T10" fmla="*/ 46 w 58"/>
                  <a:gd name="T11" fmla="*/ 10 h 36"/>
                  <a:gd name="T12" fmla="*/ 56 w 58"/>
                  <a:gd name="T13" fmla="*/ 16 h 36"/>
                  <a:gd name="T14" fmla="*/ 58 w 58"/>
                  <a:gd name="T15" fmla="*/ 20 h 36"/>
                  <a:gd name="T16" fmla="*/ 54 w 58"/>
                  <a:gd name="T17" fmla="*/ 24 h 36"/>
                  <a:gd name="T18" fmla="*/ 44 w 58"/>
                  <a:gd name="T19" fmla="*/ 22 h 36"/>
                  <a:gd name="T20" fmla="*/ 38 w 58"/>
                  <a:gd name="T21" fmla="*/ 22 h 36"/>
                  <a:gd name="T22" fmla="*/ 30 w 58"/>
                  <a:gd name="T23" fmla="*/ 24 h 36"/>
                  <a:gd name="T24" fmla="*/ 24 w 58"/>
                  <a:gd name="T25" fmla="*/ 24 h 36"/>
                  <a:gd name="T26" fmla="*/ 20 w 58"/>
                  <a:gd name="T27" fmla="*/ 20 h 36"/>
                  <a:gd name="T28" fmla="*/ 14 w 58"/>
                  <a:gd name="T29" fmla="*/ 22 h 36"/>
                  <a:gd name="T30" fmla="*/ 12 w 58"/>
                  <a:gd name="T31" fmla="*/ 28 h 36"/>
                  <a:gd name="T32" fmla="*/ 12 w 58"/>
                  <a:gd name="T33" fmla="*/ 34 h 36"/>
                  <a:gd name="T34" fmla="*/ 8 w 58"/>
                  <a:gd name="T35" fmla="*/ 36 h 36"/>
                  <a:gd name="T36" fmla="*/ 4 w 58"/>
                  <a:gd name="T37" fmla="*/ 30 h 36"/>
                  <a:gd name="T38" fmla="*/ 4 w 58"/>
                  <a:gd name="T39" fmla="*/ 26 h 36"/>
                  <a:gd name="T40" fmla="*/ 4 w 58"/>
                  <a:gd name="T41" fmla="*/ 20 h 36"/>
                  <a:gd name="T42" fmla="*/ 0 w 58"/>
                  <a:gd name="T43" fmla="*/ 16 h 36"/>
                  <a:gd name="T44" fmla="*/ 6 w 58"/>
                  <a:gd name="T45" fmla="*/ 14 h 36"/>
                  <a:gd name="T46" fmla="*/ 8 w 58"/>
                  <a:gd name="T47" fmla="*/ 10 h 36"/>
                  <a:gd name="T48" fmla="*/ 6 w 58"/>
                  <a:gd name="T4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3" name="Freeform 70">
                <a:extLst>
                  <a:ext uri="{FF2B5EF4-FFF2-40B4-BE49-F238E27FC236}">
                    <a16:creationId xmlns:a16="http://schemas.microsoft.com/office/drawing/2014/main" id="{401C7894-9BB5-41CB-9C0A-592D97EEC35D}"/>
                  </a:ext>
                </a:extLst>
              </p:cNvPr>
              <p:cNvSpPr>
                <a:spLocks/>
              </p:cNvSpPr>
              <p:nvPr/>
            </p:nvSpPr>
            <p:spPr bwMode="gray">
              <a:xfrm>
                <a:off x="4055007" y="4200038"/>
                <a:ext cx="42928" cy="16599"/>
              </a:xfrm>
              <a:custGeom>
                <a:avLst/>
                <a:gdLst>
                  <a:gd name="T0" fmla="*/ 18 w 26"/>
                  <a:gd name="T1" fmla="*/ 0 h 10"/>
                  <a:gd name="T2" fmla="*/ 8 w 26"/>
                  <a:gd name="T3" fmla="*/ 0 h 10"/>
                  <a:gd name="T4" fmla="*/ 0 w 26"/>
                  <a:gd name="T5" fmla="*/ 4 h 10"/>
                  <a:gd name="T6" fmla="*/ 4 w 26"/>
                  <a:gd name="T7" fmla="*/ 10 h 10"/>
                  <a:gd name="T8" fmla="*/ 12 w 26"/>
                  <a:gd name="T9" fmla="*/ 10 h 10"/>
                  <a:gd name="T10" fmla="*/ 22 w 26"/>
                  <a:gd name="T11" fmla="*/ 10 h 10"/>
                  <a:gd name="T12" fmla="*/ 26 w 26"/>
                  <a:gd name="T13" fmla="*/ 8 h 10"/>
                  <a:gd name="T14" fmla="*/ 26 w 26"/>
                  <a:gd name="T15" fmla="*/ 4 h 10"/>
                  <a:gd name="T16" fmla="*/ 22 w 26"/>
                  <a:gd name="T17" fmla="*/ 0 h 10"/>
                  <a:gd name="T18" fmla="*/ 18 w 2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4" name="Freeform 71">
                <a:extLst>
                  <a:ext uri="{FF2B5EF4-FFF2-40B4-BE49-F238E27FC236}">
                    <a16:creationId xmlns:a16="http://schemas.microsoft.com/office/drawing/2014/main" id="{C0BE953F-BC37-448D-9F36-376BCD4D87A5}"/>
                  </a:ext>
                </a:extLst>
              </p:cNvPr>
              <p:cNvSpPr>
                <a:spLocks/>
              </p:cNvSpPr>
              <p:nvPr/>
            </p:nvSpPr>
            <p:spPr bwMode="gray">
              <a:xfrm>
                <a:off x="3764420" y="4017460"/>
                <a:ext cx="19813" cy="26557"/>
              </a:xfrm>
              <a:custGeom>
                <a:avLst/>
                <a:gdLst>
                  <a:gd name="T0" fmla="*/ 8 w 12"/>
                  <a:gd name="T1" fmla="*/ 4 h 16"/>
                  <a:gd name="T2" fmla="*/ 2 w 12"/>
                  <a:gd name="T3" fmla="*/ 0 h 16"/>
                  <a:gd name="T4" fmla="*/ 0 w 12"/>
                  <a:gd name="T5" fmla="*/ 8 h 16"/>
                  <a:gd name="T6" fmla="*/ 6 w 12"/>
                  <a:gd name="T7" fmla="*/ 12 h 16"/>
                  <a:gd name="T8" fmla="*/ 10 w 12"/>
                  <a:gd name="T9" fmla="*/ 16 h 16"/>
                  <a:gd name="T10" fmla="*/ 12 w 12"/>
                  <a:gd name="T11" fmla="*/ 10 h 16"/>
                  <a:gd name="T12" fmla="*/ 8 w 12"/>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8" y="4"/>
                    </a:moveTo>
                    <a:lnTo>
                      <a:pt x="2" y="0"/>
                    </a:lnTo>
                    <a:lnTo>
                      <a:pt x="0" y="8"/>
                    </a:lnTo>
                    <a:lnTo>
                      <a:pt x="6" y="12"/>
                    </a:lnTo>
                    <a:lnTo>
                      <a:pt x="10" y="16"/>
                    </a:lnTo>
                    <a:lnTo>
                      <a:pt x="12" y="10"/>
                    </a:lnTo>
                    <a:lnTo>
                      <a:pt x="8"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5" name="Freeform 72">
                <a:extLst>
                  <a:ext uri="{FF2B5EF4-FFF2-40B4-BE49-F238E27FC236}">
                    <a16:creationId xmlns:a16="http://schemas.microsoft.com/office/drawing/2014/main" id="{91FA273C-C9C9-4421-B2E5-A252C1F3814F}"/>
                  </a:ext>
                </a:extLst>
              </p:cNvPr>
              <p:cNvSpPr>
                <a:spLocks/>
              </p:cNvSpPr>
              <p:nvPr/>
            </p:nvSpPr>
            <p:spPr bwMode="gray">
              <a:xfrm>
                <a:off x="4114446" y="3804999"/>
                <a:ext cx="19813" cy="13279"/>
              </a:xfrm>
              <a:custGeom>
                <a:avLst/>
                <a:gdLst>
                  <a:gd name="T0" fmla="*/ 6 w 12"/>
                  <a:gd name="T1" fmla="*/ 0 h 8"/>
                  <a:gd name="T2" fmla="*/ 2 w 12"/>
                  <a:gd name="T3" fmla="*/ 2 h 8"/>
                  <a:gd name="T4" fmla="*/ 0 w 12"/>
                  <a:gd name="T5" fmla="*/ 8 h 8"/>
                  <a:gd name="T6" fmla="*/ 8 w 12"/>
                  <a:gd name="T7" fmla="*/ 8 h 8"/>
                  <a:gd name="T8" fmla="*/ 12 w 12"/>
                  <a:gd name="T9" fmla="*/ 8 h 8"/>
                  <a:gd name="T10" fmla="*/ 6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6" y="0"/>
                    </a:moveTo>
                    <a:lnTo>
                      <a:pt x="2" y="2"/>
                    </a:lnTo>
                    <a:lnTo>
                      <a:pt x="0" y="8"/>
                    </a:lnTo>
                    <a:lnTo>
                      <a:pt x="8" y="8"/>
                    </a:lnTo>
                    <a:lnTo>
                      <a:pt x="12" y="8"/>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6" name="Freeform 73">
                <a:extLst>
                  <a:ext uri="{FF2B5EF4-FFF2-40B4-BE49-F238E27FC236}">
                    <a16:creationId xmlns:a16="http://schemas.microsoft.com/office/drawing/2014/main" id="{35059F90-0ACA-44D6-94CA-FB47EA12CA05}"/>
                  </a:ext>
                </a:extLst>
              </p:cNvPr>
              <p:cNvSpPr>
                <a:spLocks/>
              </p:cNvSpPr>
              <p:nvPr/>
            </p:nvSpPr>
            <p:spPr bwMode="gray">
              <a:xfrm>
                <a:off x="3754514" y="4366021"/>
                <a:ext cx="307100" cy="441513"/>
              </a:xfrm>
              <a:custGeom>
                <a:avLst/>
                <a:gdLst>
                  <a:gd name="T0" fmla="*/ 30 w 186"/>
                  <a:gd name="T1" fmla="*/ 72 h 266"/>
                  <a:gd name="T2" fmla="*/ 34 w 186"/>
                  <a:gd name="T3" fmla="*/ 58 h 266"/>
                  <a:gd name="T4" fmla="*/ 50 w 186"/>
                  <a:gd name="T5" fmla="*/ 42 h 266"/>
                  <a:gd name="T6" fmla="*/ 54 w 186"/>
                  <a:gd name="T7" fmla="*/ 28 h 266"/>
                  <a:gd name="T8" fmla="*/ 74 w 186"/>
                  <a:gd name="T9" fmla="*/ 20 h 266"/>
                  <a:gd name="T10" fmla="*/ 88 w 186"/>
                  <a:gd name="T11" fmla="*/ 16 h 266"/>
                  <a:gd name="T12" fmla="*/ 104 w 186"/>
                  <a:gd name="T13" fmla="*/ 6 h 266"/>
                  <a:gd name="T14" fmla="*/ 116 w 186"/>
                  <a:gd name="T15" fmla="*/ 0 h 266"/>
                  <a:gd name="T16" fmla="*/ 118 w 186"/>
                  <a:gd name="T17" fmla="*/ 10 h 266"/>
                  <a:gd name="T18" fmla="*/ 106 w 186"/>
                  <a:gd name="T19" fmla="*/ 18 h 266"/>
                  <a:gd name="T20" fmla="*/ 92 w 186"/>
                  <a:gd name="T21" fmla="*/ 34 h 266"/>
                  <a:gd name="T22" fmla="*/ 92 w 186"/>
                  <a:gd name="T23" fmla="*/ 54 h 266"/>
                  <a:gd name="T24" fmla="*/ 100 w 186"/>
                  <a:gd name="T25" fmla="*/ 64 h 266"/>
                  <a:gd name="T26" fmla="*/ 102 w 186"/>
                  <a:gd name="T27" fmla="*/ 82 h 266"/>
                  <a:gd name="T28" fmla="*/ 136 w 186"/>
                  <a:gd name="T29" fmla="*/ 84 h 266"/>
                  <a:gd name="T30" fmla="*/ 176 w 186"/>
                  <a:gd name="T31" fmla="*/ 96 h 266"/>
                  <a:gd name="T32" fmla="*/ 176 w 186"/>
                  <a:gd name="T33" fmla="*/ 110 h 266"/>
                  <a:gd name="T34" fmla="*/ 176 w 186"/>
                  <a:gd name="T35" fmla="*/ 128 h 266"/>
                  <a:gd name="T36" fmla="*/ 178 w 186"/>
                  <a:gd name="T37" fmla="*/ 136 h 266"/>
                  <a:gd name="T38" fmla="*/ 180 w 186"/>
                  <a:gd name="T39" fmla="*/ 150 h 266"/>
                  <a:gd name="T40" fmla="*/ 184 w 186"/>
                  <a:gd name="T41" fmla="*/ 162 h 266"/>
                  <a:gd name="T42" fmla="*/ 178 w 186"/>
                  <a:gd name="T43" fmla="*/ 168 h 266"/>
                  <a:gd name="T44" fmla="*/ 168 w 186"/>
                  <a:gd name="T45" fmla="*/ 170 h 266"/>
                  <a:gd name="T46" fmla="*/ 140 w 186"/>
                  <a:gd name="T47" fmla="*/ 172 h 266"/>
                  <a:gd name="T48" fmla="*/ 138 w 186"/>
                  <a:gd name="T49" fmla="*/ 176 h 266"/>
                  <a:gd name="T50" fmla="*/ 146 w 186"/>
                  <a:gd name="T51" fmla="*/ 180 h 266"/>
                  <a:gd name="T52" fmla="*/ 152 w 186"/>
                  <a:gd name="T53" fmla="*/ 188 h 266"/>
                  <a:gd name="T54" fmla="*/ 142 w 186"/>
                  <a:gd name="T55" fmla="*/ 186 h 266"/>
                  <a:gd name="T56" fmla="*/ 140 w 186"/>
                  <a:gd name="T57" fmla="*/ 200 h 266"/>
                  <a:gd name="T58" fmla="*/ 148 w 186"/>
                  <a:gd name="T59" fmla="*/ 220 h 266"/>
                  <a:gd name="T60" fmla="*/ 144 w 186"/>
                  <a:gd name="T61" fmla="*/ 252 h 266"/>
                  <a:gd name="T62" fmla="*/ 132 w 186"/>
                  <a:gd name="T63" fmla="*/ 262 h 266"/>
                  <a:gd name="T64" fmla="*/ 136 w 186"/>
                  <a:gd name="T65" fmla="*/ 246 h 266"/>
                  <a:gd name="T66" fmla="*/ 132 w 186"/>
                  <a:gd name="T67" fmla="*/ 234 h 266"/>
                  <a:gd name="T68" fmla="*/ 86 w 186"/>
                  <a:gd name="T69" fmla="*/ 224 h 266"/>
                  <a:gd name="T70" fmla="*/ 64 w 186"/>
                  <a:gd name="T71" fmla="*/ 200 h 266"/>
                  <a:gd name="T72" fmla="*/ 38 w 186"/>
                  <a:gd name="T73" fmla="*/ 192 h 266"/>
                  <a:gd name="T74" fmla="*/ 16 w 186"/>
                  <a:gd name="T75" fmla="*/ 186 h 266"/>
                  <a:gd name="T76" fmla="*/ 4 w 186"/>
                  <a:gd name="T77" fmla="*/ 168 h 266"/>
                  <a:gd name="T78" fmla="*/ 12 w 186"/>
                  <a:gd name="T79" fmla="*/ 158 h 266"/>
                  <a:gd name="T80" fmla="*/ 24 w 186"/>
                  <a:gd name="T81" fmla="*/ 138 h 266"/>
                  <a:gd name="T82" fmla="*/ 24 w 186"/>
                  <a:gd name="T83" fmla="*/ 110 h 266"/>
                  <a:gd name="T84" fmla="*/ 20 w 186"/>
                  <a:gd name="T85" fmla="*/ 90 h 266"/>
                  <a:gd name="T86" fmla="*/ 26 w 186"/>
                  <a:gd name="T87" fmla="*/ 7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7" name="Freeform 74">
                <a:extLst>
                  <a:ext uri="{FF2B5EF4-FFF2-40B4-BE49-F238E27FC236}">
                    <a16:creationId xmlns:a16="http://schemas.microsoft.com/office/drawing/2014/main" id="{9AD4D192-6B90-448F-8B0F-D7045DB55F9F}"/>
                  </a:ext>
                </a:extLst>
              </p:cNvPr>
              <p:cNvSpPr>
                <a:spLocks/>
              </p:cNvSpPr>
              <p:nvPr/>
            </p:nvSpPr>
            <p:spPr bwMode="gray">
              <a:xfrm>
                <a:off x="3701680" y="4658151"/>
                <a:ext cx="145294" cy="165983"/>
              </a:xfrm>
              <a:custGeom>
                <a:avLst/>
                <a:gdLst>
                  <a:gd name="T0" fmla="*/ 26 w 88"/>
                  <a:gd name="T1" fmla="*/ 100 h 100"/>
                  <a:gd name="T2" fmla="*/ 20 w 88"/>
                  <a:gd name="T3" fmla="*/ 94 h 100"/>
                  <a:gd name="T4" fmla="*/ 8 w 88"/>
                  <a:gd name="T5" fmla="*/ 88 h 100"/>
                  <a:gd name="T6" fmla="*/ 8 w 88"/>
                  <a:gd name="T7" fmla="*/ 76 h 100"/>
                  <a:gd name="T8" fmla="*/ 14 w 88"/>
                  <a:gd name="T9" fmla="*/ 72 h 100"/>
                  <a:gd name="T10" fmla="*/ 18 w 88"/>
                  <a:gd name="T11" fmla="*/ 64 h 100"/>
                  <a:gd name="T12" fmla="*/ 18 w 88"/>
                  <a:gd name="T13" fmla="*/ 58 h 100"/>
                  <a:gd name="T14" fmla="*/ 14 w 88"/>
                  <a:gd name="T15" fmla="*/ 58 h 100"/>
                  <a:gd name="T16" fmla="*/ 10 w 88"/>
                  <a:gd name="T17" fmla="*/ 62 h 100"/>
                  <a:gd name="T18" fmla="*/ 6 w 88"/>
                  <a:gd name="T19" fmla="*/ 62 h 100"/>
                  <a:gd name="T20" fmla="*/ 0 w 88"/>
                  <a:gd name="T21" fmla="*/ 58 h 100"/>
                  <a:gd name="T22" fmla="*/ 0 w 88"/>
                  <a:gd name="T23" fmla="*/ 48 h 100"/>
                  <a:gd name="T24" fmla="*/ 2 w 88"/>
                  <a:gd name="T25" fmla="*/ 38 h 100"/>
                  <a:gd name="T26" fmla="*/ 6 w 88"/>
                  <a:gd name="T27" fmla="*/ 26 h 100"/>
                  <a:gd name="T28" fmla="*/ 10 w 88"/>
                  <a:gd name="T29" fmla="*/ 18 h 100"/>
                  <a:gd name="T30" fmla="*/ 14 w 88"/>
                  <a:gd name="T31" fmla="*/ 12 h 100"/>
                  <a:gd name="T32" fmla="*/ 22 w 88"/>
                  <a:gd name="T33" fmla="*/ 6 h 100"/>
                  <a:gd name="T34" fmla="*/ 32 w 88"/>
                  <a:gd name="T35" fmla="*/ 0 h 100"/>
                  <a:gd name="T36" fmla="*/ 58 w 88"/>
                  <a:gd name="T37" fmla="*/ 16 h 100"/>
                  <a:gd name="T38" fmla="*/ 70 w 88"/>
                  <a:gd name="T39" fmla="*/ 16 h 100"/>
                  <a:gd name="T40" fmla="*/ 88 w 88"/>
                  <a:gd name="T41" fmla="*/ 22 h 100"/>
                  <a:gd name="T42" fmla="*/ 86 w 88"/>
                  <a:gd name="T43" fmla="*/ 30 h 100"/>
                  <a:gd name="T44" fmla="*/ 86 w 88"/>
                  <a:gd name="T45" fmla="*/ 40 h 100"/>
                  <a:gd name="T46" fmla="*/ 82 w 88"/>
                  <a:gd name="T47" fmla="*/ 48 h 100"/>
                  <a:gd name="T48" fmla="*/ 76 w 88"/>
                  <a:gd name="T49" fmla="*/ 56 h 100"/>
                  <a:gd name="T50" fmla="*/ 68 w 88"/>
                  <a:gd name="T51" fmla="*/ 62 h 100"/>
                  <a:gd name="T52" fmla="*/ 52 w 88"/>
                  <a:gd name="T53" fmla="*/ 68 h 100"/>
                  <a:gd name="T54" fmla="*/ 46 w 88"/>
                  <a:gd name="T55" fmla="*/ 74 h 100"/>
                  <a:gd name="T56" fmla="*/ 40 w 88"/>
                  <a:gd name="T57" fmla="*/ 82 h 100"/>
                  <a:gd name="T58" fmla="*/ 36 w 88"/>
                  <a:gd name="T59" fmla="*/ 92 h 100"/>
                  <a:gd name="T60" fmla="*/ 26 w 88"/>
                  <a:gd name="T6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8" name="Freeform 75">
                <a:extLst>
                  <a:ext uri="{FF2B5EF4-FFF2-40B4-BE49-F238E27FC236}">
                    <a16:creationId xmlns:a16="http://schemas.microsoft.com/office/drawing/2014/main" id="{D174C9E9-200A-4D41-8670-82671DE7F259}"/>
                  </a:ext>
                </a:extLst>
              </p:cNvPr>
              <p:cNvSpPr>
                <a:spLocks/>
              </p:cNvSpPr>
              <p:nvPr/>
            </p:nvSpPr>
            <p:spPr bwMode="gray">
              <a:xfrm>
                <a:off x="4193698" y="4405857"/>
                <a:ext cx="33021" cy="26557"/>
              </a:xfrm>
              <a:custGeom>
                <a:avLst/>
                <a:gdLst>
                  <a:gd name="T0" fmla="*/ 12 w 20"/>
                  <a:gd name="T1" fmla="*/ 0 h 16"/>
                  <a:gd name="T2" fmla="*/ 20 w 20"/>
                  <a:gd name="T3" fmla="*/ 0 h 16"/>
                  <a:gd name="T4" fmla="*/ 18 w 20"/>
                  <a:gd name="T5" fmla="*/ 10 h 16"/>
                  <a:gd name="T6" fmla="*/ 14 w 20"/>
                  <a:gd name="T7" fmla="*/ 16 h 16"/>
                  <a:gd name="T8" fmla="*/ 0 w 20"/>
                  <a:gd name="T9" fmla="*/ 14 h 16"/>
                  <a:gd name="T10" fmla="*/ 6 w 20"/>
                  <a:gd name="T11" fmla="*/ 6 h 16"/>
                  <a:gd name="T12" fmla="*/ 10 w 20"/>
                  <a:gd name="T13" fmla="*/ 6 h 16"/>
                  <a:gd name="T14" fmla="*/ 12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12" y="0"/>
                    </a:moveTo>
                    <a:lnTo>
                      <a:pt x="20" y="0"/>
                    </a:lnTo>
                    <a:lnTo>
                      <a:pt x="18" y="10"/>
                    </a:lnTo>
                    <a:lnTo>
                      <a:pt x="14" y="16"/>
                    </a:lnTo>
                    <a:lnTo>
                      <a:pt x="0" y="14"/>
                    </a:lnTo>
                    <a:lnTo>
                      <a:pt x="6" y="6"/>
                    </a:lnTo>
                    <a:lnTo>
                      <a:pt x="10" y="6"/>
                    </a:lnTo>
                    <a:lnTo>
                      <a:pt x="1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299" name="Freeform 76">
                <a:extLst>
                  <a:ext uri="{FF2B5EF4-FFF2-40B4-BE49-F238E27FC236}">
                    <a16:creationId xmlns:a16="http://schemas.microsoft.com/office/drawing/2014/main" id="{ED437B51-D26C-4A09-88AF-26825CCB2E7A}"/>
                  </a:ext>
                </a:extLst>
              </p:cNvPr>
              <p:cNvSpPr>
                <a:spLocks/>
              </p:cNvSpPr>
              <p:nvPr/>
            </p:nvSpPr>
            <p:spPr bwMode="gray">
              <a:xfrm>
                <a:off x="3903110" y="4369342"/>
                <a:ext cx="346724" cy="305407"/>
              </a:xfrm>
              <a:custGeom>
                <a:avLst/>
                <a:gdLst>
                  <a:gd name="T0" fmla="*/ 46 w 210"/>
                  <a:gd name="T1" fmla="*/ 8 h 184"/>
                  <a:gd name="T2" fmla="*/ 50 w 210"/>
                  <a:gd name="T3" fmla="*/ 0 h 184"/>
                  <a:gd name="T4" fmla="*/ 52 w 210"/>
                  <a:gd name="T5" fmla="*/ 12 h 184"/>
                  <a:gd name="T6" fmla="*/ 70 w 210"/>
                  <a:gd name="T7" fmla="*/ 16 h 184"/>
                  <a:gd name="T8" fmla="*/ 80 w 210"/>
                  <a:gd name="T9" fmla="*/ 24 h 184"/>
                  <a:gd name="T10" fmla="*/ 108 w 210"/>
                  <a:gd name="T11" fmla="*/ 28 h 184"/>
                  <a:gd name="T12" fmla="*/ 138 w 210"/>
                  <a:gd name="T13" fmla="*/ 32 h 184"/>
                  <a:gd name="T14" fmla="*/ 156 w 210"/>
                  <a:gd name="T15" fmla="*/ 26 h 184"/>
                  <a:gd name="T16" fmla="*/ 174 w 210"/>
                  <a:gd name="T17" fmla="*/ 28 h 184"/>
                  <a:gd name="T18" fmla="*/ 162 w 210"/>
                  <a:gd name="T19" fmla="*/ 32 h 184"/>
                  <a:gd name="T20" fmla="*/ 176 w 210"/>
                  <a:gd name="T21" fmla="*/ 40 h 184"/>
                  <a:gd name="T22" fmla="*/ 192 w 210"/>
                  <a:gd name="T23" fmla="*/ 46 h 184"/>
                  <a:gd name="T24" fmla="*/ 188 w 210"/>
                  <a:gd name="T25" fmla="*/ 56 h 184"/>
                  <a:gd name="T26" fmla="*/ 196 w 210"/>
                  <a:gd name="T27" fmla="*/ 60 h 184"/>
                  <a:gd name="T28" fmla="*/ 210 w 210"/>
                  <a:gd name="T29" fmla="*/ 62 h 184"/>
                  <a:gd name="T30" fmla="*/ 200 w 210"/>
                  <a:gd name="T31" fmla="*/ 76 h 184"/>
                  <a:gd name="T32" fmla="*/ 192 w 210"/>
                  <a:gd name="T33" fmla="*/ 90 h 184"/>
                  <a:gd name="T34" fmla="*/ 190 w 210"/>
                  <a:gd name="T35" fmla="*/ 104 h 184"/>
                  <a:gd name="T36" fmla="*/ 196 w 210"/>
                  <a:gd name="T37" fmla="*/ 116 h 184"/>
                  <a:gd name="T38" fmla="*/ 180 w 210"/>
                  <a:gd name="T39" fmla="*/ 130 h 184"/>
                  <a:gd name="T40" fmla="*/ 164 w 210"/>
                  <a:gd name="T41" fmla="*/ 136 h 184"/>
                  <a:gd name="T42" fmla="*/ 148 w 210"/>
                  <a:gd name="T43" fmla="*/ 134 h 184"/>
                  <a:gd name="T44" fmla="*/ 134 w 210"/>
                  <a:gd name="T45" fmla="*/ 132 h 184"/>
                  <a:gd name="T46" fmla="*/ 142 w 210"/>
                  <a:gd name="T47" fmla="*/ 148 h 184"/>
                  <a:gd name="T48" fmla="*/ 154 w 210"/>
                  <a:gd name="T49" fmla="*/ 156 h 184"/>
                  <a:gd name="T50" fmla="*/ 152 w 210"/>
                  <a:gd name="T51" fmla="*/ 166 h 184"/>
                  <a:gd name="T52" fmla="*/ 140 w 210"/>
                  <a:gd name="T53" fmla="*/ 168 h 184"/>
                  <a:gd name="T54" fmla="*/ 116 w 210"/>
                  <a:gd name="T55" fmla="*/ 184 h 184"/>
                  <a:gd name="T56" fmla="*/ 98 w 210"/>
                  <a:gd name="T57" fmla="*/ 174 h 184"/>
                  <a:gd name="T58" fmla="*/ 94 w 210"/>
                  <a:gd name="T59" fmla="*/ 160 h 184"/>
                  <a:gd name="T60" fmla="*/ 90 w 210"/>
                  <a:gd name="T61" fmla="*/ 136 h 184"/>
                  <a:gd name="T62" fmla="*/ 86 w 210"/>
                  <a:gd name="T63" fmla="*/ 108 h 184"/>
                  <a:gd name="T64" fmla="*/ 86 w 210"/>
                  <a:gd name="T65" fmla="*/ 94 h 184"/>
                  <a:gd name="T66" fmla="*/ 46 w 210"/>
                  <a:gd name="T67" fmla="*/ 82 h 184"/>
                  <a:gd name="T68" fmla="*/ 12 w 210"/>
                  <a:gd name="T69" fmla="*/ 80 h 184"/>
                  <a:gd name="T70" fmla="*/ 0 w 210"/>
                  <a:gd name="T71" fmla="*/ 46 h 184"/>
                  <a:gd name="T72" fmla="*/ 8 w 210"/>
                  <a:gd name="T73" fmla="*/ 22 h 184"/>
                  <a:gd name="T74" fmla="*/ 22 w 210"/>
                  <a:gd name="T75" fmla="*/ 16 h 184"/>
                  <a:gd name="T76" fmla="*/ 22 w 210"/>
                  <a:gd name="T77" fmla="*/ 30 h 184"/>
                  <a:gd name="T78" fmla="*/ 18 w 210"/>
                  <a:gd name="T79" fmla="*/ 46 h 184"/>
                  <a:gd name="T80" fmla="*/ 30 w 210"/>
                  <a:gd name="T81" fmla="*/ 48 h 184"/>
                  <a:gd name="T82" fmla="*/ 30 w 210"/>
                  <a:gd name="T83" fmla="*/ 32 h 184"/>
                  <a:gd name="T84" fmla="*/ 32 w 210"/>
                  <a:gd name="T85" fmla="*/ 20 h 184"/>
                  <a:gd name="T86" fmla="*/ 44 w 210"/>
                  <a:gd name="T87"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0" name="Freeform 77">
                <a:extLst>
                  <a:ext uri="{FF2B5EF4-FFF2-40B4-BE49-F238E27FC236}">
                    <a16:creationId xmlns:a16="http://schemas.microsoft.com/office/drawing/2014/main" id="{977AB733-A6A6-4038-A13D-7A64D7426F6F}"/>
                  </a:ext>
                </a:extLst>
              </p:cNvPr>
              <p:cNvSpPr>
                <a:spLocks/>
              </p:cNvSpPr>
              <p:nvPr/>
            </p:nvSpPr>
            <p:spPr bwMode="gray">
              <a:xfrm>
                <a:off x="4213512" y="4472250"/>
                <a:ext cx="115574" cy="189219"/>
              </a:xfrm>
              <a:custGeom>
                <a:avLst/>
                <a:gdLst>
                  <a:gd name="T0" fmla="*/ 42 w 70"/>
                  <a:gd name="T1" fmla="*/ 30 h 114"/>
                  <a:gd name="T2" fmla="*/ 50 w 70"/>
                  <a:gd name="T3" fmla="*/ 24 h 114"/>
                  <a:gd name="T4" fmla="*/ 58 w 70"/>
                  <a:gd name="T5" fmla="*/ 30 h 114"/>
                  <a:gd name="T6" fmla="*/ 66 w 70"/>
                  <a:gd name="T7" fmla="*/ 40 h 114"/>
                  <a:gd name="T8" fmla="*/ 64 w 70"/>
                  <a:gd name="T9" fmla="*/ 48 h 114"/>
                  <a:gd name="T10" fmla="*/ 60 w 70"/>
                  <a:gd name="T11" fmla="*/ 54 h 114"/>
                  <a:gd name="T12" fmla="*/ 54 w 70"/>
                  <a:gd name="T13" fmla="*/ 62 h 114"/>
                  <a:gd name="T14" fmla="*/ 52 w 70"/>
                  <a:gd name="T15" fmla="*/ 72 h 114"/>
                  <a:gd name="T16" fmla="*/ 56 w 70"/>
                  <a:gd name="T17" fmla="*/ 76 h 114"/>
                  <a:gd name="T18" fmla="*/ 60 w 70"/>
                  <a:gd name="T19" fmla="*/ 82 h 114"/>
                  <a:gd name="T20" fmla="*/ 64 w 70"/>
                  <a:gd name="T21" fmla="*/ 86 h 114"/>
                  <a:gd name="T22" fmla="*/ 66 w 70"/>
                  <a:gd name="T23" fmla="*/ 90 h 114"/>
                  <a:gd name="T24" fmla="*/ 70 w 70"/>
                  <a:gd name="T25" fmla="*/ 100 h 114"/>
                  <a:gd name="T26" fmla="*/ 66 w 70"/>
                  <a:gd name="T27" fmla="*/ 104 h 114"/>
                  <a:gd name="T28" fmla="*/ 58 w 70"/>
                  <a:gd name="T29" fmla="*/ 108 h 114"/>
                  <a:gd name="T30" fmla="*/ 52 w 70"/>
                  <a:gd name="T31" fmla="*/ 112 h 114"/>
                  <a:gd name="T32" fmla="*/ 42 w 70"/>
                  <a:gd name="T33" fmla="*/ 114 h 114"/>
                  <a:gd name="T34" fmla="*/ 34 w 70"/>
                  <a:gd name="T35" fmla="*/ 114 h 114"/>
                  <a:gd name="T36" fmla="*/ 26 w 70"/>
                  <a:gd name="T37" fmla="*/ 106 h 114"/>
                  <a:gd name="T38" fmla="*/ 20 w 70"/>
                  <a:gd name="T39" fmla="*/ 98 h 114"/>
                  <a:gd name="T40" fmla="*/ 20 w 70"/>
                  <a:gd name="T41" fmla="*/ 90 h 114"/>
                  <a:gd name="T42" fmla="*/ 20 w 70"/>
                  <a:gd name="T43" fmla="*/ 78 h 114"/>
                  <a:gd name="T44" fmla="*/ 26 w 70"/>
                  <a:gd name="T45" fmla="*/ 72 h 114"/>
                  <a:gd name="T46" fmla="*/ 22 w 70"/>
                  <a:gd name="T47" fmla="*/ 62 h 114"/>
                  <a:gd name="T48" fmla="*/ 18 w 70"/>
                  <a:gd name="T49" fmla="*/ 50 h 114"/>
                  <a:gd name="T50" fmla="*/ 6 w 70"/>
                  <a:gd name="T51" fmla="*/ 50 h 114"/>
                  <a:gd name="T52" fmla="*/ 2 w 70"/>
                  <a:gd name="T53" fmla="*/ 42 h 114"/>
                  <a:gd name="T54" fmla="*/ 0 w 70"/>
                  <a:gd name="T55" fmla="*/ 34 h 114"/>
                  <a:gd name="T56" fmla="*/ 4 w 70"/>
                  <a:gd name="T57" fmla="*/ 28 h 114"/>
                  <a:gd name="T58" fmla="*/ 14 w 70"/>
                  <a:gd name="T59" fmla="*/ 22 h 114"/>
                  <a:gd name="T60" fmla="*/ 12 w 70"/>
                  <a:gd name="T61" fmla="*/ 14 h 114"/>
                  <a:gd name="T62" fmla="*/ 16 w 70"/>
                  <a:gd name="T63" fmla="*/ 8 h 114"/>
                  <a:gd name="T64" fmla="*/ 22 w 70"/>
                  <a:gd name="T65" fmla="*/ 0 h 114"/>
                  <a:gd name="T66" fmla="*/ 28 w 70"/>
                  <a:gd name="T67" fmla="*/ 2 h 114"/>
                  <a:gd name="T68" fmla="*/ 34 w 70"/>
                  <a:gd name="T69" fmla="*/ 6 h 114"/>
                  <a:gd name="T70" fmla="*/ 42 w 70"/>
                  <a:gd name="T71" fmla="*/ 12 h 114"/>
                  <a:gd name="T72" fmla="*/ 44 w 70"/>
                  <a:gd name="T73" fmla="*/ 16 h 114"/>
                  <a:gd name="T74" fmla="*/ 44 w 70"/>
                  <a:gd name="T75" fmla="*/ 22 h 114"/>
                  <a:gd name="T76" fmla="*/ 42 w 70"/>
                  <a:gd name="T77" fmla="*/ 3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1" name="Freeform 78">
                <a:extLst>
                  <a:ext uri="{FF2B5EF4-FFF2-40B4-BE49-F238E27FC236}">
                    <a16:creationId xmlns:a16="http://schemas.microsoft.com/office/drawing/2014/main" id="{B164504C-EACC-4645-BD21-9FA01938F7F8}"/>
                  </a:ext>
                </a:extLst>
              </p:cNvPr>
              <p:cNvSpPr>
                <a:spLocks/>
              </p:cNvSpPr>
              <p:nvPr/>
            </p:nvSpPr>
            <p:spPr bwMode="gray">
              <a:xfrm>
                <a:off x="4388524" y="4541962"/>
                <a:ext cx="79252" cy="99590"/>
              </a:xfrm>
              <a:custGeom>
                <a:avLst/>
                <a:gdLst>
                  <a:gd name="T0" fmla="*/ 6 w 48"/>
                  <a:gd name="T1" fmla="*/ 0 h 60"/>
                  <a:gd name="T2" fmla="*/ 16 w 48"/>
                  <a:gd name="T3" fmla="*/ 2 h 60"/>
                  <a:gd name="T4" fmla="*/ 28 w 48"/>
                  <a:gd name="T5" fmla="*/ 6 h 60"/>
                  <a:gd name="T6" fmla="*/ 38 w 48"/>
                  <a:gd name="T7" fmla="*/ 12 h 60"/>
                  <a:gd name="T8" fmla="*/ 44 w 48"/>
                  <a:gd name="T9" fmla="*/ 20 h 60"/>
                  <a:gd name="T10" fmla="*/ 48 w 48"/>
                  <a:gd name="T11" fmla="*/ 26 h 60"/>
                  <a:gd name="T12" fmla="*/ 42 w 48"/>
                  <a:gd name="T13" fmla="*/ 34 h 60"/>
                  <a:gd name="T14" fmla="*/ 36 w 48"/>
                  <a:gd name="T15" fmla="*/ 46 h 60"/>
                  <a:gd name="T16" fmla="*/ 30 w 48"/>
                  <a:gd name="T17" fmla="*/ 60 h 60"/>
                  <a:gd name="T18" fmla="*/ 24 w 48"/>
                  <a:gd name="T19" fmla="*/ 56 h 60"/>
                  <a:gd name="T20" fmla="*/ 14 w 48"/>
                  <a:gd name="T21" fmla="*/ 54 h 60"/>
                  <a:gd name="T22" fmla="*/ 8 w 48"/>
                  <a:gd name="T23" fmla="*/ 58 h 60"/>
                  <a:gd name="T24" fmla="*/ 2 w 48"/>
                  <a:gd name="T25" fmla="*/ 58 h 60"/>
                  <a:gd name="T26" fmla="*/ 2 w 48"/>
                  <a:gd name="T27" fmla="*/ 50 h 60"/>
                  <a:gd name="T28" fmla="*/ 6 w 48"/>
                  <a:gd name="T29" fmla="*/ 36 h 60"/>
                  <a:gd name="T30" fmla="*/ 10 w 48"/>
                  <a:gd name="T31" fmla="*/ 28 h 60"/>
                  <a:gd name="T32" fmla="*/ 4 w 48"/>
                  <a:gd name="T33" fmla="*/ 24 h 60"/>
                  <a:gd name="T34" fmla="*/ 0 w 48"/>
                  <a:gd name="T35" fmla="*/ 18 h 60"/>
                  <a:gd name="T36" fmla="*/ 0 w 48"/>
                  <a:gd name="T37" fmla="*/ 12 h 60"/>
                  <a:gd name="T38" fmla="*/ 2 w 48"/>
                  <a:gd name="T39" fmla="*/ 6 h 60"/>
                  <a:gd name="T40" fmla="*/ 6 w 48"/>
                  <a:gd name="T4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2" name="Freeform 79">
                <a:extLst>
                  <a:ext uri="{FF2B5EF4-FFF2-40B4-BE49-F238E27FC236}">
                    <a16:creationId xmlns:a16="http://schemas.microsoft.com/office/drawing/2014/main" id="{7FD403B0-1A7F-4C6A-ACD7-182664A86737}"/>
                  </a:ext>
                </a:extLst>
              </p:cNvPr>
              <p:cNvSpPr>
                <a:spLocks/>
              </p:cNvSpPr>
              <p:nvPr/>
            </p:nvSpPr>
            <p:spPr bwMode="gray">
              <a:xfrm>
                <a:off x="4299366" y="4538643"/>
                <a:ext cx="105669" cy="106229"/>
              </a:xfrm>
              <a:custGeom>
                <a:avLst/>
                <a:gdLst>
                  <a:gd name="T0" fmla="*/ 14 w 64"/>
                  <a:gd name="T1" fmla="*/ 0 h 64"/>
                  <a:gd name="T2" fmla="*/ 22 w 64"/>
                  <a:gd name="T3" fmla="*/ 0 h 64"/>
                  <a:gd name="T4" fmla="*/ 32 w 64"/>
                  <a:gd name="T5" fmla="*/ 2 h 64"/>
                  <a:gd name="T6" fmla="*/ 36 w 64"/>
                  <a:gd name="T7" fmla="*/ 2 h 64"/>
                  <a:gd name="T8" fmla="*/ 42 w 64"/>
                  <a:gd name="T9" fmla="*/ 2 h 64"/>
                  <a:gd name="T10" fmla="*/ 48 w 64"/>
                  <a:gd name="T11" fmla="*/ 2 h 64"/>
                  <a:gd name="T12" fmla="*/ 54 w 64"/>
                  <a:gd name="T13" fmla="*/ 2 h 64"/>
                  <a:gd name="T14" fmla="*/ 60 w 64"/>
                  <a:gd name="T15" fmla="*/ 2 h 64"/>
                  <a:gd name="T16" fmla="*/ 54 w 64"/>
                  <a:gd name="T17" fmla="*/ 14 h 64"/>
                  <a:gd name="T18" fmla="*/ 54 w 64"/>
                  <a:gd name="T19" fmla="*/ 20 h 64"/>
                  <a:gd name="T20" fmla="*/ 58 w 64"/>
                  <a:gd name="T21" fmla="*/ 26 h 64"/>
                  <a:gd name="T22" fmla="*/ 64 w 64"/>
                  <a:gd name="T23" fmla="*/ 30 h 64"/>
                  <a:gd name="T24" fmla="*/ 56 w 64"/>
                  <a:gd name="T25" fmla="*/ 52 h 64"/>
                  <a:gd name="T26" fmla="*/ 56 w 64"/>
                  <a:gd name="T27" fmla="*/ 60 h 64"/>
                  <a:gd name="T28" fmla="*/ 50 w 64"/>
                  <a:gd name="T29" fmla="*/ 58 h 64"/>
                  <a:gd name="T30" fmla="*/ 42 w 64"/>
                  <a:gd name="T31" fmla="*/ 56 h 64"/>
                  <a:gd name="T32" fmla="*/ 36 w 64"/>
                  <a:gd name="T33" fmla="*/ 54 h 64"/>
                  <a:gd name="T34" fmla="*/ 32 w 64"/>
                  <a:gd name="T35" fmla="*/ 54 h 64"/>
                  <a:gd name="T36" fmla="*/ 32 w 64"/>
                  <a:gd name="T37" fmla="*/ 60 h 64"/>
                  <a:gd name="T38" fmla="*/ 30 w 64"/>
                  <a:gd name="T39" fmla="*/ 64 h 64"/>
                  <a:gd name="T40" fmla="*/ 28 w 64"/>
                  <a:gd name="T41" fmla="*/ 64 h 64"/>
                  <a:gd name="T42" fmla="*/ 22 w 64"/>
                  <a:gd name="T43" fmla="*/ 64 h 64"/>
                  <a:gd name="T44" fmla="*/ 18 w 64"/>
                  <a:gd name="T45" fmla="*/ 60 h 64"/>
                  <a:gd name="T46" fmla="*/ 12 w 64"/>
                  <a:gd name="T47" fmla="*/ 46 h 64"/>
                  <a:gd name="T48" fmla="*/ 0 w 64"/>
                  <a:gd name="T49" fmla="*/ 32 h 64"/>
                  <a:gd name="T50" fmla="*/ 2 w 64"/>
                  <a:gd name="T51" fmla="*/ 22 h 64"/>
                  <a:gd name="T52" fmla="*/ 8 w 64"/>
                  <a:gd name="T53" fmla="*/ 14 h 64"/>
                  <a:gd name="T54" fmla="*/ 12 w 64"/>
                  <a:gd name="T55" fmla="*/ 8 h 64"/>
                  <a:gd name="T56" fmla="*/ 14 w 64"/>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3" name="Freeform 80">
                <a:extLst>
                  <a:ext uri="{FF2B5EF4-FFF2-40B4-BE49-F238E27FC236}">
                    <a16:creationId xmlns:a16="http://schemas.microsoft.com/office/drawing/2014/main" id="{157A13C7-CF47-4BDF-89FF-DE4DE2787595}"/>
                  </a:ext>
                </a:extLst>
              </p:cNvPr>
              <p:cNvSpPr>
                <a:spLocks/>
              </p:cNvSpPr>
              <p:nvPr/>
            </p:nvSpPr>
            <p:spPr bwMode="gray">
              <a:xfrm>
                <a:off x="3688470" y="4694667"/>
                <a:ext cx="326912" cy="484670"/>
              </a:xfrm>
              <a:custGeom>
                <a:avLst/>
                <a:gdLst>
                  <a:gd name="T0" fmla="*/ 6 w 198"/>
                  <a:gd name="T1" fmla="*/ 60 h 292"/>
                  <a:gd name="T2" fmla="*/ 16 w 198"/>
                  <a:gd name="T3" fmla="*/ 54 h 292"/>
                  <a:gd name="T4" fmla="*/ 24 w 198"/>
                  <a:gd name="T5" fmla="*/ 68 h 292"/>
                  <a:gd name="T6" fmla="*/ 44 w 198"/>
                  <a:gd name="T7" fmla="*/ 70 h 292"/>
                  <a:gd name="T8" fmla="*/ 54 w 198"/>
                  <a:gd name="T9" fmla="*/ 52 h 292"/>
                  <a:gd name="T10" fmla="*/ 72 w 198"/>
                  <a:gd name="T11" fmla="*/ 40 h 292"/>
                  <a:gd name="T12" fmla="*/ 84 w 198"/>
                  <a:gd name="T13" fmla="*/ 34 h 292"/>
                  <a:gd name="T14" fmla="*/ 94 w 198"/>
                  <a:gd name="T15" fmla="*/ 18 h 292"/>
                  <a:gd name="T16" fmla="*/ 104 w 198"/>
                  <a:gd name="T17" fmla="*/ 2 h 292"/>
                  <a:gd name="T18" fmla="*/ 114 w 198"/>
                  <a:gd name="T19" fmla="*/ 14 h 292"/>
                  <a:gd name="T20" fmla="*/ 126 w 198"/>
                  <a:gd name="T21" fmla="*/ 26 h 292"/>
                  <a:gd name="T22" fmla="*/ 172 w 198"/>
                  <a:gd name="T23" fmla="*/ 36 h 292"/>
                  <a:gd name="T24" fmla="*/ 176 w 198"/>
                  <a:gd name="T25" fmla="*/ 48 h 292"/>
                  <a:gd name="T26" fmla="*/ 172 w 198"/>
                  <a:gd name="T27" fmla="*/ 64 h 292"/>
                  <a:gd name="T28" fmla="*/ 172 w 198"/>
                  <a:gd name="T29" fmla="*/ 68 h 292"/>
                  <a:gd name="T30" fmla="*/ 142 w 198"/>
                  <a:gd name="T31" fmla="*/ 76 h 292"/>
                  <a:gd name="T32" fmla="*/ 130 w 198"/>
                  <a:gd name="T33" fmla="*/ 98 h 292"/>
                  <a:gd name="T34" fmla="*/ 116 w 198"/>
                  <a:gd name="T35" fmla="*/ 116 h 292"/>
                  <a:gd name="T36" fmla="*/ 124 w 198"/>
                  <a:gd name="T37" fmla="*/ 138 h 292"/>
                  <a:gd name="T38" fmla="*/ 144 w 198"/>
                  <a:gd name="T39" fmla="*/ 158 h 292"/>
                  <a:gd name="T40" fmla="*/ 162 w 198"/>
                  <a:gd name="T41" fmla="*/ 156 h 292"/>
                  <a:gd name="T42" fmla="*/ 172 w 198"/>
                  <a:gd name="T43" fmla="*/ 154 h 292"/>
                  <a:gd name="T44" fmla="*/ 170 w 198"/>
                  <a:gd name="T45" fmla="*/ 172 h 292"/>
                  <a:gd name="T46" fmla="*/ 188 w 198"/>
                  <a:gd name="T47" fmla="*/ 174 h 292"/>
                  <a:gd name="T48" fmla="*/ 198 w 198"/>
                  <a:gd name="T49" fmla="*/ 208 h 292"/>
                  <a:gd name="T50" fmla="*/ 196 w 198"/>
                  <a:gd name="T51" fmla="*/ 228 h 292"/>
                  <a:gd name="T52" fmla="*/ 190 w 198"/>
                  <a:gd name="T53" fmla="*/ 240 h 292"/>
                  <a:gd name="T54" fmla="*/ 192 w 198"/>
                  <a:gd name="T55" fmla="*/ 256 h 292"/>
                  <a:gd name="T56" fmla="*/ 194 w 198"/>
                  <a:gd name="T57" fmla="*/ 268 h 292"/>
                  <a:gd name="T58" fmla="*/ 184 w 198"/>
                  <a:gd name="T59" fmla="*/ 282 h 292"/>
                  <a:gd name="T60" fmla="*/ 174 w 198"/>
                  <a:gd name="T61" fmla="*/ 292 h 292"/>
                  <a:gd name="T62" fmla="*/ 140 w 198"/>
                  <a:gd name="T63" fmla="*/ 268 h 292"/>
                  <a:gd name="T64" fmla="*/ 100 w 198"/>
                  <a:gd name="T65" fmla="*/ 248 h 292"/>
                  <a:gd name="T66" fmla="*/ 76 w 198"/>
                  <a:gd name="T67" fmla="*/ 222 h 292"/>
                  <a:gd name="T68" fmla="*/ 72 w 198"/>
                  <a:gd name="T69" fmla="*/ 198 h 292"/>
                  <a:gd name="T70" fmla="*/ 56 w 198"/>
                  <a:gd name="T71" fmla="*/ 172 h 292"/>
                  <a:gd name="T72" fmla="*/ 36 w 198"/>
                  <a:gd name="T73" fmla="*/ 132 h 292"/>
                  <a:gd name="T74" fmla="*/ 16 w 198"/>
                  <a:gd name="T75" fmla="*/ 102 h 292"/>
                  <a:gd name="T76" fmla="*/ 6 w 198"/>
                  <a:gd name="T77" fmla="*/ 84 h 292"/>
                  <a:gd name="T78" fmla="*/ 2 w 198"/>
                  <a:gd name="T79" fmla="*/ 6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4" name="Freeform 81">
                <a:extLst>
                  <a:ext uri="{FF2B5EF4-FFF2-40B4-BE49-F238E27FC236}">
                    <a16:creationId xmlns:a16="http://schemas.microsoft.com/office/drawing/2014/main" id="{FDEAB537-DB4A-4825-9B66-9903BA719F29}"/>
                  </a:ext>
                </a:extLst>
              </p:cNvPr>
              <p:cNvSpPr>
                <a:spLocks/>
              </p:cNvSpPr>
              <p:nvPr/>
            </p:nvSpPr>
            <p:spPr bwMode="gray">
              <a:xfrm>
                <a:off x="3998871" y="4953599"/>
                <a:ext cx="310401" cy="355202"/>
              </a:xfrm>
              <a:custGeom>
                <a:avLst/>
                <a:gdLst>
                  <a:gd name="T0" fmla="*/ 54 w 188"/>
                  <a:gd name="T1" fmla="*/ 0 h 214"/>
                  <a:gd name="T2" fmla="*/ 68 w 188"/>
                  <a:gd name="T3" fmla="*/ 28 h 214"/>
                  <a:gd name="T4" fmla="*/ 100 w 188"/>
                  <a:gd name="T5" fmla="*/ 44 h 214"/>
                  <a:gd name="T6" fmla="*/ 122 w 188"/>
                  <a:gd name="T7" fmla="*/ 56 h 214"/>
                  <a:gd name="T8" fmla="*/ 146 w 188"/>
                  <a:gd name="T9" fmla="*/ 74 h 214"/>
                  <a:gd name="T10" fmla="*/ 146 w 188"/>
                  <a:gd name="T11" fmla="*/ 90 h 214"/>
                  <a:gd name="T12" fmla="*/ 160 w 188"/>
                  <a:gd name="T13" fmla="*/ 102 h 214"/>
                  <a:gd name="T14" fmla="*/ 174 w 188"/>
                  <a:gd name="T15" fmla="*/ 110 h 214"/>
                  <a:gd name="T16" fmla="*/ 186 w 188"/>
                  <a:gd name="T17" fmla="*/ 126 h 214"/>
                  <a:gd name="T18" fmla="*/ 188 w 188"/>
                  <a:gd name="T19" fmla="*/ 142 h 214"/>
                  <a:gd name="T20" fmla="*/ 184 w 188"/>
                  <a:gd name="T21" fmla="*/ 162 h 214"/>
                  <a:gd name="T22" fmla="*/ 174 w 188"/>
                  <a:gd name="T23" fmla="*/ 160 h 214"/>
                  <a:gd name="T24" fmla="*/ 152 w 188"/>
                  <a:gd name="T25" fmla="*/ 152 h 214"/>
                  <a:gd name="T26" fmla="*/ 126 w 188"/>
                  <a:gd name="T27" fmla="*/ 158 h 214"/>
                  <a:gd name="T28" fmla="*/ 114 w 188"/>
                  <a:gd name="T29" fmla="*/ 174 h 214"/>
                  <a:gd name="T30" fmla="*/ 112 w 188"/>
                  <a:gd name="T31" fmla="*/ 194 h 214"/>
                  <a:gd name="T32" fmla="*/ 90 w 188"/>
                  <a:gd name="T33" fmla="*/ 198 h 214"/>
                  <a:gd name="T34" fmla="*/ 74 w 188"/>
                  <a:gd name="T35" fmla="*/ 200 h 214"/>
                  <a:gd name="T36" fmla="*/ 52 w 188"/>
                  <a:gd name="T37" fmla="*/ 196 h 214"/>
                  <a:gd name="T38" fmla="*/ 40 w 188"/>
                  <a:gd name="T39" fmla="*/ 210 h 214"/>
                  <a:gd name="T40" fmla="*/ 32 w 188"/>
                  <a:gd name="T41" fmla="*/ 214 h 214"/>
                  <a:gd name="T42" fmla="*/ 28 w 188"/>
                  <a:gd name="T43" fmla="*/ 214 h 214"/>
                  <a:gd name="T44" fmla="*/ 22 w 188"/>
                  <a:gd name="T45" fmla="*/ 186 h 214"/>
                  <a:gd name="T46" fmla="*/ 14 w 188"/>
                  <a:gd name="T47" fmla="*/ 156 h 214"/>
                  <a:gd name="T48" fmla="*/ 2 w 188"/>
                  <a:gd name="T49" fmla="*/ 126 h 214"/>
                  <a:gd name="T50" fmla="*/ 6 w 188"/>
                  <a:gd name="T51" fmla="*/ 112 h 214"/>
                  <a:gd name="T52" fmla="*/ 4 w 188"/>
                  <a:gd name="T53" fmla="*/ 100 h 214"/>
                  <a:gd name="T54" fmla="*/ 2 w 188"/>
                  <a:gd name="T55" fmla="*/ 84 h 214"/>
                  <a:gd name="T56" fmla="*/ 8 w 188"/>
                  <a:gd name="T57" fmla="*/ 72 h 214"/>
                  <a:gd name="T58" fmla="*/ 10 w 188"/>
                  <a:gd name="T59" fmla="*/ 44 h 214"/>
                  <a:gd name="T60" fmla="*/ 10 w 188"/>
                  <a:gd name="T61" fmla="*/ 18 h 214"/>
                  <a:gd name="T62" fmla="*/ 34 w 188"/>
                  <a:gd name="T63"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5" name="Freeform 82">
                <a:extLst>
                  <a:ext uri="{FF2B5EF4-FFF2-40B4-BE49-F238E27FC236}">
                    <a16:creationId xmlns:a16="http://schemas.microsoft.com/office/drawing/2014/main" id="{39591444-810E-472A-BA7B-28FFDD4EA17C}"/>
                  </a:ext>
                </a:extLst>
              </p:cNvPr>
              <p:cNvSpPr>
                <a:spLocks/>
              </p:cNvSpPr>
              <p:nvPr/>
            </p:nvSpPr>
            <p:spPr bwMode="gray">
              <a:xfrm>
                <a:off x="4177187" y="5205893"/>
                <a:ext cx="221243" cy="232376"/>
              </a:xfrm>
              <a:custGeom>
                <a:avLst/>
                <a:gdLst>
                  <a:gd name="T0" fmla="*/ 108 w 134"/>
                  <a:gd name="T1" fmla="*/ 136 h 140"/>
                  <a:gd name="T2" fmla="*/ 94 w 134"/>
                  <a:gd name="T3" fmla="*/ 140 h 140"/>
                  <a:gd name="T4" fmla="*/ 72 w 134"/>
                  <a:gd name="T5" fmla="*/ 140 h 140"/>
                  <a:gd name="T6" fmla="*/ 66 w 134"/>
                  <a:gd name="T7" fmla="*/ 132 h 140"/>
                  <a:gd name="T8" fmla="*/ 72 w 134"/>
                  <a:gd name="T9" fmla="*/ 118 h 140"/>
                  <a:gd name="T10" fmla="*/ 80 w 134"/>
                  <a:gd name="T11" fmla="*/ 106 h 140"/>
                  <a:gd name="T12" fmla="*/ 74 w 134"/>
                  <a:gd name="T13" fmla="*/ 98 h 140"/>
                  <a:gd name="T14" fmla="*/ 54 w 134"/>
                  <a:gd name="T15" fmla="*/ 90 h 140"/>
                  <a:gd name="T16" fmla="*/ 38 w 134"/>
                  <a:gd name="T17" fmla="*/ 78 h 140"/>
                  <a:gd name="T18" fmla="*/ 30 w 134"/>
                  <a:gd name="T19" fmla="*/ 78 h 140"/>
                  <a:gd name="T20" fmla="*/ 20 w 134"/>
                  <a:gd name="T21" fmla="*/ 72 h 140"/>
                  <a:gd name="T22" fmla="*/ 8 w 134"/>
                  <a:gd name="T23" fmla="*/ 60 h 140"/>
                  <a:gd name="T24" fmla="*/ 2 w 134"/>
                  <a:gd name="T25" fmla="*/ 52 h 140"/>
                  <a:gd name="T26" fmla="*/ 0 w 134"/>
                  <a:gd name="T27" fmla="*/ 46 h 140"/>
                  <a:gd name="T28" fmla="*/ 4 w 134"/>
                  <a:gd name="T29" fmla="*/ 42 h 140"/>
                  <a:gd name="T30" fmla="*/ 6 w 134"/>
                  <a:gd name="T31" fmla="*/ 32 h 140"/>
                  <a:gd name="T32" fmla="*/ 6 w 134"/>
                  <a:gd name="T33" fmla="*/ 22 h 140"/>
                  <a:gd name="T34" fmla="*/ 12 w 134"/>
                  <a:gd name="T35" fmla="*/ 8 h 140"/>
                  <a:gd name="T36" fmla="*/ 28 w 134"/>
                  <a:gd name="T37" fmla="*/ 2 h 140"/>
                  <a:gd name="T38" fmla="*/ 44 w 134"/>
                  <a:gd name="T39" fmla="*/ 0 h 140"/>
                  <a:gd name="T40" fmla="*/ 56 w 134"/>
                  <a:gd name="T41" fmla="*/ 2 h 140"/>
                  <a:gd name="T42" fmla="*/ 66 w 134"/>
                  <a:gd name="T43" fmla="*/ 8 h 140"/>
                  <a:gd name="T44" fmla="*/ 72 w 134"/>
                  <a:gd name="T45" fmla="*/ 14 h 140"/>
                  <a:gd name="T46" fmla="*/ 76 w 134"/>
                  <a:gd name="T47" fmla="*/ 22 h 140"/>
                  <a:gd name="T48" fmla="*/ 76 w 134"/>
                  <a:gd name="T49" fmla="*/ 34 h 140"/>
                  <a:gd name="T50" fmla="*/ 76 w 134"/>
                  <a:gd name="T51" fmla="*/ 50 h 140"/>
                  <a:gd name="T52" fmla="*/ 86 w 134"/>
                  <a:gd name="T53" fmla="*/ 50 h 140"/>
                  <a:gd name="T54" fmla="*/ 94 w 134"/>
                  <a:gd name="T55" fmla="*/ 48 h 140"/>
                  <a:gd name="T56" fmla="*/ 104 w 134"/>
                  <a:gd name="T57" fmla="*/ 50 h 140"/>
                  <a:gd name="T58" fmla="*/ 110 w 134"/>
                  <a:gd name="T59" fmla="*/ 54 h 140"/>
                  <a:gd name="T60" fmla="*/ 108 w 134"/>
                  <a:gd name="T61" fmla="*/ 64 h 140"/>
                  <a:gd name="T62" fmla="*/ 112 w 134"/>
                  <a:gd name="T63" fmla="*/ 74 h 140"/>
                  <a:gd name="T64" fmla="*/ 120 w 134"/>
                  <a:gd name="T65" fmla="*/ 82 h 140"/>
                  <a:gd name="T66" fmla="*/ 128 w 134"/>
                  <a:gd name="T67" fmla="*/ 80 h 140"/>
                  <a:gd name="T68" fmla="*/ 134 w 134"/>
                  <a:gd name="T69" fmla="*/ 82 h 140"/>
                  <a:gd name="T70" fmla="*/ 132 w 134"/>
                  <a:gd name="T71" fmla="*/ 90 h 140"/>
                  <a:gd name="T72" fmla="*/ 128 w 134"/>
                  <a:gd name="T73" fmla="*/ 100 h 140"/>
                  <a:gd name="T74" fmla="*/ 128 w 134"/>
                  <a:gd name="T75" fmla="*/ 114 h 140"/>
                  <a:gd name="T76" fmla="*/ 126 w 134"/>
                  <a:gd name="T77" fmla="*/ 120 h 140"/>
                  <a:gd name="T78" fmla="*/ 122 w 134"/>
                  <a:gd name="T79" fmla="*/ 128 h 140"/>
                  <a:gd name="T80" fmla="*/ 112 w 134"/>
                  <a:gd name="T81" fmla="*/ 134 h 140"/>
                  <a:gd name="T82" fmla="*/ 108 w 134"/>
                  <a:gd name="T83" fmla="*/ 1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6" name="Freeform 83">
                <a:extLst>
                  <a:ext uri="{FF2B5EF4-FFF2-40B4-BE49-F238E27FC236}">
                    <a16:creationId xmlns:a16="http://schemas.microsoft.com/office/drawing/2014/main" id="{43584ADC-9659-48C8-884F-02FC2723008E}"/>
                  </a:ext>
                </a:extLst>
              </p:cNvPr>
              <p:cNvSpPr>
                <a:spLocks/>
              </p:cNvSpPr>
              <p:nvPr/>
            </p:nvSpPr>
            <p:spPr bwMode="gray">
              <a:xfrm>
                <a:off x="4289460" y="5504663"/>
                <a:ext cx="138690" cy="149383"/>
              </a:xfrm>
              <a:custGeom>
                <a:avLst/>
                <a:gdLst>
                  <a:gd name="T0" fmla="*/ 20 w 84"/>
                  <a:gd name="T1" fmla="*/ 0 h 90"/>
                  <a:gd name="T2" fmla="*/ 30 w 84"/>
                  <a:gd name="T3" fmla="*/ 8 h 90"/>
                  <a:gd name="T4" fmla="*/ 38 w 84"/>
                  <a:gd name="T5" fmla="*/ 18 h 90"/>
                  <a:gd name="T6" fmla="*/ 46 w 84"/>
                  <a:gd name="T7" fmla="*/ 20 h 90"/>
                  <a:gd name="T8" fmla="*/ 60 w 84"/>
                  <a:gd name="T9" fmla="*/ 28 h 90"/>
                  <a:gd name="T10" fmla="*/ 72 w 84"/>
                  <a:gd name="T11" fmla="*/ 38 h 90"/>
                  <a:gd name="T12" fmla="*/ 78 w 84"/>
                  <a:gd name="T13" fmla="*/ 44 h 90"/>
                  <a:gd name="T14" fmla="*/ 82 w 84"/>
                  <a:gd name="T15" fmla="*/ 50 h 90"/>
                  <a:gd name="T16" fmla="*/ 80 w 84"/>
                  <a:gd name="T17" fmla="*/ 56 h 90"/>
                  <a:gd name="T18" fmla="*/ 80 w 84"/>
                  <a:gd name="T19" fmla="*/ 62 h 90"/>
                  <a:gd name="T20" fmla="*/ 84 w 84"/>
                  <a:gd name="T21" fmla="*/ 66 h 90"/>
                  <a:gd name="T22" fmla="*/ 80 w 84"/>
                  <a:gd name="T23" fmla="*/ 70 h 90"/>
                  <a:gd name="T24" fmla="*/ 72 w 84"/>
                  <a:gd name="T25" fmla="*/ 80 h 90"/>
                  <a:gd name="T26" fmla="*/ 66 w 84"/>
                  <a:gd name="T27" fmla="*/ 86 h 90"/>
                  <a:gd name="T28" fmla="*/ 62 w 84"/>
                  <a:gd name="T29" fmla="*/ 88 h 90"/>
                  <a:gd name="T30" fmla="*/ 60 w 84"/>
                  <a:gd name="T31" fmla="*/ 90 h 90"/>
                  <a:gd name="T32" fmla="*/ 42 w 84"/>
                  <a:gd name="T33" fmla="*/ 88 h 90"/>
                  <a:gd name="T34" fmla="*/ 28 w 84"/>
                  <a:gd name="T35" fmla="*/ 86 h 90"/>
                  <a:gd name="T36" fmla="*/ 18 w 84"/>
                  <a:gd name="T37" fmla="*/ 82 h 90"/>
                  <a:gd name="T38" fmla="*/ 6 w 84"/>
                  <a:gd name="T39" fmla="*/ 80 h 90"/>
                  <a:gd name="T40" fmla="*/ 0 w 84"/>
                  <a:gd name="T41" fmla="*/ 76 h 90"/>
                  <a:gd name="T42" fmla="*/ 0 w 84"/>
                  <a:gd name="T43" fmla="*/ 60 h 90"/>
                  <a:gd name="T44" fmla="*/ 4 w 84"/>
                  <a:gd name="T45" fmla="*/ 40 h 90"/>
                  <a:gd name="T46" fmla="*/ 6 w 84"/>
                  <a:gd name="T47" fmla="*/ 24 h 90"/>
                  <a:gd name="T48" fmla="*/ 10 w 84"/>
                  <a:gd name="T49" fmla="*/ 8 h 90"/>
                  <a:gd name="T50" fmla="*/ 12 w 84"/>
                  <a:gd name="T51" fmla="*/ 2 h 90"/>
                  <a:gd name="T52" fmla="*/ 20 w 84"/>
                  <a:gd name="T5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7" name="Freeform 84">
                <a:extLst>
                  <a:ext uri="{FF2B5EF4-FFF2-40B4-BE49-F238E27FC236}">
                    <a16:creationId xmlns:a16="http://schemas.microsoft.com/office/drawing/2014/main" id="{815B150C-AA1F-4291-8C4E-F83577016FF0}"/>
                  </a:ext>
                </a:extLst>
              </p:cNvPr>
              <p:cNvSpPr>
                <a:spLocks/>
              </p:cNvSpPr>
              <p:nvPr/>
            </p:nvSpPr>
            <p:spPr bwMode="gray">
              <a:xfrm>
                <a:off x="3893202" y="5278926"/>
                <a:ext cx="521737" cy="932821"/>
              </a:xfrm>
              <a:custGeom>
                <a:avLst/>
                <a:gdLst>
                  <a:gd name="T0" fmla="*/ 108 w 316"/>
                  <a:gd name="T1" fmla="*/ 6 h 562"/>
                  <a:gd name="T2" fmla="*/ 138 w 316"/>
                  <a:gd name="T3" fmla="*/ 4 h 562"/>
                  <a:gd name="T4" fmla="*/ 172 w 316"/>
                  <a:gd name="T5" fmla="*/ 2 h 562"/>
                  <a:gd name="T6" fmla="*/ 190 w 316"/>
                  <a:gd name="T7" fmla="*/ 26 h 562"/>
                  <a:gd name="T8" fmla="*/ 210 w 316"/>
                  <a:gd name="T9" fmla="*/ 34 h 562"/>
                  <a:gd name="T10" fmla="*/ 236 w 316"/>
                  <a:gd name="T11" fmla="*/ 50 h 562"/>
                  <a:gd name="T12" fmla="*/ 246 w 316"/>
                  <a:gd name="T13" fmla="*/ 72 h 562"/>
                  <a:gd name="T14" fmla="*/ 266 w 316"/>
                  <a:gd name="T15" fmla="*/ 96 h 562"/>
                  <a:gd name="T16" fmla="*/ 294 w 316"/>
                  <a:gd name="T17" fmla="*/ 84 h 562"/>
                  <a:gd name="T18" fmla="*/ 310 w 316"/>
                  <a:gd name="T19" fmla="*/ 62 h 562"/>
                  <a:gd name="T20" fmla="*/ 312 w 316"/>
                  <a:gd name="T21" fmla="*/ 88 h 562"/>
                  <a:gd name="T22" fmla="*/ 292 w 316"/>
                  <a:gd name="T23" fmla="*/ 104 h 562"/>
                  <a:gd name="T24" fmla="*/ 268 w 316"/>
                  <a:gd name="T25" fmla="*/ 128 h 562"/>
                  <a:gd name="T26" fmla="*/ 252 w 316"/>
                  <a:gd name="T27" fmla="*/ 138 h 562"/>
                  <a:gd name="T28" fmla="*/ 240 w 316"/>
                  <a:gd name="T29" fmla="*/ 192 h 562"/>
                  <a:gd name="T30" fmla="*/ 234 w 316"/>
                  <a:gd name="T31" fmla="*/ 222 h 562"/>
                  <a:gd name="T32" fmla="*/ 258 w 316"/>
                  <a:gd name="T33" fmla="*/ 236 h 562"/>
                  <a:gd name="T34" fmla="*/ 266 w 316"/>
                  <a:gd name="T35" fmla="*/ 254 h 562"/>
                  <a:gd name="T36" fmla="*/ 240 w 316"/>
                  <a:gd name="T37" fmla="*/ 294 h 562"/>
                  <a:gd name="T38" fmla="*/ 190 w 316"/>
                  <a:gd name="T39" fmla="*/ 300 h 562"/>
                  <a:gd name="T40" fmla="*/ 180 w 316"/>
                  <a:gd name="T41" fmla="*/ 314 h 562"/>
                  <a:gd name="T42" fmla="*/ 162 w 316"/>
                  <a:gd name="T43" fmla="*/ 342 h 562"/>
                  <a:gd name="T44" fmla="*/ 136 w 316"/>
                  <a:gd name="T45" fmla="*/ 332 h 562"/>
                  <a:gd name="T46" fmla="*/ 136 w 316"/>
                  <a:gd name="T47" fmla="*/ 362 h 562"/>
                  <a:gd name="T48" fmla="*/ 150 w 316"/>
                  <a:gd name="T49" fmla="*/ 362 h 562"/>
                  <a:gd name="T50" fmla="*/ 158 w 316"/>
                  <a:gd name="T51" fmla="*/ 370 h 562"/>
                  <a:gd name="T52" fmla="*/ 146 w 316"/>
                  <a:gd name="T53" fmla="*/ 368 h 562"/>
                  <a:gd name="T54" fmla="*/ 140 w 316"/>
                  <a:gd name="T55" fmla="*/ 376 h 562"/>
                  <a:gd name="T56" fmla="*/ 132 w 316"/>
                  <a:gd name="T57" fmla="*/ 396 h 562"/>
                  <a:gd name="T58" fmla="*/ 118 w 316"/>
                  <a:gd name="T59" fmla="*/ 414 h 562"/>
                  <a:gd name="T60" fmla="*/ 96 w 316"/>
                  <a:gd name="T61" fmla="*/ 444 h 562"/>
                  <a:gd name="T62" fmla="*/ 112 w 316"/>
                  <a:gd name="T63" fmla="*/ 456 h 562"/>
                  <a:gd name="T64" fmla="*/ 118 w 316"/>
                  <a:gd name="T65" fmla="*/ 474 h 562"/>
                  <a:gd name="T66" fmla="*/ 90 w 316"/>
                  <a:gd name="T67" fmla="*/ 510 h 562"/>
                  <a:gd name="T68" fmla="*/ 70 w 316"/>
                  <a:gd name="T69" fmla="*/ 524 h 562"/>
                  <a:gd name="T70" fmla="*/ 72 w 316"/>
                  <a:gd name="T71" fmla="*/ 552 h 562"/>
                  <a:gd name="T72" fmla="*/ 60 w 316"/>
                  <a:gd name="T73" fmla="*/ 558 h 562"/>
                  <a:gd name="T74" fmla="*/ 18 w 316"/>
                  <a:gd name="T75" fmla="*/ 544 h 562"/>
                  <a:gd name="T76" fmla="*/ 2 w 316"/>
                  <a:gd name="T77" fmla="*/ 520 h 562"/>
                  <a:gd name="T78" fmla="*/ 10 w 316"/>
                  <a:gd name="T79" fmla="*/ 492 h 562"/>
                  <a:gd name="T80" fmla="*/ 28 w 316"/>
                  <a:gd name="T81" fmla="*/ 450 h 562"/>
                  <a:gd name="T82" fmla="*/ 26 w 316"/>
                  <a:gd name="T83" fmla="*/ 400 h 562"/>
                  <a:gd name="T84" fmla="*/ 24 w 316"/>
                  <a:gd name="T85" fmla="*/ 360 h 562"/>
                  <a:gd name="T86" fmla="*/ 36 w 316"/>
                  <a:gd name="T87" fmla="*/ 302 h 562"/>
                  <a:gd name="T88" fmla="*/ 40 w 316"/>
                  <a:gd name="T89" fmla="*/ 278 h 562"/>
                  <a:gd name="T90" fmla="*/ 48 w 316"/>
                  <a:gd name="T91" fmla="*/ 244 h 562"/>
                  <a:gd name="T92" fmla="*/ 56 w 316"/>
                  <a:gd name="T93" fmla="*/ 196 h 562"/>
                  <a:gd name="T94" fmla="*/ 48 w 316"/>
                  <a:gd name="T95" fmla="*/ 156 h 562"/>
                  <a:gd name="T96" fmla="*/ 64 w 316"/>
                  <a:gd name="T97" fmla="*/ 106 h 562"/>
                  <a:gd name="T98" fmla="*/ 76 w 316"/>
                  <a:gd name="T99" fmla="*/ 52 h 562"/>
                  <a:gd name="T100" fmla="*/ 100 w 316"/>
                  <a:gd name="T101" fmla="*/ 3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8" name="Freeform 85">
                <a:extLst>
                  <a:ext uri="{FF2B5EF4-FFF2-40B4-BE49-F238E27FC236}">
                    <a16:creationId xmlns:a16="http://schemas.microsoft.com/office/drawing/2014/main" id="{83343A16-ECB6-4CD5-9B3D-CF1277665280}"/>
                  </a:ext>
                </a:extLst>
              </p:cNvPr>
              <p:cNvSpPr>
                <a:spLocks/>
              </p:cNvSpPr>
              <p:nvPr/>
            </p:nvSpPr>
            <p:spPr bwMode="gray">
              <a:xfrm>
                <a:off x="3837065" y="5149459"/>
                <a:ext cx="224545" cy="1115403"/>
              </a:xfrm>
              <a:custGeom>
                <a:avLst/>
                <a:gdLst>
                  <a:gd name="T0" fmla="*/ 96 w 136"/>
                  <a:gd name="T1" fmla="*/ 2 h 672"/>
                  <a:gd name="T2" fmla="*/ 112 w 136"/>
                  <a:gd name="T3" fmla="*/ 38 h 672"/>
                  <a:gd name="T4" fmla="*/ 124 w 136"/>
                  <a:gd name="T5" fmla="*/ 82 h 672"/>
                  <a:gd name="T6" fmla="*/ 134 w 136"/>
                  <a:gd name="T7" fmla="*/ 108 h 672"/>
                  <a:gd name="T8" fmla="*/ 110 w 136"/>
                  <a:gd name="T9" fmla="*/ 130 h 672"/>
                  <a:gd name="T10" fmla="*/ 90 w 136"/>
                  <a:gd name="T11" fmla="*/ 198 h 672"/>
                  <a:gd name="T12" fmla="*/ 82 w 136"/>
                  <a:gd name="T13" fmla="*/ 250 h 672"/>
                  <a:gd name="T14" fmla="*/ 84 w 136"/>
                  <a:gd name="T15" fmla="*/ 302 h 672"/>
                  <a:gd name="T16" fmla="*/ 74 w 136"/>
                  <a:gd name="T17" fmla="*/ 354 h 672"/>
                  <a:gd name="T18" fmla="*/ 60 w 136"/>
                  <a:gd name="T19" fmla="*/ 426 h 672"/>
                  <a:gd name="T20" fmla="*/ 60 w 136"/>
                  <a:gd name="T21" fmla="*/ 458 h 672"/>
                  <a:gd name="T22" fmla="*/ 62 w 136"/>
                  <a:gd name="T23" fmla="*/ 502 h 672"/>
                  <a:gd name="T24" fmla="*/ 52 w 136"/>
                  <a:gd name="T25" fmla="*/ 558 h 672"/>
                  <a:gd name="T26" fmla="*/ 34 w 136"/>
                  <a:gd name="T27" fmla="*/ 588 h 672"/>
                  <a:gd name="T28" fmla="*/ 52 w 136"/>
                  <a:gd name="T29" fmla="*/ 606 h 672"/>
                  <a:gd name="T30" fmla="*/ 68 w 136"/>
                  <a:gd name="T31" fmla="*/ 636 h 672"/>
                  <a:gd name="T32" fmla="*/ 88 w 136"/>
                  <a:gd name="T33" fmla="*/ 648 h 672"/>
                  <a:gd name="T34" fmla="*/ 74 w 136"/>
                  <a:gd name="T35" fmla="*/ 666 h 672"/>
                  <a:gd name="T36" fmla="*/ 58 w 136"/>
                  <a:gd name="T37" fmla="*/ 668 h 672"/>
                  <a:gd name="T38" fmla="*/ 70 w 136"/>
                  <a:gd name="T39" fmla="*/ 652 h 672"/>
                  <a:gd name="T40" fmla="*/ 52 w 136"/>
                  <a:gd name="T41" fmla="*/ 662 h 672"/>
                  <a:gd name="T42" fmla="*/ 46 w 136"/>
                  <a:gd name="T43" fmla="*/ 648 h 672"/>
                  <a:gd name="T44" fmla="*/ 38 w 136"/>
                  <a:gd name="T45" fmla="*/ 646 h 672"/>
                  <a:gd name="T46" fmla="*/ 42 w 136"/>
                  <a:gd name="T47" fmla="*/ 632 h 672"/>
                  <a:gd name="T48" fmla="*/ 26 w 136"/>
                  <a:gd name="T49" fmla="*/ 630 h 672"/>
                  <a:gd name="T50" fmla="*/ 20 w 136"/>
                  <a:gd name="T51" fmla="*/ 606 h 672"/>
                  <a:gd name="T52" fmla="*/ 16 w 136"/>
                  <a:gd name="T53" fmla="*/ 590 h 672"/>
                  <a:gd name="T54" fmla="*/ 8 w 136"/>
                  <a:gd name="T55" fmla="*/ 558 h 672"/>
                  <a:gd name="T56" fmla="*/ 18 w 136"/>
                  <a:gd name="T57" fmla="*/ 568 h 672"/>
                  <a:gd name="T58" fmla="*/ 28 w 136"/>
                  <a:gd name="T59" fmla="*/ 556 h 672"/>
                  <a:gd name="T60" fmla="*/ 28 w 136"/>
                  <a:gd name="T61" fmla="*/ 548 h 672"/>
                  <a:gd name="T62" fmla="*/ 18 w 136"/>
                  <a:gd name="T63" fmla="*/ 536 h 672"/>
                  <a:gd name="T64" fmla="*/ 16 w 136"/>
                  <a:gd name="T65" fmla="*/ 530 h 672"/>
                  <a:gd name="T66" fmla="*/ 10 w 136"/>
                  <a:gd name="T67" fmla="*/ 514 h 672"/>
                  <a:gd name="T68" fmla="*/ 24 w 136"/>
                  <a:gd name="T69" fmla="*/ 506 h 672"/>
                  <a:gd name="T70" fmla="*/ 42 w 136"/>
                  <a:gd name="T71" fmla="*/ 494 h 672"/>
                  <a:gd name="T72" fmla="*/ 44 w 136"/>
                  <a:gd name="T73" fmla="*/ 462 h 672"/>
                  <a:gd name="T74" fmla="*/ 46 w 136"/>
                  <a:gd name="T75" fmla="*/ 440 h 672"/>
                  <a:gd name="T76" fmla="*/ 36 w 136"/>
                  <a:gd name="T77" fmla="*/ 428 h 672"/>
                  <a:gd name="T78" fmla="*/ 32 w 136"/>
                  <a:gd name="T79" fmla="*/ 456 h 672"/>
                  <a:gd name="T80" fmla="*/ 22 w 136"/>
                  <a:gd name="T81" fmla="*/ 450 h 672"/>
                  <a:gd name="T82" fmla="*/ 28 w 136"/>
                  <a:gd name="T83" fmla="*/ 426 h 672"/>
                  <a:gd name="T84" fmla="*/ 32 w 136"/>
                  <a:gd name="T85" fmla="*/ 394 h 672"/>
                  <a:gd name="T86" fmla="*/ 34 w 136"/>
                  <a:gd name="T87" fmla="*/ 366 h 672"/>
                  <a:gd name="T88" fmla="*/ 38 w 136"/>
                  <a:gd name="T89" fmla="*/ 346 h 672"/>
                  <a:gd name="T90" fmla="*/ 52 w 136"/>
                  <a:gd name="T91" fmla="*/ 308 h 672"/>
                  <a:gd name="T92" fmla="*/ 64 w 136"/>
                  <a:gd name="T93" fmla="*/ 270 h 672"/>
                  <a:gd name="T94" fmla="*/ 70 w 136"/>
                  <a:gd name="T95" fmla="*/ 214 h 672"/>
                  <a:gd name="T96" fmla="*/ 70 w 136"/>
                  <a:gd name="T97" fmla="*/ 194 h 672"/>
                  <a:gd name="T98" fmla="*/ 82 w 136"/>
                  <a:gd name="T99" fmla="*/ 98 h 672"/>
                  <a:gd name="T100" fmla="*/ 84 w 136"/>
                  <a:gd name="T101" fmla="*/ 1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09" name="Freeform 86">
                <a:extLst>
                  <a:ext uri="{FF2B5EF4-FFF2-40B4-BE49-F238E27FC236}">
                    <a16:creationId xmlns:a16="http://schemas.microsoft.com/office/drawing/2014/main" id="{C4E9E77A-5D25-4820-A89F-6BB2A043CA27}"/>
                  </a:ext>
                </a:extLst>
              </p:cNvPr>
              <p:cNvSpPr>
                <a:spLocks/>
              </p:cNvSpPr>
              <p:nvPr/>
            </p:nvSpPr>
            <p:spPr bwMode="gray">
              <a:xfrm>
                <a:off x="4021985" y="6234984"/>
                <a:ext cx="92460" cy="76353"/>
              </a:xfrm>
              <a:custGeom>
                <a:avLst/>
                <a:gdLst>
                  <a:gd name="T0" fmla="*/ 0 w 56"/>
                  <a:gd name="T1" fmla="*/ 0 h 46"/>
                  <a:gd name="T2" fmla="*/ 0 w 56"/>
                  <a:gd name="T3" fmla="*/ 42 h 46"/>
                  <a:gd name="T4" fmla="*/ 12 w 56"/>
                  <a:gd name="T5" fmla="*/ 42 h 46"/>
                  <a:gd name="T6" fmla="*/ 22 w 56"/>
                  <a:gd name="T7" fmla="*/ 42 h 46"/>
                  <a:gd name="T8" fmla="*/ 36 w 56"/>
                  <a:gd name="T9" fmla="*/ 46 h 46"/>
                  <a:gd name="T10" fmla="*/ 50 w 56"/>
                  <a:gd name="T11" fmla="*/ 44 h 46"/>
                  <a:gd name="T12" fmla="*/ 56 w 56"/>
                  <a:gd name="T13" fmla="*/ 42 h 46"/>
                  <a:gd name="T14" fmla="*/ 48 w 56"/>
                  <a:gd name="T15" fmla="*/ 40 h 46"/>
                  <a:gd name="T16" fmla="*/ 32 w 56"/>
                  <a:gd name="T17" fmla="*/ 36 h 46"/>
                  <a:gd name="T18" fmla="*/ 20 w 56"/>
                  <a:gd name="T19" fmla="*/ 28 h 46"/>
                  <a:gd name="T20" fmla="*/ 8 w 56"/>
                  <a:gd name="T21" fmla="*/ 16 h 46"/>
                  <a:gd name="T22" fmla="*/ 6 w 56"/>
                  <a:gd name="T23" fmla="*/ 8 h 46"/>
                  <a:gd name="T24" fmla="*/ 4 w 56"/>
                  <a:gd name="T25" fmla="*/ 2 h 46"/>
                  <a:gd name="T26" fmla="*/ 0 w 56"/>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0" name="Freeform 87">
                <a:extLst>
                  <a:ext uri="{FF2B5EF4-FFF2-40B4-BE49-F238E27FC236}">
                    <a16:creationId xmlns:a16="http://schemas.microsoft.com/office/drawing/2014/main" id="{64F4201B-ECA9-40FB-9C40-6357F0548453}"/>
                  </a:ext>
                </a:extLst>
              </p:cNvPr>
              <p:cNvSpPr>
                <a:spLocks/>
              </p:cNvSpPr>
              <p:nvPr/>
            </p:nvSpPr>
            <p:spPr bwMode="gray">
              <a:xfrm>
                <a:off x="3952640" y="6225026"/>
                <a:ext cx="112273" cy="106229"/>
              </a:xfrm>
              <a:custGeom>
                <a:avLst/>
                <a:gdLst>
                  <a:gd name="T0" fmla="*/ 2 w 68"/>
                  <a:gd name="T1" fmla="*/ 46 h 64"/>
                  <a:gd name="T2" fmla="*/ 0 w 68"/>
                  <a:gd name="T3" fmla="*/ 40 h 64"/>
                  <a:gd name="T4" fmla="*/ 6 w 68"/>
                  <a:gd name="T5" fmla="*/ 38 h 64"/>
                  <a:gd name="T6" fmla="*/ 10 w 68"/>
                  <a:gd name="T7" fmla="*/ 38 h 64"/>
                  <a:gd name="T8" fmla="*/ 20 w 68"/>
                  <a:gd name="T9" fmla="*/ 38 h 64"/>
                  <a:gd name="T10" fmla="*/ 26 w 68"/>
                  <a:gd name="T11" fmla="*/ 40 h 64"/>
                  <a:gd name="T12" fmla="*/ 30 w 68"/>
                  <a:gd name="T13" fmla="*/ 38 h 64"/>
                  <a:gd name="T14" fmla="*/ 22 w 68"/>
                  <a:gd name="T15" fmla="*/ 32 h 64"/>
                  <a:gd name="T16" fmla="*/ 16 w 68"/>
                  <a:gd name="T17" fmla="*/ 28 h 64"/>
                  <a:gd name="T18" fmla="*/ 18 w 68"/>
                  <a:gd name="T19" fmla="*/ 22 h 64"/>
                  <a:gd name="T20" fmla="*/ 22 w 68"/>
                  <a:gd name="T21" fmla="*/ 22 h 64"/>
                  <a:gd name="T22" fmla="*/ 28 w 68"/>
                  <a:gd name="T23" fmla="*/ 20 h 64"/>
                  <a:gd name="T24" fmla="*/ 26 w 68"/>
                  <a:gd name="T25" fmla="*/ 14 h 64"/>
                  <a:gd name="T26" fmla="*/ 20 w 68"/>
                  <a:gd name="T27" fmla="*/ 16 h 64"/>
                  <a:gd name="T28" fmla="*/ 14 w 68"/>
                  <a:gd name="T29" fmla="*/ 18 h 64"/>
                  <a:gd name="T30" fmla="*/ 12 w 68"/>
                  <a:gd name="T31" fmla="*/ 12 h 64"/>
                  <a:gd name="T32" fmla="*/ 14 w 68"/>
                  <a:gd name="T33" fmla="*/ 8 h 64"/>
                  <a:gd name="T34" fmla="*/ 20 w 68"/>
                  <a:gd name="T35" fmla="*/ 6 h 64"/>
                  <a:gd name="T36" fmla="*/ 24 w 68"/>
                  <a:gd name="T37" fmla="*/ 2 h 64"/>
                  <a:gd name="T38" fmla="*/ 32 w 68"/>
                  <a:gd name="T39" fmla="*/ 0 h 64"/>
                  <a:gd name="T40" fmla="*/ 38 w 68"/>
                  <a:gd name="T41" fmla="*/ 0 h 64"/>
                  <a:gd name="T42" fmla="*/ 42 w 68"/>
                  <a:gd name="T43" fmla="*/ 6 h 64"/>
                  <a:gd name="T44" fmla="*/ 42 w 68"/>
                  <a:gd name="T45" fmla="*/ 48 h 64"/>
                  <a:gd name="T46" fmla="*/ 64 w 68"/>
                  <a:gd name="T47" fmla="*/ 48 h 64"/>
                  <a:gd name="T48" fmla="*/ 68 w 68"/>
                  <a:gd name="T49" fmla="*/ 52 h 64"/>
                  <a:gd name="T50" fmla="*/ 68 w 68"/>
                  <a:gd name="T51" fmla="*/ 56 h 64"/>
                  <a:gd name="T52" fmla="*/ 60 w 68"/>
                  <a:gd name="T53" fmla="*/ 58 h 64"/>
                  <a:gd name="T54" fmla="*/ 52 w 68"/>
                  <a:gd name="T55" fmla="*/ 58 h 64"/>
                  <a:gd name="T56" fmla="*/ 44 w 68"/>
                  <a:gd name="T57" fmla="*/ 60 h 64"/>
                  <a:gd name="T58" fmla="*/ 42 w 68"/>
                  <a:gd name="T59" fmla="*/ 64 h 64"/>
                  <a:gd name="T60" fmla="*/ 34 w 68"/>
                  <a:gd name="T61" fmla="*/ 62 h 64"/>
                  <a:gd name="T62" fmla="*/ 24 w 68"/>
                  <a:gd name="T63" fmla="*/ 60 h 64"/>
                  <a:gd name="T64" fmla="*/ 20 w 68"/>
                  <a:gd name="T65" fmla="*/ 56 h 64"/>
                  <a:gd name="T66" fmla="*/ 20 w 68"/>
                  <a:gd name="T67" fmla="*/ 50 h 64"/>
                  <a:gd name="T68" fmla="*/ 16 w 68"/>
                  <a:gd name="T69" fmla="*/ 50 h 64"/>
                  <a:gd name="T70" fmla="*/ 12 w 68"/>
                  <a:gd name="T71" fmla="*/ 50 h 64"/>
                  <a:gd name="T72" fmla="*/ 12 w 68"/>
                  <a:gd name="T73" fmla="*/ 56 h 64"/>
                  <a:gd name="T74" fmla="*/ 2 w 68"/>
                  <a:gd name="T75" fmla="*/ 52 h 64"/>
                  <a:gd name="T76" fmla="*/ 2 w 68"/>
                  <a:gd name="T7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1" name="Freeform 88">
                <a:extLst>
                  <a:ext uri="{FF2B5EF4-FFF2-40B4-BE49-F238E27FC236}">
                    <a16:creationId xmlns:a16="http://schemas.microsoft.com/office/drawing/2014/main" id="{7950C396-9D6A-466C-A245-36744C7A6643}"/>
                  </a:ext>
                </a:extLst>
              </p:cNvPr>
              <p:cNvSpPr>
                <a:spLocks/>
              </p:cNvSpPr>
              <p:nvPr/>
            </p:nvSpPr>
            <p:spPr bwMode="gray">
              <a:xfrm>
                <a:off x="4230021" y="6178552"/>
                <a:ext cx="29719" cy="29876"/>
              </a:xfrm>
              <a:custGeom>
                <a:avLst/>
                <a:gdLst>
                  <a:gd name="T0" fmla="*/ 6 w 18"/>
                  <a:gd name="T1" fmla="*/ 4 h 18"/>
                  <a:gd name="T2" fmla="*/ 12 w 18"/>
                  <a:gd name="T3" fmla="*/ 0 h 18"/>
                  <a:gd name="T4" fmla="*/ 18 w 18"/>
                  <a:gd name="T5" fmla="*/ 2 h 18"/>
                  <a:gd name="T6" fmla="*/ 18 w 18"/>
                  <a:gd name="T7" fmla="*/ 6 h 18"/>
                  <a:gd name="T8" fmla="*/ 14 w 18"/>
                  <a:gd name="T9" fmla="*/ 10 h 18"/>
                  <a:gd name="T10" fmla="*/ 8 w 18"/>
                  <a:gd name="T11" fmla="*/ 16 h 18"/>
                  <a:gd name="T12" fmla="*/ 4 w 18"/>
                  <a:gd name="T13" fmla="*/ 18 h 18"/>
                  <a:gd name="T14" fmla="*/ 0 w 18"/>
                  <a:gd name="T15" fmla="*/ 16 h 18"/>
                  <a:gd name="T16" fmla="*/ 0 w 18"/>
                  <a:gd name="T17" fmla="*/ 12 h 18"/>
                  <a:gd name="T18" fmla="*/ 4 w 18"/>
                  <a:gd name="T19" fmla="*/ 8 h 18"/>
                  <a:gd name="T20" fmla="*/ 6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2" name="Freeform 89">
                <a:extLst>
                  <a:ext uri="{FF2B5EF4-FFF2-40B4-BE49-F238E27FC236}">
                    <a16:creationId xmlns:a16="http://schemas.microsoft.com/office/drawing/2014/main" id="{16C384EA-2CFD-4AF4-860B-56C3C3A8F4B1}"/>
                  </a:ext>
                </a:extLst>
              </p:cNvPr>
              <p:cNvSpPr>
                <a:spLocks/>
              </p:cNvSpPr>
              <p:nvPr/>
            </p:nvSpPr>
            <p:spPr bwMode="gray">
              <a:xfrm>
                <a:off x="4256437" y="6181872"/>
                <a:ext cx="46230" cy="33197"/>
              </a:xfrm>
              <a:custGeom>
                <a:avLst/>
                <a:gdLst>
                  <a:gd name="T0" fmla="*/ 6 w 28"/>
                  <a:gd name="T1" fmla="*/ 8 h 20"/>
                  <a:gd name="T2" fmla="*/ 10 w 28"/>
                  <a:gd name="T3" fmla="*/ 0 h 20"/>
                  <a:gd name="T4" fmla="*/ 16 w 28"/>
                  <a:gd name="T5" fmla="*/ 0 h 20"/>
                  <a:gd name="T6" fmla="*/ 22 w 28"/>
                  <a:gd name="T7" fmla="*/ 0 h 20"/>
                  <a:gd name="T8" fmla="*/ 28 w 28"/>
                  <a:gd name="T9" fmla="*/ 2 h 20"/>
                  <a:gd name="T10" fmla="*/ 28 w 28"/>
                  <a:gd name="T11" fmla="*/ 6 h 20"/>
                  <a:gd name="T12" fmla="*/ 22 w 28"/>
                  <a:gd name="T13" fmla="*/ 8 h 20"/>
                  <a:gd name="T14" fmla="*/ 18 w 28"/>
                  <a:gd name="T15" fmla="*/ 10 h 20"/>
                  <a:gd name="T16" fmla="*/ 16 w 28"/>
                  <a:gd name="T17" fmla="*/ 10 h 20"/>
                  <a:gd name="T18" fmla="*/ 12 w 28"/>
                  <a:gd name="T19" fmla="*/ 14 h 20"/>
                  <a:gd name="T20" fmla="*/ 8 w 28"/>
                  <a:gd name="T21" fmla="*/ 16 h 20"/>
                  <a:gd name="T22" fmla="*/ 6 w 28"/>
                  <a:gd name="T23" fmla="*/ 20 h 20"/>
                  <a:gd name="T24" fmla="*/ 0 w 28"/>
                  <a:gd name="T25" fmla="*/ 18 h 20"/>
                  <a:gd name="T26" fmla="*/ 0 w 28"/>
                  <a:gd name="T27" fmla="*/ 12 h 20"/>
                  <a:gd name="T28" fmla="*/ 2 w 28"/>
                  <a:gd name="T29" fmla="*/ 10 h 20"/>
                  <a:gd name="T30" fmla="*/ 6 w 28"/>
                  <a:gd name="T3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3" name="Freeform 90">
                <a:extLst>
                  <a:ext uri="{FF2B5EF4-FFF2-40B4-BE49-F238E27FC236}">
                    <a16:creationId xmlns:a16="http://schemas.microsoft.com/office/drawing/2014/main" id="{8EE72D3F-CD10-43EE-ACF1-C5AEB1CC1E4D}"/>
                  </a:ext>
                </a:extLst>
              </p:cNvPr>
              <p:cNvSpPr>
                <a:spLocks/>
              </p:cNvSpPr>
              <p:nvPr/>
            </p:nvSpPr>
            <p:spPr bwMode="gray">
              <a:xfrm>
                <a:off x="3879993" y="4555243"/>
                <a:ext cx="1023665" cy="1058968"/>
              </a:xfrm>
              <a:custGeom>
                <a:avLst/>
                <a:gdLst>
                  <a:gd name="T0" fmla="*/ 366 w 620"/>
                  <a:gd name="T1" fmla="*/ 36 h 638"/>
                  <a:gd name="T2" fmla="*/ 378 w 620"/>
                  <a:gd name="T3" fmla="*/ 70 h 638"/>
                  <a:gd name="T4" fmla="*/ 362 w 620"/>
                  <a:gd name="T5" fmla="*/ 100 h 638"/>
                  <a:gd name="T6" fmla="*/ 388 w 620"/>
                  <a:gd name="T7" fmla="*/ 78 h 638"/>
                  <a:gd name="T8" fmla="*/ 402 w 620"/>
                  <a:gd name="T9" fmla="*/ 98 h 638"/>
                  <a:gd name="T10" fmla="*/ 404 w 620"/>
                  <a:gd name="T11" fmla="*/ 108 h 638"/>
                  <a:gd name="T12" fmla="*/ 420 w 620"/>
                  <a:gd name="T13" fmla="*/ 92 h 638"/>
                  <a:gd name="T14" fmla="*/ 472 w 620"/>
                  <a:gd name="T15" fmla="*/ 114 h 638"/>
                  <a:gd name="T16" fmla="*/ 476 w 620"/>
                  <a:gd name="T17" fmla="*/ 126 h 638"/>
                  <a:gd name="T18" fmla="*/ 516 w 620"/>
                  <a:gd name="T19" fmla="*/ 130 h 638"/>
                  <a:gd name="T20" fmla="*/ 572 w 620"/>
                  <a:gd name="T21" fmla="*/ 152 h 638"/>
                  <a:gd name="T22" fmla="*/ 614 w 620"/>
                  <a:gd name="T23" fmla="*/ 174 h 638"/>
                  <a:gd name="T24" fmla="*/ 600 w 620"/>
                  <a:gd name="T25" fmla="*/ 246 h 638"/>
                  <a:gd name="T26" fmla="*/ 570 w 620"/>
                  <a:gd name="T27" fmla="*/ 286 h 638"/>
                  <a:gd name="T28" fmla="*/ 556 w 620"/>
                  <a:gd name="T29" fmla="*/ 322 h 638"/>
                  <a:gd name="T30" fmla="*/ 544 w 620"/>
                  <a:gd name="T31" fmla="*/ 392 h 638"/>
                  <a:gd name="T32" fmla="*/ 512 w 620"/>
                  <a:gd name="T33" fmla="*/ 446 h 638"/>
                  <a:gd name="T34" fmla="*/ 454 w 620"/>
                  <a:gd name="T35" fmla="*/ 468 h 638"/>
                  <a:gd name="T36" fmla="*/ 408 w 620"/>
                  <a:gd name="T37" fmla="*/ 494 h 638"/>
                  <a:gd name="T38" fmla="*/ 398 w 620"/>
                  <a:gd name="T39" fmla="*/ 550 h 638"/>
                  <a:gd name="T40" fmla="*/ 374 w 620"/>
                  <a:gd name="T41" fmla="*/ 588 h 638"/>
                  <a:gd name="T42" fmla="*/ 352 w 620"/>
                  <a:gd name="T43" fmla="*/ 606 h 638"/>
                  <a:gd name="T44" fmla="*/ 370 w 620"/>
                  <a:gd name="T45" fmla="*/ 584 h 638"/>
                  <a:gd name="T46" fmla="*/ 352 w 620"/>
                  <a:gd name="T47" fmla="*/ 596 h 638"/>
                  <a:gd name="T48" fmla="*/ 342 w 620"/>
                  <a:gd name="T49" fmla="*/ 622 h 638"/>
                  <a:gd name="T50" fmla="*/ 330 w 620"/>
                  <a:gd name="T51" fmla="*/ 622 h 638"/>
                  <a:gd name="T52" fmla="*/ 286 w 620"/>
                  <a:gd name="T53" fmla="*/ 590 h 638"/>
                  <a:gd name="T54" fmla="*/ 300 w 620"/>
                  <a:gd name="T55" fmla="*/ 540 h 638"/>
                  <a:gd name="T56" fmla="*/ 322 w 620"/>
                  <a:gd name="T57" fmla="*/ 502 h 638"/>
                  <a:gd name="T58" fmla="*/ 314 w 620"/>
                  <a:gd name="T59" fmla="*/ 474 h 638"/>
                  <a:gd name="T60" fmla="*/ 290 w 620"/>
                  <a:gd name="T61" fmla="*/ 446 h 638"/>
                  <a:gd name="T62" fmla="*/ 256 w 620"/>
                  <a:gd name="T63" fmla="*/ 414 h 638"/>
                  <a:gd name="T64" fmla="*/ 260 w 620"/>
                  <a:gd name="T65" fmla="*/ 376 h 638"/>
                  <a:gd name="T66" fmla="*/ 220 w 620"/>
                  <a:gd name="T67" fmla="*/ 342 h 638"/>
                  <a:gd name="T68" fmla="*/ 214 w 620"/>
                  <a:gd name="T69" fmla="*/ 302 h 638"/>
                  <a:gd name="T70" fmla="*/ 162 w 620"/>
                  <a:gd name="T71" fmla="*/ 282 h 638"/>
                  <a:gd name="T72" fmla="*/ 116 w 620"/>
                  <a:gd name="T73" fmla="*/ 244 h 638"/>
                  <a:gd name="T74" fmla="*/ 60 w 620"/>
                  <a:gd name="T75" fmla="*/ 256 h 638"/>
                  <a:gd name="T76" fmla="*/ 48 w 620"/>
                  <a:gd name="T77" fmla="*/ 238 h 638"/>
                  <a:gd name="T78" fmla="*/ 8 w 620"/>
                  <a:gd name="T79" fmla="*/ 222 h 638"/>
                  <a:gd name="T80" fmla="*/ 26 w 620"/>
                  <a:gd name="T81" fmla="*/ 160 h 638"/>
                  <a:gd name="T82" fmla="*/ 70 w 620"/>
                  <a:gd name="T83" fmla="*/ 120 h 638"/>
                  <a:gd name="T84" fmla="*/ 66 w 620"/>
                  <a:gd name="T85" fmla="*/ 72 h 638"/>
                  <a:gd name="T86" fmla="*/ 92 w 620"/>
                  <a:gd name="T87" fmla="*/ 56 h 638"/>
                  <a:gd name="T88" fmla="*/ 130 w 620"/>
                  <a:gd name="T89" fmla="*/ 72 h 638"/>
                  <a:gd name="T90" fmla="*/ 168 w 620"/>
                  <a:gd name="T91" fmla="*/ 44 h 638"/>
                  <a:gd name="T92" fmla="*/ 154 w 620"/>
                  <a:gd name="T93" fmla="*/ 18 h 638"/>
                  <a:gd name="T94" fmla="*/ 194 w 620"/>
                  <a:gd name="T95" fmla="*/ 18 h 638"/>
                  <a:gd name="T96" fmla="*/ 228 w 620"/>
                  <a:gd name="T97" fmla="*/ 22 h 638"/>
                  <a:gd name="T98" fmla="*/ 244 w 620"/>
                  <a:gd name="T99" fmla="*/ 64 h 638"/>
                  <a:gd name="T100" fmla="*/ 276 w 620"/>
                  <a:gd name="T101" fmla="*/ 54 h 638"/>
                  <a:gd name="T102" fmla="*/ 290 w 620"/>
                  <a:gd name="T103" fmla="*/ 44 h 638"/>
                  <a:gd name="T104" fmla="*/ 332 w 620"/>
                  <a:gd name="T105" fmla="*/ 4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4" name="Freeform 91">
                <a:extLst>
                  <a:ext uri="{FF2B5EF4-FFF2-40B4-BE49-F238E27FC236}">
                    <a16:creationId xmlns:a16="http://schemas.microsoft.com/office/drawing/2014/main" id="{5829517D-D30A-40E1-954B-9383458EE44B}"/>
                  </a:ext>
                </a:extLst>
              </p:cNvPr>
              <p:cNvSpPr>
                <a:spLocks/>
              </p:cNvSpPr>
              <p:nvPr/>
            </p:nvSpPr>
            <p:spPr bwMode="gray">
              <a:xfrm>
                <a:off x="6105636" y="1929397"/>
                <a:ext cx="275729" cy="199178"/>
              </a:xfrm>
              <a:custGeom>
                <a:avLst/>
                <a:gdLst>
                  <a:gd name="T0" fmla="*/ 55 w 167"/>
                  <a:gd name="T1" fmla="*/ 84 h 120"/>
                  <a:gd name="T2" fmla="*/ 71 w 167"/>
                  <a:gd name="T3" fmla="*/ 80 h 120"/>
                  <a:gd name="T4" fmla="*/ 43 w 167"/>
                  <a:gd name="T5" fmla="*/ 78 h 120"/>
                  <a:gd name="T6" fmla="*/ 55 w 167"/>
                  <a:gd name="T7" fmla="*/ 64 h 120"/>
                  <a:gd name="T8" fmla="*/ 85 w 167"/>
                  <a:gd name="T9" fmla="*/ 60 h 120"/>
                  <a:gd name="T10" fmla="*/ 89 w 167"/>
                  <a:gd name="T11" fmla="*/ 48 h 120"/>
                  <a:gd name="T12" fmla="*/ 71 w 167"/>
                  <a:gd name="T13" fmla="*/ 52 h 120"/>
                  <a:gd name="T14" fmla="*/ 65 w 167"/>
                  <a:gd name="T15" fmla="*/ 42 h 120"/>
                  <a:gd name="T16" fmla="*/ 55 w 167"/>
                  <a:gd name="T17" fmla="*/ 48 h 120"/>
                  <a:gd name="T18" fmla="*/ 37 w 167"/>
                  <a:gd name="T19" fmla="*/ 64 h 120"/>
                  <a:gd name="T20" fmla="*/ 11 w 167"/>
                  <a:gd name="T21" fmla="*/ 46 h 120"/>
                  <a:gd name="T22" fmla="*/ 19 w 167"/>
                  <a:gd name="T23" fmla="*/ 28 h 120"/>
                  <a:gd name="T24" fmla="*/ 11 w 167"/>
                  <a:gd name="T25" fmla="*/ 24 h 120"/>
                  <a:gd name="T26" fmla="*/ 0 w 167"/>
                  <a:gd name="T27" fmla="*/ 20 h 120"/>
                  <a:gd name="T28" fmla="*/ 19 w 167"/>
                  <a:gd name="T29" fmla="*/ 8 h 120"/>
                  <a:gd name="T30" fmla="*/ 47 w 167"/>
                  <a:gd name="T31" fmla="*/ 10 h 120"/>
                  <a:gd name="T32" fmla="*/ 55 w 167"/>
                  <a:gd name="T33" fmla="*/ 12 h 120"/>
                  <a:gd name="T34" fmla="*/ 73 w 167"/>
                  <a:gd name="T35" fmla="*/ 14 h 120"/>
                  <a:gd name="T36" fmla="*/ 77 w 167"/>
                  <a:gd name="T37" fmla="*/ 28 h 120"/>
                  <a:gd name="T38" fmla="*/ 89 w 167"/>
                  <a:gd name="T39" fmla="*/ 38 h 120"/>
                  <a:gd name="T40" fmla="*/ 83 w 167"/>
                  <a:gd name="T41" fmla="*/ 12 h 120"/>
                  <a:gd name="T42" fmla="*/ 85 w 167"/>
                  <a:gd name="T43" fmla="*/ 0 h 120"/>
                  <a:gd name="T44" fmla="*/ 107 w 167"/>
                  <a:gd name="T45" fmla="*/ 8 h 120"/>
                  <a:gd name="T46" fmla="*/ 111 w 167"/>
                  <a:gd name="T47" fmla="*/ 22 h 120"/>
                  <a:gd name="T48" fmla="*/ 127 w 167"/>
                  <a:gd name="T49" fmla="*/ 22 h 120"/>
                  <a:gd name="T50" fmla="*/ 151 w 167"/>
                  <a:gd name="T51" fmla="*/ 36 h 120"/>
                  <a:gd name="T52" fmla="*/ 159 w 167"/>
                  <a:gd name="T53" fmla="*/ 48 h 120"/>
                  <a:gd name="T54" fmla="*/ 123 w 167"/>
                  <a:gd name="T55" fmla="*/ 60 h 120"/>
                  <a:gd name="T56" fmla="*/ 117 w 167"/>
                  <a:gd name="T57" fmla="*/ 84 h 120"/>
                  <a:gd name="T58" fmla="*/ 101 w 167"/>
                  <a:gd name="T59" fmla="*/ 102 h 120"/>
                  <a:gd name="T60" fmla="*/ 81 w 167"/>
                  <a:gd name="T61" fmla="*/ 114 h 120"/>
                  <a:gd name="T62" fmla="*/ 67 w 167"/>
                  <a:gd name="T63" fmla="*/ 104 h 120"/>
                  <a:gd name="T64" fmla="*/ 45 w 167"/>
                  <a:gd name="T65"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5" name="Freeform 92">
                <a:extLst>
                  <a:ext uri="{FF2B5EF4-FFF2-40B4-BE49-F238E27FC236}">
                    <a16:creationId xmlns:a16="http://schemas.microsoft.com/office/drawing/2014/main" id="{79FB1561-6812-4A1B-8AD1-147BEA65A4E8}"/>
                  </a:ext>
                </a:extLst>
              </p:cNvPr>
              <p:cNvSpPr>
                <a:spLocks/>
              </p:cNvSpPr>
              <p:nvPr/>
            </p:nvSpPr>
            <p:spPr bwMode="gray">
              <a:xfrm>
                <a:off x="6298811" y="1899520"/>
                <a:ext cx="237754" cy="82991"/>
              </a:xfrm>
              <a:custGeom>
                <a:avLst/>
                <a:gdLst>
                  <a:gd name="T0" fmla="*/ 62 w 144"/>
                  <a:gd name="T1" fmla="*/ 38 h 50"/>
                  <a:gd name="T2" fmla="*/ 52 w 144"/>
                  <a:gd name="T3" fmla="*/ 38 h 50"/>
                  <a:gd name="T4" fmla="*/ 34 w 144"/>
                  <a:gd name="T5" fmla="*/ 38 h 50"/>
                  <a:gd name="T6" fmla="*/ 36 w 144"/>
                  <a:gd name="T7" fmla="*/ 30 h 50"/>
                  <a:gd name="T8" fmla="*/ 54 w 144"/>
                  <a:gd name="T9" fmla="*/ 28 h 50"/>
                  <a:gd name="T10" fmla="*/ 60 w 144"/>
                  <a:gd name="T11" fmla="*/ 24 h 50"/>
                  <a:gd name="T12" fmla="*/ 50 w 144"/>
                  <a:gd name="T13" fmla="*/ 22 h 50"/>
                  <a:gd name="T14" fmla="*/ 34 w 144"/>
                  <a:gd name="T15" fmla="*/ 22 h 50"/>
                  <a:gd name="T16" fmla="*/ 18 w 144"/>
                  <a:gd name="T17" fmla="*/ 26 h 50"/>
                  <a:gd name="T18" fmla="*/ 2 w 144"/>
                  <a:gd name="T19" fmla="*/ 24 h 50"/>
                  <a:gd name="T20" fmla="*/ 0 w 144"/>
                  <a:gd name="T21" fmla="*/ 18 h 50"/>
                  <a:gd name="T22" fmla="*/ 10 w 144"/>
                  <a:gd name="T23" fmla="*/ 14 h 50"/>
                  <a:gd name="T24" fmla="*/ 22 w 144"/>
                  <a:gd name="T25" fmla="*/ 6 h 50"/>
                  <a:gd name="T26" fmla="*/ 30 w 144"/>
                  <a:gd name="T27" fmla="*/ 6 h 50"/>
                  <a:gd name="T28" fmla="*/ 46 w 144"/>
                  <a:gd name="T29" fmla="*/ 10 h 50"/>
                  <a:gd name="T30" fmla="*/ 56 w 144"/>
                  <a:gd name="T31" fmla="*/ 10 h 50"/>
                  <a:gd name="T32" fmla="*/ 66 w 144"/>
                  <a:gd name="T33" fmla="*/ 12 h 50"/>
                  <a:gd name="T34" fmla="*/ 74 w 144"/>
                  <a:gd name="T35" fmla="*/ 0 h 50"/>
                  <a:gd name="T36" fmla="*/ 82 w 144"/>
                  <a:gd name="T37" fmla="*/ 14 h 50"/>
                  <a:gd name="T38" fmla="*/ 96 w 144"/>
                  <a:gd name="T39" fmla="*/ 8 h 50"/>
                  <a:gd name="T40" fmla="*/ 114 w 144"/>
                  <a:gd name="T41" fmla="*/ 10 h 50"/>
                  <a:gd name="T42" fmla="*/ 132 w 144"/>
                  <a:gd name="T43" fmla="*/ 14 h 50"/>
                  <a:gd name="T44" fmla="*/ 144 w 144"/>
                  <a:gd name="T45" fmla="*/ 16 h 50"/>
                  <a:gd name="T46" fmla="*/ 138 w 144"/>
                  <a:gd name="T47" fmla="*/ 22 h 50"/>
                  <a:gd name="T48" fmla="*/ 122 w 144"/>
                  <a:gd name="T49" fmla="*/ 30 h 50"/>
                  <a:gd name="T50" fmla="*/ 114 w 144"/>
                  <a:gd name="T51" fmla="*/ 38 h 50"/>
                  <a:gd name="T52" fmla="*/ 100 w 144"/>
                  <a:gd name="T53" fmla="*/ 38 h 50"/>
                  <a:gd name="T54" fmla="*/ 92 w 144"/>
                  <a:gd name="T55" fmla="*/ 50 h 50"/>
                  <a:gd name="T56" fmla="*/ 74 w 144"/>
                  <a:gd name="T57" fmla="*/ 46 h 50"/>
                  <a:gd name="T58" fmla="*/ 68 w 144"/>
                  <a:gd name="T59" fmla="*/ 38 h 50"/>
                  <a:gd name="T60" fmla="*/ 62 w 144"/>
                  <a:gd name="T6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6" name="Freeform 93">
                <a:extLst>
                  <a:ext uri="{FF2B5EF4-FFF2-40B4-BE49-F238E27FC236}">
                    <a16:creationId xmlns:a16="http://schemas.microsoft.com/office/drawing/2014/main" id="{BA6E4D5A-F014-42BD-B3AF-C22BE9CC80E3}"/>
                  </a:ext>
                </a:extLst>
              </p:cNvPr>
              <p:cNvSpPr>
                <a:spLocks/>
              </p:cNvSpPr>
              <p:nvPr/>
            </p:nvSpPr>
            <p:spPr bwMode="gray">
              <a:xfrm>
                <a:off x="6364854" y="2035626"/>
                <a:ext cx="95762" cy="53115"/>
              </a:xfrm>
              <a:custGeom>
                <a:avLst/>
                <a:gdLst>
                  <a:gd name="T0" fmla="*/ 10 w 58"/>
                  <a:gd name="T1" fmla="*/ 8 h 32"/>
                  <a:gd name="T2" fmla="*/ 14 w 58"/>
                  <a:gd name="T3" fmla="*/ 4 h 32"/>
                  <a:gd name="T4" fmla="*/ 30 w 58"/>
                  <a:gd name="T5" fmla="*/ 0 h 32"/>
                  <a:gd name="T6" fmla="*/ 38 w 58"/>
                  <a:gd name="T7" fmla="*/ 0 h 32"/>
                  <a:gd name="T8" fmla="*/ 42 w 58"/>
                  <a:gd name="T9" fmla="*/ 8 h 32"/>
                  <a:gd name="T10" fmla="*/ 48 w 58"/>
                  <a:gd name="T11" fmla="*/ 12 h 32"/>
                  <a:gd name="T12" fmla="*/ 58 w 58"/>
                  <a:gd name="T13" fmla="*/ 12 h 32"/>
                  <a:gd name="T14" fmla="*/ 52 w 58"/>
                  <a:gd name="T15" fmla="*/ 20 h 32"/>
                  <a:gd name="T16" fmla="*/ 38 w 58"/>
                  <a:gd name="T17" fmla="*/ 28 h 32"/>
                  <a:gd name="T18" fmla="*/ 26 w 58"/>
                  <a:gd name="T19" fmla="*/ 32 h 32"/>
                  <a:gd name="T20" fmla="*/ 26 w 58"/>
                  <a:gd name="T21" fmla="*/ 20 h 32"/>
                  <a:gd name="T22" fmla="*/ 18 w 58"/>
                  <a:gd name="T23" fmla="*/ 20 h 32"/>
                  <a:gd name="T24" fmla="*/ 10 w 58"/>
                  <a:gd name="T25" fmla="*/ 22 h 32"/>
                  <a:gd name="T26" fmla="*/ 4 w 58"/>
                  <a:gd name="T27" fmla="*/ 28 h 32"/>
                  <a:gd name="T28" fmla="*/ 0 w 58"/>
                  <a:gd name="T29" fmla="*/ 20 h 32"/>
                  <a:gd name="T30" fmla="*/ 6 w 58"/>
                  <a:gd name="T31" fmla="*/ 14 h 32"/>
                  <a:gd name="T32" fmla="*/ 10 w 58"/>
                  <a:gd name="T3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7" name="Freeform 94">
                <a:extLst>
                  <a:ext uri="{FF2B5EF4-FFF2-40B4-BE49-F238E27FC236}">
                    <a16:creationId xmlns:a16="http://schemas.microsoft.com/office/drawing/2014/main" id="{4692E52B-948B-45AD-8DDA-DAED5DB9D20D}"/>
                  </a:ext>
                </a:extLst>
              </p:cNvPr>
              <p:cNvSpPr>
                <a:spLocks/>
              </p:cNvSpPr>
              <p:nvPr/>
            </p:nvSpPr>
            <p:spPr bwMode="gray">
              <a:xfrm>
                <a:off x="6962541" y="3539428"/>
                <a:ext cx="85856" cy="73033"/>
              </a:xfrm>
              <a:custGeom>
                <a:avLst/>
                <a:gdLst>
                  <a:gd name="T0" fmla="*/ 0 w 52"/>
                  <a:gd name="T1" fmla="*/ 6 h 44"/>
                  <a:gd name="T2" fmla="*/ 6 w 52"/>
                  <a:gd name="T3" fmla="*/ 4 h 44"/>
                  <a:gd name="T4" fmla="*/ 16 w 52"/>
                  <a:gd name="T5" fmla="*/ 0 h 44"/>
                  <a:gd name="T6" fmla="*/ 24 w 52"/>
                  <a:gd name="T7" fmla="*/ 0 h 44"/>
                  <a:gd name="T8" fmla="*/ 28 w 52"/>
                  <a:gd name="T9" fmla="*/ 4 h 44"/>
                  <a:gd name="T10" fmla="*/ 30 w 52"/>
                  <a:gd name="T11" fmla="*/ 10 h 44"/>
                  <a:gd name="T12" fmla="*/ 32 w 52"/>
                  <a:gd name="T13" fmla="*/ 18 h 44"/>
                  <a:gd name="T14" fmla="*/ 36 w 52"/>
                  <a:gd name="T15" fmla="*/ 24 h 44"/>
                  <a:gd name="T16" fmla="*/ 40 w 52"/>
                  <a:gd name="T17" fmla="*/ 28 h 44"/>
                  <a:gd name="T18" fmla="*/ 46 w 52"/>
                  <a:gd name="T19" fmla="*/ 30 h 44"/>
                  <a:gd name="T20" fmla="*/ 50 w 52"/>
                  <a:gd name="T21" fmla="*/ 34 h 44"/>
                  <a:gd name="T22" fmla="*/ 52 w 52"/>
                  <a:gd name="T23" fmla="*/ 38 h 44"/>
                  <a:gd name="T24" fmla="*/ 50 w 52"/>
                  <a:gd name="T25" fmla="*/ 44 h 44"/>
                  <a:gd name="T26" fmla="*/ 42 w 52"/>
                  <a:gd name="T27" fmla="*/ 42 h 44"/>
                  <a:gd name="T28" fmla="*/ 40 w 52"/>
                  <a:gd name="T29" fmla="*/ 34 h 44"/>
                  <a:gd name="T30" fmla="*/ 34 w 52"/>
                  <a:gd name="T31" fmla="*/ 32 h 44"/>
                  <a:gd name="T32" fmla="*/ 28 w 52"/>
                  <a:gd name="T33" fmla="*/ 28 h 44"/>
                  <a:gd name="T34" fmla="*/ 20 w 52"/>
                  <a:gd name="T35" fmla="*/ 28 h 44"/>
                  <a:gd name="T36" fmla="*/ 18 w 52"/>
                  <a:gd name="T37" fmla="*/ 32 h 44"/>
                  <a:gd name="T38" fmla="*/ 12 w 52"/>
                  <a:gd name="T39" fmla="*/ 28 h 44"/>
                  <a:gd name="T40" fmla="*/ 0 w 52"/>
                  <a:gd name="T41" fmla="*/ 28 h 44"/>
                  <a:gd name="T42" fmla="*/ 0 w 52"/>
                  <a:gd name="T43" fmla="*/ 16 h 44"/>
                  <a:gd name="T44" fmla="*/ 0 w 52"/>
                  <a:gd name="T4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8" name="Freeform 95">
                <a:extLst>
                  <a:ext uri="{FF2B5EF4-FFF2-40B4-BE49-F238E27FC236}">
                    <a16:creationId xmlns:a16="http://schemas.microsoft.com/office/drawing/2014/main" id="{A576AB44-3BC6-421C-8606-FF9F2C138F99}"/>
                  </a:ext>
                </a:extLst>
              </p:cNvPr>
              <p:cNvSpPr>
                <a:spLocks/>
              </p:cNvSpPr>
              <p:nvPr/>
            </p:nvSpPr>
            <p:spPr bwMode="gray">
              <a:xfrm>
                <a:off x="7002167" y="3519510"/>
                <a:ext cx="138690" cy="109548"/>
              </a:xfrm>
              <a:custGeom>
                <a:avLst/>
                <a:gdLst>
                  <a:gd name="T0" fmla="*/ 20 w 84"/>
                  <a:gd name="T1" fmla="*/ 0 h 66"/>
                  <a:gd name="T2" fmla="*/ 26 w 84"/>
                  <a:gd name="T3" fmla="*/ 2 h 66"/>
                  <a:gd name="T4" fmla="*/ 32 w 84"/>
                  <a:gd name="T5" fmla="*/ 8 h 66"/>
                  <a:gd name="T6" fmla="*/ 42 w 84"/>
                  <a:gd name="T7" fmla="*/ 14 h 66"/>
                  <a:gd name="T8" fmla="*/ 46 w 84"/>
                  <a:gd name="T9" fmla="*/ 12 h 66"/>
                  <a:gd name="T10" fmla="*/ 52 w 84"/>
                  <a:gd name="T11" fmla="*/ 6 h 66"/>
                  <a:gd name="T12" fmla="*/ 56 w 84"/>
                  <a:gd name="T13" fmla="*/ 2 h 66"/>
                  <a:gd name="T14" fmla="*/ 60 w 84"/>
                  <a:gd name="T15" fmla="*/ 8 h 66"/>
                  <a:gd name="T16" fmla="*/ 66 w 84"/>
                  <a:gd name="T17" fmla="*/ 20 h 66"/>
                  <a:gd name="T18" fmla="*/ 70 w 84"/>
                  <a:gd name="T19" fmla="*/ 24 h 66"/>
                  <a:gd name="T20" fmla="*/ 80 w 84"/>
                  <a:gd name="T21" fmla="*/ 28 h 66"/>
                  <a:gd name="T22" fmla="*/ 84 w 84"/>
                  <a:gd name="T23" fmla="*/ 30 h 66"/>
                  <a:gd name="T24" fmla="*/ 84 w 84"/>
                  <a:gd name="T25" fmla="*/ 36 h 66"/>
                  <a:gd name="T26" fmla="*/ 72 w 84"/>
                  <a:gd name="T27" fmla="*/ 36 h 66"/>
                  <a:gd name="T28" fmla="*/ 68 w 84"/>
                  <a:gd name="T29" fmla="*/ 38 h 66"/>
                  <a:gd name="T30" fmla="*/ 66 w 84"/>
                  <a:gd name="T31" fmla="*/ 44 h 66"/>
                  <a:gd name="T32" fmla="*/ 68 w 84"/>
                  <a:gd name="T33" fmla="*/ 48 h 66"/>
                  <a:gd name="T34" fmla="*/ 68 w 84"/>
                  <a:gd name="T35" fmla="*/ 50 h 66"/>
                  <a:gd name="T36" fmla="*/ 68 w 84"/>
                  <a:gd name="T37" fmla="*/ 52 h 66"/>
                  <a:gd name="T38" fmla="*/ 68 w 84"/>
                  <a:gd name="T39" fmla="*/ 54 h 66"/>
                  <a:gd name="T40" fmla="*/ 60 w 84"/>
                  <a:gd name="T41" fmla="*/ 54 h 66"/>
                  <a:gd name="T42" fmla="*/ 60 w 84"/>
                  <a:gd name="T43" fmla="*/ 58 h 66"/>
                  <a:gd name="T44" fmla="*/ 60 w 84"/>
                  <a:gd name="T45" fmla="*/ 62 h 66"/>
                  <a:gd name="T46" fmla="*/ 60 w 84"/>
                  <a:gd name="T47" fmla="*/ 66 h 66"/>
                  <a:gd name="T48" fmla="*/ 52 w 84"/>
                  <a:gd name="T49" fmla="*/ 66 h 66"/>
                  <a:gd name="T50" fmla="*/ 46 w 84"/>
                  <a:gd name="T51" fmla="*/ 62 h 66"/>
                  <a:gd name="T52" fmla="*/ 52 w 84"/>
                  <a:gd name="T53" fmla="*/ 58 h 66"/>
                  <a:gd name="T54" fmla="*/ 48 w 84"/>
                  <a:gd name="T55" fmla="*/ 52 h 66"/>
                  <a:gd name="T56" fmla="*/ 48 w 84"/>
                  <a:gd name="T57" fmla="*/ 44 h 66"/>
                  <a:gd name="T58" fmla="*/ 44 w 84"/>
                  <a:gd name="T59" fmla="*/ 42 h 66"/>
                  <a:gd name="T60" fmla="*/ 42 w 84"/>
                  <a:gd name="T61" fmla="*/ 44 h 66"/>
                  <a:gd name="T62" fmla="*/ 38 w 84"/>
                  <a:gd name="T63" fmla="*/ 48 h 66"/>
                  <a:gd name="T64" fmla="*/ 32 w 84"/>
                  <a:gd name="T65" fmla="*/ 52 h 66"/>
                  <a:gd name="T66" fmla="*/ 26 w 84"/>
                  <a:gd name="T67" fmla="*/ 56 h 66"/>
                  <a:gd name="T68" fmla="*/ 28 w 84"/>
                  <a:gd name="T69" fmla="*/ 50 h 66"/>
                  <a:gd name="T70" fmla="*/ 26 w 84"/>
                  <a:gd name="T71" fmla="*/ 46 h 66"/>
                  <a:gd name="T72" fmla="*/ 12 w 84"/>
                  <a:gd name="T73" fmla="*/ 36 h 66"/>
                  <a:gd name="T74" fmla="*/ 6 w 84"/>
                  <a:gd name="T75" fmla="*/ 20 h 66"/>
                  <a:gd name="T76" fmla="*/ 4 w 84"/>
                  <a:gd name="T77" fmla="*/ 16 h 66"/>
                  <a:gd name="T78" fmla="*/ 0 w 84"/>
                  <a:gd name="T79" fmla="*/ 12 h 66"/>
                  <a:gd name="T80" fmla="*/ 6 w 84"/>
                  <a:gd name="T81" fmla="*/ 8 h 66"/>
                  <a:gd name="T82" fmla="*/ 12 w 84"/>
                  <a:gd name="T83" fmla="*/ 12 h 66"/>
                  <a:gd name="T84" fmla="*/ 18 w 84"/>
                  <a:gd name="T85" fmla="*/ 18 h 66"/>
                  <a:gd name="T86" fmla="*/ 24 w 84"/>
                  <a:gd name="T87" fmla="*/ 18 h 66"/>
                  <a:gd name="T88" fmla="*/ 26 w 84"/>
                  <a:gd name="T89" fmla="*/ 14 h 66"/>
                  <a:gd name="T90" fmla="*/ 22 w 84"/>
                  <a:gd name="T91" fmla="*/ 8 h 66"/>
                  <a:gd name="T92" fmla="*/ 16 w 84"/>
                  <a:gd name="T93" fmla="*/ 2 h 66"/>
                  <a:gd name="T94" fmla="*/ 20 w 84"/>
                  <a:gd name="T9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19" name="Freeform 96">
                <a:extLst>
                  <a:ext uri="{FF2B5EF4-FFF2-40B4-BE49-F238E27FC236}">
                    <a16:creationId xmlns:a16="http://schemas.microsoft.com/office/drawing/2014/main" id="{D0A7E64B-9BA5-42A6-A16B-E86DC874E17E}"/>
                  </a:ext>
                </a:extLst>
              </p:cNvPr>
              <p:cNvSpPr>
                <a:spLocks/>
              </p:cNvSpPr>
              <p:nvPr/>
            </p:nvSpPr>
            <p:spPr bwMode="gray">
              <a:xfrm>
                <a:off x="6866780" y="3466396"/>
                <a:ext cx="178316" cy="82991"/>
              </a:xfrm>
              <a:custGeom>
                <a:avLst/>
                <a:gdLst>
                  <a:gd name="T0" fmla="*/ 0 w 108"/>
                  <a:gd name="T1" fmla="*/ 2 h 50"/>
                  <a:gd name="T2" fmla="*/ 12 w 108"/>
                  <a:gd name="T3" fmla="*/ 0 h 50"/>
                  <a:gd name="T4" fmla="*/ 18 w 108"/>
                  <a:gd name="T5" fmla="*/ 4 h 50"/>
                  <a:gd name="T6" fmla="*/ 24 w 108"/>
                  <a:gd name="T7" fmla="*/ 8 h 50"/>
                  <a:gd name="T8" fmla="*/ 34 w 108"/>
                  <a:gd name="T9" fmla="*/ 6 h 50"/>
                  <a:gd name="T10" fmla="*/ 42 w 108"/>
                  <a:gd name="T11" fmla="*/ 6 h 50"/>
                  <a:gd name="T12" fmla="*/ 52 w 108"/>
                  <a:gd name="T13" fmla="*/ 12 h 50"/>
                  <a:gd name="T14" fmla="*/ 56 w 108"/>
                  <a:gd name="T15" fmla="*/ 14 h 50"/>
                  <a:gd name="T16" fmla="*/ 66 w 108"/>
                  <a:gd name="T17" fmla="*/ 18 h 50"/>
                  <a:gd name="T18" fmla="*/ 72 w 108"/>
                  <a:gd name="T19" fmla="*/ 18 h 50"/>
                  <a:gd name="T20" fmla="*/ 82 w 108"/>
                  <a:gd name="T21" fmla="*/ 16 h 50"/>
                  <a:gd name="T22" fmla="*/ 92 w 108"/>
                  <a:gd name="T23" fmla="*/ 22 h 50"/>
                  <a:gd name="T24" fmla="*/ 94 w 108"/>
                  <a:gd name="T25" fmla="*/ 24 h 50"/>
                  <a:gd name="T26" fmla="*/ 102 w 108"/>
                  <a:gd name="T27" fmla="*/ 32 h 50"/>
                  <a:gd name="T28" fmla="*/ 98 w 108"/>
                  <a:gd name="T29" fmla="*/ 34 h 50"/>
                  <a:gd name="T30" fmla="*/ 104 w 108"/>
                  <a:gd name="T31" fmla="*/ 40 h 50"/>
                  <a:gd name="T32" fmla="*/ 108 w 108"/>
                  <a:gd name="T33" fmla="*/ 46 h 50"/>
                  <a:gd name="T34" fmla="*/ 106 w 108"/>
                  <a:gd name="T35" fmla="*/ 50 h 50"/>
                  <a:gd name="T36" fmla="*/ 100 w 108"/>
                  <a:gd name="T37" fmla="*/ 50 h 50"/>
                  <a:gd name="T38" fmla="*/ 88 w 108"/>
                  <a:gd name="T39" fmla="*/ 40 h 50"/>
                  <a:gd name="T40" fmla="*/ 82 w 108"/>
                  <a:gd name="T41" fmla="*/ 44 h 50"/>
                  <a:gd name="T42" fmla="*/ 74 w 108"/>
                  <a:gd name="T43" fmla="*/ 44 h 50"/>
                  <a:gd name="T44" fmla="*/ 66 w 108"/>
                  <a:gd name="T45" fmla="*/ 46 h 50"/>
                  <a:gd name="T46" fmla="*/ 58 w 108"/>
                  <a:gd name="T47" fmla="*/ 50 h 50"/>
                  <a:gd name="T48" fmla="*/ 52 w 108"/>
                  <a:gd name="T49" fmla="*/ 46 h 50"/>
                  <a:gd name="T50" fmla="*/ 46 w 108"/>
                  <a:gd name="T51" fmla="*/ 40 h 50"/>
                  <a:gd name="T52" fmla="*/ 38 w 108"/>
                  <a:gd name="T53" fmla="*/ 38 h 50"/>
                  <a:gd name="T54" fmla="*/ 36 w 108"/>
                  <a:gd name="T55" fmla="*/ 44 h 50"/>
                  <a:gd name="T56" fmla="*/ 26 w 108"/>
                  <a:gd name="T57" fmla="*/ 40 h 50"/>
                  <a:gd name="T58" fmla="*/ 30 w 108"/>
                  <a:gd name="T59" fmla="*/ 32 h 50"/>
                  <a:gd name="T60" fmla="*/ 26 w 108"/>
                  <a:gd name="T61" fmla="*/ 22 h 50"/>
                  <a:gd name="T62" fmla="*/ 20 w 108"/>
                  <a:gd name="T63" fmla="*/ 14 h 50"/>
                  <a:gd name="T64" fmla="*/ 12 w 108"/>
                  <a:gd name="T65" fmla="*/ 10 h 50"/>
                  <a:gd name="T66" fmla="*/ 6 w 108"/>
                  <a:gd name="T67" fmla="*/ 6 h 50"/>
                  <a:gd name="T68" fmla="*/ 0 w 108"/>
                  <a:gd name="T6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0" name="Freeform 97">
                <a:extLst>
                  <a:ext uri="{FF2B5EF4-FFF2-40B4-BE49-F238E27FC236}">
                    <a16:creationId xmlns:a16="http://schemas.microsoft.com/office/drawing/2014/main" id="{B702103B-7397-45BB-A613-BA72FE3AE406}"/>
                  </a:ext>
                </a:extLst>
              </p:cNvPr>
              <p:cNvSpPr>
                <a:spLocks/>
              </p:cNvSpPr>
              <p:nvPr/>
            </p:nvSpPr>
            <p:spPr bwMode="gray">
              <a:xfrm>
                <a:off x="7200296" y="3496272"/>
                <a:ext cx="366537" cy="229055"/>
              </a:xfrm>
              <a:custGeom>
                <a:avLst/>
                <a:gdLst>
                  <a:gd name="T0" fmla="*/ 20 w 222"/>
                  <a:gd name="T1" fmla="*/ 104 h 138"/>
                  <a:gd name="T2" fmla="*/ 18 w 222"/>
                  <a:gd name="T3" fmla="*/ 80 h 138"/>
                  <a:gd name="T4" fmla="*/ 24 w 222"/>
                  <a:gd name="T5" fmla="*/ 72 h 138"/>
                  <a:gd name="T6" fmla="*/ 12 w 222"/>
                  <a:gd name="T7" fmla="*/ 56 h 138"/>
                  <a:gd name="T8" fmla="*/ 8 w 222"/>
                  <a:gd name="T9" fmla="*/ 50 h 138"/>
                  <a:gd name="T10" fmla="*/ 0 w 222"/>
                  <a:gd name="T11" fmla="*/ 52 h 138"/>
                  <a:gd name="T12" fmla="*/ 0 w 222"/>
                  <a:gd name="T13" fmla="*/ 44 h 138"/>
                  <a:gd name="T14" fmla="*/ 6 w 222"/>
                  <a:gd name="T15" fmla="*/ 36 h 138"/>
                  <a:gd name="T16" fmla="*/ 12 w 222"/>
                  <a:gd name="T17" fmla="*/ 40 h 138"/>
                  <a:gd name="T18" fmla="*/ 28 w 222"/>
                  <a:gd name="T19" fmla="*/ 40 h 138"/>
                  <a:gd name="T20" fmla="*/ 34 w 222"/>
                  <a:gd name="T21" fmla="*/ 32 h 138"/>
                  <a:gd name="T22" fmla="*/ 26 w 222"/>
                  <a:gd name="T23" fmla="*/ 24 h 138"/>
                  <a:gd name="T24" fmla="*/ 20 w 222"/>
                  <a:gd name="T25" fmla="*/ 16 h 138"/>
                  <a:gd name="T26" fmla="*/ 14 w 222"/>
                  <a:gd name="T27" fmla="*/ 10 h 138"/>
                  <a:gd name="T28" fmla="*/ 4 w 222"/>
                  <a:gd name="T29" fmla="*/ 14 h 138"/>
                  <a:gd name="T30" fmla="*/ 2 w 222"/>
                  <a:gd name="T31" fmla="*/ 28 h 138"/>
                  <a:gd name="T32" fmla="*/ 0 w 222"/>
                  <a:gd name="T33" fmla="*/ 22 h 138"/>
                  <a:gd name="T34" fmla="*/ 0 w 222"/>
                  <a:gd name="T35" fmla="*/ 12 h 138"/>
                  <a:gd name="T36" fmla="*/ 10 w 222"/>
                  <a:gd name="T37" fmla="*/ 6 h 138"/>
                  <a:gd name="T38" fmla="*/ 24 w 222"/>
                  <a:gd name="T39" fmla="*/ 4 h 138"/>
                  <a:gd name="T40" fmla="*/ 36 w 222"/>
                  <a:gd name="T41" fmla="*/ 12 h 138"/>
                  <a:gd name="T42" fmla="*/ 44 w 222"/>
                  <a:gd name="T43" fmla="*/ 26 h 138"/>
                  <a:gd name="T44" fmla="*/ 54 w 222"/>
                  <a:gd name="T45" fmla="*/ 28 h 138"/>
                  <a:gd name="T46" fmla="*/ 68 w 222"/>
                  <a:gd name="T47" fmla="*/ 26 h 138"/>
                  <a:gd name="T48" fmla="*/ 68 w 222"/>
                  <a:gd name="T49" fmla="*/ 14 h 138"/>
                  <a:gd name="T50" fmla="*/ 96 w 222"/>
                  <a:gd name="T51" fmla="*/ 0 h 138"/>
                  <a:gd name="T52" fmla="*/ 102 w 222"/>
                  <a:gd name="T53" fmla="*/ 6 h 138"/>
                  <a:gd name="T54" fmla="*/ 116 w 222"/>
                  <a:gd name="T55" fmla="*/ 8 h 138"/>
                  <a:gd name="T56" fmla="*/ 118 w 222"/>
                  <a:gd name="T57" fmla="*/ 12 h 138"/>
                  <a:gd name="T58" fmla="*/ 118 w 222"/>
                  <a:gd name="T59" fmla="*/ 28 h 138"/>
                  <a:gd name="T60" fmla="*/ 144 w 222"/>
                  <a:gd name="T61" fmla="*/ 28 h 138"/>
                  <a:gd name="T62" fmla="*/ 158 w 222"/>
                  <a:gd name="T63" fmla="*/ 54 h 138"/>
                  <a:gd name="T64" fmla="*/ 178 w 222"/>
                  <a:gd name="T65" fmla="*/ 66 h 138"/>
                  <a:gd name="T66" fmla="*/ 200 w 222"/>
                  <a:gd name="T67" fmla="*/ 82 h 138"/>
                  <a:gd name="T68" fmla="*/ 212 w 222"/>
                  <a:gd name="T69" fmla="*/ 84 h 138"/>
                  <a:gd name="T70" fmla="*/ 222 w 222"/>
                  <a:gd name="T71" fmla="*/ 90 h 138"/>
                  <a:gd name="T72" fmla="*/ 222 w 222"/>
                  <a:gd name="T73" fmla="*/ 98 h 138"/>
                  <a:gd name="T74" fmla="*/ 210 w 222"/>
                  <a:gd name="T75" fmla="*/ 98 h 138"/>
                  <a:gd name="T76" fmla="*/ 194 w 222"/>
                  <a:gd name="T77" fmla="*/ 104 h 138"/>
                  <a:gd name="T78" fmla="*/ 182 w 222"/>
                  <a:gd name="T79" fmla="*/ 122 h 138"/>
                  <a:gd name="T80" fmla="*/ 170 w 222"/>
                  <a:gd name="T81" fmla="*/ 126 h 138"/>
                  <a:gd name="T82" fmla="*/ 160 w 222"/>
                  <a:gd name="T83" fmla="*/ 138 h 138"/>
                  <a:gd name="T84" fmla="*/ 150 w 222"/>
                  <a:gd name="T85" fmla="*/ 134 h 138"/>
                  <a:gd name="T86" fmla="*/ 138 w 222"/>
                  <a:gd name="T87" fmla="*/ 134 h 138"/>
                  <a:gd name="T88" fmla="*/ 136 w 222"/>
                  <a:gd name="T89" fmla="*/ 112 h 138"/>
                  <a:gd name="T90" fmla="*/ 126 w 222"/>
                  <a:gd name="T91" fmla="*/ 110 h 138"/>
                  <a:gd name="T92" fmla="*/ 68 w 222"/>
                  <a:gd name="T93" fmla="*/ 84 h 138"/>
                  <a:gd name="T94" fmla="*/ 42 w 222"/>
                  <a:gd name="T95" fmla="*/ 88 h 138"/>
                  <a:gd name="T96" fmla="*/ 20 w 222"/>
                  <a:gd name="T97"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1" name="Freeform 98">
                <a:extLst>
                  <a:ext uri="{FF2B5EF4-FFF2-40B4-BE49-F238E27FC236}">
                    <a16:creationId xmlns:a16="http://schemas.microsoft.com/office/drawing/2014/main" id="{809FE93D-7A42-4450-B4DA-CAF3F4934154}"/>
                  </a:ext>
                </a:extLst>
              </p:cNvPr>
              <p:cNvSpPr>
                <a:spLocks/>
              </p:cNvSpPr>
              <p:nvPr/>
            </p:nvSpPr>
            <p:spPr bwMode="gray">
              <a:xfrm>
                <a:off x="7586647" y="3552707"/>
                <a:ext cx="194827" cy="126147"/>
              </a:xfrm>
              <a:custGeom>
                <a:avLst/>
                <a:gdLst>
                  <a:gd name="T0" fmla="*/ 24 w 118"/>
                  <a:gd name="T1" fmla="*/ 14 h 76"/>
                  <a:gd name="T2" fmla="*/ 32 w 118"/>
                  <a:gd name="T3" fmla="*/ 10 h 76"/>
                  <a:gd name="T4" fmla="*/ 36 w 118"/>
                  <a:gd name="T5" fmla="*/ 2 h 76"/>
                  <a:gd name="T6" fmla="*/ 48 w 118"/>
                  <a:gd name="T7" fmla="*/ 0 h 76"/>
                  <a:gd name="T8" fmla="*/ 54 w 118"/>
                  <a:gd name="T9" fmla="*/ 2 h 76"/>
                  <a:gd name="T10" fmla="*/ 52 w 118"/>
                  <a:gd name="T11" fmla="*/ 8 h 76"/>
                  <a:gd name="T12" fmla="*/ 50 w 118"/>
                  <a:gd name="T13" fmla="*/ 14 h 76"/>
                  <a:gd name="T14" fmla="*/ 52 w 118"/>
                  <a:gd name="T15" fmla="*/ 20 h 76"/>
                  <a:gd name="T16" fmla="*/ 54 w 118"/>
                  <a:gd name="T17" fmla="*/ 28 h 76"/>
                  <a:gd name="T18" fmla="*/ 66 w 118"/>
                  <a:gd name="T19" fmla="*/ 28 h 76"/>
                  <a:gd name="T20" fmla="*/ 80 w 118"/>
                  <a:gd name="T21" fmla="*/ 30 h 76"/>
                  <a:gd name="T22" fmla="*/ 100 w 118"/>
                  <a:gd name="T23" fmla="*/ 30 h 76"/>
                  <a:gd name="T24" fmla="*/ 98 w 118"/>
                  <a:gd name="T25" fmla="*/ 36 h 76"/>
                  <a:gd name="T26" fmla="*/ 100 w 118"/>
                  <a:gd name="T27" fmla="*/ 44 h 76"/>
                  <a:gd name="T28" fmla="*/ 106 w 118"/>
                  <a:gd name="T29" fmla="*/ 46 h 76"/>
                  <a:gd name="T30" fmla="*/ 118 w 118"/>
                  <a:gd name="T31" fmla="*/ 44 h 76"/>
                  <a:gd name="T32" fmla="*/ 118 w 118"/>
                  <a:gd name="T33" fmla="*/ 64 h 76"/>
                  <a:gd name="T34" fmla="*/ 90 w 118"/>
                  <a:gd name="T35" fmla="*/ 64 h 76"/>
                  <a:gd name="T36" fmla="*/ 80 w 118"/>
                  <a:gd name="T37" fmla="*/ 70 h 76"/>
                  <a:gd name="T38" fmla="*/ 64 w 118"/>
                  <a:gd name="T39" fmla="*/ 76 h 76"/>
                  <a:gd name="T40" fmla="*/ 64 w 118"/>
                  <a:gd name="T41" fmla="*/ 70 h 76"/>
                  <a:gd name="T42" fmla="*/ 66 w 118"/>
                  <a:gd name="T43" fmla="*/ 62 h 76"/>
                  <a:gd name="T44" fmla="*/ 64 w 118"/>
                  <a:gd name="T45" fmla="*/ 50 h 76"/>
                  <a:gd name="T46" fmla="*/ 56 w 118"/>
                  <a:gd name="T47" fmla="*/ 44 h 76"/>
                  <a:gd name="T48" fmla="*/ 46 w 118"/>
                  <a:gd name="T49" fmla="*/ 60 h 76"/>
                  <a:gd name="T50" fmla="*/ 38 w 118"/>
                  <a:gd name="T51" fmla="*/ 62 h 76"/>
                  <a:gd name="T52" fmla="*/ 18 w 118"/>
                  <a:gd name="T53" fmla="*/ 74 h 76"/>
                  <a:gd name="T54" fmla="*/ 8 w 118"/>
                  <a:gd name="T55" fmla="*/ 70 h 76"/>
                  <a:gd name="T56" fmla="*/ 8 w 118"/>
                  <a:gd name="T57" fmla="*/ 62 h 76"/>
                  <a:gd name="T58" fmla="*/ 16 w 118"/>
                  <a:gd name="T59" fmla="*/ 52 h 76"/>
                  <a:gd name="T60" fmla="*/ 10 w 118"/>
                  <a:gd name="T61" fmla="*/ 50 h 76"/>
                  <a:gd name="T62" fmla="*/ 12 w 118"/>
                  <a:gd name="T63" fmla="*/ 36 h 76"/>
                  <a:gd name="T64" fmla="*/ 0 w 118"/>
                  <a:gd name="T65" fmla="*/ 36 h 76"/>
                  <a:gd name="T66" fmla="*/ 0 w 118"/>
                  <a:gd name="T67" fmla="*/ 26 h 76"/>
                  <a:gd name="T68" fmla="*/ 20 w 118"/>
                  <a:gd name="T69" fmla="*/ 26 h 76"/>
                  <a:gd name="T70" fmla="*/ 18 w 118"/>
                  <a:gd name="T71" fmla="*/ 12 h 76"/>
                  <a:gd name="T72" fmla="*/ 24 w 118"/>
                  <a:gd name="T73"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2" name="Freeform 99">
                <a:extLst>
                  <a:ext uri="{FF2B5EF4-FFF2-40B4-BE49-F238E27FC236}">
                    <a16:creationId xmlns:a16="http://schemas.microsoft.com/office/drawing/2014/main" id="{0F338EFF-C75F-42E6-9748-3E03F20E144B}"/>
                  </a:ext>
                </a:extLst>
              </p:cNvPr>
              <p:cNvSpPr>
                <a:spLocks/>
              </p:cNvSpPr>
              <p:nvPr/>
            </p:nvSpPr>
            <p:spPr bwMode="gray">
              <a:xfrm>
                <a:off x="7289455" y="3406643"/>
                <a:ext cx="439185" cy="262253"/>
              </a:xfrm>
              <a:custGeom>
                <a:avLst/>
                <a:gdLst>
                  <a:gd name="T0" fmla="*/ 0 w 266"/>
                  <a:gd name="T1" fmla="*/ 82 h 158"/>
                  <a:gd name="T2" fmla="*/ 0 w 266"/>
                  <a:gd name="T3" fmla="*/ 8 h 158"/>
                  <a:gd name="T4" fmla="*/ 18 w 266"/>
                  <a:gd name="T5" fmla="*/ 4 h 158"/>
                  <a:gd name="T6" fmla="*/ 46 w 266"/>
                  <a:gd name="T7" fmla="*/ 0 h 158"/>
                  <a:gd name="T8" fmla="*/ 54 w 266"/>
                  <a:gd name="T9" fmla="*/ 6 h 158"/>
                  <a:gd name="T10" fmla="*/ 70 w 266"/>
                  <a:gd name="T11" fmla="*/ 16 h 158"/>
                  <a:gd name="T12" fmla="*/ 80 w 266"/>
                  <a:gd name="T13" fmla="*/ 20 h 158"/>
                  <a:gd name="T14" fmla="*/ 94 w 266"/>
                  <a:gd name="T15" fmla="*/ 38 h 158"/>
                  <a:gd name="T16" fmla="*/ 132 w 266"/>
                  <a:gd name="T17" fmla="*/ 36 h 158"/>
                  <a:gd name="T18" fmla="*/ 140 w 266"/>
                  <a:gd name="T19" fmla="*/ 34 h 158"/>
                  <a:gd name="T20" fmla="*/ 158 w 266"/>
                  <a:gd name="T21" fmla="*/ 52 h 158"/>
                  <a:gd name="T22" fmla="*/ 158 w 266"/>
                  <a:gd name="T23" fmla="*/ 60 h 158"/>
                  <a:gd name="T24" fmla="*/ 168 w 266"/>
                  <a:gd name="T25" fmla="*/ 68 h 158"/>
                  <a:gd name="T26" fmla="*/ 170 w 266"/>
                  <a:gd name="T27" fmla="*/ 84 h 158"/>
                  <a:gd name="T28" fmla="*/ 188 w 266"/>
                  <a:gd name="T29" fmla="*/ 82 h 158"/>
                  <a:gd name="T30" fmla="*/ 192 w 266"/>
                  <a:gd name="T31" fmla="*/ 84 h 158"/>
                  <a:gd name="T32" fmla="*/ 192 w 266"/>
                  <a:gd name="T33" fmla="*/ 94 h 158"/>
                  <a:gd name="T34" fmla="*/ 200 w 266"/>
                  <a:gd name="T35" fmla="*/ 94 h 158"/>
                  <a:gd name="T36" fmla="*/ 202 w 266"/>
                  <a:gd name="T37" fmla="*/ 84 h 158"/>
                  <a:gd name="T38" fmla="*/ 214 w 266"/>
                  <a:gd name="T39" fmla="*/ 74 h 158"/>
                  <a:gd name="T40" fmla="*/ 234 w 266"/>
                  <a:gd name="T41" fmla="*/ 62 h 158"/>
                  <a:gd name="T42" fmla="*/ 230 w 266"/>
                  <a:gd name="T43" fmla="*/ 72 h 158"/>
                  <a:gd name="T44" fmla="*/ 228 w 266"/>
                  <a:gd name="T45" fmla="*/ 76 h 158"/>
                  <a:gd name="T46" fmla="*/ 236 w 266"/>
                  <a:gd name="T47" fmla="*/ 80 h 158"/>
                  <a:gd name="T48" fmla="*/ 248 w 266"/>
                  <a:gd name="T49" fmla="*/ 76 h 158"/>
                  <a:gd name="T50" fmla="*/ 258 w 266"/>
                  <a:gd name="T51" fmla="*/ 82 h 158"/>
                  <a:gd name="T52" fmla="*/ 266 w 266"/>
                  <a:gd name="T53" fmla="*/ 90 h 158"/>
                  <a:gd name="T54" fmla="*/ 258 w 266"/>
                  <a:gd name="T55" fmla="*/ 98 h 158"/>
                  <a:gd name="T56" fmla="*/ 248 w 266"/>
                  <a:gd name="T57" fmla="*/ 102 h 158"/>
                  <a:gd name="T58" fmla="*/ 236 w 266"/>
                  <a:gd name="T59" fmla="*/ 102 h 158"/>
                  <a:gd name="T60" fmla="*/ 232 w 266"/>
                  <a:gd name="T61" fmla="*/ 98 h 158"/>
                  <a:gd name="T62" fmla="*/ 234 w 266"/>
                  <a:gd name="T63" fmla="*/ 90 h 158"/>
                  <a:gd name="T64" fmla="*/ 228 w 266"/>
                  <a:gd name="T65" fmla="*/ 88 h 158"/>
                  <a:gd name="T66" fmla="*/ 216 w 266"/>
                  <a:gd name="T67" fmla="*/ 90 h 158"/>
                  <a:gd name="T68" fmla="*/ 212 w 266"/>
                  <a:gd name="T69" fmla="*/ 98 h 158"/>
                  <a:gd name="T70" fmla="*/ 204 w 266"/>
                  <a:gd name="T71" fmla="*/ 102 h 158"/>
                  <a:gd name="T72" fmla="*/ 198 w 266"/>
                  <a:gd name="T73" fmla="*/ 100 h 158"/>
                  <a:gd name="T74" fmla="*/ 200 w 266"/>
                  <a:gd name="T75" fmla="*/ 114 h 158"/>
                  <a:gd name="T76" fmla="*/ 180 w 266"/>
                  <a:gd name="T77" fmla="*/ 114 h 158"/>
                  <a:gd name="T78" fmla="*/ 180 w 266"/>
                  <a:gd name="T79" fmla="*/ 124 h 158"/>
                  <a:gd name="T80" fmla="*/ 192 w 266"/>
                  <a:gd name="T81" fmla="*/ 124 h 158"/>
                  <a:gd name="T82" fmla="*/ 190 w 266"/>
                  <a:gd name="T83" fmla="*/ 138 h 158"/>
                  <a:gd name="T84" fmla="*/ 196 w 266"/>
                  <a:gd name="T85" fmla="*/ 140 h 158"/>
                  <a:gd name="T86" fmla="*/ 188 w 266"/>
                  <a:gd name="T87" fmla="*/ 150 h 158"/>
                  <a:gd name="T88" fmla="*/ 188 w 266"/>
                  <a:gd name="T89" fmla="*/ 158 h 158"/>
                  <a:gd name="T90" fmla="*/ 168 w 266"/>
                  <a:gd name="T91" fmla="*/ 152 h 158"/>
                  <a:gd name="T92" fmla="*/ 168 w 266"/>
                  <a:gd name="T93" fmla="*/ 144 h 158"/>
                  <a:gd name="T94" fmla="*/ 158 w 266"/>
                  <a:gd name="T95" fmla="*/ 138 h 158"/>
                  <a:gd name="T96" fmla="*/ 146 w 266"/>
                  <a:gd name="T97" fmla="*/ 136 h 158"/>
                  <a:gd name="T98" fmla="*/ 104 w 266"/>
                  <a:gd name="T99" fmla="*/ 108 h 158"/>
                  <a:gd name="T100" fmla="*/ 90 w 266"/>
                  <a:gd name="T101" fmla="*/ 82 h 158"/>
                  <a:gd name="T102" fmla="*/ 64 w 266"/>
                  <a:gd name="T103" fmla="*/ 82 h 158"/>
                  <a:gd name="T104" fmla="*/ 64 w 266"/>
                  <a:gd name="T105" fmla="*/ 66 h 158"/>
                  <a:gd name="T106" fmla="*/ 62 w 266"/>
                  <a:gd name="T107" fmla="*/ 62 h 158"/>
                  <a:gd name="T108" fmla="*/ 48 w 266"/>
                  <a:gd name="T109" fmla="*/ 60 h 158"/>
                  <a:gd name="T110" fmla="*/ 42 w 266"/>
                  <a:gd name="T111" fmla="*/ 54 h 158"/>
                  <a:gd name="T112" fmla="*/ 14 w 266"/>
                  <a:gd name="T113" fmla="*/ 68 h 158"/>
                  <a:gd name="T114" fmla="*/ 14 w 266"/>
                  <a:gd name="T115" fmla="*/ 80 h 158"/>
                  <a:gd name="T116" fmla="*/ 0 w 266"/>
                  <a:gd name="T11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3" name="Freeform 100">
                <a:extLst>
                  <a:ext uri="{FF2B5EF4-FFF2-40B4-BE49-F238E27FC236}">
                    <a16:creationId xmlns:a16="http://schemas.microsoft.com/office/drawing/2014/main" id="{EEF863CB-4E63-4FA9-A157-D089A9559CFD}"/>
                  </a:ext>
                </a:extLst>
              </p:cNvPr>
              <p:cNvSpPr>
                <a:spLocks/>
              </p:cNvSpPr>
              <p:nvPr/>
            </p:nvSpPr>
            <p:spPr bwMode="gray">
              <a:xfrm>
                <a:off x="7665898" y="3476354"/>
                <a:ext cx="260870" cy="126147"/>
              </a:xfrm>
              <a:custGeom>
                <a:avLst/>
                <a:gdLst>
                  <a:gd name="T0" fmla="*/ 6 w 158"/>
                  <a:gd name="T1" fmla="*/ 20 h 76"/>
                  <a:gd name="T2" fmla="*/ 16 w 158"/>
                  <a:gd name="T3" fmla="*/ 8 h 76"/>
                  <a:gd name="T4" fmla="*/ 28 w 158"/>
                  <a:gd name="T5" fmla="*/ 8 h 76"/>
                  <a:gd name="T6" fmla="*/ 32 w 158"/>
                  <a:gd name="T7" fmla="*/ 12 h 76"/>
                  <a:gd name="T8" fmla="*/ 50 w 158"/>
                  <a:gd name="T9" fmla="*/ 10 h 76"/>
                  <a:gd name="T10" fmla="*/ 52 w 158"/>
                  <a:gd name="T11" fmla="*/ 4 h 76"/>
                  <a:gd name="T12" fmla="*/ 60 w 158"/>
                  <a:gd name="T13" fmla="*/ 0 h 76"/>
                  <a:gd name="T14" fmla="*/ 72 w 158"/>
                  <a:gd name="T15" fmla="*/ 2 h 76"/>
                  <a:gd name="T16" fmla="*/ 74 w 158"/>
                  <a:gd name="T17" fmla="*/ 10 h 76"/>
                  <a:gd name="T18" fmla="*/ 134 w 158"/>
                  <a:gd name="T19" fmla="*/ 8 h 76"/>
                  <a:gd name="T20" fmla="*/ 140 w 158"/>
                  <a:gd name="T21" fmla="*/ 14 h 76"/>
                  <a:gd name="T22" fmla="*/ 148 w 158"/>
                  <a:gd name="T23" fmla="*/ 16 h 76"/>
                  <a:gd name="T24" fmla="*/ 158 w 158"/>
                  <a:gd name="T25" fmla="*/ 20 h 76"/>
                  <a:gd name="T26" fmla="*/ 152 w 158"/>
                  <a:gd name="T27" fmla="*/ 24 h 76"/>
                  <a:gd name="T28" fmla="*/ 138 w 158"/>
                  <a:gd name="T29" fmla="*/ 32 h 76"/>
                  <a:gd name="T30" fmla="*/ 126 w 158"/>
                  <a:gd name="T31" fmla="*/ 36 h 76"/>
                  <a:gd name="T32" fmla="*/ 122 w 158"/>
                  <a:gd name="T33" fmla="*/ 44 h 76"/>
                  <a:gd name="T34" fmla="*/ 102 w 158"/>
                  <a:gd name="T35" fmla="*/ 44 h 76"/>
                  <a:gd name="T36" fmla="*/ 98 w 158"/>
                  <a:gd name="T37" fmla="*/ 54 h 76"/>
                  <a:gd name="T38" fmla="*/ 82 w 158"/>
                  <a:gd name="T39" fmla="*/ 58 h 76"/>
                  <a:gd name="T40" fmla="*/ 82 w 158"/>
                  <a:gd name="T41" fmla="*/ 52 h 76"/>
                  <a:gd name="T42" fmla="*/ 68 w 158"/>
                  <a:gd name="T43" fmla="*/ 52 h 76"/>
                  <a:gd name="T44" fmla="*/ 66 w 158"/>
                  <a:gd name="T45" fmla="*/ 58 h 76"/>
                  <a:gd name="T46" fmla="*/ 58 w 158"/>
                  <a:gd name="T47" fmla="*/ 62 h 76"/>
                  <a:gd name="T48" fmla="*/ 54 w 158"/>
                  <a:gd name="T49" fmla="*/ 66 h 76"/>
                  <a:gd name="T50" fmla="*/ 52 w 158"/>
                  <a:gd name="T51" fmla="*/ 76 h 76"/>
                  <a:gd name="T52" fmla="*/ 32 w 158"/>
                  <a:gd name="T53" fmla="*/ 76 h 76"/>
                  <a:gd name="T54" fmla="*/ 18 w 158"/>
                  <a:gd name="T55" fmla="*/ 74 h 76"/>
                  <a:gd name="T56" fmla="*/ 6 w 158"/>
                  <a:gd name="T57" fmla="*/ 74 h 76"/>
                  <a:gd name="T58" fmla="*/ 4 w 158"/>
                  <a:gd name="T59" fmla="*/ 66 h 76"/>
                  <a:gd name="T60" fmla="*/ 2 w 158"/>
                  <a:gd name="T61" fmla="*/ 60 h 76"/>
                  <a:gd name="T62" fmla="*/ 4 w 158"/>
                  <a:gd name="T63" fmla="*/ 56 h 76"/>
                  <a:gd name="T64" fmla="*/ 8 w 158"/>
                  <a:gd name="T65" fmla="*/ 60 h 76"/>
                  <a:gd name="T66" fmla="*/ 20 w 158"/>
                  <a:gd name="T67" fmla="*/ 60 h 76"/>
                  <a:gd name="T68" fmla="*/ 30 w 158"/>
                  <a:gd name="T69" fmla="*/ 56 h 76"/>
                  <a:gd name="T70" fmla="*/ 38 w 158"/>
                  <a:gd name="T71" fmla="*/ 48 h 76"/>
                  <a:gd name="T72" fmla="*/ 30 w 158"/>
                  <a:gd name="T73" fmla="*/ 40 h 76"/>
                  <a:gd name="T74" fmla="*/ 20 w 158"/>
                  <a:gd name="T75" fmla="*/ 34 h 76"/>
                  <a:gd name="T76" fmla="*/ 8 w 158"/>
                  <a:gd name="T77" fmla="*/ 38 h 76"/>
                  <a:gd name="T78" fmla="*/ 0 w 158"/>
                  <a:gd name="T79" fmla="*/ 34 h 76"/>
                  <a:gd name="T80" fmla="*/ 2 w 158"/>
                  <a:gd name="T81" fmla="*/ 30 h 76"/>
                  <a:gd name="T82" fmla="*/ 6 w 158"/>
                  <a:gd name="T83" fmla="*/ 2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4" name="Freeform 101">
                <a:extLst>
                  <a:ext uri="{FF2B5EF4-FFF2-40B4-BE49-F238E27FC236}">
                    <a16:creationId xmlns:a16="http://schemas.microsoft.com/office/drawing/2014/main" id="{2A6F19C4-1E41-4B84-9EAA-A5AF3E16B3CB}"/>
                  </a:ext>
                </a:extLst>
              </p:cNvPr>
              <p:cNvSpPr>
                <a:spLocks/>
              </p:cNvSpPr>
              <p:nvPr/>
            </p:nvSpPr>
            <p:spPr bwMode="gray">
              <a:xfrm>
                <a:off x="7041794" y="3084636"/>
                <a:ext cx="1056685" cy="478030"/>
              </a:xfrm>
              <a:custGeom>
                <a:avLst/>
                <a:gdLst>
                  <a:gd name="T0" fmla="*/ 94 w 640"/>
                  <a:gd name="T1" fmla="*/ 260 h 298"/>
                  <a:gd name="T2" fmla="*/ 66 w 640"/>
                  <a:gd name="T3" fmla="*/ 234 h 298"/>
                  <a:gd name="T4" fmla="*/ 64 w 640"/>
                  <a:gd name="T5" fmla="*/ 220 h 298"/>
                  <a:gd name="T6" fmla="*/ 76 w 640"/>
                  <a:gd name="T7" fmla="*/ 210 h 298"/>
                  <a:gd name="T8" fmla="*/ 94 w 640"/>
                  <a:gd name="T9" fmla="*/ 208 h 298"/>
                  <a:gd name="T10" fmla="*/ 108 w 640"/>
                  <a:gd name="T11" fmla="*/ 196 h 298"/>
                  <a:gd name="T12" fmla="*/ 82 w 640"/>
                  <a:gd name="T13" fmla="*/ 176 h 298"/>
                  <a:gd name="T14" fmla="*/ 40 w 640"/>
                  <a:gd name="T15" fmla="*/ 188 h 298"/>
                  <a:gd name="T16" fmla="*/ 24 w 640"/>
                  <a:gd name="T17" fmla="*/ 158 h 298"/>
                  <a:gd name="T18" fmla="*/ 0 w 640"/>
                  <a:gd name="T19" fmla="*/ 140 h 298"/>
                  <a:gd name="T20" fmla="*/ 18 w 640"/>
                  <a:gd name="T21" fmla="*/ 102 h 298"/>
                  <a:gd name="T22" fmla="*/ 34 w 640"/>
                  <a:gd name="T23" fmla="*/ 114 h 298"/>
                  <a:gd name="T24" fmla="*/ 60 w 640"/>
                  <a:gd name="T25" fmla="*/ 84 h 298"/>
                  <a:gd name="T26" fmla="*/ 112 w 640"/>
                  <a:gd name="T27" fmla="*/ 84 h 298"/>
                  <a:gd name="T28" fmla="*/ 150 w 640"/>
                  <a:gd name="T29" fmla="*/ 100 h 298"/>
                  <a:gd name="T30" fmla="*/ 190 w 640"/>
                  <a:gd name="T31" fmla="*/ 90 h 298"/>
                  <a:gd name="T32" fmla="*/ 226 w 640"/>
                  <a:gd name="T33" fmla="*/ 98 h 298"/>
                  <a:gd name="T34" fmla="*/ 228 w 640"/>
                  <a:gd name="T35" fmla="*/ 80 h 298"/>
                  <a:gd name="T36" fmla="*/ 220 w 640"/>
                  <a:gd name="T37" fmla="*/ 68 h 298"/>
                  <a:gd name="T38" fmla="*/ 228 w 640"/>
                  <a:gd name="T39" fmla="*/ 52 h 298"/>
                  <a:gd name="T40" fmla="*/ 236 w 640"/>
                  <a:gd name="T41" fmla="*/ 40 h 298"/>
                  <a:gd name="T42" fmla="*/ 254 w 640"/>
                  <a:gd name="T43" fmla="*/ 28 h 298"/>
                  <a:gd name="T44" fmla="*/ 316 w 640"/>
                  <a:gd name="T45" fmla="*/ 10 h 298"/>
                  <a:gd name="T46" fmla="*/ 364 w 640"/>
                  <a:gd name="T47" fmla="*/ 0 h 298"/>
                  <a:gd name="T48" fmla="*/ 388 w 640"/>
                  <a:gd name="T49" fmla="*/ 16 h 298"/>
                  <a:gd name="T50" fmla="*/ 418 w 640"/>
                  <a:gd name="T51" fmla="*/ 28 h 298"/>
                  <a:gd name="T52" fmla="*/ 456 w 640"/>
                  <a:gd name="T53" fmla="*/ 28 h 298"/>
                  <a:gd name="T54" fmla="*/ 480 w 640"/>
                  <a:gd name="T55" fmla="*/ 32 h 298"/>
                  <a:gd name="T56" fmla="*/ 510 w 640"/>
                  <a:gd name="T57" fmla="*/ 60 h 298"/>
                  <a:gd name="T58" fmla="*/ 528 w 640"/>
                  <a:gd name="T59" fmla="*/ 92 h 298"/>
                  <a:gd name="T60" fmla="*/ 540 w 640"/>
                  <a:gd name="T61" fmla="*/ 84 h 298"/>
                  <a:gd name="T62" fmla="*/ 562 w 640"/>
                  <a:gd name="T63" fmla="*/ 96 h 298"/>
                  <a:gd name="T64" fmla="*/ 590 w 640"/>
                  <a:gd name="T65" fmla="*/ 92 h 298"/>
                  <a:gd name="T66" fmla="*/ 614 w 640"/>
                  <a:gd name="T67" fmla="*/ 116 h 298"/>
                  <a:gd name="T68" fmla="*/ 640 w 640"/>
                  <a:gd name="T69" fmla="*/ 132 h 298"/>
                  <a:gd name="T70" fmla="*/ 626 w 640"/>
                  <a:gd name="T71" fmla="*/ 142 h 298"/>
                  <a:gd name="T72" fmla="*/ 622 w 640"/>
                  <a:gd name="T73" fmla="*/ 170 h 298"/>
                  <a:gd name="T74" fmla="*/ 596 w 640"/>
                  <a:gd name="T75" fmla="*/ 172 h 298"/>
                  <a:gd name="T76" fmla="*/ 570 w 640"/>
                  <a:gd name="T77" fmla="*/ 194 h 298"/>
                  <a:gd name="T78" fmla="*/ 548 w 640"/>
                  <a:gd name="T79" fmla="*/ 208 h 298"/>
                  <a:gd name="T80" fmla="*/ 538 w 640"/>
                  <a:gd name="T81" fmla="*/ 232 h 298"/>
                  <a:gd name="T82" fmla="*/ 536 w 640"/>
                  <a:gd name="T83" fmla="*/ 256 h 298"/>
                  <a:gd name="T84" fmla="*/ 526 w 640"/>
                  <a:gd name="T85" fmla="*/ 262 h 298"/>
                  <a:gd name="T86" fmla="*/ 512 w 640"/>
                  <a:gd name="T87" fmla="*/ 254 h 298"/>
                  <a:gd name="T88" fmla="*/ 450 w 640"/>
                  <a:gd name="T89" fmla="*/ 248 h 298"/>
                  <a:gd name="T90" fmla="*/ 430 w 640"/>
                  <a:gd name="T91" fmla="*/ 250 h 298"/>
                  <a:gd name="T92" fmla="*/ 410 w 640"/>
                  <a:gd name="T93" fmla="*/ 258 h 298"/>
                  <a:gd name="T94" fmla="*/ 394 w 640"/>
                  <a:gd name="T95" fmla="*/ 254 h 298"/>
                  <a:gd name="T96" fmla="*/ 376 w 640"/>
                  <a:gd name="T97" fmla="*/ 270 h 298"/>
                  <a:gd name="T98" fmla="*/ 350 w 640"/>
                  <a:gd name="T99" fmla="*/ 298 h 298"/>
                  <a:gd name="T100" fmla="*/ 342 w 640"/>
                  <a:gd name="T101" fmla="*/ 288 h 298"/>
                  <a:gd name="T102" fmla="*/ 320 w 640"/>
                  <a:gd name="T103" fmla="*/ 288 h 298"/>
                  <a:gd name="T104" fmla="*/ 308 w 640"/>
                  <a:gd name="T105" fmla="*/ 264 h 298"/>
                  <a:gd name="T106" fmla="*/ 290 w 640"/>
                  <a:gd name="T107" fmla="*/ 238 h 298"/>
                  <a:gd name="T108" fmla="*/ 244 w 640"/>
                  <a:gd name="T109" fmla="*/ 242 h 298"/>
                  <a:gd name="T110" fmla="*/ 204 w 640"/>
                  <a:gd name="T111" fmla="*/ 210 h 298"/>
                  <a:gd name="T112" fmla="*/ 168 w 640"/>
                  <a:gd name="T113" fmla="*/ 208 h 298"/>
                  <a:gd name="T114" fmla="*/ 150 w 640"/>
                  <a:gd name="T115" fmla="*/ 286 h 298"/>
                  <a:gd name="T116" fmla="*/ 132 w 640"/>
                  <a:gd name="T117" fmla="*/ 270 h 298"/>
                  <a:gd name="T118" fmla="*/ 114 w 640"/>
                  <a:gd name="T119" fmla="*/ 26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5" name="Freeform 102">
                <a:extLst>
                  <a:ext uri="{FF2B5EF4-FFF2-40B4-BE49-F238E27FC236}">
                    <a16:creationId xmlns:a16="http://schemas.microsoft.com/office/drawing/2014/main" id="{EC10184B-53B8-40A6-93BB-FD86DE3FFA49}"/>
                  </a:ext>
                </a:extLst>
              </p:cNvPr>
              <p:cNvSpPr>
                <a:spLocks/>
              </p:cNvSpPr>
              <p:nvPr/>
            </p:nvSpPr>
            <p:spPr bwMode="gray">
              <a:xfrm>
                <a:off x="6539950" y="2078779"/>
                <a:ext cx="4259763" cy="1477245"/>
              </a:xfrm>
              <a:custGeom>
                <a:avLst/>
                <a:gdLst>
                  <a:gd name="T0" fmla="*/ 336 w 2580"/>
                  <a:gd name="T1" fmla="*/ 878 h 890"/>
                  <a:gd name="T2" fmla="*/ 254 w 2580"/>
                  <a:gd name="T3" fmla="*/ 858 h 890"/>
                  <a:gd name="T4" fmla="*/ 174 w 2580"/>
                  <a:gd name="T5" fmla="*/ 796 h 890"/>
                  <a:gd name="T6" fmla="*/ 164 w 2580"/>
                  <a:gd name="T7" fmla="*/ 716 h 890"/>
                  <a:gd name="T8" fmla="*/ 72 w 2580"/>
                  <a:gd name="T9" fmla="*/ 674 h 890"/>
                  <a:gd name="T10" fmla="*/ 14 w 2580"/>
                  <a:gd name="T11" fmla="*/ 584 h 890"/>
                  <a:gd name="T12" fmla="*/ 22 w 2580"/>
                  <a:gd name="T13" fmla="*/ 486 h 890"/>
                  <a:gd name="T14" fmla="*/ 34 w 2580"/>
                  <a:gd name="T15" fmla="*/ 336 h 890"/>
                  <a:gd name="T16" fmla="*/ 80 w 2580"/>
                  <a:gd name="T17" fmla="*/ 244 h 890"/>
                  <a:gd name="T18" fmla="*/ 172 w 2580"/>
                  <a:gd name="T19" fmla="*/ 348 h 890"/>
                  <a:gd name="T20" fmla="*/ 122 w 2580"/>
                  <a:gd name="T21" fmla="*/ 386 h 890"/>
                  <a:gd name="T22" fmla="*/ 180 w 2580"/>
                  <a:gd name="T23" fmla="*/ 380 h 890"/>
                  <a:gd name="T24" fmla="*/ 262 w 2580"/>
                  <a:gd name="T25" fmla="*/ 310 h 890"/>
                  <a:gd name="T26" fmla="*/ 318 w 2580"/>
                  <a:gd name="T27" fmla="*/ 326 h 890"/>
                  <a:gd name="T28" fmla="*/ 476 w 2580"/>
                  <a:gd name="T29" fmla="*/ 278 h 890"/>
                  <a:gd name="T30" fmla="*/ 498 w 2580"/>
                  <a:gd name="T31" fmla="*/ 226 h 890"/>
                  <a:gd name="T32" fmla="*/ 626 w 2580"/>
                  <a:gd name="T33" fmla="*/ 246 h 890"/>
                  <a:gd name="T34" fmla="*/ 716 w 2580"/>
                  <a:gd name="T35" fmla="*/ 182 h 890"/>
                  <a:gd name="T36" fmla="*/ 666 w 2580"/>
                  <a:gd name="T37" fmla="*/ 324 h 890"/>
                  <a:gd name="T38" fmla="*/ 778 w 2580"/>
                  <a:gd name="T39" fmla="*/ 270 h 890"/>
                  <a:gd name="T40" fmla="*/ 734 w 2580"/>
                  <a:gd name="T41" fmla="*/ 204 h 890"/>
                  <a:gd name="T42" fmla="*/ 780 w 2580"/>
                  <a:gd name="T43" fmla="*/ 204 h 890"/>
                  <a:gd name="T44" fmla="*/ 798 w 2580"/>
                  <a:gd name="T45" fmla="*/ 162 h 890"/>
                  <a:gd name="T46" fmla="*/ 946 w 2580"/>
                  <a:gd name="T47" fmla="*/ 120 h 890"/>
                  <a:gd name="T48" fmla="*/ 1230 w 2580"/>
                  <a:gd name="T49" fmla="*/ 2 h 890"/>
                  <a:gd name="T50" fmla="*/ 1326 w 2580"/>
                  <a:gd name="T51" fmla="*/ 102 h 890"/>
                  <a:gd name="T52" fmla="*/ 1336 w 2580"/>
                  <a:gd name="T53" fmla="*/ 122 h 890"/>
                  <a:gd name="T54" fmla="*/ 1564 w 2580"/>
                  <a:gd name="T55" fmla="*/ 138 h 890"/>
                  <a:gd name="T56" fmla="*/ 1720 w 2580"/>
                  <a:gd name="T57" fmla="*/ 190 h 890"/>
                  <a:gd name="T58" fmla="*/ 1926 w 2580"/>
                  <a:gd name="T59" fmla="*/ 172 h 890"/>
                  <a:gd name="T60" fmla="*/ 2108 w 2580"/>
                  <a:gd name="T61" fmla="*/ 246 h 890"/>
                  <a:gd name="T62" fmla="*/ 2274 w 2580"/>
                  <a:gd name="T63" fmla="*/ 272 h 890"/>
                  <a:gd name="T64" fmla="*/ 2442 w 2580"/>
                  <a:gd name="T65" fmla="*/ 276 h 890"/>
                  <a:gd name="T66" fmla="*/ 2568 w 2580"/>
                  <a:gd name="T67" fmla="*/ 332 h 890"/>
                  <a:gd name="T68" fmla="*/ 2446 w 2580"/>
                  <a:gd name="T69" fmla="*/ 360 h 890"/>
                  <a:gd name="T70" fmla="*/ 2368 w 2580"/>
                  <a:gd name="T71" fmla="*/ 380 h 890"/>
                  <a:gd name="T72" fmla="*/ 2306 w 2580"/>
                  <a:gd name="T73" fmla="*/ 464 h 890"/>
                  <a:gd name="T74" fmla="*/ 2136 w 2580"/>
                  <a:gd name="T75" fmla="*/ 534 h 890"/>
                  <a:gd name="T76" fmla="*/ 2104 w 2580"/>
                  <a:gd name="T77" fmla="*/ 634 h 890"/>
                  <a:gd name="T78" fmla="*/ 2034 w 2580"/>
                  <a:gd name="T79" fmla="*/ 582 h 890"/>
                  <a:gd name="T80" fmla="*/ 2166 w 2580"/>
                  <a:gd name="T81" fmla="*/ 430 h 890"/>
                  <a:gd name="T82" fmla="*/ 2058 w 2580"/>
                  <a:gd name="T83" fmla="*/ 456 h 890"/>
                  <a:gd name="T84" fmla="*/ 1966 w 2580"/>
                  <a:gd name="T85" fmla="*/ 504 h 890"/>
                  <a:gd name="T86" fmla="*/ 1734 w 2580"/>
                  <a:gd name="T87" fmla="*/ 620 h 890"/>
                  <a:gd name="T88" fmla="*/ 1794 w 2580"/>
                  <a:gd name="T89" fmla="*/ 728 h 890"/>
                  <a:gd name="T90" fmla="*/ 1660 w 2580"/>
                  <a:gd name="T91" fmla="*/ 810 h 890"/>
                  <a:gd name="T92" fmla="*/ 1666 w 2580"/>
                  <a:gd name="T93" fmla="*/ 764 h 890"/>
                  <a:gd name="T94" fmla="*/ 1472 w 2580"/>
                  <a:gd name="T95" fmla="*/ 652 h 890"/>
                  <a:gd name="T96" fmla="*/ 1418 w 2580"/>
                  <a:gd name="T97" fmla="*/ 718 h 890"/>
                  <a:gd name="T98" fmla="*/ 1276 w 2580"/>
                  <a:gd name="T99" fmla="*/ 718 h 890"/>
                  <a:gd name="T100" fmla="*/ 1132 w 2580"/>
                  <a:gd name="T101" fmla="*/ 674 h 890"/>
                  <a:gd name="T102" fmla="*/ 1024 w 2580"/>
                  <a:gd name="T103" fmla="*/ 700 h 890"/>
                  <a:gd name="T104" fmla="*/ 894 w 2580"/>
                  <a:gd name="T105" fmla="*/ 696 h 890"/>
                  <a:gd name="T106" fmla="*/ 760 w 2580"/>
                  <a:gd name="T107" fmla="*/ 632 h 890"/>
                  <a:gd name="T108" fmla="*/ 536 w 2580"/>
                  <a:gd name="T109" fmla="*/ 634 h 890"/>
                  <a:gd name="T110" fmla="*/ 530 w 2580"/>
                  <a:gd name="T111" fmla="*/ 702 h 890"/>
                  <a:gd name="T112" fmla="*/ 340 w 2580"/>
                  <a:gd name="T113" fmla="*/ 706 h 890"/>
                  <a:gd name="T114" fmla="*/ 344 w 2580"/>
                  <a:gd name="T115" fmla="*/ 792 h 89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63 w 10000"/>
                  <a:gd name="connsiteY68" fmla="*/ 4292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290 w 10000"/>
                  <a:gd name="connsiteY68" fmla="*/ 4195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45 w 10000"/>
                  <a:gd name="connsiteY68" fmla="*/ 4313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10000" h="10000">
                    <a:moveTo>
                      <a:pt x="1333" y="8899"/>
                    </a:moveTo>
                    <a:cubicBezTo>
                      <a:pt x="1312" y="8944"/>
                      <a:pt x="1292" y="8989"/>
                      <a:pt x="1271" y="9034"/>
                    </a:cubicBezTo>
                    <a:cubicBezTo>
                      <a:pt x="1258" y="9056"/>
                      <a:pt x="1246" y="9079"/>
                      <a:pt x="1233" y="9101"/>
                    </a:cubicBezTo>
                    <a:cubicBezTo>
                      <a:pt x="1228" y="9131"/>
                      <a:pt x="1222" y="9161"/>
                      <a:pt x="1217" y="9191"/>
                    </a:cubicBezTo>
                    <a:cubicBezTo>
                      <a:pt x="1207" y="9228"/>
                      <a:pt x="1196" y="9266"/>
                      <a:pt x="1186" y="9303"/>
                    </a:cubicBezTo>
                    <a:cubicBezTo>
                      <a:pt x="1196" y="9326"/>
                      <a:pt x="1207" y="9348"/>
                      <a:pt x="1217" y="9371"/>
                    </a:cubicBezTo>
                    <a:cubicBezTo>
                      <a:pt x="1225" y="9408"/>
                      <a:pt x="1232" y="9446"/>
                      <a:pt x="1240" y="9483"/>
                    </a:cubicBezTo>
                    <a:cubicBezTo>
                      <a:pt x="1243" y="9550"/>
                      <a:pt x="1245" y="9618"/>
                      <a:pt x="1248" y="9685"/>
                    </a:cubicBezTo>
                    <a:lnTo>
                      <a:pt x="1302" y="9865"/>
                    </a:lnTo>
                    <a:cubicBezTo>
                      <a:pt x="1289" y="9903"/>
                      <a:pt x="1277" y="9940"/>
                      <a:pt x="1264" y="9978"/>
                    </a:cubicBezTo>
                    <a:cubicBezTo>
                      <a:pt x="1259" y="9985"/>
                      <a:pt x="1253" y="9993"/>
                      <a:pt x="1248" y="10000"/>
                    </a:cubicBezTo>
                    <a:cubicBezTo>
                      <a:pt x="1227" y="9955"/>
                      <a:pt x="1207" y="9910"/>
                      <a:pt x="1186" y="9865"/>
                    </a:cubicBezTo>
                    <a:cubicBezTo>
                      <a:pt x="1178" y="9858"/>
                      <a:pt x="1171" y="9850"/>
                      <a:pt x="1163" y="9843"/>
                    </a:cubicBezTo>
                    <a:cubicBezTo>
                      <a:pt x="1150" y="9805"/>
                      <a:pt x="1137" y="9768"/>
                      <a:pt x="1124" y="9730"/>
                    </a:cubicBezTo>
                    <a:cubicBezTo>
                      <a:pt x="1111" y="9708"/>
                      <a:pt x="1098" y="9685"/>
                      <a:pt x="1085" y="9663"/>
                    </a:cubicBezTo>
                    <a:cubicBezTo>
                      <a:pt x="1072" y="9670"/>
                      <a:pt x="1060" y="9678"/>
                      <a:pt x="1047" y="9685"/>
                    </a:cubicBezTo>
                    <a:lnTo>
                      <a:pt x="1023" y="9685"/>
                    </a:lnTo>
                    <a:lnTo>
                      <a:pt x="984" y="9640"/>
                    </a:lnTo>
                    <a:cubicBezTo>
                      <a:pt x="966" y="9610"/>
                      <a:pt x="948" y="9581"/>
                      <a:pt x="930" y="9551"/>
                    </a:cubicBezTo>
                    <a:lnTo>
                      <a:pt x="899" y="9551"/>
                    </a:lnTo>
                    <a:cubicBezTo>
                      <a:pt x="886" y="9558"/>
                      <a:pt x="873" y="9566"/>
                      <a:pt x="860" y="9573"/>
                    </a:cubicBezTo>
                    <a:cubicBezTo>
                      <a:pt x="845" y="9543"/>
                      <a:pt x="829" y="9513"/>
                      <a:pt x="814" y="9483"/>
                    </a:cubicBezTo>
                    <a:cubicBezTo>
                      <a:pt x="798" y="9491"/>
                      <a:pt x="783" y="9498"/>
                      <a:pt x="767" y="9506"/>
                    </a:cubicBezTo>
                    <a:cubicBezTo>
                      <a:pt x="734" y="9438"/>
                      <a:pt x="700" y="9371"/>
                      <a:pt x="667" y="9303"/>
                    </a:cubicBezTo>
                    <a:lnTo>
                      <a:pt x="612" y="9236"/>
                    </a:lnTo>
                    <a:cubicBezTo>
                      <a:pt x="617" y="9184"/>
                      <a:pt x="623" y="9131"/>
                      <a:pt x="628" y="9079"/>
                    </a:cubicBezTo>
                    <a:cubicBezTo>
                      <a:pt x="643" y="9034"/>
                      <a:pt x="659" y="8989"/>
                      <a:pt x="674" y="8944"/>
                    </a:cubicBezTo>
                    <a:cubicBezTo>
                      <a:pt x="672" y="8906"/>
                      <a:pt x="669" y="8869"/>
                      <a:pt x="667" y="8831"/>
                    </a:cubicBezTo>
                    <a:cubicBezTo>
                      <a:pt x="688" y="8794"/>
                      <a:pt x="708" y="8756"/>
                      <a:pt x="729" y="8719"/>
                    </a:cubicBezTo>
                    <a:lnTo>
                      <a:pt x="659" y="8697"/>
                    </a:lnTo>
                    <a:cubicBezTo>
                      <a:pt x="662" y="8667"/>
                      <a:pt x="664" y="8637"/>
                      <a:pt x="667" y="8607"/>
                    </a:cubicBezTo>
                    <a:cubicBezTo>
                      <a:pt x="680" y="8592"/>
                      <a:pt x="692" y="8577"/>
                      <a:pt x="705" y="8562"/>
                    </a:cubicBezTo>
                    <a:cubicBezTo>
                      <a:pt x="726" y="8547"/>
                      <a:pt x="746" y="8532"/>
                      <a:pt x="767" y="8517"/>
                    </a:cubicBezTo>
                    <a:cubicBezTo>
                      <a:pt x="770" y="8397"/>
                      <a:pt x="772" y="8277"/>
                      <a:pt x="775" y="8157"/>
                    </a:cubicBezTo>
                    <a:cubicBezTo>
                      <a:pt x="754" y="8120"/>
                      <a:pt x="734" y="8082"/>
                      <a:pt x="713" y="8045"/>
                    </a:cubicBezTo>
                    <a:lnTo>
                      <a:pt x="636" y="8045"/>
                    </a:lnTo>
                    <a:cubicBezTo>
                      <a:pt x="633" y="8023"/>
                      <a:pt x="631" y="8000"/>
                      <a:pt x="628" y="7978"/>
                    </a:cubicBezTo>
                    <a:lnTo>
                      <a:pt x="504" y="7955"/>
                    </a:lnTo>
                    <a:cubicBezTo>
                      <a:pt x="499" y="7903"/>
                      <a:pt x="493" y="7850"/>
                      <a:pt x="488" y="7798"/>
                    </a:cubicBezTo>
                    <a:lnTo>
                      <a:pt x="419" y="7753"/>
                    </a:lnTo>
                    <a:cubicBezTo>
                      <a:pt x="421" y="7708"/>
                      <a:pt x="424" y="7663"/>
                      <a:pt x="426" y="7618"/>
                    </a:cubicBezTo>
                    <a:cubicBezTo>
                      <a:pt x="421" y="7581"/>
                      <a:pt x="416" y="7543"/>
                      <a:pt x="411" y="7506"/>
                    </a:cubicBezTo>
                    <a:lnTo>
                      <a:pt x="318" y="7506"/>
                    </a:lnTo>
                    <a:cubicBezTo>
                      <a:pt x="313" y="7521"/>
                      <a:pt x="307" y="7536"/>
                      <a:pt x="302" y="7551"/>
                    </a:cubicBezTo>
                    <a:cubicBezTo>
                      <a:pt x="294" y="7558"/>
                      <a:pt x="287" y="7566"/>
                      <a:pt x="279" y="7573"/>
                    </a:cubicBezTo>
                    <a:cubicBezTo>
                      <a:pt x="269" y="7558"/>
                      <a:pt x="258" y="7543"/>
                      <a:pt x="248" y="7528"/>
                    </a:cubicBezTo>
                    <a:lnTo>
                      <a:pt x="248" y="7303"/>
                    </a:lnTo>
                    <a:lnTo>
                      <a:pt x="318" y="7303"/>
                    </a:lnTo>
                    <a:cubicBezTo>
                      <a:pt x="321" y="7296"/>
                      <a:pt x="323" y="7288"/>
                      <a:pt x="326" y="7281"/>
                    </a:cubicBezTo>
                    <a:cubicBezTo>
                      <a:pt x="290" y="7169"/>
                      <a:pt x="253" y="7056"/>
                      <a:pt x="217" y="6944"/>
                    </a:cubicBezTo>
                    <a:cubicBezTo>
                      <a:pt x="212" y="6862"/>
                      <a:pt x="207" y="6779"/>
                      <a:pt x="202" y="6697"/>
                    </a:cubicBezTo>
                    <a:cubicBezTo>
                      <a:pt x="176" y="6689"/>
                      <a:pt x="150" y="6682"/>
                      <a:pt x="124" y="6674"/>
                    </a:cubicBezTo>
                    <a:lnTo>
                      <a:pt x="124" y="6607"/>
                    </a:lnTo>
                    <a:lnTo>
                      <a:pt x="54" y="6562"/>
                    </a:lnTo>
                    <a:cubicBezTo>
                      <a:pt x="49" y="6539"/>
                      <a:pt x="44" y="6517"/>
                      <a:pt x="39" y="6494"/>
                    </a:cubicBezTo>
                    <a:cubicBezTo>
                      <a:pt x="34" y="6434"/>
                      <a:pt x="28" y="6375"/>
                      <a:pt x="23" y="6315"/>
                    </a:cubicBezTo>
                    <a:cubicBezTo>
                      <a:pt x="15" y="6270"/>
                      <a:pt x="8" y="6225"/>
                      <a:pt x="0" y="6180"/>
                    </a:cubicBezTo>
                    <a:cubicBezTo>
                      <a:pt x="3" y="6135"/>
                      <a:pt x="5" y="6090"/>
                      <a:pt x="8" y="6045"/>
                    </a:cubicBezTo>
                    <a:lnTo>
                      <a:pt x="8" y="5865"/>
                    </a:lnTo>
                    <a:cubicBezTo>
                      <a:pt x="16" y="5820"/>
                      <a:pt x="23" y="5775"/>
                      <a:pt x="31" y="5730"/>
                    </a:cubicBezTo>
                    <a:cubicBezTo>
                      <a:pt x="54" y="5678"/>
                      <a:pt x="78" y="5625"/>
                      <a:pt x="101" y="5573"/>
                    </a:cubicBezTo>
                    <a:cubicBezTo>
                      <a:pt x="119" y="5566"/>
                      <a:pt x="137" y="5558"/>
                      <a:pt x="155" y="5551"/>
                    </a:cubicBezTo>
                    <a:cubicBezTo>
                      <a:pt x="132" y="5521"/>
                      <a:pt x="108" y="5491"/>
                      <a:pt x="85" y="5461"/>
                    </a:cubicBezTo>
                    <a:cubicBezTo>
                      <a:pt x="72" y="5416"/>
                      <a:pt x="60" y="5371"/>
                      <a:pt x="47" y="5326"/>
                    </a:cubicBezTo>
                    <a:cubicBezTo>
                      <a:pt x="91" y="5209"/>
                      <a:pt x="136" y="5092"/>
                      <a:pt x="180" y="4975"/>
                    </a:cubicBezTo>
                    <a:cubicBezTo>
                      <a:pt x="203" y="4905"/>
                      <a:pt x="225" y="4834"/>
                      <a:pt x="248" y="4764"/>
                    </a:cubicBezTo>
                    <a:cubicBezTo>
                      <a:pt x="217" y="4697"/>
                      <a:pt x="186" y="4629"/>
                      <a:pt x="155" y="4562"/>
                    </a:cubicBezTo>
                    <a:cubicBezTo>
                      <a:pt x="168" y="4524"/>
                      <a:pt x="181" y="4487"/>
                      <a:pt x="194" y="4449"/>
                    </a:cubicBezTo>
                    <a:cubicBezTo>
                      <a:pt x="184" y="4397"/>
                      <a:pt x="155" y="4365"/>
                      <a:pt x="145" y="4313"/>
                    </a:cubicBezTo>
                    <a:cubicBezTo>
                      <a:pt x="132" y="4276"/>
                      <a:pt x="137" y="4217"/>
                      <a:pt x="124" y="4180"/>
                    </a:cubicBezTo>
                    <a:cubicBezTo>
                      <a:pt x="134" y="4105"/>
                      <a:pt x="145" y="4030"/>
                      <a:pt x="155" y="3955"/>
                    </a:cubicBezTo>
                    <a:cubicBezTo>
                      <a:pt x="147" y="3895"/>
                      <a:pt x="140" y="3835"/>
                      <a:pt x="132" y="3775"/>
                    </a:cubicBezTo>
                    <a:cubicBezTo>
                      <a:pt x="119" y="3708"/>
                      <a:pt x="106" y="3640"/>
                      <a:pt x="93" y="3573"/>
                    </a:cubicBezTo>
                    <a:cubicBezTo>
                      <a:pt x="114" y="3513"/>
                      <a:pt x="134" y="3453"/>
                      <a:pt x="155" y="3393"/>
                    </a:cubicBezTo>
                    <a:cubicBezTo>
                      <a:pt x="124" y="3341"/>
                      <a:pt x="93" y="3288"/>
                      <a:pt x="62" y="3236"/>
                    </a:cubicBezTo>
                    <a:cubicBezTo>
                      <a:pt x="67" y="3154"/>
                      <a:pt x="73" y="3071"/>
                      <a:pt x="78" y="2989"/>
                    </a:cubicBezTo>
                    <a:cubicBezTo>
                      <a:pt x="91" y="2951"/>
                      <a:pt x="103" y="2914"/>
                      <a:pt x="116" y="2876"/>
                    </a:cubicBezTo>
                    <a:cubicBezTo>
                      <a:pt x="129" y="2869"/>
                      <a:pt x="142" y="2861"/>
                      <a:pt x="155" y="2854"/>
                    </a:cubicBezTo>
                    <a:lnTo>
                      <a:pt x="155" y="2787"/>
                    </a:lnTo>
                    <a:lnTo>
                      <a:pt x="240" y="2742"/>
                    </a:lnTo>
                    <a:lnTo>
                      <a:pt x="310" y="2742"/>
                    </a:lnTo>
                    <a:cubicBezTo>
                      <a:pt x="318" y="2779"/>
                      <a:pt x="325" y="2817"/>
                      <a:pt x="333" y="2854"/>
                    </a:cubicBezTo>
                    <a:lnTo>
                      <a:pt x="372" y="2899"/>
                    </a:lnTo>
                    <a:lnTo>
                      <a:pt x="519" y="2921"/>
                    </a:lnTo>
                    <a:cubicBezTo>
                      <a:pt x="555" y="2974"/>
                      <a:pt x="592" y="3026"/>
                      <a:pt x="628" y="3079"/>
                    </a:cubicBezTo>
                    <a:lnTo>
                      <a:pt x="729" y="3258"/>
                    </a:lnTo>
                    <a:cubicBezTo>
                      <a:pt x="768" y="3318"/>
                      <a:pt x="806" y="3378"/>
                      <a:pt x="845" y="3438"/>
                    </a:cubicBezTo>
                    <a:cubicBezTo>
                      <a:pt x="848" y="3505"/>
                      <a:pt x="850" y="3573"/>
                      <a:pt x="853" y="3640"/>
                    </a:cubicBezTo>
                    <a:cubicBezTo>
                      <a:pt x="830" y="3700"/>
                      <a:pt x="806" y="3760"/>
                      <a:pt x="783" y="3820"/>
                    </a:cubicBezTo>
                    <a:lnTo>
                      <a:pt x="667" y="3910"/>
                    </a:lnTo>
                    <a:cubicBezTo>
                      <a:pt x="633" y="3873"/>
                      <a:pt x="600" y="3835"/>
                      <a:pt x="566" y="3798"/>
                    </a:cubicBezTo>
                    <a:lnTo>
                      <a:pt x="450" y="3730"/>
                    </a:lnTo>
                    <a:cubicBezTo>
                      <a:pt x="421" y="3700"/>
                      <a:pt x="393" y="3670"/>
                      <a:pt x="364" y="3640"/>
                    </a:cubicBezTo>
                    <a:cubicBezTo>
                      <a:pt x="341" y="3610"/>
                      <a:pt x="318" y="3581"/>
                      <a:pt x="295" y="3551"/>
                    </a:cubicBezTo>
                    <a:cubicBezTo>
                      <a:pt x="313" y="3618"/>
                      <a:pt x="331" y="3686"/>
                      <a:pt x="349" y="3753"/>
                    </a:cubicBezTo>
                    <a:cubicBezTo>
                      <a:pt x="370" y="3783"/>
                      <a:pt x="390" y="3813"/>
                      <a:pt x="411" y="3843"/>
                    </a:cubicBezTo>
                    <a:cubicBezTo>
                      <a:pt x="421" y="3865"/>
                      <a:pt x="432" y="3888"/>
                      <a:pt x="442" y="3910"/>
                    </a:cubicBezTo>
                    <a:cubicBezTo>
                      <a:pt x="445" y="3955"/>
                      <a:pt x="447" y="4000"/>
                      <a:pt x="450" y="4045"/>
                    </a:cubicBezTo>
                    <a:cubicBezTo>
                      <a:pt x="458" y="4142"/>
                      <a:pt x="465" y="4240"/>
                      <a:pt x="473" y="4337"/>
                    </a:cubicBezTo>
                    <a:cubicBezTo>
                      <a:pt x="486" y="4345"/>
                      <a:pt x="499" y="4352"/>
                      <a:pt x="512" y="4360"/>
                    </a:cubicBezTo>
                    <a:cubicBezTo>
                      <a:pt x="533" y="4412"/>
                      <a:pt x="553" y="4465"/>
                      <a:pt x="574" y="4517"/>
                    </a:cubicBezTo>
                    <a:lnTo>
                      <a:pt x="651" y="4517"/>
                    </a:lnTo>
                    <a:cubicBezTo>
                      <a:pt x="654" y="4479"/>
                      <a:pt x="656" y="4442"/>
                      <a:pt x="659" y="4404"/>
                    </a:cubicBezTo>
                    <a:lnTo>
                      <a:pt x="612" y="4360"/>
                    </a:lnTo>
                    <a:cubicBezTo>
                      <a:pt x="599" y="4315"/>
                      <a:pt x="587" y="4270"/>
                      <a:pt x="574" y="4225"/>
                    </a:cubicBezTo>
                    <a:cubicBezTo>
                      <a:pt x="584" y="4187"/>
                      <a:pt x="595" y="4150"/>
                      <a:pt x="605" y="4112"/>
                    </a:cubicBezTo>
                    <a:cubicBezTo>
                      <a:pt x="620" y="4150"/>
                      <a:pt x="636" y="4187"/>
                      <a:pt x="651" y="4225"/>
                    </a:cubicBezTo>
                    <a:cubicBezTo>
                      <a:pt x="667" y="4240"/>
                      <a:pt x="682" y="4255"/>
                      <a:pt x="698" y="4270"/>
                    </a:cubicBezTo>
                    <a:lnTo>
                      <a:pt x="798" y="4337"/>
                    </a:lnTo>
                    <a:lnTo>
                      <a:pt x="798" y="4225"/>
                    </a:lnTo>
                    <a:cubicBezTo>
                      <a:pt x="785" y="4180"/>
                      <a:pt x="773" y="4135"/>
                      <a:pt x="760" y="4090"/>
                    </a:cubicBezTo>
                    <a:cubicBezTo>
                      <a:pt x="775" y="4045"/>
                      <a:pt x="791" y="4000"/>
                      <a:pt x="806" y="3955"/>
                    </a:cubicBezTo>
                    <a:lnTo>
                      <a:pt x="876" y="3843"/>
                    </a:lnTo>
                    <a:lnTo>
                      <a:pt x="915" y="3753"/>
                    </a:lnTo>
                    <a:lnTo>
                      <a:pt x="1023" y="3843"/>
                    </a:lnTo>
                    <a:lnTo>
                      <a:pt x="1047" y="3573"/>
                    </a:lnTo>
                    <a:cubicBezTo>
                      <a:pt x="1037" y="3543"/>
                      <a:pt x="1026" y="3513"/>
                      <a:pt x="1016" y="3483"/>
                    </a:cubicBezTo>
                    <a:cubicBezTo>
                      <a:pt x="1021" y="3401"/>
                      <a:pt x="1026" y="3318"/>
                      <a:pt x="1031" y="3236"/>
                    </a:cubicBezTo>
                    <a:cubicBezTo>
                      <a:pt x="1021" y="3206"/>
                      <a:pt x="1010" y="3176"/>
                      <a:pt x="1000" y="3146"/>
                    </a:cubicBezTo>
                    <a:lnTo>
                      <a:pt x="1132" y="3124"/>
                    </a:lnTo>
                    <a:cubicBezTo>
                      <a:pt x="1147" y="3176"/>
                      <a:pt x="1163" y="3229"/>
                      <a:pt x="1178" y="3281"/>
                    </a:cubicBezTo>
                    <a:lnTo>
                      <a:pt x="1178" y="3371"/>
                    </a:lnTo>
                    <a:lnTo>
                      <a:pt x="1116" y="3371"/>
                    </a:lnTo>
                    <a:cubicBezTo>
                      <a:pt x="1103" y="3408"/>
                      <a:pt x="1091" y="3446"/>
                      <a:pt x="1078" y="3483"/>
                    </a:cubicBezTo>
                    <a:cubicBezTo>
                      <a:pt x="1099" y="3535"/>
                      <a:pt x="1119" y="3588"/>
                      <a:pt x="1140" y="3640"/>
                    </a:cubicBezTo>
                    <a:cubicBezTo>
                      <a:pt x="1171" y="3648"/>
                      <a:pt x="1202" y="3655"/>
                      <a:pt x="1233" y="3663"/>
                    </a:cubicBezTo>
                    <a:cubicBezTo>
                      <a:pt x="1246" y="3573"/>
                      <a:pt x="1258" y="3483"/>
                      <a:pt x="1271" y="3393"/>
                    </a:cubicBezTo>
                    <a:lnTo>
                      <a:pt x="1496" y="3146"/>
                    </a:lnTo>
                    <a:cubicBezTo>
                      <a:pt x="1509" y="3154"/>
                      <a:pt x="1522" y="3161"/>
                      <a:pt x="1535" y="3169"/>
                    </a:cubicBezTo>
                    <a:cubicBezTo>
                      <a:pt x="1550" y="3124"/>
                      <a:pt x="1566" y="3079"/>
                      <a:pt x="1581" y="3034"/>
                    </a:cubicBezTo>
                    <a:cubicBezTo>
                      <a:pt x="1597" y="3019"/>
                      <a:pt x="1612" y="3004"/>
                      <a:pt x="1628" y="2989"/>
                    </a:cubicBezTo>
                    <a:cubicBezTo>
                      <a:pt x="1623" y="3056"/>
                      <a:pt x="1617" y="3124"/>
                      <a:pt x="1612" y="3191"/>
                    </a:cubicBezTo>
                    <a:lnTo>
                      <a:pt x="1690" y="3191"/>
                    </a:lnTo>
                    <a:lnTo>
                      <a:pt x="1705" y="3101"/>
                    </a:lnTo>
                    <a:lnTo>
                      <a:pt x="1845" y="3124"/>
                    </a:lnTo>
                    <a:cubicBezTo>
                      <a:pt x="1876" y="3071"/>
                      <a:pt x="1907" y="3019"/>
                      <a:pt x="1938" y="2966"/>
                    </a:cubicBezTo>
                    <a:cubicBezTo>
                      <a:pt x="1943" y="3004"/>
                      <a:pt x="1948" y="3041"/>
                      <a:pt x="1953" y="3079"/>
                    </a:cubicBezTo>
                    <a:cubicBezTo>
                      <a:pt x="1951" y="3109"/>
                      <a:pt x="1948" y="3139"/>
                      <a:pt x="1946" y="3169"/>
                    </a:cubicBezTo>
                    <a:lnTo>
                      <a:pt x="1984" y="3169"/>
                    </a:lnTo>
                    <a:cubicBezTo>
                      <a:pt x="1989" y="3139"/>
                      <a:pt x="1995" y="3109"/>
                      <a:pt x="2000" y="3079"/>
                    </a:cubicBezTo>
                    <a:cubicBezTo>
                      <a:pt x="2021" y="3041"/>
                      <a:pt x="2041" y="3004"/>
                      <a:pt x="2062" y="2966"/>
                    </a:cubicBezTo>
                    <a:cubicBezTo>
                      <a:pt x="2047" y="2906"/>
                      <a:pt x="2031" y="2847"/>
                      <a:pt x="2016" y="2787"/>
                    </a:cubicBezTo>
                    <a:cubicBezTo>
                      <a:pt x="1987" y="2757"/>
                      <a:pt x="1959" y="2727"/>
                      <a:pt x="1930" y="2697"/>
                    </a:cubicBezTo>
                    <a:lnTo>
                      <a:pt x="1930" y="2539"/>
                    </a:lnTo>
                    <a:lnTo>
                      <a:pt x="1961" y="2517"/>
                    </a:lnTo>
                    <a:cubicBezTo>
                      <a:pt x="1987" y="2584"/>
                      <a:pt x="2013" y="2652"/>
                      <a:pt x="2039" y="2719"/>
                    </a:cubicBezTo>
                    <a:lnTo>
                      <a:pt x="2163" y="2742"/>
                    </a:lnTo>
                    <a:lnTo>
                      <a:pt x="2295" y="2876"/>
                    </a:lnTo>
                    <a:lnTo>
                      <a:pt x="2403" y="3011"/>
                    </a:lnTo>
                    <a:cubicBezTo>
                      <a:pt x="2442" y="3071"/>
                      <a:pt x="2480" y="3131"/>
                      <a:pt x="2519" y="3191"/>
                    </a:cubicBezTo>
                    <a:cubicBezTo>
                      <a:pt x="2529" y="3139"/>
                      <a:pt x="2540" y="3086"/>
                      <a:pt x="2550" y="3034"/>
                    </a:cubicBezTo>
                    <a:cubicBezTo>
                      <a:pt x="2532" y="2981"/>
                      <a:pt x="2514" y="2929"/>
                      <a:pt x="2496" y="2876"/>
                    </a:cubicBezTo>
                    <a:lnTo>
                      <a:pt x="2426" y="2764"/>
                    </a:lnTo>
                    <a:lnTo>
                      <a:pt x="2426" y="2652"/>
                    </a:lnTo>
                    <a:cubicBezTo>
                      <a:pt x="2436" y="2577"/>
                      <a:pt x="2447" y="2502"/>
                      <a:pt x="2457" y="2427"/>
                    </a:cubicBezTo>
                    <a:cubicBezTo>
                      <a:pt x="2444" y="2405"/>
                      <a:pt x="2432" y="2382"/>
                      <a:pt x="2419" y="2360"/>
                    </a:cubicBezTo>
                    <a:cubicBezTo>
                      <a:pt x="2421" y="2337"/>
                      <a:pt x="2424" y="2315"/>
                      <a:pt x="2426" y="2292"/>
                    </a:cubicBezTo>
                    <a:cubicBezTo>
                      <a:pt x="2457" y="2225"/>
                      <a:pt x="2488" y="2157"/>
                      <a:pt x="2519" y="2090"/>
                    </a:cubicBezTo>
                    <a:cubicBezTo>
                      <a:pt x="2540" y="1970"/>
                      <a:pt x="2560" y="1850"/>
                      <a:pt x="2581" y="1730"/>
                    </a:cubicBezTo>
                    <a:lnTo>
                      <a:pt x="2775" y="1775"/>
                    </a:lnTo>
                    <a:cubicBezTo>
                      <a:pt x="2780" y="1798"/>
                      <a:pt x="2786" y="1820"/>
                      <a:pt x="2791" y="1843"/>
                    </a:cubicBezTo>
                    <a:cubicBezTo>
                      <a:pt x="2786" y="1910"/>
                      <a:pt x="2780" y="1978"/>
                      <a:pt x="2775" y="2045"/>
                    </a:cubicBezTo>
                    <a:lnTo>
                      <a:pt x="2736" y="2225"/>
                    </a:lnTo>
                    <a:lnTo>
                      <a:pt x="2775" y="2315"/>
                    </a:lnTo>
                    <a:cubicBezTo>
                      <a:pt x="2780" y="2382"/>
                      <a:pt x="2786" y="2450"/>
                      <a:pt x="2791" y="2517"/>
                    </a:cubicBezTo>
                    <a:cubicBezTo>
                      <a:pt x="2786" y="2682"/>
                      <a:pt x="2780" y="2846"/>
                      <a:pt x="2775" y="3011"/>
                    </a:cubicBezTo>
                    <a:cubicBezTo>
                      <a:pt x="2796" y="3056"/>
                      <a:pt x="2816" y="3101"/>
                      <a:pt x="2837" y="3146"/>
                    </a:cubicBezTo>
                    <a:cubicBezTo>
                      <a:pt x="2827" y="3213"/>
                      <a:pt x="2816" y="3281"/>
                      <a:pt x="2806" y="3348"/>
                    </a:cubicBezTo>
                    <a:lnTo>
                      <a:pt x="2698" y="3618"/>
                    </a:lnTo>
                    <a:lnTo>
                      <a:pt x="2643" y="3685"/>
                    </a:lnTo>
                    <a:cubicBezTo>
                      <a:pt x="2622" y="3670"/>
                      <a:pt x="2602" y="3655"/>
                      <a:pt x="2581" y="3640"/>
                    </a:cubicBezTo>
                    <a:cubicBezTo>
                      <a:pt x="2571" y="3655"/>
                      <a:pt x="2560" y="3670"/>
                      <a:pt x="2550" y="3685"/>
                    </a:cubicBezTo>
                    <a:cubicBezTo>
                      <a:pt x="2566" y="3715"/>
                      <a:pt x="2581" y="3745"/>
                      <a:pt x="2597" y="3775"/>
                    </a:cubicBezTo>
                    <a:lnTo>
                      <a:pt x="2667" y="3820"/>
                    </a:lnTo>
                    <a:cubicBezTo>
                      <a:pt x="2690" y="3828"/>
                      <a:pt x="2713" y="3835"/>
                      <a:pt x="2736" y="3843"/>
                    </a:cubicBezTo>
                    <a:lnTo>
                      <a:pt x="2814" y="3663"/>
                    </a:lnTo>
                    <a:lnTo>
                      <a:pt x="2922" y="3348"/>
                    </a:lnTo>
                    <a:cubicBezTo>
                      <a:pt x="2912" y="3288"/>
                      <a:pt x="2901" y="3229"/>
                      <a:pt x="2891" y="3169"/>
                    </a:cubicBezTo>
                    <a:lnTo>
                      <a:pt x="2930" y="2989"/>
                    </a:lnTo>
                    <a:lnTo>
                      <a:pt x="3016" y="3034"/>
                    </a:lnTo>
                    <a:cubicBezTo>
                      <a:pt x="3029" y="3071"/>
                      <a:pt x="3041" y="3109"/>
                      <a:pt x="3054" y="3146"/>
                    </a:cubicBezTo>
                    <a:cubicBezTo>
                      <a:pt x="3059" y="3206"/>
                      <a:pt x="3065" y="3266"/>
                      <a:pt x="3070" y="3326"/>
                    </a:cubicBezTo>
                    <a:lnTo>
                      <a:pt x="3124" y="3191"/>
                    </a:lnTo>
                    <a:cubicBezTo>
                      <a:pt x="3114" y="3131"/>
                      <a:pt x="3103" y="3071"/>
                      <a:pt x="3093" y="3011"/>
                    </a:cubicBezTo>
                    <a:cubicBezTo>
                      <a:pt x="3067" y="2989"/>
                      <a:pt x="3042" y="2966"/>
                      <a:pt x="3016" y="2944"/>
                    </a:cubicBezTo>
                    <a:lnTo>
                      <a:pt x="2853" y="2921"/>
                    </a:lnTo>
                    <a:lnTo>
                      <a:pt x="2853" y="2697"/>
                    </a:lnTo>
                    <a:cubicBezTo>
                      <a:pt x="2863" y="2622"/>
                      <a:pt x="2874" y="2547"/>
                      <a:pt x="2884" y="2472"/>
                    </a:cubicBezTo>
                    <a:lnTo>
                      <a:pt x="2845" y="2292"/>
                    </a:lnTo>
                    <a:cubicBezTo>
                      <a:pt x="2837" y="2247"/>
                      <a:pt x="2830" y="2202"/>
                      <a:pt x="2822" y="2157"/>
                    </a:cubicBezTo>
                    <a:cubicBezTo>
                      <a:pt x="2837" y="2112"/>
                      <a:pt x="2853" y="2067"/>
                      <a:pt x="2868" y="2022"/>
                    </a:cubicBezTo>
                    <a:cubicBezTo>
                      <a:pt x="2886" y="2000"/>
                      <a:pt x="2904" y="1977"/>
                      <a:pt x="2922" y="1955"/>
                    </a:cubicBezTo>
                    <a:cubicBezTo>
                      <a:pt x="2925" y="1895"/>
                      <a:pt x="2927" y="1835"/>
                      <a:pt x="2930" y="1775"/>
                    </a:cubicBezTo>
                    <a:lnTo>
                      <a:pt x="2961" y="1775"/>
                    </a:lnTo>
                    <a:cubicBezTo>
                      <a:pt x="2964" y="1843"/>
                      <a:pt x="2966" y="1910"/>
                      <a:pt x="2969" y="1978"/>
                    </a:cubicBezTo>
                    <a:cubicBezTo>
                      <a:pt x="2961" y="2030"/>
                      <a:pt x="2954" y="2083"/>
                      <a:pt x="2946" y="2135"/>
                    </a:cubicBezTo>
                    <a:cubicBezTo>
                      <a:pt x="2951" y="2172"/>
                      <a:pt x="2956" y="2210"/>
                      <a:pt x="2961" y="2247"/>
                    </a:cubicBezTo>
                    <a:cubicBezTo>
                      <a:pt x="2982" y="2262"/>
                      <a:pt x="3002" y="2277"/>
                      <a:pt x="3023" y="2292"/>
                    </a:cubicBezTo>
                    <a:cubicBezTo>
                      <a:pt x="3054" y="2315"/>
                      <a:pt x="3085" y="2337"/>
                      <a:pt x="3116" y="2360"/>
                    </a:cubicBezTo>
                    <a:lnTo>
                      <a:pt x="3163" y="2360"/>
                    </a:lnTo>
                    <a:cubicBezTo>
                      <a:pt x="3145" y="2322"/>
                      <a:pt x="3127" y="2285"/>
                      <a:pt x="3109" y="2247"/>
                    </a:cubicBezTo>
                    <a:cubicBezTo>
                      <a:pt x="3083" y="2225"/>
                      <a:pt x="3057" y="2202"/>
                      <a:pt x="3031" y="2180"/>
                    </a:cubicBezTo>
                    <a:cubicBezTo>
                      <a:pt x="3021" y="2135"/>
                      <a:pt x="3010" y="2090"/>
                      <a:pt x="3000" y="2045"/>
                    </a:cubicBezTo>
                    <a:cubicBezTo>
                      <a:pt x="3016" y="2030"/>
                      <a:pt x="3031" y="2015"/>
                      <a:pt x="3047" y="2000"/>
                    </a:cubicBezTo>
                    <a:lnTo>
                      <a:pt x="3124" y="2045"/>
                    </a:lnTo>
                    <a:lnTo>
                      <a:pt x="3070" y="1865"/>
                    </a:lnTo>
                    <a:cubicBezTo>
                      <a:pt x="3078" y="1850"/>
                      <a:pt x="3085" y="1835"/>
                      <a:pt x="3093" y="1820"/>
                    </a:cubicBezTo>
                    <a:lnTo>
                      <a:pt x="3225" y="1933"/>
                    </a:lnTo>
                    <a:cubicBezTo>
                      <a:pt x="3251" y="1993"/>
                      <a:pt x="3276" y="2052"/>
                      <a:pt x="3302" y="2112"/>
                    </a:cubicBezTo>
                    <a:lnTo>
                      <a:pt x="3411" y="2112"/>
                    </a:lnTo>
                    <a:cubicBezTo>
                      <a:pt x="3393" y="2060"/>
                      <a:pt x="3375" y="2007"/>
                      <a:pt x="3357" y="1955"/>
                    </a:cubicBezTo>
                    <a:cubicBezTo>
                      <a:pt x="3334" y="1903"/>
                      <a:pt x="3310" y="1850"/>
                      <a:pt x="3287" y="1798"/>
                    </a:cubicBezTo>
                    <a:cubicBezTo>
                      <a:pt x="3279" y="1716"/>
                      <a:pt x="3272" y="1633"/>
                      <a:pt x="3264" y="1551"/>
                    </a:cubicBezTo>
                    <a:cubicBezTo>
                      <a:pt x="3279" y="1521"/>
                      <a:pt x="3295" y="1491"/>
                      <a:pt x="3310" y="1461"/>
                    </a:cubicBezTo>
                    <a:lnTo>
                      <a:pt x="3488" y="1438"/>
                    </a:lnTo>
                    <a:lnTo>
                      <a:pt x="3667" y="1348"/>
                    </a:lnTo>
                    <a:cubicBezTo>
                      <a:pt x="3651" y="1266"/>
                      <a:pt x="3636" y="1183"/>
                      <a:pt x="3620" y="1101"/>
                    </a:cubicBezTo>
                    <a:lnTo>
                      <a:pt x="3767" y="899"/>
                    </a:lnTo>
                    <a:lnTo>
                      <a:pt x="4093" y="584"/>
                    </a:lnTo>
                    <a:lnTo>
                      <a:pt x="4233" y="539"/>
                    </a:lnTo>
                    <a:lnTo>
                      <a:pt x="4364" y="584"/>
                    </a:lnTo>
                    <a:lnTo>
                      <a:pt x="4558" y="404"/>
                    </a:lnTo>
                    <a:cubicBezTo>
                      <a:pt x="4553" y="344"/>
                      <a:pt x="4548" y="285"/>
                      <a:pt x="4543" y="225"/>
                    </a:cubicBezTo>
                    <a:lnTo>
                      <a:pt x="4636" y="0"/>
                    </a:lnTo>
                    <a:lnTo>
                      <a:pt x="4767" y="22"/>
                    </a:lnTo>
                    <a:cubicBezTo>
                      <a:pt x="4790" y="45"/>
                      <a:pt x="4814" y="67"/>
                      <a:pt x="4837" y="90"/>
                    </a:cubicBezTo>
                    <a:cubicBezTo>
                      <a:pt x="4809" y="135"/>
                      <a:pt x="4780" y="180"/>
                      <a:pt x="4752" y="225"/>
                    </a:cubicBezTo>
                    <a:lnTo>
                      <a:pt x="4915" y="247"/>
                    </a:lnTo>
                    <a:cubicBezTo>
                      <a:pt x="4905" y="299"/>
                      <a:pt x="4894" y="352"/>
                      <a:pt x="4884" y="404"/>
                    </a:cubicBezTo>
                    <a:lnTo>
                      <a:pt x="5178" y="382"/>
                    </a:lnTo>
                    <a:lnTo>
                      <a:pt x="5287" y="584"/>
                    </a:lnTo>
                    <a:lnTo>
                      <a:pt x="5302" y="719"/>
                    </a:lnTo>
                    <a:cubicBezTo>
                      <a:pt x="5292" y="794"/>
                      <a:pt x="5281" y="869"/>
                      <a:pt x="5271" y="944"/>
                    </a:cubicBezTo>
                    <a:cubicBezTo>
                      <a:pt x="5227" y="1011"/>
                      <a:pt x="5184" y="1079"/>
                      <a:pt x="5140" y="1146"/>
                    </a:cubicBezTo>
                    <a:cubicBezTo>
                      <a:pt x="5093" y="1221"/>
                      <a:pt x="5047" y="1296"/>
                      <a:pt x="5000" y="1371"/>
                    </a:cubicBezTo>
                    <a:lnTo>
                      <a:pt x="4806" y="1685"/>
                    </a:lnTo>
                    <a:cubicBezTo>
                      <a:pt x="4811" y="1700"/>
                      <a:pt x="4817" y="1715"/>
                      <a:pt x="4822" y="1730"/>
                    </a:cubicBezTo>
                    <a:cubicBezTo>
                      <a:pt x="4850" y="1700"/>
                      <a:pt x="4879" y="1670"/>
                      <a:pt x="4907" y="1640"/>
                    </a:cubicBezTo>
                    <a:cubicBezTo>
                      <a:pt x="4961" y="1595"/>
                      <a:pt x="5016" y="1551"/>
                      <a:pt x="5070" y="1506"/>
                    </a:cubicBezTo>
                    <a:cubicBezTo>
                      <a:pt x="5067" y="1476"/>
                      <a:pt x="5065" y="1446"/>
                      <a:pt x="5062" y="1416"/>
                    </a:cubicBezTo>
                    <a:cubicBezTo>
                      <a:pt x="5075" y="1378"/>
                      <a:pt x="5088" y="1341"/>
                      <a:pt x="5101" y="1303"/>
                    </a:cubicBezTo>
                    <a:cubicBezTo>
                      <a:pt x="5122" y="1288"/>
                      <a:pt x="5142" y="1273"/>
                      <a:pt x="5163" y="1258"/>
                    </a:cubicBezTo>
                    <a:cubicBezTo>
                      <a:pt x="5168" y="1296"/>
                      <a:pt x="5173" y="1333"/>
                      <a:pt x="5178" y="1371"/>
                    </a:cubicBezTo>
                    <a:cubicBezTo>
                      <a:pt x="5194" y="1386"/>
                      <a:pt x="5209" y="1401"/>
                      <a:pt x="5225" y="1416"/>
                    </a:cubicBezTo>
                    <a:cubicBezTo>
                      <a:pt x="5248" y="1461"/>
                      <a:pt x="5272" y="1506"/>
                      <a:pt x="5295" y="1551"/>
                    </a:cubicBezTo>
                    <a:cubicBezTo>
                      <a:pt x="5308" y="1528"/>
                      <a:pt x="5320" y="1506"/>
                      <a:pt x="5333" y="1483"/>
                    </a:cubicBezTo>
                    <a:lnTo>
                      <a:pt x="5620" y="1506"/>
                    </a:lnTo>
                    <a:lnTo>
                      <a:pt x="5620" y="1618"/>
                    </a:lnTo>
                    <a:lnTo>
                      <a:pt x="5899" y="1708"/>
                    </a:lnTo>
                    <a:cubicBezTo>
                      <a:pt x="5909" y="1611"/>
                      <a:pt x="5920" y="1513"/>
                      <a:pt x="5930" y="1416"/>
                    </a:cubicBezTo>
                    <a:cubicBezTo>
                      <a:pt x="5948" y="1423"/>
                      <a:pt x="5966" y="1431"/>
                      <a:pt x="5984" y="1438"/>
                    </a:cubicBezTo>
                    <a:cubicBezTo>
                      <a:pt x="6010" y="1476"/>
                      <a:pt x="6036" y="1513"/>
                      <a:pt x="6062" y="1551"/>
                    </a:cubicBezTo>
                    <a:lnTo>
                      <a:pt x="6186" y="1528"/>
                    </a:lnTo>
                    <a:cubicBezTo>
                      <a:pt x="6209" y="1603"/>
                      <a:pt x="6233" y="1678"/>
                      <a:pt x="6256" y="1753"/>
                    </a:cubicBezTo>
                    <a:cubicBezTo>
                      <a:pt x="6261" y="1820"/>
                      <a:pt x="6266" y="1888"/>
                      <a:pt x="6271" y="1955"/>
                    </a:cubicBezTo>
                    <a:cubicBezTo>
                      <a:pt x="6256" y="1985"/>
                      <a:pt x="6240" y="2015"/>
                      <a:pt x="6225" y="2045"/>
                    </a:cubicBezTo>
                    <a:cubicBezTo>
                      <a:pt x="6253" y="2142"/>
                      <a:pt x="6282" y="2240"/>
                      <a:pt x="6310" y="2337"/>
                    </a:cubicBezTo>
                    <a:lnTo>
                      <a:pt x="6395" y="2404"/>
                    </a:lnTo>
                    <a:cubicBezTo>
                      <a:pt x="6421" y="2292"/>
                      <a:pt x="6447" y="2179"/>
                      <a:pt x="6473" y="2067"/>
                    </a:cubicBezTo>
                    <a:lnTo>
                      <a:pt x="6574" y="2225"/>
                    </a:lnTo>
                    <a:lnTo>
                      <a:pt x="6667" y="2135"/>
                    </a:lnTo>
                    <a:lnTo>
                      <a:pt x="6767" y="2247"/>
                    </a:lnTo>
                    <a:cubicBezTo>
                      <a:pt x="6796" y="2217"/>
                      <a:pt x="6824" y="2187"/>
                      <a:pt x="6853" y="2157"/>
                    </a:cubicBezTo>
                    <a:cubicBezTo>
                      <a:pt x="6874" y="2127"/>
                      <a:pt x="6894" y="2097"/>
                      <a:pt x="6915" y="2067"/>
                    </a:cubicBezTo>
                    <a:cubicBezTo>
                      <a:pt x="6912" y="2000"/>
                      <a:pt x="6910" y="1932"/>
                      <a:pt x="6907" y="1865"/>
                    </a:cubicBezTo>
                    <a:cubicBezTo>
                      <a:pt x="6935" y="1835"/>
                      <a:pt x="6964" y="1805"/>
                      <a:pt x="6992" y="1775"/>
                    </a:cubicBezTo>
                    <a:lnTo>
                      <a:pt x="7256" y="1820"/>
                    </a:lnTo>
                    <a:cubicBezTo>
                      <a:pt x="7271" y="1858"/>
                      <a:pt x="7287" y="1895"/>
                      <a:pt x="7302" y="1933"/>
                    </a:cubicBezTo>
                    <a:lnTo>
                      <a:pt x="7326" y="1978"/>
                    </a:lnTo>
                    <a:lnTo>
                      <a:pt x="7465" y="1933"/>
                    </a:lnTo>
                    <a:lnTo>
                      <a:pt x="7527" y="2022"/>
                    </a:lnTo>
                    <a:cubicBezTo>
                      <a:pt x="7517" y="2060"/>
                      <a:pt x="7506" y="2097"/>
                      <a:pt x="7496" y="2135"/>
                    </a:cubicBezTo>
                    <a:cubicBezTo>
                      <a:pt x="7514" y="2157"/>
                      <a:pt x="7532" y="2180"/>
                      <a:pt x="7550" y="2202"/>
                    </a:cubicBezTo>
                    <a:lnTo>
                      <a:pt x="7667" y="2337"/>
                    </a:lnTo>
                    <a:lnTo>
                      <a:pt x="7868" y="2360"/>
                    </a:lnTo>
                    <a:lnTo>
                      <a:pt x="8078" y="2382"/>
                    </a:lnTo>
                    <a:cubicBezTo>
                      <a:pt x="8106" y="2427"/>
                      <a:pt x="8135" y="2472"/>
                      <a:pt x="8163" y="2517"/>
                    </a:cubicBezTo>
                    <a:cubicBezTo>
                      <a:pt x="8160" y="2569"/>
                      <a:pt x="8158" y="2622"/>
                      <a:pt x="8155" y="2674"/>
                    </a:cubicBezTo>
                    <a:cubicBezTo>
                      <a:pt x="8160" y="2704"/>
                      <a:pt x="8166" y="2734"/>
                      <a:pt x="8171" y="2764"/>
                    </a:cubicBezTo>
                    <a:cubicBezTo>
                      <a:pt x="8194" y="2786"/>
                      <a:pt x="8217" y="2809"/>
                      <a:pt x="8240" y="2831"/>
                    </a:cubicBezTo>
                    <a:lnTo>
                      <a:pt x="8295" y="2764"/>
                    </a:lnTo>
                    <a:lnTo>
                      <a:pt x="8550" y="2809"/>
                    </a:lnTo>
                    <a:lnTo>
                      <a:pt x="8581" y="2809"/>
                    </a:lnTo>
                    <a:cubicBezTo>
                      <a:pt x="8602" y="2779"/>
                      <a:pt x="8622" y="2749"/>
                      <a:pt x="8643" y="2719"/>
                    </a:cubicBezTo>
                    <a:cubicBezTo>
                      <a:pt x="8651" y="2727"/>
                      <a:pt x="8659" y="2734"/>
                      <a:pt x="8667" y="2742"/>
                    </a:cubicBezTo>
                    <a:lnTo>
                      <a:pt x="8667" y="2876"/>
                    </a:lnTo>
                    <a:cubicBezTo>
                      <a:pt x="8690" y="2929"/>
                      <a:pt x="8713" y="2981"/>
                      <a:pt x="8736" y="3034"/>
                    </a:cubicBezTo>
                    <a:cubicBezTo>
                      <a:pt x="8762" y="3041"/>
                      <a:pt x="8788" y="3049"/>
                      <a:pt x="8814" y="3056"/>
                    </a:cubicBezTo>
                    <a:cubicBezTo>
                      <a:pt x="8822" y="3026"/>
                      <a:pt x="8829" y="2996"/>
                      <a:pt x="8837" y="2966"/>
                    </a:cubicBezTo>
                    <a:cubicBezTo>
                      <a:pt x="8829" y="2921"/>
                      <a:pt x="8822" y="2876"/>
                      <a:pt x="8814" y="2831"/>
                    </a:cubicBezTo>
                    <a:cubicBezTo>
                      <a:pt x="8811" y="2764"/>
                      <a:pt x="8809" y="2696"/>
                      <a:pt x="8806" y="2629"/>
                    </a:cubicBezTo>
                    <a:cubicBezTo>
                      <a:pt x="8822" y="2622"/>
                      <a:pt x="8837" y="2614"/>
                      <a:pt x="8853" y="2607"/>
                    </a:cubicBezTo>
                    <a:lnTo>
                      <a:pt x="8922" y="2697"/>
                    </a:lnTo>
                    <a:lnTo>
                      <a:pt x="9047" y="2697"/>
                    </a:lnTo>
                    <a:lnTo>
                      <a:pt x="9194" y="2764"/>
                    </a:lnTo>
                    <a:lnTo>
                      <a:pt x="9364" y="2944"/>
                    </a:lnTo>
                    <a:cubicBezTo>
                      <a:pt x="9398" y="2996"/>
                      <a:pt x="9431" y="3049"/>
                      <a:pt x="9465" y="3101"/>
                    </a:cubicBezTo>
                    <a:lnTo>
                      <a:pt x="9643" y="3326"/>
                    </a:lnTo>
                    <a:cubicBezTo>
                      <a:pt x="9653" y="3371"/>
                      <a:pt x="9664" y="3416"/>
                      <a:pt x="9674" y="3461"/>
                    </a:cubicBezTo>
                    <a:lnTo>
                      <a:pt x="9698" y="3596"/>
                    </a:lnTo>
                    <a:cubicBezTo>
                      <a:pt x="9711" y="3656"/>
                      <a:pt x="9723" y="3715"/>
                      <a:pt x="9736" y="3775"/>
                    </a:cubicBezTo>
                    <a:cubicBezTo>
                      <a:pt x="9746" y="3760"/>
                      <a:pt x="9757" y="3745"/>
                      <a:pt x="9767" y="3730"/>
                    </a:cubicBezTo>
                    <a:cubicBezTo>
                      <a:pt x="9759" y="3663"/>
                      <a:pt x="9752" y="3595"/>
                      <a:pt x="9744" y="3528"/>
                    </a:cubicBezTo>
                    <a:lnTo>
                      <a:pt x="9806" y="3551"/>
                    </a:lnTo>
                    <a:lnTo>
                      <a:pt x="9884" y="3596"/>
                    </a:lnTo>
                    <a:cubicBezTo>
                      <a:pt x="9907" y="3641"/>
                      <a:pt x="9930" y="3685"/>
                      <a:pt x="9953" y="3730"/>
                    </a:cubicBezTo>
                    <a:cubicBezTo>
                      <a:pt x="9969" y="3775"/>
                      <a:pt x="9984" y="3820"/>
                      <a:pt x="10000" y="3865"/>
                    </a:cubicBezTo>
                    <a:cubicBezTo>
                      <a:pt x="9984" y="3910"/>
                      <a:pt x="9969" y="3955"/>
                      <a:pt x="9953" y="4000"/>
                    </a:cubicBezTo>
                    <a:lnTo>
                      <a:pt x="9853" y="4067"/>
                    </a:lnTo>
                    <a:cubicBezTo>
                      <a:pt x="9848" y="4120"/>
                      <a:pt x="9842" y="4172"/>
                      <a:pt x="9837" y="4225"/>
                    </a:cubicBezTo>
                    <a:cubicBezTo>
                      <a:pt x="9827" y="4292"/>
                      <a:pt x="9816" y="4360"/>
                      <a:pt x="9806" y="4427"/>
                    </a:cubicBezTo>
                    <a:lnTo>
                      <a:pt x="9698" y="4270"/>
                    </a:lnTo>
                    <a:lnTo>
                      <a:pt x="9636" y="4202"/>
                    </a:lnTo>
                    <a:cubicBezTo>
                      <a:pt x="9638" y="4142"/>
                      <a:pt x="9641" y="4082"/>
                      <a:pt x="9643" y="4022"/>
                    </a:cubicBezTo>
                    <a:lnTo>
                      <a:pt x="9481" y="4045"/>
                    </a:lnTo>
                    <a:lnTo>
                      <a:pt x="9457" y="3820"/>
                    </a:lnTo>
                    <a:cubicBezTo>
                      <a:pt x="9439" y="3828"/>
                      <a:pt x="9421" y="3835"/>
                      <a:pt x="9403" y="3843"/>
                    </a:cubicBezTo>
                    <a:cubicBezTo>
                      <a:pt x="9400" y="3895"/>
                      <a:pt x="9398" y="3948"/>
                      <a:pt x="9395" y="4000"/>
                    </a:cubicBezTo>
                    <a:cubicBezTo>
                      <a:pt x="9403" y="4022"/>
                      <a:pt x="9411" y="4045"/>
                      <a:pt x="9419" y="4067"/>
                    </a:cubicBezTo>
                    <a:cubicBezTo>
                      <a:pt x="9396" y="4127"/>
                      <a:pt x="9372" y="4187"/>
                      <a:pt x="9349" y="4247"/>
                    </a:cubicBezTo>
                    <a:cubicBezTo>
                      <a:pt x="9323" y="4255"/>
                      <a:pt x="9297" y="4262"/>
                      <a:pt x="9271" y="4270"/>
                    </a:cubicBezTo>
                    <a:cubicBezTo>
                      <a:pt x="9253" y="4262"/>
                      <a:pt x="9235" y="4255"/>
                      <a:pt x="9217" y="4247"/>
                    </a:cubicBezTo>
                    <a:cubicBezTo>
                      <a:pt x="9207" y="4225"/>
                      <a:pt x="9196" y="4202"/>
                      <a:pt x="9186" y="4180"/>
                    </a:cubicBezTo>
                    <a:cubicBezTo>
                      <a:pt x="9183" y="4210"/>
                      <a:pt x="9181" y="4240"/>
                      <a:pt x="9178" y="4270"/>
                    </a:cubicBezTo>
                    <a:lnTo>
                      <a:pt x="9233" y="4337"/>
                    </a:lnTo>
                    <a:lnTo>
                      <a:pt x="9287" y="4427"/>
                    </a:lnTo>
                    <a:cubicBezTo>
                      <a:pt x="9295" y="4494"/>
                      <a:pt x="9302" y="4562"/>
                      <a:pt x="9310" y="4629"/>
                    </a:cubicBezTo>
                    <a:cubicBezTo>
                      <a:pt x="9326" y="4696"/>
                      <a:pt x="9341" y="4764"/>
                      <a:pt x="9357" y="4831"/>
                    </a:cubicBezTo>
                    <a:cubicBezTo>
                      <a:pt x="9339" y="4861"/>
                      <a:pt x="9320" y="4891"/>
                      <a:pt x="9302" y="4921"/>
                    </a:cubicBezTo>
                    <a:lnTo>
                      <a:pt x="9202" y="4809"/>
                    </a:lnTo>
                    <a:cubicBezTo>
                      <a:pt x="9186" y="4846"/>
                      <a:pt x="9171" y="4884"/>
                      <a:pt x="9155" y="4921"/>
                    </a:cubicBezTo>
                    <a:lnTo>
                      <a:pt x="9016" y="5101"/>
                    </a:lnTo>
                    <a:cubicBezTo>
                      <a:pt x="8990" y="5138"/>
                      <a:pt x="8964" y="5176"/>
                      <a:pt x="8938" y="5213"/>
                    </a:cubicBezTo>
                    <a:cubicBezTo>
                      <a:pt x="8886" y="5333"/>
                      <a:pt x="8835" y="5453"/>
                      <a:pt x="8783" y="5573"/>
                    </a:cubicBezTo>
                    <a:lnTo>
                      <a:pt x="8729" y="5438"/>
                    </a:lnTo>
                    <a:lnTo>
                      <a:pt x="8612" y="5438"/>
                    </a:lnTo>
                    <a:cubicBezTo>
                      <a:pt x="8591" y="5498"/>
                      <a:pt x="8571" y="5558"/>
                      <a:pt x="8550" y="5618"/>
                    </a:cubicBezTo>
                    <a:lnTo>
                      <a:pt x="8535" y="5438"/>
                    </a:lnTo>
                    <a:lnTo>
                      <a:pt x="8496" y="5438"/>
                    </a:lnTo>
                    <a:lnTo>
                      <a:pt x="8481" y="5573"/>
                    </a:lnTo>
                    <a:lnTo>
                      <a:pt x="8372" y="5573"/>
                    </a:lnTo>
                    <a:cubicBezTo>
                      <a:pt x="8341" y="5715"/>
                      <a:pt x="8310" y="5858"/>
                      <a:pt x="8279" y="6000"/>
                    </a:cubicBezTo>
                    <a:lnTo>
                      <a:pt x="8279" y="6135"/>
                    </a:lnTo>
                    <a:lnTo>
                      <a:pt x="8341" y="6135"/>
                    </a:lnTo>
                    <a:cubicBezTo>
                      <a:pt x="8336" y="6202"/>
                      <a:pt x="8331" y="6270"/>
                      <a:pt x="8326" y="6337"/>
                    </a:cubicBezTo>
                    <a:cubicBezTo>
                      <a:pt x="8334" y="6397"/>
                      <a:pt x="8341" y="6457"/>
                      <a:pt x="8349" y="6517"/>
                    </a:cubicBezTo>
                    <a:lnTo>
                      <a:pt x="8279" y="6584"/>
                    </a:lnTo>
                    <a:cubicBezTo>
                      <a:pt x="8271" y="6637"/>
                      <a:pt x="8264" y="6689"/>
                      <a:pt x="8256" y="6742"/>
                    </a:cubicBezTo>
                    <a:cubicBezTo>
                      <a:pt x="8264" y="6809"/>
                      <a:pt x="8271" y="6877"/>
                      <a:pt x="8279" y="6944"/>
                    </a:cubicBezTo>
                    <a:lnTo>
                      <a:pt x="8186" y="7034"/>
                    </a:lnTo>
                    <a:cubicBezTo>
                      <a:pt x="8176" y="7064"/>
                      <a:pt x="8165" y="7094"/>
                      <a:pt x="8155" y="7124"/>
                    </a:cubicBezTo>
                    <a:lnTo>
                      <a:pt x="8155" y="7191"/>
                    </a:lnTo>
                    <a:cubicBezTo>
                      <a:pt x="8158" y="7206"/>
                      <a:pt x="8160" y="7221"/>
                      <a:pt x="8163" y="7236"/>
                    </a:cubicBezTo>
                    <a:cubicBezTo>
                      <a:pt x="8160" y="7251"/>
                      <a:pt x="8158" y="7266"/>
                      <a:pt x="8155" y="7281"/>
                    </a:cubicBezTo>
                    <a:lnTo>
                      <a:pt x="8062" y="7371"/>
                    </a:lnTo>
                    <a:lnTo>
                      <a:pt x="8062" y="7528"/>
                    </a:lnTo>
                    <a:cubicBezTo>
                      <a:pt x="8023" y="7640"/>
                      <a:pt x="7985" y="7753"/>
                      <a:pt x="7946" y="7865"/>
                    </a:cubicBezTo>
                    <a:cubicBezTo>
                      <a:pt x="7941" y="7745"/>
                      <a:pt x="7935" y="7626"/>
                      <a:pt x="7930" y="7506"/>
                    </a:cubicBezTo>
                    <a:cubicBezTo>
                      <a:pt x="7915" y="7319"/>
                      <a:pt x="7899" y="7131"/>
                      <a:pt x="7884" y="6944"/>
                    </a:cubicBezTo>
                    <a:lnTo>
                      <a:pt x="7884" y="6539"/>
                    </a:lnTo>
                    <a:cubicBezTo>
                      <a:pt x="7899" y="6487"/>
                      <a:pt x="7915" y="6434"/>
                      <a:pt x="7930" y="6382"/>
                    </a:cubicBezTo>
                    <a:cubicBezTo>
                      <a:pt x="7946" y="6300"/>
                      <a:pt x="7961" y="6217"/>
                      <a:pt x="7977" y="6135"/>
                    </a:cubicBezTo>
                    <a:cubicBezTo>
                      <a:pt x="7998" y="6120"/>
                      <a:pt x="8018" y="6105"/>
                      <a:pt x="8039" y="6090"/>
                    </a:cubicBezTo>
                    <a:cubicBezTo>
                      <a:pt x="8093" y="5940"/>
                      <a:pt x="8148" y="5790"/>
                      <a:pt x="8202" y="5640"/>
                    </a:cubicBezTo>
                    <a:lnTo>
                      <a:pt x="8326" y="5393"/>
                    </a:lnTo>
                    <a:cubicBezTo>
                      <a:pt x="8339" y="5378"/>
                      <a:pt x="8351" y="5363"/>
                      <a:pt x="8364" y="5348"/>
                    </a:cubicBezTo>
                    <a:cubicBezTo>
                      <a:pt x="8385" y="5213"/>
                      <a:pt x="8405" y="5079"/>
                      <a:pt x="8426" y="4944"/>
                    </a:cubicBezTo>
                    <a:cubicBezTo>
                      <a:pt x="8436" y="4929"/>
                      <a:pt x="8447" y="4914"/>
                      <a:pt x="8457" y="4899"/>
                    </a:cubicBezTo>
                    <a:lnTo>
                      <a:pt x="8395" y="4831"/>
                    </a:lnTo>
                    <a:lnTo>
                      <a:pt x="8372" y="4854"/>
                    </a:lnTo>
                    <a:cubicBezTo>
                      <a:pt x="8364" y="4876"/>
                      <a:pt x="8357" y="4899"/>
                      <a:pt x="8349" y="4921"/>
                    </a:cubicBezTo>
                    <a:lnTo>
                      <a:pt x="8349" y="5124"/>
                    </a:lnTo>
                    <a:lnTo>
                      <a:pt x="8295" y="5124"/>
                    </a:lnTo>
                    <a:cubicBezTo>
                      <a:pt x="8254" y="5199"/>
                      <a:pt x="8212" y="5273"/>
                      <a:pt x="8171" y="5348"/>
                    </a:cubicBezTo>
                    <a:cubicBezTo>
                      <a:pt x="8161" y="5318"/>
                      <a:pt x="8150" y="5288"/>
                      <a:pt x="8140" y="5258"/>
                    </a:cubicBezTo>
                    <a:cubicBezTo>
                      <a:pt x="8150" y="5198"/>
                      <a:pt x="8161" y="5139"/>
                      <a:pt x="8171" y="5079"/>
                    </a:cubicBezTo>
                    <a:lnTo>
                      <a:pt x="8132" y="5124"/>
                    </a:lnTo>
                    <a:lnTo>
                      <a:pt x="7977" y="5124"/>
                    </a:lnTo>
                    <a:lnTo>
                      <a:pt x="7829" y="5461"/>
                    </a:lnTo>
                    <a:cubicBezTo>
                      <a:pt x="7819" y="5521"/>
                      <a:pt x="7808" y="5580"/>
                      <a:pt x="7798" y="5640"/>
                    </a:cubicBezTo>
                    <a:cubicBezTo>
                      <a:pt x="7803" y="5655"/>
                      <a:pt x="7809" y="5670"/>
                      <a:pt x="7814" y="5685"/>
                    </a:cubicBezTo>
                    <a:cubicBezTo>
                      <a:pt x="7827" y="5723"/>
                      <a:pt x="7840" y="5760"/>
                      <a:pt x="7853" y="5798"/>
                    </a:cubicBezTo>
                    <a:lnTo>
                      <a:pt x="7791" y="5798"/>
                    </a:lnTo>
                    <a:cubicBezTo>
                      <a:pt x="7770" y="5805"/>
                      <a:pt x="7750" y="5813"/>
                      <a:pt x="7729" y="5820"/>
                    </a:cubicBezTo>
                    <a:lnTo>
                      <a:pt x="7612" y="5843"/>
                    </a:lnTo>
                    <a:cubicBezTo>
                      <a:pt x="7622" y="5813"/>
                      <a:pt x="7633" y="5783"/>
                      <a:pt x="7643" y="5753"/>
                    </a:cubicBezTo>
                    <a:cubicBezTo>
                      <a:pt x="7635" y="5723"/>
                      <a:pt x="7628" y="5693"/>
                      <a:pt x="7620" y="5663"/>
                    </a:cubicBezTo>
                    <a:cubicBezTo>
                      <a:pt x="7592" y="5655"/>
                      <a:pt x="7563" y="5648"/>
                      <a:pt x="7535" y="5640"/>
                    </a:cubicBezTo>
                    <a:cubicBezTo>
                      <a:pt x="7517" y="5648"/>
                      <a:pt x="7499" y="5655"/>
                      <a:pt x="7481" y="5663"/>
                    </a:cubicBezTo>
                    <a:lnTo>
                      <a:pt x="7457" y="5753"/>
                    </a:lnTo>
                    <a:lnTo>
                      <a:pt x="7341" y="5730"/>
                    </a:lnTo>
                    <a:cubicBezTo>
                      <a:pt x="7323" y="5738"/>
                      <a:pt x="7305" y="5745"/>
                      <a:pt x="7287" y="5753"/>
                    </a:cubicBezTo>
                    <a:lnTo>
                      <a:pt x="7085" y="5753"/>
                    </a:lnTo>
                    <a:lnTo>
                      <a:pt x="6636" y="6876"/>
                    </a:lnTo>
                    <a:cubicBezTo>
                      <a:pt x="6638" y="6914"/>
                      <a:pt x="6641" y="6951"/>
                      <a:pt x="6643" y="6989"/>
                    </a:cubicBezTo>
                    <a:cubicBezTo>
                      <a:pt x="6669" y="6981"/>
                      <a:pt x="6695" y="6974"/>
                      <a:pt x="6721" y="6966"/>
                    </a:cubicBezTo>
                    <a:cubicBezTo>
                      <a:pt x="6724" y="7026"/>
                      <a:pt x="6726" y="7086"/>
                      <a:pt x="6729" y="7146"/>
                    </a:cubicBezTo>
                    <a:cubicBezTo>
                      <a:pt x="6742" y="7101"/>
                      <a:pt x="6754" y="7056"/>
                      <a:pt x="6767" y="7011"/>
                    </a:cubicBezTo>
                    <a:lnTo>
                      <a:pt x="6806" y="7191"/>
                    </a:lnTo>
                    <a:lnTo>
                      <a:pt x="6860" y="7056"/>
                    </a:lnTo>
                    <a:lnTo>
                      <a:pt x="6946" y="7101"/>
                    </a:lnTo>
                    <a:cubicBezTo>
                      <a:pt x="6967" y="7176"/>
                      <a:pt x="6987" y="7251"/>
                      <a:pt x="7008" y="7326"/>
                    </a:cubicBezTo>
                    <a:cubicBezTo>
                      <a:pt x="7003" y="7408"/>
                      <a:pt x="6997" y="7491"/>
                      <a:pt x="6992" y="7573"/>
                    </a:cubicBezTo>
                    <a:cubicBezTo>
                      <a:pt x="6982" y="7655"/>
                      <a:pt x="6971" y="7738"/>
                      <a:pt x="6961" y="7820"/>
                    </a:cubicBezTo>
                    <a:cubicBezTo>
                      <a:pt x="6958" y="7940"/>
                      <a:pt x="6956" y="8060"/>
                      <a:pt x="6953" y="8180"/>
                    </a:cubicBezTo>
                    <a:cubicBezTo>
                      <a:pt x="6945" y="8247"/>
                      <a:pt x="6938" y="8315"/>
                      <a:pt x="6930" y="8382"/>
                    </a:cubicBezTo>
                    <a:cubicBezTo>
                      <a:pt x="6853" y="8659"/>
                      <a:pt x="6775" y="8936"/>
                      <a:pt x="6698" y="9213"/>
                    </a:cubicBezTo>
                    <a:cubicBezTo>
                      <a:pt x="6675" y="9296"/>
                      <a:pt x="6651" y="9378"/>
                      <a:pt x="6628" y="9461"/>
                    </a:cubicBezTo>
                    <a:cubicBezTo>
                      <a:pt x="6610" y="9498"/>
                      <a:pt x="6592" y="9536"/>
                      <a:pt x="6574" y="9573"/>
                    </a:cubicBezTo>
                    <a:cubicBezTo>
                      <a:pt x="6551" y="9603"/>
                      <a:pt x="6527" y="9633"/>
                      <a:pt x="6504" y="9663"/>
                    </a:cubicBezTo>
                    <a:lnTo>
                      <a:pt x="6450" y="9573"/>
                    </a:lnTo>
                    <a:lnTo>
                      <a:pt x="6380" y="9618"/>
                    </a:lnTo>
                    <a:lnTo>
                      <a:pt x="6380" y="9213"/>
                    </a:lnTo>
                    <a:cubicBezTo>
                      <a:pt x="6398" y="9176"/>
                      <a:pt x="6416" y="9138"/>
                      <a:pt x="6434" y="9101"/>
                    </a:cubicBezTo>
                    <a:cubicBezTo>
                      <a:pt x="6442" y="9124"/>
                      <a:pt x="6449" y="9146"/>
                      <a:pt x="6457" y="9169"/>
                    </a:cubicBezTo>
                    <a:cubicBezTo>
                      <a:pt x="6473" y="9161"/>
                      <a:pt x="6488" y="9154"/>
                      <a:pt x="6504" y="9146"/>
                    </a:cubicBezTo>
                    <a:cubicBezTo>
                      <a:pt x="6519" y="9064"/>
                      <a:pt x="6535" y="8981"/>
                      <a:pt x="6550" y="8899"/>
                    </a:cubicBezTo>
                    <a:cubicBezTo>
                      <a:pt x="6558" y="8817"/>
                      <a:pt x="6566" y="8734"/>
                      <a:pt x="6574" y="8652"/>
                    </a:cubicBezTo>
                    <a:cubicBezTo>
                      <a:pt x="6584" y="8637"/>
                      <a:pt x="6595" y="8622"/>
                      <a:pt x="6605" y="8607"/>
                    </a:cubicBezTo>
                    <a:cubicBezTo>
                      <a:pt x="6602" y="8554"/>
                      <a:pt x="6600" y="8502"/>
                      <a:pt x="6597" y="8449"/>
                    </a:cubicBezTo>
                    <a:lnTo>
                      <a:pt x="6535" y="8472"/>
                    </a:lnTo>
                    <a:cubicBezTo>
                      <a:pt x="6517" y="8479"/>
                      <a:pt x="6499" y="8487"/>
                      <a:pt x="6481" y="8494"/>
                    </a:cubicBezTo>
                    <a:lnTo>
                      <a:pt x="6457" y="8584"/>
                    </a:lnTo>
                    <a:lnTo>
                      <a:pt x="6372" y="8562"/>
                    </a:lnTo>
                    <a:lnTo>
                      <a:pt x="6357" y="8337"/>
                    </a:lnTo>
                    <a:lnTo>
                      <a:pt x="6240" y="8157"/>
                    </a:lnTo>
                    <a:lnTo>
                      <a:pt x="6178" y="8157"/>
                    </a:lnTo>
                    <a:cubicBezTo>
                      <a:pt x="6150" y="7962"/>
                      <a:pt x="6121" y="7768"/>
                      <a:pt x="6093" y="7573"/>
                    </a:cubicBezTo>
                    <a:cubicBezTo>
                      <a:pt x="6078" y="7498"/>
                      <a:pt x="6062" y="7423"/>
                      <a:pt x="6047" y="7348"/>
                    </a:cubicBezTo>
                    <a:lnTo>
                      <a:pt x="5930" y="7213"/>
                    </a:lnTo>
                    <a:lnTo>
                      <a:pt x="5760" y="7258"/>
                    </a:lnTo>
                    <a:cubicBezTo>
                      <a:pt x="5742" y="7281"/>
                      <a:pt x="5723" y="7303"/>
                      <a:pt x="5705" y="7326"/>
                    </a:cubicBezTo>
                    <a:cubicBezTo>
                      <a:pt x="5703" y="7356"/>
                      <a:pt x="5700" y="7386"/>
                      <a:pt x="5698" y="7416"/>
                    </a:cubicBezTo>
                    <a:cubicBezTo>
                      <a:pt x="5713" y="7423"/>
                      <a:pt x="5729" y="7431"/>
                      <a:pt x="5744" y="7438"/>
                    </a:cubicBezTo>
                    <a:lnTo>
                      <a:pt x="5744" y="7596"/>
                    </a:lnTo>
                    <a:cubicBezTo>
                      <a:pt x="5731" y="7618"/>
                      <a:pt x="5718" y="7641"/>
                      <a:pt x="5705" y="7663"/>
                    </a:cubicBezTo>
                    <a:cubicBezTo>
                      <a:pt x="5692" y="7730"/>
                      <a:pt x="5680" y="7798"/>
                      <a:pt x="5667" y="7865"/>
                    </a:cubicBezTo>
                    <a:cubicBezTo>
                      <a:pt x="5662" y="7925"/>
                      <a:pt x="5656" y="7985"/>
                      <a:pt x="5651" y="8045"/>
                    </a:cubicBezTo>
                    <a:cubicBezTo>
                      <a:pt x="5636" y="8052"/>
                      <a:pt x="5620" y="8060"/>
                      <a:pt x="5605" y="8067"/>
                    </a:cubicBezTo>
                    <a:cubicBezTo>
                      <a:pt x="5592" y="8105"/>
                      <a:pt x="5579" y="8142"/>
                      <a:pt x="5566" y="8180"/>
                    </a:cubicBezTo>
                    <a:cubicBezTo>
                      <a:pt x="5543" y="8142"/>
                      <a:pt x="5519" y="8105"/>
                      <a:pt x="5496" y="8067"/>
                    </a:cubicBezTo>
                    <a:cubicBezTo>
                      <a:pt x="5465" y="8060"/>
                      <a:pt x="5434" y="8052"/>
                      <a:pt x="5403" y="8045"/>
                    </a:cubicBezTo>
                    <a:cubicBezTo>
                      <a:pt x="5393" y="8023"/>
                      <a:pt x="5382" y="8000"/>
                      <a:pt x="5372" y="7978"/>
                    </a:cubicBezTo>
                    <a:cubicBezTo>
                      <a:pt x="5359" y="7985"/>
                      <a:pt x="5346" y="7993"/>
                      <a:pt x="5333" y="8000"/>
                    </a:cubicBezTo>
                    <a:cubicBezTo>
                      <a:pt x="5310" y="8052"/>
                      <a:pt x="5287" y="8105"/>
                      <a:pt x="5264" y="8157"/>
                    </a:cubicBezTo>
                    <a:lnTo>
                      <a:pt x="5147" y="8225"/>
                    </a:lnTo>
                    <a:cubicBezTo>
                      <a:pt x="5124" y="8232"/>
                      <a:pt x="5101" y="8240"/>
                      <a:pt x="5078" y="8247"/>
                    </a:cubicBezTo>
                    <a:cubicBezTo>
                      <a:pt x="5049" y="8240"/>
                      <a:pt x="5021" y="8232"/>
                      <a:pt x="4992" y="8225"/>
                    </a:cubicBezTo>
                    <a:cubicBezTo>
                      <a:pt x="4984" y="8202"/>
                      <a:pt x="4977" y="8180"/>
                      <a:pt x="4969" y="8157"/>
                    </a:cubicBezTo>
                    <a:cubicBezTo>
                      <a:pt x="4961" y="8127"/>
                      <a:pt x="4954" y="8097"/>
                      <a:pt x="4946" y="8067"/>
                    </a:cubicBezTo>
                    <a:cubicBezTo>
                      <a:pt x="4933" y="8060"/>
                      <a:pt x="4920" y="8052"/>
                      <a:pt x="4907" y="8045"/>
                    </a:cubicBezTo>
                    <a:cubicBezTo>
                      <a:pt x="4899" y="8023"/>
                      <a:pt x="4892" y="8000"/>
                      <a:pt x="4884" y="7978"/>
                    </a:cubicBezTo>
                    <a:lnTo>
                      <a:pt x="4791" y="7933"/>
                    </a:lnTo>
                    <a:cubicBezTo>
                      <a:pt x="4773" y="7963"/>
                      <a:pt x="4754" y="7992"/>
                      <a:pt x="4736" y="8022"/>
                    </a:cubicBezTo>
                    <a:cubicBezTo>
                      <a:pt x="4703" y="8007"/>
                      <a:pt x="4669" y="7993"/>
                      <a:pt x="4636" y="7978"/>
                    </a:cubicBezTo>
                    <a:lnTo>
                      <a:pt x="4597" y="7843"/>
                    </a:lnTo>
                    <a:cubicBezTo>
                      <a:pt x="4594" y="7805"/>
                      <a:pt x="4592" y="7768"/>
                      <a:pt x="4589" y="7730"/>
                    </a:cubicBezTo>
                    <a:lnTo>
                      <a:pt x="4496" y="7640"/>
                    </a:lnTo>
                    <a:lnTo>
                      <a:pt x="4388" y="7573"/>
                    </a:lnTo>
                    <a:cubicBezTo>
                      <a:pt x="4365" y="7640"/>
                      <a:pt x="4341" y="7708"/>
                      <a:pt x="4318" y="7775"/>
                    </a:cubicBezTo>
                    <a:cubicBezTo>
                      <a:pt x="4333" y="7828"/>
                      <a:pt x="4349" y="7880"/>
                      <a:pt x="4364" y="7933"/>
                    </a:cubicBezTo>
                    <a:cubicBezTo>
                      <a:pt x="4362" y="7963"/>
                      <a:pt x="4359" y="7992"/>
                      <a:pt x="4357" y="8022"/>
                    </a:cubicBezTo>
                    <a:cubicBezTo>
                      <a:pt x="4341" y="8060"/>
                      <a:pt x="4326" y="8097"/>
                      <a:pt x="4310" y="8135"/>
                    </a:cubicBezTo>
                    <a:cubicBezTo>
                      <a:pt x="4300" y="8112"/>
                      <a:pt x="4289" y="8090"/>
                      <a:pt x="4279" y="8067"/>
                    </a:cubicBezTo>
                    <a:lnTo>
                      <a:pt x="4155" y="8067"/>
                    </a:lnTo>
                    <a:cubicBezTo>
                      <a:pt x="4142" y="8022"/>
                      <a:pt x="4129" y="7978"/>
                      <a:pt x="4116" y="7933"/>
                    </a:cubicBezTo>
                    <a:lnTo>
                      <a:pt x="4039" y="7888"/>
                    </a:lnTo>
                    <a:cubicBezTo>
                      <a:pt x="4016" y="7880"/>
                      <a:pt x="3992" y="7873"/>
                      <a:pt x="3969" y="7865"/>
                    </a:cubicBezTo>
                    <a:lnTo>
                      <a:pt x="3837" y="8067"/>
                    </a:lnTo>
                    <a:cubicBezTo>
                      <a:pt x="3827" y="8097"/>
                      <a:pt x="3816" y="8127"/>
                      <a:pt x="3806" y="8157"/>
                    </a:cubicBezTo>
                    <a:cubicBezTo>
                      <a:pt x="3788" y="8165"/>
                      <a:pt x="3770" y="8172"/>
                      <a:pt x="3752" y="8180"/>
                    </a:cubicBezTo>
                    <a:cubicBezTo>
                      <a:pt x="3742" y="8210"/>
                      <a:pt x="3731" y="8240"/>
                      <a:pt x="3721" y="8270"/>
                    </a:cubicBezTo>
                    <a:lnTo>
                      <a:pt x="3659" y="8270"/>
                    </a:lnTo>
                    <a:cubicBezTo>
                      <a:pt x="3654" y="8217"/>
                      <a:pt x="3648" y="8165"/>
                      <a:pt x="3643" y="8112"/>
                    </a:cubicBezTo>
                    <a:lnTo>
                      <a:pt x="3558" y="8090"/>
                    </a:lnTo>
                    <a:cubicBezTo>
                      <a:pt x="3540" y="8053"/>
                      <a:pt x="3522" y="8015"/>
                      <a:pt x="3504" y="7978"/>
                    </a:cubicBezTo>
                    <a:cubicBezTo>
                      <a:pt x="3491" y="7925"/>
                      <a:pt x="3478" y="7873"/>
                      <a:pt x="3465" y="7820"/>
                    </a:cubicBezTo>
                    <a:lnTo>
                      <a:pt x="3357" y="7865"/>
                    </a:lnTo>
                    <a:cubicBezTo>
                      <a:pt x="3328" y="7820"/>
                      <a:pt x="3300" y="7775"/>
                      <a:pt x="3271" y="7730"/>
                    </a:cubicBezTo>
                    <a:lnTo>
                      <a:pt x="3256" y="7820"/>
                    </a:lnTo>
                    <a:lnTo>
                      <a:pt x="3225" y="7820"/>
                    </a:lnTo>
                    <a:cubicBezTo>
                      <a:pt x="3207" y="7730"/>
                      <a:pt x="3189" y="7641"/>
                      <a:pt x="3171" y="7551"/>
                    </a:cubicBezTo>
                    <a:cubicBezTo>
                      <a:pt x="3150" y="7461"/>
                      <a:pt x="3130" y="7371"/>
                      <a:pt x="3109" y="7281"/>
                    </a:cubicBezTo>
                    <a:cubicBezTo>
                      <a:pt x="3086" y="7236"/>
                      <a:pt x="3062" y="7191"/>
                      <a:pt x="3039" y="7146"/>
                    </a:cubicBezTo>
                    <a:cubicBezTo>
                      <a:pt x="3036" y="7109"/>
                      <a:pt x="3034" y="7071"/>
                      <a:pt x="3031" y="7034"/>
                    </a:cubicBezTo>
                    <a:lnTo>
                      <a:pt x="2946" y="7101"/>
                    </a:lnTo>
                    <a:lnTo>
                      <a:pt x="2876" y="7213"/>
                    </a:lnTo>
                    <a:cubicBezTo>
                      <a:pt x="2850" y="7176"/>
                      <a:pt x="2824" y="7138"/>
                      <a:pt x="2798" y="7101"/>
                    </a:cubicBezTo>
                    <a:cubicBezTo>
                      <a:pt x="2772" y="7079"/>
                      <a:pt x="2747" y="7056"/>
                      <a:pt x="2721" y="7034"/>
                    </a:cubicBezTo>
                    <a:cubicBezTo>
                      <a:pt x="2708" y="7011"/>
                      <a:pt x="2695" y="6989"/>
                      <a:pt x="2682" y="6966"/>
                    </a:cubicBezTo>
                    <a:cubicBezTo>
                      <a:pt x="2677" y="6914"/>
                      <a:pt x="2672" y="6861"/>
                      <a:pt x="2667" y="6809"/>
                    </a:cubicBezTo>
                    <a:cubicBezTo>
                      <a:pt x="2641" y="6802"/>
                      <a:pt x="2615" y="6794"/>
                      <a:pt x="2589" y="6787"/>
                    </a:cubicBezTo>
                    <a:cubicBezTo>
                      <a:pt x="2561" y="6802"/>
                      <a:pt x="2532" y="6816"/>
                      <a:pt x="2504" y="6831"/>
                    </a:cubicBezTo>
                    <a:lnTo>
                      <a:pt x="2163" y="7101"/>
                    </a:lnTo>
                    <a:cubicBezTo>
                      <a:pt x="2135" y="7109"/>
                      <a:pt x="2106" y="7116"/>
                      <a:pt x="2078" y="7124"/>
                    </a:cubicBezTo>
                    <a:cubicBezTo>
                      <a:pt x="2083" y="7161"/>
                      <a:pt x="2088" y="7199"/>
                      <a:pt x="2093" y="7236"/>
                    </a:cubicBezTo>
                    <a:cubicBezTo>
                      <a:pt x="2098" y="7266"/>
                      <a:pt x="2104" y="7296"/>
                      <a:pt x="2109" y="7326"/>
                    </a:cubicBezTo>
                    <a:cubicBezTo>
                      <a:pt x="2093" y="7341"/>
                      <a:pt x="2078" y="7356"/>
                      <a:pt x="2062" y="7371"/>
                    </a:cubicBezTo>
                    <a:cubicBezTo>
                      <a:pt x="2059" y="7408"/>
                      <a:pt x="2057" y="7446"/>
                      <a:pt x="2054" y="7483"/>
                    </a:cubicBezTo>
                    <a:cubicBezTo>
                      <a:pt x="2046" y="7506"/>
                      <a:pt x="2039" y="7528"/>
                      <a:pt x="2031" y="7551"/>
                    </a:cubicBezTo>
                    <a:cubicBezTo>
                      <a:pt x="2023" y="7581"/>
                      <a:pt x="2016" y="7610"/>
                      <a:pt x="2008" y="7640"/>
                    </a:cubicBezTo>
                    <a:lnTo>
                      <a:pt x="2062" y="7685"/>
                    </a:lnTo>
                    <a:cubicBezTo>
                      <a:pt x="2072" y="7715"/>
                      <a:pt x="2083" y="7745"/>
                      <a:pt x="2093" y="7775"/>
                    </a:cubicBezTo>
                    <a:cubicBezTo>
                      <a:pt x="2080" y="7813"/>
                      <a:pt x="2067" y="7850"/>
                      <a:pt x="2054" y="7888"/>
                    </a:cubicBezTo>
                    <a:cubicBezTo>
                      <a:pt x="2020" y="7895"/>
                      <a:pt x="1987" y="7903"/>
                      <a:pt x="1953" y="7910"/>
                    </a:cubicBezTo>
                    <a:cubicBezTo>
                      <a:pt x="1940" y="7873"/>
                      <a:pt x="1928" y="7835"/>
                      <a:pt x="1915" y="7798"/>
                    </a:cubicBezTo>
                    <a:lnTo>
                      <a:pt x="1845" y="7798"/>
                    </a:lnTo>
                    <a:lnTo>
                      <a:pt x="1760" y="7910"/>
                    </a:lnTo>
                    <a:cubicBezTo>
                      <a:pt x="1739" y="7903"/>
                      <a:pt x="1719" y="7895"/>
                      <a:pt x="1698" y="7888"/>
                    </a:cubicBezTo>
                    <a:lnTo>
                      <a:pt x="1612" y="7730"/>
                    </a:lnTo>
                    <a:lnTo>
                      <a:pt x="1473" y="7663"/>
                    </a:lnTo>
                    <a:cubicBezTo>
                      <a:pt x="1452" y="7685"/>
                      <a:pt x="1432" y="7708"/>
                      <a:pt x="1411" y="7730"/>
                    </a:cubicBezTo>
                    <a:cubicBezTo>
                      <a:pt x="1380" y="7798"/>
                      <a:pt x="1349" y="7865"/>
                      <a:pt x="1318" y="7933"/>
                    </a:cubicBezTo>
                    <a:cubicBezTo>
                      <a:pt x="1315" y="7978"/>
                      <a:pt x="1313" y="8022"/>
                      <a:pt x="1310" y="8067"/>
                    </a:cubicBezTo>
                    <a:cubicBezTo>
                      <a:pt x="1300" y="8082"/>
                      <a:pt x="1289" y="8097"/>
                      <a:pt x="1279" y="8112"/>
                    </a:cubicBezTo>
                    <a:cubicBezTo>
                      <a:pt x="1269" y="8052"/>
                      <a:pt x="1258" y="7993"/>
                      <a:pt x="1248" y="7933"/>
                    </a:cubicBezTo>
                    <a:cubicBezTo>
                      <a:pt x="1233" y="7985"/>
                      <a:pt x="1217" y="8038"/>
                      <a:pt x="1202" y="8090"/>
                    </a:cubicBezTo>
                    <a:lnTo>
                      <a:pt x="1178" y="8360"/>
                    </a:lnTo>
                    <a:cubicBezTo>
                      <a:pt x="1191" y="8412"/>
                      <a:pt x="1204" y="8465"/>
                      <a:pt x="1217" y="8517"/>
                    </a:cubicBezTo>
                    <a:lnTo>
                      <a:pt x="1271" y="8562"/>
                    </a:lnTo>
                    <a:cubicBezTo>
                      <a:pt x="1287" y="8622"/>
                      <a:pt x="1302" y="8682"/>
                      <a:pt x="1318" y="8742"/>
                    </a:cubicBezTo>
                    <a:cubicBezTo>
                      <a:pt x="1323" y="8794"/>
                      <a:pt x="1328" y="8847"/>
                      <a:pt x="1333" y="8899"/>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6" name="Freeform 103">
                <a:extLst>
                  <a:ext uri="{FF2B5EF4-FFF2-40B4-BE49-F238E27FC236}">
                    <a16:creationId xmlns:a16="http://schemas.microsoft.com/office/drawing/2014/main" id="{B033F30A-440D-4A00-BAC2-8B1555504D04}"/>
                  </a:ext>
                </a:extLst>
              </p:cNvPr>
              <p:cNvSpPr>
                <a:spLocks/>
              </p:cNvSpPr>
              <p:nvPr/>
            </p:nvSpPr>
            <p:spPr bwMode="gray">
              <a:xfrm>
                <a:off x="7170576" y="2102020"/>
                <a:ext cx="455695" cy="325325"/>
              </a:xfrm>
              <a:custGeom>
                <a:avLst/>
                <a:gdLst>
                  <a:gd name="T0" fmla="*/ 88 w 276"/>
                  <a:gd name="T1" fmla="*/ 196 h 196"/>
                  <a:gd name="T2" fmla="*/ 36 w 276"/>
                  <a:gd name="T3" fmla="*/ 194 h 196"/>
                  <a:gd name="T4" fmla="*/ 36 w 276"/>
                  <a:gd name="T5" fmla="*/ 182 h 196"/>
                  <a:gd name="T6" fmla="*/ 30 w 276"/>
                  <a:gd name="T7" fmla="*/ 176 h 196"/>
                  <a:gd name="T8" fmla="*/ 20 w 276"/>
                  <a:gd name="T9" fmla="*/ 182 h 196"/>
                  <a:gd name="T10" fmla="*/ 10 w 276"/>
                  <a:gd name="T11" fmla="*/ 176 h 196"/>
                  <a:gd name="T12" fmla="*/ 0 w 276"/>
                  <a:gd name="T13" fmla="*/ 166 h 196"/>
                  <a:gd name="T14" fmla="*/ 0 w 276"/>
                  <a:gd name="T15" fmla="*/ 154 h 196"/>
                  <a:gd name="T16" fmla="*/ 12 w 276"/>
                  <a:gd name="T17" fmla="*/ 150 h 196"/>
                  <a:gd name="T18" fmla="*/ 20 w 276"/>
                  <a:gd name="T19" fmla="*/ 142 h 196"/>
                  <a:gd name="T20" fmla="*/ 20 w 276"/>
                  <a:gd name="T21" fmla="*/ 132 h 196"/>
                  <a:gd name="T22" fmla="*/ 34 w 276"/>
                  <a:gd name="T23" fmla="*/ 118 h 196"/>
                  <a:gd name="T24" fmla="*/ 44 w 276"/>
                  <a:gd name="T25" fmla="*/ 116 h 196"/>
                  <a:gd name="T26" fmla="*/ 48 w 276"/>
                  <a:gd name="T27" fmla="*/ 108 h 196"/>
                  <a:gd name="T28" fmla="*/ 38 w 276"/>
                  <a:gd name="T29" fmla="*/ 106 h 196"/>
                  <a:gd name="T30" fmla="*/ 64 w 276"/>
                  <a:gd name="T31" fmla="*/ 84 h 196"/>
                  <a:gd name="T32" fmla="*/ 76 w 276"/>
                  <a:gd name="T33" fmla="*/ 66 h 196"/>
                  <a:gd name="T34" fmla="*/ 110 w 276"/>
                  <a:gd name="T35" fmla="*/ 40 h 196"/>
                  <a:gd name="T36" fmla="*/ 132 w 276"/>
                  <a:gd name="T37" fmla="*/ 36 h 196"/>
                  <a:gd name="T38" fmla="*/ 140 w 276"/>
                  <a:gd name="T39" fmla="*/ 28 h 196"/>
                  <a:gd name="T40" fmla="*/ 176 w 276"/>
                  <a:gd name="T41" fmla="*/ 24 h 196"/>
                  <a:gd name="T42" fmla="*/ 210 w 276"/>
                  <a:gd name="T43" fmla="*/ 20 h 196"/>
                  <a:gd name="T44" fmla="*/ 230 w 276"/>
                  <a:gd name="T45" fmla="*/ 8 h 196"/>
                  <a:gd name="T46" fmla="*/ 250 w 276"/>
                  <a:gd name="T47" fmla="*/ 0 h 196"/>
                  <a:gd name="T48" fmla="*/ 266 w 276"/>
                  <a:gd name="T49" fmla="*/ 0 h 196"/>
                  <a:gd name="T50" fmla="*/ 276 w 276"/>
                  <a:gd name="T51" fmla="*/ 6 h 196"/>
                  <a:gd name="T52" fmla="*/ 272 w 276"/>
                  <a:gd name="T53" fmla="*/ 18 h 196"/>
                  <a:gd name="T54" fmla="*/ 254 w 276"/>
                  <a:gd name="T55" fmla="*/ 30 h 196"/>
                  <a:gd name="T56" fmla="*/ 222 w 276"/>
                  <a:gd name="T57" fmla="*/ 40 h 196"/>
                  <a:gd name="T58" fmla="*/ 166 w 276"/>
                  <a:gd name="T59" fmla="*/ 50 h 196"/>
                  <a:gd name="T60" fmla="*/ 136 w 276"/>
                  <a:gd name="T61" fmla="*/ 74 h 196"/>
                  <a:gd name="T62" fmla="*/ 122 w 276"/>
                  <a:gd name="T63" fmla="*/ 80 h 196"/>
                  <a:gd name="T64" fmla="*/ 110 w 276"/>
                  <a:gd name="T65" fmla="*/ 82 h 196"/>
                  <a:gd name="T66" fmla="*/ 110 w 276"/>
                  <a:gd name="T67" fmla="*/ 94 h 196"/>
                  <a:gd name="T68" fmla="*/ 96 w 276"/>
                  <a:gd name="T69" fmla="*/ 102 h 196"/>
                  <a:gd name="T70" fmla="*/ 86 w 276"/>
                  <a:gd name="T71" fmla="*/ 116 h 196"/>
                  <a:gd name="T72" fmla="*/ 64 w 276"/>
                  <a:gd name="T73" fmla="*/ 140 h 196"/>
                  <a:gd name="T74" fmla="*/ 62 w 276"/>
                  <a:gd name="T75" fmla="*/ 166 h 196"/>
                  <a:gd name="T76" fmla="*/ 72 w 276"/>
                  <a:gd name="T77" fmla="*/ 174 h 196"/>
                  <a:gd name="T78" fmla="*/ 74 w 276"/>
                  <a:gd name="T79" fmla="*/ 184 h 196"/>
                  <a:gd name="T80" fmla="*/ 88 w 276"/>
                  <a:gd name="T8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7" name="Freeform 104">
                <a:extLst>
                  <a:ext uri="{FF2B5EF4-FFF2-40B4-BE49-F238E27FC236}">
                    <a16:creationId xmlns:a16="http://schemas.microsoft.com/office/drawing/2014/main" id="{CEBFA96D-6018-4B6C-9BDB-FD344AE3FAA3}"/>
                  </a:ext>
                </a:extLst>
              </p:cNvPr>
              <p:cNvSpPr>
                <a:spLocks/>
              </p:cNvSpPr>
              <p:nvPr/>
            </p:nvSpPr>
            <p:spPr bwMode="gray">
              <a:xfrm>
                <a:off x="8422087" y="1965914"/>
                <a:ext cx="158503" cy="86311"/>
              </a:xfrm>
              <a:custGeom>
                <a:avLst/>
                <a:gdLst>
                  <a:gd name="T0" fmla="*/ 0 w 96"/>
                  <a:gd name="T1" fmla="*/ 48 h 52"/>
                  <a:gd name="T2" fmla="*/ 16 w 96"/>
                  <a:gd name="T3" fmla="*/ 30 h 52"/>
                  <a:gd name="T4" fmla="*/ 28 w 96"/>
                  <a:gd name="T5" fmla="*/ 14 h 52"/>
                  <a:gd name="T6" fmla="*/ 40 w 96"/>
                  <a:gd name="T7" fmla="*/ 2 h 52"/>
                  <a:gd name="T8" fmla="*/ 58 w 96"/>
                  <a:gd name="T9" fmla="*/ 0 h 52"/>
                  <a:gd name="T10" fmla="*/ 54 w 96"/>
                  <a:gd name="T11" fmla="*/ 14 h 52"/>
                  <a:gd name="T12" fmla="*/ 70 w 96"/>
                  <a:gd name="T13" fmla="*/ 6 h 52"/>
                  <a:gd name="T14" fmla="*/ 82 w 96"/>
                  <a:gd name="T15" fmla="*/ 16 h 52"/>
                  <a:gd name="T16" fmla="*/ 96 w 96"/>
                  <a:gd name="T17" fmla="*/ 22 h 52"/>
                  <a:gd name="T18" fmla="*/ 94 w 96"/>
                  <a:gd name="T19" fmla="*/ 32 h 52"/>
                  <a:gd name="T20" fmla="*/ 86 w 96"/>
                  <a:gd name="T21" fmla="*/ 40 h 52"/>
                  <a:gd name="T22" fmla="*/ 58 w 96"/>
                  <a:gd name="T23" fmla="*/ 40 h 52"/>
                  <a:gd name="T24" fmla="*/ 26 w 96"/>
                  <a:gd name="T25" fmla="*/ 42 h 52"/>
                  <a:gd name="T26" fmla="*/ 20 w 96"/>
                  <a:gd name="T27" fmla="*/ 48 h 52"/>
                  <a:gd name="T28" fmla="*/ 8 w 96"/>
                  <a:gd name="T29" fmla="*/ 52 h 52"/>
                  <a:gd name="T30" fmla="*/ 0 w 96"/>
                  <a:gd name="T3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8" name="Freeform 105">
                <a:extLst>
                  <a:ext uri="{FF2B5EF4-FFF2-40B4-BE49-F238E27FC236}">
                    <a16:creationId xmlns:a16="http://schemas.microsoft.com/office/drawing/2014/main" id="{F28259CB-8E76-4225-82B8-071379415743}"/>
                  </a:ext>
                </a:extLst>
              </p:cNvPr>
              <p:cNvSpPr>
                <a:spLocks/>
              </p:cNvSpPr>
              <p:nvPr/>
            </p:nvSpPr>
            <p:spPr bwMode="gray">
              <a:xfrm>
                <a:off x="8276794" y="1919438"/>
                <a:ext cx="158503" cy="76353"/>
              </a:xfrm>
              <a:custGeom>
                <a:avLst/>
                <a:gdLst>
                  <a:gd name="T0" fmla="*/ 0 w 96"/>
                  <a:gd name="T1" fmla="*/ 22 h 46"/>
                  <a:gd name="T2" fmla="*/ 16 w 96"/>
                  <a:gd name="T3" fmla="*/ 6 h 46"/>
                  <a:gd name="T4" fmla="*/ 46 w 96"/>
                  <a:gd name="T5" fmla="*/ 0 h 46"/>
                  <a:gd name="T6" fmla="*/ 64 w 96"/>
                  <a:gd name="T7" fmla="*/ 2 h 46"/>
                  <a:gd name="T8" fmla="*/ 64 w 96"/>
                  <a:gd name="T9" fmla="*/ 10 h 46"/>
                  <a:gd name="T10" fmla="*/ 76 w 96"/>
                  <a:gd name="T11" fmla="*/ 8 h 46"/>
                  <a:gd name="T12" fmla="*/ 88 w 96"/>
                  <a:gd name="T13" fmla="*/ 6 h 46"/>
                  <a:gd name="T14" fmla="*/ 96 w 96"/>
                  <a:gd name="T15" fmla="*/ 14 h 46"/>
                  <a:gd name="T16" fmla="*/ 96 w 96"/>
                  <a:gd name="T17" fmla="*/ 26 h 46"/>
                  <a:gd name="T18" fmla="*/ 84 w 96"/>
                  <a:gd name="T19" fmla="*/ 36 h 46"/>
                  <a:gd name="T20" fmla="*/ 92 w 96"/>
                  <a:gd name="T21" fmla="*/ 46 h 46"/>
                  <a:gd name="T22" fmla="*/ 54 w 96"/>
                  <a:gd name="T23" fmla="*/ 46 h 46"/>
                  <a:gd name="T24" fmla="*/ 40 w 96"/>
                  <a:gd name="T25" fmla="*/ 40 h 46"/>
                  <a:gd name="T26" fmla="*/ 16 w 96"/>
                  <a:gd name="T27" fmla="*/ 40 h 46"/>
                  <a:gd name="T28" fmla="*/ 8 w 96"/>
                  <a:gd name="T29" fmla="*/ 28 h 46"/>
                  <a:gd name="T30" fmla="*/ 0 w 96"/>
                  <a:gd name="T31"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29" name="Freeform 106">
                <a:extLst>
                  <a:ext uri="{FF2B5EF4-FFF2-40B4-BE49-F238E27FC236}">
                    <a16:creationId xmlns:a16="http://schemas.microsoft.com/office/drawing/2014/main" id="{6D3C9515-978F-492A-99B8-F1EEF839D4DB}"/>
                  </a:ext>
                </a:extLst>
              </p:cNvPr>
              <p:cNvSpPr>
                <a:spLocks/>
              </p:cNvSpPr>
              <p:nvPr/>
            </p:nvSpPr>
            <p:spPr bwMode="gray">
              <a:xfrm>
                <a:off x="8237167" y="1849724"/>
                <a:ext cx="138690" cy="73033"/>
              </a:xfrm>
              <a:custGeom>
                <a:avLst/>
                <a:gdLst>
                  <a:gd name="T0" fmla="*/ 0 w 84"/>
                  <a:gd name="T1" fmla="*/ 34 h 44"/>
                  <a:gd name="T2" fmla="*/ 22 w 84"/>
                  <a:gd name="T3" fmla="*/ 44 h 44"/>
                  <a:gd name="T4" fmla="*/ 36 w 84"/>
                  <a:gd name="T5" fmla="*/ 42 h 44"/>
                  <a:gd name="T6" fmla="*/ 56 w 84"/>
                  <a:gd name="T7" fmla="*/ 38 h 44"/>
                  <a:gd name="T8" fmla="*/ 74 w 84"/>
                  <a:gd name="T9" fmla="*/ 36 h 44"/>
                  <a:gd name="T10" fmla="*/ 76 w 84"/>
                  <a:gd name="T11" fmla="*/ 28 h 44"/>
                  <a:gd name="T12" fmla="*/ 84 w 84"/>
                  <a:gd name="T13" fmla="*/ 22 h 44"/>
                  <a:gd name="T14" fmla="*/ 72 w 84"/>
                  <a:gd name="T15" fmla="*/ 14 h 44"/>
                  <a:gd name="T16" fmla="*/ 60 w 84"/>
                  <a:gd name="T17" fmla="*/ 2 h 44"/>
                  <a:gd name="T18" fmla="*/ 44 w 84"/>
                  <a:gd name="T19" fmla="*/ 0 h 44"/>
                  <a:gd name="T20" fmla="*/ 40 w 84"/>
                  <a:gd name="T21" fmla="*/ 10 h 44"/>
                  <a:gd name="T22" fmla="*/ 16 w 84"/>
                  <a:gd name="T23" fmla="*/ 12 h 44"/>
                  <a:gd name="T24" fmla="*/ 12 w 84"/>
                  <a:gd name="T25" fmla="*/ 18 h 44"/>
                  <a:gd name="T26" fmla="*/ 10 w 84"/>
                  <a:gd name="T27" fmla="*/ 28 h 44"/>
                  <a:gd name="T28" fmla="*/ 0 w 84"/>
                  <a:gd name="T29"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0" name="Freeform 107">
                <a:extLst>
                  <a:ext uri="{FF2B5EF4-FFF2-40B4-BE49-F238E27FC236}">
                    <a16:creationId xmlns:a16="http://schemas.microsoft.com/office/drawing/2014/main" id="{7A808459-3127-4232-8309-CA6D20005A7C}"/>
                  </a:ext>
                </a:extLst>
              </p:cNvPr>
              <p:cNvSpPr>
                <a:spLocks/>
              </p:cNvSpPr>
              <p:nvPr/>
            </p:nvSpPr>
            <p:spPr bwMode="gray">
              <a:xfrm>
                <a:off x="9412730" y="2151813"/>
                <a:ext cx="211337" cy="73033"/>
              </a:xfrm>
              <a:custGeom>
                <a:avLst/>
                <a:gdLst>
                  <a:gd name="T0" fmla="*/ 38 w 128"/>
                  <a:gd name="T1" fmla="*/ 42 h 44"/>
                  <a:gd name="T2" fmla="*/ 26 w 128"/>
                  <a:gd name="T3" fmla="*/ 44 h 44"/>
                  <a:gd name="T4" fmla="*/ 2 w 128"/>
                  <a:gd name="T5" fmla="*/ 32 h 44"/>
                  <a:gd name="T6" fmla="*/ 0 w 128"/>
                  <a:gd name="T7" fmla="*/ 20 h 44"/>
                  <a:gd name="T8" fmla="*/ 6 w 128"/>
                  <a:gd name="T9" fmla="*/ 6 h 44"/>
                  <a:gd name="T10" fmla="*/ 18 w 128"/>
                  <a:gd name="T11" fmla="*/ 0 h 44"/>
                  <a:gd name="T12" fmla="*/ 30 w 128"/>
                  <a:gd name="T13" fmla="*/ 0 h 44"/>
                  <a:gd name="T14" fmla="*/ 46 w 128"/>
                  <a:gd name="T15" fmla="*/ 8 h 44"/>
                  <a:gd name="T16" fmla="*/ 58 w 128"/>
                  <a:gd name="T17" fmla="*/ 16 h 44"/>
                  <a:gd name="T18" fmla="*/ 64 w 128"/>
                  <a:gd name="T19" fmla="*/ 4 h 44"/>
                  <a:gd name="T20" fmla="*/ 76 w 128"/>
                  <a:gd name="T21" fmla="*/ 4 h 44"/>
                  <a:gd name="T22" fmla="*/ 86 w 128"/>
                  <a:gd name="T23" fmla="*/ 10 h 44"/>
                  <a:gd name="T24" fmla="*/ 100 w 128"/>
                  <a:gd name="T25" fmla="*/ 8 h 44"/>
                  <a:gd name="T26" fmla="*/ 120 w 128"/>
                  <a:gd name="T27" fmla="*/ 14 h 44"/>
                  <a:gd name="T28" fmla="*/ 128 w 128"/>
                  <a:gd name="T29" fmla="*/ 20 h 44"/>
                  <a:gd name="T30" fmla="*/ 120 w 128"/>
                  <a:gd name="T31" fmla="*/ 32 h 44"/>
                  <a:gd name="T32" fmla="*/ 104 w 128"/>
                  <a:gd name="T33" fmla="*/ 36 h 44"/>
                  <a:gd name="T34" fmla="*/ 92 w 128"/>
                  <a:gd name="T35" fmla="*/ 32 h 44"/>
                  <a:gd name="T36" fmla="*/ 86 w 128"/>
                  <a:gd name="T37" fmla="*/ 24 h 44"/>
                  <a:gd name="T38" fmla="*/ 90 w 128"/>
                  <a:gd name="T39" fmla="*/ 14 h 44"/>
                  <a:gd name="T40" fmla="*/ 78 w 128"/>
                  <a:gd name="T41" fmla="*/ 16 h 44"/>
                  <a:gd name="T42" fmla="*/ 80 w 128"/>
                  <a:gd name="T43" fmla="*/ 24 h 44"/>
                  <a:gd name="T44" fmla="*/ 84 w 128"/>
                  <a:gd name="T45" fmla="*/ 30 h 44"/>
                  <a:gd name="T46" fmla="*/ 88 w 128"/>
                  <a:gd name="T47" fmla="*/ 38 h 44"/>
                  <a:gd name="T48" fmla="*/ 78 w 128"/>
                  <a:gd name="T49" fmla="*/ 38 h 44"/>
                  <a:gd name="T50" fmla="*/ 62 w 128"/>
                  <a:gd name="T51" fmla="*/ 36 h 44"/>
                  <a:gd name="T52" fmla="*/ 48 w 128"/>
                  <a:gd name="T53" fmla="*/ 36 h 44"/>
                  <a:gd name="T54" fmla="*/ 38 w 128"/>
                  <a:gd name="T55" fmla="*/ 34 h 44"/>
                  <a:gd name="T56" fmla="*/ 38 w 128"/>
                  <a:gd name="T5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1" name="Freeform 108">
                <a:extLst>
                  <a:ext uri="{FF2B5EF4-FFF2-40B4-BE49-F238E27FC236}">
                    <a16:creationId xmlns:a16="http://schemas.microsoft.com/office/drawing/2014/main" id="{E6D8C48B-7325-4EB8-B6A8-414FDC3670A5}"/>
                  </a:ext>
                </a:extLst>
              </p:cNvPr>
              <p:cNvSpPr>
                <a:spLocks/>
              </p:cNvSpPr>
              <p:nvPr/>
            </p:nvSpPr>
            <p:spPr bwMode="gray">
              <a:xfrm>
                <a:off x="9650484" y="2185011"/>
                <a:ext cx="122179" cy="39836"/>
              </a:xfrm>
              <a:custGeom>
                <a:avLst/>
                <a:gdLst>
                  <a:gd name="T0" fmla="*/ 6 w 74"/>
                  <a:gd name="T1" fmla="*/ 0 h 24"/>
                  <a:gd name="T2" fmla="*/ 16 w 74"/>
                  <a:gd name="T3" fmla="*/ 4 h 24"/>
                  <a:gd name="T4" fmla="*/ 36 w 74"/>
                  <a:gd name="T5" fmla="*/ 4 h 24"/>
                  <a:gd name="T6" fmla="*/ 50 w 74"/>
                  <a:gd name="T7" fmla="*/ 8 h 24"/>
                  <a:gd name="T8" fmla="*/ 68 w 74"/>
                  <a:gd name="T9" fmla="*/ 10 h 24"/>
                  <a:gd name="T10" fmla="*/ 74 w 74"/>
                  <a:gd name="T11" fmla="*/ 14 h 24"/>
                  <a:gd name="T12" fmla="*/ 60 w 74"/>
                  <a:gd name="T13" fmla="*/ 20 h 24"/>
                  <a:gd name="T14" fmla="*/ 48 w 74"/>
                  <a:gd name="T15" fmla="*/ 24 h 24"/>
                  <a:gd name="T16" fmla="*/ 36 w 74"/>
                  <a:gd name="T17" fmla="*/ 24 h 24"/>
                  <a:gd name="T18" fmla="*/ 20 w 74"/>
                  <a:gd name="T19" fmla="*/ 20 h 24"/>
                  <a:gd name="T20" fmla="*/ 4 w 74"/>
                  <a:gd name="T21" fmla="*/ 16 h 24"/>
                  <a:gd name="T22" fmla="*/ 0 w 74"/>
                  <a:gd name="T23" fmla="*/ 8 h 24"/>
                  <a:gd name="T24" fmla="*/ 6 w 7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2" name="Freeform 109">
                <a:extLst>
                  <a:ext uri="{FF2B5EF4-FFF2-40B4-BE49-F238E27FC236}">
                    <a16:creationId xmlns:a16="http://schemas.microsoft.com/office/drawing/2014/main" id="{90C60B38-330B-4EB1-AE0F-8525A634079A}"/>
                  </a:ext>
                </a:extLst>
              </p:cNvPr>
              <p:cNvSpPr>
                <a:spLocks/>
              </p:cNvSpPr>
              <p:nvPr/>
            </p:nvSpPr>
            <p:spPr bwMode="gray">
              <a:xfrm>
                <a:off x="10502437" y="2377550"/>
                <a:ext cx="95762" cy="39836"/>
              </a:xfrm>
              <a:custGeom>
                <a:avLst/>
                <a:gdLst>
                  <a:gd name="T0" fmla="*/ 0 w 58"/>
                  <a:gd name="T1" fmla="*/ 16 h 24"/>
                  <a:gd name="T2" fmla="*/ 2 w 58"/>
                  <a:gd name="T3" fmla="*/ 24 h 24"/>
                  <a:gd name="T4" fmla="*/ 10 w 58"/>
                  <a:gd name="T5" fmla="*/ 24 h 24"/>
                  <a:gd name="T6" fmla="*/ 24 w 58"/>
                  <a:gd name="T7" fmla="*/ 24 h 24"/>
                  <a:gd name="T8" fmla="*/ 46 w 58"/>
                  <a:gd name="T9" fmla="*/ 20 h 24"/>
                  <a:gd name="T10" fmla="*/ 58 w 58"/>
                  <a:gd name="T11" fmla="*/ 18 h 24"/>
                  <a:gd name="T12" fmla="*/ 58 w 58"/>
                  <a:gd name="T13" fmla="*/ 8 h 24"/>
                  <a:gd name="T14" fmla="*/ 48 w 58"/>
                  <a:gd name="T15" fmla="*/ 4 h 24"/>
                  <a:gd name="T16" fmla="*/ 36 w 58"/>
                  <a:gd name="T17" fmla="*/ 0 h 24"/>
                  <a:gd name="T18" fmla="*/ 22 w 58"/>
                  <a:gd name="T19" fmla="*/ 2 h 24"/>
                  <a:gd name="T20" fmla="*/ 14 w 58"/>
                  <a:gd name="T21" fmla="*/ 8 h 24"/>
                  <a:gd name="T22" fmla="*/ 0 w 58"/>
                  <a:gd name="T2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3" name="Freeform 110">
                <a:extLst>
                  <a:ext uri="{FF2B5EF4-FFF2-40B4-BE49-F238E27FC236}">
                    <a16:creationId xmlns:a16="http://schemas.microsoft.com/office/drawing/2014/main" id="{1309CD36-17CC-4BD2-A0DF-0C72081187A1}"/>
                  </a:ext>
                </a:extLst>
              </p:cNvPr>
              <p:cNvSpPr>
                <a:spLocks/>
              </p:cNvSpPr>
              <p:nvPr/>
            </p:nvSpPr>
            <p:spPr bwMode="gray">
              <a:xfrm>
                <a:off x="9534909" y="3101233"/>
                <a:ext cx="69344" cy="288809"/>
              </a:xfrm>
              <a:custGeom>
                <a:avLst/>
                <a:gdLst>
                  <a:gd name="T0" fmla="*/ 0 w 42"/>
                  <a:gd name="T1" fmla="*/ 166 h 174"/>
                  <a:gd name="T2" fmla="*/ 6 w 42"/>
                  <a:gd name="T3" fmla="*/ 174 h 174"/>
                  <a:gd name="T4" fmla="*/ 10 w 42"/>
                  <a:gd name="T5" fmla="*/ 160 h 174"/>
                  <a:gd name="T6" fmla="*/ 18 w 42"/>
                  <a:gd name="T7" fmla="*/ 162 h 174"/>
                  <a:gd name="T8" fmla="*/ 24 w 42"/>
                  <a:gd name="T9" fmla="*/ 170 h 174"/>
                  <a:gd name="T10" fmla="*/ 26 w 42"/>
                  <a:gd name="T11" fmla="*/ 162 h 174"/>
                  <a:gd name="T12" fmla="*/ 22 w 42"/>
                  <a:gd name="T13" fmla="*/ 154 h 174"/>
                  <a:gd name="T14" fmla="*/ 14 w 42"/>
                  <a:gd name="T15" fmla="*/ 144 h 174"/>
                  <a:gd name="T16" fmla="*/ 10 w 42"/>
                  <a:gd name="T17" fmla="*/ 134 h 174"/>
                  <a:gd name="T18" fmla="*/ 14 w 42"/>
                  <a:gd name="T19" fmla="*/ 126 h 174"/>
                  <a:gd name="T20" fmla="*/ 18 w 42"/>
                  <a:gd name="T21" fmla="*/ 114 h 174"/>
                  <a:gd name="T22" fmla="*/ 22 w 42"/>
                  <a:gd name="T23" fmla="*/ 108 h 174"/>
                  <a:gd name="T24" fmla="*/ 30 w 42"/>
                  <a:gd name="T25" fmla="*/ 106 h 174"/>
                  <a:gd name="T26" fmla="*/ 42 w 42"/>
                  <a:gd name="T27" fmla="*/ 116 h 174"/>
                  <a:gd name="T28" fmla="*/ 42 w 42"/>
                  <a:gd name="T29" fmla="*/ 104 h 174"/>
                  <a:gd name="T30" fmla="*/ 32 w 42"/>
                  <a:gd name="T31" fmla="*/ 88 h 174"/>
                  <a:gd name="T32" fmla="*/ 28 w 42"/>
                  <a:gd name="T33" fmla="*/ 62 h 174"/>
                  <a:gd name="T34" fmla="*/ 24 w 42"/>
                  <a:gd name="T35" fmla="*/ 42 h 174"/>
                  <a:gd name="T36" fmla="*/ 22 w 42"/>
                  <a:gd name="T37" fmla="*/ 26 h 174"/>
                  <a:gd name="T38" fmla="*/ 20 w 42"/>
                  <a:gd name="T39" fmla="*/ 12 h 174"/>
                  <a:gd name="T40" fmla="*/ 16 w 42"/>
                  <a:gd name="T41" fmla="*/ 0 h 174"/>
                  <a:gd name="T42" fmla="*/ 12 w 42"/>
                  <a:gd name="T43" fmla="*/ 6 h 174"/>
                  <a:gd name="T44" fmla="*/ 12 w 42"/>
                  <a:gd name="T45" fmla="*/ 16 h 174"/>
                  <a:gd name="T46" fmla="*/ 2 w 42"/>
                  <a:gd name="T47" fmla="*/ 20 h 174"/>
                  <a:gd name="T48" fmla="*/ 2 w 42"/>
                  <a:gd name="T49" fmla="*/ 36 h 174"/>
                  <a:gd name="T50" fmla="*/ 2 w 42"/>
                  <a:gd name="T51" fmla="*/ 50 h 174"/>
                  <a:gd name="T52" fmla="*/ 2 w 42"/>
                  <a:gd name="T53" fmla="*/ 62 h 174"/>
                  <a:gd name="T54" fmla="*/ 8 w 42"/>
                  <a:gd name="T55" fmla="*/ 70 h 174"/>
                  <a:gd name="T56" fmla="*/ 6 w 42"/>
                  <a:gd name="T57" fmla="*/ 82 h 174"/>
                  <a:gd name="T58" fmla="*/ 6 w 42"/>
                  <a:gd name="T59" fmla="*/ 102 h 174"/>
                  <a:gd name="T60" fmla="*/ 6 w 42"/>
                  <a:gd name="T61" fmla="*/ 126 h 174"/>
                  <a:gd name="T62" fmla="*/ 6 w 42"/>
                  <a:gd name="T63" fmla="*/ 146 h 174"/>
                  <a:gd name="T64" fmla="*/ 6 w 42"/>
                  <a:gd name="T65" fmla="*/ 158 h 174"/>
                  <a:gd name="T66" fmla="*/ 0 w 42"/>
                  <a:gd name="T67"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4" name="Freeform 111">
                <a:extLst>
                  <a:ext uri="{FF2B5EF4-FFF2-40B4-BE49-F238E27FC236}">
                    <a16:creationId xmlns:a16="http://schemas.microsoft.com/office/drawing/2014/main" id="{E275D0A2-0FB1-4FC2-B2FA-10CCBBD97CEF}"/>
                  </a:ext>
                </a:extLst>
              </p:cNvPr>
              <p:cNvSpPr>
                <a:spLocks/>
              </p:cNvSpPr>
              <p:nvPr/>
            </p:nvSpPr>
            <p:spPr bwMode="gray">
              <a:xfrm>
                <a:off x="6992262" y="3585903"/>
                <a:ext cx="39626" cy="33197"/>
              </a:xfrm>
              <a:custGeom>
                <a:avLst/>
                <a:gdLst>
                  <a:gd name="T0" fmla="*/ 22 w 24"/>
                  <a:gd name="T1" fmla="*/ 20 h 20"/>
                  <a:gd name="T2" fmla="*/ 14 w 24"/>
                  <a:gd name="T3" fmla="*/ 16 h 20"/>
                  <a:gd name="T4" fmla="*/ 8 w 24"/>
                  <a:gd name="T5" fmla="*/ 12 h 20"/>
                  <a:gd name="T6" fmla="*/ 0 w 24"/>
                  <a:gd name="T7" fmla="*/ 4 h 20"/>
                  <a:gd name="T8" fmla="*/ 2 w 24"/>
                  <a:gd name="T9" fmla="*/ 0 h 20"/>
                  <a:gd name="T10" fmla="*/ 10 w 24"/>
                  <a:gd name="T11" fmla="*/ 0 h 20"/>
                  <a:gd name="T12" fmla="*/ 16 w 24"/>
                  <a:gd name="T13" fmla="*/ 4 h 20"/>
                  <a:gd name="T14" fmla="*/ 22 w 24"/>
                  <a:gd name="T15" fmla="*/ 6 h 20"/>
                  <a:gd name="T16" fmla="*/ 24 w 24"/>
                  <a:gd name="T17" fmla="*/ 14 h 20"/>
                  <a:gd name="T18" fmla="*/ 22 w 2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5" name="Freeform 112">
                <a:extLst>
                  <a:ext uri="{FF2B5EF4-FFF2-40B4-BE49-F238E27FC236}">
                    <a16:creationId xmlns:a16="http://schemas.microsoft.com/office/drawing/2014/main" id="{4058C3EF-E990-4C56-824D-5FDD6974313C}"/>
                  </a:ext>
                </a:extLst>
              </p:cNvPr>
              <p:cNvSpPr>
                <a:spLocks/>
              </p:cNvSpPr>
              <p:nvPr/>
            </p:nvSpPr>
            <p:spPr bwMode="gray">
              <a:xfrm>
                <a:off x="6671954" y="3718688"/>
                <a:ext cx="49532" cy="26557"/>
              </a:xfrm>
              <a:custGeom>
                <a:avLst/>
                <a:gdLst>
                  <a:gd name="T0" fmla="*/ 8 w 30"/>
                  <a:gd name="T1" fmla="*/ 6 h 16"/>
                  <a:gd name="T2" fmla="*/ 16 w 30"/>
                  <a:gd name="T3" fmla="*/ 4 h 16"/>
                  <a:gd name="T4" fmla="*/ 24 w 30"/>
                  <a:gd name="T5" fmla="*/ 4 h 16"/>
                  <a:gd name="T6" fmla="*/ 30 w 30"/>
                  <a:gd name="T7" fmla="*/ 0 h 16"/>
                  <a:gd name="T8" fmla="*/ 22 w 30"/>
                  <a:gd name="T9" fmla="*/ 8 h 16"/>
                  <a:gd name="T10" fmla="*/ 18 w 30"/>
                  <a:gd name="T11" fmla="*/ 12 h 16"/>
                  <a:gd name="T12" fmla="*/ 12 w 30"/>
                  <a:gd name="T13" fmla="*/ 16 h 16"/>
                  <a:gd name="T14" fmla="*/ 4 w 30"/>
                  <a:gd name="T15" fmla="*/ 16 h 16"/>
                  <a:gd name="T16" fmla="*/ 0 w 30"/>
                  <a:gd name="T17" fmla="*/ 12 h 16"/>
                  <a:gd name="T18" fmla="*/ 0 w 30"/>
                  <a:gd name="T19" fmla="*/ 6 h 16"/>
                  <a:gd name="T20" fmla="*/ 8 w 30"/>
                  <a:gd name="T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6" name="Freeform 113">
                <a:extLst>
                  <a:ext uri="{FF2B5EF4-FFF2-40B4-BE49-F238E27FC236}">
                    <a16:creationId xmlns:a16="http://schemas.microsoft.com/office/drawing/2014/main" id="{8C1436D5-EDAD-4DD5-B57A-57E5A5875DA1}"/>
                  </a:ext>
                </a:extLst>
              </p:cNvPr>
              <p:cNvSpPr>
                <a:spLocks/>
              </p:cNvSpPr>
              <p:nvPr/>
            </p:nvSpPr>
            <p:spPr bwMode="gray">
              <a:xfrm>
                <a:off x="6510148" y="3516190"/>
                <a:ext cx="482112" cy="185901"/>
              </a:xfrm>
              <a:custGeom>
                <a:avLst/>
                <a:gdLst>
                  <a:gd name="T0" fmla="*/ 0 w 292"/>
                  <a:gd name="T1" fmla="*/ 46 h 112"/>
                  <a:gd name="T2" fmla="*/ 6 w 292"/>
                  <a:gd name="T3" fmla="*/ 34 h 112"/>
                  <a:gd name="T4" fmla="*/ 26 w 292"/>
                  <a:gd name="T5" fmla="*/ 34 h 112"/>
                  <a:gd name="T6" fmla="*/ 46 w 292"/>
                  <a:gd name="T7" fmla="*/ 34 h 112"/>
                  <a:gd name="T8" fmla="*/ 52 w 292"/>
                  <a:gd name="T9" fmla="*/ 26 h 112"/>
                  <a:gd name="T10" fmla="*/ 52 w 292"/>
                  <a:gd name="T11" fmla="*/ 22 h 112"/>
                  <a:gd name="T12" fmla="*/ 46 w 292"/>
                  <a:gd name="T13" fmla="*/ 16 h 112"/>
                  <a:gd name="T14" fmla="*/ 82 w 292"/>
                  <a:gd name="T15" fmla="*/ 18 h 112"/>
                  <a:gd name="T16" fmla="*/ 110 w 292"/>
                  <a:gd name="T17" fmla="*/ 0 h 112"/>
                  <a:gd name="T18" fmla="*/ 146 w 292"/>
                  <a:gd name="T19" fmla="*/ 12 h 112"/>
                  <a:gd name="T20" fmla="*/ 160 w 292"/>
                  <a:gd name="T21" fmla="*/ 16 h 112"/>
                  <a:gd name="T22" fmla="*/ 182 w 292"/>
                  <a:gd name="T23" fmla="*/ 22 h 112"/>
                  <a:gd name="T24" fmla="*/ 218 w 292"/>
                  <a:gd name="T25" fmla="*/ 22 h 112"/>
                  <a:gd name="T26" fmla="*/ 242 w 292"/>
                  <a:gd name="T27" fmla="*/ 10 h 112"/>
                  <a:gd name="T28" fmla="*/ 252 w 292"/>
                  <a:gd name="T29" fmla="*/ 14 h 112"/>
                  <a:gd name="T30" fmla="*/ 262 w 292"/>
                  <a:gd name="T31" fmla="*/ 10 h 112"/>
                  <a:gd name="T32" fmla="*/ 274 w 292"/>
                  <a:gd name="T33" fmla="*/ 20 h 112"/>
                  <a:gd name="T34" fmla="*/ 274 w 292"/>
                  <a:gd name="T35" fmla="*/ 42 h 112"/>
                  <a:gd name="T36" fmla="*/ 292 w 292"/>
                  <a:gd name="T37" fmla="*/ 46 h 112"/>
                  <a:gd name="T38" fmla="*/ 282 w 292"/>
                  <a:gd name="T39" fmla="*/ 52 h 112"/>
                  <a:gd name="T40" fmla="*/ 286 w 292"/>
                  <a:gd name="T41" fmla="*/ 68 h 112"/>
                  <a:gd name="T42" fmla="*/ 292 w 292"/>
                  <a:gd name="T43" fmla="*/ 88 h 112"/>
                  <a:gd name="T44" fmla="*/ 282 w 292"/>
                  <a:gd name="T45" fmla="*/ 90 h 112"/>
                  <a:gd name="T46" fmla="*/ 252 w 292"/>
                  <a:gd name="T47" fmla="*/ 92 h 112"/>
                  <a:gd name="T48" fmla="*/ 214 w 292"/>
                  <a:gd name="T49" fmla="*/ 100 h 112"/>
                  <a:gd name="T50" fmla="*/ 190 w 292"/>
                  <a:gd name="T51" fmla="*/ 96 h 112"/>
                  <a:gd name="T52" fmla="*/ 182 w 292"/>
                  <a:gd name="T53" fmla="*/ 100 h 112"/>
                  <a:gd name="T54" fmla="*/ 164 w 292"/>
                  <a:gd name="T55" fmla="*/ 96 h 112"/>
                  <a:gd name="T56" fmla="*/ 154 w 292"/>
                  <a:gd name="T57" fmla="*/ 112 h 112"/>
                  <a:gd name="T58" fmla="*/ 156 w 292"/>
                  <a:gd name="T59" fmla="*/ 96 h 112"/>
                  <a:gd name="T60" fmla="*/ 146 w 292"/>
                  <a:gd name="T61" fmla="*/ 100 h 112"/>
                  <a:gd name="T62" fmla="*/ 128 w 292"/>
                  <a:gd name="T63" fmla="*/ 100 h 112"/>
                  <a:gd name="T64" fmla="*/ 110 w 292"/>
                  <a:gd name="T65" fmla="*/ 110 h 112"/>
                  <a:gd name="T66" fmla="*/ 92 w 292"/>
                  <a:gd name="T67" fmla="*/ 104 h 112"/>
                  <a:gd name="T68" fmla="*/ 72 w 292"/>
                  <a:gd name="T69" fmla="*/ 96 h 112"/>
                  <a:gd name="T70" fmla="*/ 68 w 292"/>
                  <a:gd name="T71" fmla="*/ 104 h 112"/>
                  <a:gd name="T72" fmla="*/ 50 w 292"/>
                  <a:gd name="T73" fmla="*/ 108 h 112"/>
                  <a:gd name="T74" fmla="*/ 34 w 292"/>
                  <a:gd name="T75" fmla="*/ 96 h 112"/>
                  <a:gd name="T76" fmla="*/ 16 w 292"/>
                  <a:gd name="T77" fmla="*/ 84 h 112"/>
                  <a:gd name="T78" fmla="*/ 6 w 292"/>
                  <a:gd name="T79" fmla="*/ 74 h 112"/>
                  <a:gd name="T80" fmla="*/ 14 w 292"/>
                  <a:gd name="T81" fmla="*/ 62 h 112"/>
                  <a:gd name="T82" fmla="*/ 10 w 292"/>
                  <a:gd name="T8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7" name="Freeform 114">
                <a:extLst>
                  <a:ext uri="{FF2B5EF4-FFF2-40B4-BE49-F238E27FC236}">
                    <a16:creationId xmlns:a16="http://schemas.microsoft.com/office/drawing/2014/main" id="{5A63A2F8-97DA-4BA9-A8B7-0FCF39EAC20A}"/>
                  </a:ext>
                </a:extLst>
              </p:cNvPr>
              <p:cNvSpPr>
                <a:spLocks/>
              </p:cNvSpPr>
              <p:nvPr/>
            </p:nvSpPr>
            <p:spPr bwMode="gray">
              <a:xfrm>
                <a:off x="6737997" y="3745246"/>
                <a:ext cx="46230" cy="46475"/>
              </a:xfrm>
              <a:custGeom>
                <a:avLst/>
                <a:gdLst>
                  <a:gd name="T0" fmla="*/ 16 w 28"/>
                  <a:gd name="T1" fmla="*/ 2 h 28"/>
                  <a:gd name="T2" fmla="*/ 24 w 28"/>
                  <a:gd name="T3" fmla="*/ 0 h 28"/>
                  <a:gd name="T4" fmla="*/ 28 w 28"/>
                  <a:gd name="T5" fmla="*/ 4 h 28"/>
                  <a:gd name="T6" fmla="*/ 24 w 28"/>
                  <a:gd name="T7" fmla="*/ 10 h 28"/>
                  <a:gd name="T8" fmla="*/ 18 w 28"/>
                  <a:gd name="T9" fmla="*/ 14 h 28"/>
                  <a:gd name="T10" fmla="*/ 16 w 28"/>
                  <a:gd name="T11" fmla="*/ 20 h 28"/>
                  <a:gd name="T12" fmla="*/ 10 w 28"/>
                  <a:gd name="T13" fmla="*/ 24 h 28"/>
                  <a:gd name="T14" fmla="*/ 6 w 28"/>
                  <a:gd name="T15" fmla="*/ 28 h 28"/>
                  <a:gd name="T16" fmla="*/ 0 w 28"/>
                  <a:gd name="T17" fmla="*/ 26 h 28"/>
                  <a:gd name="T18" fmla="*/ 6 w 28"/>
                  <a:gd name="T19" fmla="*/ 18 h 28"/>
                  <a:gd name="T20" fmla="*/ 12 w 28"/>
                  <a:gd name="T21" fmla="*/ 8 h 28"/>
                  <a:gd name="T22" fmla="*/ 16 w 28"/>
                  <a:gd name="T2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8" name="Freeform 115">
                <a:extLst>
                  <a:ext uri="{FF2B5EF4-FFF2-40B4-BE49-F238E27FC236}">
                    <a16:creationId xmlns:a16="http://schemas.microsoft.com/office/drawing/2014/main" id="{6C5AA669-BDCD-4275-9277-C61030A00380}"/>
                  </a:ext>
                </a:extLst>
              </p:cNvPr>
              <p:cNvSpPr>
                <a:spLocks/>
              </p:cNvSpPr>
              <p:nvPr/>
            </p:nvSpPr>
            <p:spPr bwMode="gray">
              <a:xfrm>
                <a:off x="6747903" y="3668894"/>
                <a:ext cx="178316" cy="142745"/>
              </a:xfrm>
              <a:custGeom>
                <a:avLst/>
                <a:gdLst>
                  <a:gd name="T0" fmla="*/ 10 w 108"/>
                  <a:gd name="T1" fmla="*/ 48 h 86"/>
                  <a:gd name="T2" fmla="*/ 8 w 108"/>
                  <a:gd name="T3" fmla="*/ 32 h 86"/>
                  <a:gd name="T4" fmla="*/ 8 w 108"/>
                  <a:gd name="T5" fmla="*/ 24 h 86"/>
                  <a:gd name="T6" fmla="*/ 10 w 108"/>
                  <a:gd name="T7" fmla="*/ 20 h 86"/>
                  <a:gd name="T8" fmla="*/ 18 w 108"/>
                  <a:gd name="T9" fmla="*/ 12 h 86"/>
                  <a:gd name="T10" fmla="*/ 20 w 108"/>
                  <a:gd name="T11" fmla="*/ 4 h 86"/>
                  <a:gd name="T12" fmla="*/ 26 w 108"/>
                  <a:gd name="T13" fmla="*/ 8 h 86"/>
                  <a:gd name="T14" fmla="*/ 38 w 108"/>
                  <a:gd name="T15" fmla="*/ 8 h 86"/>
                  <a:gd name="T16" fmla="*/ 40 w 108"/>
                  <a:gd name="T17" fmla="*/ 4 h 86"/>
                  <a:gd name="T18" fmla="*/ 46 w 108"/>
                  <a:gd name="T19" fmla="*/ 4 h 86"/>
                  <a:gd name="T20" fmla="*/ 52 w 108"/>
                  <a:gd name="T21" fmla="*/ 10 h 86"/>
                  <a:gd name="T22" fmla="*/ 70 w 108"/>
                  <a:gd name="T23" fmla="*/ 8 h 86"/>
                  <a:gd name="T24" fmla="*/ 82 w 108"/>
                  <a:gd name="T25" fmla="*/ 0 h 86"/>
                  <a:gd name="T26" fmla="*/ 108 w 108"/>
                  <a:gd name="T27" fmla="*/ 0 h 86"/>
                  <a:gd name="T28" fmla="*/ 108 w 108"/>
                  <a:gd name="T29" fmla="*/ 4 h 86"/>
                  <a:gd name="T30" fmla="*/ 94 w 108"/>
                  <a:gd name="T31" fmla="*/ 14 h 86"/>
                  <a:gd name="T32" fmla="*/ 90 w 108"/>
                  <a:gd name="T33" fmla="*/ 46 h 86"/>
                  <a:gd name="T34" fmla="*/ 54 w 108"/>
                  <a:gd name="T35" fmla="*/ 68 h 86"/>
                  <a:gd name="T36" fmla="*/ 28 w 108"/>
                  <a:gd name="T37" fmla="*/ 84 h 86"/>
                  <a:gd name="T38" fmla="*/ 20 w 108"/>
                  <a:gd name="T39" fmla="*/ 86 h 86"/>
                  <a:gd name="T40" fmla="*/ 12 w 108"/>
                  <a:gd name="T41" fmla="*/ 82 h 86"/>
                  <a:gd name="T42" fmla="*/ 6 w 108"/>
                  <a:gd name="T43" fmla="*/ 80 h 86"/>
                  <a:gd name="T44" fmla="*/ 2 w 108"/>
                  <a:gd name="T45" fmla="*/ 78 h 86"/>
                  <a:gd name="T46" fmla="*/ 0 w 108"/>
                  <a:gd name="T47" fmla="*/ 74 h 86"/>
                  <a:gd name="T48" fmla="*/ 10 w 108"/>
                  <a:gd name="T49" fmla="*/ 66 h 86"/>
                  <a:gd name="T50" fmla="*/ 12 w 108"/>
                  <a:gd name="T51" fmla="*/ 60 h 86"/>
                  <a:gd name="T52" fmla="*/ 18 w 108"/>
                  <a:gd name="T53" fmla="*/ 56 h 86"/>
                  <a:gd name="T54" fmla="*/ 22 w 108"/>
                  <a:gd name="T55" fmla="*/ 50 h 86"/>
                  <a:gd name="T56" fmla="*/ 18 w 108"/>
                  <a:gd name="T57" fmla="*/ 46 h 86"/>
                  <a:gd name="T58" fmla="*/ 10 w 108"/>
                  <a:gd name="T59" fmla="*/ 4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39" name="Freeform 116">
                <a:extLst>
                  <a:ext uri="{FF2B5EF4-FFF2-40B4-BE49-F238E27FC236}">
                    <a16:creationId xmlns:a16="http://schemas.microsoft.com/office/drawing/2014/main" id="{5F8B1703-7923-465B-AE0B-A39455A0477D}"/>
                  </a:ext>
                </a:extLst>
              </p:cNvPr>
              <p:cNvSpPr>
                <a:spLocks/>
              </p:cNvSpPr>
              <p:nvPr/>
            </p:nvSpPr>
            <p:spPr bwMode="gray">
              <a:xfrm>
                <a:off x="6714881" y="3788401"/>
                <a:ext cx="39626" cy="106229"/>
              </a:xfrm>
              <a:custGeom>
                <a:avLst/>
                <a:gdLst>
                  <a:gd name="T0" fmla="*/ 16 w 24"/>
                  <a:gd name="T1" fmla="*/ 14 h 64"/>
                  <a:gd name="T2" fmla="*/ 22 w 24"/>
                  <a:gd name="T3" fmla="*/ 14 h 64"/>
                  <a:gd name="T4" fmla="*/ 24 w 24"/>
                  <a:gd name="T5" fmla="*/ 8 h 64"/>
                  <a:gd name="T6" fmla="*/ 22 w 24"/>
                  <a:gd name="T7" fmla="*/ 6 h 64"/>
                  <a:gd name="T8" fmla="*/ 20 w 24"/>
                  <a:gd name="T9" fmla="*/ 2 h 64"/>
                  <a:gd name="T10" fmla="*/ 14 w 24"/>
                  <a:gd name="T11" fmla="*/ 0 h 64"/>
                  <a:gd name="T12" fmla="*/ 14 w 24"/>
                  <a:gd name="T13" fmla="*/ 6 h 64"/>
                  <a:gd name="T14" fmla="*/ 12 w 24"/>
                  <a:gd name="T15" fmla="*/ 14 h 64"/>
                  <a:gd name="T16" fmla="*/ 10 w 24"/>
                  <a:gd name="T17" fmla="*/ 20 h 64"/>
                  <a:gd name="T18" fmla="*/ 6 w 24"/>
                  <a:gd name="T19" fmla="*/ 26 h 64"/>
                  <a:gd name="T20" fmla="*/ 4 w 24"/>
                  <a:gd name="T21" fmla="*/ 30 h 64"/>
                  <a:gd name="T22" fmla="*/ 0 w 24"/>
                  <a:gd name="T23" fmla="*/ 36 h 64"/>
                  <a:gd name="T24" fmla="*/ 2 w 24"/>
                  <a:gd name="T25" fmla="*/ 40 h 64"/>
                  <a:gd name="T26" fmla="*/ 6 w 24"/>
                  <a:gd name="T27" fmla="*/ 48 h 64"/>
                  <a:gd name="T28" fmla="*/ 10 w 24"/>
                  <a:gd name="T29" fmla="*/ 58 h 64"/>
                  <a:gd name="T30" fmla="*/ 12 w 24"/>
                  <a:gd name="T31" fmla="*/ 64 h 64"/>
                  <a:gd name="T32" fmla="*/ 18 w 24"/>
                  <a:gd name="T33" fmla="*/ 52 h 64"/>
                  <a:gd name="T34" fmla="*/ 20 w 24"/>
                  <a:gd name="T35" fmla="*/ 42 h 64"/>
                  <a:gd name="T36" fmla="*/ 20 w 24"/>
                  <a:gd name="T37" fmla="*/ 30 h 64"/>
                  <a:gd name="T38" fmla="*/ 16 w 24"/>
                  <a:gd name="T39" fmla="*/ 30 h 64"/>
                  <a:gd name="T40" fmla="*/ 14 w 24"/>
                  <a:gd name="T41" fmla="*/ 18 h 64"/>
                  <a:gd name="T42" fmla="*/ 16 w 24"/>
                  <a:gd name="T4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0" name="Freeform 117">
                <a:extLst>
                  <a:ext uri="{FF2B5EF4-FFF2-40B4-BE49-F238E27FC236}">
                    <a16:creationId xmlns:a16="http://schemas.microsoft.com/office/drawing/2014/main" id="{30509E1D-7711-4DCB-B659-F81FBACE4C09}"/>
                  </a:ext>
                </a:extLst>
              </p:cNvPr>
              <p:cNvSpPr>
                <a:spLocks/>
              </p:cNvSpPr>
              <p:nvPr/>
            </p:nvSpPr>
            <p:spPr bwMode="gray">
              <a:xfrm>
                <a:off x="6843665" y="3658935"/>
                <a:ext cx="234452" cy="245655"/>
              </a:xfrm>
              <a:custGeom>
                <a:avLst/>
                <a:gdLst>
                  <a:gd name="T0" fmla="*/ 90 w 142"/>
                  <a:gd name="T1" fmla="*/ 2 h 148"/>
                  <a:gd name="T2" fmla="*/ 94 w 142"/>
                  <a:gd name="T3" fmla="*/ 10 h 148"/>
                  <a:gd name="T4" fmla="*/ 106 w 142"/>
                  <a:gd name="T5" fmla="*/ 28 h 148"/>
                  <a:gd name="T6" fmla="*/ 114 w 142"/>
                  <a:gd name="T7" fmla="*/ 30 h 148"/>
                  <a:gd name="T8" fmla="*/ 110 w 142"/>
                  <a:gd name="T9" fmla="*/ 36 h 148"/>
                  <a:gd name="T10" fmla="*/ 112 w 142"/>
                  <a:gd name="T11" fmla="*/ 44 h 148"/>
                  <a:gd name="T12" fmla="*/ 106 w 142"/>
                  <a:gd name="T13" fmla="*/ 48 h 148"/>
                  <a:gd name="T14" fmla="*/ 100 w 142"/>
                  <a:gd name="T15" fmla="*/ 62 h 148"/>
                  <a:gd name="T16" fmla="*/ 112 w 142"/>
                  <a:gd name="T17" fmla="*/ 74 h 148"/>
                  <a:gd name="T18" fmla="*/ 118 w 142"/>
                  <a:gd name="T19" fmla="*/ 84 h 148"/>
                  <a:gd name="T20" fmla="*/ 132 w 142"/>
                  <a:gd name="T21" fmla="*/ 90 h 148"/>
                  <a:gd name="T22" fmla="*/ 140 w 142"/>
                  <a:gd name="T23" fmla="*/ 98 h 148"/>
                  <a:gd name="T24" fmla="*/ 136 w 142"/>
                  <a:gd name="T25" fmla="*/ 112 h 148"/>
                  <a:gd name="T26" fmla="*/ 142 w 142"/>
                  <a:gd name="T27" fmla="*/ 124 h 148"/>
                  <a:gd name="T28" fmla="*/ 140 w 142"/>
                  <a:gd name="T29" fmla="*/ 130 h 148"/>
                  <a:gd name="T30" fmla="*/ 132 w 142"/>
                  <a:gd name="T31" fmla="*/ 132 h 148"/>
                  <a:gd name="T32" fmla="*/ 122 w 142"/>
                  <a:gd name="T33" fmla="*/ 140 h 148"/>
                  <a:gd name="T34" fmla="*/ 122 w 142"/>
                  <a:gd name="T35" fmla="*/ 148 h 148"/>
                  <a:gd name="T36" fmla="*/ 90 w 142"/>
                  <a:gd name="T37" fmla="*/ 148 h 148"/>
                  <a:gd name="T38" fmla="*/ 76 w 142"/>
                  <a:gd name="T39" fmla="*/ 136 h 148"/>
                  <a:gd name="T40" fmla="*/ 68 w 142"/>
                  <a:gd name="T41" fmla="*/ 136 h 148"/>
                  <a:gd name="T42" fmla="*/ 58 w 142"/>
                  <a:gd name="T43" fmla="*/ 120 h 148"/>
                  <a:gd name="T44" fmla="*/ 22 w 142"/>
                  <a:gd name="T45" fmla="*/ 100 h 148"/>
                  <a:gd name="T46" fmla="*/ 2 w 142"/>
                  <a:gd name="T47" fmla="*/ 96 h 148"/>
                  <a:gd name="T48" fmla="*/ 0 w 142"/>
                  <a:gd name="T49" fmla="*/ 72 h 148"/>
                  <a:gd name="T50" fmla="*/ 32 w 142"/>
                  <a:gd name="T51" fmla="*/ 52 h 148"/>
                  <a:gd name="T52" fmla="*/ 36 w 142"/>
                  <a:gd name="T53" fmla="*/ 20 h 148"/>
                  <a:gd name="T54" fmla="*/ 50 w 142"/>
                  <a:gd name="T55" fmla="*/ 10 h 148"/>
                  <a:gd name="T56" fmla="*/ 50 w 142"/>
                  <a:gd name="T57" fmla="*/ 6 h 148"/>
                  <a:gd name="T58" fmla="*/ 60 w 142"/>
                  <a:gd name="T59" fmla="*/ 0 h 148"/>
                  <a:gd name="T60" fmla="*/ 88 w 142"/>
                  <a:gd name="T61" fmla="*/ 6 h 148"/>
                  <a:gd name="T62" fmla="*/ 90 w 142"/>
                  <a:gd name="T63"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1" name="Freeform 118">
                <a:extLst>
                  <a:ext uri="{FF2B5EF4-FFF2-40B4-BE49-F238E27FC236}">
                    <a16:creationId xmlns:a16="http://schemas.microsoft.com/office/drawing/2014/main" id="{05377895-BBD9-4298-A787-0B958C53FE0D}"/>
                  </a:ext>
                </a:extLst>
              </p:cNvPr>
              <p:cNvSpPr>
                <a:spLocks/>
              </p:cNvSpPr>
              <p:nvPr/>
            </p:nvSpPr>
            <p:spPr bwMode="gray">
              <a:xfrm>
                <a:off x="7045095" y="3874713"/>
                <a:ext cx="46230" cy="46475"/>
              </a:xfrm>
              <a:custGeom>
                <a:avLst/>
                <a:gdLst>
                  <a:gd name="T0" fmla="*/ 28 w 28"/>
                  <a:gd name="T1" fmla="*/ 4 h 28"/>
                  <a:gd name="T2" fmla="*/ 18 w 28"/>
                  <a:gd name="T3" fmla="*/ 0 h 28"/>
                  <a:gd name="T4" fmla="*/ 14 w 28"/>
                  <a:gd name="T5" fmla="*/ 0 h 28"/>
                  <a:gd name="T6" fmla="*/ 10 w 28"/>
                  <a:gd name="T7" fmla="*/ 2 h 28"/>
                  <a:gd name="T8" fmla="*/ 0 w 28"/>
                  <a:gd name="T9" fmla="*/ 10 h 28"/>
                  <a:gd name="T10" fmla="*/ 0 w 28"/>
                  <a:gd name="T11" fmla="*/ 18 h 28"/>
                  <a:gd name="T12" fmla="*/ 10 w 28"/>
                  <a:gd name="T13" fmla="*/ 20 h 28"/>
                  <a:gd name="T14" fmla="*/ 18 w 28"/>
                  <a:gd name="T15" fmla="*/ 28 h 28"/>
                  <a:gd name="T16" fmla="*/ 26 w 28"/>
                  <a:gd name="T17" fmla="*/ 28 h 28"/>
                  <a:gd name="T18" fmla="*/ 22 w 28"/>
                  <a:gd name="T19" fmla="*/ 18 h 28"/>
                  <a:gd name="T20" fmla="*/ 22 w 28"/>
                  <a:gd name="T21" fmla="*/ 12 h 28"/>
                  <a:gd name="T22" fmla="*/ 28 w 28"/>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2" name="Freeform 119">
                <a:extLst>
                  <a:ext uri="{FF2B5EF4-FFF2-40B4-BE49-F238E27FC236}">
                    <a16:creationId xmlns:a16="http://schemas.microsoft.com/office/drawing/2014/main" id="{6DF2B278-46DD-4F42-AC8E-8A55C1FD5196}"/>
                  </a:ext>
                </a:extLst>
              </p:cNvPr>
              <p:cNvSpPr>
                <a:spLocks/>
              </p:cNvSpPr>
              <p:nvPr/>
            </p:nvSpPr>
            <p:spPr bwMode="gray">
              <a:xfrm>
                <a:off x="7160671" y="3997541"/>
                <a:ext cx="138690" cy="92950"/>
              </a:xfrm>
              <a:custGeom>
                <a:avLst/>
                <a:gdLst>
                  <a:gd name="T0" fmla="*/ 0 w 84"/>
                  <a:gd name="T1" fmla="*/ 24 h 56"/>
                  <a:gd name="T2" fmla="*/ 8 w 84"/>
                  <a:gd name="T3" fmla="*/ 34 h 56"/>
                  <a:gd name="T4" fmla="*/ 22 w 84"/>
                  <a:gd name="T5" fmla="*/ 50 h 56"/>
                  <a:gd name="T6" fmla="*/ 48 w 84"/>
                  <a:gd name="T7" fmla="*/ 56 h 56"/>
                  <a:gd name="T8" fmla="*/ 66 w 84"/>
                  <a:gd name="T9" fmla="*/ 56 h 56"/>
                  <a:gd name="T10" fmla="*/ 84 w 84"/>
                  <a:gd name="T11" fmla="*/ 24 h 56"/>
                  <a:gd name="T12" fmla="*/ 82 w 84"/>
                  <a:gd name="T13" fmla="*/ 10 h 56"/>
                  <a:gd name="T14" fmla="*/ 80 w 84"/>
                  <a:gd name="T15" fmla="*/ 2 h 56"/>
                  <a:gd name="T16" fmla="*/ 76 w 84"/>
                  <a:gd name="T17" fmla="*/ 0 h 56"/>
                  <a:gd name="T18" fmla="*/ 68 w 84"/>
                  <a:gd name="T19" fmla="*/ 10 h 56"/>
                  <a:gd name="T20" fmla="*/ 58 w 84"/>
                  <a:gd name="T21" fmla="*/ 18 h 56"/>
                  <a:gd name="T22" fmla="*/ 50 w 84"/>
                  <a:gd name="T23" fmla="*/ 28 h 56"/>
                  <a:gd name="T24" fmla="*/ 42 w 84"/>
                  <a:gd name="T25" fmla="*/ 30 h 56"/>
                  <a:gd name="T26" fmla="*/ 32 w 84"/>
                  <a:gd name="T27" fmla="*/ 26 h 56"/>
                  <a:gd name="T28" fmla="*/ 26 w 84"/>
                  <a:gd name="T29" fmla="*/ 30 h 56"/>
                  <a:gd name="T30" fmla="*/ 22 w 84"/>
                  <a:gd name="T31" fmla="*/ 32 h 56"/>
                  <a:gd name="T32" fmla="*/ 14 w 84"/>
                  <a:gd name="T33" fmla="*/ 30 h 56"/>
                  <a:gd name="T34" fmla="*/ 8 w 84"/>
                  <a:gd name="T35" fmla="*/ 24 h 56"/>
                  <a:gd name="T36" fmla="*/ 4 w 84"/>
                  <a:gd name="T37" fmla="*/ 20 h 56"/>
                  <a:gd name="T38" fmla="*/ 0 w 84"/>
                  <a:gd name="T39"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3" name="Freeform 120">
                <a:extLst>
                  <a:ext uri="{FF2B5EF4-FFF2-40B4-BE49-F238E27FC236}">
                    <a16:creationId xmlns:a16="http://schemas.microsoft.com/office/drawing/2014/main" id="{68A70ABB-8BED-48E7-9941-8F62E210EF49}"/>
                  </a:ext>
                </a:extLst>
              </p:cNvPr>
              <p:cNvSpPr>
                <a:spLocks/>
              </p:cNvSpPr>
              <p:nvPr/>
            </p:nvSpPr>
            <p:spPr bwMode="gray">
              <a:xfrm>
                <a:off x="7183786" y="4037377"/>
                <a:ext cx="204732" cy="215777"/>
              </a:xfrm>
              <a:custGeom>
                <a:avLst/>
                <a:gdLst>
                  <a:gd name="T0" fmla="*/ 52 w 124"/>
                  <a:gd name="T1" fmla="*/ 30 h 130"/>
                  <a:gd name="T2" fmla="*/ 70 w 124"/>
                  <a:gd name="T3" fmla="*/ 0 h 130"/>
                  <a:gd name="T4" fmla="*/ 82 w 124"/>
                  <a:gd name="T5" fmla="*/ 8 h 130"/>
                  <a:gd name="T6" fmla="*/ 90 w 124"/>
                  <a:gd name="T7" fmla="*/ 14 h 130"/>
                  <a:gd name="T8" fmla="*/ 102 w 124"/>
                  <a:gd name="T9" fmla="*/ 16 h 130"/>
                  <a:gd name="T10" fmla="*/ 124 w 124"/>
                  <a:gd name="T11" fmla="*/ 36 h 130"/>
                  <a:gd name="T12" fmla="*/ 116 w 124"/>
                  <a:gd name="T13" fmla="*/ 50 h 130"/>
                  <a:gd name="T14" fmla="*/ 104 w 124"/>
                  <a:gd name="T15" fmla="*/ 64 h 130"/>
                  <a:gd name="T16" fmla="*/ 98 w 124"/>
                  <a:gd name="T17" fmla="*/ 66 h 130"/>
                  <a:gd name="T18" fmla="*/ 86 w 124"/>
                  <a:gd name="T19" fmla="*/ 70 h 130"/>
                  <a:gd name="T20" fmla="*/ 88 w 124"/>
                  <a:gd name="T21" fmla="*/ 80 h 130"/>
                  <a:gd name="T22" fmla="*/ 90 w 124"/>
                  <a:gd name="T23" fmla="*/ 90 h 130"/>
                  <a:gd name="T24" fmla="*/ 80 w 124"/>
                  <a:gd name="T25" fmla="*/ 92 h 130"/>
                  <a:gd name="T26" fmla="*/ 72 w 124"/>
                  <a:gd name="T27" fmla="*/ 98 h 130"/>
                  <a:gd name="T28" fmla="*/ 68 w 124"/>
                  <a:gd name="T29" fmla="*/ 104 h 130"/>
                  <a:gd name="T30" fmla="*/ 68 w 124"/>
                  <a:gd name="T31" fmla="*/ 110 h 130"/>
                  <a:gd name="T32" fmla="*/ 54 w 124"/>
                  <a:gd name="T33" fmla="*/ 112 h 130"/>
                  <a:gd name="T34" fmla="*/ 52 w 124"/>
                  <a:gd name="T35" fmla="*/ 118 h 130"/>
                  <a:gd name="T36" fmla="*/ 46 w 124"/>
                  <a:gd name="T37" fmla="*/ 128 h 130"/>
                  <a:gd name="T38" fmla="*/ 26 w 124"/>
                  <a:gd name="T39" fmla="*/ 126 h 130"/>
                  <a:gd name="T40" fmla="*/ 16 w 124"/>
                  <a:gd name="T41" fmla="*/ 130 h 130"/>
                  <a:gd name="T42" fmla="*/ 0 w 124"/>
                  <a:gd name="T43" fmla="*/ 94 h 130"/>
                  <a:gd name="T44" fmla="*/ 12 w 124"/>
                  <a:gd name="T45" fmla="*/ 84 h 130"/>
                  <a:gd name="T46" fmla="*/ 48 w 124"/>
                  <a:gd name="T47" fmla="*/ 72 h 130"/>
                  <a:gd name="T48" fmla="*/ 56 w 124"/>
                  <a:gd name="T49" fmla="*/ 54 h 130"/>
                  <a:gd name="T50" fmla="*/ 56 w 124"/>
                  <a:gd name="T51" fmla="*/ 40 h 130"/>
                  <a:gd name="T52" fmla="*/ 52 w 124"/>
                  <a:gd name="T53"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4" name="Freeform 121">
                <a:extLst>
                  <a:ext uri="{FF2B5EF4-FFF2-40B4-BE49-F238E27FC236}">
                    <a16:creationId xmlns:a16="http://schemas.microsoft.com/office/drawing/2014/main" id="{C82AD0C1-2F34-4BF5-BEB4-02C779BA36A6}"/>
                  </a:ext>
                </a:extLst>
              </p:cNvPr>
              <p:cNvSpPr>
                <a:spLocks/>
              </p:cNvSpPr>
              <p:nvPr/>
            </p:nvSpPr>
            <p:spPr bwMode="gray">
              <a:xfrm>
                <a:off x="6942729" y="4193399"/>
                <a:ext cx="267473" cy="165983"/>
              </a:xfrm>
              <a:custGeom>
                <a:avLst/>
                <a:gdLst>
                  <a:gd name="T0" fmla="*/ 50 w 162"/>
                  <a:gd name="T1" fmla="*/ 86 h 100"/>
                  <a:gd name="T2" fmla="*/ 42 w 162"/>
                  <a:gd name="T3" fmla="*/ 92 h 100"/>
                  <a:gd name="T4" fmla="*/ 36 w 162"/>
                  <a:gd name="T5" fmla="*/ 100 h 100"/>
                  <a:gd name="T6" fmla="*/ 16 w 162"/>
                  <a:gd name="T7" fmla="*/ 100 h 100"/>
                  <a:gd name="T8" fmla="*/ 8 w 162"/>
                  <a:gd name="T9" fmla="*/ 96 h 100"/>
                  <a:gd name="T10" fmla="*/ 0 w 162"/>
                  <a:gd name="T11" fmla="*/ 66 h 100"/>
                  <a:gd name="T12" fmla="*/ 0 w 162"/>
                  <a:gd name="T13" fmla="*/ 42 h 100"/>
                  <a:gd name="T14" fmla="*/ 8 w 162"/>
                  <a:gd name="T15" fmla="*/ 24 h 100"/>
                  <a:gd name="T16" fmla="*/ 42 w 162"/>
                  <a:gd name="T17" fmla="*/ 22 h 100"/>
                  <a:gd name="T18" fmla="*/ 72 w 162"/>
                  <a:gd name="T19" fmla="*/ 28 h 100"/>
                  <a:gd name="T20" fmla="*/ 98 w 162"/>
                  <a:gd name="T21" fmla="*/ 4 h 100"/>
                  <a:gd name="T22" fmla="*/ 128 w 162"/>
                  <a:gd name="T23" fmla="*/ 0 h 100"/>
                  <a:gd name="T24" fmla="*/ 146 w 162"/>
                  <a:gd name="T25" fmla="*/ 0 h 100"/>
                  <a:gd name="T26" fmla="*/ 162 w 162"/>
                  <a:gd name="T27" fmla="*/ 36 h 100"/>
                  <a:gd name="T28" fmla="*/ 150 w 162"/>
                  <a:gd name="T29" fmla="*/ 42 h 100"/>
                  <a:gd name="T30" fmla="*/ 142 w 162"/>
                  <a:gd name="T31" fmla="*/ 48 h 100"/>
                  <a:gd name="T32" fmla="*/ 142 w 162"/>
                  <a:gd name="T33" fmla="*/ 56 h 100"/>
                  <a:gd name="T34" fmla="*/ 136 w 162"/>
                  <a:gd name="T35" fmla="*/ 60 h 100"/>
                  <a:gd name="T36" fmla="*/ 114 w 162"/>
                  <a:gd name="T37" fmla="*/ 66 h 100"/>
                  <a:gd name="T38" fmla="*/ 104 w 162"/>
                  <a:gd name="T39" fmla="*/ 68 h 100"/>
                  <a:gd name="T40" fmla="*/ 96 w 162"/>
                  <a:gd name="T41" fmla="*/ 80 h 100"/>
                  <a:gd name="T42" fmla="*/ 78 w 162"/>
                  <a:gd name="T43" fmla="*/ 78 h 100"/>
                  <a:gd name="T44" fmla="*/ 70 w 162"/>
                  <a:gd name="T45" fmla="*/ 88 h 100"/>
                  <a:gd name="T46" fmla="*/ 56 w 162"/>
                  <a:gd name="T47" fmla="*/ 88 h 100"/>
                  <a:gd name="T48" fmla="*/ 50 w 162"/>
                  <a:gd name="T49"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5" name="Freeform 122">
                <a:extLst>
                  <a:ext uri="{FF2B5EF4-FFF2-40B4-BE49-F238E27FC236}">
                    <a16:creationId xmlns:a16="http://schemas.microsoft.com/office/drawing/2014/main" id="{C428B4D7-A90B-4F40-B5E6-FEC5AA85EC60}"/>
                  </a:ext>
                </a:extLst>
              </p:cNvPr>
              <p:cNvSpPr>
                <a:spLocks/>
              </p:cNvSpPr>
              <p:nvPr/>
            </p:nvSpPr>
            <p:spPr bwMode="gray">
              <a:xfrm>
                <a:off x="6975749" y="3589223"/>
                <a:ext cx="505227" cy="428235"/>
              </a:xfrm>
              <a:custGeom>
                <a:avLst/>
                <a:gdLst>
                  <a:gd name="T0" fmla="*/ 80 w 306"/>
                  <a:gd name="T1" fmla="*/ 38 h 258"/>
                  <a:gd name="T2" fmla="*/ 112 w 306"/>
                  <a:gd name="T3" fmla="*/ 56 h 258"/>
                  <a:gd name="T4" fmla="*/ 156 w 306"/>
                  <a:gd name="T5" fmla="*/ 48 h 258"/>
                  <a:gd name="T6" fmla="*/ 204 w 306"/>
                  <a:gd name="T7" fmla="*/ 28 h 258"/>
                  <a:gd name="T8" fmla="*/ 256 w 306"/>
                  <a:gd name="T9" fmla="*/ 52 h 258"/>
                  <a:gd name="T10" fmla="*/ 274 w 306"/>
                  <a:gd name="T11" fmla="*/ 78 h 258"/>
                  <a:gd name="T12" fmla="*/ 262 w 306"/>
                  <a:gd name="T13" fmla="*/ 126 h 258"/>
                  <a:gd name="T14" fmla="*/ 282 w 306"/>
                  <a:gd name="T15" fmla="*/ 150 h 258"/>
                  <a:gd name="T16" fmla="*/ 266 w 306"/>
                  <a:gd name="T17" fmla="*/ 176 h 258"/>
                  <a:gd name="T18" fmla="*/ 286 w 306"/>
                  <a:gd name="T19" fmla="*/ 202 h 258"/>
                  <a:gd name="T20" fmla="*/ 298 w 306"/>
                  <a:gd name="T21" fmla="*/ 224 h 258"/>
                  <a:gd name="T22" fmla="*/ 306 w 306"/>
                  <a:gd name="T23" fmla="*/ 232 h 258"/>
                  <a:gd name="T24" fmla="*/ 278 w 306"/>
                  <a:gd name="T25" fmla="*/ 242 h 258"/>
                  <a:gd name="T26" fmla="*/ 236 w 306"/>
                  <a:gd name="T27" fmla="*/ 254 h 258"/>
                  <a:gd name="T28" fmla="*/ 206 w 306"/>
                  <a:gd name="T29" fmla="*/ 230 h 258"/>
                  <a:gd name="T30" fmla="*/ 188 w 306"/>
                  <a:gd name="T31" fmla="*/ 224 h 258"/>
                  <a:gd name="T32" fmla="*/ 164 w 306"/>
                  <a:gd name="T33" fmla="*/ 234 h 258"/>
                  <a:gd name="T34" fmla="*/ 118 w 306"/>
                  <a:gd name="T35" fmla="*/ 206 h 258"/>
                  <a:gd name="T36" fmla="*/ 98 w 306"/>
                  <a:gd name="T37" fmla="*/ 176 h 258"/>
                  <a:gd name="T38" fmla="*/ 70 w 306"/>
                  <a:gd name="T39" fmla="*/ 176 h 258"/>
                  <a:gd name="T40" fmla="*/ 62 w 306"/>
                  <a:gd name="T41" fmla="*/ 166 h 258"/>
                  <a:gd name="T42" fmla="*/ 60 w 306"/>
                  <a:gd name="T43" fmla="*/ 140 h 258"/>
                  <a:gd name="T44" fmla="*/ 38 w 306"/>
                  <a:gd name="T45" fmla="*/ 126 h 258"/>
                  <a:gd name="T46" fmla="*/ 26 w 306"/>
                  <a:gd name="T47" fmla="*/ 90 h 258"/>
                  <a:gd name="T48" fmla="*/ 30 w 306"/>
                  <a:gd name="T49" fmla="*/ 78 h 258"/>
                  <a:gd name="T50" fmla="*/ 26 w 306"/>
                  <a:gd name="T51" fmla="*/ 70 h 258"/>
                  <a:gd name="T52" fmla="*/ 10 w 306"/>
                  <a:gd name="T53" fmla="*/ 44 h 258"/>
                  <a:gd name="T54" fmla="*/ 4 w 306"/>
                  <a:gd name="T55" fmla="*/ 24 h 258"/>
                  <a:gd name="T56" fmla="*/ 0 w 306"/>
                  <a:gd name="T57" fmla="*/ 8 h 258"/>
                  <a:gd name="T58" fmla="*/ 10 w 306"/>
                  <a:gd name="T59" fmla="*/ 2 h 258"/>
                  <a:gd name="T60" fmla="*/ 32 w 306"/>
                  <a:gd name="T61" fmla="*/ 18 h 258"/>
                  <a:gd name="T62" fmla="*/ 42 w 306"/>
                  <a:gd name="T63" fmla="*/ 14 h 258"/>
                  <a:gd name="T64" fmla="*/ 60 w 306"/>
                  <a:gd name="T65" fmla="*/ 0 h 258"/>
                  <a:gd name="T66" fmla="*/ 64 w 306"/>
                  <a:gd name="T67" fmla="*/ 10 h 258"/>
                  <a:gd name="T68" fmla="*/ 62 w 306"/>
                  <a:gd name="T69" fmla="*/ 18 h 258"/>
                  <a:gd name="T70" fmla="*/ 76 w 306"/>
                  <a:gd name="T71" fmla="*/ 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6" name="Freeform 123">
                <a:extLst>
                  <a:ext uri="{FF2B5EF4-FFF2-40B4-BE49-F238E27FC236}">
                    <a16:creationId xmlns:a16="http://schemas.microsoft.com/office/drawing/2014/main" id="{4ED89332-056F-4D01-9138-2A69C50FCA8D}"/>
                  </a:ext>
                </a:extLst>
              </p:cNvPr>
              <p:cNvSpPr>
                <a:spLocks/>
              </p:cNvSpPr>
              <p:nvPr/>
            </p:nvSpPr>
            <p:spPr bwMode="gray">
              <a:xfrm>
                <a:off x="7408330" y="3625739"/>
                <a:ext cx="373141" cy="268891"/>
              </a:xfrm>
              <a:custGeom>
                <a:avLst/>
                <a:gdLst>
                  <a:gd name="T0" fmla="*/ 12 w 226"/>
                  <a:gd name="T1" fmla="*/ 56 h 162"/>
                  <a:gd name="T2" fmla="*/ 24 w 226"/>
                  <a:gd name="T3" fmla="*/ 56 h 162"/>
                  <a:gd name="T4" fmla="*/ 34 w 226"/>
                  <a:gd name="T5" fmla="*/ 60 h 162"/>
                  <a:gd name="T6" fmla="*/ 44 w 226"/>
                  <a:gd name="T7" fmla="*/ 48 h 162"/>
                  <a:gd name="T8" fmla="*/ 56 w 226"/>
                  <a:gd name="T9" fmla="*/ 44 h 162"/>
                  <a:gd name="T10" fmla="*/ 68 w 226"/>
                  <a:gd name="T11" fmla="*/ 26 h 162"/>
                  <a:gd name="T12" fmla="*/ 84 w 226"/>
                  <a:gd name="T13" fmla="*/ 20 h 162"/>
                  <a:gd name="T14" fmla="*/ 96 w 226"/>
                  <a:gd name="T15" fmla="*/ 20 h 162"/>
                  <a:gd name="T16" fmla="*/ 116 w 226"/>
                  <a:gd name="T17" fmla="*/ 26 h 162"/>
                  <a:gd name="T18" fmla="*/ 126 w 226"/>
                  <a:gd name="T19" fmla="*/ 30 h 162"/>
                  <a:gd name="T20" fmla="*/ 146 w 226"/>
                  <a:gd name="T21" fmla="*/ 18 h 162"/>
                  <a:gd name="T22" fmla="*/ 154 w 226"/>
                  <a:gd name="T23" fmla="*/ 16 h 162"/>
                  <a:gd name="T24" fmla="*/ 164 w 226"/>
                  <a:gd name="T25" fmla="*/ 0 h 162"/>
                  <a:gd name="T26" fmla="*/ 172 w 226"/>
                  <a:gd name="T27" fmla="*/ 6 h 162"/>
                  <a:gd name="T28" fmla="*/ 174 w 226"/>
                  <a:gd name="T29" fmla="*/ 18 h 162"/>
                  <a:gd name="T30" fmla="*/ 172 w 226"/>
                  <a:gd name="T31" fmla="*/ 26 h 162"/>
                  <a:gd name="T32" fmla="*/ 172 w 226"/>
                  <a:gd name="T33" fmla="*/ 32 h 162"/>
                  <a:gd name="T34" fmla="*/ 182 w 226"/>
                  <a:gd name="T35" fmla="*/ 30 h 162"/>
                  <a:gd name="T36" fmla="*/ 190 w 226"/>
                  <a:gd name="T37" fmla="*/ 26 h 162"/>
                  <a:gd name="T38" fmla="*/ 198 w 226"/>
                  <a:gd name="T39" fmla="*/ 20 h 162"/>
                  <a:gd name="T40" fmla="*/ 226 w 226"/>
                  <a:gd name="T41" fmla="*/ 20 h 162"/>
                  <a:gd name="T42" fmla="*/ 226 w 226"/>
                  <a:gd name="T43" fmla="*/ 28 h 162"/>
                  <a:gd name="T44" fmla="*/ 214 w 226"/>
                  <a:gd name="T45" fmla="*/ 30 h 162"/>
                  <a:gd name="T46" fmla="*/ 198 w 226"/>
                  <a:gd name="T47" fmla="*/ 30 h 162"/>
                  <a:gd name="T48" fmla="*/ 190 w 226"/>
                  <a:gd name="T49" fmla="*/ 30 h 162"/>
                  <a:gd name="T50" fmla="*/ 186 w 226"/>
                  <a:gd name="T51" fmla="*/ 32 h 162"/>
                  <a:gd name="T52" fmla="*/ 174 w 226"/>
                  <a:gd name="T53" fmla="*/ 40 h 162"/>
                  <a:gd name="T54" fmla="*/ 168 w 226"/>
                  <a:gd name="T55" fmla="*/ 46 h 162"/>
                  <a:gd name="T56" fmla="*/ 172 w 226"/>
                  <a:gd name="T57" fmla="*/ 52 h 162"/>
                  <a:gd name="T58" fmla="*/ 174 w 226"/>
                  <a:gd name="T59" fmla="*/ 58 h 162"/>
                  <a:gd name="T60" fmla="*/ 172 w 226"/>
                  <a:gd name="T61" fmla="*/ 68 h 162"/>
                  <a:gd name="T62" fmla="*/ 168 w 226"/>
                  <a:gd name="T63" fmla="*/ 78 h 162"/>
                  <a:gd name="T64" fmla="*/ 152 w 226"/>
                  <a:gd name="T65" fmla="*/ 84 h 162"/>
                  <a:gd name="T66" fmla="*/ 148 w 226"/>
                  <a:gd name="T67" fmla="*/ 96 h 162"/>
                  <a:gd name="T68" fmla="*/ 142 w 226"/>
                  <a:gd name="T69" fmla="*/ 100 h 162"/>
                  <a:gd name="T70" fmla="*/ 138 w 226"/>
                  <a:gd name="T71" fmla="*/ 110 h 162"/>
                  <a:gd name="T72" fmla="*/ 138 w 226"/>
                  <a:gd name="T73" fmla="*/ 124 h 162"/>
                  <a:gd name="T74" fmla="*/ 114 w 226"/>
                  <a:gd name="T75" fmla="*/ 124 h 162"/>
                  <a:gd name="T76" fmla="*/ 110 w 226"/>
                  <a:gd name="T77" fmla="*/ 132 h 162"/>
                  <a:gd name="T78" fmla="*/ 94 w 226"/>
                  <a:gd name="T79" fmla="*/ 132 h 162"/>
                  <a:gd name="T80" fmla="*/ 90 w 226"/>
                  <a:gd name="T81" fmla="*/ 138 h 162"/>
                  <a:gd name="T82" fmla="*/ 88 w 226"/>
                  <a:gd name="T83" fmla="*/ 156 h 162"/>
                  <a:gd name="T84" fmla="*/ 78 w 226"/>
                  <a:gd name="T85" fmla="*/ 158 h 162"/>
                  <a:gd name="T86" fmla="*/ 42 w 226"/>
                  <a:gd name="T87" fmla="*/ 162 h 162"/>
                  <a:gd name="T88" fmla="*/ 24 w 226"/>
                  <a:gd name="T89" fmla="*/ 162 h 162"/>
                  <a:gd name="T90" fmla="*/ 18 w 226"/>
                  <a:gd name="T91" fmla="*/ 156 h 162"/>
                  <a:gd name="T92" fmla="*/ 8 w 226"/>
                  <a:gd name="T93" fmla="*/ 160 h 162"/>
                  <a:gd name="T94" fmla="*/ 4 w 226"/>
                  <a:gd name="T95" fmla="*/ 154 h 162"/>
                  <a:gd name="T96" fmla="*/ 18 w 226"/>
                  <a:gd name="T97" fmla="*/ 140 h 162"/>
                  <a:gd name="T98" fmla="*/ 20 w 226"/>
                  <a:gd name="T99" fmla="*/ 128 h 162"/>
                  <a:gd name="T100" fmla="*/ 6 w 226"/>
                  <a:gd name="T101" fmla="*/ 128 h 162"/>
                  <a:gd name="T102" fmla="*/ 4 w 226"/>
                  <a:gd name="T103" fmla="*/ 114 h 162"/>
                  <a:gd name="T104" fmla="*/ 0 w 226"/>
                  <a:gd name="T105" fmla="*/ 104 h 162"/>
                  <a:gd name="T106" fmla="*/ 2 w 226"/>
                  <a:gd name="T107" fmla="*/ 76 h 162"/>
                  <a:gd name="T108" fmla="*/ 12 w 226"/>
                  <a:gd name="T109" fmla="*/ 5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7" name="Freeform 125">
                <a:extLst>
                  <a:ext uri="{FF2B5EF4-FFF2-40B4-BE49-F238E27FC236}">
                    <a16:creationId xmlns:a16="http://schemas.microsoft.com/office/drawing/2014/main" id="{1FF2B655-DBAB-4336-A451-A7DE598D7D30}"/>
                  </a:ext>
                </a:extLst>
              </p:cNvPr>
              <p:cNvSpPr>
                <a:spLocks/>
              </p:cNvSpPr>
              <p:nvPr/>
            </p:nvSpPr>
            <p:spPr bwMode="gray">
              <a:xfrm>
                <a:off x="6734694" y="3778442"/>
                <a:ext cx="112273" cy="126147"/>
              </a:xfrm>
              <a:custGeom>
                <a:avLst/>
                <a:gdLst>
                  <a:gd name="T0" fmla="*/ 66 w 68"/>
                  <a:gd name="T1" fmla="*/ 0 h 76"/>
                  <a:gd name="T2" fmla="*/ 68 w 68"/>
                  <a:gd name="T3" fmla="*/ 24 h 76"/>
                  <a:gd name="T4" fmla="*/ 66 w 68"/>
                  <a:gd name="T5" fmla="*/ 30 h 76"/>
                  <a:gd name="T6" fmla="*/ 38 w 68"/>
                  <a:gd name="T7" fmla="*/ 34 h 76"/>
                  <a:gd name="T8" fmla="*/ 50 w 68"/>
                  <a:gd name="T9" fmla="*/ 50 h 76"/>
                  <a:gd name="T10" fmla="*/ 44 w 68"/>
                  <a:gd name="T11" fmla="*/ 56 h 76"/>
                  <a:gd name="T12" fmla="*/ 42 w 68"/>
                  <a:gd name="T13" fmla="*/ 62 h 76"/>
                  <a:gd name="T14" fmla="*/ 30 w 68"/>
                  <a:gd name="T15" fmla="*/ 64 h 76"/>
                  <a:gd name="T16" fmla="*/ 24 w 68"/>
                  <a:gd name="T17" fmla="*/ 72 h 76"/>
                  <a:gd name="T18" fmla="*/ 20 w 68"/>
                  <a:gd name="T19" fmla="*/ 76 h 76"/>
                  <a:gd name="T20" fmla="*/ 0 w 68"/>
                  <a:gd name="T21" fmla="*/ 70 h 76"/>
                  <a:gd name="T22" fmla="*/ 6 w 68"/>
                  <a:gd name="T23" fmla="*/ 58 h 76"/>
                  <a:gd name="T24" fmla="*/ 8 w 68"/>
                  <a:gd name="T25" fmla="*/ 48 h 76"/>
                  <a:gd name="T26" fmla="*/ 8 w 68"/>
                  <a:gd name="T27" fmla="*/ 36 h 76"/>
                  <a:gd name="T28" fmla="*/ 10 w 68"/>
                  <a:gd name="T29" fmla="*/ 28 h 76"/>
                  <a:gd name="T30" fmla="*/ 10 w 68"/>
                  <a:gd name="T31" fmla="*/ 20 h 76"/>
                  <a:gd name="T32" fmla="*/ 12 w 68"/>
                  <a:gd name="T33" fmla="*/ 14 h 76"/>
                  <a:gd name="T34" fmla="*/ 16 w 68"/>
                  <a:gd name="T35" fmla="*/ 16 h 76"/>
                  <a:gd name="T36" fmla="*/ 20 w 68"/>
                  <a:gd name="T37" fmla="*/ 16 h 76"/>
                  <a:gd name="T38" fmla="*/ 28 w 68"/>
                  <a:gd name="T39" fmla="*/ 20 h 76"/>
                  <a:gd name="T40" fmla="*/ 36 w 68"/>
                  <a:gd name="T41" fmla="*/ 18 h 76"/>
                  <a:gd name="T42" fmla="*/ 66 w 68"/>
                  <a:gd name="T4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8" name="Freeform 126">
                <a:extLst>
                  <a:ext uri="{FF2B5EF4-FFF2-40B4-BE49-F238E27FC236}">
                    <a16:creationId xmlns:a16="http://schemas.microsoft.com/office/drawing/2014/main" id="{63D3A069-8836-438D-BDAB-8BF8A4B15D76}"/>
                  </a:ext>
                </a:extLst>
              </p:cNvPr>
              <p:cNvSpPr>
                <a:spLocks/>
              </p:cNvSpPr>
              <p:nvPr/>
            </p:nvSpPr>
            <p:spPr bwMode="gray">
              <a:xfrm>
                <a:off x="6731393" y="3818278"/>
                <a:ext cx="544852" cy="444833"/>
              </a:xfrm>
              <a:custGeom>
                <a:avLst/>
                <a:gdLst>
                  <a:gd name="T0" fmla="*/ 0 w 330"/>
                  <a:gd name="T1" fmla="*/ 68 h 268"/>
                  <a:gd name="T2" fmla="*/ 4 w 330"/>
                  <a:gd name="T3" fmla="*/ 46 h 268"/>
                  <a:gd name="T4" fmla="*/ 22 w 330"/>
                  <a:gd name="T5" fmla="*/ 52 h 268"/>
                  <a:gd name="T6" fmla="*/ 26 w 330"/>
                  <a:gd name="T7" fmla="*/ 48 h 268"/>
                  <a:gd name="T8" fmla="*/ 32 w 330"/>
                  <a:gd name="T9" fmla="*/ 40 h 268"/>
                  <a:gd name="T10" fmla="*/ 44 w 330"/>
                  <a:gd name="T11" fmla="*/ 38 h 268"/>
                  <a:gd name="T12" fmla="*/ 46 w 330"/>
                  <a:gd name="T13" fmla="*/ 32 h 268"/>
                  <a:gd name="T14" fmla="*/ 52 w 330"/>
                  <a:gd name="T15" fmla="*/ 26 h 268"/>
                  <a:gd name="T16" fmla="*/ 40 w 330"/>
                  <a:gd name="T17" fmla="*/ 10 h 268"/>
                  <a:gd name="T18" fmla="*/ 68 w 330"/>
                  <a:gd name="T19" fmla="*/ 6 h 268"/>
                  <a:gd name="T20" fmla="*/ 70 w 330"/>
                  <a:gd name="T21" fmla="*/ 0 h 268"/>
                  <a:gd name="T22" fmla="*/ 90 w 330"/>
                  <a:gd name="T23" fmla="*/ 4 h 268"/>
                  <a:gd name="T24" fmla="*/ 126 w 330"/>
                  <a:gd name="T25" fmla="*/ 24 h 268"/>
                  <a:gd name="T26" fmla="*/ 134 w 330"/>
                  <a:gd name="T27" fmla="*/ 36 h 268"/>
                  <a:gd name="T28" fmla="*/ 136 w 330"/>
                  <a:gd name="T29" fmla="*/ 40 h 268"/>
                  <a:gd name="T30" fmla="*/ 144 w 330"/>
                  <a:gd name="T31" fmla="*/ 42 h 268"/>
                  <a:gd name="T32" fmla="*/ 158 w 330"/>
                  <a:gd name="T33" fmla="*/ 52 h 268"/>
                  <a:gd name="T34" fmla="*/ 174 w 330"/>
                  <a:gd name="T35" fmla="*/ 52 h 268"/>
                  <a:gd name="T36" fmla="*/ 190 w 330"/>
                  <a:gd name="T37" fmla="*/ 52 h 268"/>
                  <a:gd name="T38" fmla="*/ 200 w 330"/>
                  <a:gd name="T39" fmla="*/ 54 h 268"/>
                  <a:gd name="T40" fmla="*/ 208 w 330"/>
                  <a:gd name="T41" fmla="*/ 62 h 268"/>
                  <a:gd name="T42" fmla="*/ 216 w 330"/>
                  <a:gd name="T43" fmla="*/ 62 h 268"/>
                  <a:gd name="T44" fmla="*/ 226 w 330"/>
                  <a:gd name="T45" fmla="*/ 82 h 268"/>
                  <a:gd name="T46" fmla="*/ 234 w 330"/>
                  <a:gd name="T47" fmla="*/ 88 h 268"/>
                  <a:gd name="T48" fmla="*/ 242 w 330"/>
                  <a:gd name="T49" fmla="*/ 96 h 268"/>
                  <a:gd name="T50" fmla="*/ 244 w 330"/>
                  <a:gd name="T51" fmla="*/ 110 h 268"/>
                  <a:gd name="T52" fmla="*/ 248 w 330"/>
                  <a:gd name="T53" fmla="*/ 118 h 268"/>
                  <a:gd name="T54" fmla="*/ 256 w 330"/>
                  <a:gd name="T55" fmla="*/ 128 h 268"/>
                  <a:gd name="T56" fmla="*/ 260 w 330"/>
                  <a:gd name="T57" fmla="*/ 132 h 268"/>
                  <a:gd name="T58" fmla="*/ 282 w 330"/>
                  <a:gd name="T59" fmla="*/ 158 h 268"/>
                  <a:gd name="T60" fmla="*/ 290 w 330"/>
                  <a:gd name="T61" fmla="*/ 160 h 268"/>
                  <a:gd name="T62" fmla="*/ 302 w 330"/>
                  <a:gd name="T63" fmla="*/ 164 h 268"/>
                  <a:gd name="T64" fmla="*/ 308 w 330"/>
                  <a:gd name="T65" fmla="*/ 166 h 268"/>
                  <a:gd name="T66" fmla="*/ 326 w 330"/>
                  <a:gd name="T67" fmla="*/ 164 h 268"/>
                  <a:gd name="T68" fmla="*/ 330 w 330"/>
                  <a:gd name="T69" fmla="*/ 172 h 268"/>
                  <a:gd name="T70" fmla="*/ 330 w 330"/>
                  <a:gd name="T71" fmla="*/ 186 h 268"/>
                  <a:gd name="T72" fmla="*/ 322 w 330"/>
                  <a:gd name="T73" fmla="*/ 204 h 268"/>
                  <a:gd name="T74" fmla="*/ 306 w 330"/>
                  <a:gd name="T75" fmla="*/ 208 h 268"/>
                  <a:gd name="T76" fmla="*/ 290 w 330"/>
                  <a:gd name="T77" fmla="*/ 216 h 268"/>
                  <a:gd name="T78" fmla="*/ 274 w 330"/>
                  <a:gd name="T79" fmla="*/ 226 h 268"/>
                  <a:gd name="T80" fmla="*/ 258 w 330"/>
                  <a:gd name="T81" fmla="*/ 224 h 268"/>
                  <a:gd name="T82" fmla="*/ 226 w 330"/>
                  <a:gd name="T83" fmla="*/ 230 h 268"/>
                  <a:gd name="T84" fmla="*/ 200 w 330"/>
                  <a:gd name="T85" fmla="*/ 254 h 268"/>
                  <a:gd name="T86" fmla="*/ 170 w 330"/>
                  <a:gd name="T87" fmla="*/ 248 h 268"/>
                  <a:gd name="T88" fmla="*/ 136 w 330"/>
                  <a:gd name="T89" fmla="*/ 250 h 268"/>
                  <a:gd name="T90" fmla="*/ 128 w 330"/>
                  <a:gd name="T91" fmla="*/ 268 h 268"/>
                  <a:gd name="T92" fmla="*/ 120 w 330"/>
                  <a:gd name="T93" fmla="*/ 250 h 268"/>
                  <a:gd name="T94" fmla="*/ 106 w 330"/>
                  <a:gd name="T95" fmla="*/ 232 h 268"/>
                  <a:gd name="T96" fmla="*/ 96 w 330"/>
                  <a:gd name="T97" fmla="*/ 212 h 268"/>
                  <a:gd name="T98" fmla="*/ 88 w 330"/>
                  <a:gd name="T99" fmla="*/ 202 h 268"/>
                  <a:gd name="T100" fmla="*/ 76 w 330"/>
                  <a:gd name="T101" fmla="*/ 200 h 268"/>
                  <a:gd name="T102" fmla="*/ 68 w 330"/>
                  <a:gd name="T103" fmla="*/ 184 h 268"/>
                  <a:gd name="T104" fmla="*/ 68 w 330"/>
                  <a:gd name="T105" fmla="*/ 160 h 268"/>
                  <a:gd name="T106" fmla="*/ 56 w 330"/>
                  <a:gd name="T107" fmla="*/ 142 h 268"/>
                  <a:gd name="T108" fmla="*/ 42 w 330"/>
                  <a:gd name="T109" fmla="*/ 136 h 268"/>
                  <a:gd name="T110" fmla="*/ 38 w 330"/>
                  <a:gd name="T111" fmla="*/ 126 h 268"/>
                  <a:gd name="T112" fmla="*/ 38 w 330"/>
                  <a:gd name="T113" fmla="*/ 114 h 268"/>
                  <a:gd name="T114" fmla="*/ 18 w 330"/>
                  <a:gd name="T115" fmla="*/ 90 h 268"/>
                  <a:gd name="T116" fmla="*/ 8 w 330"/>
                  <a:gd name="T117" fmla="*/ 70 h 268"/>
                  <a:gd name="T118" fmla="*/ 0 w 330"/>
                  <a:gd name="T119" fmla="*/ 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49" name="Freeform 127">
                <a:extLst>
                  <a:ext uri="{FF2B5EF4-FFF2-40B4-BE49-F238E27FC236}">
                    <a16:creationId xmlns:a16="http://schemas.microsoft.com/office/drawing/2014/main" id="{73E8B30A-CED7-4831-8900-1593C0B408BC}"/>
                  </a:ext>
                </a:extLst>
              </p:cNvPr>
              <p:cNvSpPr>
                <a:spLocks/>
              </p:cNvSpPr>
              <p:nvPr/>
            </p:nvSpPr>
            <p:spPr bwMode="gray">
              <a:xfrm>
                <a:off x="6737997" y="3811640"/>
                <a:ext cx="13209" cy="26557"/>
              </a:xfrm>
              <a:custGeom>
                <a:avLst/>
                <a:gdLst>
                  <a:gd name="T0" fmla="*/ 8 w 8"/>
                  <a:gd name="T1" fmla="*/ 0 h 16"/>
                  <a:gd name="T2" fmla="*/ 2 w 8"/>
                  <a:gd name="T3" fmla="*/ 0 h 16"/>
                  <a:gd name="T4" fmla="*/ 0 w 8"/>
                  <a:gd name="T5" fmla="*/ 4 h 16"/>
                  <a:gd name="T6" fmla="*/ 0 w 8"/>
                  <a:gd name="T7" fmla="*/ 10 h 16"/>
                  <a:gd name="T8" fmla="*/ 2 w 8"/>
                  <a:gd name="T9" fmla="*/ 16 h 16"/>
                  <a:gd name="T10" fmla="*/ 6 w 8"/>
                  <a:gd name="T11" fmla="*/ 16 h 16"/>
                  <a:gd name="T12" fmla="*/ 8 w 8"/>
                  <a:gd name="T13" fmla="*/ 8 h 16"/>
                  <a:gd name="T14" fmla="*/ 8 w 8"/>
                  <a:gd name="T15" fmla="*/ 2 h 16"/>
                  <a:gd name="T16" fmla="*/ 8 w 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50" name="Freeform 128">
                <a:extLst>
                  <a:ext uri="{FF2B5EF4-FFF2-40B4-BE49-F238E27FC236}">
                    <a16:creationId xmlns:a16="http://schemas.microsoft.com/office/drawing/2014/main" id="{A9D97CED-27AD-4C58-A0C8-4E6202D77F46}"/>
                  </a:ext>
                </a:extLst>
              </p:cNvPr>
              <p:cNvSpPr>
                <a:spLocks/>
              </p:cNvSpPr>
              <p:nvPr/>
            </p:nvSpPr>
            <p:spPr bwMode="gray">
              <a:xfrm>
                <a:off x="7154066" y="3994218"/>
                <a:ext cx="16510" cy="43155"/>
              </a:xfrm>
              <a:custGeom>
                <a:avLst/>
                <a:gdLst>
                  <a:gd name="T0" fmla="*/ 0 w 10"/>
                  <a:gd name="T1" fmla="*/ 22 h 26"/>
                  <a:gd name="T2" fmla="*/ 0 w 10"/>
                  <a:gd name="T3" fmla="*/ 10 h 26"/>
                  <a:gd name="T4" fmla="*/ 4 w 10"/>
                  <a:gd name="T5" fmla="*/ 0 h 26"/>
                  <a:gd name="T6" fmla="*/ 8 w 10"/>
                  <a:gd name="T7" fmla="*/ 0 h 26"/>
                  <a:gd name="T8" fmla="*/ 10 w 10"/>
                  <a:gd name="T9" fmla="*/ 8 h 26"/>
                  <a:gd name="T10" fmla="*/ 10 w 10"/>
                  <a:gd name="T11" fmla="*/ 14 h 26"/>
                  <a:gd name="T12" fmla="*/ 8 w 10"/>
                  <a:gd name="T13" fmla="*/ 22 h 26"/>
                  <a:gd name="T14" fmla="*/ 4 w 10"/>
                  <a:gd name="T15" fmla="*/ 26 h 26"/>
                  <a:gd name="T16" fmla="*/ 0 w 10"/>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51" name="Freeform 129">
                <a:extLst>
                  <a:ext uri="{FF2B5EF4-FFF2-40B4-BE49-F238E27FC236}">
                    <a16:creationId xmlns:a16="http://schemas.microsoft.com/office/drawing/2014/main" id="{8EF5CF73-DFCF-4197-9265-00894976C48F}"/>
                  </a:ext>
                </a:extLst>
              </p:cNvPr>
              <p:cNvSpPr>
                <a:spLocks/>
              </p:cNvSpPr>
              <p:nvPr/>
            </p:nvSpPr>
            <p:spPr bwMode="gray">
              <a:xfrm>
                <a:off x="7140857" y="3980942"/>
                <a:ext cx="13209" cy="19918"/>
              </a:xfrm>
              <a:custGeom>
                <a:avLst/>
                <a:gdLst>
                  <a:gd name="T0" fmla="*/ 0 w 8"/>
                  <a:gd name="T1" fmla="*/ 0 h 12"/>
                  <a:gd name="T2" fmla="*/ 8 w 8"/>
                  <a:gd name="T3" fmla="*/ 2 h 12"/>
                  <a:gd name="T4" fmla="*/ 4 w 8"/>
                  <a:gd name="T5" fmla="*/ 12 h 12"/>
                  <a:gd name="T6" fmla="*/ 0 w 8"/>
                  <a:gd name="T7" fmla="*/ 0 h 12"/>
                </a:gdLst>
                <a:ahLst/>
                <a:cxnLst>
                  <a:cxn ang="0">
                    <a:pos x="T0" y="T1"/>
                  </a:cxn>
                  <a:cxn ang="0">
                    <a:pos x="T2" y="T3"/>
                  </a:cxn>
                  <a:cxn ang="0">
                    <a:pos x="T4" y="T5"/>
                  </a:cxn>
                  <a:cxn ang="0">
                    <a:pos x="T6" y="T7"/>
                  </a:cxn>
                </a:cxnLst>
                <a:rect l="0" t="0" r="r" b="b"/>
                <a:pathLst>
                  <a:path w="8" h="12">
                    <a:moveTo>
                      <a:pt x="0" y="0"/>
                    </a:moveTo>
                    <a:lnTo>
                      <a:pt x="8" y="2"/>
                    </a:lnTo>
                    <a:lnTo>
                      <a:pt x="4"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352" name="Group 351">
                <a:extLst>
                  <a:ext uri="{FF2B5EF4-FFF2-40B4-BE49-F238E27FC236}">
                    <a16:creationId xmlns:a16="http://schemas.microsoft.com/office/drawing/2014/main" id="{D2E8A2B8-66DA-44FD-A03E-B7364B24B2DE}"/>
                  </a:ext>
                </a:extLst>
              </p:cNvPr>
              <p:cNvGrpSpPr/>
              <p:nvPr/>
            </p:nvGrpSpPr>
            <p:grpSpPr>
              <a:xfrm>
                <a:off x="5411879" y="3671390"/>
                <a:ext cx="1739394" cy="1920745"/>
                <a:chOff x="5369265" y="3665581"/>
                <a:chExt cx="1794714" cy="1981836"/>
              </a:xfrm>
              <a:grpFill/>
            </p:grpSpPr>
            <p:sp>
              <p:nvSpPr>
                <p:cNvPr id="416" name="Freeform 130">
                  <a:extLst>
                    <a:ext uri="{FF2B5EF4-FFF2-40B4-BE49-F238E27FC236}">
                      <a16:creationId xmlns:a16="http://schemas.microsoft.com/office/drawing/2014/main" id="{6F317A83-C09B-4338-B25D-DE86DD3AD7E1}"/>
                    </a:ext>
                  </a:extLst>
                </p:cNvPr>
                <p:cNvSpPr>
                  <a:spLocks/>
                </p:cNvSpPr>
                <p:nvPr/>
              </p:nvSpPr>
              <p:spPr bwMode="gray">
                <a:xfrm>
                  <a:off x="6467227" y="3828244"/>
                  <a:ext cx="283984" cy="285491"/>
                </a:xfrm>
                <a:custGeom>
                  <a:avLst/>
                  <a:gdLst>
                    <a:gd name="T0" fmla="*/ 6 w 172"/>
                    <a:gd name="T1" fmla="*/ 0 h 172"/>
                    <a:gd name="T2" fmla="*/ 16 w 172"/>
                    <a:gd name="T3" fmla="*/ 4 h 172"/>
                    <a:gd name="T4" fmla="*/ 24 w 172"/>
                    <a:gd name="T5" fmla="*/ 2 h 172"/>
                    <a:gd name="T6" fmla="*/ 48 w 172"/>
                    <a:gd name="T7" fmla="*/ 12 h 172"/>
                    <a:gd name="T8" fmla="*/ 66 w 172"/>
                    <a:gd name="T9" fmla="*/ 16 h 172"/>
                    <a:gd name="T10" fmla="*/ 80 w 172"/>
                    <a:gd name="T11" fmla="*/ 14 h 172"/>
                    <a:gd name="T12" fmla="*/ 90 w 172"/>
                    <a:gd name="T13" fmla="*/ 8 h 172"/>
                    <a:gd name="T14" fmla="*/ 112 w 172"/>
                    <a:gd name="T15" fmla="*/ 6 h 172"/>
                    <a:gd name="T16" fmla="*/ 122 w 172"/>
                    <a:gd name="T17" fmla="*/ 12 h 172"/>
                    <a:gd name="T18" fmla="*/ 134 w 172"/>
                    <a:gd name="T19" fmla="*/ 10 h 172"/>
                    <a:gd name="T20" fmla="*/ 150 w 172"/>
                    <a:gd name="T21" fmla="*/ 12 h 172"/>
                    <a:gd name="T22" fmla="*/ 154 w 172"/>
                    <a:gd name="T23" fmla="*/ 20 h 172"/>
                    <a:gd name="T24" fmla="*/ 162 w 172"/>
                    <a:gd name="T25" fmla="*/ 40 h 172"/>
                    <a:gd name="T26" fmla="*/ 158 w 172"/>
                    <a:gd name="T27" fmla="*/ 44 h 172"/>
                    <a:gd name="T28" fmla="*/ 152 w 172"/>
                    <a:gd name="T29" fmla="*/ 56 h 172"/>
                    <a:gd name="T30" fmla="*/ 150 w 172"/>
                    <a:gd name="T31" fmla="*/ 66 h 172"/>
                    <a:gd name="T32" fmla="*/ 146 w 172"/>
                    <a:gd name="T33" fmla="*/ 70 h 172"/>
                    <a:gd name="T34" fmla="*/ 140 w 172"/>
                    <a:gd name="T35" fmla="*/ 60 h 172"/>
                    <a:gd name="T36" fmla="*/ 136 w 172"/>
                    <a:gd name="T37" fmla="*/ 48 h 172"/>
                    <a:gd name="T38" fmla="*/ 130 w 172"/>
                    <a:gd name="T39" fmla="*/ 40 h 172"/>
                    <a:gd name="T40" fmla="*/ 126 w 172"/>
                    <a:gd name="T41" fmla="*/ 28 h 172"/>
                    <a:gd name="T42" fmla="*/ 122 w 172"/>
                    <a:gd name="T43" fmla="*/ 16 h 172"/>
                    <a:gd name="T44" fmla="*/ 122 w 172"/>
                    <a:gd name="T45" fmla="*/ 24 h 172"/>
                    <a:gd name="T46" fmla="*/ 124 w 172"/>
                    <a:gd name="T47" fmla="*/ 42 h 172"/>
                    <a:gd name="T48" fmla="*/ 128 w 172"/>
                    <a:gd name="T49" fmla="*/ 54 h 172"/>
                    <a:gd name="T50" fmla="*/ 136 w 172"/>
                    <a:gd name="T51" fmla="*/ 64 h 172"/>
                    <a:gd name="T52" fmla="*/ 142 w 172"/>
                    <a:gd name="T53" fmla="*/ 72 h 172"/>
                    <a:gd name="T54" fmla="*/ 150 w 172"/>
                    <a:gd name="T55" fmla="*/ 96 h 172"/>
                    <a:gd name="T56" fmla="*/ 170 w 172"/>
                    <a:gd name="T57" fmla="*/ 130 h 172"/>
                    <a:gd name="T58" fmla="*/ 172 w 172"/>
                    <a:gd name="T59" fmla="*/ 136 h 172"/>
                    <a:gd name="T60" fmla="*/ 172 w 172"/>
                    <a:gd name="T61" fmla="*/ 152 h 172"/>
                    <a:gd name="T62" fmla="*/ 164 w 172"/>
                    <a:gd name="T63" fmla="*/ 152 h 172"/>
                    <a:gd name="T64" fmla="*/ 144 w 172"/>
                    <a:gd name="T65" fmla="*/ 172 h 172"/>
                    <a:gd name="T66" fmla="*/ 134 w 172"/>
                    <a:gd name="T67" fmla="*/ 166 h 172"/>
                    <a:gd name="T68" fmla="*/ 6 w 172"/>
                    <a:gd name="T69" fmla="*/ 164 h 172"/>
                    <a:gd name="T70" fmla="*/ 6 w 172"/>
                    <a:gd name="T71" fmla="*/ 38 h 172"/>
                    <a:gd name="T72" fmla="*/ 2 w 172"/>
                    <a:gd name="T73" fmla="*/ 36 h 172"/>
                    <a:gd name="T74" fmla="*/ 0 w 172"/>
                    <a:gd name="T75" fmla="*/ 24 h 172"/>
                    <a:gd name="T76" fmla="*/ 6 w 172"/>
                    <a:gd name="T77" fmla="*/ 20 h 172"/>
                    <a:gd name="T78" fmla="*/ 6 w 172"/>
                    <a:gd name="T7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17" name="Freeform 131">
                  <a:extLst>
                    <a:ext uri="{FF2B5EF4-FFF2-40B4-BE49-F238E27FC236}">
                      <a16:creationId xmlns:a16="http://schemas.microsoft.com/office/drawing/2014/main" id="{446BC0DD-8DF5-4ADE-B909-0BFDABDEB52F}"/>
                    </a:ext>
                  </a:extLst>
                </p:cNvPr>
                <p:cNvSpPr>
                  <a:spLocks/>
                </p:cNvSpPr>
                <p:nvPr/>
              </p:nvSpPr>
              <p:spPr bwMode="gray">
                <a:xfrm>
                  <a:off x="6066016" y="3788408"/>
                  <a:ext cx="411117" cy="368482"/>
                </a:xfrm>
                <a:custGeom>
                  <a:avLst/>
                  <a:gdLst>
                    <a:gd name="T0" fmla="*/ 35 w 249"/>
                    <a:gd name="T1" fmla="*/ 0 h 222"/>
                    <a:gd name="T2" fmla="*/ 51 w 249"/>
                    <a:gd name="T3" fmla="*/ 4 h 222"/>
                    <a:gd name="T4" fmla="*/ 79 w 249"/>
                    <a:gd name="T5" fmla="*/ 8 h 222"/>
                    <a:gd name="T6" fmla="*/ 93 w 249"/>
                    <a:gd name="T7" fmla="*/ 16 h 222"/>
                    <a:gd name="T8" fmla="*/ 99 w 249"/>
                    <a:gd name="T9" fmla="*/ 28 h 222"/>
                    <a:gd name="T10" fmla="*/ 107 w 249"/>
                    <a:gd name="T11" fmla="*/ 34 h 222"/>
                    <a:gd name="T12" fmla="*/ 125 w 249"/>
                    <a:gd name="T13" fmla="*/ 34 h 222"/>
                    <a:gd name="T14" fmla="*/ 137 w 249"/>
                    <a:gd name="T15" fmla="*/ 42 h 222"/>
                    <a:gd name="T16" fmla="*/ 157 w 249"/>
                    <a:gd name="T17" fmla="*/ 54 h 222"/>
                    <a:gd name="T18" fmla="*/ 171 w 249"/>
                    <a:gd name="T19" fmla="*/ 40 h 222"/>
                    <a:gd name="T20" fmla="*/ 173 w 249"/>
                    <a:gd name="T21" fmla="*/ 30 h 222"/>
                    <a:gd name="T22" fmla="*/ 167 w 249"/>
                    <a:gd name="T23" fmla="*/ 22 h 222"/>
                    <a:gd name="T24" fmla="*/ 177 w 249"/>
                    <a:gd name="T25" fmla="*/ 12 h 222"/>
                    <a:gd name="T26" fmla="*/ 191 w 249"/>
                    <a:gd name="T27" fmla="*/ 6 h 222"/>
                    <a:gd name="T28" fmla="*/ 209 w 249"/>
                    <a:gd name="T29" fmla="*/ 8 h 222"/>
                    <a:gd name="T30" fmla="*/ 223 w 249"/>
                    <a:gd name="T31" fmla="*/ 16 h 222"/>
                    <a:gd name="T32" fmla="*/ 237 w 249"/>
                    <a:gd name="T33" fmla="*/ 22 h 222"/>
                    <a:gd name="T34" fmla="*/ 249 w 249"/>
                    <a:gd name="T35" fmla="*/ 24 h 222"/>
                    <a:gd name="T36" fmla="*/ 249 w 249"/>
                    <a:gd name="T37" fmla="*/ 44 h 222"/>
                    <a:gd name="T38" fmla="*/ 243 w 249"/>
                    <a:gd name="T39" fmla="*/ 48 h 222"/>
                    <a:gd name="T40" fmla="*/ 245 w 249"/>
                    <a:gd name="T41" fmla="*/ 60 h 222"/>
                    <a:gd name="T42" fmla="*/ 249 w 249"/>
                    <a:gd name="T43" fmla="*/ 62 h 222"/>
                    <a:gd name="T44" fmla="*/ 249 w 249"/>
                    <a:gd name="T45" fmla="*/ 188 h 222"/>
                    <a:gd name="T46" fmla="*/ 249 w 249"/>
                    <a:gd name="T47" fmla="*/ 222 h 222"/>
                    <a:gd name="T48" fmla="*/ 231 w 249"/>
                    <a:gd name="T49" fmla="*/ 222 h 222"/>
                    <a:gd name="T50" fmla="*/ 97 w 249"/>
                    <a:gd name="T51" fmla="*/ 168 h 222"/>
                    <a:gd name="T52" fmla="*/ 91 w 249"/>
                    <a:gd name="T53" fmla="*/ 174 h 222"/>
                    <a:gd name="T54" fmla="*/ 79 w 249"/>
                    <a:gd name="T55" fmla="*/ 180 h 222"/>
                    <a:gd name="T56" fmla="*/ 69 w 249"/>
                    <a:gd name="T57" fmla="*/ 172 h 222"/>
                    <a:gd name="T58" fmla="*/ 59 w 249"/>
                    <a:gd name="T59" fmla="*/ 168 h 222"/>
                    <a:gd name="T60" fmla="*/ 43 w 249"/>
                    <a:gd name="T61" fmla="*/ 164 h 222"/>
                    <a:gd name="T62" fmla="*/ 37 w 249"/>
                    <a:gd name="T63" fmla="*/ 158 h 222"/>
                    <a:gd name="T64" fmla="*/ 33 w 249"/>
                    <a:gd name="T65" fmla="*/ 150 h 222"/>
                    <a:gd name="T66" fmla="*/ 14 w 249"/>
                    <a:gd name="T67" fmla="*/ 148 h 222"/>
                    <a:gd name="T68" fmla="*/ 8 w 249"/>
                    <a:gd name="T69" fmla="*/ 136 h 222"/>
                    <a:gd name="T70" fmla="*/ 4 w 249"/>
                    <a:gd name="T71" fmla="*/ 126 h 222"/>
                    <a:gd name="T72" fmla="*/ 0 w 249"/>
                    <a:gd name="T73" fmla="*/ 116 h 222"/>
                    <a:gd name="T74" fmla="*/ 8 w 249"/>
                    <a:gd name="T75" fmla="*/ 112 h 222"/>
                    <a:gd name="T76" fmla="*/ 8 w 249"/>
                    <a:gd name="T77" fmla="*/ 66 h 222"/>
                    <a:gd name="T78" fmla="*/ 4 w 249"/>
                    <a:gd name="T79" fmla="*/ 48 h 222"/>
                    <a:gd name="T80" fmla="*/ 12 w 249"/>
                    <a:gd name="T81" fmla="*/ 42 h 222"/>
                    <a:gd name="T82" fmla="*/ 12 w 249"/>
                    <a:gd name="T83" fmla="*/ 26 h 222"/>
                    <a:gd name="T84" fmla="*/ 33 w 249"/>
                    <a:gd name="T85" fmla="*/ 12 h 222"/>
                    <a:gd name="T86" fmla="*/ 35 w 249"/>
                    <a:gd name="T87" fmla="*/ 10 h 222"/>
                    <a:gd name="T88" fmla="*/ 35 w 249"/>
                    <a:gd name="T8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18" name="Freeform 132">
                  <a:extLst>
                    <a:ext uri="{FF2B5EF4-FFF2-40B4-BE49-F238E27FC236}">
                      <a16:creationId xmlns:a16="http://schemas.microsoft.com/office/drawing/2014/main" id="{2FC072AF-3A6D-4326-9893-01BE73D05656}"/>
                    </a:ext>
                  </a:extLst>
                </p:cNvPr>
                <p:cNvSpPr>
                  <a:spLocks/>
                </p:cNvSpPr>
                <p:nvPr/>
              </p:nvSpPr>
              <p:spPr bwMode="gray">
                <a:xfrm>
                  <a:off x="6016485" y="3665581"/>
                  <a:ext cx="107320" cy="202500"/>
                </a:xfrm>
                <a:custGeom>
                  <a:avLst/>
                  <a:gdLst>
                    <a:gd name="T0" fmla="*/ 16 w 65"/>
                    <a:gd name="T1" fmla="*/ 6 h 122"/>
                    <a:gd name="T2" fmla="*/ 30 w 65"/>
                    <a:gd name="T3" fmla="*/ 0 h 122"/>
                    <a:gd name="T4" fmla="*/ 38 w 65"/>
                    <a:gd name="T5" fmla="*/ 0 h 122"/>
                    <a:gd name="T6" fmla="*/ 42 w 65"/>
                    <a:gd name="T7" fmla="*/ 8 h 122"/>
                    <a:gd name="T8" fmla="*/ 48 w 65"/>
                    <a:gd name="T9" fmla="*/ 10 h 122"/>
                    <a:gd name="T10" fmla="*/ 54 w 65"/>
                    <a:gd name="T11" fmla="*/ 6 h 122"/>
                    <a:gd name="T12" fmla="*/ 58 w 65"/>
                    <a:gd name="T13" fmla="*/ 8 h 122"/>
                    <a:gd name="T14" fmla="*/ 56 w 65"/>
                    <a:gd name="T15" fmla="*/ 14 h 122"/>
                    <a:gd name="T16" fmla="*/ 50 w 65"/>
                    <a:gd name="T17" fmla="*/ 16 h 122"/>
                    <a:gd name="T18" fmla="*/ 46 w 65"/>
                    <a:gd name="T19" fmla="*/ 24 h 122"/>
                    <a:gd name="T20" fmla="*/ 50 w 65"/>
                    <a:gd name="T21" fmla="*/ 28 h 122"/>
                    <a:gd name="T22" fmla="*/ 58 w 65"/>
                    <a:gd name="T23" fmla="*/ 32 h 122"/>
                    <a:gd name="T24" fmla="*/ 58 w 65"/>
                    <a:gd name="T25" fmla="*/ 38 h 122"/>
                    <a:gd name="T26" fmla="*/ 52 w 65"/>
                    <a:gd name="T27" fmla="*/ 44 h 122"/>
                    <a:gd name="T28" fmla="*/ 46 w 65"/>
                    <a:gd name="T29" fmla="*/ 46 h 122"/>
                    <a:gd name="T30" fmla="*/ 40 w 65"/>
                    <a:gd name="T31" fmla="*/ 54 h 122"/>
                    <a:gd name="T32" fmla="*/ 44 w 65"/>
                    <a:gd name="T33" fmla="*/ 64 h 122"/>
                    <a:gd name="T34" fmla="*/ 54 w 65"/>
                    <a:gd name="T35" fmla="*/ 64 h 122"/>
                    <a:gd name="T36" fmla="*/ 58 w 65"/>
                    <a:gd name="T37" fmla="*/ 70 h 122"/>
                    <a:gd name="T38" fmla="*/ 65 w 65"/>
                    <a:gd name="T39" fmla="*/ 74 h 122"/>
                    <a:gd name="T40" fmla="*/ 65 w 65"/>
                    <a:gd name="T41" fmla="*/ 84 h 122"/>
                    <a:gd name="T42" fmla="*/ 42 w 65"/>
                    <a:gd name="T43" fmla="*/ 100 h 122"/>
                    <a:gd name="T44" fmla="*/ 42 w 65"/>
                    <a:gd name="T45" fmla="*/ 116 h 122"/>
                    <a:gd name="T46" fmla="*/ 34 w 65"/>
                    <a:gd name="T47" fmla="*/ 122 h 122"/>
                    <a:gd name="T48" fmla="*/ 28 w 65"/>
                    <a:gd name="T49" fmla="*/ 120 h 122"/>
                    <a:gd name="T50" fmla="*/ 26 w 65"/>
                    <a:gd name="T51" fmla="*/ 108 h 122"/>
                    <a:gd name="T52" fmla="*/ 24 w 65"/>
                    <a:gd name="T53" fmla="*/ 92 h 122"/>
                    <a:gd name="T54" fmla="*/ 10 w 65"/>
                    <a:gd name="T55" fmla="*/ 76 h 122"/>
                    <a:gd name="T56" fmla="*/ 0 w 65"/>
                    <a:gd name="T57" fmla="*/ 64 h 122"/>
                    <a:gd name="T58" fmla="*/ 0 w 65"/>
                    <a:gd name="T59" fmla="*/ 56 h 122"/>
                    <a:gd name="T60" fmla="*/ 12 w 65"/>
                    <a:gd name="T61" fmla="*/ 46 h 122"/>
                    <a:gd name="T62" fmla="*/ 12 w 65"/>
                    <a:gd name="T63" fmla="*/ 10 h 122"/>
                    <a:gd name="T64" fmla="*/ 16 w 65"/>
                    <a:gd name="T65"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19" name="Freeform 133">
                  <a:extLst>
                    <a:ext uri="{FF2B5EF4-FFF2-40B4-BE49-F238E27FC236}">
                      <a16:creationId xmlns:a16="http://schemas.microsoft.com/office/drawing/2014/main" id="{0274F06D-A489-4DFA-81AC-FF7313B5DF7A}"/>
                    </a:ext>
                  </a:extLst>
                </p:cNvPr>
                <p:cNvSpPr>
                  <a:spLocks/>
                </p:cNvSpPr>
                <p:nvPr/>
              </p:nvSpPr>
              <p:spPr bwMode="gray">
                <a:xfrm>
                  <a:off x="5590507" y="3675540"/>
                  <a:ext cx="546505" cy="514547"/>
                </a:xfrm>
                <a:custGeom>
                  <a:avLst/>
                  <a:gdLst>
                    <a:gd name="T0" fmla="*/ 0 w 331"/>
                    <a:gd name="T1" fmla="*/ 164 h 310"/>
                    <a:gd name="T2" fmla="*/ 0 w 331"/>
                    <a:gd name="T3" fmla="*/ 146 h 310"/>
                    <a:gd name="T4" fmla="*/ 32 w 331"/>
                    <a:gd name="T5" fmla="*/ 126 h 310"/>
                    <a:gd name="T6" fmla="*/ 54 w 331"/>
                    <a:gd name="T7" fmla="*/ 124 h 310"/>
                    <a:gd name="T8" fmla="*/ 78 w 331"/>
                    <a:gd name="T9" fmla="*/ 104 h 310"/>
                    <a:gd name="T10" fmla="*/ 80 w 331"/>
                    <a:gd name="T11" fmla="*/ 96 h 310"/>
                    <a:gd name="T12" fmla="*/ 96 w 331"/>
                    <a:gd name="T13" fmla="*/ 86 h 310"/>
                    <a:gd name="T14" fmla="*/ 120 w 331"/>
                    <a:gd name="T15" fmla="*/ 84 h 310"/>
                    <a:gd name="T16" fmla="*/ 120 w 331"/>
                    <a:gd name="T17" fmla="*/ 76 h 310"/>
                    <a:gd name="T18" fmla="*/ 112 w 331"/>
                    <a:gd name="T19" fmla="*/ 66 h 310"/>
                    <a:gd name="T20" fmla="*/ 112 w 331"/>
                    <a:gd name="T21" fmla="*/ 40 h 310"/>
                    <a:gd name="T22" fmla="*/ 110 w 331"/>
                    <a:gd name="T23" fmla="*/ 34 h 310"/>
                    <a:gd name="T24" fmla="*/ 126 w 331"/>
                    <a:gd name="T25" fmla="*/ 22 h 310"/>
                    <a:gd name="T26" fmla="*/ 138 w 331"/>
                    <a:gd name="T27" fmla="*/ 20 h 310"/>
                    <a:gd name="T28" fmla="*/ 154 w 331"/>
                    <a:gd name="T29" fmla="*/ 10 h 310"/>
                    <a:gd name="T30" fmla="*/ 180 w 331"/>
                    <a:gd name="T31" fmla="*/ 6 h 310"/>
                    <a:gd name="T32" fmla="*/ 204 w 331"/>
                    <a:gd name="T33" fmla="*/ 2 h 310"/>
                    <a:gd name="T34" fmla="*/ 218 w 331"/>
                    <a:gd name="T35" fmla="*/ 4 h 310"/>
                    <a:gd name="T36" fmla="*/ 226 w 331"/>
                    <a:gd name="T37" fmla="*/ 6 h 310"/>
                    <a:gd name="T38" fmla="*/ 238 w 331"/>
                    <a:gd name="T39" fmla="*/ 0 h 310"/>
                    <a:gd name="T40" fmla="*/ 254 w 331"/>
                    <a:gd name="T41" fmla="*/ 0 h 310"/>
                    <a:gd name="T42" fmla="*/ 262 w 331"/>
                    <a:gd name="T43" fmla="*/ 0 h 310"/>
                    <a:gd name="T44" fmla="*/ 270 w 331"/>
                    <a:gd name="T45" fmla="*/ 4 h 310"/>
                    <a:gd name="T46" fmla="*/ 270 w 331"/>
                    <a:gd name="T47" fmla="*/ 40 h 310"/>
                    <a:gd name="T48" fmla="*/ 258 w 331"/>
                    <a:gd name="T49" fmla="*/ 50 h 310"/>
                    <a:gd name="T50" fmla="*/ 258 w 331"/>
                    <a:gd name="T51" fmla="*/ 58 h 310"/>
                    <a:gd name="T52" fmla="*/ 282 w 331"/>
                    <a:gd name="T53" fmla="*/ 86 h 310"/>
                    <a:gd name="T54" fmla="*/ 286 w 331"/>
                    <a:gd name="T55" fmla="*/ 114 h 310"/>
                    <a:gd name="T56" fmla="*/ 292 w 331"/>
                    <a:gd name="T57" fmla="*/ 116 h 310"/>
                    <a:gd name="T58" fmla="*/ 294 w 331"/>
                    <a:gd name="T59" fmla="*/ 132 h 310"/>
                    <a:gd name="T60" fmla="*/ 296 w 331"/>
                    <a:gd name="T61" fmla="*/ 180 h 310"/>
                    <a:gd name="T62" fmla="*/ 288 w 331"/>
                    <a:gd name="T63" fmla="*/ 184 h 310"/>
                    <a:gd name="T64" fmla="*/ 292 w 331"/>
                    <a:gd name="T65" fmla="*/ 194 h 310"/>
                    <a:gd name="T66" fmla="*/ 302 w 331"/>
                    <a:gd name="T67" fmla="*/ 216 h 310"/>
                    <a:gd name="T68" fmla="*/ 321 w 331"/>
                    <a:gd name="T69" fmla="*/ 218 h 310"/>
                    <a:gd name="T70" fmla="*/ 325 w 331"/>
                    <a:gd name="T71" fmla="*/ 226 h 310"/>
                    <a:gd name="T72" fmla="*/ 331 w 331"/>
                    <a:gd name="T73" fmla="*/ 232 h 310"/>
                    <a:gd name="T74" fmla="*/ 264 w 331"/>
                    <a:gd name="T75" fmla="*/ 272 h 310"/>
                    <a:gd name="T76" fmla="*/ 226 w 331"/>
                    <a:gd name="T77" fmla="*/ 304 h 310"/>
                    <a:gd name="T78" fmla="*/ 206 w 331"/>
                    <a:gd name="T79" fmla="*/ 308 h 310"/>
                    <a:gd name="T80" fmla="*/ 188 w 331"/>
                    <a:gd name="T81" fmla="*/ 310 h 310"/>
                    <a:gd name="T82" fmla="*/ 190 w 331"/>
                    <a:gd name="T83" fmla="*/ 294 h 310"/>
                    <a:gd name="T84" fmla="*/ 170 w 331"/>
                    <a:gd name="T85" fmla="*/ 286 h 310"/>
                    <a:gd name="T86" fmla="*/ 160 w 331"/>
                    <a:gd name="T87" fmla="*/ 276 h 310"/>
                    <a:gd name="T88" fmla="*/ 0 w 331"/>
                    <a:gd name="T89" fmla="*/ 16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0" name="Freeform 134">
                  <a:extLst>
                    <a:ext uri="{FF2B5EF4-FFF2-40B4-BE49-F238E27FC236}">
                      <a16:creationId xmlns:a16="http://schemas.microsoft.com/office/drawing/2014/main" id="{03D8ECF9-E6E8-40B6-BEE3-18DAB372C8F4}"/>
                    </a:ext>
                  </a:extLst>
                </p:cNvPr>
                <p:cNvSpPr>
                  <a:spLocks/>
                </p:cNvSpPr>
                <p:nvPr/>
              </p:nvSpPr>
              <p:spPr bwMode="gray">
                <a:xfrm>
                  <a:off x="5478235" y="3708737"/>
                  <a:ext cx="310401" cy="239015"/>
                </a:xfrm>
                <a:custGeom>
                  <a:avLst/>
                  <a:gdLst>
                    <a:gd name="T0" fmla="*/ 68 w 188"/>
                    <a:gd name="T1" fmla="*/ 144 h 144"/>
                    <a:gd name="T2" fmla="*/ 0 w 188"/>
                    <a:gd name="T3" fmla="*/ 144 h 144"/>
                    <a:gd name="T4" fmla="*/ 10 w 188"/>
                    <a:gd name="T5" fmla="*/ 138 h 144"/>
                    <a:gd name="T6" fmla="*/ 28 w 188"/>
                    <a:gd name="T7" fmla="*/ 128 h 144"/>
                    <a:gd name="T8" fmla="*/ 50 w 188"/>
                    <a:gd name="T9" fmla="*/ 110 h 144"/>
                    <a:gd name="T10" fmla="*/ 52 w 188"/>
                    <a:gd name="T11" fmla="*/ 104 h 144"/>
                    <a:gd name="T12" fmla="*/ 52 w 188"/>
                    <a:gd name="T13" fmla="*/ 68 h 144"/>
                    <a:gd name="T14" fmla="*/ 62 w 188"/>
                    <a:gd name="T15" fmla="*/ 56 h 144"/>
                    <a:gd name="T16" fmla="*/ 74 w 188"/>
                    <a:gd name="T17" fmla="*/ 44 h 144"/>
                    <a:gd name="T18" fmla="*/ 88 w 188"/>
                    <a:gd name="T19" fmla="*/ 40 h 144"/>
                    <a:gd name="T20" fmla="*/ 102 w 188"/>
                    <a:gd name="T21" fmla="*/ 30 h 144"/>
                    <a:gd name="T22" fmla="*/ 108 w 188"/>
                    <a:gd name="T23" fmla="*/ 14 h 144"/>
                    <a:gd name="T24" fmla="*/ 112 w 188"/>
                    <a:gd name="T25" fmla="*/ 4 h 144"/>
                    <a:gd name="T26" fmla="*/ 116 w 188"/>
                    <a:gd name="T27" fmla="*/ 0 h 144"/>
                    <a:gd name="T28" fmla="*/ 122 w 188"/>
                    <a:gd name="T29" fmla="*/ 0 h 144"/>
                    <a:gd name="T30" fmla="*/ 126 w 188"/>
                    <a:gd name="T31" fmla="*/ 8 h 144"/>
                    <a:gd name="T32" fmla="*/ 132 w 188"/>
                    <a:gd name="T33" fmla="*/ 12 h 144"/>
                    <a:gd name="T34" fmla="*/ 154 w 188"/>
                    <a:gd name="T35" fmla="*/ 10 h 144"/>
                    <a:gd name="T36" fmla="*/ 164 w 188"/>
                    <a:gd name="T37" fmla="*/ 10 h 144"/>
                    <a:gd name="T38" fmla="*/ 168 w 188"/>
                    <a:gd name="T39" fmla="*/ 14 h 144"/>
                    <a:gd name="T40" fmla="*/ 178 w 188"/>
                    <a:gd name="T41" fmla="*/ 14 h 144"/>
                    <a:gd name="T42" fmla="*/ 180 w 188"/>
                    <a:gd name="T43" fmla="*/ 20 h 144"/>
                    <a:gd name="T44" fmla="*/ 180 w 188"/>
                    <a:gd name="T45" fmla="*/ 46 h 144"/>
                    <a:gd name="T46" fmla="*/ 188 w 188"/>
                    <a:gd name="T47" fmla="*/ 56 h 144"/>
                    <a:gd name="T48" fmla="*/ 188 w 188"/>
                    <a:gd name="T49" fmla="*/ 64 h 144"/>
                    <a:gd name="T50" fmla="*/ 164 w 188"/>
                    <a:gd name="T51" fmla="*/ 66 h 144"/>
                    <a:gd name="T52" fmla="*/ 148 w 188"/>
                    <a:gd name="T53" fmla="*/ 76 h 144"/>
                    <a:gd name="T54" fmla="*/ 146 w 188"/>
                    <a:gd name="T55" fmla="*/ 84 h 144"/>
                    <a:gd name="T56" fmla="*/ 122 w 188"/>
                    <a:gd name="T57" fmla="*/ 104 h 144"/>
                    <a:gd name="T58" fmla="*/ 100 w 188"/>
                    <a:gd name="T59" fmla="*/ 106 h 144"/>
                    <a:gd name="T60" fmla="*/ 68 w 188"/>
                    <a:gd name="T61" fmla="*/ 126 h 144"/>
                    <a:gd name="T62" fmla="*/ 68 w 188"/>
                    <a:gd name="T6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1" name="Freeform 135">
                  <a:extLst>
                    <a:ext uri="{FF2B5EF4-FFF2-40B4-BE49-F238E27FC236}">
                      <a16:creationId xmlns:a16="http://schemas.microsoft.com/office/drawing/2014/main" id="{AC4F1A68-F581-48DE-8296-052D2804D706}"/>
                    </a:ext>
                  </a:extLst>
                </p:cNvPr>
                <p:cNvSpPr>
                  <a:spLocks/>
                </p:cNvSpPr>
                <p:nvPr/>
              </p:nvSpPr>
              <p:spPr bwMode="gray">
                <a:xfrm>
                  <a:off x="5372566" y="3947752"/>
                  <a:ext cx="217941" cy="175942"/>
                </a:xfrm>
                <a:custGeom>
                  <a:avLst/>
                  <a:gdLst>
                    <a:gd name="T0" fmla="*/ 0 w 132"/>
                    <a:gd name="T1" fmla="*/ 106 h 106"/>
                    <a:gd name="T2" fmla="*/ 4 w 132"/>
                    <a:gd name="T3" fmla="*/ 94 h 106"/>
                    <a:gd name="T4" fmla="*/ 14 w 132"/>
                    <a:gd name="T5" fmla="*/ 78 h 106"/>
                    <a:gd name="T6" fmla="*/ 20 w 132"/>
                    <a:gd name="T7" fmla="*/ 62 h 106"/>
                    <a:gd name="T8" fmla="*/ 30 w 132"/>
                    <a:gd name="T9" fmla="*/ 54 h 106"/>
                    <a:gd name="T10" fmla="*/ 36 w 132"/>
                    <a:gd name="T11" fmla="*/ 38 h 106"/>
                    <a:gd name="T12" fmla="*/ 46 w 132"/>
                    <a:gd name="T13" fmla="*/ 24 h 106"/>
                    <a:gd name="T14" fmla="*/ 52 w 132"/>
                    <a:gd name="T15" fmla="*/ 18 h 106"/>
                    <a:gd name="T16" fmla="*/ 60 w 132"/>
                    <a:gd name="T17" fmla="*/ 8 h 106"/>
                    <a:gd name="T18" fmla="*/ 64 w 132"/>
                    <a:gd name="T19" fmla="*/ 0 h 106"/>
                    <a:gd name="T20" fmla="*/ 132 w 132"/>
                    <a:gd name="T21" fmla="*/ 0 h 106"/>
                    <a:gd name="T22" fmla="*/ 132 w 132"/>
                    <a:gd name="T23" fmla="*/ 28 h 106"/>
                    <a:gd name="T24" fmla="*/ 82 w 132"/>
                    <a:gd name="T25" fmla="*/ 28 h 106"/>
                    <a:gd name="T26" fmla="*/ 82 w 132"/>
                    <a:gd name="T27" fmla="*/ 70 h 106"/>
                    <a:gd name="T28" fmla="*/ 72 w 132"/>
                    <a:gd name="T29" fmla="*/ 70 h 106"/>
                    <a:gd name="T30" fmla="*/ 64 w 132"/>
                    <a:gd name="T31" fmla="*/ 74 h 106"/>
                    <a:gd name="T32" fmla="*/ 64 w 132"/>
                    <a:gd name="T33" fmla="*/ 82 h 106"/>
                    <a:gd name="T34" fmla="*/ 64 w 132"/>
                    <a:gd name="T35" fmla="*/ 106 h 106"/>
                    <a:gd name="T36" fmla="*/ 0 w 132"/>
                    <a:gd name="T3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2" name="Freeform 136">
                  <a:extLst>
                    <a:ext uri="{FF2B5EF4-FFF2-40B4-BE49-F238E27FC236}">
                      <a16:creationId xmlns:a16="http://schemas.microsoft.com/office/drawing/2014/main" id="{D88B39E9-98EB-425D-9EE7-87E77E9BB924}"/>
                    </a:ext>
                  </a:extLst>
                </p:cNvPr>
                <p:cNvSpPr>
                  <a:spLocks/>
                </p:cNvSpPr>
                <p:nvPr/>
              </p:nvSpPr>
              <p:spPr bwMode="gray">
                <a:xfrm>
                  <a:off x="5385775" y="4356070"/>
                  <a:ext cx="79252" cy="46475"/>
                </a:xfrm>
                <a:custGeom>
                  <a:avLst/>
                  <a:gdLst>
                    <a:gd name="T0" fmla="*/ 0 w 48"/>
                    <a:gd name="T1" fmla="*/ 6 h 28"/>
                    <a:gd name="T2" fmla="*/ 18 w 48"/>
                    <a:gd name="T3" fmla="*/ 4 h 28"/>
                    <a:gd name="T4" fmla="*/ 22 w 48"/>
                    <a:gd name="T5" fmla="*/ 0 h 28"/>
                    <a:gd name="T6" fmla="*/ 48 w 48"/>
                    <a:gd name="T7" fmla="*/ 0 h 28"/>
                    <a:gd name="T8" fmla="*/ 44 w 48"/>
                    <a:gd name="T9" fmla="*/ 10 h 28"/>
                    <a:gd name="T10" fmla="*/ 42 w 48"/>
                    <a:gd name="T11" fmla="*/ 16 h 28"/>
                    <a:gd name="T12" fmla="*/ 30 w 48"/>
                    <a:gd name="T13" fmla="*/ 20 h 28"/>
                    <a:gd name="T14" fmla="*/ 22 w 48"/>
                    <a:gd name="T15" fmla="*/ 28 h 28"/>
                    <a:gd name="T16" fmla="*/ 16 w 48"/>
                    <a:gd name="T17" fmla="*/ 22 h 28"/>
                    <a:gd name="T18" fmla="*/ 8 w 48"/>
                    <a:gd name="T19" fmla="*/ 14 h 28"/>
                    <a:gd name="T20" fmla="*/ 6 w 48"/>
                    <a:gd name="T21" fmla="*/ 12 h 28"/>
                    <a:gd name="T22" fmla="*/ 0 w 48"/>
                    <a:gd name="T2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3" name="Freeform 137">
                  <a:extLst>
                    <a:ext uri="{FF2B5EF4-FFF2-40B4-BE49-F238E27FC236}">
                      <a16:creationId xmlns:a16="http://schemas.microsoft.com/office/drawing/2014/main" id="{2FE75096-14F3-4A14-9A1A-40AABCC8B5D3}"/>
                    </a:ext>
                  </a:extLst>
                </p:cNvPr>
                <p:cNvSpPr>
                  <a:spLocks/>
                </p:cNvSpPr>
                <p:nvPr/>
              </p:nvSpPr>
              <p:spPr bwMode="gray">
                <a:xfrm>
                  <a:off x="5474933" y="4429103"/>
                  <a:ext cx="72648" cy="79672"/>
                </a:xfrm>
                <a:custGeom>
                  <a:avLst/>
                  <a:gdLst>
                    <a:gd name="T0" fmla="*/ 0 w 44"/>
                    <a:gd name="T1" fmla="*/ 16 h 48"/>
                    <a:gd name="T2" fmla="*/ 8 w 44"/>
                    <a:gd name="T3" fmla="*/ 8 h 48"/>
                    <a:gd name="T4" fmla="*/ 16 w 44"/>
                    <a:gd name="T5" fmla="*/ 2 h 48"/>
                    <a:gd name="T6" fmla="*/ 30 w 44"/>
                    <a:gd name="T7" fmla="*/ 0 h 48"/>
                    <a:gd name="T8" fmla="*/ 38 w 44"/>
                    <a:gd name="T9" fmla="*/ 8 h 48"/>
                    <a:gd name="T10" fmla="*/ 44 w 44"/>
                    <a:gd name="T11" fmla="*/ 16 h 48"/>
                    <a:gd name="T12" fmla="*/ 42 w 44"/>
                    <a:gd name="T13" fmla="*/ 24 h 48"/>
                    <a:gd name="T14" fmla="*/ 40 w 44"/>
                    <a:gd name="T15" fmla="*/ 32 h 48"/>
                    <a:gd name="T16" fmla="*/ 34 w 44"/>
                    <a:gd name="T17" fmla="*/ 40 h 48"/>
                    <a:gd name="T18" fmla="*/ 24 w 44"/>
                    <a:gd name="T19" fmla="*/ 48 h 48"/>
                    <a:gd name="T20" fmla="*/ 16 w 44"/>
                    <a:gd name="T21" fmla="*/ 44 h 48"/>
                    <a:gd name="T22" fmla="*/ 4 w 44"/>
                    <a:gd name="T23" fmla="*/ 32 h 48"/>
                    <a:gd name="T24" fmla="*/ 0 w 44"/>
                    <a:gd name="T25" fmla="*/ 24 h 48"/>
                    <a:gd name="T26" fmla="*/ 0 w 44"/>
                    <a:gd name="T2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4" name="Freeform 138">
                  <a:extLst>
                    <a:ext uri="{FF2B5EF4-FFF2-40B4-BE49-F238E27FC236}">
                      <a16:creationId xmlns:a16="http://schemas.microsoft.com/office/drawing/2014/main" id="{AEE22841-967B-4B93-A539-AE5414CC702C}"/>
                    </a:ext>
                  </a:extLst>
                </p:cNvPr>
                <p:cNvSpPr>
                  <a:spLocks/>
                </p:cNvSpPr>
                <p:nvPr/>
              </p:nvSpPr>
              <p:spPr bwMode="gray">
                <a:xfrm>
                  <a:off x="5372566" y="3947752"/>
                  <a:ext cx="326912" cy="355203"/>
                </a:xfrm>
                <a:custGeom>
                  <a:avLst/>
                  <a:gdLst>
                    <a:gd name="T0" fmla="*/ 0 w 198"/>
                    <a:gd name="T1" fmla="*/ 106 h 214"/>
                    <a:gd name="T2" fmla="*/ 64 w 198"/>
                    <a:gd name="T3" fmla="*/ 106 h 214"/>
                    <a:gd name="T4" fmla="*/ 64 w 198"/>
                    <a:gd name="T5" fmla="*/ 82 h 214"/>
                    <a:gd name="T6" fmla="*/ 64 w 198"/>
                    <a:gd name="T7" fmla="*/ 74 h 214"/>
                    <a:gd name="T8" fmla="*/ 68 w 198"/>
                    <a:gd name="T9" fmla="*/ 72 h 214"/>
                    <a:gd name="T10" fmla="*/ 72 w 198"/>
                    <a:gd name="T11" fmla="*/ 70 h 214"/>
                    <a:gd name="T12" fmla="*/ 82 w 198"/>
                    <a:gd name="T13" fmla="*/ 70 h 214"/>
                    <a:gd name="T14" fmla="*/ 82 w 198"/>
                    <a:gd name="T15" fmla="*/ 28 h 214"/>
                    <a:gd name="T16" fmla="*/ 132 w 198"/>
                    <a:gd name="T17" fmla="*/ 28 h 214"/>
                    <a:gd name="T18" fmla="*/ 132 w 198"/>
                    <a:gd name="T19" fmla="*/ 0 h 214"/>
                    <a:gd name="T20" fmla="*/ 198 w 198"/>
                    <a:gd name="T21" fmla="*/ 48 h 214"/>
                    <a:gd name="T22" fmla="*/ 168 w 198"/>
                    <a:gd name="T23" fmla="*/ 48 h 214"/>
                    <a:gd name="T24" fmla="*/ 180 w 198"/>
                    <a:gd name="T25" fmla="*/ 184 h 214"/>
                    <a:gd name="T26" fmla="*/ 186 w 198"/>
                    <a:gd name="T27" fmla="*/ 192 h 214"/>
                    <a:gd name="T28" fmla="*/ 184 w 198"/>
                    <a:gd name="T29" fmla="*/ 202 h 214"/>
                    <a:gd name="T30" fmla="*/ 84 w 198"/>
                    <a:gd name="T31" fmla="*/ 200 h 214"/>
                    <a:gd name="T32" fmla="*/ 78 w 198"/>
                    <a:gd name="T33" fmla="*/ 214 h 214"/>
                    <a:gd name="T34" fmla="*/ 68 w 198"/>
                    <a:gd name="T35" fmla="*/ 206 h 214"/>
                    <a:gd name="T36" fmla="*/ 60 w 198"/>
                    <a:gd name="T37" fmla="*/ 194 h 214"/>
                    <a:gd name="T38" fmla="*/ 52 w 198"/>
                    <a:gd name="T39" fmla="*/ 188 h 214"/>
                    <a:gd name="T40" fmla="*/ 40 w 198"/>
                    <a:gd name="T41" fmla="*/ 182 h 214"/>
                    <a:gd name="T42" fmla="*/ 26 w 198"/>
                    <a:gd name="T43" fmla="*/ 182 h 214"/>
                    <a:gd name="T44" fmla="*/ 12 w 198"/>
                    <a:gd name="T45" fmla="*/ 184 h 214"/>
                    <a:gd name="T46" fmla="*/ 12 w 198"/>
                    <a:gd name="T47" fmla="*/ 172 h 214"/>
                    <a:gd name="T48" fmla="*/ 18 w 198"/>
                    <a:gd name="T49" fmla="*/ 152 h 214"/>
                    <a:gd name="T50" fmla="*/ 12 w 198"/>
                    <a:gd name="T51" fmla="*/ 144 h 214"/>
                    <a:gd name="T52" fmla="*/ 8 w 198"/>
                    <a:gd name="T53" fmla="*/ 138 h 214"/>
                    <a:gd name="T54" fmla="*/ 12 w 198"/>
                    <a:gd name="T55" fmla="*/ 130 h 214"/>
                    <a:gd name="T56" fmla="*/ 12 w 198"/>
                    <a:gd name="T57" fmla="*/ 122 h 214"/>
                    <a:gd name="T58" fmla="*/ 8 w 198"/>
                    <a:gd name="T59" fmla="*/ 116 h 214"/>
                    <a:gd name="T60" fmla="*/ 0 w 198"/>
                    <a:gd name="T61" fmla="*/ 112 h 214"/>
                    <a:gd name="T62" fmla="*/ 0 w 198"/>
                    <a:gd name="T63" fmla="*/ 10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5" name="Freeform 139">
                  <a:extLst>
                    <a:ext uri="{FF2B5EF4-FFF2-40B4-BE49-F238E27FC236}">
                      <a16:creationId xmlns:a16="http://schemas.microsoft.com/office/drawing/2014/main" id="{1F168A07-7B03-4F1D-BA84-0BF657C1A1DF}"/>
                    </a:ext>
                  </a:extLst>
                </p:cNvPr>
                <p:cNvSpPr>
                  <a:spLocks/>
                </p:cNvSpPr>
                <p:nvPr/>
              </p:nvSpPr>
              <p:spPr bwMode="gray">
                <a:xfrm>
                  <a:off x="5422098" y="4356070"/>
                  <a:ext cx="191523" cy="146065"/>
                </a:xfrm>
                <a:custGeom>
                  <a:avLst/>
                  <a:gdLst>
                    <a:gd name="T0" fmla="*/ 60 w 116"/>
                    <a:gd name="T1" fmla="*/ 6 h 88"/>
                    <a:gd name="T2" fmla="*/ 60 w 116"/>
                    <a:gd name="T3" fmla="*/ 8 h 88"/>
                    <a:gd name="T4" fmla="*/ 72 w 116"/>
                    <a:gd name="T5" fmla="*/ 12 h 88"/>
                    <a:gd name="T6" fmla="*/ 84 w 116"/>
                    <a:gd name="T7" fmla="*/ 8 h 88"/>
                    <a:gd name="T8" fmla="*/ 98 w 116"/>
                    <a:gd name="T9" fmla="*/ 6 h 88"/>
                    <a:gd name="T10" fmla="*/ 100 w 116"/>
                    <a:gd name="T11" fmla="*/ 14 h 88"/>
                    <a:gd name="T12" fmla="*/ 106 w 116"/>
                    <a:gd name="T13" fmla="*/ 24 h 88"/>
                    <a:gd name="T14" fmla="*/ 112 w 116"/>
                    <a:gd name="T15" fmla="*/ 38 h 88"/>
                    <a:gd name="T16" fmla="*/ 110 w 116"/>
                    <a:gd name="T17" fmla="*/ 46 h 88"/>
                    <a:gd name="T18" fmla="*/ 112 w 116"/>
                    <a:gd name="T19" fmla="*/ 50 h 88"/>
                    <a:gd name="T20" fmla="*/ 114 w 116"/>
                    <a:gd name="T21" fmla="*/ 54 h 88"/>
                    <a:gd name="T22" fmla="*/ 116 w 116"/>
                    <a:gd name="T23" fmla="*/ 68 h 88"/>
                    <a:gd name="T24" fmla="*/ 110 w 116"/>
                    <a:gd name="T25" fmla="*/ 70 h 88"/>
                    <a:gd name="T26" fmla="*/ 112 w 116"/>
                    <a:gd name="T27" fmla="*/ 80 h 88"/>
                    <a:gd name="T28" fmla="*/ 106 w 116"/>
                    <a:gd name="T29" fmla="*/ 84 h 88"/>
                    <a:gd name="T30" fmla="*/ 100 w 116"/>
                    <a:gd name="T31" fmla="*/ 82 h 88"/>
                    <a:gd name="T32" fmla="*/ 96 w 116"/>
                    <a:gd name="T33" fmla="*/ 88 h 88"/>
                    <a:gd name="T34" fmla="*/ 90 w 116"/>
                    <a:gd name="T35" fmla="*/ 86 h 88"/>
                    <a:gd name="T36" fmla="*/ 88 w 116"/>
                    <a:gd name="T37" fmla="*/ 72 h 88"/>
                    <a:gd name="T38" fmla="*/ 82 w 116"/>
                    <a:gd name="T39" fmla="*/ 70 h 88"/>
                    <a:gd name="T40" fmla="*/ 74 w 116"/>
                    <a:gd name="T41" fmla="*/ 68 h 88"/>
                    <a:gd name="T42" fmla="*/ 76 w 116"/>
                    <a:gd name="T43" fmla="*/ 60 h 88"/>
                    <a:gd name="T44" fmla="*/ 70 w 116"/>
                    <a:gd name="T45" fmla="*/ 52 h 88"/>
                    <a:gd name="T46" fmla="*/ 62 w 116"/>
                    <a:gd name="T47" fmla="*/ 44 h 88"/>
                    <a:gd name="T48" fmla="*/ 48 w 116"/>
                    <a:gd name="T49" fmla="*/ 46 h 88"/>
                    <a:gd name="T50" fmla="*/ 40 w 116"/>
                    <a:gd name="T51" fmla="*/ 52 h 88"/>
                    <a:gd name="T52" fmla="*/ 32 w 116"/>
                    <a:gd name="T53" fmla="*/ 60 h 88"/>
                    <a:gd name="T54" fmla="*/ 24 w 116"/>
                    <a:gd name="T55" fmla="*/ 50 h 88"/>
                    <a:gd name="T56" fmla="*/ 14 w 116"/>
                    <a:gd name="T57" fmla="*/ 40 h 88"/>
                    <a:gd name="T58" fmla="*/ 6 w 116"/>
                    <a:gd name="T59" fmla="*/ 38 h 88"/>
                    <a:gd name="T60" fmla="*/ 0 w 116"/>
                    <a:gd name="T61" fmla="*/ 28 h 88"/>
                    <a:gd name="T62" fmla="*/ 8 w 116"/>
                    <a:gd name="T63" fmla="*/ 20 h 88"/>
                    <a:gd name="T64" fmla="*/ 20 w 116"/>
                    <a:gd name="T65" fmla="*/ 16 h 88"/>
                    <a:gd name="T66" fmla="*/ 22 w 116"/>
                    <a:gd name="T67" fmla="*/ 10 h 88"/>
                    <a:gd name="T68" fmla="*/ 26 w 116"/>
                    <a:gd name="T69" fmla="*/ 0 h 88"/>
                    <a:gd name="T70" fmla="*/ 32 w 116"/>
                    <a:gd name="T71" fmla="*/ 0 h 88"/>
                    <a:gd name="T72" fmla="*/ 38 w 116"/>
                    <a:gd name="T73" fmla="*/ 4 h 88"/>
                    <a:gd name="T74" fmla="*/ 50 w 116"/>
                    <a:gd name="T75" fmla="*/ 4 h 88"/>
                    <a:gd name="T76" fmla="*/ 60 w 116"/>
                    <a:gd name="T7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6" name="Freeform 140">
                  <a:extLst>
                    <a:ext uri="{FF2B5EF4-FFF2-40B4-BE49-F238E27FC236}">
                      <a16:creationId xmlns:a16="http://schemas.microsoft.com/office/drawing/2014/main" id="{A8A37AC2-BC9D-4F39-AE22-CF7DD10EEED5}"/>
                    </a:ext>
                  </a:extLst>
                </p:cNvPr>
                <p:cNvSpPr>
                  <a:spLocks/>
                </p:cNvSpPr>
                <p:nvPr/>
              </p:nvSpPr>
              <p:spPr bwMode="gray">
                <a:xfrm>
                  <a:off x="5514558" y="4468939"/>
                  <a:ext cx="108970" cy="109548"/>
                </a:xfrm>
                <a:custGeom>
                  <a:avLst/>
                  <a:gdLst>
                    <a:gd name="T0" fmla="*/ 50 w 66"/>
                    <a:gd name="T1" fmla="*/ 16 h 66"/>
                    <a:gd name="T2" fmla="*/ 50 w 66"/>
                    <a:gd name="T3" fmla="*/ 26 h 66"/>
                    <a:gd name="T4" fmla="*/ 50 w 66"/>
                    <a:gd name="T5" fmla="*/ 34 h 66"/>
                    <a:gd name="T6" fmla="*/ 58 w 66"/>
                    <a:gd name="T7" fmla="*/ 36 h 66"/>
                    <a:gd name="T8" fmla="*/ 64 w 66"/>
                    <a:gd name="T9" fmla="*/ 40 h 66"/>
                    <a:gd name="T10" fmla="*/ 66 w 66"/>
                    <a:gd name="T11" fmla="*/ 46 h 66"/>
                    <a:gd name="T12" fmla="*/ 66 w 66"/>
                    <a:gd name="T13" fmla="*/ 54 h 66"/>
                    <a:gd name="T14" fmla="*/ 62 w 66"/>
                    <a:gd name="T15" fmla="*/ 66 h 66"/>
                    <a:gd name="T16" fmla="*/ 50 w 66"/>
                    <a:gd name="T17" fmla="*/ 62 h 66"/>
                    <a:gd name="T18" fmla="*/ 38 w 66"/>
                    <a:gd name="T19" fmla="*/ 54 h 66"/>
                    <a:gd name="T20" fmla="*/ 30 w 66"/>
                    <a:gd name="T21" fmla="*/ 44 h 66"/>
                    <a:gd name="T22" fmla="*/ 18 w 66"/>
                    <a:gd name="T23" fmla="*/ 36 h 66"/>
                    <a:gd name="T24" fmla="*/ 8 w 66"/>
                    <a:gd name="T25" fmla="*/ 32 h 66"/>
                    <a:gd name="T26" fmla="*/ 0 w 66"/>
                    <a:gd name="T27" fmla="*/ 24 h 66"/>
                    <a:gd name="T28" fmla="*/ 16 w 66"/>
                    <a:gd name="T29" fmla="*/ 8 h 66"/>
                    <a:gd name="T30" fmla="*/ 18 w 66"/>
                    <a:gd name="T31" fmla="*/ 0 h 66"/>
                    <a:gd name="T32" fmla="*/ 24 w 66"/>
                    <a:gd name="T33" fmla="*/ 0 h 66"/>
                    <a:gd name="T34" fmla="*/ 32 w 66"/>
                    <a:gd name="T35" fmla="*/ 4 h 66"/>
                    <a:gd name="T36" fmla="*/ 34 w 66"/>
                    <a:gd name="T37" fmla="*/ 18 h 66"/>
                    <a:gd name="T38" fmla="*/ 40 w 66"/>
                    <a:gd name="T39" fmla="*/ 20 h 66"/>
                    <a:gd name="T40" fmla="*/ 44 w 66"/>
                    <a:gd name="T41" fmla="*/ 14 h 66"/>
                    <a:gd name="T42" fmla="*/ 50 w 66"/>
                    <a:gd name="T43"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7" name="Freeform 141">
                  <a:extLst>
                    <a:ext uri="{FF2B5EF4-FFF2-40B4-BE49-F238E27FC236}">
                      <a16:creationId xmlns:a16="http://schemas.microsoft.com/office/drawing/2014/main" id="{DCDB0785-1F1E-4690-9A35-C7A1B1C56E30}"/>
                    </a:ext>
                  </a:extLst>
                </p:cNvPr>
                <p:cNvSpPr>
                  <a:spLocks/>
                </p:cNvSpPr>
                <p:nvPr/>
              </p:nvSpPr>
              <p:spPr bwMode="gray">
                <a:xfrm>
                  <a:off x="6170033" y="4067260"/>
                  <a:ext cx="277380" cy="428236"/>
                </a:xfrm>
                <a:custGeom>
                  <a:avLst/>
                  <a:gdLst>
                    <a:gd name="T0" fmla="*/ 166 w 168"/>
                    <a:gd name="T1" fmla="*/ 128 h 258"/>
                    <a:gd name="T2" fmla="*/ 152 w 168"/>
                    <a:gd name="T3" fmla="*/ 130 h 258"/>
                    <a:gd name="T4" fmla="*/ 148 w 168"/>
                    <a:gd name="T5" fmla="*/ 142 h 258"/>
                    <a:gd name="T6" fmla="*/ 136 w 168"/>
                    <a:gd name="T7" fmla="*/ 170 h 258"/>
                    <a:gd name="T8" fmla="*/ 144 w 168"/>
                    <a:gd name="T9" fmla="*/ 178 h 258"/>
                    <a:gd name="T10" fmla="*/ 148 w 168"/>
                    <a:gd name="T11" fmla="*/ 204 h 258"/>
                    <a:gd name="T12" fmla="*/ 136 w 168"/>
                    <a:gd name="T13" fmla="*/ 206 h 258"/>
                    <a:gd name="T14" fmla="*/ 112 w 168"/>
                    <a:gd name="T15" fmla="*/ 230 h 258"/>
                    <a:gd name="T16" fmla="*/ 88 w 168"/>
                    <a:gd name="T17" fmla="*/ 234 h 258"/>
                    <a:gd name="T18" fmla="*/ 86 w 168"/>
                    <a:gd name="T19" fmla="*/ 246 h 258"/>
                    <a:gd name="T20" fmla="*/ 40 w 168"/>
                    <a:gd name="T21" fmla="*/ 258 h 258"/>
                    <a:gd name="T22" fmla="*/ 30 w 168"/>
                    <a:gd name="T23" fmla="*/ 246 h 258"/>
                    <a:gd name="T24" fmla="*/ 10 w 168"/>
                    <a:gd name="T25" fmla="*/ 226 h 258"/>
                    <a:gd name="T26" fmla="*/ 12 w 168"/>
                    <a:gd name="T27" fmla="*/ 216 h 258"/>
                    <a:gd name="T28" fmla="*/ 32 w 168"/>
                    <a:gd name="T29" fmla="*/ 216 h 258"/>
                    <a:gd name="T30" fmla="*/ 26 w 168"/>
                    <a:gd name="T31" fmla="*/ 206 h 258"/>
                    <a:gd name="T32" fmla="*/ 24 w 168"/>
                    <a:gd name="T33" fmla="*/ 182 h 258"/>
                    <a:gd name="T34" fmla="*/ 16 w 168"/>
                    <a:gd name="T35" fmla="*/ 170 h 258"/>
                    <a:gd name="T36" fmla="*/ 2 w 168"/>
                    <a:gd name="T37" fmla="*/ 156 h 258"/>
                    <a:gd name="T38" fmla="*/ 0 w 168"/>
                    <a:gd name="T39" fmla="*/ 144 h 258"/>
                    <a:gd name="T40" fmla="*/ 32 w 168"/>
                    <a:gd name="T41" fmla="*/ 106 h 258"/>
                    <a:gd name="T42" fmla="*/ 36 w 168"/>
                    <a:gd name="T43" fmla="*/ 66 h 258"/>
                    <a:gd name="T44" fmla="*/ 40 w 168"/>
                    <a:gd name="T45" fmla="*/ 50 h 258"/>
                    <a:gd name="T46" fmla="*/ 28 w 168"/>
                    <a:gd name="T47" fmla="*/ 6 h 258"/>
                    <a:gd name="T48" fmla="*/ 34 w 168"/>
                    <a:gd name="T49" fmla="*/ 0 h 258"/>
                    <a:gd name="T50" fmla="*/ 168 w 168"/>
                    <a:gd name="T51" fmla="*/ 54 h 258"/>
                    <a:gd name="T52" fmla="*/ 166 w 168"/>
                    <a:gd name="T53" fmla="*/ 1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8" name="Freeform 142">
                  <a:extLst>
                    <a:ext uri="{FF2B5EF4-FFF2-40B4-BE49-F238E27FC236}">
                      <a16:creationId xmlns:a16="http://schemas.microsoft.com/office/drawing/2014/main" id="{28C30E7F-710E-426B-A41D-542E604E4FC6}"/>
                    </a:ext>
                  </a:extLst>
                </p:cNvPr>
                <p:cNvSpPr>
                  <a:spLocks/>
                </p:cNvSpPr>
                <p:nvPr/>
              </p:nvSpPr>
              <p:spPr bwMode="gray">
                <a:xfrm>
                  <a:off x="5821658" y="4060621"/>
                  <a:ext cx="414419" cy="322007"/>
                </a:xfrm>
                <a:custGeom>
                  <a:avLst/>
                  <a:gdLst>
                    <a:gd name="T0" fmla="*/ 4 w 251"/>
                    <a:gd name="T1" fmla="*/ 142 h 194"/>
                    <a:gd name="T2" fmla="*/ 18 w 251"/>
                    <a:gd name="T3" fmla="*/ 142 h 194"/>
                    <a:gd name="T4" fmla="*/ 52 w 251"/>
                    <a:gd name="T5" fmla="*/ 136 h 194"/>
                    <a:gd name="T6" fmla="*/ 64 w 251"/>
                    <a:gd name="T7" fmla="*/ 118 h 194"/>
                    <a:gd name="T8" fmla="*/ 66 w 251"/>
                    <a:gd name="T9" fmla="*/ 76 h 194"/>
                    <a:gd name="T10" fmla="*/ 86 w 251"/>
                    <a:gd name="T11" fmla="*/ 72 h 194"/>
                    <a:gd name="T12" fmla="*/ 124 w 251"/>
                    <a:gd name="T13" fmla="*/ 40 h 194"/>
                    <a:gd name="T14" fmla="*/ 191 w 251"/>
                    <a:gd name="T15" fmla="*/ 0 h 194"/>
                    <a:gd name="T16" fmla="*/ 199 w 251"/>
                    <a:gd name="T17" fmla="*/ 2 h 194"/>
                    <a:gd name="T18" fmla="*/ 207 w 251"/>
                    <a:gd name="T19" fmla="*/ 4 h 194"/>
                    <a:gd name="T20" fmla="*/ 217 w 251"/>
                    <a:gd name="T21" fmla="*/ 8 h 194"/>
                    <a:gd name="T22" fmla="*/ 227 w 251"/>
                    <a:gd name="T23" fmla="*/ 16 h 194"/>
                    <a:gd name="T24" fmla="*/ 239 w 251"/>
                    <a:gd name="T25" fmla="*/ 10 h 194"/>
                    <a:gd name="T26" fmla="*/ 251 w 251"/>
                    <a:gd name="T27" fmla="*/ 54 h 194"/>
                    <a:gd name="T28" fmla="*/ 247 w 251"/>
                    <a:gd name="T29" fmla="*/ 70 h 194"/>
                    <a:gd name="T30" fmla="*/ 243 w 251"/>
                    <a:gd name="T31" fmla="*/ 110 h 194"/>
                    <a:gd name="T32" fmla="*/ 211 w 251"/>
                    <a:gd name="T33" fmla="*/ 148 h 194"/>
                    <a:gd name="T34" fmla="*/ 213 w 251"/>
                    <a:gd name="T35" fmla="*/ 160 h 194"/>
                    <a:gd name="T36" fmla="*/ 191 w 251"/>
                    <a:gd name="T37" fmla="*/ 174 h 194"/>
                    <a:gd name="T38" fmla="*/ 156 w 251"/>
                    <a:gd name="T39" fmla="*/ 170 h 194"/>
                    <a:gd name="T40" fmla="*/ 150 w 251"/>
                    <a:gd name="T41" fmla="*/ 178 h 194"/>
                    <a:gd name="T42" fmla="*/ 122 w 251"/>
                    <a:gd name="T43" fmla="*/ 168 h 194"/>
                    <a:gd name="T44" fmla="*/ 112 w 251"/>
                    <a:gd name="T45" fmla="*/ 174 h 194"/>
                    <a:gd name="T46" fmla="*/ 96 w 251"/>
                    <a:gd name="T47" fmla="*/ 162 h 194"/>
                    <a:gd name="T48" fmla="*/ 66 w 251"/>
                    <a:gd name="T49" fmla="*/ 162 h 194"/>
                    <a:gd name="T50" fmla="*/ 54 w 251"/>
                    <a:gd name="T51" fmla="*/ 194 h 194"/>
                    <a:gd name="T52" fmla="*/ 44 w 251"/>
                    <a:gd name="T53" fmla="*/ 184 h 194"/>
                    <a:gd name="T54" fmla="*/ 30 w 251"/>
                    <a:gd name="T55" fmla="*/ 186 h 194"/>
                    <a:gd name="T56" fmla="*/ 16 w 251"/>
                    <a:gd name="T57" fmla="*/ 178 h 194"/>
                    <a:gd name="T58" fmla="*/ 12 w 251"/>
                    <a:gd name="T59" fmla="*/ 176 h 194"/>
                    <a:gd name="T60" fmla="*/ 14 w 251"/>
                    <a:gd name="T61" fmla="*/ 170 h 194"/>
                    <a:gd name="T62" fmla="*/ 4 w 251"/>
                    <a:gd name="T63" fmla="*/ 158 h 194"/>
                    <a:gd name="T64" fmla="*/ 0 w 251"/>
                    <a:gd name="T65" fmla="*/ 150 h 194"/>
                    <a:gd name="T66" fmla="*/ 4 w 251"/>
                    <a:gd name="T67" fmla="*/ 1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29" name="Freeform 143">
                  <a:extLst>
                    <a:ext uri="{FF2B5EF4-FFF2-40B4-BE49-F238E27FC236}">
                      <a16:creationId xmlns:a16="http://schemas.microsoft.com/office/drawing/2014/main" id="{154A9FA5-305E-4641-BF5A-8DE496D99F12}"/>
                    </a:ext>
                  </a:extLst>
                </p:cNvPr>
                <p:cNvSpPr>
                  <a:spLocks/>
                </p:cNvSpPr>
                <p:nvPr/>
              </p:nvSpPr>
              <p:spPr bwMode="gray">
                <a:xfrm>
                  <a:off x="6203055" y="4405864"/>
                  <a:ext cx="333517" cy="212458"/>
                </a:xfrm>
                <a:custGeom>
                  <a:avLst/>
                  <a:gdLst>
                    <a:gd name="T0" fmla="*/ 20 w 202"/>
                    <a:gd name="T1" fmla="*/ 54 h 128"/>
                    <a:gd name="T2" fmla="*/ 66 w 202"/>
                    <a:gd name="T3" fmla="*/ 42 h 128"/>
                    <a:gd name="T4" fmla="*/ 68 w 202"/>
                    <a:gd name="T5" fmla="*/ 30 h 128"/>
                    <a:gd name="T6" fmla="*/ 92 w 202"/>
                    <a:gd name="T7" fmla="*/ 26 h 128"/>
                    <a:gd name="T8" fmla="*/ 116 w 202"/>
                    <a:gd name="T9" fmla="*/ 2 h 128"/>
                    <a:gd name="T10" fmla="*/ 128 w 202"/>
                    <a:gd name="T11" fmla="*/ 0 h 128"/>
                    <a:gd name="T12" fmla="*/ 140 w 202"/>
                    <a:gd name="T13" fmla="*/ 8 h 128"/>
                    <a:gd name="T14" fmla="*/ 142 w 202"/>
                    <a:gd name="T15" fmla="*/ 22 h 128"/>
                    <a:gd name="T16" fmla="*/ 142 w 202"/>
                    <a:gd name="T17" fmla="*/ 34 h 128"/>
                    <a:gd name="T18" fmla="*/ 180 w 202"/>
                    <a:gd name="T19" fmla="*/ 60 h 128"/>
                    <a:gd name="T20" fmla="*/ 202 w 202"/>
                    <a:gd name="T21" fmla="*/ 92 h 128"/>
                    <a:gd name="T22" fmla="*/ 172 w 202"/>
                    <a:gd name="T23" fmla="*/ 90 h 128"/>
                    <a:gd name="T24" fmla="*/ 138 w 202"/>
                    <a:gd name="T25" fmla="*/ 100 h 128"/>
                    <a:gd name="T26" fmla="*/ 126 w 202"/>
                    <a:gd name="T27" fmla="*/ 108 h 128"/>
                    <a:gd name="T28" fmla="*/ 104 w 202"/>
                    <a:gd name="T29" fmla="*/ 106 h 128"/>
                    <a:gd name="T30" fmla="*/ 92 w 202"/>
                    <a:gd name="T31" fmla="*/ 102 h 128"/>
                    <a:gd name="T32" fmla="*/ 78 w 202"/>
                    <a:gd name="T33" fmla="*/ 88 h 128"/>
                    <a:gd name="T34" fmla="*/ 64 w 202"/>
                    <a:gd name="T35" fmla="*/ 104 h 128"/>
                    <a:gd name="T36" fmla="*/ 62 w 202"/>
                    <a:gd name="T37" fmla="*/ 118 h 128"/>
                    <a:gd name="T38" fmla="*/ 32 w 202"/>
                    <a:gd name="T39" fmla="*/ 116 h 128"/>
                    <a:gd name="T40" fmla="*/ 24 w 202"/>
                    <a:gd name="T41" fmla="*/ 128 h 128"/>
                    <a:gd name="T42" fmla="*/ 10 w 202"/>
                    <a:gd name="T43" fmla="*/ 112 h 128"/>
                    <a:gd name="T44" fmla="*/ 0 w 202"/>
                    <a:gd name="T45" fmla="*/ 86 h 128"/>
                    <a:gd name="T46" fmla="*/ 0 w 202"/>
                    <a:gd name="T47" fmla="*/ 70 h 128"/>
                    <a:gd name="T48" fmla="*/ 20 w 202"/>
                    <a:gd name="T49"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0" name="Freeform 144">
                  <a:extLst>
                    <a:ext uri="{FF2B5EF4-FFF2-40B4-BE49-F238E27FC236}">
                      <a16:creationId xmlns:a16="http://schemas.microsoft.com/office/drawing/2014/main" id="{1DE6146E-0817-48D9-BD90-4283FE722F11}"/>
                    </a:ext>
                  </a:extLst>
                </p:cNvPr>
                <p:cNvSpPr>
                  <a:spLocks/>
                </p:cNvSpPr>
                <p:nvPr/>
              </p:nvSpPr>
              <p:spPr bwMode="gray">
                <a:xfrm>
                  <a:off x="6394580" y="4080539"/>
                  <a:ext cx="435883" cy="511227"/>
                </a:xfrm>
                <a:custGeom>
                  <a:avLst/>
                  <a:gdLst>
                    <a:gd name="T0" fmla="*/ 188 w 264"/>
                    <a:gd name="T1" fmla="*/ 20 h 308"/>
                    <a:gd name="T2" fmla="*/ 208 w 264"/>
                    <a:gd name="T3" fmla="*/ 0 h 308"/>
                    <a:gd name="T4" fmla="*/ 216 w 264"/>
                    <a:gd name="T5" fmla="*/ 0 h 308"/>
                    <a:gd name="T6" fmla="*/ 238 w 264"/>
                    <a:gd name="T7" fmla="*/ 18 h 308"/>
                    <a:gd name="T8" fmla="*/ 242 w 264"/>
                    <a:gd name="T9" fmla="*/ 32 h 308"/>
                    <a:gd name="T10" fmla="*/ 240 w 264"/>
                    <a:gd name="T11" fmla="*/ 60 h 308"/>
                    <a:gd name="T12" fmla="*/ 264 w 264"/>
                    <a:gd name="T13" fmla="*/ 86 h 308"/>
                    <a:gd name="T14" fmla="*/ 236 w 264"/>
                    <a:gd name="T15" fmla="*/ 98 h 308"/>
                    <a:gd name="T16" fmla="*/ 230 w 264"/>
                    <a:gd name="T17" fmla="*/ 128 h 308"/>
                    <a:gd name="T18" fmla="*/ 230 w 264"/>
                    <a:gd name="T19" fmla="*/ 142 h 308"/>
                    <a:gd name="T20" fmla="*/ 206 w 264"/>
                    <a:gd name="T21" fmla="*/ 180 h 308"/>
                    <a:gd name="T22" fmla="*/ 206 w 264"/>
                    <a:gd name="T23" fmla="*/ 196 h 308"/>
                    <a:gd name="T24" fmla="*/ 194 w 264"/>
                    <a:gd name="T25" fmla="*/ 198 h 308"/>
                    <a:gd name="T26" fmla="*/ 194 w 264"/>
                    <a:gd name="T27" fmla="*/ 234 h 308"/>
                    <a:gd name="T28" fmla="*/ 174 w 264"/>
                    <a:gd name="T29" fmla="*/ 234 h 308"/>
                    <a:gd name="T30" fmla="*/ 178 w 264"/>
                    <a:gd name="T31" fmla="*/ 248 h 308"/>
                    <a:gd name="T32" fmla="*/ 188 w 264"/>
                    <a:gd name="T33" fmla="*/ 250 h 308"/>
                    <a:gd name="T34" fmla="*/ 212 w 264"/>
                    <a:gd name="T35" fmla="*/ 282 h 308"/>
                    <a:gd name="T36" fmla="*/ 218 w 264"/>
                    <a:gd name="T37" fmla="*/ 282 h 308"/>
                    <a:gd name="T38" fmla="*/ 218 w 264"/>
                    <a:gd name="T39" fmla="*/ 296 h 308"/>
                    <a:gd name="T40" fmla="*/ 198 w 264"/>
                    <a:gd name="T41" fmla="*/ 296 h 308"/>
                    <a:gd name="T42" fmla="*/ 190 w 264"/>
                    <a:gd name="T43" fmla="*/ 304 h 308"/>
                    <a:gd name="T44" fmla="*/ 138 w 264"/>
                    <a:gd name="T45" fmla="*/ 308 h 308"/>
                    <a:gd name="T46" fmla="*/ 122 w 264"/>
                    <a:gd name="T47" fmla="*/ 296 h 308"/>
                    <a:gd name="T48" fmla="*/ 94 w 264"/>
                    <a:gd name="T49" fmla="*/ 298 h 308"/>
                    <a:gd name="T50" fmla="*/ 86 w 264"/>
                    <a:gd name="T51" fmla="*/ 288 h 308"/>
                    <a:gd name="T52" fmla="*/ 64 w 264"/>
                    <a:gd name="T53" fmla="*/ 256 h 308"/>
                    <a:gd name="T54" fmla="*/ 26 w 264"/>
                    <a:gd name="T55" fmla="*/ 230 h 308"/>
                    <a:gd name="T56" fmla="*/ 24 w 264"/>
                    <a:gd name="T57" fmla="*/ 204 h 308"/>
                    <a:gd name="T58" fmla="*/ 12 w 264"/>
                    <a:gd name="T59" fmla="*/ 196 h 308"/>
                    <a:gd name="T60" fmla="*/ 8 w 264"/>
                    <a:gd name="T61" fmla="*/ 170 h 308"/>
                    <a:gd name="T62" fmla="*/ 0 w 264"/>
                    <a:gd name="T63" fmla="*/ 162 h 308"/>
                    <a:gd name="T64" fmla="*/ 16 w 264"/>
                    <a:gd name="T65" fmla="*/ 122 h 308"/>
                    <a:gd name="T66" fmla="*/ 30 w 264"/>
                    <a:gd name="T67" fmla="*/ 120 h 308"/>
                    <a:gd name="T68" fmla="*/ 32 w 264"/>
                    <a:gd name="T69" fmla="*/ 46 h 308"/>
                    <a:gd name="T70" fmla="*/ 50 w 264"/>
                    <a:gd name="T71" fmla="*/ 46 h 308"/>
                    <a:gd name="T72" fmla="*/ 50 w 264"/>
                    <a:gd name="T73" fmla="*/ 12 h 308"/>
                    <a:gd name="T74" fmla="*/ 178 w 264"/>
                    <a:gd name="T75" fmla="*/ 14 h 308"/>
                    <a:gd name="T76" fmla="*/ 188 w 264"/>
                    <a:gd name="T77" fmla="*/ 2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1" name="Freeform 145">
                  <a:extLst>
                    <a:ext uri="{FF2B5EF4-FFF2-40B4-BE49-F238E27FC236}">
                      <a16:creationId xmlns:a16="http://schemas.microsoft.com/office/drawing/2014/main" id="{AB781018-096A-4601-B27D-B45BA62707EF}"/>
                    </a:ext>
                  </a:extLst>
                </p:cNvPr>
                <p:cNvSpPr>
                  <a:spLocks/>
                </p:cNvSpPr>
                <p:nvPr/>
              </p:nvSpPr>
              <p:spPr bwMode="gray">
                <a:xfrm>
                  <a:off x="6774325" y="4223284"/>
                  <a:ext cx="165108" cy="142746"/>
                </a:xfrm>
                <a:custGeom>
                  <a:avLst/>
                  <a:gdLst>
                    <a:gd name="T0" fmla="*/ 34 w 100"/>
                    <a:gd name="T1" fmla="*/ 0 h 86"/>
                    <a:gd name="T2" fmla="*/ 42 w 100"/>
                    <a:gd name="T3" fmla="*/ 12 h 86"/>
                    <a:gd name="T4" fmla="*/ 48 w 100"/>
                    <a:gd name="T5" fmla="*/ 26 h 86"/>
                    <a:gd name="T6" fmla="*/ 50 w 100"/>
                    <a:gd name="T7" fmla="*/ 44 h 86"/>
                    <a:gd name="T8" fmla="*/ 64 w 100"/>
                    <a:gd name="T9" fmla="*/ 44 h 86"/>
                    <a:gd name="T10" fmla="*/ 100 w 100"/>
                    <a:gd name="T11" fmla="*/ 76 h 86"/>
                    <a:gd name="T12" fmla="*/ 94 w 100"/>
                    <a:gd name="T13" fmla="*/ 86 h 86"/>
                    <a:gd name="T14" fmla="*/ 76 w 100"/>
                    <a:gd name="T15" fmla="*/ 68 h 86"/>
                    <a:gd name="T16" fmla="*/ 58 w 100"/>
                    <a:gd name="T17" fmla="*/ 52 h 86"/>
                    <a:gd name="T18" fmla="*/ 24 w 100"/>
                    <a:gd name="T19" fmla="*/ 50 h 86"/>
                    <a:gd name="T20" fmla="*/ 22 w 100"/>
                    <a:gd name="T21" fmla="*/ 56 h 86"/>
                    <a:gd name="T22" fmla="*/ 0 w 100"/>
                    <a:gd name="T23" fmla="*/ 56 h 86"/>
                    <a:gd name="T24" fmla="*/ 0 w 100"/>
                    <a:gd name="T25" fmla="*/ 42 h 86"/>
                    <a:gd name="T26" fmla="*/ 4 w 100"/>
                    <a:gd name="T27" fmla="*/ 28 h 86"/>
                    <a:gd name="T28" fmla="*/ 6 w 100"/>
                    <a:gd name="T29" fmla="*/ 12 h 86"/>
                    <a:gd name="T30" fmla="*/ 34 w 10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2" name="Freeform 146">
                  <a:extLst>
                    <a:ext uri="{FF2B5EF4-FFF2-40B4-BE49-F238E27FC236}">
                      <a16:creationId xmlns:a16="http://schemas.microsoft.com/office/drawing/2014/main" id="{BE70A58E-DFEA-4C30-B9CD-8520F0956090}"/>
                    </a:ext>
                  </a:extLst>
                </p:cNvPr>
                <p:cNvSpPr>
                  <a:spLocks/>
                </p:cNvSpPr>
                <p:nvPr/>
              </p:nvSpPr>
              <p:spPr bwMode="gray">
                <a:xfrm>
                  <a:off x="6916317" y="4349431"/>
                  <a:ext cx="36323" cy="56435"/>
                </a:xfrm>
                <a:custGeom>
                  <a:avLst/>
                  <a:gdLst>
                    <a:gd name="T0" fmla="*/ 22 w 22"/>
                    <a:gd name="T1" fmla="*/ 16 h 34"/>
                    <a:gd name="T2" fmla="*/ 14 w 22"/>
                    <a:gd name="T3" fmla="*/ 22 h 34"/>
                    <a:gd name="T4" fmla="*/ 16 w 22"/>
                    <a:gd name="T5" fmla="*/ 34 h 34"/>
                    <a:gd name="T6" fmla="*/ 0 w 22"/>
                    <a:gd name="T7" fmla="*/ 32 h 34"/>
                    <a:gd name="T8" fmla="*/ 0 w 22"/>
                    <a:gd name="T9" fmla="*/ 20 h 34"/>
                    <a:gd name="T10" fmla="*/ 8 w 22"/>
                    <a:gd name="T11" fmla="*/ 10 h 34"/>
                    <a:gd name="T12" fmla="*/ 14 w 22"/>
                    <a:gd name="T13" fmla="*/ 0 h 34"/>
                    <a:gd name="T14" fmla="*/ 22 w 22"/>
                    <a:gd name="T15" fmla="*/ 1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3" name="Freeform 147">
                  <a:extLst>
                    <a:ext uri="{FF2B5EF4-FFF2-40B4-BE49-F238E27FC236}">
                      <a16:creationId xmlns:a16="http://schemas.microsoft.com/office/drawing/2014/main" id="{723DAE18-70EC-41D9-B555-35EB3A5224B7}"/>
                    </a:ext>
                  </a:extLst>
                </p:cNvPr>
                <p:cNvSpPr>
                  <a:spLocks/>
                </p:cNvSpPr>
                <p:nvPr/>
              </p:nvSpPr>
              <p:spPr bwMode="gray">
                <a:xfrm>
                  <a:off x="6889901" y="4379308"/>
                  <a:ext cx="274078" cy="358523"/>
                </a:xfrm>
                <a:custGeom>
                  <a:avLst/>
                  <a:gdLst>
                    <a:gd name="T0" fmla="*/ 60 w 166"/>
                    <a:gd name="T1" fmla="*/ 26 h 216"/>
                    <a:gd name="T2" fmla="*/ 78 w 166"/>
                    <a:gd name="T3" fmla="*/ 18 h 216"/>
                    <a:gd name="T4" fmla="*/ 146 w 166"/>
                    <a:gd name="T5" fmla="*/ 8 h 216"/>
                    <a:gd name="T6" fmla="*/ 164 w 166"/>
                    <a:gd name="T7" fmla="*/ 0 h 216"/>
                    <a:gd name="T8" fmla="*/ 166 w 166"/>
                    <a:gd name="T9" fmla="*/ 22 h 216"/>
                    <a:gd name="T10" fmla="*/ 158 w 166"/>
                    <a:gd name="T11" fmla="*/ 30 h 216"/>
                    <a:gd name="T12" fmla="*/ 132 w 166"/>
                    <a:gd name="T13" fmla="*/ 80 h 216"/>
                    <a:gd name="T14" fmla="*/ 80 w 166"/>
                    <a:gd name="T15" fmla="*/ 152 h 216"/>
                    <a:gd name="T16" fmla="*/ 12 w 166"/>
                    <a:gd name="T17" fmla="*/ 216 h 216"/>
                    <a:gd name="T18" fmla="*/ 2 w 166"/>
                    <a:gd name="T19" fmla="*/ 202 h 216"/>
                    <a:gd name="T20" fmla="*/ 0 w 166"/>
                    <a:gd name="T21" fmla="*/ 146 h 216"/>
                    <a:gd name="T22" fmla="*/ 16 w 166"/>
                    <a:gd name="T23" fmla="*/ 136 h 216"/>
                    <a:gd name="T24" fmla="*/ 16 w 166"/>
                    <a:gd name="T25" fmla="*/ 126 h 216"/>
                    <a:gd name="T26" fmla="*/ 40 w 166"/>
                    <a:gd name="T27" fmla="*/ 112 h 216"/>
                    <a:gd name="T28" fmla="*/ 66 w 166"/>
                    <a:gd name="T29" fmla="*/ 108 h 216"/>
                    <a:gd name="T30" fmla="*/ 108 w 166"/>
                    <a:gd name="T31" fmla="*/ 62 h 216"/>
                    <a:gd name="T32" fmla="*/ 52 w 166"/>
                    <a:gd name="T33" fmla="*/ 48 h 216"/>
                    <a:gd name="T34" fmla="*/ 32 w 166"/>
                    <a:gd name="T35" fmla="*/ 26 h 216"/>
                    <a:gd name="T36" fmla="*/ 32 w 166"/>
                    <a:gd name="T37" fmla="*/ 16 h 216"/>
                    <a:gd name="T38" fmla="*/ 40 w 166"/>
                    <a:gd name="T39" fmla="*/ 8 h 216"/>
                    <a:gd name="T40" fmla="*/ 60 w 166"/>
                    <a:gd name="T41" fmla="*/ 2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4" name="Freeform 148">
                  <a:extLst>
                    <a:ext uri="{FF2B5EF4-FFF2-40B4-BE49-F238E27FC236}">
                      <a16:creationId xmlns:a16="http://schemas.microsoft.com/office/drawing/2014/main" id="{68D23343-4561-4446-85C8-68F820983E5C}"/>
                    </a:ext>
                  </a:extLst>
                </p:cNvPr>
                <p:cNvSpPr>
                  <a:spLocks/>
                </p:cNvSpPr>
                <p:nvPr/>
              </p:nvSpPr>
              <p:spPr bwMode="gray">
                <a:xfrm>
                  <a:off x="6681865" y="4306275"/>
                  <a:ext cx="386350" cy="295449"/>
                </a:xfrm>
                <a:custGeom>
                  <a:avLst/>
                  <a:gdLst>
                    <a:gd name="T0" fmla="*/ 56 w 234"/>
                    <a:gd name="T1" fmla="*/ 6 h 178"/>
                    <a:gd name="T2" fmla="*/ 78 w 234"/>
                    <a:gd name="T3" fmla="*/ 6 h 178"/>
                    <a:gd name="T4" fmla="*/ 80 w 234"/>
                    <a:gd name="T5" fmla="*/ 0 h 178"/>
                    <a:gd name="T6" fmla="*/ 114 w 234"/>
                    <a:gd name="T7" fmla="*/ 2 h 178"/>
                    <a:gd name="T8" fmla="*/ 150 w 234"/>
                    <a:gd name="T9" fmla="*/ 36 h 178"/>
                    <a:gd name="T10" fmla="*/ 142 w 234"/>
                    <a:gd name="T11" fmla="*/ 46 h 178"/>
                    <a:gd name="T12" fmla="*/ 142 w 234"/>
                    <a:gd name="T13" fmla="*/ 58 h 178"/>
                    <a:gd name="T14" fmla="*/ 158 w 234"/>
                    <a:gd name="T15" fmla="*/ 60 h 178"/>
                    <a:gd name="T16" fmla="*/ 158 w 234"/>
                    <a:gd name="T17" fmla="*/ 70 h 178"/>
                    <a:gd name="T18" fmla="*/ 178 w 234"/>
                    <a:gd name="T19" fmla="*/ 92 h 178"/>
                    <a:gd name="T20" fmla="*/ 234 w 234"/>
                    <a:gd name="T21" fmla="*/ 106 h 178"/>
                    <a:gd name="T22" fmla="*/ 192 w 234"/>
                    <a:gd name="T23" fmla="*/ 152 h 178"/>
                    <a:gd name="T24" fmla="*/ 166 w 234"/>
                    <a:gd name="T25" fmla="*/ 156 h 178"/>
                    <a:gd name="T26" fmla="*/ 142 w 234"/>
                    <a:gd name="T27" fmla="*/ 170 h 178"/>
                    <a:gd name="T28" fmla="*/ 130 w 234"/>
                    <a:gd name="T29" fmla="*/ 174 h 178"/>
                    <a:gd name="T30" fmla="*/ 124 w 234"/>
                    <a:gd name="T31" fmla="*/ 166 h 178"/>
                    <a:gd name="T32" fmla="*/ 104 w 234"/>
                    <a:gd name="T33" fmla="*/ 178 h 178"/>
                    <a:gd name="T34" fmla="*/ 80 w 234"/>
                    <a:gd name="T35" fmla="*/ 176 h 178"/>
                    <a:gd name="T36" fmla="*/ 44 w 234"/>
                    <a:gd name="T37" fmla="*/ 160 h 178"/>
                    <a:gd name="T38" fmla="*/ 44 w 234"/>
                    <a:gd name="T39" fmla="*/ 146 h 178"/>
                    <a:gd name="T40" fmla="*/ 38 w 234"/>
                    <a:gd name="T41" fmla="*/ 146 h 178"/>
                    <a:gd name="T42" fmla="*/ 14 w 234"/>
                    <a:gd name="T43" fmla="*/ 114 h 178"/>
                    <a:gd name="T44" fmla="*/ 4 w 234"/>
                    <a:gd name="T45" fmla="*/ 112 h 178"/>
                    <a:gd name="T46" fmla="*/ 0 w 234"/>
                    <a:gd name="T47" fmla="*/ 98 h 178"/>
                    <a:gd name="T48" fmla="*/ 20 w 234"/>
                    <a:gd name="T49" fmla="*/ 98 h 178"/>
                    <a:gd name="T50" fmla="*/ 20 w 234"/>
                    <a:gd name="T51" fmla="*/ 62 h 178"/>
                    <a:gd name="T52" fmla="*/ 32 w 234"/>
                    <a:gd name="T53" fmla="*/ 60 h 178"/>
                    <a:gd name="T54" fmla="*/ 32 w 234"/>
                    <a:gd name="T55" fmla="*/ 44 h 178"/>
                    <a:gd name="T56" fmla="*/ 56 w 234"/>
                    <a:gd name="T57" fmla="*/ 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5" name="Freeform 149">
                  <a:extLst>
                    <a:ext uri="{FF2B5EF4-FFF2-40B4-BE49-F238E27FC236}">
                      <a16:creationId xmlns:a16="http://schemas.microsoft.com/office/drawing/2014/main" id="{C46A7049-7751-44FB-9992-294DE327067F}"/>
                    </a:ext>
                  </a:extLst>
                </p:cNvPr>
                <p:cNvSpPr>
                  <a:spLocks/>
                </p:cNvSpPr>
                <p:nvPr/>
              </p:nvSpPr>
              <p:spPr bwMode="gray">
                <a:xfrm>
                  <a:off x="6046203" y="4349431"/>
                  <a:ext cx="196478" cy="295449"/>
                </a:xfrm>
                <a:custGeom>
                  <a:avLst/>
                  <a:gdLst>
                    <a:gd name="T0" fmla="*/ 91 w 119"/>
                    <a:gd name="T1" fmla="*/ 0 h 178"/>
                    <a:gd name="T2" fmla="*/ 99 w 119"/>
                    <a:gd name="T3" fmla="*/ 12 h 178"/>
                    <a:gd name="T4" fmla="*/ 101 w 119"/>
                    <a:gd name="T5" fmla="*/ 36 h 178"/>
                    <a:gd name="T6" fmla="*/ 107 w 119"/>
                    <a:gd name="T7" fmla="*/ 46 h 178"/>
                    <a:gd name="T8" fmla="*/ 87 w 119"/>
                    <a:gd name="T9" fmla="*/ 46 h 178"/>
                    <a:gd name="T10" fmla="*/ 85 w 119"/>
                    <a:gd name="T11" fmla="*/ 56 h 178"/>
                    <a:gd name="T12" fmla="*/ 115 w 119"/>
                    <a:gd name="T13" fmla="*/ 88 h 178"/>
                    <a:gd name="T14" fmla="*/ 95 w 119"/>
                    <a:gd name="T15" fmla="*/ 104 h 178"/>
                    <a:gd name="T16" fmla="*/ 95 w 119"/>
                    <a:gd name="T17" fmla="*/ 120 h 178"/>
                    <a:gd name="T18" fmla="*/ 105 w 119"/>
                    <a:gd name="T19" fmla="*/ 146 h 178"/>
                    <a:gd name="T20" fmla="*/ 119 w 119"/>
                    <a:gd name="T21" fmla="*/ 162 h 178"/>
                    <a:gd name="T22" fmla="*/ 117 w 119"/>
                    <a:gd name="T23" fmla="*/ 176 h 178"/>
                    <a:gd name="T24" fmla="*/ 99 w 119"/>
                    <a:gd name="T25" fmla="*/ 178 h 178"/>
                    <a:gd name="T26" fmla="*/ 99 w 119"/>
                    <a:gd name="T27" fmla="*/ 170 h 178"/>
                    <a:gd name="T28" fmla="*/ 18 w 119"/>
                    <a:gd name="T29" fmla="*/ 170 h 178"/>
                    <a:gd name="T30" fmla="*/ 18 w 119"/>
                    <a:gd name="T31" fmla="*/ 146 h 178"/>
                    <a:gd name="T32" fmla="*/ 10 w 119"/>
                    <a:gd name="T33" fmla="*/ 138 h 178"/>
                    <a:gd name="T34" fmla="*/ 0 w 119"/>
                    <a:gd name="T35" fmla="*/ 132 h 178"/>
                    <a:gd name="T36" fmla="*/ 2 w 119"/>
                    <a:gd name="T37" fmla="*/ 114 h 178"/>
                    <a:gd name="T38" fmla="*/ 22 w 119"/>
                    <a:gd name="T39" fmla="*/ 96 h 178"/>
                    <a:gd name="T40" fmla="*/ 32 w 119"/>
                    <a:gd name="T41" fmla="*/ 96 h 178"/>
                    <a:gd name="T42" fmla="*/ 43 w 119"/>
                    <a:gd name="T43" fmla="*/ 104 h 178"/>
                    <a:gd name="T44" fmla="*/ 83 w 119"/>
                    <a:gd name="T45" fmla="*/ 28 h 178"/>
                    <a:gd name="T46" fmla="*/ 93 w 119"/>
                    <a:gd name="T47" fmla="*/ 26 h 178"/>
                    <a:gd name="T48" fmla="*/ 91 w 119"/>
                    <a:gd name="T49" fmla="*/ 12 h 178"/>
                    <a:gd name="T50" fmla="*/ 91 w 119"/>
                    <a:gd name="T5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6" name="Freeform 150">
                  <a:extLst>
                    <a:ext uri="{FF2B5EF4-FFF2-40B4-BE49-F238E27FC236}">
                      <a16:creationId xmlns:a16="http://schemas.microsoft.com/office/drawing/2014/main" id="{07277387-7A2B-49BA-8573-866257243D44}"/>
                    </a:ext>
                  </a:extLst>
                </p:cNvPr>
                <p:cNvSpPr>
                  <a:spLocks/>
                </p:cNvSpPr>
                <p:nvPr/>
              </p:nvSpPr>
              <p:spPr bwMode="gray">
                <a:xfrm>
                  <a:off x="5891003" y="4326193"/>
                  <a:ext cx="308750" cy="248974"/>
                </a:xfrm>
                <a:custGeom>
                  <a:avLst/>
                  <a:gdLst>
                    <a:gd name="T0" fmla="*/ 94 w 187"/>
                    <a:gd name="T1" fmla="*/ 146 h 150"/>
                    <a:gd name="T2" fmla="*/ 64 w 187"/>
                    <a:gd name="T3" fmla="*/ 150 h 150"/>
                    <a:gd name="T4" fmla="*/ 44 w 187"/>
                    <a:gd name="T5" fmla="*/ 148 h 150"/>
                    <a:gd name="T6" fmla="*/ 46 w 187"/>
                    <a:gd name="T7" fmla="*/ 132 h 150"/>
                    <a:gd name="T8" fmla="*/ 22 w 187"/>
                    <a:gd name="T9" fmla="*/ 118 h 150"/>
                    <a:gd name="T10" fmla="*/ 2 w 187"/>
                    <a:gd name="T11" fmla="*/ 116 h 150"/>
                    <a:gd name="T12" fmla="*/ 0 w 187"/>
                    <a:gd name="T13" fmla="*/ 78 h 150"/>
                    <a:gd name="T14" fmla="*/ 22 w 187"/>
                    <a:gd name="T15" fmla="*/ 52 h 150"/>
                    <a:gd name="T16" fmla="*/ 10 w 187"/>
                    <a:gd name="T17" fmla="*/ 42 h 150"/>
                    <a:gd name="T18" fmla="*/ 12 w 187"/>
                    <a:gd name="T19" fmla="*/ 34 h 150"/>
                    <a:gd name="T20" fmla="*/ 24 w 187"/>
                    <a:gd name="T21" fmla="*/ 2 h 150"/>
                    <a:gd name="T22" fmla="*/ 54 w 187"/>
                    <a:gd name="T23" fmla="*/ 2 h 150"/>
                    <a:gd name="T24" fmla="*/ 70 w 187"/>
                    <a:gd name="T25" fmla="*/ 14 h 150"/>
                    <a:gd name="T26" fmla="*/ 80 w 187"/>
                    <a:gd name="T27" fmla="*/ 8 h 150"/>
                    <a:gd name="T28" fmla="*/ 108 w 187"/>
                    <a:gd name="T29" fmla="*/ 18 h 150"/>
                    <a:gd name="T30" fmla="*/ 114 w 187"/>
                    <a:gd name="T31" fmla="*/ 10 h 150"/>
                    <a:gd name="T32" fmla="*/ 149 w 187"/>
                    <a:gd name="T33" fmla="*/ 14 h 150"/>
                    <a:gd name="T34" fmla="*/ 171 w 187"/>
                    <a:gd name="T35" fmla="*/ 0 h 150"/>
                    <a:gd name="T36" fmla="*/ 185 w 187"/>
                    <a:gd name="T37" fmla="*/ 14 h 150"/>
                    <a:gd name="T38" fmla="*/ 187 w 187"/>
                    <a:gd name="T39" fmla="*/ 40 h 150"/>
                    <a:gd name="T40" fmla="*/ 177 w 187"/>
                    <a:gd name="T41" fmla="*/ 42 h 150"/>
                    <a:gd name="T42" fmla="*/ 137 w 187"/>
                    <a:gd name="T43" fmla="*/ 118 h 150"/>
                    <a:gd name="T44" fmla="*/ 126 w 187"/>
                    <a:gd name="T45" fmla="*/ 110 h 150"/>
                    <a:gd name="T46" fmla="*/ 116 w 187"/>
                    <a:gd name="T47" fmla="*/ 110 h 150"/>
                    <a:gd name="T48" fmla="*/ 96 w 187"/>
                    <a:gd name="T49" fmla="*/ 128 h 150"/>
                    <a:gd name="T50" fmla="*/ 94 w 187"/>
                    <a:gd name="T5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7" name="Freeform 151">
                  <a:extLst>
                    <a:ext uri="{FF2B5EF4-FFF2-40B4-BE49-F238E27FC236}">
                      <a16:creationId xmlns:a16="http://schemas.microsoft.com/office/drawing/2014/main" id="{0A476E88-E73C-4C01-9BF7-A32D2E2A828D}"/>
                    </a:ext>
                  </a:extLst>
                </p:cNvPr>
                <p:cNvSpPr>
                  <a:spLocks/>
                </p:cNvSpPr>
                <p:nvPr/>
              </p:nvSpPr>
              <p:spPr bwMode="gray">
                <a:xfrm>
                  <a:off x="5838168" y="4366029"/>
                  <a:ext cx="89158" cy="159344"/>
                </a:xfrm>
                <a:custGeom>
                  <a:avLst/>
                  <a:gdLst>
                    <a:gd name="T0" fmla="*/ 20 w 54"/>
                    <a:gd name="T1" fmla="*/ 2 h 96"/>
                    <a:gd name="T2" fmla="*/ 34 w 54"/>
                    <a:gd name="T3" fmla="*/ 0 h 96"/>
                    <a:gd name="T4" fmla="*/ 44 w 54"/>
                    <a:gd name="T5" fmla="*/ 10 h 96"/>
                    <a:gd name="T6" fmla="*/ 42 w 54"/>
                    <a:gd name="T7" fmla="*/ 18 h 96"/>
                    <a:gd name="T8" fmla="*/ 54 w 54"/>
                    <a:gd name="T9" fmla="*/ 28 h 96"/>
                    <a:gd name="T10" fmla="*/ 32 w 54"/>
                    <a:gd name="T11" fmla="*/ 54 h 96"/>
                    <a:gd name="T12" fmla="*/ 34 w 54"/>
                    <a:gd name="T13" fmla="*/ 92 h 96"/>
                    <a:gd name="T14" fmla="*/ 12 w 54"/>
                    <a:gd name="T15" fmla="*/ 96 h 96"/>
                    <a:gd name="T16" fmla="*/ 12 w 54"/>
                    <a:gd name="T17" fmla="*/ 48 h 96"/>
                    <a:gd name="T18" fmla="*/ 0 w 54"/>
                    <a:gd name="T19" fmla="*/ 32 h 96"/>
                    <a:gd name="T20" fmla="*/ 4 w 54"/>
                    <a:gd name="T21" fmla="*/ 20 h 96"/>
                    <a:gd name="T22" fmla="*/ 20 w 54"/>
                    <a:gd name="T23" fmla="*/ 16 h 96"/>
                    <a:gd name="T24" fmla="*/ 20 w 54"/>
                    <a:gd name="T2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8" name="Freeform 152">
                  <a:extLst>
                    <a:ext uri="{FF2B5EF4-FFF2-40B4-BE49-F238E27FC236}">
                      <a16:creationId xmlns:a16="http://schemas.microsoft.com/office/drawing/2014/main" id="{F10CE170-F5E5-447F-940C-C19DC5AFF557}"/>
                    </a:ext>
                  </a:extLst>
                </p:cNvPr>
                <p:cNvSpPr>
                  <a:spLocks/>
                </p:cNvSpPr>
                <p:nvPr/>
              </p:nvSpPr>
              <p:spPr bwMode="gray">
                <a:xfrm>
                  <a:off x="5808450" y="4399226"/>
                  <a:ext cx="49532" cy="132786"/>
                </a:xfrm>
                <a:custGeom>
                  <a:avLst/>
                  <a:gdLst>
                    <a:gd name="T0" fmla="*/ 30 w 30"/>
                    <a:gd name="T1" fmla="*/ 76 h 80"/>
                    <a:gd name="T2" fmla="*/ 16 w 30"/>
                    <a:gd name="T3" fmla="*/ 80 h 80"/>
                    <a:gd name="T4" fmla="*/ 12 w 30"/>
                    <a:gd name="T5" fmla="*/ 48 h 80"/>
                    <a:gd name="T6" fmla="*/ 8 w 30"/>
                    <a:gd name="T7" fmla="*/ 34 h 80"/>
                    <a:gd name="T8" fmla="*/ 12 w 30"/>
                    <a:gd name="T9" fmla="*/ 18 h 80"/>
                    <a:gd name="T10" fmla="*/ 0 w 30"/>
                    <a:gd name="T11" fmla="*/ 0 h 80"/>
                    <a:gd name="T12" fmla="*/ 22 w 30"/>
                    <a:gd name="T13" fmla="*/ 0 h 80"/>
                    <a:gd name="T14" fmla="*/ 18 w 30"/>
                    <a:gd name="T15" fmla="*/ 12 h 80"/>
                    <a:gd name="T16" fmla="*/ 30 w 30"/>
                    <a:gd name="T17" fmla="*/ 28 h 80"/>
                    <a:gd name="T18" fmla="*/ 30 w 30"/>
                    <a:gd name="T1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39" name="Freeform 153">
                  <a:extLst>
                    <a:ext uri="{FF2B5EF4-FFF2-40B4-BE49-F238E27FC236}">
                      <a16:creationId xmlns:a16="http://schemas.microsoft.com/office/drawing/2014/main" id="{1679F163-D957-4DD4-BFF6-84005A81EBA0}"/>
                    </a:ext>
                  </a:extLst>
                </p:cNvPr>
                <p:cNvSpPr>
                  <a:spLocks/>
                </p:cNvSpPr>
                <p:nvPr/>
              </p:nvSpPr>
              <p:spPr bwMode="gray">
                <a:xfrm>
                  <a:off x="5501349" y="4027424"/>
                  <a:ext cx="425976" cy="391720"/>
                </a:xfrm>
                <a:custGeom>
                  <a:avLst/>
                  <a:gdLst>
                    <a:gd name="T0" fmla="*/ 120 w 258"/>
                    <a:gd name="T1" fmla="*/ 0 h 236"/>
                    <a:gd name="T2" fmla="*/ 210 w 258"/>
                    <a:gd name="T3" fmla="*/ 60 h 236"/>
                    <a:gd name="T4" fmla="*/ 224 w 258"/>
                    <a:gd name="T5" fmla="*/ 74 h 236"/>
                    <a:gd name="T6" fmla="*/ 244 w 258"/>
                    <a:gd name="T7" fmla="*/ 82 h 236"/>
                    <a:gd name="T8" fmla="*/ 242 w 258"/>
                    <a:gd name="T9" fmla="*/ 98 h 236"/>
                    <a:gd name="T10" fmla="*/ 258 w 258"/>
                    <a:gd name="T11" fmla="*/ 96 h 236"/>
                    <a:gd name="T12" fmla="*/ 258 w 258"/>
                    <a:gd name="T13" fmla="*/ 138 h 236"/>
                    <a:gd name="T14" fmla="*/ 246 w 258"/>
                    <a:gd name="T15" fmla="*/ 156 h 236"/>
                    <a:gd name="T16" fmla="*/ 212 w 258"/>
                    <a:gd name="T17" fmla="*/ 162 h 236"/>
                    <a:gd name="T18" fmla="*/ 198 w 258"/>
                    <a:gd name="T19" fmla="*/ 162 h 236"/>
                    <a:gd name="T20" fmla="*/ 178 w 258"/>
                    <a:gd name="T21" fmla="*/ 162 h 236"/>
                    <a:gd name="T22" fmla="*/ 154 w 258"/>
                    <a:gd name="T23" fmla="*/ 172 h 236"/>
                    <a:gd name="T24" fmla="*/ 136 w 258"/>
                    <a:gd name="T25" fmla="*/ 190 h 236"/>
                    <a:gd name="T26" fmla="*/ 128 w 258"/>
                    <a:gd name="T27" fmla="*/ 186 h 236"/>
                    <a:gd name="T28" fmla="*/ 118 w 258"/>
                    <a:gd name="T29" fmla="*/ 210 h 236"/>
                    <a:gd name="T30" fmla="*/ 108 w 258"/>
                    <a:gd name="T31" fmla="*/ 212 h 236"/>
                    <a:gd name="T32" fmla="*/ 104 w 258"/>
                    <a:gd name="T33" fmla="*/ 234 h 236"/>
                    <a:gd name="T34" fmla="*/ 64 w 258"/>
                    <a:gd name="T35" fmla="*/ 236 h 236"/>
                    <a:gd name="T36" fmla="*/ 56 w 258"/>
                    <a:gd name="T37" fmla="*/ 218 h 236"/>
                    <a:gd name="T38" fmla="*/ 50 w 258"/>
                    <a:gd name="T39" fmla="*/ 204 h 236"/>
                    <a:gd name="T40" fmla="*/ 24 w 258"/>
                    <a:gd name="T41" fmla="*/ 210 h 236"/>
                    <a:gd name="T42" fmla="*/ 12 w 258"/>
                    <a:gd name="T43" fmla="*/ 206 h 236"/>
                    <a:gd name="T44" fmla="*/ 12 w 258"/>
                    <a:gd name="T45" fmla="*/ 204 h 236"/>
                    <a:gd name="T46" fmla="*/ 12 w 258"/>
                    <a:gd name="T47" fmla="*/ 200 h 236"/>
                    <a:gd name="T48" fmla="*/ 10 w 258"/>
                    <a:gd name="T49" fmla="*/ 192 h 236"/>
                    <a:gd name="T50" fmla="*/ 4 w 258"/>
                    <a:gd name="T51" fmla="*/ 184 h 236"/>
                    <a:gd name="T52" fmla="*/ 2 w 258"/>
                    <a:gd name="T53" fmla="*/ 172 h 236"/>
                    <a:gd name="T54" fmla="*/ 0 w 258"/>
                    <a:gd name="T55" fmla="*/ 166 h 236"/>
                    <a:gd name="T56" fmla="*/ 6 w 258"/>
                    <a:gd name="T57" fmla="*/ 152 h 236"/>
                    <a:gd name="T58" fmla="*/ 106 w 258"/>
                    <a:gd name="T59" fmla="*/ 154 h 236"/>
                    <a:gd name="T60" fmla="*/ 108 w 258"/>
                    <a:gd name="T61" fmla="*/ 144 h 236"/>
                    <a:gd name="T62" fmla="*/ 102 w 258"/>
                    <a:gd name="T63" fmla="*/ 136 h 236"/>
                    <a:gd name="T64" fmla="*/ 90 w 258"/>
                    <a:gd name="T65" fmla="*/ 0 h 236"/>
                    <a:gd name="T66" fmla="*/ 120 w 258"/>
                    <a:gd name="T6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0" name="Freeform 154">
                  <a:extLst>
                    <a:ext uri="{FF2B5EF4-FFF2-40B4-BE49-F238E27FC236}">
                      <a16:creationId xmlns:a16="http://schemas.microsoft.com/office/drawing/2014/main" id="{D767D3FE-A715-4515-B3B0-13BB625C2F44}"/>
                    </a:ext>
                  </a:extLst>
                </p:cNvPr>
                <p:cNvSpPr>
                  <a:spLocks/>
                </p:cNvSpPr>
                <p:nvPr/>
              </p:nvSpPr>
              <p:spPr bwMode="gray">
                <a:xfrm>
                  <a:off x="5673062" y="4296316"/>
                  <a:ext cx="198128" cy="142746"/>
                </a:xfrm>
                <a:custGeom>
                  <a:avLst/>
                  <a:gdLst>
                    <a:gd name="T0" fmla="*/ 44 w 120"/>
                    <a:gd name="T1" fmla="*/ 62 h 86"/>
                    <a:gd name="T2" fmla="*/ 44 w 120"/>
                    <a:gd name="T3" fmla="*/ 84 h 86"/>
                    <a:gd name="T4" fmla="*/ 30 w 120"/>
                    <a:gd name="T5" fmla="*/ 78 h 86"/>
                    <a:gd name="T6" fmla="*/ 20 w 120"/>
                    <a:gd name="T7" fmla="*/ 86 h 86"/>
                    <a:gd name="T8" fmla="*/ 0 w 120"/>
                    <a:gd name="T9" fmla="*/ 72 h 86"/>
                    <a:gd name="T10" fmla="*/ 4 w 120"/>
                    <a:gd name="T11" fmla="*/ 50 h 86"/>
                    <a:gd name="T12" fmla="*/ 14 w 120"/>
                    <a:gd name="T13" fmla="*/ 48 h 86"/>
                    <a:gd name="T14" fmla="*/ 24 w 120"/>
                    <a:gd name="T15" fmla="*/ 24 h 86"/>
                    <a:gd name="T16" fmla="*/ 32 w 120"/>
                    <a:gd name="T17" fmla="*/ 28 h 86"/>
                    <a:gd name="T18" fmla="*/ 50 w 120"/>
                    <a:gd name="T19" fmla="*/ 10 h 86"/>
                    <a:gd name="T20" fmla="*/ 74 w 120"/>
                    <a:gd name="T21" fmla="*/ 0 h 86"/>
                    <a:gd name="T22" fmla="*/ 94 w 120"/>
                    <a:gd name="T23" fmla="*/ 0 h 86"/>
                    <a:gd name="T24" fmla="*/ 90 w 120"/>
                    <a:gd name="T25" fmla="*/ 8 h 86"/>
                    <a:gd name="T26" fmla="*/ 92 w 120"/>
                    <a:gd name="T27" fmla="*/ 14 h 86"/>
                    <a:gd name="T28" fmla="*/ 104 w 120"/>
                    <a:gd name="T29" fmla="*/ 28 h 86"/>
                    <a:gd name="T30" fmla="*/ 102 w 120"/>
                    <a:gd name="T31" fmla="*/ 34 h 86"/>
                    <a:gd name="T32" fmla="*/ 120 w 120"/>
                    <a:gd name="T33" fmla="*/ 44 h 86"/>
                    <a:gd name="T34" fmla="*/ 120 w 120"/>
                    <a:gd name="T35" fmla="*/ 58 h 86"/>
                    <a:gd name="T36" fmla="*/ 104 w 120"/>
                    <a:gd name="T37" fmla="*/ 62 h 86"/>
                    <a:gd name="T38" fmla="*/ 82 w 120"/>
                    <a:gd name="T39" fmla="*/ 62 h 86"/>
                    <a:gd name="T40" fmla="*/ 44 w 120"/>
                    <a:gd name="T4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1" name="Freeform 155">
                  <a:extLst>
                    <a:ext uri="{FF2B5EF4-FFF2-40B4-BE49-F238E27FC236}">
                      <a16:creationId xmlns:a16="http://schemas.microsoft.com/office/drawing/2014/main" id="{EA400563-4C9C-419A-B24D-B4F3E168F77B}"/>
                    </a:ext>
                  </a:extLst>
                </p:cNvPr>
                <p:cNvSpPr>
                  <a:spLocks/>
                </p:cNvSpPr>
                <p:nvPr/>
              </p:nvSpPr>
              <p:spPr bwMode="gray">
                <a:xfrm>
                  <a:off x="5735802" y="4399226"/>
                  <a:ext cx="99064" cy="165983"/>
                </a:xfrm>
                <a:custGeom>
                  <a:avLst/>
                  <a:gdLst>
                    <a:gd name="T0" fmla="*/ 60 w 60"/>
                    <a:gd name="T1" fmla="*/ 80 h 100"/>
                    <a:gd name="T2" fmla="*/ 48 w 60"/>
                    <a:gd name="T3" fmla="*/ 86 h 100"/>
                    <a:gd name="T4" fmla="*/ 36 w 60"/>
                    <a:gd name="T5" fmla="*/ 96 h 100"/>
                    <a:gd name="T6" fmla="*/ 20 w 60"/>
                    <a:gd name="T7" fmla="*/ 100 h 100"/>
                    <a:gd name="T8" fmla="*/ 8 w 60"/>
                    <a:gd name="T9" fmla="*/ 94 h 100"/>
                    <a:gd name="T10" fmla="*/ 0 w 60"/>
                    <a:gd name="T11" fmla="*/ 72 h 100"/>
                    <a:gd name="T12" fmla="*/ 10 w 60"/>
                    <a:gd name="T13" fmla="*/ 50 h 100"/>
                    <a:gd name="T14" fmla="*/ 6 w 60"/>
                    <a:gd name="T15" fmla="*/ 22 h 100"/>
                    <a:gd name="T16" fmla="*/ 6 w 60"/>
                    <a:gd name="T17" fmla="*/ 0 h 100"/>
                    <a:gd name="T18" fmla="*/ 44 w 60"/>
                    <a:gd name="T19" fmla="*/ 0 h 100"/>
                    <a:gd name="T20" fmla="*/ 56 w 60"/>
                    <a:gd name="T21" fmla="*/ 18 h 100"/>
                    <a:gd name="T22" fmla="*/ 52 w 60"/>
                    <a:gd name="T23" fmla="*/ 30 h 100"/>
                    <a:gd name="T24" fmla="*/ 54 w 60"/>
                    <a:gd name="T25" fmla="*/ 40 h 100"/>
                    <a:gd name="T26" fmla="*/ 56 w 60"/>
                    <a:gd name="T27" fmla="*/ 48 h 100"/>
                    <a:gd name="T28" fmla="*/ 60 w 60"/>
                    <a:gd name="T2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2" name="Freeform 156">
                  <a:extLst>
                    <a:ext uri="{FF2B5EF4-FFF2-40B4-BE49-F238E27FC236}">
                      <a16:creationId xmlns:a16="http://schemas.microsoft.com/office/drawing/2014/main" id="{258F1D45-46D2-4266-8CE6-593F10DD3DEF}"/>
                    </a:ext>
                  </a:extLst>
                </p:cNvPr>
                <p:cNvSpPr>
                  <a:spLocks/>
                </p:cNvSpPr>
                <p:nvPr/>
              </p:nvSpPr>
              <p:spPr bwMode="gray">
                <a:xfrm>
                  <a:off x="5597112" y="4415823"/>
                  <a:ext cx="155201" cy="162664"/>
                </a:xfrm>
                <a:custGeom>
                  <a:avLst/>
                  <a:gdLst>
                    <a:gd name="T0" fmla="*/ 92 w 94"/>
                    <a:gd name="T1" fmla="*/ 84 h 98"/>
                    <a:gd name="T2" fmla="*/ 50 w 94"/>
                    <a:gd name="T3" fmla="*/ 84 h 98"/>
                    <a:gd name="T4" fmla="*/ 24 w 94"/>
                    <a:gd name="T5" fmla="*/ 94 h 98"/>
                    <a:gd name="T6" fmla="*/ 12 w 94"/>
                    <a:gd name="T7" fmla="*/ 98 h 98"/>
                    <a:gd name="T8" fmla="*/ 16 w 94"/>
                    <a:gd name="T9" fmla="*/ 78 h 98"/>
                    <a:gd name="T10" fmla="*/ 14 w 94"/>
                    <a:gd name="T11" fmla="*/ 72 h 98"/>
                    <a:gd name="T12" fmla="*/ 8 w 94"/>
                    <a:gd name="T13" fmla="*/ 68 h 98"/>
                    <a:gd name="T14" fmla="*/ 0 w 94"/>
                    <a:gd name="T15" fmla="*/ 66 h 98"/>
                    <a:gd name="T16" fmla="*/ 0 w 94"/>
                    <a:gd name="T17" fmla="*/ 56 h 98"/>
                    <a:gd name="T18" fmla="*/ 0 w 94"/>
                    <a:gd name="T19" fmla="*/ 48 h 98"/>
                    <a:gd name="T20" fmla="*/ 6 w 94"/>
                    <a:gd name="T21" fmla="*/ 44 h 98"/>
                    <a:gd name="T22" fmla="*/ 4 w 94"/>
                    <a:gd name="T23" fmla="*/ 34 h 98"/>
                    <a:gd name="T24" fmla="*/ 10 w 94"/>
                    <a:gd name="T25" fmla="*/ 32 h 98"/>
                    <a:gd name="T26" fmla="*/ 8 w 94"/>
                    <a:gd name="T27" fmla="*/ 18 h 98"/>
                    <a:gd name="T28" fmla="*/ 4 w 94"/>
                    <a:gd name="T29" fmla="*/ 10 h 98"/>
                    <a:gd name="T30" fmla="*/ 6 w 94"/>
                    <a:gd name="T31" fmla="*/ 2 h 98"/>
                    <a:gd name="T32" fmla="*/ 46 w 94"/>
                    <a:gd name="T33" fmla="*/ 0 h 98"/>
                    <a:gd name="T34" fmla="*/ 66 w 94"/>
                    <a:gd name="T35" fmla="*/ 14 h 98"/>
                    <a:gd name="T36" fmla="*/ 76 w 94"/>
                    <a:gd name="T37" fmla="*/ 6 h 98"/>
                    <a:gd name="T38" fmla="*/ 90 w 94"/>
                    <a:gd name="T39" fmla="*/ 12 h 98"/>
                    <a:gd name="T40" fmla="*/ 94 w 94"/>
                    <a:gd name="T41" fmla="*/ 40 h 98"/>
                    <a:gd name="T42" fmla="*/ 84 w 94"/>
                    <a:gd name="T43" fmla="*/ 62 h 98"/>
                    <a:gd name="T44" fmla="*/ 92 w 94"/>
                    <a:gd name="T45"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3" name="Freeform 157">
                  <a:extLst>
                    <a:ext uri="{FF2B5EF4-FFF2-40B4-BE49-F238E27FC236}">
                      <a16:creationId xmlns:a16="http://schemas.microsoft.com/office/drawing/2014/main" id="{1F99685A-9F96-4872-B317-EED5D1628440}"/>
                    </a:ext>
                  </a:extLst>
                </p:cNvPr>
                <p:cNvSpPr>
                  <a:spLocks/>
                </p:cNvSpPr>
                <p:nvPr/>
              </p:nvSpPr>
              <p:spPr bwMode="gray">
                <a:xfrm>
                  <a:off x="6069320" y="4631601"/>
                  <a:ext cx="47881" cy="39836"/>
                </a:xfrm>
                <a:custGeom>
                  <a:avLst/>
                  <a:gdLst>
                    <a:gd name="T0" fmla="*/ 4 w 29"/>
                    <a:gd name="T1" fmla="*/ 0 h 24"/>
                    <a:gd name="T2" fmla="*/ 29 w 29"/>
                    <a:gd name="T3" fmla="*/ 0 h 24"/>
                    <a:gd name="T4" fmla="*/ 26 w 29"/>
                    <a:gd name="T5" fmla="*/ 22 h 24"/>
                    <a:gd name="T6" fmla="*/ 2 w 29"/>
                    <a:gd name="T7" fmla="*/ 24 h 24"/>
                    <a:gd name="T8" fmla="*/ 0 w 29"/>
                    <a:gd name="T9" fmla="*/ 10 h 24"/>
                    <a:gd name="T10" fmla="*/ 4 w 29"/>
                    <a:gd name="T11" fmla="*/ 0 h 24"/>
                  </a:gdLst>
                  <a:ahLst/>
                  <a:cxnLst>
                    <a:cxn ang="0">
                      <a:pos x="T0" y="T1"/>
                    </a:cxn>
                    <a:cxn ang="0">
                      <a:pos x="T2" y="T3"/>
                    </a:cxn>
                    <a:cxn ang="0">
                      <a:pos x="T4" y="T5"/>
                    </a:cxn>
                    <a:cxn ang="0">
                      <a:pos x="T6" y="T7"/>
                    </a:cxn>
                    <a:cxn ang="0">
                      <a:pos x="T8" y="T9"/>
                    </a:cxn>
                    <a:cxn ang="0">
                      <a:pos x="T10" y="T11"/>
                    </a:cxn>
                  </a:cxnLst>
                  <a:rect l="0" t="0" r="r" b="b"/>
                  <a:pathLst>
                    <a:path w="29" h="24">
                      <a:moveTo>
                        <a:pt x="4" y="0"/>
                      </a:moveTo>
                      <a:lnTo>
                        <a:pt x="29" y="0"/>
                      </a:lnTo>
                      <a:lnTo>
                        <a:pt x="26" y="22"/>
                      </a:lnTo>
                      <a:lnTo>
                        <a:pt x="2" y="24"/>
                      </a:lnTo>
                      <a:lnTo>
                        <a:pt x="0" y="1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4" name="Freeform 158">
                  <a:extLst>
                    <a:ext uri="{FF2B5EF4-FFF2-40B4-BE49-F238E27FC236}">
                      <a16:creationId xmlns:a16="http://schemas.microsoft.com/office/drawing/2014/main" id="{53B135A2-C6B9-480B-8598-34EFFE199ECD}"/>
                    </a:ext>
                  </a:extLst>
                </p:cNvPr>
                <p:cNvSpPr>
                  <a:spLocks/>
                </p:cNvSpPr>
                <p:nvPr/>
              </p:nvSpPr>
              <p:spPr bwMode="gray">
                <a:xfrm>
                  <a:off x="6952642" y="5010043"/>
                  <a:ext cx="188222" cy="371802"/>
                </a:xfrm>
                <a:custGeom>
                  <a:avLst/>
                  <a:gdLst>
                    <a:gd name="T0" fmla="*/ 22 w 114"/>
                    <a:gd name="T1" fmla="*/ 70 h 224"/>
                    <a:gd name="T2" fmla="*/ 46 w 114"/>
                    <a:gd name="T3" fmla="*/ 60 h 224"/>
                    <a:gd name="T4" fmla="*/ 70 w 114"/>
                    <a:gd name="T5" fmla="*/ 44 h 224"/>
                    <a:gd name="T6" fmla="*/ 78 w 114"/>
                    <a:gd name="T7" fmla="*/ 30 h 224"/>
                    <a:gd name="T8" fmla="*/ 86 w 114"/>
                    <a:gd name="T9" fmla="*/ 26 h 224"/>
                    <a:gd name="T10" fmla="*/ 94 w 114"/>
                    <a:gd name="T11" fmla="*/ 10 h 224"/>
                    <a:gd name="T12" fmla="*/ 96 w 114"/>
                    <a:gd name="T13" fmla="*/ 0 h 224"/>
                    <a:gd name="T14" fmla="*/ 108 w 114"/>
                    <a:gd name="T15" fmla="*/ 20 h 224"/>
                    <a:gd name="T16" fmla="*/ 112 w 114"/>
                    <a:gd name="T17" fmla="*/ 40 h 224"/>
                    <a:gd name="T18" fmla="*/ 114 w 114"/>
                    <a:gd name="T19" fmla="*/ 52 h 224"/>
                    <a:gd name="T20" fmla="*/ 114 w 114"/>
                    <a:gd name="T21" fmla="*/ 64 h 224"/>
                    <a:gd name="T22" fmla="*/ 102 w 114"/>
                    <a:gd name="T23" fmla="*/ 66 h 224"/>
                    <a:gd name="T24" fmla="*/ 102 w 114"/>
                    <a:gd name="T25" fmla="*/ 82 h 224"/>
                    <a:gd name="T26" fmla="*/ 82 w 114"/>
                    <a:gd name="T27" fmla="*/ 150 h 224"/>
                    <a:gd name="T28" fmla="*/ 74 w 114"/>
                    <a:gd name="T29" fmla="*/ 182 h 224"/>
                    <a:gd name="T30" fmla="*/ 62 w 114"/>
                    <a:gd name="T31" fmla="*/ 214 h 224"/>
                    <a:gd name="T32" fmla="*/ 40 w 114"/>
                    <a:gd name="T33" fmla="*/ 224 h 224"/>
                    <a:gd name="T34" fmla="*/ 18 w 114"/>
                    <a:gd name="T35" fmla="*/ 222 h 224"/>
                    <a:gd name="T36" fmla="*/ 8 w 114"/>
                    <a:gd name="T37" fmla="*/ 202 h 224"/>
                    <a:gd name="T38" fmla="*/ 6 w 114"/>
                    <a:gd name="T39" fmla="*/ 182 h 224"/>
                    <a:gd name="T40" fmla="*/ 0 w 114"/>
                    <a:gd name="T41" fmla="*/ 164 h 224"/>
                    <a:gd name="T42" fmla="*/ 16 w 114"/>
                    <a:gd name="T43" fmla="*/ 142 h 224"/>
                    <a:gd name="T44" fmla="*/ 20 w 114"/>
                    <a:gd name="T45" fmla="*/ 122 h 224"/>
                    <a:gd name="T46" fmla="*/ 16 w 114"/>
                    <a:gd name="T47" fmla="*/ 106 h 224"/>
                    <a:gd name="T48" fmla="*/ 10 w 114"/>
                    <a:gd name="T49" fmla="*/ 90 h 224"/>
                    <a:gd name="T50" fmla="*/ 18 w 114"/>
                    <a:gd name="T51" fmla="*/ 80 h 224"/>
                    <a:gd name="T52" fmla="*/ 22 w 114"/>
                    <a:gd name="T53"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5" name="Freeform 159">
                  <a:extLst>
                    <a:ext uri="{FF2B5EF4-FFF2-40B4-BE49-F238E27FC236}">
                      <a16:creationId xmlns:a16="http://schemas.microsoft.com/office/drawing/2014/main" id="{9CBF0BF5-B0AB-4B5E-99BC-B68A6A93DA18}"/>
                    </a:ext>
                  </a:extLst>
                </p:cNvPr>
                <p:cNvSpPr>
                  <a:spLocks/>
                </p:cNvSpPr>
                <p:nvPr/>
              </p:nvSpPr>
              <p:spPr bwMode="gray">
                <a:xfrm>
                  <a:off x="6255890" y="5285574"/>
                  <a:ext cx="429279" cy="361843"/>
                </a:xfrm>
                <a:custGeom>
                  <a:avLst/>
                  <a:gdLst>
                    <a:gd name="T0" fmla="*/ 0 w 260"/>
                    <a:gd name="T1" fmla="*/ 108 h 218"/>
                    <a:gd name="T2" fmla="*/ 2 w 260"/>
                    <a:gd name="T3" fmla="*/ 104 h 218"/>
                    <a:gd name="T4" fmla="*/ 6 w 260"/>
                    <a:gd name="T5" fmla="*/ 102 h 218"/>
                    <a:gd name="T6" fmla="*/ 8 w 260"/>
                    <a:gd name="T7" fmla="*/ 102 h 218"/>
                    <a:gd name="T8" fmla="*/ 14 w 260"/>
                    <a:gd name="T9" fmla="*/ 110 h 218"/>
                    <a:gd name="T10" fmla="*/ 22 w 260"/>
                    <a:gd name="T11" fmla="*/ 114 h 218"/>
                    <a:gd name="T12" fmla="*/ 38 w 260"/>
                    <a:gd name="T13" fmla="*/ 114 h 218"/>
                    <a:gd name="T14" fmla="*/ 54 w 260"/>
                    <a:gd name="T15" fmla="*/ 104 h 218"/>
                    <a:gd name="T16" fmla="*/ 54 w 260"/>
                    <a:gd name="T17" fmla="*/ 46 h 218"/>
                    <a:gd name="T18" fmla="*/ 66 w 260"/>
                    <a:gd name="T19" fmla="*/ 58 h 218"/>
                    <a:gd name="T20" fmla="*/ 66 w 260"/>
                    <a:gd name="T21" fmla="*/ 78 h 218"/>
                    <a:gd name="T22" fmla="*/ 82 w 260"/>
                    <a:gd name="T23" fmla="*/ 78 h 218"/>
                    <a:gd name="T24" fmla="*/ 96 w 260"/>
                    <a:gd name="T25" fmla="*/ 66 h 218"/>
                    <a:gd name="T26" fmla="*/ 100 w 260"/>
                    <a:gd name="T27" fmla="*/ 54 h 218"/>
                    <a:gd name="T28" fmla="*/ 110 w 260"/>
                    <a:gd name="T29" fmla="*/ 54 h 218"/>
                    <a:gd name="T30" fmla="*/ 120 w 260"/>
                    <a:gd name="T31" fmla="*/ 62 h 218"/>
                    <a:gd name="T32" fmla="*/ 140 w 260"/>
                    <a:gd name="T33" fmla="*/ 60 h 218"/>
                    <a:gd name="T34" fmla="*/ 148 w 260"/>
                    <a:gd name="T35" fmla="*/ 46 h 218"/>
                    <a:gd name="T36" fmla="*/ 186 w 260"/>
                    <a:gd name="T37" fmla="*/ 6 h 218"/>
                    <a:gd name="T38" fmla="*/ 196 w 260"/>
                    <a:gd name="T39" fmla="*/ 6 h 218"/>
                    <a:gd name="T40" fmla="*/ 198 w 260"/>
                    <a:gd name="T41" fmla="*/ 0 h 218"/>
                    <a:gd name="T42" fmla="*/ 228 w 260"/>
                    <a:gd name="T43" fmla="*/ 2 h 218"/>
                    <a:gd name="T44" fmla="*/ 236 w 260"/>
                    <a:gd name="T45" fmla="*/ 8 h 218"/>
                    <a:gd name="T46" fmla="*/ 241 w 260"/>
                    <a:gd name="T47" fmla="*/ 31 h 218"/>
                    <a:gd name="T48" fmla="*/ 241 w 260"/>
                    <a:gd name="T49" fmla="*/ 55 h 218"/>
                    <a:gd name="T50" fmla="*/ 217 w 260"/>
                    <a:gd name="T51" fmla="*/ 69 h 218"/>
                    <a:gd name="T52" fmla="*/ 227 w 260"/>
                    <a:gd name="T53" fmla="*/ 93 h 218"/>
                    <a:gd name="T54" fmla="*/ 260 w 260"/>
                    <a:gd name="T55" fmla="*/ 80 h 218"/>
                    <a:gd name="T56" fmla="*/ 254 w 260"/>
                    <a:gd name="T57" fmla="*/ 90 h 218"/>
                    <a:gd name="T58" fmla="*/ 254 w 260"/>
                    <a:gd name="T59" fmla="*/ 104 h 218"/>
                    <a:gd name="T60" fmla="*/ 246 w 260"/>
                    <a:gd name="T61" fmla="*/ 110 h 218"/>
                    <a:gd name="T62" fmla="*/ 230 w 260"/>
                    <a:gd name="T63" fmla="*/ 130 h 218"/>
                    <a:gd name="T64" fmla="*/ 224 w 260"/>
                    <a:gd name="T65" fmla="*/ 142 h 218"/>
                    <a:gd name="T66" fmla="*/ 210 w 260"/>
                    <a:gd name="T67" fmla="*/ 160 h 218"/>
                    <a:gd name="T68" fmla="*/ 188 w 260"/>
                    <a:gd name="T69" fmla="*/ 176 h 218"/>
                    <a:gd name="T70" fmla="*/ 164 w 260"/>
                    <a:gd name="T71" fmla="*/ 198 h 218"/>
                    <a:gd name="T72" fmla="*/ 142 w 260"/>
                    <a:gd name="T73" fmla="*/ 202 h 218"/>
                    <a:gd name="T74" fmla="*/ 128 w 260"/>
                    <a:gd name="T75" fmla="*/ 208 h 218"/>
                    <a:gd name="T76" fmla="*/ 110 w 260"/>
                    <a:gd name="T77" fmla="*/ 206 h 218"/>
                    <a:gd name="T78" fmla="*/ 88 w 260"/>
                    <a:gd name="T79" fmla="*/ 206 h 218"/>
                    <a:gd name="T80" fmla="*/ 70 w 260"/>
                    <a:gd name="T81" fmla="*/ 212 h 218"/>
                    <a:gd name="T82" fmla="*/ 50 w 260"/>
                    <a:gd name="T83" fmla="*/ 218 h 218"/>
                    <a:gd name="T84" fmla="*/ 34 w 260"/>
                    <a:gd name="T85" fmla="*/ 210 h 218"/>
                    <a:gd name="T86" fmla="*/ 28 w 260"/>
                    <a:gd name="T87" fmla="*/ 198 h 218"/>
                    <a:gd name="T88" fmla="*/ 20 w 260"/>
                    <a:gd name="T89" fmla="*/ 184 h 218"/>
                    <a:gd name="T90" fmla="*/ 30 w 260"/>
                    <a:gd name="T91" fmla="*/ 172 h 218"/>
                    <a:gd name="T92" fmla="*/ 22 w 260"/>
                    <a:gd name="T93" fmla="*/ 158 h 218"/>
                    <a:gd name="T94" fmla="*/ 12 w 260"/>
                    <a:gd name="T95" fmla="*/ 144 h 218"/>
                    <a:gd name="T96" fmla="*/ 6 w 260"/>
                    <a:gd name="T97" fmla="*/ 122 h 218"/>
                    <a:gd name="T98" fmla="*/ 0 w 260"/>
                    <a:gd name="T99" fmla="*/ 1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1" y="31"/>
                      </a:lnTo>
                      <a:lnTo>
                        <a:pt x="241" y="55"/>
                      </a:lnTo>
                      <a:lnTo>
                        <a:pt x="217" y="69"/>
                      </a:lnTo>
                      <a:lnTo>
                        <a:pt x="227" y="93"/>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6" name="Freeform 160">
                  <a:extLst>
                    <a:ext uri="{FF2B5EF4-FFF2-40B4-BE49-F238E27FC236}">
                      <a16:creationId xmlns:a16="http://schemas.microsoft.com/office/drawing/2014/main" id="{BB2485B2-811B-4841-AFDE-7CA2392782A8}"/>
                    </a:ext>
                  </a:extLst>
                </p:cNvPr>
                <p:cNvSpPr>
                  <a:spLocks/>
                </p:cNvSpPr>
                <p:nvPr/>
              </p:nvSpPr>
              <p:spPr bwMode="gray">
                <a:xfrm>
                  <a:off x="6483737" y="5112952"/>
                  <a:ext cx="198128" cy="175942"/>
                </a:xfrm>
                <a:custGeom>
                  <a:avLst/>
                  <a:gdLst>
                    <a:gd name="T0" fmla="*/ 60 w 120"/>
                    <a:gd name="T1" fmla="*/ 104 h 106"/>
                    <a:gd name="T2" fmla="*/ 58 w 120"/>
                    <a:gd name="T3" fmla="*/ 98 h 106"/>
                    <a:gd name="T4" fmla="*/ 44 w 120"/>
                    <a:gd name="T5" fmla="*/ 96 h 106"/>
                    <a:gd name="T6" fmla="*/ 36 w 120"/>
                    <a:gd name="T7" fmla="*/ 76 h 106"/>
                    <a:gd name="T8" fmla="*/ 12 w 120"/>
                    <a:gd name="T9" fmla="*/ 64 h 106"/>
                    <a:gd name="T10" fmla="*/ 8 w 120"/>
                    <a:gd name="T11" fmla="*/ 48 h 106"/>
                    <a:gd name="T12" fmla="*/ 0 w 120"/>
                    <a:gd name="T13" fmla="*/ 36 h 106"/>
                    <a:gd name="T14" fmla="*/ 28 w 120"/>
                    <a:gd name="T15" fmla="*/ 34 h 106"/>
                    <a:gd name="T16" fmla="*/ 42 w 120"/>
                    <a:gd name="T17" fmla="*/ 16 h 106"/>
                    <a:gd name="T18" fmla="*/ 54 w 120"/>
                    <a:gd name="T19" fmla="*/ 14 h 106"/>
                    <a:gd name="T20" fmla="*/ 62 w 120"/>
                    <a:gd name="T21" fmla="*/ 0 h 106"/>
                    <a:gd name="T22" fmla="*/ 78 w 120"/>
                    <a:gd name="T23" fmla="*/ 0 h 106"/>
                    <a:gd name="T24" fmla="*/ 118 w 120"/>
                    <a:gd name="T25" fmla="*/ 14 h 106"/>
                    <a:gd name="T26" fmla="*/ 120 w 120"/>
                    <a:gd name="T27" fmla="*/ 42 h 106"/>
                    <a:gd name="T28" fmla="*/ 120 w 120"/>
                    <a:gd name="T29" fmla="*/ 72 h 106"/>
                    <a:gd name="T30" fmla="*/ 112 w 120"/>
                    <a:gd name="T31" fmla="*/ 90 h 106"/>
                    <a:gd name="T32" fmla="*/ 90 w 120"/>
                    <a:gd name="T33" fmla="*/ 106 h 106"/>
                    <a:gd name="T34" fmla="*/ 60 w 120"/>
                    <a:gd name="T35"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7" name="Freeform 161">
                  <a:extLst>
                    <a:ext uri="{FF2B5EF4-FFF2-40B4-BE49-F238E27FC236}">
                      <a16:creationId xmlns:a16="http://schemas.microsoft.com/office/drawing/2014/main" id="{F3BA6275-59DF-4659-84DB-6FF469E6EEA0}"/>
                    </a:ext>
                  </a:extLst>
                </p:cNvPr>
                <p:cNvSpPr>
                  <a:spLocks/>
                </p:cNvSpPr>
                <p:nvPr/>
              </p:nvSpPr>
              <p:spPr bwMode="gray">
                <a:xfrm>
                  <a:off x="6345047" y="5172706"/>
                  <a:ext cx="237754" cy="242335"/>
                </a:xfrm>
                <a:custGeom>
                  <a:avLst/>
                  <a:gdLst>
                    <a:gd name="T0" fmla="*/ 0 w 144"/>
                    <a:gd name="T1" fmla="*/ 114 h 146"/>
                    <a:gd name="T2" fmla="*/ 0 w 144"/>
                    <a:gd name="T3" fmla="*/ 66 h 146"/>
                    <a:gd name="T4" fmla="*/ 14 w 144"/>
                    <a:gd name="T5" fmla="*/ 66 h 146"/>
                    <a:gd name="T6" fmla="*/ 16 w 144"/>
                    <a:gd name="T7" fmla="*/ 4 h 146"/>
                    <a:gd name="T8" fmla="*/ 50 w 144"/>
                    <a:gd name="T9" fmla="*/ 0 h 146"/>
                    <a:gd name="T10" fmla="*/ 56 w 144"/>
                    <a:gd name="T11" fmla="*/ 8 h 146"/>
                    <a:gd name="T12" fmla="*/ 84 w 144"/>
                    <a:gd name="T13" fmla="*/ 0 h 146"/>
                    <a:gd name="T14" fmla="*/ 92 w 144"/>
                    <a:gd name="T15" fmla="*/ 12 h 146"/>
                    <a:gd name="T16" fmla="*/ 96 w 144"/>
                    <a:gd name="T17" fmla="*/ 28 h 146"/>
                    <a:gd name="T18" fmla="*/ 120 w 144"/>
                    <a:gd name="T19" fmla="*/ 40 h 146"/>
                    <a:gd name="T20" fmla="*/ 128 w 144"/>
                    <a:gd name="T21" fmla="*/ 60 h 146"/>
                    <a:gd name="T22" fmla="*/ 142 w 144"/>
                    <a:gd name="T23" fmla="*/ 62 h 146"/>
                    <a:gd name="T24" fmla="*/ 144 w 144"/>
                    <a:gd name="T25" fmla="*/ 70 h 146"/>
                    <a:gd name="T26" fmla="*/ 142 w 144"/>
                    <a:gd name="T27" fmla="*/ 74 h 146"/>
                    <a:gd name="T28" fmla="*/ 132 w 144"/>
                    <a:gd name="T29" fmla="*/ 74 h 146"/>
                    <a:gd name="T30" fmla="*/ 94 w 144"/>
                    <a:gd name="T31" fmla="*/ 114 h 146"/>
                    <a:gd name="T32" fmla="*/ 86 w 144"/>
                    <a:gd name="T33" fmla="*/ 128 h 146"/>
                    <a:gd name="T34" fmla="*/ 66 w 144"/>
                    <a:gd name="T35" fmla="*/ 130 h 146"/>
                    <a:gd name="T36" fmla="*/ 56 w 144"/>
                    <a:gd name="T37" fmla="*/ 122 h 146"/>
                    <a:gd name="T38" fmla="*/ 46 w 144"/>
                    <a:gd name="T39" fmla="*/ 122 h 146"/>
                    <a:gd name="T40" fmla="*/ 42 w 144"/>
                    <a:gd name="T41" fmla="*/ 134 h 146"/>
                    <a:gd name="T42" fmla="*/ 28 w 144"/>
                    <a:gd name="T43" fmla="*/ 146 h 146"/>
                    <a:gd name="T44" fmla="*/ 12 w 144"/>
                    <a:gd name="T45" fmla="*/ 146 h 146"/>
                    <a:gd name="T46" fmla="*/ 12 w 144"/>
                    <a:gd name="T47" fmla="*/ 126 h 146"/>
                    <a:gd name="T48" fmla="*/ 0 w 144"/>
                    <a:gd name="T49" fmla="*/ 1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8" name="Freeform 162">
                  <a:extLst>
                    <a:ext uri="{FF2B5EF4-FFF2-40B4-BE49-F238E27FC236}">
                      <a16:creationId xmlns:a16="http://schemas.microsoft.com/office/drawing/2014/main" id="{D675EAD1-C795-45C1-9A99-CA03057FE164}"/>
                    </a:ext>
                  </a:extLst>
                </p:cNvPr>
                <p:cNvSpPr>
                  <a:spLocks/>
                </p:cNvSpPr>
                <p:nvPr/>
              </p:nvSpPr>
              <p:spPr bwMode="gray">
                <a:xfrm>
                  <a:off x="6137013" y="5156107"/>
                  <a:ext cx="234452" cy="318687"/>
                </a:xfrm>
                <a:custGeom>
                  <a:avLst/>
                  <a:gdLst>
                    <a:gd name="T0" fmla="*/ 0 w 142"/>
                    <a:gd name="T1" fmla="*/ 0 h 192"/>
                    <a:gd name="T2" fmla="*/ 98 w 142"/>
                    <a:gd name="T3" fmla="*/ 0 h 192"/>
                    <a:gd name="T4" fmla="*/ 106 w 142"/>
                    <a:gd name="T5" fmla="*/ 6 h 192"/>
                    <a:gd name="T6" fmla="*/ 134 w 142"/>
                    <a:gd name="T7" fmla="*/ 8 h 192"/>
                    <a:gd name="T8" fmla="*/ 142 w 142"/>
                    <a:gd name="T9" fmla="*/ 14 h 192"/>
                    <a:gd name="T10" fmla="*/ 140 w 142"/>
                    <a:gd name="T11" fmla="*/ 76 h 192"/>
                    <a:gd name="T12" fmla="*/ 126 w 142"/>
                    <a:gd name="T13" fmla="*/ 76 h 192"/>
                    <a:gd name="T14" fmla="*/ 126 w 142"/>
                    <a:gd name="T15" fmla="*/ 182 h 192"/>
                    <a:gd name="T16" fmla="*/ 110 w 142"/>
                    <a:gd name="T17" fmla="*/ 192 h 192"/>
                    <a:gd name="T18" fmla="*/ 94 w 142"/>
                    <a:gd name="T19" fmla="*/ 192 h 192"/>
                    <a:gd name="T20" fmla="*/ 86 w 142"/>
                    <a:gd name="T21" fmla="*/ 188 h 192"/>
                    <a:gd name="T22" fmla="*/ 80 w 142"/>
                    <a:gd name="T23" fmla="*/ 180 h 192"/>
                    <a:gd name="T24" fmla="*/ 72 w 142"/>
                    <a:gd name="T25" fmla="*/ 186 h 192"/>
                    <a:gd name="T26" fmla="*/ 52 w 142"/>
                    <a:gd name="T27" fmla="*/ 164 h 192"/>
                    <a:gd name="T28" fmla="*/ 44 w 142"/>
                    <a:gd name="T29" fmla="*/ 126 h 192"/>
                    <a:gd name="T30" fmla="*/ 38 w 142"/>
                    <a:gd name="T31" fmla="*/ 114 h 192"/>
                    <a:gd name="T32" fmla="*/ 38 w 142"/>
                    <a:gd name="T33" fmla="*/ 82 h 192"/>
                    <a:gd name="T34" fmla="*/ 12 w 142"/>
                    <a:gd name="T35" fmla="*/ 36 h 192"/>
                    <a:gd name="T36" fmla="*/ 0 w 142"/>
                    <a:gd name="T37" fmla="*/ 16 h 192"/>
                    <a:gd name="T38" fmla="*/ 0 w 142"/>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49" name="Freeform 163">
                  <a:extLst>
                    <a:ext uri="{FF2B5EF4-FFF2-40B4-BE49-F238E27FC236}">
                      <a16:creationId xmlns:a16="http://schemas.microsoft.com/office/drawing/2014/main" id="{93C9F5ED-D6B1-4EBE-A5F9-66DF3E904D39}"/>
                    </a:ext>
                  </a:extLst>
                </p:cNvPr>
                <p:cNvSpPr>
                  <a:spLocks/>
                </p:cNvSpPr>
                <p:nvPr/>
              </p:nvSpPr>
              <p:spPr bwMode="gray">
                <a:xfrm>
                  <a:off x="6619125" y="4970207"/>
                  <a:ext cx="267473" cy="448154"/>
                </a:xfrm>
                <a:custGeom>
                  <a:avLst/>
                  <a:gdLst>
                    <a:gd name="T0" fmla="*/ 0 w 162"/>
                    <a:gd name="T1" fmla="*/ 88 h 270"/>
                    <a:gd name="T2" fmla="*/ 0 w 162"/>
                    <a:gd name="T3" fmla="*/ 72 h 270"/>
                    <a:gd name="T4" fmla="*/ 50 w 162"/>
                    <a:gd name="T5" fmla="*/ 64 h 270"/>
                    <a:gd name="T6" fmla="*/ 66 w 162"/>
                    <a:gd name="T7" fmla="*/ 64 h 270"/>
                    <a:gd name="T8" fmla="*/ 64 w 162"/>
                    <a:gd name="T9" fmla="*/ 94 h 270"/>
                    <a:gd name="T10" fmla="*/ 76 w 162"/>
                    <a:gd name="T11" fmla="*/ 106 h 270"/>
                    <a:gd name="T12" fmla="*/ 86 w 162"/>
                    <a:gd name="T13" fmla="*/ 92 h 270"/>
                    <a:gd name="T14" fmla="*/ 84 w 162"/>
                    <a:gd name="T15" fmla="*/ 64 h 270"/>
                    <a:gd name="T16" fmla="*/ 70 w 162"/>
                    <a:gd name="T17" fmla="*/ 48 h 270"/>
                    <a:gd name="T18" fmla="*/ 64 w 162"/>
                    <a:gd name="T19" fmla="*/ 32 h 270"/>
                    <a:gd name="T20" fmla="*/ 68 w 162"/>
                    <a:gd name="T21" fmla="*/ 16 h 270"/>
                    <a:gd name="T22" fmla="*/ 90 w 162"/>
                    <a:gd name="T23" fmla="*/ 18 h 270"/>
                    <a:gd name="T24" fmla="*/ 116 w 162"/>
                    <a:gd name="T25" fmla="*/ 20 h 270"/>
                    <a:gd name="T26" fmla="*/ 142 w 162"/>
                    <a:gd name="T27" fmla="*/ 10 h 270"/>
                    <a:gd name="T28" fmla="*/ 158 w 162"/>
                    <a:gd name="T29" fmla="*/ 0 h 270"/>
                    <a:gd name="T30" fmla="*/ 158 w 162"/>
                    <a:gd name="T31" fmla="*/ 40 h 270"/>
                    <a:gd name="T32" fmla="*/ 162 w 162"/>
                    <a:gd name="T33" fmla="*/ 80 h 270"/>
                    <a:gd name="T34" fmla="*/ 144 w 162"/>
                    <a:gd name="T35" fmla="*/ 98 h 270"/>
                    <a:gd name="T36" fmla="*/ 112 w 162"/>
                    <a:gd name="T37" fmla="*/ 118 h 270"/>
                    <a:gd name="T38" fmla="*/ 76 w 162"/>
                    <a:gd name="T39" fmla="*/ 150 h 270"/>
                    <a:gd name="T40" fmla="*/ 68 w 162"/>
                    <a:gd name="T41" fmla="*/ 154 h 270"/>
                    <a:gd name="T42" fmla="*/ 70 w 162"/>
                    <a:gd name="T43" fmla="*/ 168 h 270"/>
                    <a:gd name="T44" fmla="*/ 80 w 162"/>
                    <a:gd name="T45" fmla="*/ 196 h 270"/>
                    <a:gd name="T46" fmla="*/ 76 w 162"/>
                    <a:gd name="T47" fmla="*/ 228 h 270"/>
                    <a:gd name="T48" fmla="*/ 38 w 162"/>
                    <a:gd name="T49" fmla="*/ 248 h 270"/>
                    <a:gd name="T50" fmla="*/ 34 w 162"/>
                    <a:gd name="T51" fmla="*/ 256 h 270"/>
                    <a:gd name="T52" fmla="*/ 38 w 162"/>
                    <a:gd name="T53" fmla="*/ 264 h 270"/>
                    <a:gd name="T54" fmla="*/ 40 w 162"/>
                    <a:gd name="T55" fmla="*/ 270 h 270"/>
                    <a:gd name="T56" fmla="*/ 24 w 162"/>
                    <a:gd name="T57" fmla="*/ 268 h 270"/>
                    <a:gd name="T58" fmla="*/ 24 w 162"/>
                    <a:gd name="T59" fmla="*/ 258 h 270"/>
                    <a:gd name="T60" fmla="*/ 24 w 162"/>
                    <a:gd name="T61" fmla="*/ 222 h 270"/>
                    <a:gd name="T62" fmla="*/ 16 w 162"/>
                    <a:gd name="T63" fmla="*/ 198 h 270"/>
                    <a:gd name="T64" fmla="*/ 8 w 162"/>
                    <a:gd name="T65" fmla="*/ 192 h 270"/>
                    <a:gd name="T66" fmla="*/ 30 w 162"/>
                    <a:gd name="T67" fmla="*/ 176 h 270"/>
                    <a:gd name="T68" fmla="*/ 38 w 162"/>
                    <a:gd name="T69" fmla="*/ 158 h 270"/>
                    <a:gd name="T70" fmla="*/ 38 w 162"/>
                    <a:gd name="T71" fmla="*/ 128 h 270"/>
                    <a:gd name="T72" fmla="*/ 36 w 162"/>
                    <a:gd name="T73" fmla="*/ 100 h 270"/>
                    <a:gd name="T74" fmla="*/ 0 w 162"/>
                    <a:gd name="T75"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0" name="Freeform 164">
                  <a:extLst>
                    <a:ext uri="{FF2B5EF4-FFF2-40B4-BE49-F238E27FC236}">
                      <a16:creationId xmlns:a16="http://schemas.microsoft.com/office/drawing/2014/main" id="{2207335C-81F9-484B-8F1A-963AF0A5EC27}"/>
                    </a:ext>
                  </a:extLst>
                </p:cNvPr>
                <p:cNvSpPr>
                  <a:spLocks/>
                </p:cNvSpPr>
                <p:nvPr/>
              </p:nvSpPr>
              <p:spPr bwMode="gray">
                <a:xfrm>
                  <a:off x="6678564" y="4946970"/>
                  <a:ext cx="82553" cy="199179"/>
                </a:xfrm>
                <a:custGeom>
                  <a:avLst/>
                  <a:gdLst>
                    <a:gd name="T0" fmla="*/ 4 w 50"/>
                    <a:gd name="T1" fmla="*/ 50 h 120"/>
                    <a:gd name="T2" fmla="*/ 10 w 50"/>
                    <a:gd name="T3" fmla="*/ 44 h 120"/>
                    <a:gd name="T4" fmla="*/ 12 w 50"/>
                    <a:gd name="T5" fmla="*/ 18 h 120"/>
                    <a:gd name="T6" fmla="*/ 14 w 50"/>
                    <a:gd name="T7" fmla="*/ 14 h 120"/>
                    <a:gd name="T8" fmla="*/ 8 w 50"/>
                    <a:gd name="T9" fmla="*/ 0 h 120"/>
                    <a:gd name="T10" fmla="*/ 22 w 50"/>
                    <a:gd name="T11" fmla="*/ 0 h 120"/>
                    <a:gd name="T12" fmla="*/ 30 w 50"/>
                    <a:gd name="T13" fmla="*/ 12 h 120"/>
                    <a:gd name="T14" fmla="*/ 32 w 50"/>
                    <a:gd name="T15" fmla="*/ 30 h 120"/>
                    <a:gd name="T16" fmla="*/ 28 w 50"/>
                    <a:gd name="T17" fmla="*/ 46 h 120"/>
                    <a:gd name="T18" fmla="*/ 34 w 50"/>
                    <a:gd name="T19" fmla="*/ 62 h 120"/>
                    <a:gd name="T20" fmla="*/ 48 w 50"/>
                    <a:gd name="T21" fmla="*/ 78 h 120"/>
                    <a:gd name="T22" fmla="*/ 50 w 50"/>
                    <a:gd name="T23" fmla="*/ 106 h 120"/>
                    <a:gd name="T24" fmla="*/ 40 w 50"/>
                    <a:gd name="T25" fmla="*/ 120 h 120"/>
                    <a:gd name="T26" fmla="*/ 28 w 50"/>
                    <a:gd name="T27" fmla="*/ 108 h 120"/>
                    <a:gd name="T28" fmla="*/ 30 w 50"/>
                    <a:gd name="T29" fmla="*/ 78 h 120"/>
                    <a:gd name="T30" fmla="*/ 10 w 50"/>
                    <a:gd name="T31" fmla="*/ 78 h 120"/>
                    <a:gd name="T32" fmla="*/ 0 w 50"/>
                    <a:gd name="T33" fmla="*/ 64 h 120"/>
                    <a:gd name="T34" fmla="*/ 4 w 50"/>
                    <a:gd name="T35" fmla="*/ 5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1" name="Freeform 165">
                  <a:extLst>
                    <a:ext uri="{FF2B5EF4-FFF2-40B4-BE49-F238E27FC236}">
                      <a16:creationId xmlns:a16="http://schemas.microsoft.com/office/drawing/2014/main" id="{DA966B5B-DDB6-4E07-AF17-B13A13FE3207}"/>
                    </a:ext>
                  </a:extLst>
                </p:cNvPr>
                <p:cNvSpPr>
                  <a:spLocks/>
                </p:cNvSpPr>
                <p:nvPr/>
              </p:nvSpPr>
              <p:spPr bwMode="gray">
                <a:xfrm>
                  <a:off x="6397882" y="4913772"/>
                  <a:ext cx="303797" cy="258933"/>
                </a:xfrm>
                <a:custGeom>
                  <a:avLst/>
                  <a:gdLst>
                    <a:gd name="T0" fmla="*/ 52 w 184"/>
                    <a:gd name="T1" fmla="*/ 156 h 156"/>
                    <a:gd name="T2" fmla="*/ 46 w 184"/>
                    <a:gd name="T3" fmla="*/ 150 h 156"/>
                    <a:gd name="T4" fmla="*/ 20 w 184"/>
                    <a:gd name="T5" fmla="*/ 148 h 156"/>
                    <a:gd name="T6" fmla="*/ 2 w 184"/>
                    <a:gd name="T7" fmla="*/ 128 h 156"/>
                    <a:gd name="T8" fmla="*/ 0 w 184"/>
                    <a:gd name="T9" fmla="*/ 76 h 156"/>
                    <a:gd name="T10" fmla="*/ 30 w 184"/>
                    <a:gd name="T11" fmla="*/ 76 h 156"/>
                    <a:gd name="T12" fmla="*/ 30 w 184"/>
                    <a:gd name="T13" fmla="*/ 42 h 156"/>
                    <a:gd name="T14" fmla="*/ 48 w 184"/>
                    <a:gd name="T15" fmla="*/ 50 h 156"/>
                    <a:gd name="T16" fmla="*/ 68 w 184"/>
                    <a:gd name="T17" fmla="*/ 58 h 156"/>
                    <a:gd name="T18" fmla="*/ 82 w 184"/>
                    <a:gd name="T19" fmla="*/ 52 h 156"/>
                    <a:gd name="T20" fmla="*/ 90 w 184"/>
                    <a:gd name="T21" fmla="*/ 64 h 156"/>
                    <a:gd name="T22" fmla="*/ 102 w 184"/>
                    <a:gd name="T23" fmla="*/ 70 h 156"/>
                    <a:gd name="T24" fmla="*/ 110 w 184"/>
                    <a:gd name="T25" fmla="*/ 82 h 156"/>
                    <a:gd name="T26" fmla="*/ 124 w 184"/>
                    <a:gd name="T27" fmla="*/ 82 h 156"/>
                    <a:gd name="T28" fmla="*/ 124 w 184"/>
                    <a:gd name="T29" fmla="*/ 64 h 156"/>
                    <a:gd name="T30" fmla="*/ 110 w 184"/>
                    <a:gd name="T31" fmla="*/ 58 h 156"/>
                    <a:gd name="T32" fmla="*/ 100 w 184"/>
                    <a:gd name="T33" fmla="*/ 48 h 156"/>
                    <a:gd name="T34" fmla="*/ 104 w 184"/>
                    <a:gd name="T35" fmla="*/ 26 h 156"/>
                    <a:gd name="T36" fmla="*/ 102 w 184"/>
                    <a:gd name="T37" fmla="*/ 8 h 156"/>
                    <a:gd name="T38" fmla="*/ 118 w 184"/>
                    <a:gd name="T39" fmla="*/ 0 h 156"/>
                    <a:gd name="T40" fmla="*/ 136 w 184"/>
                    <a:gd name="T41" fmla="*/ 0 h 156"/>
                    <a:gd name="T42" fmla="*/ 178 w 184"/>
                    <a:gd name="T43" fmla="*/ 20 h 156"/>
                    <a:gd name="T44" fmla="*/ 184 w 184"/>
                    <a:gd name="T45" fmla="*/ 34 h 156"/>
                    <a:gd name="T46" fmla="*/ 180 w 184"/>
                    <a:gd name="T47" fmla="*/ 40 h 156"/>
                    <a:gd name="T48" fmla="*/ 180 w 184"/>
                    <a:gd name="T49" fmla="*/ 64 h 156"/>
                    <a:gd name="T50" fmla="*/ 174 w 184"/>
                    <a:gd name="T51" fmla="*/ 70 h 156"/>
                    <a:gd name="T52" fmla="*/ 170 w 184"/>
                    <a:gd name="T53" fmla="*/ 84 h 156"/>
                    <a:gd name="T54" fmla="*/ 180 w 184"/>
                    <a:gd name="T55" fmla="*/ 98 h 156"/>
                    <a:gd name="T56" fmla="*/ 134 w 184"/>
                    <a:gd name="T57" fmla="*/ 106 h 156"/>
                    <a:gd name="T58" fmla="*/ 134 w 184"/>
                    <a:gd name="T59" fmla="*/ 122 h 156"/>
                    <a:gd name="T60" fmla="*/ 114 w 184"/>
                    <a:gd name="T61" fmla="*/ 120 h 156"/>
                    <a:gd name="T62" fmla="*/ 106 w 184"/>
                    <a:gd name="T63" fmla="*/ 134 h 156"/>
                    <a:gd name="T64" fmla="*/ 94 w 184"/>
                    <a:gd name="T65" fmla="*/ 136 h 156"/>
                    <a:gd name="T66" fmla="*/ 80 w 184"/>
                    <a:gd name="T67" fmla="*/ 154 h 156"/>
                    <a:gd name="T68" fmla="*/ 52 w 184"/>
                    <a:gd name="T6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2" name="Freeform 166">
                  <a:extLst>
                    <a:ext uri="{FF2B5EF4-FFF2-40B4-BE49-F238E27FC236}">
                      <a16:creationId xmlns:a16="http://schemas.microsoft.com/office/drawing/2014/main" id="{203DE997-2739-40BA-860D-901FD3ACA19D}"/>
                    </a:ext>
                  </a:extLst>
                </p:cNvPr>
                <p:cNvSpPr>
                  <a:spLocks/>
                </p:cNvSpPr>
                <p:nvPr/>
              </p:nvSpPr>
              <p:spPr bwMode="gray">
                <a:xfrm>
                  <a:off x="6592707" y="4721233"/>
                  <a:ext cx="287287" cy="282171"/>
                </a:xfrm>
                <a:custGeom>
                  <a:avLst/>
                  <a:gdLst>
                    <a:gd name="T0" fmla="*/ 18 w 174"/>
                    <a:gd name="T1" fmla="*/ 116 h 170"/>
                    <a:gd name="T2" fmla="*/ 16 w 174"/>
                    <a:gd name="T3" fmla="*/ 100 h 170"/>
                    <a:gd name="T4" fmla="*/ 2 w 174"/>
                    <a:gd name="T5" fmla="*/ 82 h 170"/>
                    <a:gd name="T6" fmla="*/ 0 w 174"/>
                    <a:gd name="T7" fmla="*/ 56 h 170"/>
                    <a:gd name="T8" fmla="*/ 20 w 174"/>
                    <a:gd name="T9" fmla="*/ 34 h 170"/>
                    <a:gd name="T10" fmla="*/ 16 w 174"/>
                    <a:gd name="T11" fmla="*/ 20 h 170"/>
                    <a:gd name="T12" fmla="*/ 22 w 174"/>
                    <a:gd name="T13" fmla="*/ 12 h 170"/>
                    <a:gd name="T14" fmla="*/ 16 w 174"/>
                    <a:gd name="T15" fmla="*/ 0 h 170"/>
                    <a:gd name="T16" fmla="*/ 38 w 174"/>
                    <a:gd name="T17" fmla="*/ 0 h 170"/>
                    <a:gd name="T18" fmla="*/ 76 w 174"/>
                    <a:gd name="T19" fmla="*/ 2 h 170"/>
                    <a:gd name="T20" fmla="*/ 128 w 174"/>
                    <a:gd name="T21" fmla="*/ 30 h 170"/>
                    <a:gd name="T22" fmla="*/ 132 w 174"/>
                    <a:gd name="T23" fmla="*/ 40 h 170"/>
                    <a:gd name="T24" fmla="*/ 156 w 174"/>
                    <a:gd name="T25" fmla="*/ 58 h 170"/>
                    <a:gd name="T26" fmla="*/ 150 w 174"/>
                    <a:gd name="T27" fmla="*/ 72 h 170"/>
                    <a:gd name="T28" fmla="*/ 148 w 174"/>
                    <a:gd name="T29" fmla="*/ 86 h 170"/>
                    <a:gd name="T30" fmla="*/ 156 w 174"/>
                    <a:gd name="T31" fmla="*/ 98 h 170"/>
                    <a:gd name="T32" fmla="*/ 156 w 174"/>
                    <a:gd name="T33" fmla="*/ 126 h 170"/>
                    <a:gd name="T34" fmla="*/ 174 w 174"/>
                    <a:gd name="T35" fmla="*/ 150 h 170"/>
                    <a:gd name="T36" fmla="*/ 158 w 174"/>
                    <a:gd name="T37" fmla="*/ 160 h 170"/>
                    <a:gd name="T38" fmla="*/ 132 w 174"/>
                    <a:gd name="T39" fmla="*/ 170 h 170"/>
                    <a:gd name="T40" fmla="*/ 84 w 174"/>
                    <a:gd name="T41" fmla="*/ 166 h 170"/>
                    <a:gd name="T42" fmla="*/ 82 w 174"/>
                    <a:gd name="T43" fmla="*/ 148 h 170"/>
                    <a:gd name="T44" fmla="*/ 74 w 174"/>
                    <a:gd name="T45" fmla="*/ 136 h 170"/>
                    <a:gd name="T46" fmla="*/ 60 w 174"/>
                    <a:gd name="T47" fmla="*/ 136 h 170"/>
                    <a:gd name="T48" fmla="*/ 18 w 174"/>
                    <a:gd name="T49" fmla="*/ 11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3" name="Freeform 167">
                  <a:extLst>
                    <a:ext uri="{FF2B5EF4-FFF2-40B4-BE49-F238E27FC236}">
                      <a16:creationId xmlns:a16="http://schemas.microsoft.com/office/drawing/2014/main" id="{D41930AE-CF7D-4EA0-93CE-4212629980FB}"/>
                    </a:ext>
                  </a:extLst>
                </p:cNvPr>
                <p:cNvSpPr>
                  <a:spLocks/>
                </p:cNvSpPr>
                <p:nvPr/>
              </p:nvSpPr>
              <p:spPr bwMode="gray">
                <a:xfrm>
                  <a:off x="6589406" y="4754428"/>
                  <a:ext cx="36323" cy="59754"/>
                </a:xfrm>
                <a:custGeom>
                  <a:avLst/>
                  <a:gdLst>
                    <a:gd name="T0" fmla="*/ 18 w 22"/>
                    <a:gd name="T1" fmla="*/ 0 h 36"/>
                    <a:gd name="T2" fmla="*/ 10 w 22"/>
                    <a:gd name="T3" fmla="*/ 2 h 36"/>
                    <a:gd name="T4" fmla="*/ 0 w 22"/>
                    <a:gd name="T5" fmla="*/ 12 h 36"/>
                    <a:gd name="T6" fmla="*/ 2 w 22"/>
                    <a:gd name="T7" fmla="*/ 36 h 36"/>
                    <a:gd name="T8" fmla="*/ 22 w 22"/>
                    <a:gd name="T9" fmla="*/ 14 h 36"/>
                    <a:gd name="T10" fmla="*/ 18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8" y="0"/>
                      </a:moveTo>
                      <a:lnTo>
                        <a:pt x="10" y="2"/>
                      </a:lnTo>
                      <a:lnTo>
                        <a:pt x="0" y="12"/>
                      </a:lnTo>
                      <a:lnTo>
                        <a:pt x="2" y="36"/>
                      </a:lnTo>
                      <a:lnTo>
                        <a:pt x="22" y="14"/>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4" name="Freeform 168">
                  <a:extLst>
                    <a:ext uri="{FF2B5EF4-FFF2-40B4-BE49-F238E27FC236}">
                      <a16:creationId xmlns:a16="http://schemas.microsoft.com/office/drawing/2014/main" id="{702788C2-E810-4259-8EEC-1AEF5DB7915B}"/>
                    </a:ext>
                  </a:extLst>
                </p:cNvPr>
                <p:cNvSpPr>
                  <a:spLocks/>
                </p:cNvSpPr>
                <p:nvPr/>
              </p:nvSpPr>
              <p:spPr bwMode="gray">
                <a:xfrm>
                  <a:off x="6579500" y="4721233"/>
                  <a:ext cx="49532" cy="53115"/>
                </a:xfrm>
                <a:custGeom>
                  <a:avLst/>
                  <a:gdLst>
                    <a:gd name="T0" fmla="*/ 10 w 30"/>
                    <a:gd name="T1" fmla="*/ 2 h 32"/>
                    <a:gd name="T2" fmla="*/ 24 w 30"/>
                    <a:gd name="T3" fmla="*/ 0 h 32"/>
                    <a:gd name="T4" fmla="*/ 30 w 30"/>
                    <a:gd name="T5" fmla="*/ 12 h 32"/>
                    <a:gd name="T6" fmla="*/ 24 w 30"/>
                    <a:gd name="T7" fmla="*/ 20 h 32"/>
                    <a:gd name="T8" fmla="*/ 16 w 30"/>
                    <a:gd name="T9" fmla="*/ 22 h 32"/>
                    <a:gd name="T10" fmla="*/ 6 w 30"/>
                    <a:gd name="T11" fmla="*/ 32 h 32"/>
                    <a:gd name="T12" fmla="*/ 0 w 30"/>
                    <a:gd name="T13" fmla="*/ 16 h 32"/>
                    <a:gd name="T14" fmla="*/ 10 w 30"/>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2">
                      <a:moveTo>
                        <a:pt x="10" y="2"/>
                      </a:moveTo>
                      <a:lnTo>
                        <a:pt x="24" y="0"/>
                      </a:lnTo>
                      <a:lnTo>
                        <a:pt x="30" y="12"/>
                      </a:lnTo>
                      <a:lnTo>
                        <a:pt x="24" y="20"/>
                      </a:lnTo>
                      <a:lnTo>
                        <a:pt x="16" y="22"/>
                      </a:lnTo>
                      <a:lnTo>
                        <a:pt x="6" y="32"/>
                      </a:lnTo>
                      <a:lnTo>
                        <a:pt x="0" y="16"/>
                      </a:lnTo>
                      <a:lnTo>
                        <a:pt x="1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5" name="Freeform 169">
                  <a:extLst>
                    <a:ext uri="{FF2B5EF4-FFF2-40B4-BE49-F238E27FC236}">
                      <a16:creationId xmlns:a16="http://schemas.microsoft.com/office/drawing/2014/main" id="{314FDB87-21B6-4A28-9D9F-A958AFD467FE}"/>
                    </a:ext>
                  </a:extLst>
                </p:cNvPr>
                <p:cNvSpPr>
                  <a:spLocks/>
                </p:cNvSpPr>
                <p:nvPr/>
              </p:nvSpPr>
              <p:spPr bwMode="gray">
                <a:xfrm>
                  <a:off x="6596011" y="4585126"/>
                  <a:ext cx="141992" cy="139426"/>
                </a:xfrm>
                <a:custGeom>
                  <a:avLst/>
                  <a:gdLst>
                    <a:gd name="T0" fmla="*/ 0 w 86"/>
                    <a:gd name="T1" fmla="*/ 84 h 84"/>
                    <a:gd name="T2" fmla="*/ 2 w 86"/>
                    <a:gd name="T3" fmla="*/ 64 h 84"/>
                    <a:gd name="T4" fmla="*/ 6 w 86"/>
                    <a:gd name="T5" fmla="*/ 52 h 84"/>
                    <a:gd name="T6" fmla="*/ 26 w 86"/>
                    <a:gd name="T7" fmla="*/ 34 h 84"/>
                    <a:gd name="T8" fmla="*/ 26 w 86"/>
                    <a:gd name="T9" fmla="*/ 30 h 84"/>
                    <a:gd name="T10" fmla="*/ 20 w 86"/>
                    <a:gd name="T11" fmla="*/ 28 h 84"/>
                    <a:gd name="T12" fmla="*/ 16 w 86"/>
                    <a:gd name="T13" fmla="*/ 4 h 84"/>
                    <a:gd name="T14" fmla="*/ 68 w 86"/>
                    <a:gd name="T15" fmla="*/ 0 h 84"/>
                    <a:gd name="T16" fmla="*/ 80 w 86"/>
                    <a:gd name="T17" fmla="*/ 20 h 84"/>
                    <a:gd name="T18" fmla="*/ 86 w 86"/>
                    <a:gd name="T19" fmla="*/ 42 h 84"/>
                    <a:gd name="T20" fmla="*/ 72 w 86"/>
                    <a:gd name="T21" fmla="*/ 58 h 84"/>
                    <a:gd name="T22" fmla="*/ 76 w 86"/>
                    <a:gd name="T23" fmla="*/ 72 h 84"/>
                    <a:gd name="T24" fmla="*/ 70 w 86"/>
                    <a:gd name="T25" fmla="*/ 84 h 84"/>
                    <a:gd name="T26" fmla="*/ 36 w 86"/>
                    <a:gd name="T27" fmla="*/ 82 h 84"/>
                    <a:gd name="T28" fmla="*/ 14 w 86"/>
                    <a:gd name="T29" fmla="*/ 82 h 84"/>
                    <a:gd name="T30" fmla="*/ 0 w 86"/>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6" name="Freeform 170">
                  <a:extLst>
                    <a:ext uri="{FF2B5EF4-FFF2-40B4-BE49-F238E27FC236}">
                      <a16:creationId xmlns:a16="http://schemas.microsoft.com/office/drawing/2014/main" id="{75D5E10F-748B-433E-855E-4F7E66C6F6C8}"/>
                    </a:ext>
                  </a:extLst>
                </p:cNvPr>
                <p:cNvSpPr>
                  <a:spLocks/>
                </p:cNvSpPr>
                <p:nvPr/>
              </p:nvSpPr>
              <p:spPr bwMode="gray">
                <a:xfrm>
                  <a:off x="6137013" y="4847379"/>
                  <a:ext cx="346724" cy="338605"/>
                </a:xfrm>
                <a:custGeom>
                  <a:avLst/>
                  <a:gdLst>
                    <a:gd name="T0" fmla="*/ 0 w 210"/>
                    <a:gd name="T1" fmla="*/ 186 h 204"/>
                    <a:gd name="T2" fmla="*/ 0 w 210"/>
                    <a:gd name="T3" fmla="*/ 162 h 204"/>
                    <a:gd name="T4" fmla="*/ 8 w 210"/>
                    <a:gd name="T5" fmla="*/ 126 h 204"/>
                    <a:gd name="T6" fmla="*/ 28 w 210"/>
                    <a:gd name="T7" fmla="*/ 94 h 204"/>
                    <a:gd name="T8" fmla="*/ 28 w 210"/>
                    <a:gd name="T9" fmla="*/ 78 h 204"/>
                    <a:gd name="T10" fmla="*/ 16 w 210"/>
                    <a:gd name="T11" fmla="*/ 52 h 204"/>
                    <a:gd name="T12" fmla="*/ 20 w 210"/>
                    <a:gd name="T13" fmla="*/ 38 h 204"/>
                    <a:gd name="T14" fmla="*/ 0 w 210"/>
                    <a:gd name="T15" fmla="*/ 2 h 204"/>
                    <a:gd name="T16" fmla="*/ 10 w 210"/>
                    <a:gd name="T17" fmla="*/ 0 h 204"/>
                    <a:gd name="T18" fmla="*/ 72 w 210"/>
                    <a:gd name="T19" fmla="*/ 0 h 204"/>
                    <a:gd name="T20" fmla="*/ 76 w 210"/>
                    <a:gd name="T21" fmla="*/ 14 h 204"/>
                    <a:gd name="T22" fmla="*/ 86 w 210"/>
                    <a:gd name="T23" fmla="*/ 32 h 204"/>
                    <a:gd name="T24" fmla="*/ 116 w 210"/>
                    <a:gd name="T25" fmla="*/ 34 h 204"/>
                    <a:gd name="T26" fmla="*/ 126 w 210"/>
                    <a:gd name="T27" fmla="*/ 18 h 204"/>
                    <a:gd name="T28" fmla="*/ 152 w 210"/>
                    <a:gd name="T29" fmla="*/ 24 h 204"/>
                    <a:gd name="T30" fmla="*/ 154 w 210"/>
                    <a:gd name="T31" fmla="*/ 64 h 204"/>
                    <a:gd name="T32" fmla="*/ 164 w 210"/>
                    <a:gd name="T33" fmla="*/ 70 h 204"/>
                    <a:gd name="T34" fmla="*/ 162 w 210"/>
                    <a:gd name="T35" fmla="*/ 82 h 204"/>
                    <a:gd name="T36" fmla="*/ 188 w 210"/>
                    <a:gd name="T37" fmla="*/ 82 h 204"/>
                    <a:gd name="T38" fmla="*/ 188 w 210"/>
                    <a:gd name="T39" fmla="*/ 116 h 204"/>
                    <a:gd name="T40" fmla="*/ 158 w 210"/>
                    <a:gd name="T41" fmla="*/ 116 h 204"/>
                    <a:gd name="T42" fmla="*/ 160 w 210"/>
                    <a:gd name="T43" fmla="*/ 168 h 204"/>
                    <a:gd name="T44" fmla="*/ 178 w 210"/>
                    <a:gd name="T45" fmla="*/ 188 h 204"/>
                    <a:gd name="T46" fmla="*/ 204 w 210"/>
                    <a:gd name="T47" fmla="*/ 190 h 204"/>
                    <a:gd name="T48" fmla="*/ 210 w 210"/>
                    <a:gd name="T49" fmla="*/ 196 h 204"/>
                    <a:gd name="T50" fmla="*/ 204 w 210"/>
                    <a:gd name="T51" fmla="*/ 196 h 204"/>
                    <a:gd name="T52" fmla="*/ 182 w 210"/>
                    <a:gd name="T53" fmla="*/ 204 h 204"/>
                    <a:gd name="T54" fmla="*/ 176 w 210"/>
                    <a:gd name="T55" fmla="*/ 196 h 204"/>
                    <a:gd name="T56" fmla="*/ 142 w 210"/>
                    <a:gd name="T57" fmla="*/ 200 h 204"/>
                    <a:gd name="T58" fmla="*/ 134 w 210"/>
                    <a:gd name="T59" fmla="*/ 194 h 204"/>
                    <a:gd name="T60" fmla="*/ 106 w 210"/>
                    <a:gd name="T61" fmla="*/ 192 h 204"/>
                    <a:gd name="T62" fmla="*/ 98 w 210"/>
                    <a:gd name="T63" fmla="*/ 186 h 204"/>
                    <a:gd name="T64" fmla="*/ 0 w 210"/>
                    <a:gd name="T65" fmla="*/ 1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7" name="Freeform 171">
                  <a:extLst>
                    <a:ext uri="{FF2B5EF4-FFF2-40B4-BE49-F238E27FC236}">
                      <a16:creationId xmlns:a16="http://schemas.microsoft.com/office/drawing/2014/main" id="{1F1F768F-1BD2-4C00-8E64-F8B501BC3045}"/>
                    </a:ext>
                  </a:extLst>
                </p:cNvPr>
                <p:cNvSpPr>
                  <a:spLocks/>
                </p:cNvSpPr>
                <p:nvPr/>
              </p:nvSpPr>
              <p:spPr bwMode="gray">
                <a:xfrm>
                  <a:off x="6146918" y="4551930"/>
                  <a:ext cx="492019" cy="497949"/>
                </a:xfrm>
                <a:custGeom>
                  <a:avLst/>
                  <a:gdLst>
                    <a:gd name="T0" fmla="*/ 0 w 298"/>
                    <a:gd name="T1" fmla="*/ 176 h 300"/>
                    <a:gd name="T2" fmla="*/ 6 w 298"/>
                    <a:gd name="T3" fmla="*/ 162 h 300"/>
                    <a:gd name="T4" fmla="*/ 14 w 298"/>
                    <a:gd name="T5" fmla="*/ 160 h 300"/>
                    <a:gd name="T6" fmla="*/ 34 w 298"/>
                    <a:gd name="T7" fmla="*/ 156 h 300"/>
                    <a:gd name="T8" fmla="*/ 60 w 298"/>
                    <a:gd name="T9" fmla="*/ 144 h 300"/>
                    <a:gd name="T10" fmla="*/ 64 w 298"/>
                    <a:gd name="T11" fmla="*/ 112 h 300"/>
                    <a:gd name="T12" fmla="*/ 88 w 298"/>
                    <a:gd name="T13" fmla="*/ 74 h 300"/>
                    <a:gd name="T14" fmla="*/ 94 w 298"/>
                    <a:gd name="T15" fmla="*/ 42 h 300"/>
                    <a:gd name="T16" fmla="*/ 96 w 298"/>
                    <a:gd name="T17" fmla="*/ 30 h 300"/>
                    <a:gd name="T18" fmla="*/ 98 w 298"/>
                    <a:gd name="T19" fmla="*/ 16 h 300"/>
                    <a:gd name="T20" fmla="*/ 112 w 298"/>
                    <a:gd name="T21" fmla="*/ 0 h 300"/>
                    <a:gd name="T22" fmla="*/ 126 w 298"/>
                    <a:gd name="T23" fmla="*/ 14 h 300"/>
                    <a:gd name="T24" fmla="*/ 138 w 298"/>
                    <a:gd name="T25" fmla="*/ 18 h 300"/>
                    <a:gd name="T26" fmla="*/ 160 w 298"/>
                    <a:gd name="T27" fmla="*/ 20 h 300"/>
                    <a:gd name="T28" fmla="*/ 172 w 298"/>
                    <a:gd name="T29" fmla="*/ 12 h 300"/>
                    <a:gd name="T30" fmla="*/ 206 w 298"/>
                    <a:gd name="T31" fmla="*/ 2 h 300"/>
                    <a:gd name="T32" fmla="*/ 236 w 298"/>
                    <a:gd name="T33" fmla="*/ 4 h 300"/>
                    <a:gd name="T34" fmla="*/ 244 w 298"/>
                    <a:gd name="T35" fmla="*/ 14 h 300"/>
                    <a:gd name="T36" fmla="*/ 272 w 298"/>
                    <a:gd name="T37" fmla="*/ 12 h 300"/>
                    <a:gd name="T38" fmla="*/ 288 w 298"/>
                    <a:gd name="T39" fmla="*/ 24 h 300"/>
                    <a:gd name="T40" fmla="*/ 292 w 298"/>
                    <a:gd name="T41" fmla="*/ 48 h 300"/>
                    <a:gd name="T42" fmla="*/ 298 w 298"/>
                    <a:gd name="T43" fmla="*/ 50 h 300"/>
                    <a:gd name="T44" fmla="*/ 298 w 298"/>
                    <a:gd name="T45" fmla="*/ 54 h 300"/>
                    <a:gd name="T46" fmla="*/ 278 w 298"/>
                    <a:gd name="T47" fmla="*/ 72 h 300"/>
                    <a:gd name="T48" fmla="*/ 274 w 298"/>
                    <a:gd name="T49" fmla="*/ 84 h 300"/>
                    <a:gd name="T50" fmla="*/ 272 w 298"/>
                    <a:gd name="T51" fmla="*/ 104 h 300"/>
                    <a:gd name="T52" fmla="*/ 262 w 298"/>
                    <a:gd name="T53" fmla="*/ 118 h 300"/>
                    <a:gd name="T54" fmla="*/ 268 w 298"/>
                    <a:gd name="T55" fmla="*/ 134 h 300"/>
                    <a:gd name="T56" fmla="*/ 270 w 298"/>
                    <a:gd name="T57" fmla="*/ 158 h 300"/>
                    <a:gd name="T58" fmla="*/ 270 w 298"/>
                    <a:gd name="T59" fmla="*/ 172 h 300"/>
                    <a:gd name="T60" fmla="*/ 272 w 298"/>
                    <a:gd name="T61" fmla="*/ 184 h 300"/>
                    <a:gd name="T62" fmla="*/ 286 w 298"/>
                    <a:gd name="T63" fmla="*/ 202 h 300"/>
                    <a:gd name="T64" fmla="*/ 288 w 298"/>
                    <a:gd name="T65" fmla="*/ 218 h 300"/>
                    <a:gd name="T66" fmla="*/ 270 w 298"/>
                    <a:gd name="T67" fmla="*/ 218 h 300"/>
                    <a:gd name="T68" fmla="*/ 254 w 298"/>
                    <a:gd name="T69" fmla="*/ 226 h 300"/>
                    <a:gd name="T70" fmla="*/ 256 w 298"/>
                    <a:gd name="T71" fmla="*/ 244 h 300"/>
                    <a:gd name="T72" fmla="*/ 252 w 298"/>
                    <a:gd name="T73" fmla="*/ 266 h 300"/>
                    <a:gd name="T74" fmla="*/ 262 w 298"/>
                    <a:gd name="T75" fmla="*/ 276 h 300"/>
                    <a:gd name="T76" fmla="*/ 276 w 298"/>
                    <a:gd name="T77" fmla="*/ 282 h 300"/>
                    <a:gd name="T78" fmla="*/ 276 w 298"/>
                    <a:gd name="T79" fmla="*/ 300 h 300"/>
                    <a:gd name="T80" fmla="*/ 262 w 298"/>
                    <a:gd name="T81" fmla="*/ 300 h 300"/>
                    <a:gd name="T82" fmla="*/ 254 w 298"/>
                    <a:gd name="T83" fmla="*/ 288 h 300"/>
                    <a:gd name="T84" fmla="*/ 242 w 298"/>
                    <a:gd name="T85" fmla="*/ 282 h 300"/>
                    <a:gd name="T86" fmla="*/ 234 w 298"/>
                    <a:gd name="T87" fmla="*/ 270 h 300"/>
                    <a:gd name="T88" fmla="*/ 220 w 298"/>
                    <a:gd name="T89" fmla="*/ 276 h 300"/>
                    <a:gd name="T90" fmla="*/ 182 w 298"/>
                    <a:gd name="T91" fmla="*/ 260 h 300"/>
                    <a:gd name="T92" fmla="*/ 156 w 298"/>
                    <a:gd name="T93" fmla="*/ 260 h 300"/>
                    <a:gd name="T94" fmla="*/ 158 w 298"/>
                    <a:gd name="T95" fmla="*/ 248 h 300"/>
                    <a:gd name="T96" fmla="*/ 148 w 298"/>
                    <a:gd name="T97" fmla="*/ 242 h 300"/>
                    <a:gd name="T98" fmla="*/ 146 w 298"/>
                    <a:gd name="T99" fmla="*/ 202 h 300"/>
                    <a:gd name="T100" fmla="*/ 120 w 298"/>
                    <a:gd name="T101" fmla="*/ 196 h 300"/>
                    <a:gd name="T102" fmla="*/ 110 w 298"/>
                    <a:gd name="T103" fmla="*/ 212 h 300"/>
                    <a:gd name="T104" fmla="*/ 80 w 298"/>
                    <a:gd name="T105" fmla="*/ 210 h 300"/>
                    <a:gd name="T106" fmla="*/ 70 w 298"/>
                    <a:gd name="T107" fmla="*/ 192 h 300"/>
                    <a:gd name="T108" fmla="*/ 66 w 298"/>
                    <a:gd name="T109" fmla="*/ 178 h 300"/>
                    <a:gd name="T110" fmla="*/ 6 w 298"/>
                    <a:gd name="T111" fmla="*/ 178 h 300"/>
                    <a:gd name="T112" fmla="*/ 0 w 298"/>
                    <a:gd name="T113" fmla="*/ 17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8" name="Freeform 172">
                  <a:extLst>
                    <a:ext uri="{FF2B5EF4-FFF2-40B4-BE49-F238E27FC236}">
                      <a16:creationId xmlns:a16="http://schemas.microsoft.com/office/drawing/2014/main" id="{67EA61A5-A250-4647-9699-E2E69BA50DED}"/>
                    </a:ext>
                  </a:extLst>
                </p:cNvPr>
                <p:cNvSpPr>
                  <a:spLocks/>
                </p:cNvSpPr>
                <p:nvPr/>
              </p:nvSpPr>
              <p:spPr bwMode="gray">
                <a:xfrm>
                  <a:off x="6137013" y="4810863"/>
                  <a:ext cx="19813" cy="33197"/>
                </a:xfrm>
                <a:custGeom>
                  <a:avLst/>
                  <a:gdLst>
                    <a:gd name="T0" fmla="*/ 0 w 12"/>
                    <a:gd name="T1" fmla="*/ 4 h 20"/>
                    <a:gd name="T2" fmla="*/ 10 w 12"/>
                    <a:gd name="T3" fmla="*/ 0 h 20"/>
                    <a:gd name="T4" fmla="*/ 12 w 12"/>
                    <a:gd name="T5" fmla="*/ 4 h 20"/>
                    <a:gd name="T6" fmla="*/ 10 w 12"/>
                    <a:gd name="T7" fmla="*/ 12 h 20"/>
                    <a:gd name="T8" fmla="*/ 0 w 12"/>
                    <a:gd name="T9" fmla="*/ 20 h 20"/>
                    <a:gd name="T10" fmla="*/ 0 w 12"/>
                    <a:gd name="T11" fmla="*/ 4 h 20"/>
                  </a:gdLst>
                  <a:ahLst/>
                  <a:cxnLst>
                    <a:cxn ang="0">
                      <a:pos x="T0" y="T1"/>
                    </a:cxn>
                    <a:cxn ang="0">
                      <a:pos x="T2" y="T3"/>
                    </a:cxn>
                    <a:cxn ang="0">
                      <a:pos x="T4" y="T5"/>
                    </a:cxn>
                    <a:cxn ang="0">
                      <a:pos x="T6" y="T7"/>
                    </a:cxn>
                    <a:cxn ang="0">
                      <a:pos x="T8" y="T9"/>
                    </a:cxn>
                    <a:cxn ang="0">
                      <a:pos x="T10" y="T11"/>
                    </a:cxn>
                  </a:cxnLst>
                  <a:rect l="0" t="0" r="r" b="b"/>
                  <a:pathLst>
                    <a:path w="12" h="20">
                      <a:moveTo>
                        <a:pt x="0" y="4"/>
                      </a:moveTo>
                      <a:lnTo>
                        <a:pt x="10" y="0"/>
                      </a:lnTo>
                      <a:lnTo>
                        <a:pt x="12" y="4"/>
                      </a:lnTo>
                      <a:lnTo>
                        <a:pt x="10" y="12"/>
                      </a:lnTo>
                      <a:lnTo>
                        <a:pt x="0" y="20"/>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59" name="Freeform 173">
                  <a:extLst>
                    <a:ext uri="{FF2B5EF4-FFF2-40B4-BE49-F238E27FC236}">
                      <a16:creationId xmlns:a16="http://schemas.microsoft.com/office/drawing/2014/main" id="{ABCB1C2B-FA9E-4673-A9F2-0F6EA814367B}"/>
                    </a:ext>
                  </a:extLst>
                </p:cNvPr>
                <p:cNvSpPr>
                  <a:spLocks/>
                </p:cNvSpPr>
                <p:nvPr/>
              </p:nvSpPr>
              <p:spPr bwMode="gray">
                <a:xfrm>
                  <a:off x="6112246" y="4598405"/>
                  <a:ext cx="193176" cy="219097"/>
                </a:xfrm>
                <a:custGeom>
                  <a:avLst/>
                  <a:gdLst>
                    <a:gd name="T0" fmla="*/ 0 w 117"/>
                    <a:gd name="T1" fmla="*/ 116 h 132"/>
                    <a:gd name="T2" fmla="*/ 15 w 117"/>
                    <a:gd name="T3" fmla="*/ 116 h 132"/>
                    <a:gd name="T4" fmla="*/ 15 w 117"/>
                    <a:gd name="T5" fmla="*/ 106 h 132"/>
                    <a:gd name="T6" fmla="*/ 7 w 117"/>
                    <a:gd name="T7" fmla="*/ 106 h 132"/>
                    <a:gd name="T8" fmla="*/ 7 w 117"/>
                    <a:gd name="T9" fmla="*/ 94 h 132"/>
                    <a:gd name="T10" fmla="*/ 15 w 117"/>
                    <a:gd name="T11" fmla="*/ 94 h 132"/>
                    <a:gd name="T12" fmla="*/ 25 w 117"/>
                    <a:gd name="T13" fmla="*/ 86 h 132"/>
                    <a:gd name="T14" fmla="*/ 31 w 117"/>
                    <a:gd name="T15" fmla="*/ 94 h 132"/>
                    <a:gd name="T16" fmla="*/ 49 w 117"/>
                    <a:gd name="T17" fmla="*/ 96 h 132"/>
                    <a:gd name="T18" fmla="*/ 53 w 117"/>
                    <a:gd name="T19" fmla="*/ 88 h 132"/>
                    <a:gd name="T20" fmla="*/ 53 w 117"/>
                    <a:gd name="T21" fmla="*/ 68 h 132"/>
                    <a:gd name="T22" fmla="*/ 45 w 117"/>
                    <a:gd name="T23" fmla="*/ 62 h 132"/>
                    <a:gd name="T24" fmla="*/ 45 w 117"/>
                    <a:gd name="T25" fmla="*/ 50 h 132"/>
                    <a:gd name="T26" fmla="*/ 53 w 117"/>
                    <a:gd name="T27" fmla="*/ 44 h 132"/>
                    <a:gd name="T28" fmla="*/ 49 w 117"/>
                    <a:gd name="T29" fmla="*/ 34 h 132"/>
                    <a:gd name="T30" fmla="*/ 35 w 117"/>
                    <a:gd name="T31" fmla="*/ 36 h 132"/>
                    <a:gd name="T32" fmla="*/ 31 w 117"/>
                    <a:gd name="T33" fmla="*/ 20 h 132"/>
                    <a:gd name="T34" fmla="*/ 59 w 117"/>
                    <a:gd name="T35" fmla="*/ 20 h 132"/>
                    <a:gd name="T36" fmla="*/ 59 w 117"/>
                    <a:gd name="T37" fmla="*/ 28 h 132"/>
                    <a:gd name="T38" fmla="*/ 77 w 117"/>
                    <a:gd name="T39" fmla="*/ 26 h 132"/>
                    <a:gd name="T40" fmla="*/ 79 w 117"/>
                    <a:gd name="T41" fmla="*/ 12 h 132"/>
                    <a:gd name="T42" fmla="*/ 87 w 117"/>
                    <a:gd name="T43" fmla="*/ 0 h 132"/>
                    <a:gd name="T44" fmla="*/ 117 w 117"/>
                    <a:gd name="T45" fmla="*/ 2 h 132"/>
                    <a:gd name="T46" fmla="*/ 109 w 117"/>
                    <a:gd name="T47" fmla="*/ 46 h 132"/>
                    <a:gd name="T48" fmla="*/ 85 w 117"/>
                    <a:gd name="T49" fmla="*/ 84 h 132"/>
                    <a:gd name="T50" fmla="*/ 81 w 117"/>
                    <a:gd name="T51" fmla="*/ 116 h 132"/>
                    <a:gd name="T52" fmla="*/ 55 w 117"/>
                    <a:gd name="T53" fmla="*/ 128 h 132"/>
                    <a:gd name="T54" fmla="*/ 27 w 117"/>
                    <a:gd name="T55" fmla="*/ 132 h 132"/>
                    <a:gd name="T56" fmla="*/ 25 w 117"/>
                    <a:gd name="T57" fmla="*/ 128 h 132"/>
                    <a:gd name="T58" fmla="*/ 15 w 117"/>
                    <a:gd name="T59" fmla="*/ 132 h 132"/>
                    <a:gd name="T60" fmla="*/ 0 w 117"/>
                    <a:gd name="T6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60" name="Freeform 174">
                  <a:extLst>
                    <a:ext uri="{FF2B5EF4-FFF2-40B4-BE49-F238E27FC236}">
                      <a16:creationId xmlns:a16="http://schemas.microsoft.com/office/drawing/2014/main" id="{B702E937-9BC0-4D42-AD43-D3D3B4E85857}"/>
                    </a:ext>
                  </a:extLst>
                </p:cNvPr>
                <p:cNvSpPr>
                  <a:spLocks/>
                </p:cNvSpPr>
                <p:nvPr/>
              </p:nvSpPr>
              <p:spPr bwMode="gray">
                <a:xfrm>
                  <a:off x="6708283" y="4571848"/>
                  <a:ext cx="208036" cy="245655"/>
                </a:xfrm>
                <a:custGeom>
                  <a:avLst/>
                  <a:gdLst>
                    <a:gd name="T0" fmla="*/ 8 w 126"/>
                    <a:gd name="T1" fmla="*/ 0 h 148"/>
                    <a:gd name="T2" fmla="*/ 28 w 126"/>
                    <a:gd name="T3" fmla="*/ 0 h 148"/>
                    <a:gd name="T4" fmla="*/ 64 w 126"/>
                    <a:gd name="T5" fmla="*/ 16 h 148"/>
                    <a:gd name="T6" fmla="*/ 88 w 126"/>
                    <a:gd name="T7" fmla="*/ 18 h 148"/>
                    <a:gd name="T8" fmla="*/ 108 w 126"/>
                    <a:gd name="T9" fmla="*/ 6 h 148"/>
                    <a:gd name="T10" fmla="*/ 114 w 126"/>
                    <a:gd name="T11" fmla="*/ 14 h 148"/>
                    <a:gd name="T12" fmla="*/ 126 w 126"/>
                    <a:gd name="T13" fmla="*/ 10 h 148"/>
                    <a:gd name="T14" fmla="*/ 126 w 126"/>
                    <a:gd name="T15" fmla="*/ 20 h 148"/>
                    <a:gd name="T16" fmla="*/ 110 w 126"/>
                    <a:gd name="T17" fmla="*/ 30 h 148"/>
                    <a:gd name="T18" fmla="*/ 112 w 126"/>
                    <a:gd name="T19" fmla="*/ 86 h 148"/>
                    <a:gd name="T20" fmla="*/ 122 w 126"/>
                    <a:gd name="T21" fmla="*/ 98 h 148"/>
                    <a:gd name="T22" fmla="*/ 112 w 126"/>
                    <a:gd name="T23" fmla="*/ 106 h 148"/>
                    <a:gd name="T24" fmla="*/ 100 w 126"/>
                    <a:gd name="T25" fmla="*/ 118 h 148"/>
                    <a:gd name="T26" fmla="*/ 92 w 126"/>
                    <a:gd name="T27" fmla="*/ 136 h 148"/>
                    <a:gd name="T28" fmla="*/ 86 w 126"/>
                    <a:gd name="T29" fmla="*/ 148 h 148"/>
                    <a:gd name="T30" fmla="*/ 62 w 126"/>
                    <a:gd name="T31" fmla="*/ 130 h 148"/>
                    <a:gd name="T32" fmla="*/ 58 w 126"/>
                    <a:gd name="T33" fmla="*/ 120 h 148"/>
                    <a:gd name="T34" fmla="*/ 6 w 126"/>
                    <a:gd name="T35" fmla="*/ 92 h 148"/>
                    <a:gd name="T36" fmla="*/ 2 w 126"/>
                    <a:gd name="T37" fmla="*/ 92 h 148"/>
                    <a:gd name="T38" fmla="*/ 6 w 126"/>
                    <a:gd name="T39" fmla="*/ 78 h 148"/>
                    <a:gd name="T40" fmla="*/ 4 w 126"/>
                    <a:gd name="T41" fmla="*/ 66 h 148"/>
                    <a:gd name="T42" fmla="*/ 18 w 126"/>
                    <a:gd name="T43" fmla="*/ 50 h 148"/>
                    <a:gd name="T44" fmla="*/ 12 w 126"/>
                    <a:gd name="T45" fmla="*/ 28 h 148"/>
                    <a:gd name="T46" fmla="*/ 0 w 126"/>
                    <a:gd name="T47" fmla="*/ 8 h 148"/>
                    <a:gd name="T48" fmla="*/ 8 w 126"/>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61" name="Freeform 175">
                  <a:extLst>
                    <a:ext uri="{FF2B5EF4-FFF2-40B4-BE49-F238E27FC236}">
                      <a16:creationId xmlns:a16="http://schemas.microsoft.com/office/drawing/2014/main" id="{9E5790A6-38EF-4592-BE22-A4910CD6222E}"/>
                    </a:ext>
                  </a:extLst>
                </p:cNvPr>
                <p:cNvSpPr>
                  <a:spLocks/>
                </p:cNvSpPr>
                <p:nvPr/>
              </p:nvSpPr>
              <p:spPr bwMode="gray">
                <a:xfrm>
                  <a:off x="6052807" y="4631601"/>
                  <a:ext cx="146946" cy="159344"/>
                </a:xfrm>
                <a:custGeom>
                  <a:avLst/>
                  <a:gdLst>
                    <a:gd name="T0" fmla="*/ 39 w 89"/>
                    <a:gd name="T1" fmla="*/ 0 h 96"/>
                    <a:gd name="T2" fmla="*/ 67 w 89"/>
                    <a:gd name="T3" fmla="*/ 0 h 96"/>
                    <a:gd name="T4" fmla="*/ 71 w 89"/>
                    <a:gd name="T5" fmla="*/ 16 h 96"/>
                    <a:gd name="T6" fmla="*/ 85 w 89"/>
                    <a:gd name="T7" fmla="*/ 14 h 96"/>
                    <a:gd name="T8" fmla="*/ 89 w 89"/>
                    <a:gd name="T9" fmla="*/ 24 h 96"/>
                    <a:gd name="T10" fmla="*/ 81 w 89"/>
                    <a:gd name="T11" fmla="*/ 30 h 96"/>
                    <a:gd name="T12" fmla="*/ 81 w 89"/>
                    <a:gd name="T13" fmla="*/ 42 h 96"/>
                    <a:gd name="T14" fmla="*/ 89 w 89"/>
                    <a:gd name="T15" fmla="*/ 48 h 96"/>
                    <a:gd name="T16" fmla="*/ 89 w 89"/>
                    <a:gd name="T17" fmla="*/ 68 h 96"/>
                    <a:gd name="T18" fmla="*/ 85 w 89"/>
                    <a:gd name="T19" fmla="*/ 76 h 96"/>
                    <a:gd name="T20" fmla="*/ 67 w 89"/>
                    <a:gd name="T21" fmla="*/ 74 h 96"/>
                    <a:gd name="T22" fmla="*/ 61 w 89"/>
                    <a:gd name="T23" fmla="*/ 66 h 96"/>
                    <a:gd name="T24" fmla="*/ 51 w 89"/>
                    <a:gd name="T25" fmla="*/ 74 h 96"/>
                    <a:gd name="T26" fmla="*/ 43 w 89"/>
                    <a:gd name="T27" fmla="*/ 74 h 96"/>
                    <a:gd name="T28" fmla="*/ 43 w 89"/>
                    <a:gd name="T29" fmla="*/ 86 h 96"/>
                    <a:gd name="T30" fmla="*/ 51 w 89"/>
                    <a:gd name="T31" fmla="*/ 86 h 96"/>
                    <a:gd name="T32" fmla="*/ 51 w 89"/>
                    <a:gd name="T33" fmla="*/ 96 h 96"/>
                    <a:gd name="T34" fmla="*/ 36 w 89"/>
                    <a:gd name="T35" fmla="*/ 96 h 96"/>
                    <a:gd name="T36" fmla="*/ 18 w 89"/>
                    <a:gd name="T37" fmla="*/ 82 h 96"/>
                    <a:gd name="T38" fmla="*/ 10 w 89"/>
                    <a:gd name="T39" fmla="*/ 68 h 96"/>
                    <a:gd name="T40" fmla="*/ 0 w 89"/>
                    <a:gd name="T41" fmla="*/ 48 h 96"/>
                    <a:gd name="T42" fmla="*/ 10 w 89"/>
                    <a:gd name="T43" fmla="*/ 32 h 96"/>
                    <a:gd name="T44" fmla="*/ 12 w 89"/>
                    <a:gd name="T45" fmla="*/ 24 h 96"/>
                    <a:gd name="T46" fmla="*/ 36 w 89"/>
                    <a:gd name="T47" fmla="*/ 22 h 96"/>
                    <a:gd name="T48" fmla="*/ 39 w 89"/>
                    <a:gd name="T4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62" name="Freeform 176">
                  <a:extLst>
                    <a:ext uri="{FF2B5EF4-FFF2-40B4-BE49-F238E27FC236}">
                      <a16:creationId xmlns:a16="http://schemas.microsoft.com/office/drawing/2014/main" id="{EA7F01D6-8C63-48EC-8C80-3D3A047D69C4}"/>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63" name="Freeform 177">
                  <a:extLst>
                    <a:ext uri="{FF2B5EF4-FFF2-40B4-BE49-F238E27FC236}">
                      <a16:creationId xmlns:a16="http://schemas.microsoft.com/office/drawing/2014/main" id="{98F15B9C-77B1-4698-859E-0D3826C10B11}"/>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64" name="Freeform 178">
                  <a:extLst>
                    <a:ext uri="{FF2B5EF4-FFF2-40B4-BE49-F238E27FC236}">
                      <a16:creationId xmlns:a16="http://schemas.microsoft.com/office/drawing/2014/main" id="{66C055A7-83B2-4102-94AB-A666B7E121A6}"/>
                    </a:ext>
                  </a:extLst>
                </p:cNvPr>
                <p:cNvSpPr>
                  <a:spLocks/>
                </p:cNvSpPr>
                <p:nvPr/>
              </p:nvSpPr>
              <p:spPr bwMode="gray">
                <a:xfrm>
                  <a:off x="5369265" y="4249841"/>
                  <a:ext cx="151899" cy="116189"/>
                </a:xfrm>
                <a:custGeom>
                  <a:avLst/>
                  <a:gdLst>
                    <a:gd name="T0" fmla="*/ 2 w 92"/>
                    <a:gd name="T1" fmla="*/ 34 h 70"/>
                    <a:gd name="T2" fmla="*/ 0 w 92"/>
                    <a:gd name="T3" fmla="*/ 28 h 70"/>
                    <a:gd name="T4" fmla="*/ 6 w 92"/>
                    <a:gd name="T5" fmla="*/ 20 h 70"/>
                    <a:gd name="T6" fmla="*/ 12 w 92"/>
                    <a:gd name="T7" fmla="*/ 12 h 70"/>
                    <a:gd name="T8" fmla="*/ 14 w 92"/>
                    <a:gd name="T9" fmla="*/ 2 h 70"/>
                    <a:gd name="T10" fmla="*/ 28 w 92"/>
                    <a:gd name="T11" fmla="*/ 0 h 70"/>
                    <a:gd name="T12" fmla="*/ 42 w 92"/>
                    <a:gd name="T13" fmla="*/ 0 h 70"/>
                    <a:gd name="T14" fmla="*/ 54 w 92"/>
                    <a:gd name="T15" fmla="*/ 6 h 70"/>
                    <a:gd name="T16" fmla="*/ 62 w 92"/>
                    <a:gd name="T17" fmla="*/ 12 h 70"/>
                    <a:gd name="T18" fmla="*/ 70 w 92"/>
                    <a:gd name="T19" fmla="*/ 24 h 70"/>
                    <a:gd name="T20" fmla="*/ 80 w 92"/>
                    <a:gd name="T21" fmla="*/ 32 h 70"/>
                    <a:gd name="T22" fmla="*/ 82 w 92"/>
                    <a:gd name="T23" fmla="*/ 38 h 70"/>
                    <a:gd name="T24" fmla="*/ 84 w 92"/>
                    <a:gd name="T25" fmla="*/ 50 h 70"/>
                    <a:gd name="T26" fmla="*/ 90 w 92"/>
                    <a:gd name="T27" fmla="*/ 58 h 70"/>
                    <a:gd name="T28" fmla="*/ 92 w 92"/>
                    <a:gd name="T29" fmla="*/ 66 h 70"/>
                    <a:gd name="T30" fmla="*/ 92 w 92"/>
                    <a:gd name="T31" fmla="*/ 70 h 70"/>
                    <a:gd name="T32" fmla="*/ 70 w 92"/>
                    <a:gd name="T33" fmla="*/ 68 h 70"/>
                    <a:gd name="T34" fmla="*/ 64 w 92"/>
                    <a:gd name="T35" fmla="*/ 64 h 70"/>
                    <a:gd name="T36" fmla="*/ 58 w 92"/>
                    <a:gd name="T37" fmla="*/ 64 h 70"/>
                    <a:gd name="T38" fmla="*/ 50 w 92"/>
                    <a:gd name="T39" fmla="*/ 64 h 70"/>
                    <a:gd name="T40" fmla="*/ 38 w 92"/>
                    <a:gd name="T41" fmla="*/ 64 h 70"/>
                    <a:gd name="T42" fmla="*/ 32 w 92"/>
                    <a:gd name="T43" fmla="*/ 64 h 70"/>
                    <a:gd name="T44" fmla="*/ 28 w 92"/>
                    <a:gd name="T45" fmla="*/ 68 h 70"/>
                    <a:gd name="T46" fmla="*/ 10 w 92"/>
                    <a:gd name="T47" fmla="*/ 70 h 70"/>
                    <a:gd name="T48" fmla="*/ 10 w 92"/>
                    <a:gd name="T49" fmla="*/ 60 h 70"/>
                    <a:gd name="T50" fmla="*/ 20 w 92"/>
                    <a:gd name="T51" fmla="*/ 56 h 70"/>
                    <a:gd name="T52" fmla="*/ 30 w 92"/>
                    <a:gd name="T53" fmla="*/ 56 h 70"/>
                    <a:gd name="T54" fmla="*/ 38 w 92"/>
                    <a:gd name="T55" fmla="*/ 56 h 70"/>
                    <a:gd name="T56" fmla="*/ 50 w 92"/>
                    <a:gd name="T57" fmla="*/ 56 h 70"/>
                    <a:gd name="T58" fmla="*/ 54 w 92"/>
                    <a:gd name="T59" fmla="*/ 54 h 70"/>
                    <a:gd name="T60" fmla="*/ 40 w 92"/>
                    <a:gd name="T61" fmla="*/ 50 h 70"/>
                    <a:gd name="T62" fmla="*/ 36 w 92"/>
                    <a:gd name="T63" fmla="*/ 50 h 70"/>
                    <a:gd name="T64" fmla="*/ 22 w 92"/>
                    <a:gd name="T65" fmla="*/ 48 h 70"/>
                    <a:gd name="T66" fmla="*/ 12 w 92"/>
                    <a:gd name="T67" fmla="*/ 48 h 70"/>
                    <a:gd name="T68" fmla="*/ 8 w 92"/>
                    <a:gd name="T69" fmla="*/ 48 h 70"/>
                    <a:gd name="T70" fmla="*/ 4 w 92"/>
                    <a:gd name="T71" fmla="*/ 40 h 70"/>
                    <a:gd name="T72" fmla="*/ 2 w 92"/>
                    <a:gd name="T73"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65" name="Freeform 179">
                  <a:extLst>
                    <a:ext uri="{FF2B5EF4-FFF2-40B4-BE49-F238E27FC236}">
                      <a16:creationId xmlns:a16="http://schemas.microsoft.com/office/drawing/2014/main" id="{C37FD787-E1F3-46CF-8CF7-724BB05D5FFD}"/>
                    </a:ext>
                  </a:extLst>
                </p:cNvPr>
                <p:cNvSpPr>
                  <a:spLocks/>
                </p:cNvSpPr>
                <p:nvPr/>
              </p:nvSpPr>
              <p:spPr bwMode="gray">
                <a:xfrm>
                  <a:off x="6614172" y="5380184"/>
                  <a:ext cx="62740" cy="59754"/>
                </a:xfrm>
                <a:custGeom>
                  <a:avLst/>
                  <a:gdLst>
                    <a:gd name="T0" fmla="*/ 28 w 38"/>
                    <a:gd name="T1" fmla="*/ 0 h 36"/>
                    <a:gd name="T2" fmla="*/ 0 w 38"/>
                    <a:gd name="T3" fmla="*/ 10 h 36"/>
                    <a:gd name="T4" fmla="*/ 8 w 38"/>
                    <a:gd name="T5" fmla="*/ 36 h 36"/>
                    <a:gd name="T6" fmla="*/ 38 w 38"/>
                    <a:gd name="T7" fmla="*/ 26 h 36"/>
                    <a:gd name="T8" fmla="*/ 26 w 38"/>
                    <a:gd name="T9" fmla="*/ 18 h 36"/>
                    <a:gd name="T10" fmla="*/ 28 w 38"/>
                    <a:gd name="T11" fmla="*/ 0 h 36"/>
                  </a:gdLst>
                  <a:ahLst/>
                  <a:cxnLst>
                    <a:cxn ang="0">
                      <a:pos x="T0" y="T1"/>
                    </a:cxn>
                    <a:cxn ang="0">
                      <a:pos x="T2" y="T3"/>
                    </a:cxn>
                    <a:cxn ang="0">
                      <a:pos x="T4" y="T5"/>
                    </a:cxn>
                    <a:cxn ang="0">
                      <a:pos x="T6" y="T7"/>
                    </a:cxn>
                    <a:cxn ang="0">
                      <a:pos x="T8" y="T9"/>
                    </a:cxn>
                    <a:cxn ang="0">
                      <a:pos x="T10" y="T11"/>
                    </a:cxn>
                  </a:cxnLst>
                  <a:rect l="0" t="0" r="r" b="b"/>
                  <a:pathLst>
                    <a:path w="38" h="36">
                      <a:moveTo>
                        <a:pt x="28" y="0"/>
                      </a:moveTo>
                      <a:lnTo>
                        <a:pt x="0" y="10"/>
                      </a:lnTo>
                      <a:lnTo>
                        <a:pt x="8" y="36"/>
                      </a:lnTo>
                      <a:lnTo>
                        <a:pt x="38" y="26"/>
                      </a:lnTo>
                      <a:lnTo>
                        <a:pt x="26" y="18"/>
                      </a:lnTo>
                      <a:lnTo>
                        <a:pt x="28" y="0"/>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466" name="Freeform 180">
                  <a:extLst>
                    <a:ext uri="{FF2B5EF4-FFF2-40B4-BE49-F238E27FC236}">
                      <a16:creationId xmlns:a16="http://schemas.microsoft.com/office/drawing/2014/main" id="{F3ADD8D3-5680-47E3-9C58-C7FD11C32EA1}"/>
                    </a:ext>
                  </a:extLst>
                </p:cNvPr>
                <p:cNvSpPr>
                  <a:spLocks/>
                </p:cNvSpPr>
                <p:nvPr/>
              </p:nvSpPr>
              <p:spPr bwMode="gray">
                <a:xfrm>
                  <a:off x="6528316" y="5439938"/>
                  <a:ext cx="52834" cy="73033"/>
                </a:xfrm>
                <a:custGeom>
                  <a:avLst/>
                  <a:gdLst>
                    <a:gd name="T0" fmla="*/ 32 w 32"/>
                    <a:gd name="T1" fmla="*/ 28 h 44"/>
                    <a:gd name="T2" fmla="*/ 16 w 32"/>
                    <a:gd name="T3" fmla="*/ 0 h 44"/>
                    <a:gd name="T4" fmla="*/ 0 w 32"/>
                    <a:gd name="T5" fmla="*/ 22 h 44"/>
                    <a:gd name="T6" fmla="*/ 10 w 32"/>
                    <a:gd name="T7" fmla="*/ 44 h 44"/>
                    <a:gd name="T8" fmla="*/ 18 w 32"/>
                    <a:gd name="T9" fmla="*/ 32 h 44"/>
                    <a:gd name="T10" fmla="*/ 32 w 32"/>
                    <a:gd name="T11" fmla="*/ 28 h 44"/>
                  </a:gdLst>
                  <a:ahLst/>
                  <a:cxnLst>
                    <a:cxn ang="0">
                      <a:pos x="T0" y="T1"/>
                    </a:cxn>
                    <a:cxn ang="0">
                      <a:pos x="T2" y="T3"/>
                    </a:cxn>
                    <a:cxn ang="0">
                      <a:pos x="T4" y="T5"/>
                    </a:cxn>
                    <a:cxn ang="0">
                      <a:pos x="T6" y="T7"/>
                    </a:cxn>
                    <a:cxn ang="0">
                      <a:pos x="T8" y="T9"/>
                    </a:cxn>
                    <a:cxn ang="0">
                      <a:pos x="T10" y="T11"/>
                    </a:cxn>
                  </a:cxnLst>
                  <a:rect l="0" t="0" r="r" b="b"/>
                  <a:pathLst>
                    <a:path w="32" h="44">
                      <a:moveTo>
                        <a:pt x="32" y="28"/>
                      </a:moveTo>
                      <a:lnTo>
                        <a:pt x="16" y="0"/>
                      </a:lnTo>
                      <a:lnTo>
                        <a:pt x="0" y="22"/>
                      </a:lnTo>
                      <a:lnTo>
                        <a:pt x="10" y="44"/>
                      </a:lnTo>
                      <a:lnTo>
                        <a:pt x="18" y="32"/>
                      </a:lnTo>
                      <a:lnTo>
                        <a:pt x="32" y="28"/>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353" name="Freeform 225">
                <a:extLst>
                  <a:ext uri="{FF2B5EF4-FFF2-40B4-BE49-F238E27FC236}">
                    <a16:creationId xmlns:a16="http://schemas.microsoft.com/office/drawing/2014/main" id="{9FD08501-13F9-4C88-B65B-22A37D7CCACF}"/>
                  </a:ext>
                </a:extLst>
              </p:cNvPr>
              <p:cNvSpPr>
                <a:spLocks/>
              </p:cNvSpPr>
              <p:nvPr/>
            </p:nvSpPr>
            <p:spPr bwMode="gray">
              <a:xfrm>
                <a:off x="8504642" y="4306267"/>
                <a:ext cx="132086" cy="112868"/>
              </a:xfrm>
              <a:custGeom>
                <a:avLst/>
                <a:gdLst>
                  <a:gd name="T0" fmla="*/ 40 w 80"/>
                  <a:gd name="T1" fmla="*/ 66 h 68"/>
                  <a:gd name="T2" fmla="*/ 34 w 80"/>
                  <a:gd name="T3" fmla="*/ 66 h 68"/>
                  <a:gd name="T4" fmla="*/ 32 w 80"/>
                  <a:gd name="T5" fmla="*/ 68 h 68"/>
                  <a:gd name="T6" fmla="*/ 18 w 80"/>
                  <a:gd name="T7" fmla="*/ 64 h 68"/>
                  <a:gd name="T8" fmla="*/ 12 w 80"/>
                  <a:gd name="T9" fmla="*/ 54 h 68"/>
                  <a:gd name="T10" fmla="*/ 8 w 80"/>
                  <a:gd name="T11" fmla="*/ 44 h 68"/>
                  <a:gd name="T12" fmla="*/ 0 w 80"/>
                  <a:gd name="T13" fmla="*/ 24 h 68"/>
                  <a:gd name="T14" fmla="*/ 0 w 80"/>
                  <a:gd name="T15" fmla="*/ 18 h 68"/>
                  <a:gd name="T16" fmla="*/ 8 w 80"/>
                  <a:gd name="T17" fmla="*/ 4 h 68"/>
                  <a:gd name="T18" fmla="*/ 48 w 80"/>
                  <a:gd name="T19" fmla="*/ 2 h 68"/>
                  <a:gd name="T20" fmla="*/ 48 w 80"/>
                  <a:gd name="T21" fmla="*/ 8 h 68"/>
                  <a:gd name="T22" fmla="*/ 58 w 80"/>
                  <a:gd name="T23" fmla="*/ 8 h 68"/>
                  <a:gd name="T24" fmla="*/ 62 w 80"/>
                  <a:gd name="T25" fmla="*/ 0 h 68"/>
                  <a:gd name="T26" fmla="*/ 66 w 80"/>
                  <a:gd name="T27" fmla="*/ 2 h 68"/>
                  <a:gd name="T28" fmla="*/ 68 w 80"/>
                  <a:gd name="T29" fmla="*/ 6 h 68"/>
                  <a:gd name="T30" fmla="*/ 80 w 80"/>
                  <a:gd name="T31" fmla="*/ 6 h 68"/>
                  <a:gd name="T32" fmla="*/ 80 w 80"/>
                  <a:gd name="T33" fmla="*/ 16 h 68"/>
                  <a:gd name="T34" fmla="*/ 76 w 80"/>
                  <a:gd name="T35" fmla="*/ 26 h 68"/>
                  <a:gd name="T36" fmla="*/ 70 w 80"/>
                  <a:gd name="T37" fmla="*/ 38 h 68"/>
                  <a:gd name="T38" fmla="*/ 64 w 80"/>
                  <a:gd name="T39" fmla="*/ 46 h 68"/>
                  <a:gd name="T40" fmla="*/ 54 w 80"/>
                  <a:gd name="T41" fmla="*/ 50 h 68"/>
                  <a:gd name="T42" fmla="*/ 54 w 80"/>
                  <a:gd name="T43" fmla="*/ 58 h 68"/>
                  <a:gd name="T44" fmla="*/ 44 w 80"/>
                  <a:gd name="T45" fmla="*/ 62 h 68"/>
                  <a:gd name="T46" fmla="*/ 40 w 80"/>
                  <a:gd name="T4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54" name="Freeform 226">
                <a:extLst>
                  <a:ext uri="{FF2B5EF4-FFF2-40B4-BE49-F238E27FC236}">
                    <a16:creationId xmlns:a16="http://schemas.microsoft.com/office/drawing/2014/main" id="{DAA49744-4DBA-4157-8720-50A60B465787}"/>
                  </a:ext>
                </a:extLst>
              </p:cNvPr>
              <p:cNvSpPr>
                <a:spLocks/>
              </p:cNvSpPr>
              <p:nvPr/>
            </p:nvSpPr>
            <p:spPr bwMode="gray">
              <a:xfrm>
                <a:off x="8501340" y="4077211"/>
                <a:ext cx="184920" cy="388399"/>
              </a:xfrm>
              <a:custGeom>
                <a:avLst/>
                <a:gdLst>
                  <a:gd name="T0" fmla="*/ 42 w 112"/>
                  <a:gd name="T1" fmla="*/ 204 h 234"/>
                  <a:gd name="T2" fmla="*/ 44 w 112"/>
                  <a:gd name="T3" fmla="*/ 206 h 234"/>
                  <a:gd name="T4" fmla="*/ 44 w 112"/>
                  <a:gd name="T5" fmla="*/ 208 h 234"/>
                  <a:gd name="T6" fmla="*/ 44 w 112"/>
                  <a:gd name="T7" fmla="*/ 214 h 234"/>
                  <a:gd name="T8" fmla="*/ 42 w 112"/>
                  <a:gd name="T9" fmla="*/ 214 h 234"/>
                  <a:gd name="T10" fmla="*/ 40 w 112"/>
                  <a:gd name="T11" fmla="*/ 234 h 234"/>
                  <a:gd name="T12" fmla="*/ 52 w 112"/>
                  <a:gd name="T13" fmla="*/ 226 h 234"/>
                  <a:gd name="T14" fmla="*/ 66 w 112"/>
                  <a:gd name="T15" fmla="*/ 218 h 234"/>
                  <a:gd name="T16" fmla="*/ 66 w 112"/>
                  <a:gd name="T17" fmla="*/ 210 h 234"/>
                  <a:gd name="T18" fmla="*/ 70 w 112"/>
                  <a:gd name="T19" fmla="*/ 204 h 234"/>
                  <a:gd name="T20" fmla="*/ 82 w 112"/>
                  <a:gd name="T21" fmla="*/ 206 h 234"/>
                  <a:gd name="T22" fmla="*/ 94 w 112"/>
                  <a:gd name="T23" fmla="*/ 202 h 234"/>
                  <a:gd name="T24" fmla="*/ 108 w 112"/>
                  <a:gd name="T25" fmla="*/ 190 h 234"/>
                  <a:gd name="T26" fmla="*/ 112 w 112"/>
                  <a:gd name="T27" fmla="*/ 172 h 234"/>
                  <a:gd name="T28" fmla="*/ 108 w 112"/>
                  <a:gd name="T29" fmla="*/ 152 h 234"/>
                  <a:gd name="T30" fmla="*/ 104 w 112"/>
                  <a:gd name="T31" fmla="*/ 138 h 234"/>
                  <a:gd name="T32" fmla="*/ 100 w 112"/>
                  <a:gd name="T33" fmla="*/ 122 h 234"/>
                  <a:gd name="T34" fmla="*/ 60 w 112"/>
                  <a:gd name="T35" fmla="*/ 78 h 234"/>
                  <a:gd name="T36" fmla="*/ 54 w 112"/>
                  <a:gd name="T37" fmla="*/ 70 h 234"/>
                  <a:gd name="T38" fmla="*/ 62 w 112"/>
                  <a:gd name="T39" fmla="*/ 50 h 234"/>
                  <a:gd name="T40" fmla="*/ 74 w 112"/>
                  <a:gd name="T41" fmla="*/ 34 h 234"/>
                  <a:gd name="T42" fmla="*/ 82 w 112"/>
                  <a:gd name="T43" fmla="*/ 32 h 234"/>
                  <a:gd name="T44" fmla="*/ 80 w 112"/>
                  <a:gd name="T45" fmla="*/ 24 h 234"/>
                  <a:gd name="T46" fmla="*/ 70 w 112"/>
                  <a:gd name="T47" fmla="*/ 20 h 234"/>
                  <a:gd name="T48" fmla="*/ 68 w 112"/>
                  <a:gd name="T49" fmla="*/ 6 h 234"/>
                  <a:gd name="T50" fmla="*/ 58 w 112"/>
                  <a:gd name="T51" fmla="*/ 4 h 234"/>
                  <a:gd name="T52" fmla="*/ 50 w 112"/>
                  <a:gd name="T53" fmla="*/ 0 h 234"/>
                  <a:gd name="T54" fmla="*/ 44 w 112"/>
                  <a:gd name="T55" fmla="*/ 0 h 234"/>
                  <a:gd name="T56" fmla="*/ 34 w 112"/>
                  <a:gd name="T57" fmla="*/ 6 h 234"/>
                  <a:gd name="T58" fmla="*/ 2 w 112"/>
                  <a:gd name="T59" fmla="*/ 8 h 234"/>
                  <a:gd name="T60" fmla="*/ 0 w 112"/>
                  <a:gd name="T61" fmla="*/ 14 h 234"/>
                  <a:gd name="T62" fmla="*/ 10 w 112"/>
                  <a:gd name="T63" fmla="*/ 24 h 234"/>
                  <a:gd name="T64" fmla="*/ 12 w 112"/>
                  <a:gd name="T65" fmla="*/ 38 h 234"/>
                  <a:gd name="T66" fmla="*/ 34 w 112"/>
                  <a:gd name="T67" fmla="*/ 36 h 234"/>
                  <a:gd name="T68" fmla="*/ 40 w 112"/>
                  <a:gd name="T69" fmla="*/ 46 h 234"/>
                  <a:gd name="T70" fmla="*/ 42 w 112"/>
                  <a:gd name="T71" fmla="*/ 56 h 234"/>
                  <a:gd name="T72" fmla="*/ 28 w 112"/>
                  <a:gd name="T73" fmla="*/ 56 h 234"/>
                  <a:gd name="T74" fmla="*/ 26 w 112"/>
                  <a:gd name="T75" fmla="*/ 66 h 234"/>
                  <a:gd name="T76" fmla="*/ 34 w 112"/>
                  <a:gd name="T77" fmla="*/ 70 h 234"/>
                  <a:gd name="T78" fmla="*/ 62 w 112"/>
                  <a:gd name="T79" fmla="*/ 96 h 234"/>
                  <a:gd name="T80" fmla="*/ 80 w 112"/>
                  <a:gd name="T81" fmla="*/ 116 h 234"/>
                  <a:gd name="T82" fmla="*/ 84 w 112"/>
                  <a:gd name="T83" fmla="*/ 130 h 234"/>
                  <a:gd name="T84" fmla="*/ 82 w 112"/>
                  <a:gd name="T85" fmla="*/ 144 h 234"/>
                  <a:gd name="T86" fmla="*/ 82 w 112"/>
                  <a:gd name="T87" fmla="*/ 152 h 234"/>
                  <a:gd name="T88" fmla="*/ 78 w 112"/>
                  <a:gd name="T89" fmla="*/ 164 h 234"/>
                  <a:gd name="T90" fmla="*/ 72 w 112"/>
                  <a:gd name="T91" fmla="*/ 176 h 234"/>
                  <a:gd name="T92" fmla="*/ 66 w 112"/>
                  <a:gd name="T93" fmla="*/ 184 h 234"/>
                  <a:gd name="T94" fmla="*/ 56 w 112"/>
                  <a:gd name="T95" fmla="*/ 188 h 234"/>
                  <a:gd name="T96" fmla="*/ 56 w 112"/>
                  <a:gd name="T97" fmla="*/ 196 h 234"/>
                  <a:gd name="T98" fmla="*/ 46 w 112"/>
                  <a:gd name="T99" fmla="*/ 200 h 234"/>
                  <a:gd name="T100" fmla="*/ 42 w 112"/>
                  <a:gd name="T101" fmla="*/ 20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55" name="Freeform 229">
                <a:extLst>
                  <a:ext uri="{FF2B5EF4-FFF2-40B4-BE49-F238E27FC236}">
                    <a16:creationId xmlns:a16="http://schemas.microsoft.com/office/drawing/2014/main" id="{16B574D3-1723-437E-A319-CFFC830AE0C7}"/>
                  </a:ext>
                </a:extLst>
              </p:cNvPr>
              <p:cNvSpPr>
                <a:spLocks/>
              </p:cNvSpPr>
              <p:nvPr/>
            </p:nvSpPr>
            <p:spPr bwMode="gray">
              <a:xfrm>
                <a:off x="8154614" y="3931146"/>
                <a:ext cx="82553" cy="43155"/>
              </a:xfrm>
              <a:custGeom>
                <a:avLst/>
                <a:gdLst>
                  <a:gd name="T0" fmla="*/ 10 w 50"/>
                  <a:gd name="T1" fmla="*/ 0 h 26"/>
                  <a:gd name="T2" fmla="*/ 4 w 50"/>
                  <a:gd name="T3" fmla="*/ 6 h 26"/>
                  <a:gd name="T4" fmla="*/ 2 w 50"/>
                  <a:gd name="T5" fmla="*/ 6 h 26"/>
                  <a:gd name="T6" fmla="*/ 0 w 50"/>
                  <a:gd name="T7" fmla="*/ 14 h 26"/>
                  <a:gd name="T8" fmla="*/ 2 w 50"/>
                  <a:gd name="T9" fmla="*/ 20 h 26"/>
                  <a:gd name="T10" fmla="*/ 8 w 50"/>
                  <a:gd name="T11" fmla="*/ 24 h 26"/>
                  <a:gd name="T12" fmla="*/ 16 w 50"/>
                  <a:gd name="T13" fmla="*/ 26 h 26"/>
                  <a:gd name="T14" fmla="*/ 32 w 50"/>
                  <a:gd name="T15" fmla="*/ 24 h 26"/>
                  <a:gd name="T16" fmla="*/ 46 w 50"/>
                  <a:gd name="T17" fmla="*/ 22 h 26"/>
                  <a:gd name="T18" fmla="*/ 50 w 50"/>
                  <a:gd name="T19" fmla="*/ 16 h 26"/>
                  <a:gd name="T20" fmla="*/ 46 w 50"/>
                  <a:gd name="T21" fmla="*/ 6 h 26"/>
                  <a:gd name="T22" fmla="*/ 32 w 50"/>
                  <a:gd name="T23" fmla="*/ 4 h 26"/>
                  <a:gd name="T24" fmla="*/ 20 w 50"/>
                  <a:gd name="T25" fmla="*/ 0 h 26"/>
                  <a:gd name="T26" fmla="*/ 10 w 50"/>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56" name="Freeform 230">
                <a:extLst>
                  <a:ext uri="{FF2B5EF4-FFF2-40B4-BE49-F238E27FC236}">
                    <a16:creationId xmlns:a16="http://schemas.microsoft.com/office/drawing/2014/main" id="{6AE1C602-B8A7-4CC3-996F-47735695B0A0}"/>
                  </a:ext>
                </a:extLst>
              </p:cNvPr>
              <p:cNvSpPr>
                <a:spLocks/>
              </p:cNvSpPr>
              <p:nvPr/>
            </p:nvSpPr>
            <p:spPr bwMode="gray">
              <a:xfrm>
                <a:off x="8131500" y="3980942"/>
                <a:ext cx="115574" cy="149383"/>
              </a:xfrm>
              <a:custGeom>
                <a:avLst/>
                <a:gdLst>
                  <a:gd name="T0" fmla="*/ 14 w 70"/>
                  <a:gd name="T1" fmla="*/ 74 h 90"/>
                  <a:gd name="T2" fmla="*/ 10 w 70"/>
                  <a:gd name="T3" fmla="*/ 50 h 90"/>
                  <a:gd name="T4" fmla="*/ 8 w 70"/>
                  <a:gd name="T5" fmla="*/ 38 h 90"/>
                  <a:gd name="T6" fmla="*/ 2 w 70"/>
                  <a:gd name="T7" fmla="*/ 34 h 90"/>
                  <a:gd name="T8" fmla="*/ 0 w 70"/>
                  <a:gd name="T9" fmla="*/ 26 h 90"/>
                  <a:gd name="T10" fmla="*/ 12 w 70"/>
                  <a:gd name="T11" fmla="*/ 20 h 90"/>
                  <a:gd name="T12" fmla="*/ 4 w 70"/>
                  <a:gd name="T13" fmla="*/ 12 h 90"/>
                  <a:gd name="T14" fmla="*/ 4 w 70"/>
                  <a:gd name="T15" fmla="*/ 6 h 90"/>
                  <a:gd name="T16" fmla="*/ 10 w 70"/>
                  <a:gd name="T17" fmla="*/ 0 h 90"/>
                  <a:gd name="T18" fmla="*/ 14 w 70"/>
                  <a:gd name="T19" fmla="*/ 6 h 90"/>
                  <a:gd name="T20" fmla="*/ 24 w 70"/>
                  <a:gd name="T21" fmla="*/ 10 h 90"/>
                  <a:gd name="T22" fmla="*/ 30 w 70"/>
                  <a:gd name="T23" fmla="*/ 22 h 90"/>
                  <a:gd name="T24" fmla="*/ 64 w 70"/>
                  <a:gd name="T25" fmla="*/ 22 h 90"/>
                  <a:gd name="T26" fmla="*/ 64 w 70"/>
                  <a:gd name="T27" fmla="*/ 34 h 90"/>
                  <a:gd name="T28" fmla="*/ 56 w 70"/>
                  <a:gd name="T29" fmla="*/ 38 h 90"/>
                  <a:gd name="T30" fmla="*/ 52 w 70"/>
                  <a:gd name="T31" fmla="*/ 40 h 90"/>
                  <a:gd name="T32" fmla="*/ 48 w 70"/>
                  <a:gd name="T33" fmla="*/ 46 h 90"/>
                  <a:gd name="T34" fmla="*/ 48 w 70"/>
                  <a:gd name="T35" fmla="*/ 50 h 90"/>
                  <a:gd name="T36" fmla="*/ 48 w 70"/>
                  <a:gd name="T37" fmla="*/ 54 h 90"/>
                  <a:gd name="T38" fmla="*/ 56 w 70"/>
                  <a:gd name="T39" fmla="*/ 58 h 90"/>
                  <a:gd name="T40" fmla="*/ 60 w 70"/>
                  <a:gd name="T41" fmla="*/ 46 h 90"/>
                  <a:gd name="T42" fmla="*/ 70 w 70"/>
                  <a:gd name="T43" fmla="*/ 48 h 90"/>
                  <a:gd name="T44" fmla="*/ 68 w 70"/>
                  <a:gd name="T45" fmla="*/ 60 h 90"/>
                  <a:gd name="T46" fmla="*/ 68 w 70"/>
                  <a:gd name="T47" fmla="*/ 70 h 90"/>
                  <a:gd name="T48" fmla="*/ 70 w 70"/>
                  <a:gd name="T49" fmla="*/ 76 h 90"/>
                  <a:gd name="T50" fmla="*/ 70 w 70"/>
                  <a:gd name="T51" fmla="*/ 86 h 90"/>
                  <a:gd name="T52" fmla="*/ 64 w 70"/>
                  <a:gd name="T53" fmla="*/ 90 h 90"/>
                  <a:gd name="T54" fmla="*/ 60 w 70"/>
                  <a:gd name="T55" fmla="*/ 82 h 90"/>
                  <a:gd name="T56" fmla="*/ 58 w 70"/>
                  <a:gd name="T57" fmla="*/ 68 h 90"/>
                  <a:gd name="T58" fmla="*/ 54 w 70"/>
                  <a:gd name="T59" fmla="*/ 64 h 90"/>
                  <a:gd name="T60" fmla="*/ 48 w 70"/>
                  <a:gd name="T61" fmla="*/ 62 h 90"/>
                  <a:gd name="T62" fmla="*/ 40 w 70"/>
                  <a:gd name="T63" fmla="*/ 56 h 90"/>
                  <a:gd name="T64" fmla="*/ 36 w 70"/>
                  <a:gd name="T65" fmla="*/ 62 h 90"/>
                  <a:gd name="T66" fmla="*/ 36 w 70"/>
                  <a:gd name="T67" fmla="*/ 74 h 90"/>
                  <a:gd name="T68" fmla="*/ 26 w 70"/>
                  <a:gd name="T69" fmla="*/ 74 h 90"/>
                  <a:gd name="T70" fmla="*/ 14 w 70"/>
                  <a:gd name="T71"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57" name="Freeform 231">
                <a:extLst>
                  <a:ext uri="{FF2B5EF4-FFF2-40B4-BE49-F238E27FC236}">
                    <a16:creationId xmlns:a16="http://schemas.microsoft.com/office/drawing/2014/main" id="{803291C7-3E2B-4AD7-9EE9-DCB9029861C2}"/>
                  </a:ext>
                </a:extLst>
              </p:cNvPr>
              <p:cNvSpPr>
                <a:spLocks/>
              </p:cNvSpPr>
              <p:nvPr/>
            </p:nvSpPr>
            <p:spPr bwMode="gray">
              <a:xfrm>
                <a:off x="7913557" y="4435733"/>
                <a:ext cx="52834" cy="96271"/>
              </a:xfrm>
              <a:custGeom>
                <a:avLst/>
                <a:gdLst>
                  <a:gd name="T0" fmla="*/ 6 w 32"/>
                  <a:gd name="T1" fmla="*/ 0 h 58"/>
                  <a:gd name="T2" fmla="*/ 16 w 32"/>
                  <a:gd name="T3" fmla="*/ 12 h 58"/>
                  <a:gd name="T4" fmla="*/ 26 w 32"/>
                  <a:gd name="T5" fmla="*/ 26 h 58"/>
                  <a:gd name="T6" fmla="*/ 32 w 32"/>
                  <a:gd name="T7" fmla="*/ 40 h 58"/>
                  <a:gd name="T8" fmla="*/ 26 w 32"/>
                  <a:gd name="T9" fmla="*/ 56 h 58"/>
                  <a:gd name="T10" fmla="*/ 16 w 32"/>
                  <a:gd name="T11" fmla="*/ 58 h 58"/>
                  <a:gd name="T12" fmla="*/ 6 w 32"/>
                  <a:gd name="T13" fmla="*/ 56 h 58"/>
                  <a:gd name="T14" fmla="*/ 0 w 32"/>
                  <a:gd name="T15" fmla="*/ 44 h 58"/>
                  <a:gd name="T16" fmla="*/ 0 w 32"/>
                  <a:gd name="T17" fmla="*/ 26 h 58"/>
                  <a:gd name="T18" fmla="*/ 4 w 32"/>
                  <a:gd name="T19" fmla="*/ 12 h 58"/>
                  <a:gd name="T20" fmla="*/ 6 w 32"/>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58" name="Freeform 233">
                <a:extLst>
                  <a:ext uri="{FF2B5EF4-FFF2-40B4-BE49-F238E27FC236}">
                    <a16:creationId xmlns:a16="http://schemas.microsoft.com/office/drawing/2014/main" id="{3D768A29-FCFD-4B37-A702-2EF615A8A9F8}"/>
                  </a:ext>
                </a:extLst>
              </p:cNvPr>
              <p:cNvSpPr>
                <a:spLocks/>
              </p:cNvSpPr>
              <p:nvPr/>
            </p:nvSpPr>
            <p:spPr bwMode="gray">
              <a:xfrm>
                <a:off x="8237167" y="3924507"/>
                <a:ext cx="221243" cy="491308"/>
              </a:xfrm>
              <a:custGeom>
                <a:avLst/>
                <a:gdLst>
                  <a:gd name="T0" fmla="*/ 6 w 134"/>
                  <a:gd name="T1" fmla="*/ 120 h 296"/>
                  <a:gd name="T2" fmla="*/ 12 w 134"/>
                  <a:gd name="T3" fmla="*/ 104 h 296"/>
                  <a:gd name="T4" fmla="*/ 32 w 134"/>
                  <a:gd name="T5" fmla="*/ 74 h 296"/>
                  <a:gd name="T6" fmla="*/ 44 w 134"/>
                  <a:gd name="T7" fmla="*/ 46 h 296"/>
                  <a:gd name="T8" fmla="*/ 62 w 134"/>
                  <a:gd name="T9" fmla="*/ 20 h 296"/>
                  <a:gd name="T10" fmla="*/ 76 w 134"/>
                  <a:gd name="T11" fmla="*/ 10 h 296"/>
                  <a:gd name="T12" fmla="*/ 90 w 134"/>
                  <a:gd name="T13" fmla="*/ 2 h 296"/>
                  <a:gd name="T14" fmla="*/ 104 w 134"/>
                  <a:gd name="T15" fmla="*/ 18 h 296"/>
                  <a:gd name="T16" fmla="*/ 94 w 134"/>
                  <a:gd name="T17" fmla="*/ 52 h 296"/>
                  <a:gd name="T18" fmla="*/ 86 w 134"/>
                  <a:gd name="T19" fmla="*/ 68 h 296"/>
                  <a:gd name="T20" fmla="*/ 106 w 134"/>
                  <a:gd name="T21" fmla="*/ 88 h 296"/>
                  <a:gd name="T22" fmla="*/ 116 w 134"/>
                  <a:gd name="T23" fmla="*/ 108 h 296"/>
                  <a:gd name="T24" fmla="*/ 124 w 134"/>
                  <a:gd name="T25" fmla="*/ 116 h 296"/>
                  <a:gd name="T26" fmla="*/ 134 w 134"/>
                  <a:gd name="T27" fmla="*/ 126 h 296"/>
                  <a:gd name="T28" fmla="*/ 106 w 134"/>
                  <a:gd name="T29" fmla="*/ 144 h 296"/>
                  <a:gd name="T30" fmla="*/ 88 w 134"/>
                  <a:gd name="T31" fmla="*/ 158 h 296"/>
                  <a:gd name="T32" fmla="*/ 84 w 134"/>
                  <a:gd name="T33" fmla="*/ 168 h 296"/>
                  <a:gd name="T34" fmla="*/ 88 w 134"/>
                  <a:gd name="T35" fmla="*/ 184 h 296"/>
                  <a:gd name="T36" fmla="*/ 104 w 134"/>
                  <a:gd name="T37" fmla="*/ 208 h 296"/>
                  <a:gd name="T38" fmla="*/ 96 w 134"/>
                  <a:gd name="T39" fmla="*/ 228 h 296"/>
                  <a:gd name="T40" fmla="*/ 110 w 134"/>
                  <a:gd name="T41" fmla="*/ 248 h 296"/>
                  <a:gd name="T42" fmla="*/ 116 w 134"/>
                  <a:gd name="T43" fmla="*/ 274 h 296"/>
                  <a:gd name="T44" fmla="*/ 100 w 134"/>
                  <a:gd name="T45" fmla="*/ 296 h 296"/>
                  <a:gd name="T46" fmla="*/ 100 w 134"/>
                  <a:gd name="T47" fmla="*/ 280 h 296"/>
                  <a:gd name="T48" fmla="*/ 100 w 134"/>
                  <a:gd name="T49" fmla="*/ 256 h 296"/>
                  <a:gd name="T50" fmla="*/ 90 w 134"/>
                  <a:gd name="T51" fmla="*/ 230 h 296"/>
                  <a:gd name="T52" fmla="*/ 84 w 134"/>
                  <a:gd name="T53" fmla="*/ 200 h 296"/>
                  <a:gd name="T54" fmla="*/ 68 w 134"/>
                  <a:gd name="T55" fmla="*/ 200 h 296"/>
                  <a:gd name="T56" fmla="*/ 54 w 134"/>
                  <a:gd name="T57" fmla="*/ 212 h 296"/>
                  <a:gd name="T58" fmla="*/ 36 w 134"/>
                  <a:gd name="T59" fmla="*/ 204 h 296"/>
                  <a:gd name="T60" fmla="*/ 38 w 134"/>
                  <a:gd name="T61" fmla="*/ 176 h 296"/>
                  <a:gd name="T62" fmla="*/ 26 w 134"/>
                  <a:gd name="T63" fmla="*/ 158 h 296"/>
                  <a:gd name="T64" fmla="*/ 0 w 134"/>
                  <a:gd name="T65" fmla="*/ 12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59" name="Freeform 234">
                <a:extLst>
                  <a:ext uri="{FF2B5EF4-FFF2-40B4-BE49-F238E27FC236}">
                    <a16:creationId xmlns:a16="http://schemas.microsoft.com/office/drawing/2014/main" id="{6212D813-DA32-49A2-B17A-75BDABCBBBB1}"/>
                  </a:ext>
                </a:extLst>
              </p:cNvPr>
              <p:cNvSpPr>
                <a:spLocks/>
              </p:cNvSpPr>
              <p:nvPr/>
            </p:nvSpPr>
            <p:spPr bwMode="gray">
              <a:xfrm>
                <a:off x="8375858" y="4146924"/>
                <a:ext cx="214639" cy="398358"/>
              </a:xfrm>
              <a:custGeom>
                <a:avLst/>
                <a:gdLst>
                  <a:gd name="T0" fmla="*/ 20 w 130"/>
                  <a:gd name="T1" fmla="*/ 198 h 240"/>
                  <a:gd name="T2" fmla="*/ 14 w 130"/>
                  <a:gd name="T3" fmla="*/ 174 h 240"/>
                  <a:gd name="T4" fmla="*/ 28 w 130"/>
                  <a:gd name="T5" fmla="*/ 152 h 240"/>
                  <a:gd name="T6" fmla="*/ 26 w 130"/>
                  <a:gd name="T7" fmla="*/ 130 h 240"/>
                  <a:gd name="T8" fmla="*/ 18 w 130"/>
                  <a:gd name="T9" fmla="*/ 102 h 240"/>
                  <a:gd name="T10" fmla="*/ 20 w 130"/>
                  <a:gd name="T11" fmla="*/ 74 h 240"/>
                  <a:gd name="T12" fmla="*/ 4 w 130"/>
                  <a:gd name="T13" fmla="*/ 50 h 240"/>
                  <a:gd name="T14" fmla="*/ 4 w 130"/>
                  <a:gd name="T15" fmla="*/ 24 h 240"/>
                  <a:gd name="T16" fmla="*/ 22 w 130"/>
                  <a:gd name="T17" fmla="*/ 10 h 240"/>
                  <a:gd name="T18" fmla="*/ 48 w 130"/>
                  <a:gd name="T19" fmla="*/ 6 h 240"/>
                  <a:gd name="T20" fmla="*/ 56 w 130"/>
                  <a:gd name="T21" fmla="*/ 16 h 240"/>
                  <a:gd name="T22" fmla="*/ 56 w 130"/>
                  <a:gd name="T23" fmla="*/ 34 h 240"/>
                  <a:gd name="T24" fmla="*/ 68 w 130"/>
                  <a:gd name="T25" fmla="*/ 42 h 240"/>
                  <a:gd name="T26" fmla="*/ 88 w 130"/>
                  <a:gd name="T27" fmla="*/ 40 h 240"/>
                  <a:gd name="T28" fmla="*/ 116 w 130"/>
                  <a:gd name="T29" fmla="*/ 50 h 240"/>
                  <a:gd name="T30" fmla="*/ 130 w 130"/>
                  <a:gd name="T31" fmla="*/ 76 h 240"/>
                  <a:gd name="T32" fmla="*/ 126 w 130"/>
                  <a:gd name="T33" fmla="*/ 98 h 240"/>
                  <a:gd name="T34" fmla="*/ 78 w 130"/>
                  <a:gd name="T35" fmla="*/ 112 h 240"/>
                  <a:gd name="T36" fmla="*/ 82 w 130"/>
                  <a:gd name="T37" fmla="*/ 130 h 240"/>
                  <a:gd name="T38" fmla="*/ 84 w 130"/>
                  <a:gd name="T39" fmla="*/ 144 h 240"/>
                  <a:gd name="T40" fmla="*/ 56 w 130"/>
                  <a:gd name="T41" fmla="*/ 126 h 240"/>
                  <a:gd name="T42" fmla="*/ 44 w 130"/>
                  <a:gd name="T43" fmla="*/ 116 h 240"/>
                  <a:gd name="T44" fmla="*/ 40 w 130"/>
                  <a:gd name="T45" fmla="*/ 132 h 240"/>
                  <a:gd name="T46" fmla="*/ 32 w 130"/>
                  <a:gd name="T47" fmla="*/ 154 h 240"/>
                  <a:gd name="T48" fmla="*/ 24 w 130"/>
                  <a:gd name="T49" fmla="*/ 178 h 240"/>
                  <a:gd name="T50" fmla="*/ 40 w 130"/>
                  <a:gd name="T51" fmla="*/ 186 h 240"/>
                  <a:gd name="T52" fmla="*/ 46 w 130"/>
                  <a:gd name="T53" fmla="*/ 210 h 240"/>
                  <a:gd name="T54" fmla="*/ 64 w 130"/>
                  <a:gd name="T55" fmla="*/ 222 h 240"/>
                  <a:gd name="T56" fmla="*/ 68 w 130"/>
                  <a:gd name="T57" fmla="*/ 234 h 240"/>
                  <a:gd name="T58" fmla="*/ 56 w 130"/>
                  <a:gd name="T59" fmla="*/ 238 h 240"/>
                  <a:gd name="T60" fmla="*/ 52 w 130"/>
                  <a:gd name="T61" fmla="*/ 226 h 240"/>
                  <a:gd name="T62" fmla="*/ 34 w 130"/>
                  <a:gd name="T63" fmla="*/ 2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0" name="Freeform 235">
                <a:extLst>
                  <a:ext uri="{FF2B5EF4-FFF2-40B4-BE49-F238E27FC236}">
                    <a16:creationId xmlns:a16="http://schemas.microsoft.com/office/drawing/2014/main" id="{D42E127B-9152-4E90-BAD9-72530D4915AD}"/>
                  </a:ext>
                </a:extLst>
              </p:cNvPr>
              <p:cNvSpPr>
                <a:spLocks/>
              </p:cNvSpPr>
              <p:nvPr/>
            </p:nvSpPr>
            <p:spPr bwMode="gray">
              <a:xfrm>
                <a:off x="8445202" y="4518724"/>
                <a:ext cx="105669" cy="136106"/>
              </a:xfrm>
              <a:custGeom>
                <a:avLst/>
                <a:gdLst>
                  <a:gd name="T0" fmla="*/ 0 w 64"/>
                  <a:gd name="T1" fmla="*/ 0 h 82"/>
                  <a:gd name="T2" fmla="*/ 10 w 64"/>
                  <a:gd name="T3" fmla="*/ 2 h 82"/>
                  <a:gd name="T4" fmla="*/ 16 w 64"/>
                  <a:gd name="T5" fmla="*/ 6 h 82"/>
                  <a:gd name="T6" fmla="*/ 14 w 64"/>
                  <a:gd name="T7" fmla="*/ 14 h 82"/>
                  <a:gd name="T8" fmla="*/ 24 w 64"/>
                  <a:gd name="T9" fmla="*/ 16 h 82"/>
                  <a:gd name="T10" fmla="*/ 26 w 64"/>
                  <a:gd name="T11" fmla="*/ 10 h 82"/>
                  <a:gd name="T12" fmla="*/ 30 w 64"/>
                  <a:gd name="T13" fmla="*/ 6 h 82"/>
                  <a:gd name="T14" fmla="*/ 40 w 64"/>
                  <a:gd name="T15" fmla="*/ 14 h 82"/>
                  <a:gd name="T16" fmla="*/ 52 w 64"/>
                  <a:gd name="T17" fmla="*/ 30 h 82"/>
                  <a:gd name="T18" fmla="*/ 52 w 64"/>
                  <a:gd name="T19" fmla="*/ 40 h 82"/>
                  <a:gd name="T20" fmla="*/ 54 w 64"/>
                  <a:gd name="T21" fmla="*/ 62 h 82"/>
                  <a:gd name="T22" fmla="*/ 60 w 64"/>
                  <a:gd name="T23" fmla="*/ 70 h 82"/>
                  <a:gd name="T24" fmla="*/ 64 w 64"/>
                  <a:gd name="T25" fmla="*/ 78 h 82"/>
                  <a:gd name="T26" fmla="*/ 64 w 64"/>
                  <a:gd name="T27" fmla="*/ 82 h 82"/>
                  <a:gd name="T28" fmla="*/ 54 w 64"/>
                  <a:gd name="T29" fmla="*/ 82 h 82"/>
                  <a:gd name="T30" fmla="*/ 36 w 64"/>
                  <a:gd name="T31" fmla="*/ 72 h 82"/>
                  <a:gd name="T32" fmla="*/ 16 w 64"/>
                  <a:gd name="T33" fmla="*/ 60 h 82"/>
                  <a:gd name="T34" fmla="*/ 18 w 64"/>
                  <a:gd name="T35" fmla="*/ 52 h 82"/>
                  <a:gd name="T36" fmla="*/ 10 w 64"/>
                  <a:gd name="T37" fmla="*/ 42 h 82"/>
                  <a:gd name="T38" fmla="*/ 4 w 64"/>
                  <a:gd name="T39" fmla="*/ 26 h 82"/>
                  <a:gd name="T40" fmla="*/ 4 w 64"/>
                  <a:gd name="T41" fmla="*/ 10 h 82"/>
                  <a:gd name="T42" fmla="*/ 0 w 64"/>
                  <a:gd name="T4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1" name="Freeform 236">
                <a:extLst>
                  <a:ext uri="{FF2B5EF4-FFF2-40B4-BE49-F238E27FC236}">
                    <a16:creationId xmlns:a16="http://schemas.microsoft.com/office/drawing/2014/main" id="{9C76184A-35E1-4C07-9102-460FD9D002D9}"/>
                  </a:ext>
                </a:extLst>
              </p:cNvPr>
              <p:cNvSpPr>
                <a:spLocks/>
              </p:cNvSpPr>
              <p:nvPr/>
            </p:nvSpPr>
            <p:spPr bwMode="gray">
              <a:xfrm>
                <a:off x="8696166" y="4512086"/>
                <a:ext cx="254266" cy="156024"/>
              </a:xfrm>
              <a:custGeom>
                <a:avLst/>
                <a:gdLst>
                  <a:gd name="T0" fmla="*/ 0 w 154"/>
                  <a:gd name="T1" fmla="*/ 84 h 94"/>
                  <a:gd name="T2" fmla="*/ 10 w 154"/>
                  <a:gd name="T3" fmla="*/ 94 h 94"/>
                  <a:gd name="T4" fmla="*/ 22 w 154"/>
                  <a:gd name="T5" fmla="*/ 94 h 94"/>
                  <a:gd name="T6" fmla="*/ 30 w 154"/>
                  <a:gd name="T7" fmla="*/ 92 h 94"/>
                  <a:gd name="T8" fmla="*/ 44 w 154"/>
                  <a:gd name="T9" fmla="*/ 86 h 94"/>
                  <a:gd name="T10" fmla="*/ 52 w 154"/>
                  <a:gd name="T11" fmla="*/ 84 h 94"/>
                  <a:gd name="T12" fmla="*/ 60 w 154"/>
                  <a:gd name="T13" fmla="*/ 92 h 94"/>
                  <a:gd name="T14" fmla="*/ 72 w 154"/>
                  <a:gd name="T15" fmla="*/ 86 h 94"/>
                  <a:gd name="T16" fmla="*/ 84 w 154"/>
                  <a:gd name="T17" fmla="*/ 74 h 94"/>
                  <a:gd name="T18" fmla="*/ 94 w 154"/>
                  <a:gd name="T19" fmla="*/ 56 h 94"/>
                  <a:gd name="T20" fmla="*/ 96 w 154"/>
                  <a:gd name="T21" fmla="*/ 44 h 94"/>
                  <a:gd name="T22" fmla="*/ 102 w 154"/>
                  <a:gd name="T23" fmla="*/ 40 h 94"/>
                  <a:gd name="T24" fmla="*/ 118 w 154"/>
                  <a:gd name="T25" fmla="*/ 38 h 94"/>
                  <a:gd name="T26" fmla="*/ 126 w 154"/>
                  <a:gd name="T27" fmla="*/ 44 h 94"/>
                  <a:gd name="T28" fmla="*/ 138 w 154"/>
                  <a:gd name="T29" fmla="*/ 44 h 94"/>
                  <a:gd name="T30" fmla="*/ 142 w 154"/>
                  <a:gd name="T31" fmla="*/ 40 h 94"/>
                  <a:gd name="T32" fmla="*/ 134 w 154"/>
                  <a:gd name="T33" fmla="*/ 34 h 94"/>
                  <a:gd name="T34" fmla="*/ 140 w 154"/>
                  <a:gd name="T35" fmla="*/ 30 h 94"/>
                  <a:gd name="T36" fmla="*/ 148 w 154"/>
                  <a:gd name="T37" fmla="*/ 30 h 94"/>
                  <a:gd name="T38" fmla="*/ 154 w 154"/>
                  <a:gd name="T39" fmla="*/ 28 h 94"/>
                  <a:gd name="T40" fmla="*/ 140 w 154"/>
                  <a:gd name="T41" fmla="*/ 20 h 94"/>
                  <a:gd name="T42" fmla="*/ 132 w 154"/>
                  <a:gd name="T43" fmla="*/ 16 h 94"/>
                  <a:gd name="T44" fmla="*/ 124 w 154"/>
                  <a:gd name="T45" fmla="*/ 8 h 94"/>
                  <a:gd name="T46" fmla="*/ 120 w 154"/>
                  <a:gd name="T47" fmla="*/ 2 h 94"/>
                  <a:gd name="T48" fmla="*/ 110 w 154"/>
                  <a:gd name="T49" fmla="*/ 0 h 94"/>
                  <a:gd name="T50" fmla="*/ 102 w 154"/>
                  <a:gd name="T51" fmla="*/ 10 h 94"/>
                  <a:gd name="T52" fmla="*/ 96 w 154"/>
                  <a:gd name="T53" fmla="*/ 18 h 94"/>
                  <a:gd name="T54" fmla="*/ 92 w 154"/>
                  <a:gd name="T55" fmla="*/ 22 h 94"/>
                  <a:gd name="T56" fmla="*/ 88 w 154"/>
                  <a:gd name="T57" fmla="*/ 28 h 94"/>
                  <a:gd name="T58" fmla="*/ 98 w 154"/>
                  <a:gd name="T59" fmla="*/ 36 h 94"/>
                  <a:gd name="T60" fmla="*/ 94 w 154"/>
                  <a:gd name="T61" fmla="*/ 40 h 94"/>
                  <a:gd name="T62" fmla="*/ 88 w 154"/>
                  <a:gd name="T63" fmla="*/ 36 h 94"/>
                  <a:gd name="T64" fmla="*/ 84 w 154"/>
                  <a:gd name="T65" fmla="*/ 38 h 94"/>
                  <a:gd name="T66" fmla="*/ 82 w 154"/>
                  <a:gd name="T67" fmla="*/ 46 h 94"/>
                  <a:gd name="T68" fmla="*/ 76 w 154"/>
                  <a:gd name="T69" fmla="*/ 46 h 94"/>
                  <a:gd name="T70" fmla="*/ 68 w 154"/>
                  <a:gd name="T71" fmla="*/ 40 h 94"/>
                  <a:gd name="T72" fmla="*/ 60 w 154"/>
                  <a:gd name="T73" fmla="*/ 54 h 94"/>
                  <a:gd name="T74" fmla="*/ 52 w 154"/>
                  <a:gd name="T75" fmla="*/ 64 h 94"/>
                  <a:gd name="T76" fmla="*/ 40 w 154"/>
                  <a:gd name="T77" fmla="*/ 62 h 94"/>
                  <a:gd name="T78" fmla="*/ 28 w 154"/>
                  <a:gd name="T79" fmla="*/ 66 h 94"/>
                  <a:gd name="T80" fmla="*/ 22 w 154"/>
                  <a:gd name="T81" fmla="*/ 78 h 94"/>
                  <a:gd name="T82" fmla="*/ 26 w 154"/>
                  <a:gd name="T83" fmla="*/ 84 h 94"/>
                  <a:gd name="T84" fmla="*/ 28 w 154"/>
                  <a:gd name="T85" fmla="*/ 88 h 94"/>
                  <a:gd name="T86" fmla="*/ 20 w 154"/>
                  <a:gd name="T87" fmla="*/ 92 h 94"/>
                  <a:gd name="T88" fmla="*/ 14 w 154"/>
                  <a:gd name="T89" fmla="*/ 84 h 94"/>
                  <a:gd name="T90" fmla="*/ 10 w 154"/>
                  <a:gd name="T91" fmla="*/ 80 h 94"/>
                  <a:gd name="T92" fmla="*/ 0 w 154"/>
                  <a:gd name="T93"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2" name="Freeform 237">
                <a:extLst>
                  <a:ext uri="{FF2B5EF4-FFF2-40B4-BE49-F238E27FC236}">
                    <a16:creationId xmlns:a16="http://schemas.microsoft.com/office/drawing/2014/main" id="{ECE2F351-8315-4C0A-93A9-ED21176B769E}"/>
                  </a:ext>
                </a:extLst>
              </p:cNvPr>
              <p:cNvSpPr>
                <a:spLocks/>
              </p:cNvSpPr>
              <p:nvPr/>
            </p:nvSpPr>
            <p:spPr bwMode="gray">
              <a:xfrm>
                <a:off x="8673050" y="4575160"/>
                <a:ext cx="264170" cy="222417"/>
              </a:xfrm>
              <a:custGeom>
                <a:avLst/>
                <a:gdLst>
                  <a:gd name="T0" fmla="*/ 14 w 160"/>
                  <a:gd name="T1" fmla="*/ 46 h 134"/>
                  <a:gd name="T2" fmla="*/ 24 w 160"/>
                  <a:gd name="T3" fmla="*/ 56 h 134"/>
                  <a:gd name="T4" fmla="*/ 36 w 160"/>
                  <a:gd name="T5" fmla="*/ 56 h 134"/>
                  <a:gd name="T6" fmla="*/ 44 w 160"/>
                  <a:gd name="T7" fmla="*/ 54 h 134"/>
                  <a:gd name="T8" fmla="*/ 66 w 160"/>
                  <a:gd name="T9" fmla="*/ 46 h 134"/>
                  <a:gd name="T10" fmla="*/ 74 w 160"/>
                  <a:gd name="T11" fmla="*/ 54 h 134"/>
                  <a:gd name="T12" fmla="*/ 86 w 160"/>
                  <a:gd name="T13" fmla="*/ 48 h 134"/>
                  <a:gd name="T14" fmla="*/ 98 w 160"/>
                  <a:gd name="T15" fmla="*/ 36 h 134"/>
                  <a:gd name="T16" fmla="*/ 108 w 160"/>
                  <a:gd name="T17" fmla="*/ 18 h 134"/>
                  <a:gd name="T18" fmla="*/ 110 w 160"/>
                  <a:gd name="T19" fmla="*/ 6 h 134"/>
                  <a:gd name="T20" fmla="*/ 116 w 160"/>
                  <a:gd name="T21" fmla="*/ 2 h 134"/>
                  <a:gd name="T22" fmla="*/ 132 w 160"/>
                  <a:gd name="T23" fmla="*/ 0 h 134"/>
                  <a:gd name="T24" fmla="*/ 140 w 160"/>
                  <a:gd name="T25" fmla="*/ 6 h 134"/>
                  <a:gd name="T26" fmla="*/ 138 w 160"/>
                  <a:gd name="T27" fmla="*/ 14 h 134"/>
                  <a:gd name="T28" fmla="*/ 132 w 160"/>
                  <a:gd name="T29" fmla="*/ 16 h 134"/>
                  <a:gd name="T30" fmla="*/ 140 w 160"/>
                  <a:gd name="T31" fmla="*/ 26 h 134"/>
                  <a:gd name="T32" fmla="*/ 146 w 160"/>
                  <a:gd name="T33" fmla="*/ 42 h 134"/>
                  <a:gd name="T34" fmla="*/ 150 w 160"/>
                  <a:gd name="T35" fmla="*/ 48 h 134"/>
                  <a:gd name="T36" fmla="*/ 160 w 160"/>
                  <a:gd name="T37" fmla="*/ 56 h 134"/>
                  <a:gd name="T38" fmla="*/ 156 w 160"/>
                  <a:gd name="T39" fmla="*/ 60 h 134"/>
                  <a:gd name="T40" fmla="*/ 144 w 160"/>
                  <a:gd name="T41" fmla="*/ 58 h 134"/>
                  <a:gd name="T42" fmla="*/ 138 w 160"/>
                  <a:gd name="T43" fmla="*/ 64 h 134"/>
                  <a:gd name="T44" fmla="*/ 136 w 160"/>
                  <a:gd name="T45" fmla="*/ 84 h 134"/>
                  <a:gd name="T46" fmla="*/ 120 w 160"/>
                  <a:gd name="T47" fmla="*/ 96 h 134"/>
                  <a:gd name="T48" fmla="*/ 122 w 160"/>
                  <a:gd name="T49" fmla="*/ 112 h 134"/>
                  <a:gd name="T50" fmla="*/ 120 w 160"/>
                  <a:gd name="T51" fmla="*/ 118 h 134"/>
                  <a:gd name="T52" fmla="*/ 118 w 160"/>
                  <a:gd name="T53" fmla="*/ 134 h 134"/>
                  <a:gd name="T54" fmla="*/ 94 w 160"/>
                  <a:gd name="T55" fmla="*/ 132 h 134"/>
                  <a:gd name="T56" fmla="*/ 92 w 160"/>
                  <a:gd name="T57" fmla="*/ 124 h 134"/>
                  <a:gd name="T58" fmla="*/ 64 w 160"/>
                  <a:gd name="T59" fmla="*/ 120 h 134"/>
                  <a:gd name="T60" fmla="*/ 60 w 160"/>
                  <a:gd name="T61" fmla="*/ 126 h 134"/>
                  <a:gd name="T62" fmla="*/ 46 w 160"/>
                  <a:gd name="T63" fmla="*/ 124 h 134"/>
                  <a:gd name="T64" fmla="*/ 44 w 160"/>
                  <a:gd name="T65" fmla="*/ 116 h 134"/>
                  <a:gd name="T66" fmla="*/ 24 w 160"/>
                  <a:gd name="T67" fmla="*/ 116 h 134"/>
                  <a:gd name="T68" fmla="*/ 20 w 160"/>
                  <a:gd name="T69" fmla="*/ 96 h 134"/>
                  <a:gd name="T70" fmla="*/ 12 w 160"/>
                  <a:gd name="T71" fmla="*/ 86 h 134"/>
                  <a:gd name="T72" fmla="*/ 2 w 160"/>
                  <a:gd name="T73" fmla="*/ 66 h 134"/>
                  <a:gd name="T74" fmla="*/ 0 w 160"/>
                  <a:gd name="T75" fmla="*/ 54 h 134"/>
                  <a:gd name="T76" fmla="*/ 6 w 160"/>
                  <a:gd name="T77" fmla="*/ 46 h 134"/>
                  <a:gd name="T78" fmla="*/ 14 w 160"/>
                  <a:gd name="T7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3" name="Freeform 238">
                <a:extLst>
                  <a:ext uri="{FF2B5EF4-FFF2-40B4-BE49-F238E27FC236}">
                    <a16:creationId xmlns:a16="http://schemas.microsoft.com/office/drawing/2014/main" id="{E86B28D8-2FF3-49CB-9DB1-42B95A662D93}"/>
                  </a:ext>
                </a:extLst>
              </p:cNvPr>
              <p:cNvSpPr>
                <a:spLocks/>
              </p:cNvSpPr>
              <p:nvPr/>
            </p:nvSpPr>
            <p:spPr bwMode="gray">
              <a:xfrm>
                <a:off x="8313117" y="4551922"/>
                <a:ext cx="283984" cy="292130"/>
              </a:xfrm>
              <a:custGeom>
                <a:avLst/>
                <a:gdLst>
                  <a:gd name="T0" fmla="*/ 0 w 172"/>
                  <a:gd name="T1" fmla="*/ 0 h 176"/>
                  <a:gd name="T2" fmla="*/ 20 w 172"/>
                  <a:gd name="T3" fmla="*/ 2 h 176"/>
                  <a:gd name="T4" fmla="*/ 38 w 172"/>
                  <a:gd name="T5" fmla="*/ 4 h 176"/>
                  <a:gd name="T6" fmla="*/ 48 w 172"/>
                  <a:gd name="T7" fmla="*/ 18 h 176"/>
                  <a:gd name="T8" fmla="*/ 60 w 172"/>
                  <a:gd name="T9" fmla="*/ 28 h 176"/>
                  <a:gd name="T10" fmla="*/ 72 w 172"/>
                  <a:gd name="T11" fmla="*/ 36 h 176"/>
                  <a:gd name="T12" fmla="*/ 84 w 172"/>
                  <a:gd name="T13" fmla="*/ 50 h 176"/>
                  <a:gd name="T14" fmla="*/ 96 w 172"/>
                  <a:gd name="T15" fmla="*/ 54 h 176"/>
                  <a:gd name="T16" fmla="*/ 108 w 172"/>
                  <a:gd name="T17" fmla="*/ 64 h 176"/>
                  <a:gd name="T18" fmla="*/ 122 w 172"/>
                  <a:gd name="T19" fmla="*/ 78 h 176"/>
                  <a:gd name="T20" fmla="*/ 134 w 172"/>
                  <a:gd name="T21" fmla="*/ 84 h 176"/>
                  <a:gd name="T22" fmla="*/ 134 w 172"/>
                  <a:gd name="T23" fmla="*/ 96 h 176"/>
                  <a:gd name="T24" fmla="*/ 136 w 172"/>
                  <a:gd name="T25" fmla="*/ 102 h 176"/>
                  <a:gd name="T26" fmla="*/ 144 w 172"/>
                  <a:gd name="T27" fmla="*/ 104 h 176"/>
                  <a:gd name="T28" fmla="*/ 152 w 172"/>
                  <a:gd name="T29" fmla="*/ 116 h 176"/>
                  <a:gd name="T30" fmla="*/ 152 w 172"/>
                  <a:gd name="T31" fmla="*/ 124 h 176"/>
                  <a:gd name="T32" fmla="*/ 150 w 172"/>
                  <a:gd name="T33" fmla="*/ 130 h 176"/>
                  <a:gd name="T34" fmla="*/ 160 w 172"/>
                  <a:gd name="T35" fmla="*/ 124 h 176"/>
                  <a:gd name="T36" fmla="*/ 172 w 172"/>
                  <a:gd name="T37" fmla="*/ 130 h 176"/>
                  <a:gd name="T38" fmla="*/ 172 w 172"/>
                  <a:gd name="T39" fmla="*/ 156 h 176"/>
                  <a:gd name="T40" fmla="*/ 170 w 172"/>
                  <a:gd name="T41" fmla="*/ 176 h 176"/>
                  <a:gd name="T42" fmla="*/ 160 w 172"/>
                  <a:gd name="T43" fmla="*/ 174 h 176"/>
                  <a:gd name="T44" fmla="*/ 152 w 172"/>
                  <a:gd name="T45" fmla="*/ 176 h 176"/>
                  <a:gd name="T46" fmla="*/ 142 w 172"/>
                  <a:gd name="T47" fmla="*/ 174 h 176"/>
                  <a:gd name="T48" fmla="*/ 96 w 172"/>
                  <a:gd name="T49" fmla="*/ 128 h 176"/>
                  <a:gd name="T50" fmla="*/ 90 w 172"/>
                  <a:gd name="T51" fmla="*/ 120 h 176"/>
                  <a:gd name="T52" fmla="*/ 86 w 172"/>
                  <a:gd name="T53" fmla="*/ 106 h 176"/>
                  <a:gd name="T54" fmla="*/ 64 w 172"/>
                  <a:gd name="T55" fmla="*/ 80 h 176"/>
                  <a:gd name="T56" fmla="*/ 60 w 172"/>
                  <a:gd name="T57" fmla="*/ 70 h 176"/>
                  <a:gd name="T58" fmla="*/ 60 w 172"/>
                  <a:gd name="T59" fmla="*/ 62 h 176"/>
                  <a:gd name="T60" fmla="*/ 46 w 172"/>
                  <a:gd name="T61" fmla="*/ 50 h 176"/>
                  <a:gd name="T62" fmla="*/ 38 w 172"/>
                  <a:gd name="T63" fmla="*/ 50 h 176"/>
                  <a:gd name="T64" fmla="*/ 38 w 172"/>
                  <a:gd name="T65" fmla="*/ 42 h 176"/>
                  <a:gd name="T66" fmla="*/ 20 w 172"/>
                  <a:gd name="T67" fmla="*/ 22 h 176"/>
                  <a:gd name="T68" fmla="*/ 4 w 172"/>
                  <a:gd name="T69" fmla="*/ 10 h 176"/>
                  <a:gd name="T70" fmla="*/ 0 w 172"/>
                  <a:gd name="T7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4" name="Freeform 239">
                <a:extLst>
                  <a:ext uri="{FF2B5EF4-FFF2-40B4-BE49-F238E27FC236}">
                    <a16:creationId xmlns:a16="http://schemas.microsoft.com/office/drawing/2014/main" id="{A799DFAC-F58E-402E-9B91-FDD9FE1523D5}"/>
                  </a:ext>
                </a:extLst>
              </p:cNvPr>
              <p:cNvSpPr>
                <a:spLocks/>
              </p:cNvSpPr>
              <p:nvPr/>
            </p:nvSpPr>
            <p:spPr bwMode="gray">
              <a:xfrm>
                <a:off x="8636726" y="4761061"/>
                <a:ext cx="26417" cy="23237"/>
              </a:xfrm>
              <a:custGeom>
                <a:avLst/>
                <a:gdLst>
                  <a:gd name="T0" fmla="*/ 0 w 16"/>
                  <a:gd name="T1" fmla="*/ 6 h 14"/>
                  <a:gd name="T2" fmla="*/ 6 w 16"/>
                  <a:gd name="T3" fmla="*/ 0 h 14"/>
                  <a:gd name="T4" fmla="*/ 16 w 16"/>
                  <a:gd name="T5" fmla="*/ 4 h 14"/>
                  <a:gd name="T6" fmla="*/ 14 w 16"/>
                  <a:gd name="T7" fmla="*/ 12 h 14"/>
                  <a:gd name="T8" fmla="*/ 6 w 16"/>
                  <a:gd name="T9" fmla="*/ 14 h 14"/>
                  <a:gd name="T10" fmla="*/ 0 w 16"/>
                  <a:gd name="T11" fmla="*/ 6 h 14"/>
                </a:gdLst>
                <a:ahLst/>
                <a:cxnLst>
                  <a:cxn ang="0">
                    <a:pos x="T0" y="T1"/>
                  </a:cxn>
                  <a:cxn ang="0">
                    <a:pos x="T2" y="T3"/>
                  </a:cxn>
                  <a:cxn ang="0">
                    <a:pos x="T4" y="T5"/>
                  </a:cxn>
                  <a:cxn ang="0">
                    <a:pos x="T6" y="T7"/>
                  </a:cxn>
                  <a:cxn ang="0">
                    <a:pos x="T8" y="T9"/>
                  </a:cxn>
                  <a:cxn ang="0">
                    <a:pos x="T10" y="T11"/>
                  </a:cxn>
                </a:cxnLst>
                <a:rect l="0" t="0" r="r" b="b"/>
                <a:pathLst>
                  <a:path w="16" h="14">
                    <a:moveTo>
                      <a:pt x="0" y="6"/>
                    </a:moveTo>
                    <a:lnTo>
                      <a:pt x="6" y="0"/>
                    </a:lnTo>
                    <a:lnTo>
                      <a:pt x="16" y="4"/>
                    </a:lnTo>
                    <a:lnTo>
                      <a:pt x="14" y="12"/>
                    </a:lnTo>
                    <a:lnTo>
                      <a:pt x="6" y="14"/>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5" name="Freeform 240">
                <a:extLst>
                  <a:ext uri="{FF2B5EF4-FFF2-40B4-BE49-F238E27FC236}">
                    <a16:creationId xmlns:a16="http://schemas.microsoft.com/office/drawing/2014/main" id="{27511059-5CD4-4C62-9394-BC6E8BD62E82}"/>
                  </a:ext>
                </a:extLst>
              </p:cNvPr>
              <p:cNvSpPr>
                <a:spLocks/>
              </p:cNvSpPr>
              <p:nvPr/>
            </p:nvSpPr>
            <p:spPr bwMode="gray">
              <a:xfrm>
                <a:off x="8580591" y="4734501"/>
                <a:ext cx="42928" cy="46475"/>
              </a:xfrm>
              <a:custGeom>
                <a:avLst/>
                <a:gdLst>
                  <a:gd name="T0" fmla="*/ 0 w 26"/>
                  <a:gd name="T1" fmla="*/ 0 h 28"/>
                  <a:gd name="T2" fmla="*/ 12 w 26"/>
                  <a:gd name="T3" fmla="*/ 0 h 28"/>
                  <a:gd name="T4" fmla="*/ 14 w 26"/>
                  <a:gd name="T5" fmla="*/ 10 h 28"/>
                  <a:gd name="T6" fmla="*/ 18 w 26"/>
                  <a:gd name="T7" fmla="*/ 16 h 28"/>
                  <a:gd name="T8" fmla="*/ 24 w 26"/>
                  <a:gd name="T9" fmla="*/ 18 h 28"/>
                  <a:gd name="T10" fmla="*/ 26 w 26"/>
                  <a:gd name="T11" fmla="*/ 26 h 28"/>
                  <a:gd name="T12" fmla="*/ 20 w 26"/>
                  <a:gd name="T13" fmla="*/ 28 h 28"/>
                  <a:gd name="T14" fmla="*/ 14 w 26"/>
                  <a:gd name="T15" fmla="*/ 24 h 28"/>
                  <a:gd name="T16" fmla="*/ 12 w 26"/>
                  <a:gd name="T17" fmla="*/ 16 h 28"/>
                  <a:gd name="T18" fmla="*/ 6 w 26"/>
                  <a:gd name="T19" fmla="*/ 10 h 28"/>
                  <a:gd name="T20" fmla="*/ 0 w 26"/>
                  <a:gd name="T21" fmla="*/ 8 h 28"/>
                  <a:gd name="T22" fmla="*/ 0 w 2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6" name="Freeform 241">
                <a:extLst>
                  <a:ext uri="{FF2B5EF4-FFF2-40B4-BE49-F238E27FC236}">
                    <a16:creationId xmlns:a16="http://schemas.microsoft.com/office/drawing/2014/main" id="{0E7856BF-2389-4155-B26D-3F697BDCFE2C}"/>
                  </a:ext>
                </a:extLst>
              </p:cNvPr>
              <p:cNvSpPr>
                <a:spLocks/>
              </p:cNvSpPr>
              <p:nvPr/>
            </p:nvSpPr>
            <p:spPr bwMode="gray">
              <a:xfrm>
                <a:off x="8587194" y="4854009"/>
                <a:ext cx="260870" cy="73033"/>
              </a:xfrm>
              <a:custGeom>
                <a:avLst/>
                <a:gdLst>
                  <a:gd name="T0" fmla="*/ 8 w 158"/>
                  <a:gd name="T1" fmla="*/ 2 h 44"/>
                  <a:gd name="T2" fmla="*/ 28 w 158"/>
                  <a:gd name="T3" fmla="*/ 0 h 44"/>
                  <a:gd name="T4" fmla="*/ 46 w 158"/>
                  <a:gd name="T5" fmla="*/ 10 h 44"/>
                  <a:gd name="T6" fmla="*/ 56 w 158"/>
                  <a:gd name="T7" fmla="*/ 14 h 44"/>
                  <a:gd name="T8" fmla="*/ 74 w 158"/>
                  <a:gd name="T9" fmla="*/ 14 h 44"/>
                  <a:gd name="T10" fmla="*/ 84 w 158"/>
                  <a:gd name="T11" fmla="*/ 10 h 44"/>
                  <a:gd name="T12" fmla="*/ 100 w 158"/>
                  <a:gd name="T13" fmla="*/ 10 h 44"/>
                  <a:gd name="T14" fmla="*/ 112 w 158"/>
                  <a:gd name="T15" fmla="*/ 18 h 44"/>
                  <a:gd name="T16" fmla="*/ 114 w 158"/>
                  <a:gd name="T17" fmla="*/ 24 h 44"/>
                  <a:gd name="T18" fmla="*/ 134 w 158"/>
                  <a:gd name="T19" fmla="*/ 26 h 44"/>
                  <a:gd name="T20" fmla="*/ 142 w 158"/>
                  <a:gd name="T21" fmla="*/ 26 h 44"/>
                  <a:gd name="T22" fmla="*/ 144 w 158"/>
                  <a:gd name="T23" fmla="*/ 32 h 44"/>
                  <a:gd name="T24" fmla="*/ 154 w 158"/>
                  <a:gd name="T25" fmla="*/ 36 h 44"/>
                  <a:gd name="T26" fmla="*/ 158 w 158"/>
                  <a:gd name="T27" fmla="*/ 42 h 44"/>
                  <a:gd name="T28" fmla="*/ 144 w 158"/>
                  <a:gd name="T29" fmla="*/ 44 h 44"/>
                  <a:gd name="T30" fmla="*/ 126 w 158"/>
                  <a:gd name="T31" fmla="*/ 40 h 44"/>
                  <a:gd name="T32" fmla="*/ 116 w 158"/>
                  <a:gd name="T33" fmla="*/ 38 h 44"/>
                  <a:gd name="T34" fmla="*/ 108 w 158"/>
                  <a:gd name="T35" fmla="*/ 38 h 44"/>
                  <a:gd name="T36" fmla="*/ 78 w 158"/>
                  <a:gd name="T37" fmla="*/ 36 h 44"/>
                  <a:gd name="T38" fmla="*/ 68 w 158"/>
                  <a:gd name="T39" fmla="*/ 28 h 44"/>
                  <a:gd name="T40" fmla="*/ 36 w 158"/>
                  <a:gd name="T41" fmla="*/ 28 h 44"/>
                  <a:gd name="T42" fmla="*/ 26 w 158"/>
                  <a:gd name="T43" fmla="*/ 24 h 44"/>
                  <a:gd name="T44" fmla="*/ 14 w 158"/>
                  <a:gd name="T45" fmla="*/ 20 h 44"/>
                  <a:gd name="T46" fmla="*/ 10 w 158"/>
                  <a:gd name="T47" fmla="*/ 16 h 44"/>
                  <a:gd name="T48" fmla="*/ 0 w 158"/>
                  <a:gd name="T49" fmla="*/ 10 h 44"/>
                  <a:gd name="T50" fmla="*/ 8 w 158"/>
                  <a:gd name="T5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7" name="Freeform 242">
                <a:extLst>
                  <a:ext uri="{FF2B5EF4-FFF2-40B4-BE49-F238E27FC236}">
                    <a16:creationId xmlns:a16="http://schemas.microsoft.com/office/drawing/2014/main" id="{5F4FD70A-4686-45AA-BA82-39D10A3FC335}"/>
                  </a:ext>
                </a:extLst>
              </p:cNvPr>
              <p:cNvSpPr>
                <a:spLocks/>
              </p:cNvSpPr>
              <p:nvPr/>
            </p:nvSpPr>
            <p:spPr bwMode="gray">
              <a:xfrm>
                <a:off x="9062703" y="4910444"/>
                <a:ext cx="92460" cy="59754"/>
              </a:xfrm>
              <a:custGeom>
                <a:avLst/>
                <a:gdLst>
                  <a:gd name="T0" fmla="*/ 0 w 56"/>
                  <a:gd name="T1" fmla="*/ 36 h 36"/>
                  <a:gd name="T2" fmla="*/ 18 w 56"/>
                  <a:gd name="T3" fmla="*/ 28 h 36"/>
                  <a:gd name="T4" fmla="*/ 30 w 56"/>
                  <a:gd name="T5" fmla="*/ 18 h 36"/>
                  <a:gd name="T6" fmla="*/ 54 w 56"/>
                  <a:gd name="T7" fmla="*/ 8 h 36"/>
                  <a:gd name="T8" fmla="*/ 56 w 56"/>
                  <a:gd name="T9" fmla="*/ 2 h 36"/>
                  <a:gd name="T10" fmla="*/ 38 w 56"/>
                  <a:gd name="T11" fmla="*/ 0 h 36"/>
                  <a:gd name="T12" fmla="*/ 24 w 56"/>
                  <a:gd name="T13" fmla="*/ 8 h 36"/>
                  <a:gd name="T14" fmla="*/ 14 w 56"/>
                  <a:gd name="T15" fmla="*/ 16 h 36"/>
                  <a:gd name="T16" fmla="*/ 8 w 56"/>
                  <a:gd name="T17" fmla="*/ 18 h 36"/>
                  <a:gd name="T18" fmla="*/ 2 w 56"/>
                  <a:gd name="T19" fmla="*/ 22 h 36"/>
                  <a:gd name="T20" fmla="*/ 0 w 56"/>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8" name="Freeform 243">
                <a:extLst>
                  <a:ext uri="{FF2B5EF4-FFF2-40B4-BE49-F238E27FC236}">
                    <a16:creationId xmlns:a16="http://schemas.microsoft.com/office/drawing/2014/main" id="{5E879922-6A7F-4D92-874C-BD8D626E6945}"/>
                  </a:ext>
                </a:extLst>
              </p:cNvPr>
              <p:cNvSpPr>
                <a:spLocks/>
              </p:cNvSpPr>
              <p:nvPr/>
            </p:nvSpPr>
            <p:spPr bwMode="gray">
              <a:xfrm>
                <a:off x="8940524" y="4940320"/>
                <a:ext cx="49532" cy="26557"/>
              </a:xfrm>
              <a:custGeom>
                <a:avLst/>
                <a:gdLst>
                  <a:gd name="T0" fmla="*/ 2 w 30"/>
                  <a:gd name="T1" fmla="*/ 0 h 16"/>
                  <a:gd name="T2" fmla="*/ 14 w 30"/>
                  <a:gd name="T3" fmla="*/ 0 h 16"/>
                  <a:gd name="T4" fmla="*/ 24 w 30"/>
                  <a:gd name="T5" fmla="*/ 6 h 16"/>
                  <a:gd name="T6" fmla="*/ 30 w 30"/>
                  <a:gd name="T7" fmla="*/ 12 h 16"/>
                  <a:gd name="T8" fmla="*/ 26 w 30"/>
                  <a:gd name="T9" fmla="*/ 16 h 16"/>
                  <a:gd name="T10" fmla="*/ 14 w 30"/>
                  <a:gd name="T11" fmla="*/ 14 h 16"/>
                  <a:gd name="T12" fmla="*/ 4 w 30"/>
                  <a:gd name="T13" fmla="*/ 8 h 16"/>
                  <a:gd name="T14" fmla="*/ 0 w 30"/>
                  <a:gd name="T15" fmla="*/ 4 h 16"/>
                  <a:gd name="T16" fmla="*/ 2 w 3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69" name="Freeform 244">
                <a:extLst>
                  <a:ext uri="{FF2B5EF4-FFF2-40B4-BE49-F238E27FC236}">
                    <a16:creationId xmlns:a16="http://schemas.microsoft.com/office/drawing/2014/main" id="{C036B1D7-1C56-4071-BF34-59356719D59F}"/>
                  </a:ext>
                </a:extLst>
              </p:cNvPr>
              <p:cNvSpPr>
                <a:spLocks/>
              </p:cNvSpPr>
              <p:nvPr/>
            </p:nvSpPr>
            <p:spPr bwMode="gray">
              <a:xfrm>
                <a:off x="8963640" y="4910444"/>
                <a:ext cx="62740" cy="16599"/>
              </a:xfrm>
              <a:custGeom>
                <a:avLst/>
                <a:gdLst>
                  <a:gd name="T0" fmla="*/ 0 w 38"/>
                  <a:gd name="T1" fmla="*/ 10 h 10"/>
                  <a:gd name="T2" fmla="*/ 18 w 38"/>
                  <a:gd name="T3" fmla="*/ 10 h 10"/>
                  <a:gd name="T4" fmla="*/ 38 w 38"/>
                  <a:gd name="T5" fmla="*/ 10 h 10"/>
                  <a:gd name="T6" fmla="*/ 38 w 38"/>
                  <a:gd name="T7" fmla="*/ 4 h 10"/>
                  <a:gd name="T8" fmla="*/ 24 w 38"/>
                  <a:gd name="T9" fmla="*/ 4 h 10"/>
                  <a:gd name="T10" fmla="*/ 18 w 38"/>
                  <a:gd name="T11" fmla="*/ 2 h 10"/>
                  <a:gd name="T12" fmla="*/ 8 w 38"/>
                  <a:gd name="T13" fmla="*/ 0 h 10"/>
                  <a:gd name="T14" fmla="*/ 4 w 38"/>
                  <a:gd name="T15" fmla="*/ 2 h 10"/>
                  <a:gd name="T16" fmla="*/ 0 w 3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0" name="Freeform 245">
                <a:extLst>
                  <a:ext uri="{FF2B5EF4-FFF2-40B4-BE49-F238E27FC236}">
                    <a16:creationId xmlns:a16="http://schemas.microsoft.com/office/drawing/2014/main" id="{3F929F39-0176-44A2-B8A4-E67908C3577B}"/>
                  </a:ext>
                </a:extLst>
              </p:cNvPr>
              <p:cNvSpPr>
                <a:spLocks/>
              </p:cNvSpPr>
              <p:nvPr/>
            </p:nvSpPr>
            <p:spPr bwMode="gray">
              <a:xfrm>
                <a:off x="8914107" y="4910444"/>
                <a:ext cx="33021" cy="16599"/>
              </a:xfrm>
              <a:custGeom>
                <a:avLst/>
                <a:gdLst>
                  <a:gd name="T0" fmla="*/ 0 w 20"/>
                  <a:gd name="T1" fmla="*/ 2 h 10"/>
                  <a:gd name="T2" fmla="*/ 0 w 20"/>
                  <a:gd name="T3" fmla="*/ 10 h 10"/>
                  <a:gd name="T4" fmla="*/ 20 w 20"/>
                  <a:gd name="T5" fmla="*/ 10 h 10"/>
                  <a:gd name="T6" fmla="*/ 18 w 20"/>
                  <a:gd name="T7" fmla="*/ 2 h 10"/>
                  <a:gd name="T8" fmla="*/ 8 w 20"/>
                  <a:gd name="T9" fmla="*/ 0 h 10"/>
                  <a:gd name="T10" fmla="*/ 0 w 20"/>
                  <a:gd name="T11" fmla="*/ 2 h 10"/>
                </a:gdLst>
                <a:ahLst/>
                <a:cxnLst>
                  <a:cxn ang="0">
                    <a:pos x="T0" y="T1"/>
                  </a:cxn>
                  <a:cxn ang="0">
                    <a:pos x="T2" y="T3"/>
                  </a:cxn>
                  <a:cxn ang="0">
                    <a:pos x="T4" y="T5"/>
                  </a:cxn>
                  <a:cxn ang="0">
                    <a:pos x="T6" y="T7"/>
                  </a:cxn>
                  <a:cxn ang="0">
                    <a:pos x="T8" y="T9"/>
                  </a:cxn>
                  <a:cxn ang="0">
                    <a:pos x="T10" y="T11"/>
                  </a:cxn>
                </a:cxnLst>
                <a:rect l="0" t="0" r="r" b="b"/>
                <a:pathLst>
                  <a:path w="20" h="10">
                    <a:moveTo>
                      <a:pt x="0" y="2"/>
                    </a:moveTo>
                    <a:lnTo>
                      <a:pt x="0" y="10"/>
                    </a:lnTo>
                    <a:lnTo>
                      <a:pt x="20" y="10"/>
                    </a:lnTo>
                    <a:lnTo>
                      <a:pt x="18" y="2"/>
                    </a:lnTo>
                    <a:lnTo>
                      <a:pt x="8" y="0"/>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1" name="Freeform 246">
                <a:extLst>
                  <a:ext uri="{FF2B5EF4-FFF2-40B4-BE49-F238E27FC236}">
                    <a16:creationId xmlns:a16="http://schemas.microsoft.com/office/drawing/2014/main" id="{A861C2BB-C92F-4254-BCE1-40FC20D38376}"/>
                  </a:ext>
                </a:extLst>
              </p:cNvPr>
              <p:cNvSpPr>
                <a:spLocks/>
              </p:cNvSpPr>
              <p:nvPr/>
            </p:nvSpPr>
            <p:spPr bwMode="gray">
              <a:xfrm>
                <a:off x="8861273" y="4910444"/>
                <a:ext cx="42928" cy="29876"/>
              </a:xfrm>
              <a:custGeom>
                <a:avLst/>
                <a:gdLst>
                  <a:gd name="T0" fmla="*/ 2 w 26"/>
                  <a:gd name="T1" fmla="*/ 0 h 18"/>
                  <a:gd name="T2" fmla="*/ 14 w 26"/>
                  <a:gd name="T3" fmla="*/ 2 h 18"/>
                  <a:gd name="T4" fmla="*/ 26 w 26"/>
                  <a:gd name="T5" fmla="*/ 4 h 18"/>
                  <a:gd name="T6" fmla="*/ 26 w 26"/>
                  <a:gd name="T7" fmla="*/ 10 h 18"/>
                  <a:gd name="T8" fmla="*/ 24 w 26"/>
                  <a:gd name="T9" fmla="*/ 18 h 18"/>
                  <a:gd name="T10" fmla="*/ 12 w 26"/>
                  <a:gd name="T11" fmla="*/ 14 h 18"/>
                  <a:gd name="T12" fmla="*/ 0 w 26"/>
                  <a:gd name="T13" fmla="*/ 10 h 18"/>
                  <a:gd name="T14" fmla="*/ 2 w 2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 y="0"/>
                    </a:moveTo>
                    <a:lnTo>
                      <a:pt x="14" y="2"/>
                    </a:lnTo>
                    <a:lnTo>
                      <a:pt x="26" y="4"/>
                    </a:lnTo>
                    <a:lnTo>
                      <a:pt x="26" y="10"/>
                    </a:lnTo>
                    <a:lnTo>
                      <a:pt x="24" y="18"/>
                    </a:lnTo>
                    <a:lnTo>
                      <a:pt x="12" y="14"/>
                    </a:lnTo>
                    <a:lnTo>
                      <a:pt x="0" y="10"/>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2" name="Freeform 247">
                <a:extLst>
                  <a:ext uri="{FF2B5EF4-FFF2-40B4-BE49-F238E27FC236}">
                    <a16:creationId xmlns:a16="http://schemas.microsoft.com/office/drawing/2014/main" id="{96E69F57-397F-4289-9651-D8CFA28E3012}"/>
                  </a:ext>
                </a:extLst>
              </p:cNvPr>
              <p:cNvSpPr>
                <a:spLocks/>
              </p:cNvSpPr>
              <p:nvPr/>
            </p:nvSpPr>
            <p:spPr bwMode="gray">
              <a:xfrm>
                <a:off x="8937221" y="4648191"/>
                <a:ext cx="161805" cy="195860"/>
              </a:xfrm>
              <a:custGeom>
                <a:avLst/>
                <a:gdLst>
                  <a:gd name="T0" fmla="*/ 12 w 98"/>
                  <a:gd name="T1" fmla="*/ 36 h 118"/>
                  <a:gd name="T2" fmla="*/ 12 w 98"/>
                  <a:gd name="T3" fmla="*/ 26 h 118"/>
                  <a:gd name="T4" fmla="*/ 20 w 98"/>
                  <a:gd name="T5" fmla="*/ 14 h 118"/>
                  <a:gd name="T6" fmla="*/ 32 w 98"/>
                  <a:gd name="T7" fmla="*/ 8 h 118"/>
                  <a:gd name="T8" fmla="*/ 48 w 98"/>
                  <a:gd name="T9" fmla="*/ 10 h 118"/>
                  <a:gd name="T10" fmla="*/ 58 w 98"/>
                  <a:gd name="T11" fmla="*/ 14 h 118"/>
                  <a:gd name="T12" fmla="*/ 74 w 98"/>
                  <a:gd name="T13" fmla="*/ 14 h 118"/>
                  <a:gd name="T14" fmla="*/ 84 w 98"/>
                  <a:gd name="T15" fmla="*/ 12 h 118"/>
                  <a:gd name="T16" fmla="*/ 90 w 98"/>
                  <a:gd name="T17" fmla="*/ 8 h 118"/>
                  <a:gd name="T18" fmla="*/ 98 w 98"/>
                  <a:gd name="T19" fmla="*/ 0 h 118"/>
                  <a:gd name="T20" fmla="*/ 98 w 98"/>
                  <a:gd name="T21" fmla="*/ 8 h 118"/>
                  <a:gd name="T22" fmla="*/ 88 w 98"/>
                  <a:gd name="T23" fmla="*/ 20 h 118"/>
                  <a:gd name="T24" fmla="*/ 80 w 98"/>
                  <a:gd name="T25" fmla="*/ 26 h 118"/>
                  <a:gd name="T26" fmla="*/ 56 w 98"/>
                  <a:gd name="T27" fmla="*/ 22 h 118"/>
                  <a:gd name="T28" fmla="*/ 42 w 98"/>
                  <a:gd name="T29" fmla="*/ 20 h 118"/>
                  <a:gd name="T30" fmla="*/ 30 w 98"/>
                  <a:gd name="T31" fmla="*/ 20 h 118"/>
                  <a:gd name="T32" fmla="*/ 24 w 98"/>
                  <a:gd name="T33" fmla="*/ 20 h 118"/>
                  <a:gd name="T34" fmla="*/ 18 w 98"/>
                  <a:gd name="T35" fmla="*/ 26 h 118"/>
                  <a:gd name="T36" fmla="*/ 18 w 98"/>
                  <a:gd name="T37" fmla="*/ 36 h 118"/>
                  <a:gd name="T38" fmla="*/ 22 w 98"/>
                  <a:gd name="T39" fmla="*/ 42 h 118"/>
                  <a:gd name="T40" fmla="*/ 26 w 98"/>
                  <a:gd name="T41" fmla="*/ 46 h 118"/>
                  <a:gd name="T42" fmla="*/ 28 w 98"/>
                  <a:gd name="T43" fmla="*/ 50 h 118"/>
                  <a:gd name="T44" fmla="*/ 32 w 98"/>
                  <a:gd name="T45" fmla="*/ 52 h 118"/>
                  <a:gd name="T46" fmla="*/ 38 w 98"/>
                  <a:gd name="T47" fmla="*/ 44 h 118"/>
                  <a:gd name="T48" fmla="*/ 42 w 98"/>
                  <a:gd name="T49" fmla="*/ 42 h 118"/>
                  <a:gd name="T50" fmla="*/ 52 w 98"/>
                  <a:gd name="T51" fmla="*/ 44 h 118"/>
                  <a:gd name="T52" fmla="*/ 60 w 98"/>
                  <a:gd name="T53" fmla="*/ 40 h 118"/>
                  <a:gd name="T54" fmla="*/ 70 w 98"/>
                  <a:gd name="T55" fmla="*/ 40 h 118"/>
                  <a:gd name="T56" fmla="*/ 68 w 98"/>
                  <a:gd name="T57" fmla="*/ 46 h 118"/>
                  <a:gd name="T58" fmla="*/ 56 w 98"/>
                  <a:gd name="T59" fmla="*/ 48 h 118"/>
                  <a:gd name="T60" fmla="*/ 50 w 98"/>
                  <a:gd name="T61" fmla="*/ 54 h 118"/>
                  <a:gd name="T62" fmla="*/ 44 w 98"/>
                  <a:gd name="T63" fmla="*/ 60 h 118"/>
                  <a:gd name="T64" fmla="*/ 44 w 98"/>
                  <a:gd name="T65" fmla="*/ 62 h 118"/>
                  <a:gd name="T66" fmla="*/ 48 w 98"/>
                  <a:gd name="T67" fmla="*/ 68 h 118"/>
                  <a:gd name="T68" fmla="*/ 54 w 98"/>
                  <a:gd name="T69" fmla="*/ 80 h 118"/>
                  <a:gd name="T70" fmla="*/ 54 w 98"/>
                  <a:gd name="T71" fmla="*/ 84 h 118"/>
                  <a:gd name="T72" fmla="*/ 56 w 98"/>
                  <a:gd name="T73" fmla="*/ 92 h 118"/>
                  <a:gd name="T74" fmla="*/ 62 w 98"/>
                  <a:gd name="T75" fmla="*/ 96 h 118"/>
                  <a:gd name="T76" fmla="*/ 54 w 98"/>
                  <a:gd name="T77" fmla="*/ 100 h 118"/>
                  <a:gd name="T78" fmla="*/ 46 w 98"/>
                  <a:gd name="T79" fmla="*/ 98 h 118"/>
                  <a:gd name="T80" fmla="*/ 44 w 98"/>
                  <a:gd name="T81" fmla="*/ 104 h 118"/>
                  <a:gd name="T82" fmla="*/ 38 w 98"/>
                  <a:gd name="T83" fmla="*/ 94 h 118"/>
                  <a:gd name="T84" fmla="*/ 34 w 98"/>
                  <a:gd name="T85" fmla="*/ 84 h 118"/>
                  <a:gd name="T86" fmla="*/ 32 w 98"/>
                  <a:gd name="T87" fmla="*/ 70 h 118"/>
                  <a:gd name="T88" fmla="*/ 24 w 98"/>
                  <a:gd name="T89" fmla="*/ 70 h 118"/>
                  <a:gd name="T90" fmla="*/ 22 w 98"/>
                  <a:gd name="T91" fmla="*/ 76 h 118"/>
                  <a:gd name="T92" fmla="*/ 24 w 98"/>
                  <a:gd name="T93" fmla="*/ 92 h 118"/>
                  <a:gd name="T94" fmla="*/ 24 w 98"/>
                  <a:gd name="T95" fmla="*/ 98 h 118"/>
                  <a:gd name="T96" fmla="*/ 24 w 98"/>
                  <a:gd name="T97" fmla="*/ 112 h 118"/>
                  <a:gd name="T98" fmla="*/ 22 w 98"/>
                  <a:gd name="T99" fmla="*/ 118 h 118"/>
                  <a:gd name="T100" fmla="*/ 10 w 98"/>
                  <a:gd name="T101" fmla="*/ 116 h 118"/>
                  <a:gd name="T102" fmla="*/ 10 w 98"/>
                  <a:gd name="T103" fmla="*/ 102 h 118"/>
                  <a:gd name="T104" fmla="*/ 12 w 98"/>
                  <a:gd name="T105" fmla="*/ 90 h 118"/>
                  <a:gd name="T106" fmla="*/ 10 w 98"/>
                  <a:gd name="T107" fmla="*/ 84 h 118"/>
                  <a:gd name="T108" fmla="*/ 0 w 98"/>
                  <a:gd name="T109" fmla="*/ 80 h 118"/>
                  <a:gd name="T110" fmla="*/ 0 w 98"/>
                  <a:gd name="T111" fmla="*/ 68 h 118"/>
                  <a:gd name="T112" fmla="*/ 4 w 98"/>
                  <a:gd name="T113" fmla="*/ 58 h 118"/>
                  <a:gd name="T114" fmla="*/ 8 w 98"/>
                  <a:gd name="T115" fmla="*/ 42 h 118"/>
                  <a:gd name="T116" fmla="*/ 12 w 98"/>
                  <a:gd name="T117" fmla="*/ 3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3" name="Freeform 248">
                <a:extLst>
                  <a:ext uri="{FF2B5EF4-FFF2-40B4-BE49-F238E27FC236}">
                    <a16:creationId xmlns:a16="http://schemas.microsoft.com/office/drawing/2014/main" id="{9D9A8BC8-1977-4D05-88DE-8D551A3C9454}"/>
                  </a:ext>
                </a:extLst>
              </p:cNvPr>
              <p:cNvSpPr>
                <a:spLocks/>
              </p:cNvSpPr>
              <p:nvPr/>
            </p:nvSpPr>
            <p:spPr bwMode="gray">
              <a:xfrm>
                <a:off x="9247623" y="4707945"/>
                <a:ext cx="267473" cy="225737"/>
              </a:xfrm>
              <a:custGeom>
                <a:avLst/>
                <a:gdLst>
                  <a:gd name="T0" fmla="*/ 2 w 162"/>
                  <a:gd name="T1" fmla="*/ 8 h 136"/>
                  <a:gd name="T2" fmla="*/ 20 w 162"/>
                  <a:gd name="T3" fmla="*/ 2 h 136"/>
                  <a:gd name="T4" fmla="*/ 30 w 162"/>
                  <a:gd name="T5" fmla="*/ 0 h 136"/>
                  <a:gd name="T6" fmla="*/ 48 w 162"/>
                  <a:gd name="T7" fmla="*/ 2 h 136"/>
                  <a:gd name="T8" fmla="*/ 56 w 162"/>
                  <a:gd name="T9" fmla="*/ 10 h 136"/>
                  <a:gd name="T10" fmla="*/ 54 w 162"/>
                  <a:gd name="T11" fmla="*/ 22 h 136"/>
                  <a:gd name="T12" fmla="*/ 54 w 162"/>
                  <a:gd name="T13" fmla="*/ 30 h 136"/>
                  <a:gd name="T14" fmla="*/ 60 w 162"/>
                  <a:gd name="T15" fmla="*/ 34 h 136"/>
                  <a:gd name="T16" fmla="*/ 62 w 162"/>
                  <a:gd name="T17" fmla="*/ 42 h 136"/>
                  <a:gd name="T18" fmla="*/ 70 w 162"/>
                  <a:gd name="T19" fmla="*/ 44 h 136"/>
                  <a:gd name="T20" fmla="*/ 80 w 162"/>
                  <a:gd name="T21" fmla="*/ 42 h 136"/>
                  <a:gd name="T22" fmla="*/ 86 w 162"/>
                  <a:gd name="T23" fmla="*/ 32 h 136"/>
                  <a:gd name="T24" fmla="*/ 94 w 162"/>
                  <a:gd name="T25" fmla="*/ 26 h 136"/>
                  <a:gd name="T26" fmla="*/ 104 w 162"/>
                  <a:gd name="T27" fmla="*/ 22 h 136"/>
                  <a:gd name="T28" fmla="*/ 110 w 162"/>
                  <a:gd name="T29" fmla="*/ 16 h 136"/>
                  <a:gd name="T30" fmla="*/ 128 w 162"/>
                  <a:gd name="T31" fmla="*/ 22 h 136"/>
                  <a:gd name="T32" fmla="*/ 142 w 162"/>
                  <a:gd name="T33" fmla="*/ 26 h 136"/>
                  <a:gd name="T34" fmla="*/ 158 w 162"/>
                  <a:gd name="T35" fmla="*/ 32 h 136"/>
                  <a:gd name="T36" fmla="*/ 162 w 162"/>
                  <a:gd name="T37" fmla="*/ 34 h 136"/>
                  <a:gd name="T38" fmla="*/ 162 w 162"/>
                  <a:gd name="T39" fmla="*/ 136 h 136"/>
                  <a:gd name="T40" fmla="*/ 148 w 162"/>
                  <a:gd name="T41" fmla="*/ 124 h 136"/>
                  <a:gd name="T42" fmla="*/ 138 w 162"/>
                  <a:gd name="T43" fmla="*/ 120 h 136"/>
                  <a:gd name="T44" fmla="*/ 130 w 162"/>
                  <a:gd name="T45" fmla="*/ 120 h 136"/>
                  <a:gd name="T46" fmla="*/ 124 w 162"/>
                  <a:gd name="T47" fmla="*/ 124 h 136"/>
                  <a:gd name="T48" fmla="*/ 110 w 162"/>
                  <a:gd name="T49" fmla="*/ 126 h 136"/>
                  <a:gd name="T50" fmla="*/ 108 w 162"/>
                  <a:gd name="T51" fmla="*/ 118 h 136"/>
                  <a:gd name="T52" fmla="*/ 110 w 162"/>
                  <a:gd name="T53" fmla="*/ 114 h 136"/>
                  <a:gd name="T54" fmla="*/ 116 w 162"/>
                  <a:gd name="T55" fmla="*/ 112 h 136"/>
                  <a:gd name="T56" fmla="*/ 124 w 162"/>
                  <a:gd name="T57" fmla="*/ 110 h 136"/>
                  <a:gd name="T58" fmla="*/ 126 w 162"/>
                  <a:gd name="T59" fmla="*/ 98 h 136"/>
                  <a:gd name="T60" fmla="*/ 122 w 162"/>
                  <a:gd name="T61" fmla="*/ 90 h 136"/>
                  <a:gd name="T62" fmla="*/ 112 w 162"/>
                  <a:gd name="T63" fmla="*/ 80 h 136"/>
                  <a:gd name="T64" fmla="*/ 90 w 162"/>
                  <a:gd name="T65" fmla="*/ 68 h 136"/>
                  <a:gd name="T66" fmla="*/ 66 w 162"/>
                  <a:gd name="T67" fmla="*/ 62 h 136"/>
                  <a:gd name="T68" fmla="*/ 60 w 162"/>
                  <a:gd name="T69" fmla="*/ 56 h 136"/>
                  <a:gd name="T70" fmla="*/ 54 w 162"/>
                  <a:gd name="T71" fmla="*/ 54 h 136"/>
                  <a:gd name="T72" fmla="*/ 48 w 162"/>
                  <a:gd name="T73" fmla="*/ 40 h 136"/>
                  <a:gd name="T74" fmla="*/ 42 w 162"/>
                  <a:gd name="T75" fmla="*/ 42 h 136"/>
                  <a:gd name="T76" fmla="*/ 42 w 162"/>
                  <a:gd name="T77" fmla="*/ 48 h 136"/>
                  <a:gd name="T78" fmla="*/ 42 w 162"/>
                  <a:gd name="T79" fmla="*/ 58 h 136"/>
                  <a:gd name="T80" fmla="*/ 32 w 162"/>
                  <a:gd name="T81" fmla="*/ 56 h 136"/>
                  <a:gd name="T82" fmla="*/ 32 w 162"/>
                  <a:gd name="T83" fmla="*/ 46 h 136"/>
                  <a:gd name="T84" fmla="*/ 30 w 162"/>
                  <a:gd name="T85" fmla="*/ 40 h 136"/>
                  <a:gd name="T86" fmla="*/ 20 w 162"/>
                  <a:gd name="T87" fmla="*/ 38 h 136"/>
                  <a:gd name="T88" fmla="*/ 30 w 162"/>
                  <a:gd name="T89" fmla="*/ 32 h 136"/>
                  <a:gd name="T90" fmla="*/ 42 w 162"/>
                  <a:gd name="T91" fmla="*/ 34 h 136"/>
                  <a:gd name="T92" fmla="*/ 50 w 162"/>
                  <a:gd name="T93" fmla="*/ 32 h 136"/>
                  <a:gd name="T94" fmla="*/ 46 w 162"/>
                  <a:gd name="T95" fmla="*/ 24 h 136"/>
                  <a:gd name="T96" fmla="*/ 30 w 162"/>
                  <a:gd name="T97" fmla="*/ 24 h 136"/>
                  <a:gd name="T98" fmla="*/ 20 w 162"/>
                  <a:gd name="T99" fmla="*/ 26 h 136"/>
                  <a:gd name="T100" fmla="*/ 16 w 162"/>
                  <a:gd name="T101" fmla="*/ 16 h 136"/>
                  <a:gd name="T102" fmla="*/ 6 w 162"/>
                  <a:gd name="T103" fmla="*/ 16 h 136"/>
                  <a:gd name="T104" fmla="*/ 0 w 162"/>
                  <a:gd name="T105" fmla="*/ 14 h 136"/>
                  <a:gd name="T106" fmla="*/ 2 w 162"/>
                  <a:gd name="T107"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4" name="Freeform 249">
                <a:extLst>
                  <a:ext uri="{FF2B5EF4-FFF2-40B4-BE49-F238E27FC236}">
                    <a16:creationId xmlns:a16="http://schemas.microsoft.com/office/drawing/2014/main" id="{A3B60C95-7F98-44FC-9BF4-B72EB9714BBB}"/>
                  </a:ext>
                </a:extLst>
              </p:cNvPr>
              <p:cNvSpPr>
                <a:spLocks/>
              </p:cNvSpPr>
              <p:nvPr/>
            </p:nvSpPr>
            <p:spPr bwMode="gray">
              <a:xfrm>
                <a:off x="9171673" y="4767699"/>
                <a:ext cx="79252" cy="26557"/>
              </a:xfrm>
              <a:custGeom>
                <a:avLst/>
                <a:gdLst>
                  <a:gd name="T0" fmla="*/ 4 w 48"/>
                  <a:gd name="T1" fmla="*/ 2 h 16"/>
                  <a:gd name="T2" fmla="*/ 20 w 48"/>
                  <a:gd name="T3" fmla="*/ 0 h 16"/>
                  <a:gd name="T4" fmla="*/ 38 w 48"/>
                  <a:gd name="T5" fmla="*/ 2 h 16"/>
                  <a:gd name="T6" fmla="*/ 48 w 48"/>
                  <a:gd name="T7" fmla="*/ 10 h 16"/>
                  <a:gd name="T8" fmla="*/ 46 w 48"/>
                  <a:gd name="T9" fmla="*/ 16 h 16"/>
                  <a:gd name="T10" fmla="*/ 34 w 48"/>
                  <a:gd name="T11" fmla="*/ 12 h 16"/>
                  <a:gd name="T12" fmla="*/ 24 w 48"/>
                  <a:gd name="T13" fmla="*/ 10 h 16"/>
                  <a:gd name="T14" fmla="*/ 12 w 48"/>
                  <a:gd name="T15" fmla="*/ 10 h 16"/>
                  <a:gd name="T16" fmla="*/ 8 w 48"/>
                  <a:gd name="T17" fmla="*/ 14 h 16"/>
                  <a:gd name="T18" fmla="*/ 2 w 48"/>
                  <a:gd name="T19" fmla="*/ 14 h 16"/>
                  <a:gd name="T20" fmla="*/ 0 w 48"/>
                  <a:gd name="T21" fmla="*/ 6 h 16"/>
                  <a:gd name="T22" fmla="*/ 4 w 48"/>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5" name="Freeform 250">
                <a:extLst>
                  <a:ext uri="{FF2B5EF4-FFF2-40B4-BE49-F238E27FC236}">
                    <a16:creationId xmlns:a16="http://schemas.microsoft.com/office/drawing/2014/main" id="{60770621-B7EF-4C28-A4C0-E97AC68A601F}"/>
                  </a:ext>
                </a:extLst>
              </p:cNvPr>
              <p:cNvSpPr>
                <a:spLocks/>
              </p:cNvSpPr>
              <p:nvPr/>
            </p:nvSpPr>
            <p:spPr bwMode="gray">
              <a:xfrm>
                <a:off x="9128746" y="4777658"/>
                <a:ext cx="29719" cy="16599"/>
              </a:xfrm>
              <a:custGeom>
                <a:avLst/>
                <a:gdLst>
                  <a:gd name="T0" fmla="*/ 2 w 18"/>
                  <a:gd name="T1" fmla="*/ 0 h 10"/>
                  <a:gd name="T2" fmla="*/ 12 w 18"/>
                  <a:gd name="T3" fmla="*/ 0 h 10"/>
                  <a:gd name="T4" fmla="*/ 18 w 18"/>
                  <a:gd name="T5" fmla="*/ 4 h 10"/>
                  <a:gd name="T6" fmla="*/ 14 w 18"/>
                  <a:gd name="T7" fmla="*/ 10 h 10"/>
                  <a:gd name="T8" fmla="*/ 4 w 18"/>
                  <a:gd name="T9" fmla="*/ 10 h 10"/>
                  <a:gd name="T10" fmla="*/ 0 w 18"/>
                  <a:gd name="T11" fmla="*/ 6 h 10"/>
                  <a:gd name="T12" fmla="*/ 2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2" y="0"/>
                    </a:moveTo>
                    <a:lnTo>
                      <a:pt x="12" y="0"/>
                    </a:lnTo>
                    <a:lnTo>
                      <a:pt x="18" y="4"/>
                    </a:lnTo>
                    <a:lnTo>
                      <a:pt x="14" y="10"/>
                    </a:lnTo>
                    <a:lnTo>
                      <a:pt x="4" y="10"/>
                    </a:lnTo>
                    <a:lnTo>
                      <a:pt x="0" y="6"/>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6" name="Freeform 251">
                <a:extLst>
                  <a:ext uri="{FF2B5EF4-FFF2-40B4-BE49-F238E27FC236}">
                    <a16:creationId xmlns:a16="http://schemas.microsoft.com/office/drawing/2014/main" id="{C835F867-86C3-44E0-A1AC-9AC3486D34B1}"/>
                  </a:ext>
                </a:extLst>
              </p:cNvPr>
              <p:cNvSpPr>
                <a:spLocks/>
              </p:cNvSpPr>
              <p:nvPr/>
            </p:nvSpPr>
            <p:spPr bwMode="gray">
              <a:xfrm>
                <a:off x="9161768" y="4641552"/>
                <a:ext cx="36323" cy="82991"/>
              </a:xfrm>
              <a:custGeom>
                <a:avLst/>
                <a:gdLst>
                  <a:gd name="T0" fmla="*/ 0 w 22"/>
                  <a:gd name="T1" fmla="*/ 0 h 50"/>
                  <a:gd name="T2" fmla="*/ 6 w 22"/>
                  <a:gd name="T3" fmla="*/ 2 h 50"/>
                  <a:gd name="T4" fmla="*/ 8 w 22"/>
                  <a:gd name="T5" fmla="*/ 10 h 50"/>
                  <a:gd name="T6" fmla="*/ 8 w 22"/>
                  <a:gd name="T7" fmla="*/ 14 h 50"/>
                  <a:gd name="T8" fmla="*/ 14 w 22"/>
                  <a:gd name="T9" fmla="*/ 6 h 50"/>
                  <a:gd name="T10" fmla="*/ 20 w 22"/>
                  <a:gd name="T11" fmla="*/ 4 h 50"/>
                  <a:gd name="T12" fmla="*/ 22 w 22"/>
                  <a:gd name="T13" fmla="*/ 14 h 50"/>
                  <a:gd name="T14" fmla="*/ 16 w 22"/>
                  <a:gd name="T15" fmla="*/ 16 h 50"/>
                  <a:gd name="T16" fmla="*/ 14 w 22"/>
                  <a:gd name="T17" fmla="*/ 20 h 50"/>
                  <a:gd name="T18" fmla="*/ 18 w 22"/>
                  <a:gd name="T19" fmla="*/ 22 h 50"/>
                  <a:gd name="T20" fmla="*/ 20 w 22"/>
                  <a:gd name="T21" fmla="*/ 26 h 50"/>
                  <a:gd name="T22" fmla="*/ 8 w 22"/>
                  <a:gd name="T23" fmla="*/ 26 h 50"/>
                  <a:gd name="T24" fmla="*/ 8 w 22"/>
                  <a:gd name="T25" fmla="*/ 30 h 50"/>
                  <a:gd name="T26" fmla="*/ 10 w 22"/>
                  <a:gd name="T27" fmla="*/ 38 h 50"/>
                  <a:gd name="T28" fmla="*/ 16 w 22"/>
                  <a:gd name="T29" fmla="*/ 44 h 50"/>
                  <a:gd name="T30" fmla="*/ 18 w 22"/>
                  <a:gd name="T31" fmla="*/ 46 h 50"/>
                  <a:gd name="T32" fmla="*/ 18 w 22"/>
                  <a:gd name="T33" fmla="*/ 48 h 50"/>
                  <a:gd name="T34" fmla="*/ 16 w 22"/>
                  <a:gd name="T35" fmla="*/ 50 h 50"/>
                  <a:gd name="T36" fmla="*/ 12 w 22"/>
                  <a:gd name="T37" fmla="*/ 50 h 50"/>
                  <a:gd name="T38" fmla="*/ 8 w 22"/>
                  <a:gd name="T39" fmla="*/ 48 h 50"/>
                  <a:gd name="T40" fmla="*/ 6 w 22"/>
                  <a:gd name="T41" fmla="*/ 46 h 50"/>
                  <a:gd name="T42" fmla="*/ 2 w 22"/>
                  <a:gd name="T43" fmla="*/ 32 h 50"/>
                  <a:gd name="T44" fmla="*/ 0 w 22"/>
                  <a:gd name="T45" fmla="*/ 22 h 50"/>
                  <a:gd name="T46" fmla="*/ 2 w 22"/>
                  <a:gd name="T47" fmla="*/ 12 h 50"/>
                  <a:gd name="T48" fmla="*/ 0 w 22"/>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7" name="Freeform 252">
                <a:extLst>
                  <a:ext uri="{FF2B5EF4-FFF2-40B4-BE49-F238E27FC236}">
                    <a16:creationId xmlns:a16="http://schemas.microsoft.com/office/drawing/2014/main" id="{A10D0715-C65A-4069-96B2-599B2D543E0F}"/>
                  </a:ext>
                </a:extLst>
              </p:cNvPr>
              <p:cNvSpPr>
                <a:spLocks/>
              </p:cNvSpPr>
              <p:nvPr/>
            </p:nvSpPr>
            <p:spPr bwMode="gray">
              <a:xfrm>
                <a:off x="9515096" y="4764379"/>
                <a:ext cx="254266" cy="215777"/>
              </a:xfrm>
              <a:custGeom>
                <a:avLst/>
                <a:gdLst>
                  <a:gd name="T0" fmla="*/ 0 w 154"/>
                  <a:gd name="T1" fmla="*/ 0 h 130"/>
                  <a:gd name="T2" fmla="*/ 14 w 154"/>
                  <a:gd name="T3" fmla="*/ 4 h 130"/>
                  <a:gd name="T4" fmla="*/ 32 w 154"/>
                  <a:gd name="T5" fmla="*/ 10 h 130"/>
                  <a:gd name="T6" fmla="*/ 50 w 154"/>
                  <a:gd name="T7" fmla="*/ 18 h 130"/>
                  <a:gd name="T8" fmla="*/ 66 w 154"/>
                  <a:gd name="T9" fmla="*/ 28 h 130"/>
                  <a:gd name="T10" fmla="*/ 74 w 154"/>
                  <a:gd name="T11" fmla="*/ 38 h 130"/>
                  <a:gd name="T12" fmla="*/ 84 w 154"/>
                  <a:gd name="T13" fmla="*/ 44 h 130"/>
                  <a:gd name="T14" fmla="*/ 100 w 154"/>
                  <a:gd name="T15" fmla="*/ 52 h 130"/>
                  <a:gd name="T16" fmla="*/ 108 w 154"/>
                  <a:gd name="T17" fmla="*/ 58 h 130"/>
                  <a:gd name="T18" fmla="*/ 108 w 154"/>
                  <a:gd name="T19" fmla="*/ 62 h 130"/>
                  <a:gd name="T20" fmla="*/ 110 w 154"/>
                  <a:gd name="T21" fmla="*/ 64 h 130"/>
                  <a:gd name="T22" fmla="*/ 108 w 154"/>
                  <a:gd name="T23" fmla="*/ 66 h 130"/>
                  <a:gd name="T24" fmla="*/ 94 w 154"/>
                  <a:gd name="T25" fmla="*/ 66 h 130"/>
                  <a:gd name="T26" fmla="*/ 100 w 154"/>
                  <a:gd name="T27" fmla="*/ 72 h 130"/>
                  <a:gd name="T28" fmla="*/ 110 w 154"/>
                  <a:gd name="T29" fmla="*/ 86 h 130"/>
                  <a:gd name="T30" fmla="*/ 124 w 154"/>
                  <a:gd name="T31" fmla="*/ 102 h 130"/>
                  <a:gd name="T32" fmla="*/ 130 w 154"/>
                  <a:gd name="T33" fmla="*/ 106 h 130"/>
                  <a:gd name="T34" fmla="*/ 138 w 154"/>
                  <a:gd name="T35" fmla="*/ 114 h 130"/>
                  <a:gd name="T36" fmla="*/ 154 w 154"/>
                  <a:gd name="T37" fmla="*/ 124 h 130"/>
                  <a:gd name="T38" fmla="*/ 152 w 154"/>
                  <a:gd name="T39" fmla="*/ 130 h 130"/>
                  <a:gd name="T40" fmla="*/ 136 w 154"/>
                  <a:gd name="T41" fmla="*/ 122 h 130"/>
                  <a:gd name="T42" fmla="*/ 124 w 154"/>
                  <a:gd name="T43" fmla="*/ 120 h 130"/>
                  <a:gd name="T44" fmla="*/ 104 w 154"/>
                  <a:gd name="T45" fmla="*/ 118 h 130"/>
                  <a:gd name="T46" fmla="*/ 94 w 154"/>
                  <a:gd name="T47" fmla="*/ 106 h 130"/>
                  <a:gd name="T48" fmla="*/ 84 w 154"/>
                  <a:gd name="T49" fmla="*/ 92 h 130"/>
                  <a:gd name="T50" fmla="*/ 72 w 154"/>
                  <a:gd name="T51" fmla="*/ 84 h 130"/>
                  <a:gd name="T52" fmla="*/ 60 w 154"/>
                  <a:gd name="T53" fmla="*/ 76 h 130"/>
                  <a:gd name="T54" fmla="*/ 46 w 154"/>
                  <a:gd name="T55" fmla="*/ 70 h 130"/>
                  <a:gd name="T56" fmla="*/ 46 w 154"/>
                  <a:gd name="T57" fmla="*/ 80 h 130"/>
                  <a:gd name="T58" fmla="*/ 42 w 154"/>
                  <a:gd name="T59" fmla="*/ 86 h 130"/>
                  <a:gd name="T60" fmla="*/ 28 w 154"/>
                  <a:gd name="T61" fmla="*/ 88 h 130"/>
                  <a:gd name="T62" fmla="*/ 30 w 154"/>
                  <a:gd name="T63" fmla="*/ 96 h 130"/>
                  <a:gd name="T64" fmla="*/ 38 w 154"/>
                  <a:gd name="T65" fmla="*/ 100 h 130"/>
                  <a:gd name="T66" fmla="*/ 32 w 154"/>
                  <a:gd name="T67" fmla="*/ 106 h 130"/>
                  <a:gd name="T68" fmla="*/ 18 w 154"/>
                  <a:gd name="T69" fmla="*/ 102 h 130"/>
                  <a:gd name="T70" fmla="*/ 8 w 154"/>
                  <a:gd name="T71" fmla="*/ 102 h 130"/>
                  <a:gd name="T72" fmla="*/ 0 w 154"/>
                  <a:gd name="T73" fmla="*/ 102 h 130"/>
                  <a:gd name="T74" fmla="*/ 0 w 154"/>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8" name="Freeform 253">
                <a:extLst>
                  <a:ext uri="{FF2B5EF4-FFF2-40B4-BE49-F238E27FC236}">
                    <a16:creationId xmlns:a16="http://schemas.microsoft.com/office/drawing/2014/main" id="{38DECDF2-2934-4201-B28B-0F6B311F0A31}"/>
                  </a:ext>
                </a:extLst>
              </p:cNvPr>
              <p:cNvSpPr>
                <a:spLocks/>
              </p:cNvSpPr>
              <p:nvPr/>
            </p:nvSpPr>
            <p:spPr bwMode="gray">
              <a:xfrm>
                <a:off x="9719829" y="4804215"/>
                <a:ext cx="95762" cy="59754"/>
              </a:xfrm>
              <a:custGeom>
                <a:avLst/>
                <a:gdLst>
                  <a:gd name="T0" fmla="*/ 0 w 58"/>
                  <a:gd name="T1" fmla="*/ 22 h 36"/>
                  <a:gd name="T2" fmla="*/ 14 w 58"/>
                  <a:gd name="T3" fmla="*/ 22 h 36"/>
                  <a:gd name="T4" fmla="*/ 34 w 58"/>
                  <a:gd name="T5" fmla="*/ 22 h 36"/>
                  <a:gd name="T6" fmla="*/ 40 w 58"/>
                  <a:gd name="T7" fmla="*/ 16 h 36"/>
                  <a:gd name="T8" fmla="*/ 50 w 58"/>
                  <a:gd name="T9" fmla="*/ 6 h 36"/>
                  <a:gd name="T10" fmla="*/ 56 w 58"/>
                  <a:gd name="T11" fmla="*/ 0 h 36"/>
                  <a:gd name="T12" fmla="*/ 58 w 58"/>
                  <a:gd name="T13" fmla="*/ 10 h 36"/>
                  <a:gd name="T14" fmla="*/ 54 w 58"/>
                  <a:gd name="T15" fmla="*/ 18 h 36"/>
                  <a:gd name="T16" fmla="*/ 46 w 58"/>
                  <a:gd name="T17" fmla="*/ 22 h 36"/>
                  <a:gd name="T18" fmla="*/ 38 w 58"/>
                  <a:gd name="T19" fmla="*/ 28 h 36"/>
                  <a:gd name="T20" fmla="*/ 32 w 58"/>
                  <a:gd name="T21" fmla="*/ 34 h 36"/>
                  <a:gd name="T22" fmla="*/ 20 w 58"/>
                  <a:gd name="T23" fmla="*/ 36 h 36"/>
                  <a:gd name="T24" fmla="*/ 6 w 58"/>
                  <a:gd name="T25" fmla="*/ 32 h 36"/>
                  <a:gd name="T26" fmla="*/ 0 w 58"/>
                  <a:gd name="T27" fmla="*/ 28 h 36"/>
                  <a:gd name="T28" fmla="*/ 0 w 58"/>
                  <a:gd name="T2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79" name="Freeform 254">
                <a:extLst>
                  <a:ext uri="{FF2B5EF4-FFF2-40B4-BE49-F238E27FC236}">
                    <a16:creationId xmlns:a16="http://schemas.microsoft.com/office/drawing/2014/main" id="{2C36EEFA-FBBB-4776-ABEE-018E3959CF09}"/>
                  </a:ext>
                </a:extLst>
              </p:cNvPr>
              <p:cNvSpPr>
                <a:spLocks/>
              </p:cNvSpPr>
              <p:nvPr/>
            </p:nvSpPr>
            <p:spPr bwMode="gray">
              <a:xfrm>
                <a:off x="9871728" y="4834091"/>
                <a:ext cx="36323" cy="46475"/>
              </a:xfrm>
              <a:custGeom>
                <a:avLst/>
                <a:gdLst>
                  <a:gd name="T0" fmla="*/ 0 w 22"/>
                  <a:gd name="T1" fmla="*/ 0 h 28"/>
                  <a:gd name="T2" fmla="*/ 10 w 22"/>
                  <a:gd name="T3" fmla="*/ 6 h 28"/>
                  <a:gd name="T4" fmla="*/ 20 w 22"/>
                  <a:gd name="T5" fmla="*/ 16 h 28"/>
                  <a:gd name="T6" fmla="*/ 22 w 22"/>
                  <a:gd name="T7" fmla="*/ 28 h 28"/>
                  <a:gd name="T8" fmla="*/ 12 w 22"/>
                  <a:gd name="T9" fmla="*/ 22 h 28"/>
                  <a:gd name="T10" fmla="*/ 8 w 22"/>
                  <a:gd name="T11" fmla="*/ 14 h 28"/>
                  <a:gd name="T12" fmla="*/ 2 w 22"/>
                  <a:gd name="T13" fmla="*/ 8 h 28"/>
                  <a:gd name="T14" fmla="*/ 0 w 2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0" y="0"/>
                    </a:moveTo>
                    <a:lnTo>
                      <a:pt x="10" y="6"/>
                    </a:lnTo>
                    <a:lnTo>
                      <a:pt x="20" y="16"/>
                    </a:lnTo>
                    <a:lnTo>
                      <a:pt x="22" y="28"/>
                    </a:lnTo>
                    <a:lnTo>
                      <a:pt x="12" y="22"/>
                    </a:lnTo>
                    <a:lnTo>
                      <a:pt x="8" y="14"/>
                    </a:lnTo>
                    <a:lnTo>
                      <a:pt x="2"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0" name="Freeform 255">
                <a:extLst>
                  <a:ext uri="{FF2B5EF4-FFF2-40B4-BE49-F238E27FC236}">
                    <a16:creationId xmlns:a16="http://schemas.microsoft.com/office/drawing/2014/main" id="{4581F820-8C2B-42FC-9DBD-D7CAEB0C0A79}"/>
                  </a:ext>
                </a:extLst>
              </p:cNvPr>
              <p:cNvSpPr>
                <a:spLocks/>
              </p:cNvSpPr>
              <p:nvPr/>
            </p:nvSpPr>
            <p:spPr bwMode="gray">
              <a:xfrm>
                <a:off x="10000511" y="4940320"/>
                <a:ext cx="33021" cy="19918"/>
              </a:xfrm>
              <a:custGeom>
                <a:avLst/>
                <a:gdLst>
                  <a:gd name="T0" fmla="*/ 4 w 20"/>
                  <a:gd name="T1" fmla="*/ 0 h 12"/>
                  <a:gd name="T2" fmla="*/ 10 w 20"/>
                  <a:gd name="T3" fmla="*/ 0 h 12"/>
                  <a:gd name="T4" fmla="*/ 20 w 20"/>
                  <a:gd name="T5" fmla="*/ 8 h 12"/>
                  <a:gd name="T6" fmla="*/ 20 w 20"/>
                  <a:gd name="T7" fmla="*/ 10 h 12"/>
                  <a:gd name="T8" fmla="*/ 20 w 20"/>
                  <a:gd name="T9" fmla="*/ 12 h 12"/>
                  <a:gd name="T10" fmla="*/ 18 w 20"/>
                  <a:gd name="T11" fmla="*/ 12 h 12"/>
                  <a:gd name="T12" fmla="*/ 4 w 20"/>
                  <a:gd name="T13" fmla="*/ 10 h 12"/>
                  <a:gd name="T14" fmla="*/ 0 w 20"/>
                  <a:gd name="T15" fmla="*/ 4 h 12"/>
                  <a:gd name="T16" fmla="*/ 4 w 2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1" name="Freeform 256">
                <a:extLst>
                  <a:ext uri="{FF2B5EF4-FFF2-40B4-BE49-F238E27FC236}">
                    <a16:creationId xmlns:a16="http://schemas.microsoft.com/office/drawing/2014/main" id="{3802AD2C-B8EA-4F71-B93A-9AEA047016AD}"/>
                  </a:ext>
                </a:extLst>
              </p:cNvPr>
              <p:cNvSpPr>
                <a:spLocks/>
              </p:cNvSpPr>
              <p:nvPr/>
            </p:nvSpPr>
            <p:spPr bwMode="gray">
              <a:xfrm>
                <a:off x="10026928" y="4913763"/>
                <a:ext cx="26417" cy="33197"/>
              </a:xfrm>
              <a:custGeom>
                <a:avLst/>
                <a:gdLst>
                  <a:gd name="T0" fmla="*/ 0 w 16"/>
                  <a:gd name="T1" fmla="*/ 0 h 20"/>
                  <a:gd name="T2" fmla="*/ 2 w 16"/>
                  <a:gd name="T3" fmla="*/ 8 h 20"/>
                  <a:gd name="T4" fmla="*/ 6 w 16"/>
                  <a:gd name="T5" fmla="*/ 18 h 20"/>
                  <a:gd name="T6" fmla="*/ 16 w 16"/>
                  <a:gd name="T7" fmla="*/ 20 h 20"/>
                  <a:gd name="T8" fmla="*/ 14 w 16"/>
                  <a:gd name="T9" fmla="*/ 8 h 20"/>
                  <a:gd name="T10" fmla="*/ 8 w 16"/>
                  <a:gd name="T11" fmla="*/ 4 h 20"/>
                  <a:gd name="T12" fmla="*/ 0 w 1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6" h="20">
                    <a:moveTo>
                      <a:pt x="0" y="0"/>
                    </a:moveTo>
                    <a:lnTo>
                      <a:pt x="2" y="8"/>
                    </a:lnTo>
                    <a:lnTo>
                      <a:pt x="6" y="18"/>
                    </a:lnTo>
                    <a:lnTo>
                      <a:pt x="16" y="20"/>
                    </a:lnTo>
                    <a:lnTo>
                      <a:pt x="14" y="8"/>
                    </a:lnTo>
                    <a:lnTo>
                      <a:pt x="8" y="4"/>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2" name="Freeform 257">
                <a:extLst>
                  <a:ext uri="{FF2B5EF4-FFF2-40B4-BE49-F238E27FC236}">
                    <a16:creationId xmlns:a16="http://schemas.microsoft.com/office/drawing/2014/main" id="{47106909-6CFB-42DE-A670-EFD2EFE4252C}"/>
                  </a:ext>
                </a:extLst>
              </p:cNvPr>
              <p:cNvSpPr>
                <a:spLocks/>
              </p:cNvSpPr>
              <p:nvPr/>
            </p:nvSpPr>
            <p:spPr bwMode="gray">
              <a:xfrm>
                <a:off x="10050044" y="4966879"/>
                <a:ext cx="23114" cy="16599"/>
              </a:xfrm>
              <a:custGeom>
                <a:avLst/>
                <a:gdLst>
                  <a:gd name="T0" fmla="*/ 0 w 14"/>
                  <a:gd name="T1" fmla="*/ 2 h 10"/>
                  <a:gd name="T2" fmla="*/ 6 w 14"/>
                  <a:gd name="T3" fmla="*/ 0 h 10"/>
                  <a:gd name="T4" fmla="*/ 14 w 14"/>
                  <a:gd name="T5" fmla="*/ 4 h 10"/>
                  <a:gd name="T6" fmla="*/ 14 w 14"/>
                  <a:gd name="T7" fmla="*/ 10 h 10"/>
                  <a:gd name="T8" fmla="*/ 6 w 14"/>
                  <a:gd name="T9" fmla="*/ 8 h 10"/>
                  <a:gd name="T10" fmla="*/ 0 w 14"/>
                  <a:gd name="T11" fmla="*/ 2 h 10"/>
                </a:gdLst>
                <a:ahLst/>
                <a:cxnLst>
                  <a:cxn ang="0">
                    <a:pos x="T0" y="T1"/>
                  </a:cxn>
                  <a:cxn ang="0">
                    <a:pos x="T2" y="T3"/>
                  </a:cxn>
                  <a:cxn ang="0">
                    <a:pos x="T4" y="T5"/>
                  </a:cxn>
                  <a:cxn ang="0">
                    <a:pos x="T6" y="T7"/>
                  </a:cxn>
                  <a:cxn ang="0">
                    <a:pos x="T8" y="T9"/>
                  </a:cxn>
                  <a:cxn ang="0">
                    <a:pos x="T10" y="T11"/>
                  </a:cxn>
                </a:cxnLst>
                <a:rect l="0" t="0" r="r" b="b"/>
                <a:pathLst>
                  <a:path w="14" h="10">
                    <a:moveTo>
                      <a:pt x="0" y="2"/>
                    </a:moveTo>
                    <a:lnTo>
                      <a:pt x="6" y="0"/>
                    </a:lnTo>
                    <a:lnTo>
                      <a:pt x="14" y="4"/>
                    </a:lnTo>
                    <a:lnTo>
                      <a:pt x="14" y="10"/>
                    </a:lnTo>
                    <a:lnTo>
                      <a:pt x="6" y="8"/>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3" name="Freeform 258">
                <a:extLst>
                  <a:ext uri="{FF2B5EF4-FFF2-40B4-BE49-F238E27FC236}">
                    <a16:creationId xmlns:a16="http://schemas.microsoft.com/office/drawing/2014/main" id="{EC6E0AC9-9F89-4BC1-8F05-61CF2461C114}"/>
                  </a:ext>
                </a:extLst>
              </p:cNvPr>
              <p:cNvSpPr>
                <a:spLocks/>
              </p:cNvSpPr>
              <p:nvPr/>
            </p:nvSpPr>
            <p:spPr bwMode="gray">
              <a:xfrm>
                <a:off x="10122689" y="5235769"/>
                <a:ext cx="72648" cy="59754"/>
              </a:xfrm>
              <a:custGeom>
                <a:avLst/>
                <a:gdLst>
                  <a:gd name="T0" fmla="*/ 0 w 44"/>
                  <a:gd name="T1" fmla="*/ 0 h 36"/>
                  <a:gd name="T2" fmla="*/ 14 w 44"/>
                  <a:gd name="T3" fmla="*/ 6 h 36"/>
                  <a:gd name="T4" fmla="*/ 24 w 44"/>
                  <a:gd name="T5" fmla="*/ 18 h 36"/>
                  <a:gd name="T6" fmla="*/ 34 w 44"/>
                  <a:gd name="T7" fmla="*/ 24 h 36"/>
                  <a:gd name="T8" fmla="*/ 44 w 44"/>
                  <a:gd name="T9" fmla="*/ 32 h 36"/>
                  <a:gd name="T10" fmla="*/ 42 w 44"/>
                  <a:gd name="T11" fmla="*/ 36 h 36"/>
                  <a:gd name="T12" fmla="*/ 30 w 44"/>
                  <a:gd name="T13" fmla="*/ 28 h 36"/>
                  <a:gd name="T14" fmla="*/ 20 w 44"/>
                  <a:gd name="T15" fmla="*/ 20 h 36"/>
                  <a:gd name="T16" fmla="*/ 10 w 44"/>
                  <a:gd name="T17" fmla="*/ 12 h 36"/>
                  <a:gd name="T18" fmla="*/ 2 w 44"/>
                  <a:gd name="T19" fmla="*/ 8 h 36"/>
                  <a:gd name="T20" fmla="*/ 0 w 44"/>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4" name="Freeform 259">
                <a:extLst>
                  <a:ext uri="{FF2B5EF4-FFF2-40B4-BE49-F238E27FC236}">
                    <a16:creationId xmlns:a16="http://schemas.microsoft.com/office/drawing/2014/main" id="{C14AE5BD-0E41-4650-9E3D-81147DCCA6E8}"/>
                  </a:ext>
                </a:extLst>
              </p:cNvPr>
              <p:cNvSpPr>
                <a:spLocks/>
              </p:cNvSpPr>
              <p:nvPr/>
            </p:nvSpPr>
            <p:spPr bwMode="gray">
              <a:xfrm>
                <a:off x="10350537" y="5634128"/>
                <a:ext cx="145294" cy="225737"/>
              </a:xfrm>
              <a:custGeom>
                <a:avLst/>
                <a:gdLst>
                  <a:gd name="T0" fmla="*/ 20 w 88"/>
                  <a:gd name="T1" fmla="*/ 98 h 136"/>
                  <a:gd name="T2" fmla="*/ 14 w 88"/>
                  <a:gd name="T3" fmla="*/ 90 h 136"/>
                  <a:gd name="T4" fmla="*/ 22 w 88"/>
                  <a:gd name="T5" fmla="*/ 84 h 136"/>
                  <a:gd name="T6" fmla="*/ 28 w 88"/>
                  <a:gd name="T7" fmla="*/ 80 h 136"/>
                  <a:gd name="T8" fmla="*/ 28 w 88"/>
                  <a:gd name="T9" fmla="*/ 62 h 136"/>
                  <a:gd name="T10" fmla="*/ 30 w 88"/>
                  <a:gd name="T11" fmla="*/ 46 h 136"/>
                  <a:gd name="T12" fmla="*/ 20 w 88"/>
                  <a:gd name="T13" fmla="*/ 34 h 136"/>
                  <a:gd name="T14" fmla="*/ 8 w 88"/>
                  <a:gd name="T15" fmla="*/ 26 h 136"/>
                  <a:gd name="T16" fmla="*/ 2 w 88"/>
                  <a:gd name="T17" fmla="*/ 10 h 136"/>
                  <a:gd name="T18" fmla="*/ 0 w 88"/>
                  <a:gd name="T19" fmla="*/ 0 h 136"/>
                  <a:gd name="T20" fmla="*/ 10 w 88"/>
                  <a:gd name="T21" fmla="*/ 10 h 136"/>
                  <a:gd name="T22" fmla="*/ 22 w 88"/>
                  <a:gd name="T23" fmla="*/ 18 h 136"/>
                  <a:gd name="T24" fmla="*/ 30 w 88"/>
                  <a:gd name="T25" fmla="*/ 26 h 136"/>
                  <a:gd name="T26" fmla="*/ 28 w 88"/>
                  <a:gd name="T27" fmla="*/ 34 h 136"/>
                  <a:gd name="T28" fmla="*/ 34 w 88"/>
                  <a:gd name="T29" fmla="*/ 44 h 136"/>
                  <a:gd name="T30" fmla="*/ 38 w 88"/>
                  <a:gd name="T31" fmla="*/ 52 h 136"/>
                  <a:gd name="T32" fmla="*/ 44 w 88"/>
                  <a:gd name="T33" fmla="*/ 46 h 136"/>
                  <a:gd name="T34" fmla="*/ 46 w 88"/>
                  <a:gd name="T35" fmla="*/ 52 h 136"/>
                  <a:gd name="T36" fmla="*/ 52 w 88"/>
                  <a:gd name="T37" fmla="*/ 60 h 136"/>
                  <a:gd name="T38" fmla="*/ 64 w 88"/>
                  <a:gd name="T39" fmla="*/ 68 h 136"/>
                  <a:gd name="T40" fmla="*/ 76 w 88"/>
                  <a:gd name="T41" fmla="*/ 66 h 136"/>
                  <a:gd name="T42" fmla="*/ 82 w 88"/>
                  <a:gd name="T43" fmla="*/ 60 h 136"/>
                  <a:gd name="T44" fmla="*/ 88 w 88"/>
                  <a:gd name="T45" fmla="*/ 62 h 136"/>
                  <a:gd name="T46" fmla="*/ 88 w 88"/>
                  <a:gd name="T47" fmla="*/ 74 h 136"/>
                  <a:gd name="T48" fmla="*/ 80 w 88"/>
                  <a:gd name="T49" fmla="*/ 80 h 136"/>
                  <a:gd name="T50" fmla="*/ 80 w 88"/>
                  <a:gd name="T51" fmla="*/ 88 h 136"/>
                  <a:gd name="T52" fmla="*/ 64 w 88"/>
                  <a:gd name="T53" fmla="*/ 90 h 136"/>
                  <a:gd name="T54" fmla="*/ 64 w 88"/>
                  <a:gd name="T55" fmla="*/ 98 h 136"/>
                  <a:gd name="T56" fmla="*/ 64 w 88"/>
                  <a:gd name="T57" fmla="*/ 106 h 136"/>
                  <a:gd name="T58" fmla="*/ 58 w 88"/>
                  <a:gd name="T59" fmla="*/ 114 h 136"/>
                  <a:gd name="T60" fmla="*/ 50 w 88"/>
                  <a:gd name="T61" fmla="*/ 126 h 136"/>
                  <a:gd name="T62" fmla="*/ 40 w 88"/>
                  <a:gd name="T63" fmla="*/ 136 h 136"/>
                  <a:gd name="T64" fmla="*/ 32 w 88"/>
                  <a:gd name="T65" fmla="*/ 134 h 136"/>
                  <a:gd name="T66" fmla="*/ 30 w 88"/>
                  <a:gd name="T67" fmla="*/ 122 h 136"/>
                  <a:gd name="T68" fmla="*/ 36 w 88"/>
                  <a:gd name="T69" fmla="*/ 116 h 136"/>
                  <a:gd name="T70" fmla="*/ 36 w 88"/>
                  <a:gd name="T71" fmla="*/ 108 h 136"/>
                  <a:gd name="T72" fmla="*/ 30 w 88"/>
                  <a:gd name="T73" fmla="*/ 100 h 136"/>
                  <a:gd name="T74" fmla="*/ 20 w 88"/>
                  <a:gd name="T75"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5" name="Freeform 260">
                <a:extLst>
                  <a:ext uri="{FF2B5EF4-FFF2-40B4-BE49-F238E27FC236}">
                    <a16:creationId xmlns:a16="http://schemas.microsoft.com/office/drawing/2014/main" id="{8E3D0F92-2BB4-4AE7-BF95-1CAE1E0FDA02}"/>
                  </a:ext>
                </a:extLst>
              </p:cNvPr>
              <p:cNvSpPr>
                <a:spLocks/>
              </p:cNvSpPr>
              <p:nvPr/>
            </p:nvSpPr>
            <p:spPr bwMode="gray">
              <a:xfrm>
                <a:off x="10185431" y="5826666"/>
                <a:ext cx="201431" cy="192540"/>
              </a:xfrm>
              <a:custGeom>
                <a:avLst/>
                <a:gdLst>
                  <a:gd name="T0" fmla="*/ 92 w 122"/>
                  <a:gd name="T1" fmla="*/ 0 h 116"/>
                  <a:gd name="T2" fmla="*/ 100 w 122"/>
                  <a:gd name="T3" fmla="*/ 2 h 116"/>
                  <a:gd name="T4" fmla="*/ 106 w 122"/>
                  <a:gd name="T5" fmla="*/ 10 h 116"/>
                  <a:gd name="T6" fmla="*/ 116 w 122"/>
                  <a:gd name="T7" fmla="*/ 10 h 116"/>
                  <a:gd name="T8" fmla="*/ 122 w 122"/>
                  <a:gd name="T9" fmla="*/ 10 h 116"/>
                  <a:gd name="T10" fmla="*/ 122 w 122"/>
                  <a:gd name="T11" fmla="*/ 20 h 116"/>
                  <a:gd name="T12" fmla="*/ 116 w 122"/>
                  <a:gd name="T13" fmla="*/ 30 h 116"/>
                  <a:gd name="T14" fmla="*/ 110 w 122"/>
                  <a:gd name="T15" fmla="*/ 38 h 116"/>
                  <a:gd name="T16" fmla="*/ 100 w 122"/>
                  <a:gd name="T17" fmla="*/ 46 h 116"/>
                  <a:gd name="T18" fmla="*/ 100 w 122"/>
                  <a:gd name="T19" fmla="*/ 60 h 116"/>
                  <a:gd name="T20" fmla="*/ 90 w 122"/>
                  <a:gd name="T21" fmla="*/ 62 h 116"/>
                  <a:gd name="T22" fmla="*/ 80 w 122"/>
                  <a:gd name="T23" fmla="*/ 66 h 116"/>
                  <a:gd name="T24" fmla="*/ 74 w 122"/>
                  <a:gd name="T25" fmla="*/ 74 h 116"/>
                  <a:gd name="T26" fmla="*/ 70 w 122"/>
                  <a:gd name="T27" fmla="*/ 90 h 116"/>
                  <a:gd name="T28" fmla="*/ 58 w 122"/>
                  <a:gd name="T29" fmla="*/ 104 h 116"/>
                  <a:gd name="T30" fmla="*/ 48 w 122"/>
                  <a:gd name="T31" fmla="*/ 114 h 116"/>
                  <a:gd name="T32" fmla="*/ 30 w 122"/>
                  <a:gd name="T33" fmla="*/ 116 h 116"/>
                  <a:gd name="T34" fmla="*/ 22 w 122"/>
                  <a:gd name="T35" fmla="*/ 110 h 116"/>
                  <a:gd name="T36" fmla="*/ 16 w 122"/>
                  <a:gd name="T37" fmla="*/ 108 h 116"/>
                  <a:gd name="T38" fmla="*/ 0 w 122"/>
                  <a:gd name="T39" fmla="*/ 106 h 116"/>
                  <a:gd name="T40" fmla="*/ 4 w 122"/>
                  <a:gd name="T41" fmla="*/ 92 h 116"/>
                  <a:gd name="T42" fmla="*/ 14 w 122"/>
                  <a:gd name="T43" fmla="*/ 80 h 116"/>
                  <a:gd name="T44" fmla="*/ 30 w 122"/>
                  <a:gd name="T45" fmla="*/ 64 h 116"/>
                  <a:gd name="T46" fmla="*/ 38 w 122"/>
                  <a:gd name="T47" fmla="*/ 64 h 116"/>
                  <a:gd name="T48" fmla="*/ 48 w 122"/>
                  <a:gd name="T49" fmla="*/ 52 h 116"/>
                  <a:gd name="T50" fmla="*/ 60 w 122"/>
                  <a:gd name="T51" fmla="*/ 52 h 116"/>
                  <a:gd name="T52" fmla="*/ 72 w 122"/>
                  <a:gd name="T53" fmla="*/ 36 h 116"/>
                  <a:gd name="T54" fmla="*/ 78 w 122"/>
                  <a:gd name="T55" fmla="*/ 26 h 116"/>
                  <a:gd name="T56" fmla="*/ 88 w 122"/>
                  <a:gd name="T57" fmla="*/ 20 h 116"/>
                  <a:gd name="T58" fmla="*/ 88 w 122"/>
                  <a:gd name="T59" fmla="*/ 10 h 116"/>
                  <a:gd name="T60" fmla="*/ 92 w 122"/>
                  <a:gd name="T6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6" name="Freeform 261">
                <a:extLst>
                  <a:ext uri="{FF2B5EF4-FFF2-40B4-BE49-F238E27FC236}">
                    <a16:creationId xmlns:a16="http://schemas.microsoft.com/office/drawing/2014/main" id="{599F52E6-C891-40BF-816C-A96FCA67F8DE}"/>
                  </a:ext>
                </a:extLst>
              </p:cNvPr>
              <p:cNvSpPr>
                <a:spLocks/>
              </p:cNvSpPr>
              <p:nvPr/>
            </p:nvSpPr>
            <p:spPr bwMode="gray">
              <a:xfrm>
                <a:off x="9610858" y="5826666"/>
                <a:ext cx="95762" cy="96271"/>
              </a:xfrm>
              <a:custGeom>
                <a:avLst/>
                <a:gdLst>
                  <a:gd name="T0" fmla="*/ 2 w 58"/>
                  <a:gd name="T1" fmla="*/ 0 h 58"/>
                  <a:gd name="T2" fmla="*/ 12 w 58"/>
                  <a:gd name="T3" fmla="*/ 6 h 58"/>
                  <a:gd name="T4" fmla="*/ 26 w 58"/>
                  <a:gd name="T5" fmla="*/ 12 h 58"/>
                  <a:gd name="T6" fmla="*/ 40 w 58"/>
                  <a:gd name="T7" fmla="*/ 10 h 58"/>
                  <a:gd name="T8" fmla="*/ 52 w 58"/>
                  <a:gd name="T9" fmla="*/ 8 h 58"/>
                  <a:gd name="T10" fmla="*/ 58 w 58"/>
                  <a:gd name="T11" fmla="*/ 10 h 58"/>
                  <a:gd name="T12" fmla="*/ 58 w 58"/>
                  <a:gd name="T13" fmla="*/ 26 h 58"/>
                  <a:gd name="T14" fmla="*/ 54 w 58"/>
                  <a:gd name="T15" fmla="*/ 34 h 58"/>
                  <a:gd name="T16" fmla="*/ 52 w 58"/>
                  <a:gd name="T17" fmla="*/ 42 h 58"/>
                  <a:gd name="T18" fmla="*/ 48 w 58"/>
                  <a:gd name="T19" fmla="*/ 46 h 58"/>
                  <a:gd name="T20" fmla="*/ 42 w 58"/>
                  <a:gd name="T21" fmla="*/ 46 h 58"/>
                  <a:gd name="T22" fmla="*/ 40 w 58"/>
                  <a:gd name="T23" fmla="*/ 50 h 58"/>
                  <a:gd name="T24" fmla="*/ 32 w 58"/>
                  <a:gd name="T25" fmla="*/ 58 h 58"/>
                  <a:gd name="T26" fmla="*/ 24 w 58"/>
                  <a:gd name="T27" fmla="*/ 56 h 58"/>
                  <a:gd name="T28" fmla="*/ 16 w 58"/>
                  <a:gd name="T29" fmla="*/ 48 h 58"/>
                  <a:gd name="T30" fmla="*/ 10 w 58"/>
                  <a:gd name="T31" fmla="*/ 40 h 58"/>
                  <a:gd name="T32" fmla="*/ 12 w 58"/>
                  <a:gd name="T33" fmla="*/ 26 h 58"/>
                  <a:gd name="T34" fmla="*/ 8 w 58"/>
                  <a:gd name="T35" fmla="*/ 18 h 58"/>
                  <a:gd name="T36" fmla="*/ 0 w 58"/>
                  <a:gd name="T37" fmla="*/ 12 h 58"/>
                  <a:gd name="T38" fmla="*/ 2 w 58"/>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7" name="Freeform 262">
                <a:extLst>
                  <a:ext uri="{FF2B5EF4-FFF2-40B4-BE49-F238E27FC236}">
                    <a16:creationId xmlns:a16="http://schemas.microsoft.com/office/drawing/2014/main" id="{DBB208D7-4E50-4730-AB68-A20CEDA46D00}"/>
                  </a:ext>
                </a:extLst>
              </p:cNvPr>
              <p:cNvSpPr>
                <a:spLocks/>
              </p:cNvSpPr>
              <p:nvPr/>
            </p:nvSpPr>
            <p:spPr bwMode="gray">
              <a:xfrm>
                <a:off x="8785324" y="4983476"/>
                <a:ext cx="1056685" cy="790076"/>
              </a:xfrm>
              <a:custGeom>
                <a:avLst/>
                <a:gdLst>
                  <a:gd name="T0" fmla="*/ 308 w 640"/>
                  <a:gd name="T1" fmla="*/ 18 h 476"/>
                  <a:gd name="T2" fmla="*/ 308 w 640"/>
                  <a:gd name="T3" fmla="*/ 4 h 476"/>
                  <a:gd name="T4" fmla="*/ 340 w 640"/>
                  <a:gd name="T5" fmla="*/ 18 h 476"/>
                  <a:gd name="T6" fmla="*/ 362 w 640"/>
                  <a:gd name="T7" fmla="*/ 22 h 476"/>
                  <a:gd name="T8" fmla="*/ 372 w 640"/>
                  <a:gd name="T9" fmla="*/ 30 h 476"/>
                  <a:gd name="T10" fmla="*/ 352 w 640"/>
                  <a:gd name="T11" fmla="*/ 54 h 476"/>
                  <a:gd name="T12" fmla="*/ 372 w 640"/>
                  <a:gd name="T13" fmla="*/ 78 h 476"/>
                  <a:gd name="T14" fmla="*/ 416 w 640"/>
                  <a:gd name="T15" fmla="*/ 102 h 476"/>
                  <a:gd name="T16" fmla="*/ 450 w 640"/>
                  <a:gd name="T17" fmla="*/ 84 h 476"/>
                  <a:gd name="T18" fmla="*/ 456 w 640"/>
                  <a:gd name="T19" fmla="*/ 22 h 476"/>
                  <a:gd name="T20" fmla="*/ 470 w 640"/>
                  <a:gd name="T21" fmla="*/ 6 h 476"/>
                  <a:gd name="T22" fmla="*/ 484 w 640"/>
                  <a:gd name="T23" fmla="*/ 54 h 476"/>
                  <a:gd name="T24" fmla="*/ 510 w 640"/>
                  <a:gd name="T25" fmla="*/ 72 h 476"/>
                  <a:gd name="T26" fmla="*/ 522 w 640"/>
                  <a:gd name="T27" fmla="*/ 102 h 476"/>
                  <a:gd name="T28" fmla="*/ 532 w 640"/>
                  <a:gd name="T29" fmla="*/ 134 h 476"/>
                  <a:gd name="T30" fmla="*/ 568 w 640"/>
                  <a:gd name="T31" fmla="*/ 162 h 476"/>
                  <a:gd name="T32" fmla="*/ 582 w 640"/>
                  <a:gd name="T33" fmla="*/ 188 h 476"/>
                  <a:gd name="T34" fmla="*/ 612 w 640"/>
                  <a:gd name="T35" fmla="*/ 214 h 476"/>
                  <a:gd name="T36" fmla="*/ 634 w 640"/>
                  <a:gd name="T37" fmla="*/ 254 h 476"/>
                  <a:gd name="T38" fmla="*/ 640 w 640"/>
                  <a:gd name="T39" fmla="*/ 300 h 476"/>
                  <a:gd name="T40" fmla="*/ 624 w 640"/>
                  <a:gd name="T41" fmla="*/ 358 h 476"/>
                  <a:gd name="T42" fmla="*/ 596 w 640"/>
                  <a:gd name="T43" fmla="*/ 402 h 476"/>
                  <a:gd name="T44" fmla="*/ 582 w 640"/>
                  <a:gd name="T45" fmla="*/ 450 h 476"/>
                  <a:gd name="T46" fmla="*/ 550 w 640"/>
                  <a:gd name="T47" fmla="*/ 452 h 476"/>
                  <a:gd name="T48" fmla="*/ 532 w 640"/>
                  <a:gd name="T49" fmla="*/ 474 h 476"/>
                  <a:gd name="T50" fmla="*/ 516 w 640"/>
                  <a:gd name="T51" fmla="*/ 468 h 476"/>
                  <a:gd name="T52" fmla="*/ 500 w 640"/>
                  <a:gd name="T53" fmla="*/ 460 h 476"/>
                  <a:gd name="T54" fmla="*/ 462 w 640"/>
                  <a:gd name="T55" fmla="*/ 464 h 476"/>
                  <a:gd name="T56" fmla="*/ 430 w 640"/>
                  <a:gd name="T57" fmla="*/ 452 h 476"/>
                  <a:gd name="T58" fmla="*/ 418 w 640"/>
                  <a:gd name="T59" fmla="*/ 424 h 476"/>
                  <a:gd name="T60" fmla="*/ 400 w 640"/>
                  <a:gd name="T61" fmla="*/ 408 h 476"/>
                  <a:gd name="T62" fmla="*/ 390 w 640"/>
                  <a:gd name="T63" fmla="*/ 402 h 476"/>
                  <a:gd name="T64" fmla="*/ 392 w 640"/>
                  <a:gd name="T65" fmla="*/ 382 h 476"/>
                  <a:gd name="T66" fmla="*/ 382 w 640"/>
                  <a:gd name="T67" fmla="*/ 376 h 476"/>
                  <a:gd name="T68" fmla="*/ 360 w 640"/>
                  <a:gd name="T69" fmla="*/ 402 h 476"/>
                  <a:gd name="T70" fmla="*/ 340 w 640"/>
                  <a:gd name="T71" fmla="*/ 372 h 476"/>
                  <a:gd name="T72" fmla="*/ 298 w 640"/>
                  <a:gd name="T73" fmla="*/ 350 h 476"/>
                  <a:gd name="T74" fmla="*/ 228 w 640"/>
                  <a:gd name="T75" fmla="*/ 356 h 476"/>
                  <a:gd name="T76" fmla="*/ 172 w 640"/>
                  <a:gd name="T77" fmla="*/ 372 h 476"/>
                  <a:gd name="T78" fmla="*/ 108 w 640"/>
                  <a:gd name="T79" fmla="*/ 386 h 476"/>
                  <a:gd name="T80" fmla="*/ 80 w 640"/>
                  <a:gd name="T81" fmla="*/ 406 h 476"/>
                  <a:gd name="T82" fmla="*/ 30 w 640"/>
                  <a:gd name="T83" fmla="*/ 394 h 476"/>
                  <a:gd name="T84" fmla="*/ 40 w 640"/>
                  <a:gd name="T85" fmla="*/ 356 h 476"/>
                  <a:gd name="T86" fmla="*/ 30 w 640"/>
                  <a:gd name="T87" fmla="*/ 310 h 476"/>
                  <a:gd name="T88" fmla="*/ 4 w 640"/>
                  <a:gd name="T89" fmla="*/ 254 h 476"/>
                  <a:gd name="T90" fmla="*/ 10 w 640"/>
                  <a:gd name="T91" fmla="*/ 254 h 476"/>
                  <a:gd name="T92" fmla="*/ 12 w 640"/>
                  <a:gd name="T93" fmla="*/ 238 h 476"/>
                  <a:gd name="T94" fmla="*/ 12 w 640"/>
                  <a:gd name="T95" fmla="*/ 188 h 476"/>
                  <a:gd name="T96" fmla="*/ 24 w 640"/>
                  <a:gd name="T97" fmla="*/ 178 h 476"/>
                  <a:gd name="T98" fmla="*/ 62 w 640"/>
                  <a:gd name="T99" fmla="*/ 158 h 476"/>
                  <a:gd name="T100" fmla="*/ 122 w 640"/>
                  <a:gd name="T101" fmla="*/ 144 h 476"/>
                  <a:gd name="T102" fmla="*/ 146 w 640"/>
                  <a:gd name="T103" fmla="*/ 98 h 476"/>
                  <a:gd name="T104" fmla="*/ 164 w 640"/>
                  <a:gd name="T105" fmla="*/ 102 h 476"/>
                  <a:gd name="T106" fmla="*/ 176 w 640"/>
                  <a:gd name="T107" fmla="*/ 88 h 476"/>
                  <a:gd name="T108" fmla="*/ 192 w 640"/>
                  <a:gd name="T109" fmla="*/ 66 h 476"/>
                  <a:gd name="T110" fmla="*/ 220 w 640"/>
                  <a:gd name="T111" fmla="*/ 48 h 476"/>
                  <a:gd name="T112" fmla="*/ 242 w 640"/>
                  <a:gd name="T113" fmla="*/ 66 h 476"/>
                  <a:gd name="T114" fmla="*/ 256 w 640"/>
                  <a:gd name="T115" fmla="*/ 52 h 476"/>
                  <a:gd name="T116" fmla="*/ 282 w 640"/>
                  <a:gd name="T117" fmla="*/ 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8" name="Freeform 263">
                <a:extLst>
                  <a:ext uri="{FF2B5EF4-FFF2-40B4-BE49-F238E27FC236}">
                    <a16:creationId xmlns:a16="http://schemas.microsoft.com/office/drawing/2014/main" id="{91D0E32F-ABE8-489F-919D-9116FCB7D732}"/>
                  </a:ext>
                </a:extLst>
              </p:cNvPr>
              <p:cNvSpPr>
                <a:spLocks/>
              </p:cNvSpPr>
              <p:nvPr/>
            </p:nvSpPr>
            <p:spPr bwMode="gray">
              <a:xfrm>
                <a:off x="8960336" y="4203358"/>
                <a:ext cx="115574" cy="159344"/>
              </a:xfrm>
              <a:custGeom>
                <a:avLst/>
                <a:gdLst>
                  <a:gd name="T0" fmla="*/ 4 w 70"/>
                  <a:gd name="T1" fmla="*/ 58 h 96"/>
                  <a:gd name="T2" fmla="*/ 14 w 70"/>
                  <a:gd name="T3" fmla="*/ 64 h 96"/>
                  <a:gd name="T4" fmla="*/ 16 w 70"/>
                  <a:gd name="T5" fmla="*/ 76 h 96"/>
                  <a:gd name="T6" fmla="*/ 24 w 70"/>
                  <a:gd name="T7" fmla="*/ 78 h 96"/>
                  <a:gd name="T8" fmla="*/ 30 w 70"/>
                  <a:gd name="T9" fmla="*/ 72 h 96"/>
                  <a:gd name="T10" fmla="*/ 38 w 70"/>
                  <a:gd name="T11" fmla="*/ 74 h 96"/>
                  <a:gd name="T12" fmla="*/ 40 w 70"/>
                  <a:gd name="T13" fmla="*/ 82 h 96"/>
                  <a:gd name="T14" fmla="*/ 48 w 70"/>
                  <a:gd name="T15" fmla="*/ 80 h 96"/>
                  <a:gd name="T16" fmla="*/ 52 w 70"/>
                  <a:gd name="T17" fmla="*/ 84 h 96"/>
                  <a:gd name="T18" fmla="*/ 62 w 70"/>
                  <a:gd name="T19" fmla="*/ 90 h 96"/>
                  <a:gd name="T20" fmla="*/ 66 w 70"/>
                  <a:gd name="T21" fmla="*/ 96 h 96"/>
                  <a:gd name="T22" fmla="*/ 70 w 70"/>
                  <a:gd name="T23" fmla="*/ 90 h 96"/>
                  <a:gd name="T24" fmla="*/ 62 w 70"/>
                  <a:gd name="T25" fmla="*/ 84 h 96"/>
                  <a:gd name="T26" fmla="*/ 62 w 70"/>
                  <a:gd name="T27" fmla="*/ 78 h 96"/>
                  <a:gd name="T28" fmla="*/ 58 w 70"/>
                  <a:gd name="T29" fmla="*/ 72 h 96"/>
                  <a:gd name="T30" fmla="*/ 50 w 70"/>
                  <a:gd name="T31" fmla="*/ 72 h 96"/>
                  <a:gd name="T32" fmla="*/ 46 w 70"/>
                  <a:gd name="T33" fmla="*/ 68 h 96"/>
                  <a:gd name="T34" fmla="*/ 40 w 70"/>
                  <a:gd name="T35" fmla="*/ 70 h 96"/>
                  <a:gd name="T36" fmla="*/ 32 w 70"/>
                  <a:gd name="T37" fmla="*/ 66 h 96"/>
                  <a:gd name="T38" fmla="*/ 28 w 70"/>
                  <a:gd name="T39" fmla="*/ 62 h 96"/>
                  <a:gd name="T40" fmla="*/ 26 w 70"/>
                  <a:gd name="T41" fmla="*/ 54 h 96"/>
                  <a:gd name="T42" fmla="*/ 28 w 70"/>
                  <a:gd name="T43" fmla="*/ 42 h 96"/>
                  <a:gd name="T44" fmla="*/ 34 w 70"/>
                  <a:gd name="T45" fmla="*/ 40 h 96"/>
                  <a:gd name="T46" fmla="*/ 40 w 70"/>
                  <a:gd name="T47" fmla="*/ 26 h 96"/>
                  <a:gd name="T48" fmla="*/ 38 w 70"/>
                  <a:gd name="T49" fmla="*/ 14 h 96"/>
                  <a:gd name="T50" fmla="*/ 38 w 70"/>
                  <a:gd name="T51" fmla="*/ 4 h 96"/>
                  <a:gd name="T52" fmla="*/ 28 w 70"/>
                  <a:gd name="T53" fmla="*/ 2 h 96"/>
                  <a:gd name="T54" fmla="*/ 12 w 70"/>
                  <a:gd name="T55" fmla="*/ 0 h 96"/>
                  <a:gd name="T56" fmla="*/ 10 w 70"/>
                  <a:gd name="T57" fmla="*/ 16 h 96"/>
                  <a:gd name="T58" fmla="*/ 10 w 70"/>
                  <a:gd name="T59" fmla="*/ 28 h 96"/>
                  <a:gd name="T60" fmla="*/ 12 w 70"/>
                  <a:gd name="T61" fmla="*/ 36 h 96"/>
                  <a:gd name="T62" fmla="*/ 0 w 70"/>
                  <a:gd name="T63" fmla="*/ 38 h 96"/>
                  <a:gd name="T64" fmla="*/ 2 w 70"/>
                  <a:gd name="T65" fmla="*/ 44 h 96"/>
                  <a:gd name="T66" fmla="*/ 4 w 70"/>
                  <a:gd name="T67" fmla="*/ 48 h 96"/>
                  <a:gd name="T68" fmla="*/ 4 w 70"/>
                  <a:gd name="T6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89" name="Freeform 264">
                <a:extLst>
                  <a:ext uri="{FF2B5EF4-FFF2-40B4-BE49-F238E27FC236}">
                    <a16:creationId xmlns:a16="http://schemas.microsoft.com/office/drawing/2014/main" id="{284EDB19-FC20-40FF-B811-70F1837E568C}"/>
                  </a:ext>
                </a:extLst>
              </p:cNvPr>
              <p:cNvSpPr>
                <a:spLocks/>
              </p:cNvSpPr>
              <p:nvPr/>
            </p:nvSpPr>
            <p:spPr bwMode="gray">
              <a:xfrm>
                <a:off x="8890992" y="4399218"/>
                <a:ext cx="69344" cy="76353"/>
              </a:xfrm>
              <a:custGeom>
                <a:avLst/>
                <a:gdLst>
                  <a:gd name="T0" fmla="*/ 0 w 42"/>
                  <a:gd name="T1" fmla="*/ 46 h 46"/>
                  <a:gd name="T2" fmla="*/ 8 w 42"/>
                  <a:gd name="T3" fmla="*/ 34 h 46"/>
                  <a:gd name="T4" fmla="*/ 20 w 42"/>
                  <a:gd name="T5" fmla="*/ 20 h 46"/>
                  <a:gd name="T6" fmla="*/ 32 w 42"/>
                  <a:gd name="T7" fmla="*/ 10 h 46"/>
                  <a:gd name="T8" fmla="*/ 36 w 42"/>
                  <a:gd name="T9" fmla="*/ 0 h 46"/>
                  <a:gd name="T10" fmla="*/ 38 w 42"/>
                  <a:gd name="T11" fmla="*/ 6 h 46"/>
                  <a:gd name="T12" fmla="*/ 42 w 42"/>
                  <a:gd name="T13" fmla="*/ 12 h 46"/>
                  <a:gd name="T14" fmla="*/ 32 w 42"/>
                  <a:gd name="T15" fmla="*/ 16 h 46"/>
                  <a:gd name="T16" fmla="*/ 20 w 42"/>
                  <a:gd name="T17" fmla="*/ 30 h 46"/>
                  <a:gd name="T18" fmla="*/ 14 w 42"/>
                  <a:gd name="T19" fmla="*/ 38 h 46"/>
                  <a:gd name="T20" fmla="*/ 0 w 42"/>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0" name="Freeform 265">
                <a:extLst>
                  <a:ext uri="{FF2B5EF4-FFF2-40B4-BE49-F238E27FC236}">
                    <a16:creationId xmlns:a16="http://schemas.microsoft.com/office/drawing/2014/main" id="{1DB247D2-AF76-4481-9A25-796CC63BFE36}"/>
                  </a:ext>
                </a:extLst>
              </p:cNvPr>
              <p:cNvSpPr>
                <a:spLocks/>
              </p:cNvSpPr>
              <p:nvPr/>
            </p:nvSpPr>
            <p:spPr bwMode="gray">
              <a:xfrm>
                <a:off x="9013171" y="4439054"/>
                <a:ext cx="122179" cy="99590"/>
              </a:xfrm>
              <a:custGeom>
                <a:avLst/>
                <a:gdLst>
                  <a:gd name="T0" fmla="*/ 58 w 74"/>
                  <a:gd name="T1" fmla="*/ 58 h 60"/>
                  <a:gd name="T2" fmla="*/ 40 w 74"/>
                  <a:gd name="T3" fmla="*/ 60 h 60"/>
                  <a:gd name="T4" fmla="*/ 34 w 74"/>
                  <a:gd name="T5" fmla="*/ 48 h 60"/>
                  <a:gd name="T6" fmla="*/ 34 w 74"/>
                  <a:gd name="T7" fmla="*/ 38 h 60"/>
                  <a:gd name="T8" fmla="*/ 40 w 74"/>
                  <a:gd name="T9" fmla="*/ 36 h 60"/>
                  <a:gd name="T10" fmla="*/ 32 w 74"/>
                  <a:gd name="T11" fmla="*/ 30 h 60"/>
                  <a:gd name="T12" fmla="*/ 24 w 74"/>
                  <a:gd name="T13" fmla="*/ 32 h 60"/>
                  <a:gd name="T14" fmla="*/ 18 w 74"/>
                  <a:gd name="T15" fmla="*/ 34 h 60"/>
                  <a:gd name="T16" fmla="*/ 12 w 74"/>
                  <a:gd name="T17" fmla="*/ 36 h 60"/>
                  <a:gd name="T18" fmla="*/ 8 w 74"/>
                  <a:gd name="T19" fmla="*/ 44 h 60"/>
                  <a:gd name="T20" fmla="*/ 4 w 74"/>
                  <a:gd name="T21" fmla="*/ 50 h 60"/>
                  <a:gd name="T22" fmla="*/ 0 w 74"/>
                  <a:gd name="T23" fmla="*/ 38 h 60"/>
                  <a:gd name="T24" fmla="*/ 4 w 74"/>
                  <a:gd name="T25" fmla="*/ 28 h 60"/>
                  <a:gd name="T26" fmla="*/ 14 w 74"/>
                  <a:gd name="T27" fmla="*/ 24 h 60"/>
                  <a:gd name="T28" fmla="*/ 22 w 74"/>
                  <a:gd name="T29" fmla="*/ 20 h 60"/>
                  <a:gd name="T30" fmla="*/ 26 w 74"/>
                  <a:gd name="T31" fmla="*/ 14 h 60"/>
                  <a:gd name="T32" fmla="*/ 32 w 74"/>
                  <a:gd name="T33" fmla="*/ 22 h 60"/>
                  <a:gd name="T34" fmla="*/ 36 w 74"/>
                  <a:gd name="T35" fmla="*/ 24 h 60"/>
                  <a:gd name="T36" fmla="*/ 42 w 74"/>
                  <a:gd name="T37" fmla="*/ 18 h 60"/>
                  <a:gd name="T38" fmla="*/ 50 w 74"/>
                  <a:gd name="T39" fmla="*/ 8 h 60"/>
                  <a:gd name="T40" fmla="*/ 54 w 74"/>
                  <a:gd name="T41" fmla="*/ 10 h 60"/>
                  <a:gd name="T42" fmla="*/ 58 w 74"/>
                  <a:gd name="T43" fmla="*/ 10 h 60"/>
                  <a:gd name="T44" fmla="*/ 58 w 74"/>
                  <a:gd name="T45" fmla="*/ 4 h 60"/>
                  <a:gd name="T46" fmla="*/ 62 w 74"/>
                  <a:gd name="T47" fmla="*/ 0 h 60"/>
                  <a:gd name="T48" fmla="*/ 68 w 74"/>
                  <a:gd name="T49" fmla="*/ 6 h 60"/>
                  <a:gd name="T50" fmla="*/ 72 w 74"/>
                  <a:gd name="T51" fmla="*/ 14 h 60"/>
                  <a:gd name="T52" fmla="*/ 74 w 74"/>
                  <a:gd name="T53" fmla="*/ 28 h 60"/>
                  <a:gd name="T54" fmla="*/ 74 w 74"/>
                  <a:gd name="T55" fmla="*/ 42 h 60"/>
                  <a:gd name="T56" fmla="*/ 66 w 74"/>
                  <a:gd name="T57" fmla="*/ 44 h 60"/>
                  <a:gd name="T58" fmla="*/ 64 w 74"/>
                  <a:gd name="T59" fmla="*/ 36 h 60"/>
                  <a:gd name="T60" fmla="*/ 58 w 74"/>
                  <a:gd name="T61" fmla="*/ 42 h 60"/>
                  <a:gd name="T62" fmla="*/ 54 w 74"/>
                  <a:gd name="T63" fmla="*/ 46 h 60"/>
                  <a:gd name="T64" fmla="*/ 58 w 74"/>
                  <a:gd name="T65"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1" name="Freeform 266">
                <a:extLst>
                  <a:ext uri="{FF2B5EF4-FFF2-40B4-BE49-F238E27FC236}">
                    <a16:creationId xmlns:a16="http://schemas.microsoft.com/office/drawing/2014/main" id="{3ACD4123-626B-4BFB-9180-2828AB48E5CC}"/>
                  </a:ext>
                </a:extLst>
              </p:cNvPr>
              <p:cNvSpPr>
                <a:spLocks/>
              </p:cNvSpPr>
              <p:nvPr/>
            </p:nvSpPr>
            <p:spPr bwMode="gray">
              <a:xfrm>
                <a:off x="9079215" y="4362702"/>
                <a:ext cx="29719" cy="36517"/>
              </a:xfrm>
              <a:custGeom>
                <a:avLst/>
                <a:gdLst>
                  <a:gd name="T0" fmla="*/ 0 w 18"/>
                  <a:gd name="T1" fmla="*/ 4 h 22"/>
                  <a:gd name="T2" fmla="*/ 12 w 18"/>
                  <a:gd name="T3" fmla="*/ 0 h 22"/>
                  <a:gd name="T4" fmla="*/ 18 w 18"/>
                  <a:gd name="T5" fmla="*/ 2 h 22"/>
                  <a:gd name="T6" fmla="*/ 18 w 18"/>
                  <a:gd name="T7" fmla="*/ 16 h 22"/>
                  <a:gd name="T8" fmla="*/ 18 w 18"/>
                  <a:gd name="T9" fmla="*/ 22 h 22"/>
                  <a:gd name="T10" fmla="*/ 10 w 18"/>
                  <a:gd name="T11" fmla="*/ 18 h 22"/>
                  <a:gd name="T12" fmla="*/ 4 w 18"/>
                  <a:gd name="T13" fmla="*/ 12 h 22"/>
                  <a:gd name="T14" fmla="*/ 0 w 18"/>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0" y="4"/>
                    </a:moveTo>
                    <a:lnTo>
                      <a:pt x="12" y="0"/>
                    </a:lnTo>
                    <a:lnTo>
                      <a:pt x="18" y="2"/>
                    </a:lnTo>
                    <a:lnTo>
                      <a:pt x="18" y="16"/>
                    </a:lnTo>
                    <a:lnTo>
                      <a:pt x="18" y="22"/>
                    </a:lnTo>
                    <a:lnTo>
                      <a:pt x="10" y="18"/>
                    </a:lnTo>
                    <a:lnTo>
                      <a:pt x="4" y="12"/>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2" name="Freeform 267">
                <a:extLst>
                  <a:ext uri="{FF2B5EF4-FFF2-40B4-BE49-F238E27FC236}">
                    <a16:creationId xmlns:a16="http://schemas.microsoft.com/office/drawing/2014/main" id="{3B8B9D88-A964-4DA4-99C4-0EC6A6C37449}"/>
                  </a:ext>
                </a:extLst>
              </p:cNvPr>
              <p:cNvSpPr>
                <a:spLocks/>
              </p:cNvSpPr>
              <p:nvPr/>
            </p:nvSpPr>
            <p:spPr bwMode="gray">
              <a:xfrm>
                <a:off x="8973545" y="4336144"/>
                <a:ext cx="33021" cy="39836"/>
              </a:xfrm>
              <a:custGeom>
                <a:avLst/>
                <a:gdLst>
                  <a:gd name="T0" fmla="*/ 0 w 20"/>
                  <a:gd name="T1" fmla="*/ 0 h 24"/>
                  <a:gd name="T2" fmla="*/ 10 w 20"/>
                  <a:gd name="T3" fmla="*/ 2 h 24"/>
                  <a:gd name="T4" fmla="*/ 20 w 20"/>
                  <a:gd name="T5" fmla="*/ 10 h 24"/>
                  <a:gd name="T6" fmla="*/ 18 w 20"/>
                  <a:gd name="T7" fmla="*/ 22 h 24"/>
                  <a:gd name="T8" fmla="*/ 12 w 20"/>
                  <a:gd name="T9" fmla="*/ 24 h 24"/>
                  <a:gd name="T10" fmla="*/ 6 w 20"/>
                  <a:gd name="T11" fmla="*/ 10 h 24"/>
                  <a:gd name="T12" fmla="*/ 2 w 20"/>
                  <a:gd name="T13" fmla="*/ 6 h 24"/>
                  <a:gd name="T14" fmla="*/ 0 w 20"/>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4">
                    <a:moveTo>
                      <a:pt x="0" y="0"/>
                    </a:moveTo>
                    <a:lnTo>
                      <a:pt x="10" y="2"/>
                    </a:lnTo>
                    <a:lnTo>
                      <a:pt x="20" y="10"/>
                    </a:lnTo>
                    <a:lnTo>
                      <a:pt x="18" y="22"/>
                    </a:lnTo>
                    <a:lnTo>
                      <a:pt x="12" y="24"/>
                    </a:lnTo>
                    <a:lnTo>
                      <a:pt x="6" y="10"/>
                    </a:lnTo>
                    <a:lnTo>
                      <a:pt x="2" y="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3" name="Freeform 268">
                <a:extLst>
                  <a:ext uri="{FF2B5EF4-FFF2-40B4-BE49-F238E27FC236}">
                    <a16:creationId xmlns:a16="http://schemas.microsoft.com/office/drawing/2014/main" id="{E3254A05-F2B9-48F0-B8B0-8167D79CB99C}"/>
                  </a:ext>
                </a:extLst>
              </p:cNvPr>
              <p:cNvSpPr>
                <a:spLocks/>
              </p:cNvSpPr>
              <p:nvPr/>
            </p:nvSpPr>
            <p:spPr bwMode="gray">
              <a:xfrm>
                <a:off x="9016474" y="4385938"/>
                <a:ext cx="36323" cy="33197"/>
              </a:xfrm>
              <a:custGeom>
                <a:avLst/>
                <a:gdLst>
                  <a:gd name="T0" fmla="*/ 0 w 22"/>
                  <a:gd name="T1" fmla="*/ 0 h 20"/>
                  <a:gd name="T2" fmla="*/ 0 w 22"/>
                  <a:gd name="T3" fmla="*/ 10 h 20"/>
                  <a:gd name="T4" fmla="*/ 0 w 22"/>
                  <a:gd name="T5" fmla="*/ 20 h 20"/>
                  <a:gd name="T6" fmla="*/ 6 w 22"/>
                  <a:gd name="T7" fmla="*/ 16 h 20"/>
                  <a:gd name="T8" fmla="*/ 18 w 22"/>
                  <a:gd name="T9" fmla="*/ 8 h 20"/>
                  <a:gd name="T10" fmla="*/ 22 w 22"/>
                  <a:gd name="T11" fmla="*/ 2 h 20"/>
                  <a:gd name="T12" fmla="*/ 14 w 22"/>
                  <a:gd name="T13" fmla="*/ 0 h 20"/>
                  <a:gd name="T14" fmla="*/ 8 w 22"/>
                  <a:gd name="T15" fmla="*/ 2 h 20"/>
                  <a:gd name="T16" fmla="*/ 0 w 2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4" name="Freeform 269">
                <a:extLst>
                  <a:ext uri="{FF2B5EF4-FFF2-40B4-BE49-F238E27FC236}">
                    <a16:creationId xmlns:a16="http://schemas.microsoft.com/office/drawing/2014/main" id="{E38BA191-9653-4E07-98AF-08D1D9C08489}"/>
                  </a:ext>
                </a:extLst>
              </p:cNvPr>
              <p:cNvSpPr>
                <a:spLocks/>
              </p:cNvSpPr>
              <p:nvPr/>
            </p:nvSpPr>
            <p:spPr bwMode="gray">
              <a:xfrm>
                <a:off x="9026380" y="4405856"/>
                <a:ext cx="39626" cy="46475"/>
              </a:xfrm>
              <a:custGeom>
                <a:avLst/>
                <a:gdLst>
                  <a:gd name="T0" fmla="*/ 0 w 24"/>
                  <a:gd name="T1" fmla="*/ 18 h 28"/>
                  <a:gd name="T2" fmla="*/ 6 w 24"/>
                  <a:gd name="T3" fmla="*/ 26 h 28"/>
                  <a:gd name="T4" fmla="*/ 14 w 24"/>
                  <a:gd name="T5" fmla="*/ 28 h 28"/>
                  <a:gd name="T6" fmla="*/ 14 w 24"/>
                  <a:gd name="T7" fmla="*/ 16 h 28"/>
                  <a:gd name="T8" fmla="*/ 18 w 24"/>
                  <a:gd name="T9" fmla="*/ 12 h 28"/>
                  <a:gd name="T10" fmla="*/ 24 w 24"/>
                  <a:gd name="T11" fmla="*/ 8 h 28"/>
                  <a:gd name="T12" fmla="*/ 22 w 24"/>
                  <a:gd name="T13" fmla="*/ 4 h 28"/>
                  <a:gd name="T14" fmla="*/ 16 w 24"/>
                  <a:gd name="T15" fmla="*/ 0 h 28"/>
                  <a:gd name="T16" fmla="*/ 10 w 24"/>
                  <a:gd name="T17" fmla="*/ 2 h 28"/>
                  <a:gd name="T18" fmla="*/ 8 w 24"/>
                  <a:gd name="T19" fmla="*/ 10 h 28"/>
                  <a:gd name="T20" fmla="*/ 4 w 24"/>
                  <a:gd name="T21" fmla="*/ 16 h 28"/>
                  <a:gd name="T22" fmla="*/ 0 w 24"/>
                  <a:gd name="T23"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5" name="Freeform 270">
                <a:extLst>
                  <a:ext uri="{FF2B5EF4-FFF2-40B4-BE49-F238E27FC236}">
                    <a16:creationId xmlns:a16="http://schemas.microsoft.com/office/drawing/2014/main" id="{3D49988C-13A9-40B6-BF30-F2396795E1AC}"/>
                  </a:ext>
                </a:extLst>
              </p:cNvPr>
              <p:cNvSpPr>
                <a:spLocks/>
              </p:cNvSpPr>
              <p:nvPr/>
            </p:nvSpPr>
            <p:spPr bwMode="gray">
              <a:xfrm>
                <a:off x="8966942" y="4017459"/>
                <a:ext cx="49532" cy="89630"/>
              </a:xfrm>
              <a:custGeom>
                <a:avLst/>
                <a:gdLst>
                  <a:gd name="T0" fmla="*/ 30 w 30"/>
                  <a:gd name="T1" fmla="*/ 4 h 54"/>
                  <a:gd name="T2" fmla="*/ 26 w 30"/>
                  <a:gd name="T3" fmla="*/ 18 h 54"/>
                  <a:gd name="T4" fmla="*/ 22 w 30"/>
                  <a:gd name="T5" fmla="*/ 28 h 54"/>
                  <a:gd name="T6" fmla="*/ 20 w 30"/>
                  <a:gd name="T7" fmla="*/ 36 h 54"/>
                  <a:gd name="T8" fmla="*/ 16 w 30"/>
                  <a:gd name="T9" fmla="*/ 48 h 54"/>
                  <a:gd name="T10" fmla="*/ 10 w 30"/>
                  <a:gd name="T11" fmla="*/ 54 h 54"/>
                  <a:gd name="T12" fmla="*/ 4 w 30"/>
                  <a:gd name="T13" fmla="*/ 42 h 54"/>
                  <a:gd name="T14" fmla="*/ 0 w 30"/>
                  <a:gd name="T15" fmla="*/ 26 h 54"/>
                  <a:gd name="T16" fmla="*/ 8 w 30"/>
                  <a:gd name="T17" fmla="*/ 12 h 54"/>
                  <a:gd name="T18" fmla="*/ 18 w 30"/>
                  <a:gd name="T19" fmla="*/ 4 h 54"/>
                  <a:gd name="T20" fmla="*/ 22 w 30"/>
                  <a:gd name="T21" fmla="*/ 0 h 54"/>
                  <a:gd name="T22" fmla="*/ 30 w 30"/>
                  <a:gd name="T23"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6" name="Freeform 271">
                <a:extLst>
                  <a:ext uri="{FF2B5EF4-FFF2-40B4-BE49-F238E27FC236}">
                    <a16:creationId xmlns:a16="http://schemas.microsoft.com/office/drawing/2014/main" id="{6626F2B3-5811-4152-A526-032F40ECC7CD}"/>
                  </a:ext>
                </a:extLst>
              </p:cNvPr>
              <p:cNvSpPr>
                <a:spLocks/>
              </p:cNvSpPr>
              <p:nvPr/>
            </p:nvSpPr>
            <p:spPr bwMode="gray">
              <a:xfrm>
                <a:off x="8666445" y="4160203"/>
                <a:ext cx="62740" cy="49794"/>
              </a:xfrm>
              <a:custGeom>
                <a:avLst/>
                <a:gdLst>
                  <a:gd name="T0" fmla="*/ 10 w 38"/>
                  <a:gd name="T1" fmla="*/ 6 h 30"/>
                  <a:gd name="T2" fmla="*/ 20 w 38"/>
                  <a:gd name="T3" fmla="*/ 0 h 30"/>
                  <a:gd name="T4" fmla="*/ 30 w 38"/>
                  <a:gd name="T5" fmla="*/ 0 h 30"/>
                  <a:gd name="T6" fmla="*/ 38 w 38"/>
                  <a:gd name="T7" fmla="*/ 2 h 30"/>
                  <a:gd name="T8" fmla="*/ 34 w 38"/>
                  <a:gd name="T9" fmla="*/ 8 h 30"/>
                  <a:gd name="T10" fmla="*/ 30 w 38"/>
                  <a:gd name="T11" fmla="*/ 14 h 30"/>
                  <a:gd name="T12" fmla="*/ 30 w 38"/>
                  <a:gd name="T13" fmla="*/ 24 h 30"/>
                  <a:gd name="T14" fmla="*/ 22 w 38"/>
                  <a:gd name="T15" fmla="*/ 26 h 30"/>
                  <a:gd name="T16" fmla="*/ 16 w 38"/>
                  <a:gd name="T17" fmla="*/ 30 h 30"/>
                  <a:gd name="T18" fmla="*/ 6 w 38"/>
                  <a:gd name="T19" fmla="*/ 28 h 30"/>
                  <a:gd name="T20" fmla="*/ 0 w 38"/>
                  <a:gd name="T21" fmla="*/ 20 h 30"/>
                  <a:gd name="T22" fmla="*/ 0 w 38"/>
                  <a:gd name="T23" fmla="*/ 10 h 30"/>
                  <a:gd name="T24" fmla="*/ 10 w 38"/>
                  <a:gd name="T2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7" name="Freeform 272">
                <a:extLst>
                  <a:ext uri="{FF2B5EF4-FFF2-40B4-BE49-F238E27FC236}">
                    <a16:creationId xmlns:a16="http://schemas.microsoft.com/office/drawing/2014/main" id="{32A85F13-40B4-43B8-9ECE-CBAE8715F0A1}"/>
                  </a:ext>
                </a:extLst>
              </p:cNvPr>
              <p:cNvSpPr>
                <a:spLocks/>
              </p:cNvSpPr>
              <p:nvPr/>
            </p:nvSpPr>
            <p:spPr bwMode="gray">
              <a:xfrm>
                <a:off x="9485378" y="3409962"/>
                <a:ext cx="151899" cy="129465"/>
              </a:xfrm>
              <a:custGeom>
                <a:avLst/>
                <a:gdLst>
                  <a:gd name="T0" fmla="*/ 30 w 92"/>
                  <a:gd name="T1" fmla="*/ 0 h 78"/>
                  <a:gd name="T2" fmla="*/ 38 w 92"/>
                  <a:gd name="T3" fmla="*/ 6 h 78"/>
                  <a:gd name="T4" fmla="*/ 48 w 92"/>
                  <a:gd name="T5" fmla="*/ 16 h 78"/>
                  <a:gd name="T6" fmla="*/ 66 w 92"/>
                  <a:gd name="T7" fmla="*/ 26 h 78"/>
                  <a:gd name="T8" fmla="*/ 76 w 92"/>
                  <a:gd name="T9" fmla="*/ 30 h 78"/>
                  <a:gd name="T10" fmla="*/ 84 w 92"/>
                  <a:gd name="T11" fmla="*/ 24 h 78"/>
                  <a:gd name="T12" fmla="*/ 90 w 92"/>
                  <a:gd name="T13" fmla="*/ 24 h 78"/>
                  <a:gd name="T14" fmla="*/ 84 w 92"/>
                  <a:gd name="T15" fmla="*/ 30 h 78"/>
                  <a:gd name="T16" fmla="*/ 88 w 92"/>
                  <a:gd name="T17" fmla="*/ 36 h 78"/>
                  <a:gd name="T18" fmla="*/ 92 w 92"/>
                  <a:gd name="T19" fmla="*/ 40 h 78"/>
                  <a:gd name="T20" fmla="*/ 84 w 92"/>
                  <a:gd name="T21" fmla="*/ 46 h 78"/>
                  <a:gd name="T22" fmla="*/ 80 w 92"/>
                  <a:gd name="T23" fmla="*/ 48 h 78"/>
                  <a:gd name="T24" fmla="*/ 74 w 92"/>
                  <a:gd name="T25" fmla="*/ 46 h 78"/>
                  <a:gd name="T26" fmla="*/ 68 w 92"/>
                  <a:gd name="T27" fmla="*/ 48 h 78"/>
                  <a:gd name="T28" fmla="*/ 58 w 92"/>
                  <a:gd name="T29" fmla="*/ 52 h 78"/>
                  <a:gd name="T30" fmla="*/ 52 w 92"/>
                  <a:gd name="T31" fmla="*/ 60 h 78"/>
                  <a:gd name="T32" fmla="*/ 52 w 92"/>
                  <a:gd name="T33" fmla="*/ 66 h 78"/>
                  <a:gd name="T34" fmla="*/ 44 w 92"/>
                  <a:gd name="T35" fmla="*/ 62 h 78"/>
                  <a:gd name="T36" fmla="*/ 36 w 92"/>
                  <a:gd name="T37" fmla="*/ 56 h 78"/>
                  <a:gd name="T38" fmla="*/ 28 w 92"/>
                  <a:gd name="T39" fmla="*/ 54 h 78"/>
                  <a:gd name="T40" fmla="*/ 24 w 92"/>
                  <a:gd name="T41" fmla="*/ 56 h 78"/>
                  <a:gd name="T42" fmla="*/ 22 w 92"/>
                  <a:gd name="T43" fmla="*/ 60 h 78"/>
                  <a:gd name="T44" fmla="*/ 16 w 92"/>
                  <a:gd name="T45" fmla="*/ 56 h 78"/>
                  <a:gd name="T46" fmla="*/ 10 w 92"/>
                  <a:gd name="T47" fmla="*/ 54 h 78"/>
                  <a:gd name="T48" fmla="*/ 8 w 92"/>
                  <a:gd name="T49" fmla="*/ 58 h 78"/>
                  <a:gd name="T50" fmla="*/ 10 w 92"/>
                  <a:gd name="T51" fmla="*/ 64 h 78"/>
                  <a:gd name="T52" fmla="*/ 16 w 92"/>
                  <a:gd name="T53" fmla="*/ 66 h 78"/>
                  <a:gd name="T54" fmla="*/ 14 w 92"/>
                  <a:gd name="T55" fmla="*/ 72 h 78"/>
                  <a:gd name="T56" fmla="*/ 8 w 92"/>
                  <a:gd name="T57" fmla="*/ 74 h 78"/>
                  <a:gd name="T58" fmla="*/ 2 w 92"/>
                  <a:gd name="T59" fmla="*/ 78 h 78"/>
                  <a:gd name="T60" fmla="*/ 2 w 92"/>
                  <a:gd name="T61" fmla="*/ 68 h 78"/>
                  <a:gd name="T62" fmla="*/ 0 w 92"/>
                  <a:gd name="T63" fmla="*/ 60 h 78"/>
                  <a:gd name="T64" fmla="*/ 0 w 92"/>
                  <a:gd name="T65" fmla="*/ 52 h 78"/>
                  <a:gd name="T66" fmla="*/ 6 w 92"/>
                  <a:gd name="T67" fmla="*/ 50 h 78"/>
                  <a:gd name="T68" fmla="*/ 10 w 92"/>
                  <a:gd name="T69" fmla="*/ 44 h 78"/>
                  <a:gd name="T70" fmla="*/ 10 w 92"/>
                  <a:gd name="T71" fmla="*/ 38 h 78"/>
                  <a:gd name="T72" fmla="*/ 16 w 92"/>
                  <a:gd name="T73" fmla="*/ 38 h 78"/>
                  <a:gd name="T74" fmla="*/ 22 w 92"/>
                  <a:gd name="T75" fmla="*/ 42 h 78"/>
                  <a:gd name="T76" fmla="*/ 28 w 92"/>
                  <a:gd name="T77" fmla="*/ 40 h 78"/>
                  <a:gd name="T78" fmla="*/ 30 w 92"/>
                  <a:gd name="T79" fmla="*/ 16 h 78"/>
                  <a:gd name="T80" fmla="*/ 30 w 92"/>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8" name="Freeform 273">
                <a:extLst>
                  <a:ext uri="{FF2B5EF4-FFF2-40B4-BE49-F238E27FC236}">
                    <a16:creationId xmlns:a16="http://schemas.microsoft.com/office/drawing/2014/main" id="{DD3025E8-7B87-4874-862F-4938E3ADB116}"/>
                  </a:ext>
                </a:extLst>
              </p:cNvPr>
              <p:cNvSpPr>
                <a:spLocks/>
              </p:cNvSpPr>
              <p:nvPr/>
            </p:nvSpPr>
            <p:spPr bwMode="gray">
              <a:xfrm>
                <a:off x="9283946" y="3755205"/>
                <a:ext cx="66043" cy="43155"/>
              </a:xfrm>
              <a:custGeom>
                <a:avLst/>
                <a:gdLst>
                  <a:gd name="T0" fmla="*/ 30 w 40"/>
                  <a:gd name="T1" fmla="*/ 16 h 26"/>
                  <a:gd name="T2" fmla="*/ 24 w 40"/>
                  <a:gd name="T3" fmla="*/ 14 h 26"/>
                  <a:gd name="T4" fmla="*/ 18 w 40"/>
                  <a:gd name="T5" fmla="*/ 18 h 26"/>
                  <a:gd name="T6" fmla="*/ 14 w 40"/>
                  <a:gd name="T7" fmla="*/ 26 h 26"/>
                  <a:gd name="T8" fmla="*/ 6 w 40"/>
                  <a:gd name="T9" fmla="*/ 24 h 26"/>
                  <a:gd name="T10" fmla="*/ 6 w 40"/>
                  <a:gd name="T11" fmla="*/ 18 h 26"/>
                  <a:gd name="T12" fmla="*/ 0 w 40"/>
                  <a:gd name="T13" fmla="*/ 14 h 26"/>
                  <a:gd name="T14" fmla="*/ 8 w 40"/>
                  <a:gd name="T15" fmla="*/ 8 h 26"/>
                  <a:gd name="T16" fmla="*/ 16 w 40"/>
                  <a:gd name="T17" fmla="*/ 8 h 26"/>
                  <a:gd name="T18" fmla="*/ 24 w 40"/>
                  <a:gd name="T19" fmla="*/ 6 h 26"/>
                  <a:gd name="T20" fmla="*/ 28 w 40"/>
                  <a:gd name="T21" fmla="*/ 0 h 26"/>
                  <a:gd name="T22" fmla="*/ 36 w 40"/>
                  <a:gd name="T23" fmla="*/ 0 h 26"/>
                  <a:gd name="T24" fmla="*/ 40 w 40"/>
                  <a:gd name="T25" fmla="*/ 6 h 26"/>
                  <a:gd name="T26" fmla="*/ 38 w 40"/>
                  <a:gd name="T27" fmla="*/ 8 h 26"/>
                  <a:gd name="T28" fmla="*/ 34 w 40"/>
                  <a:gd name="T29" fmla="*/ 14 h 26"/>
                  <a:gd name="T30" fmla="*/ 30 w 40"/>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399" name="Freeform 274">
                <a:extLst>
                  <a:ext uri="{FF2B5EF4-FFF2-40B4-BE49-F238E27FC236}">
                    <a16:creationId xmlns:a16="http://schemas.microsoft.com/office/drawing/2014/main" id="{3F01642A-D8C8-485D-A246-6517CD96BF4D}"/>
                  </a:ext>
                </a:extLst>
              </p:cNvPr>
              <p:cNvSpPr>
                <a:spLocks/>
              </p:cNvSpPr>
              <p:nvPr/>
            </p:nvSpPr>
            <p:spPr bwMode="gray">
              <a:xfrm>
                <a:off x="9214602" y="3765164"/>
                <a:ext cx="62740" cy="82991"/>
              </a:xfrm>
              <a:custGeom>
                <a:avLst/>
                <a:gdLst>
                  <a:gd name="T0" fmla="*/ 4 w 38"/>
                  <a:gd name="T1" fmla="*/ 12 h 50"/>
                  <a:gd name="T2" fmla="*/ 10 w 38"/>
                  <a:gd name="T3" fmla="*/ 8 h 50"/>
                  <a:gd name="T4" fmla="*/ 16 w 38"/>
                  <a:gd name="T5" fmla="*/ 0 h 50"/>
                  <a:gd name="T6" fmla="*/ 24 w 38"/>
                  <a:gd name="T7" fmla="*/ 0 h 50"/>
                  <a:gd name="T8" fmla="*/ 28 w 38"/>
                  <a:gd name="T9" fmla="*/ 6 h 50"/>
                  <a:gd name="T10" fmla="*/ 34 w 38"/>
                  <a:gd name="T11" fmla="*/ 10 h 50"/>
                  <a:gd name="T12" fmla="*/ 38 w 38"/>
                  <a:gd name="T13" fmla="*/ 16 h 50"/>
                  <a:gd name="T14" fmla="*/ 36 w 38"/>
                  <a:gd name="T15" fmla="*/ 24 h 50"/>
                  <a:gd name="T16" fmla="*/ 32 w 38"/>
                  <a:gd name="T17" fmla="*/ 26 h 50"/>
                  <a:gd name="T18" fmla="*/ 30 w 38"/>
                  <a:gd name="T19" fmla="*/ 32 h 50"/>
                  <a:gd name="T20" fmla="*/ 30 w 38"/>
                  <a:gd name="T21" fmla="*/ 40 h 50"/>
                  <a:gd name="T22" fmla="*/ 26 w 38"/>
                  <a:gd name="T23" fmla="*/ 50 h 50"/>
                  <a:gd name="T24" fmla="*/ 18 w 38"/>
                  <a:gd name="T25" fmla="*/ 48 h 50"/>
                  <a:gd name="T26" fmla="*/ 18 w 38"/>
                  <a:gd name="T27" fmla="*/ 44 h 50"/>
                  <a:gd name="T28" fmla="*/ 20 w 38"/>
                  <a:gd name="T29" fmla="*/ 36 h 50"/>
                  <a:gd name="T30" fmla="*/ 12 w 38"/>
                  <a:gd name="T31" fmla="*/ 36 h 50"/>
                  <a:gd name="T32" fmla="*/ 14 w 38"/>
                  <a:gd name="T33" fmla="*/ 30 h 50"/>
                  <a:gd name="T34" fmla="*/ 18 w 38"/>
                  <a:gd name="T35" fmla="*/ 24 h 50"/>
                  <a:gd name="T36" fmla="*/ 18 w 38"/>
                  <a:gd name="T37" fmla="*/ 20 h 50"/>
                  <a:gd name="T38" fmla="*/ 16 w 38"/>
                  <a:gd name="T39" fmla="*/ 14 h 50"/>
                  <a:gd name="T40" fmla="*/ 8 w 38"/>
                  <a:gd name="T41" fmla="*/ 16 h 50"/>
                  <a:gd name="T42" fmla="*/ 0 w 38"/>
                  <a:gd name="T43" fmla="*/ 18 h 50"/>
                  <a:gd name="T44" fmla="*/ 4 w 38"/>
                  <a:gd name="T4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00" name="Freeform 275">
                <a:extLst>
                  <a:ext uri="{FF2B5EF4-FFF2-40B4-BE49-F238E27FC236}">
                    <a16:creationId xmlns:a16="http://schemas.microsoft.com/office/drawing/2014/main" id="{B0EF121F-36FD-4731-9008-C70C19EDD0B2}"/>
                  </a:ext>
                </a:extLst>
              </p:cNvPr>
              <p:cNvSpPr>
                <a:spLocks/>
              </p:cNvSpPr>
              <p:nvPr/>
            </p:nvSpPr>
            <p:spPr bwMode="gray">
              <a:xfrm>
                <a:off x="9254226" y="3532788"/>
                <a:ext cx="287286" cy="245655"/>
              </a:xfrm>
              <a:custGeom>
                <a:avLst/>
                <a:gdLst>
                  <a:gd name="T0" fmla="*/ 12 w 174"/>
                  <a:gd name="T1" fmla="*/ 128 h 148"/>
                  <a:gd name="T2" fmla="*/ 32 w 174"/>
                  <a:gd name="T3" fmla="*/ 112 h 148"/>
                  <a:gd name="T4" fmla="*/ 60 w 174"/>
                  <a:gd name="T5" fmla="*/ 110 h 148"/>
                  <a:gd name="T6" fmla="*/ 80 w 174"/>
                  <a:gd name="T7" fmla="*/ 100 h 148"/>
                  <a:gd name="T8" fmla="*/ 92 w 174"/>
                  <a:gd name="T9" fmla="*/ 82 h 148"/>
                  <a:gd name="T10" fmla="*/ 100 w 174"/>
                  <a:gd name="T11" fmla="*/ 80 h 148"/>
                  <a:gd name="T12" fmla="*/ 110 w 174"/>
                  <a:gd name="T13" fmla="*/ 82 h 148"/>
                  <a:gd name="T14" fmla="*/ 140 w 174"/>
                  <a:gd name="T15" fmla="*/ 52 h 148"/>
                  <a:gd name="T16" fmla="*/ 144 w 174"/>
                  <a:gd name="T17" fmla="*/ 30 h 148"/>
                  <a:gd name="T18" fmla="*/ 146 w 174"/>
                  <a:gd name="T19" fmla="*/ 10 h 148"/>
                  <a:gd name="T20" fmla="*/ 160 w 174"/>
                  <a:gd name="T21" fmla="*/ 12 h 148"/>
                  <a:gd name="T22" fmla="*/ 158 w 174"/>
                  <a:gd name="T23" fmla="*/ 2 h 148"/>
                  <a:gd name="T24" fmla="*/ 166 w 174"/>
                  <a:gd name="T25" fmla="*/ 10 h 148"/>
                  <a:gd name="T26" fmla="*/ 172 w 174"/>
                  <a:gd name="T27" fmla="*/ 28 h 148"/>
                  <a:gd name="T28" fmla="*/ 168 w 174"/>
                  <a:gd name="T29" fmla="*/ 48 h 148"/>
                  <a:gd name="T30" fmla="*/ 158 w 174"/>
                  <a:gd name="T31" fmla="*/ 66 h 148"/>
                  <a:gd name="T32" fmla="*/ 154 w 174"/>
                  <a:gd name="T33" fmla="*/ 86 h 148"/>
                  <a:gd name="T34" fmla="*/ 152 w 174"/>
                  <a:gd name="T35" fmla="*/ 98 h 148"/>
                  <a:gd name="T36" fmla="*/ 152 w 174"/>
                  <a:gd name="T37" fmla="*/ 108 h 148"/>
                  <a:gd name="T38" fmla="*/ 148 w 174"/>
                  <a:gd name="T39" fmla="*/ 118 h 148"/>
                  <a:gd name="T40" fmla="*/ 138 w 174"/>
                  <a:gd name="T41" fmla="*/ 116 h 148"/>
                  <a:gd name="T42" fmla="*/ 126 w 174"/>
                  <a:gd name="T43" fmla="*/ 116 h 148"/>
                  <a:gd name="T44" fmla="*/ 126 w 174"/>
                  <a:gd name="T45" fmla="*/ 128 h 148"/>
                  <a:gd name="T46" fmla="*/ 116 w 174"/>
                  <a:gd name="T47" fmla="*/ 126 h 148"/>
                  <a:gd name="T48" fmla="*/ 102 w 174"/>
                  <a:gd name="T49" fmla="*/ 126 h 148"/>
                  <a:gd name="T50" fmla="*/ 90 w 174"/>
                  <a:gd name="T51" fmla="*/ 122 h 148"/>
                  <a:gd name="T52" fmla="*/ 92 w 174"/>
                  <a:gd name="T53" fmla="*/ 132 h 148"/>
                  <a:gd name="T54" fmla="*/ 80 w 174"/>
                  <a:gd name="T55" fmla="*/ 144 h 148"/>
                  <a:gd name="T56" fmla="*/ 68 w 174"/>
                  <a:gd name="T57" fmla="*/ 140 h 148"/>
                  <a:gd name="T58" fmla="*/ 70 w 174"/>
                  <a:gd name="T59" fmla="*/ 130 h 148"/>
                  <a:gd name="T60" fmla="*/ 56 w 174"/>
                  <a:gd name="T61" fmla="*/ 124 h 148"/>
                  <a:gd name="T62" fmla="*/ 38 w 174"/>
                  <a:gd name="T63" fmla="*/ 130 h 148"/>
                  <a:gd name="T64" fmla="*/ 18 w 174"/>
                  <a:gd name="T65" fmla="*/ 134 h 148"/>
                  <a:gd name="T66" fmla="*/ 2 w 174"/>
                  <a:gd name="T67"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01" name="Freeform 276">
                <a:extLst>
                  <a:ext uri="{FF2B5EF4-FFF2-40B4-BE49-F238E27FC236}">
                    <a16:creationId xmlns:a16="http://schemas.microsoft.com/office/drawing/2014/main" id="{E19FCB3E-E31B-4A18-A299-804F783391B7}"/>
                  </a:ext>
                </a:extLst>
              </p:cNvPr>
              <p:cNvSpPr>
                <a:spLocks/>
              </p:cNvSpPr>
              <p:nvPr/>
            </p:nvSpPr>
            <p:spPr bwMode="gray">
              <a:xfrm>
                <a:off x="9132049" y="3629059"/>
                <a:ext cx="82553" cy="119508"/>
              </a:xfrm>
              <a:custGeom>
                <a:avLst/>
                <a:gdLst>
                  <a:gd name="T0" fmla="*/ 2 w 50"/>
                  <a:gd name="T1" fmla="*/ 32 h 72"/>
                  <a:gd name="T2" fmla="*/ 2 w 50"/>
                  <a:gd name="T3" fmla="*/ 28 h 72"/>
                  <a:gd name="T4" fmla="*/ 8 w 50"/>
                  <a:gd name="T5" fmla="*/ 30 h 72"/>
                  <a:gd name="T6" fmla="*/ 12 w 50"/>
                  <a:gd name="T7" fmla="*/ 28 h 72"/>
                  <a:gd name="T8" fmla="*/ 10 w 50"/>
                  <a:gd name="T9" fmla="*/ 22 h 72"/>
                  <a:gd name="T10" fmla="*/ 6 w 50"/>
                  <a:gd name="T11" fmla="*/ 20 h 72"/>
                  <a:gd name="T12" fmla="*/ 10 w 50"/>
                  <a:gd name="T13" fmla="*/ 6 h 72"/>
                  <a:gd name="T14" fmla="*/ 20 w 50"/>
                  <a:gd name="T15" fmla="*/ 2 h 72"/>
                  <a:gd name="T16" fmla="*/ 30 w 50"/>
                  <a:gd name="T17" fmla="*/ 0 h 72"/>
                  <a:gd name="T18" fmla="*/ 38 w 50"/>
                  <a:gd name="T19" fmla="*/ 8 h 72"/>
                  <a:gd name="T20" fmla="*/ 44 w 50"/>
                  <a:gd name="T21" fmla="*/ 18 h 72"/>
                  <a:gd name="T22" fmla="*/ 48 w 50"/>
                  <a:gd name="T23" fmla="*/ 30 h 72"/>
                  <a:gd name="T24" fmla="*/ 50 w 50"/>
                  <a:gd name="T25" fmla="*/ 40 h 72"/>
                  <a:gd name="T26" fmla="*/ 48 w 50"/>
                  <a:gd name="T27" fmla="*/ 54 h 72"/>
                  <a:gd name="T28" fmla="*/ 50 w 50"/>
                  <a:gd name="T29" fmla="*/ 54 h 72"/>
                  <a:gd name="T30" fmla="*/ 50 w 50"/>
                  <a:gd name="T31" fmla="*/ 56 h 72"/>
                  <a:gd name="T32" fmla="*/ 46 w 50"/>
                  <a:gd name="T33" fmla="*/ 58 h 72"/>
                  <a:gd name="T34" fmla="*/ 38 w 50"/>
                  <a:gd name="T35" fmla="*/ 62 h 72"/>
                  <a:gd name="T36" fmla="*/ 34 w 50"/>
                  <a:gd name="T37" fmla="*/ 64 h 72"/>
                  <a:gd name="T38" fmla="*/ 28 w 50"/>
                  <a:gd name="T39" fmla="*/ 60 h 72"/>
                  <a:gd name="T40" fmla="*/ 24 w 50"/>
                  <a:gd name="T41" fmla="*/ 64 h 72"/>
                  <a:gd name="T42" fmla="*/ 16 w 50"/>
                  <a:gd name="T43" fmla="*/ 70 h 72"/>
                  <a:gd name="T44" fmla="*/ 12 w 50"/>
                  <a:gd name="T45" fmla="*/ 68 h 72"/>
                  <a:gd name="T46" fmla="*/ 2 w 50"/>
                  <a:gd name="T47" fmla="*/ 72 h 72"/>
                  <a:gd name="T48" fmla="*/ 0 w 50"/>
                  <a:gd name="T49" fmla="*/ 66 h 72"/>
                  <a:gd name="T50" fmla="*/ 2 w 50"/>
                  <a:gd name="T51" fmla="*/ 58 h 72"/>
                  <a:gd name="T52" fmla="*/ 2 w 50"/>
                  <a:gd name="T53" fmla="*/ 48 h 72"/>
                  <a:gd name="T54" fmla="*/ 6 w 50"/>
                  <a:gd name="T55" fmla="*/ 46 h 72"/>
                  <a:gd name="T56" fmla="*/ 6 w 50"/>
                  <a:gd name="T57" fmla="*/ 38 h 72"/>
                  <a:gd name="T58" fmla="*/ 2 w 50"/>
                  <a:gd name="T5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02" name="Freeform 277">
                <a:extLst>
                  <a:ext uri="{FF2B5EF4-FFF2-40B4-BE49-F238E27FC236}">
                    <a16:creationId xmlns:a16="http://schemas.microsoft.com/office/drawing/2014/main" id="{07B47C75-8347-4FC9-A4DE-A220538C13B9}"/>
                  </a:ext>
                </a:extLst>
              </p:cNvPr>
              <p:cNvSpPr>
                <a:spLocks/>
              </p:cNvSpPr>
              <p:nvPr/>
            </p:nvSpPr>
            <p:spPr bwMode="gray">
              <a:xfrm>
                <a:off x="9082516" y="3489634"/>
                <a:ext cx="161805" cy="159344"/>
              </a:xfrm>
              <a:custGeom>
                <a:avLst/>
                <a:gdLst>
                  <a:gd name="T0" fmla="*/ 24 w 98"/>
                  <a:gd name="T1" fmla="*/ 92 h 96"/>
                  <a:gd name="T2" fmla="*/ 12 w 98"/>
                  <a:gd name="T3" fmla="*/ 94 h 96"/>
                  <a:gd name="T4" fmla="*/ 8 w 98"/>
                  <a:gd name="T5" fmla="*/ 88 h 96"/>
                  <a:gd name="T6" fmla="*/ 12 w 98"/>
                  <a:gd name="T7" fmla="*/ 80 h 96"/>
                  <a:gd name="T8" fmla="*/ 12 w 98"/>
                  <a:gd name="T9" fmla="*/ 70 h 96"/>
                  <a:gd name="T10" fmla="*/ 16 w 98"/>
                  <a:gd name="T11" fmla="*/ 60 h 96"/>
                  <a:gd name="T12" fmla="*/ 6 w 98"/>
                  <a:gd name="T13" fmla="*/ 60 h 96"/>
                  <a:gd name="T14" fmla="*/ 0 w 98"/>
                  <a:gd name="T15" fmla="*/ 56 h 96"/>
                  <a:gd name="T16" fmla="*/ 6 w 98"/>
                  <a:gd name="T17" fmla="*/ 48 h 96"/>
                  <a:gd name="T18" fmla="*/ 22 w 98"/>
                  <a:gd name="T19" fmla="*/ 38 h 96"/>
                  <a:gd name="T20" fmla="*/ 28 w 98"/>
                  <a:gd name="T21" fmla="*/ 32 h 96"/>
                  <a:gd name="T22" fmla="*/ 36 w 98"/>
                  <a:gd name="T23" fmla="*/ 24 h 96"/>
                  <a:gd name="T24" fmla="*/ 40 w 98"/>
                  <a:gd name="T25" fmla="*/ 22 h 96"/>
                  <a:gd name="T26" fmla="*/ 50 w 98"/>
                  <a:gd name="T27" fmla="*/ 26 h 96"/>
                  <a:gd name="T28" fmla="*/ 60 w 98"/>
                  <a:gd name="T29" fmla="*/ 24 h 96"/>
                  <a:gd name="T30" fmla="*/ 62 w 98"/>
                  <a:gd name="T31" fmla="*/ 16 h 96"/>
                  <a:gd name="T32" fmla="*/ 72 w 98"/>
                  <a:gd name="T33" fmla="*/ 16 h 96"/>
                  <a:gd name="T34" fmla="*/ 80 w 98"/>
                  <a:gd name="T35" fmla="*/ 10 h 96"/>
                  <a:gd name="T36" fmla="*/ 82 w 98"/>
                  <a:gd name="T37" fmla="*/ 4 h 96"/>
                  <a:gd name="T38" fmla="*/ 88 w 98"/>
                  <a:gd name="T39" fmla="*/ 0 h 96"/>
                  <a:gd name="T40" fmla="*/ 98 w 98"/>
                  <a:gd name="T41" fmla="*/ 8 h 96"/>
                  <a:gd name="T42" fmla="*/ 92 w 98"/>
                  <a:gd name="T43" fmla="*/ 12 h 96"/>
                  <a:gd name="T44" fmla="*/ 84 w 98"/>
                  <a:gd name="T45" fmla="*/ 18 h 96"/>
                  <a:gd name="T46" fmla="*/ 80 w 98"/>
                  <a:gd name="T47" fmla="*/ 28 h 96"/>
                  <a:gd name="T48" fmla="*/ 78 w 98"/>
                  <a:gd name="T49" fmla="*/ 38 h 96"/>
                  <a:gd name="T50" fmla="*/ 76 w 98"/>
                  <a:gd name="T51" fmla="*/ 42 h 96"/>
                  <a:gd name="T52" fmla="*/ 68 w 98"/>
                  <a:gd name="T53" fmla="*/ 46 h 96"/>
                  <a:gd name="T54" fmla="*/ 52 w 98"/>
                  <a:gd name="T55" fmla="*/ 52 h 96"/>
                  <a:gd name="T56" fmla="*/ 48 w 98"/>
                  <a:gd name="T57" fmla="*/ 58 h 96"/>
                  <a:gd name="T58" fmla="*/ 48 w 98"/>
                  <a:gd name="T59" fmla="*/ 66 h 96"/>
                  <a:gd name="T60" fmla="*/ 52 w 98"/>
                  <a:gd name="T61" fmla="*/ 76 h 96"/>
                  <a:gd name="T62" fmla="*/ 56 w 98"/>
                  <a:gd name="T63" fmla="*/ 80 h 96"/>
                  <a:gd name="T64" fmla="*/ 60 w 98"/>
                  <a:gd name="T65" fmla="*/ 84 h 96"/>
                  <a:gd name="T66" fmla="*/ 50 w 98"/>
                  <a:gd name="T67" fmla="*/ 86 h 96"/>
                  <a:gd name="T68" fmla="*/ 40 w 98"/>
                  <a:gd name="T69" fmla="*/ 90 h 96"/>
                  <a:gd name="T70" fmla="*/ 36 w 98"/>
                  <a:gd name="T71" fmla="*/ 96 h 96"/>
                  <a:gd name="T72" fmla="*/ 24 w 98"/>
                  <a:gd name="T7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03" name="Freeform 278">
                <a:extLst>
                  <a:ext uri="{FF2B5EF4-FFF2-40B4-BE49-F238E27FC236}">
                    <a16:creationId xmlns:a16="http://schemas.microsoft.com/office/drawing/2014/main" id="{3E6CEA34-8285-4E2D-B0E7-4A51971BD1A0}"/>
                  </a:ext>
                </a:extLst>
              </p:cNvPr>
              <p:cNvSpPr>
                <a:spLocks/>
              </p:cNvSpPr>
              <p:nvPr/>
            </p:nvSpPr>
            <p:spPr bwMode="gray">
              <a:xfrm>
                <a:off x="7748453" y="3131111"/>
                <a:ext cx="1604840" cy="1015813"/>
              </a:xfrm>
              <a:custGeom>
                <a:avLst/>
                <a:gdLst>
                  <a:gd name="T0" fmla="*/ 108 w 972"/>
                  <a:gd name="T1" fmla="*/ 176 h 612"/>
                  <a:gd name="T2" fmla="*/ 170 w 972"/>
                  <a:gd name="T3" fmla="*/ 134 h 612"/>
                  <a:gd name="T4" fmla="*/ 210 w 972"/>
                  <a:gd name="T5" fmla="*/ 104 h 612"/>
                  <a:gd name="T6" fmla="*/ 258 w 972"/>
                  <a:gd name="T7" fmla="*/ 116 h 612"/>
                  <a:gd name="T8" fmla="*/ 278 w 972"/>
                  <a:gd name="T9" fmla="*/ 170 h 612"/>
                  <a:gd name="T10" fmla="*/ 358 w 972"/>
                  <a:gd name="T11" fmla="*/ 212 h 612"/>
                  <a:gd name="T12" fmla="*/ 506 w 972"/>
                  <a:gd name="T13" fmla="*/ 240 h 612"/>
                  <a:gd name="T14" fmla="*/ 608 w 972"/>
                  <a:gd name="T15" fmla="*/ 200 h 612"/>
                  <a:gd name="T16" fmla="*/ 654 w 972"/>
                  <a:gd name="T17" fmla="*/ 164 h 612"/>
                  <a:gd name="T18" fmla="*/ 736 w 972"/>
                  <a:gd name="T19" fmla="*/ 144 h 612"/>
                  <a:gd name="T20" fmla="*/ 668 w 972"/>
                  <a:gd name="T21" fmla="*/ 116 h 612"/>
                  <a:gd name="T22" fmla="*/ 714 w 972"/>
                  <a:gd name="T23" fmla="*/ 76 h 612"/>
                  <a:gd name="T24" fmla="*/ 750 w 972"/>
                  <a:gd name="T25" fmla="*/ 20 h 612"/>
                  <a:gd name="T26" fmla="*/ 798 w 972"/>
                  <a:gd name="T27" fmla="*/ 0 h 612"/>
                  <a:gd name="T28" fmla="*/ 856 w 972"/>
                  <a:gd name="T29" fmla="*/ 68 h 612"/>
                  <a:gd name="T30" fmla="*/ 908 w 972"/>
                  <a:gd name="T31" fmla="*/ 100 h 612"/>
                  <a:gd name="T32" fmla="*/ 970 w 972"/>
                  <a:gd name="T33" fmla="*/ 110 h 612"/>
                  <a:gd name="T34" fmla="*/ 934 w 972"/>
                  <a:gd name="T35" fmla="*/ 174 h 612"/>
                  <a:gd name="T36" fmla="*/ 896 w 972"/>
                  <a:gd name="T37" fmla="*/ 216 h 612"/>
                  <a:gd name="T38" fmla="*/ 848 w 972"/>
                  <a:gd name="T39" fmla="*/ 238 h 612"/>
                  <a:gd name="T40" fmla="*/ 798 w 972"/>
                  <a:gd name="T41" fmla="*/ 274 h 612"/>
                  <a:gd name="T42" fmla="*/ 772 w 972"/>
                  <a:gd name="T43" fmla="*/ 266 h 612"/>
                  <a:gd name="T44" fmla="*/ 724 w 972"/>
                  <a:gd name="T45" fmla="*/ 286 h 612"/>
                  <a:gd name="T46" fmla="*/ 720 w 972"/>
                  <a:gd name="T47" fmla="*/ 316 h 612"/>
                  <a:gd name="T48" fmla="*/ 758 w 972"/>
                  <a:gd name="T49" fmla="*/ 316 h 612"/>
                  <a:gd name="T50" fmla="*/ 752 w 972"/>
                  <a:gd name="T51" fmla="*/ 334 h 612"/>
                  <a:gd name="T52" fmla="*/ 736 w 972"/>
                  <a:gd name="T53" fmla="*/ 372 h 612"/>
                  <a:gd name="T54" fmla="*/ 766 w 972"/>
                  <a:gd name="T55" fmla="*/ 422 h 612"/>
                  <a:gd name="T56" fmla="*/ 760 w 972"/>
                  <a:gd name="T57" fmla="*/ 438 h 612"/>
                  <a:gd name="T58" fmla="*/ 766 w 972"/>
                  <a:gd name="T59" fmla="*/ 450 h 612"/>
                  <a:gd name="T60" fmla="*/ 714 w 972"/>
                  <a:gd name="T61" fmla="*/ 542 h 612"/>
                  <a:gd name="T62" fmla="*/ 638 w 972"/>
                  <a:gd name="T63" fmla="*/ 568 h 612"/>
                  <a:gd name="T64" fmla="*/ 586 w 972"/>
                  <a:gd name="T65" fmla="*/ 596 h 612"/>
                  <a:gd name="T66" fmla="*/ 576 w 972"/>
                  <a:gd name="T67" fmla="*/ 594 h 612"/>
                  <a:gd name="T68" fmla="*/ 528 w 972"/>
                  <a:gd name="T69" fmla="*/ 590 h 612"/>
                  <a:gd name="T70" fmla="*/ 492 w 972"/>
                  <a:gd name="T71" fmla="*/ 576 h 612"/>
                  <a:gd name="T72" fmla="*/ 450 w 972"/>
                  <a:gd name="T73" fmla="*/ 590 h 612"/>
                  <a:gd name="T74" fmla="*/ 420 w 972"/>
                  <a:gd name="T75" fmla="*/ 594 h 612"/>
                  <a:gd name="T76" fmla="*/ 402 w 972"/>
                  <a:gd name="T77" fmla="*/ 552 h 612"/>
                  <a:gd name="T78" fmla="*/ 392 w 972"/>
                  <a:gd name="T79" fmla="*/ 490 h 612"/>
                  <a:gd name="T80" fmla="*/ 352 w 972"/>
                  <a:gd name="T81" fmla="*/ 464 h 612"/>
                  <a:gd name="T82" fmla="*/ 292 w 972"/>
                  <a:gd name="T83" fmla="*/ 488 h 612"/>
                  <a:gd name="T84" fmla="*/ 230 w 972"/>
                  <a:gd name="T85" fmla="*/ 488 h 612"/>
                  <a:gd name="T86" fmla="*/ 146 w 972"/>
                  <a:gd name="T87" fmla="*/ 456 h 612"/>
                  <a:gd name="T88" fmla="*/ 80 w 972"/>
                  <a:gd name="T89" fmla="*/ 418 h 612"/>
                  <a:gd name="T90" fmla="*/ 84 w 972"/>
                  <a:gd name="T91" fmla="*/ 380 h 612"/>
                  <a:gd name="T92" fmla="*/ 70 w 972"/>
                  <a:gd name="T93" fmla="*/ 352 h 612"/>
                  <a:gd name="T94" fmla="*/ 20 w 972"/>
                  <a:gd name="T95" fmla="*/ 318 h 612"/>
                  <a:gd name="T96" fmla="*/ 2 w 972"/>
                  <a:gd name="T97" fmla="*/ 284 h 612"/>
                  <a:gd name="T98" fmla="*/ 32 w 972"/>
                  <a:gd name="T99" fmla="*/ 266 h 612"/>
                  <a:gd name="T100" fmla="*/ 102 w 972"/>
                  <a:gd name="T101" fmla="*/ 232 h 612"/>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26 w 10000"/>
                  <a:gd name="connsiteY233" fmla="*/ 5621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27 w 10000"/>
                  <a:gd name="connsiteY207" fmla="*/ 7948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0000" h="10000">
                    <a:moveTo>
                      <a:pt x="1111" y="3725"/>
                    </a:moveTo>
                    <a:lnTo>
                      <a:pt x="1111" y="3562"/>
                    </a:lnTo>
                    <a:cubicBezTo>
                      <a:pt x="1138" y="3518"/>
                      <a:pt x="1166" y="3475"/>
                      <a:pt x="1193" y="3431"/>
                    </a:cubicBezTo>
                    <a:cubicBezTo>
                      <a:pt x="1173" y="3344"/>
                      <a:pt x="1152" y="3257"/>
                      <a:pt x="1132" y="3170"/>
                    </a:cubicBezTo>
                    <a:lnTo>
                      <a:pt x="1111" y="2876"/>
                    </a:lnTo>
                    <a:cubicBezTo>
                      <a:pt x="1152" y="2843"/>
                      <a:pt x="1194" y="2811"/>
                      <a:pt x="1235" y="2778"/>
                    </a:cubicBezTo>
                    <a:lnTo>
                      <a:pt x="1420" y="2778"/>
                    </a:lnTo>
                    <a:cubicBezTo>
                      <a:pt x="1434" y="2702"/>
                      <a:pt x="1447" y="2625"/>
                      <a:pt x="1461" y="2549"/>
                    </a:cubicBezTo>
                    <a:cubicBezTo>
                      <a:pt x="1495" y="2418"/>
                      <a:pt x="1530" y="2288"/>
                      <a:pt x="1564" y="2157"/>
                    </a:cubicBezTo>
                    <a:lnTo>
                      <a:pt x="1749" y="2190"/>
                    </a:lnTo>
                    <a:lnTo>
                      <a:pt x="1893" y="2190"/>
                    </a:lnTo>
                    <a:lnTo>
                      <a:pt x="1996" y="2157"/>
                    </a:lnTo>
                    <a:lnTo>
                      <a:pt x="1996" y="1928"/>
                    </a:lnTo>
                    <a:cubicBezTo>
                      <a:pt x="2010" y="1852"/>
                      <a:pt x="2023" y="1775"/>
                      <a:pt x="2037" y="1699"/>
                    </a:cubicBezTo>
                    <a:lnTo>
                      <a:pt x="2160" y="1699"/>
                    </a:lnTo>
                    <a:cubicBezTo>
                      <a:pt x="2167" y="1645"/>
                      <a:pt x="2174" y="1590"/>
                      <a:pt x="2181" y="1536"/>
                    </a:cubicBezTo>
                    <a:lnTo>
                      <a:pt x="2346" y="1536"/>
                    </a:lnTo>
                    <a:cubicBezTo>
                      <a:pt x="2360" y="1590"/>
                      <a:pt x="2373" y="1645"/>
                      <a:pt x="2387" y="1699"/>
                    </a:cubicBezTo>
                    <a:cubicBezTo>
                      <a:pt x="2421" y="1754"/>
                      <a:pt x="2456" y="1808"/>
                      <a:pt x="2490" y="1863"/>
                    </a:cubicBezTo>
                    <a:lnTo>
                      <a:pt x="2654" y="1895"/>
                    </a:lnTo>
                    <a:lnTo>
                      <a:pt x="2798" y="2124"/>
                    </a:lnTo>
                    <a:cubicBezTo>
                      <a:pt x="2826" y="2189"/>
                      <a:pt x="2853" y="2255"/>
                      <a:pt x="2881" y="2320"/>
                    </a:cubicBezTo>
                    <a:lnTo>
                      <a:pt x="2881" y="2451"/>
                    </a:lnTo>
                    <a:cubicBezTo>
                      <a:pt x="2860" y="2495"/>
                      <a:pt x="2840" y="2538"/>
                      <a:pt x="2819" y="2582"/>
                    </a:cubicBezTo>
                    <a:cubicBezTo>
                      <a:pt x="2833" y="2647"/>
                      <a:pt x="2846" y="2713"/>
                      <a:pt x="2860" y="2778"/>
                    </a:cubicBezTo>
                    <a:cubicBezTo>
                      <a:pt x="2887" y="2800"/>
                      <a:pt x="2915" y="2821"/>
                      <a:pt x="2942" y="2843"/>
                    </a:cubicBezTo>
                    <a:lnTo>
                      <a:pt x="3292" y="2876"/>
                    </a:lnTo>
                    <a:lnTo>
                      <a:pt x="3395" y="3039"/>
                    </a:lnTo>
                    <a:lnTo>
                      <a:pt x="3621" y="3235"/>
                    </a:lnTo>
                    <a:cubicBezTo>
                      <a:pt x="3642" y="3311"/>
                      <a:pt x="3662" y="3388"/>
                      <a:pt x="3683" y="3464"/>
                    </a:cubicBezTo>
                    <a:cubicBezTo>
                      <a:pt x="3704" y="3508"/>
                      <a:pt x="3724" y="3551"/>
                      <a:pt x="3745" y="3595"/>
                    </a:cubicBezTo>
                    <a:lnTo>
                      <a:pt x="4300" y="3627"/>
                    </a:lnTo>
                    <a:lnTo>
                      <a:pt x="4588" y="3660"/>
                    </a:lnTo>
                    <a:lnTo>
                      <a:pt x="4835" y="3856"/>
                    </a:lnTo>
                    <a:lnTo>
                      <a:pt x="5206" y="3922"/>
                    </a:lnTo>
                    <a:lnTo>
                      <a:pt x="5432" y="3693"/>
                    </a:lnTo>
                    <a:lnTo>
                      <a:pt x="5885" y="3693"/>
                    </a:lnTo>
                    <a:lnTo>
                      <a:pt x="6070" y="3529"/>
                    </a:lnTo>
                    <a:lnTo>
                      <a:pt x="6070" y="3431"/>
                    </a:lnTo>
                    <a:cubicBezTo>
                      <a:pt x="6132" y="3377"/>
                      <a:pt x="6193" y="3322"/>
                      <a:pt x="6255" y="3268"/>
                    </a:cubicBezTo>
                    <a:cubicBezTo>
                      <a:pt x="6234" y="3203"/>
                      <a:pt x="6214" y="3137"/>
                      <a:pt x="6193" y="3072"/>
                    </a:cubicBezTo>
                    <a:cubicBezTo>
                      <a:pt x="6214" y="3007"/>
                      <a:pt x="6234" y="2941"/>
                      <a:pt x="6255" y="2876"/>
                    </a:cubicBezTo>
                    <a:lnTo>
                      <a:pt x="6399" y="2876"/>
                    </a:lnTo>
                    <a:lnTo>
                      <a:pt x="6584" y="2908"/>
                    </a:lnTo>
                    <a:lnTo>
                      <a:pt x="6728" y="2680"/>
                    </a:lnTo>
                    <a:lnTo>
                      <a:pt x="6893" y="2680"/>
                    </a:lnTo>
                    <a:cubicBezTo>
                      <a:pt x="6955" y="2604"/>
                      <a:pt x="7016" y="2527"/>
                      <a:pt x="7078" y="2451"/>
                    </a:cubicBezTo>
                    <a:lnTo>
                      <a:pt x="7284" y="2320"/>
                    </a:lnTo>
                    <a:lnTo>
                      <a:pt x="7407" y="2320"/>
                    </a:lnTo>
                    <a:lnTo>
                      <a:pt x="7572" y="2353"/>
                    </a:lnTo>
                    <a:cubicBezTo>
                      <a:pt x="7565" y="2299"/>
                      <a:pt x="7558" y="2244"/>
                      <a:pt x="7551" y="2190"/>
                    </a:cubicBezTo>
                    <a:lnTo>
                      <a:pt x="7346" y="1863"/>
                    </a:lnTo>
                    <a:lnTo>
                      <a:pt x="7243" y="1830"/>
                    </a:lnTo>
                    <a:lnTo>
                      <a:pt x="7160" y="1928"/>
                    </a:lnTo>
                    <a:lnTo>
                      <a:pt x="6872" y="1895"/>
                    </a:lnTo>
                    <a:lnTo>
                      <a:pt x="6914" y="1667"/>
                    </a:lnTo>
                    <a:cubicBezTo>
                      <a:pt x="6941" y="1569"/>
                      <a:pt x="6969" y="1471"/>
                      <a:pt x="6996" y="1373"/>
                    </a:cubicBezTo>
                    <a:cubicBezTo>
                      <a:pt x="7017" y="1329"/>
                      <a:pt x="7037" y="1286"/>
                      <a:pt x="7058" y="1242"/>
                    </a:cubicBezTo>
                    <a:cubicBezTo>
                      <a:pt x="7120" y="1296"/>
                      <a:pt x="7181" y="1351"/>
                      <a:pt x="7243" y="1405"/>
                    </a:cubicBezTo>
                    <a:lnTo>
                      <a:pt x="7346" y="1242"/>
                    </a:lnTo>
                    <a:lnTo>
                      <a:pt x="7469" y="1209"/>
                    </a:lnTo>
                    <a:cubicBezTo>
                      <a:pt x="7483" y="1122"/>
                      <a:pt x="7496" y="1035"/>
                      <a:pt x="7510" y="948"/>
                    </a:cubicBezTo>
                    <a:cubicBezTo>
                      <a:pt x="7544" y="850"/>
                      <a:pt x="7579" y="752"/>
                      <a:pt x="7613" y="654"/>
                    </a:cubicBezTo>
                    <a:cubicBezTo>
                      <a:pt x="7647" y="621"/>
                      <a:pt x="7682" y="589"/>
                      <a:pt x="7716" y="556"/>
                    </a:cubicBezTo>
                    <a:lnTo>
                      <a:pt x="7716" y="327"/>
                    </a:lnTo>
                    <a:lnTo>
                      <a:pt x="7593" y="294"/>
                    </a:lnTo>
                    <a:cubicBezTo>
                      <a:pt x="7600" y="250"/>
                      <a:pt x="7606" y="207"/>
                      <a:pt x="7613" y="163"/>
                    </a:cubicBezTo>
                    <a:lnTo>
                      <a:pt x="7757" y="65"/>
                    </a:lnTo>
                    <a:lnTo>
                      <a:pt x="8025" y="33"/>
                    </a:lnTo>
                    <a:lnTo>
                      <a:pt x="8210" y="0"/>
                    </a:lnTo>
                    <a:lnTo>
                      <a:pt x="8374" y="98"/>
                    </a:lnTo>
                    <a:cubicBezTo>
                      <a:pt x="8422" y="131"/>
                      <a:pt x="8471" y="163"/>
                      <a:pt x="8519" y="196"/>
                    </a:cubicBezTo>
                    <a:lnTo>
                      <a:pt x="8642" y="523"/>
                    </a:lnTo>
                    <a:cubicBezTo>
                      <a:pt x="8669" y="632"/>
                      <a:pt x="8697" y="741"/>
                      <a:pt x="8724" y="850"/>
                    </a:cubicBezTo>
                    <a:cubicBezTo>
                      <a:pt x="8752" y="937"/>
                      <a:pt x="8779" y="1024"/>
                      <a:pt x="8807" y="1111"/>
                    </a:cubicBezTo>
                    <a:cubicBezTo>
                      <a:pt x="8827" y="1198"/>
                      <a:pt x="8848" y="1286"/>
                      <a:pt x="8868" y="1373"/>
                    </a:cubicBezTo>
                    <a:lnTo>
                      <a:pt x="9033" y="1373"/>
                    </a:lnTo>
                    <a:cubicBezTo>
                      <a:pt x="9067" y="1406"/>
                      <a:pt x="9102" y="1438"/>
                      <a:pt x="9136" y="1471"/>
                    </a:cubicBezTo>
                    <a:lnTo>
                      <a:pt x="9280" y="1601"/>
                    </a:lnTo>
                    <a:lnTo>
                      <a:pt x="9342" y="1634"/>
                    </a:lnTo>
                    <a:cubicBezTo>
                      <a:pt x="9356" y="1743"/>
                      <a:pt x="9369" y="1852"/>
                      <a:pt x="9383" y="1961"/>
                    </a:cubicBezTo>
                    <a:lnTo>
                      <a:pt x="9609" y="1993"/>
                    </a:lnTo>
                    <a:cubicBezTo>
                      <a:pt x="9630" y="1950"/>
                      <a:pt x="9650" y="1906"/>
                      <a:pt x="9671" y="1863"/>
                    </a:cubicBezTo>
                    <a:lnTo>
                      <a:pt x="9815" y="1830"/>
                    </a:lnTo>
                    <a:lnTo>
                      <a:pt x="9979" y="1797"/>
                    </a:lnTo>
                    <a:cubicBezTo>
                      <a:pt x="9986" y="1873"/>
                      <a:pt x="9993" y="1950"/>
                      <a:pt x="10000" y="2026"/>
                    </a:cubicBezTo>
                    <a:lnTo>
                      <a:pt x="9918" y="2092"/>
                    </a:lnTo>
                    <a:cubicBezTo>
                      <a:pt x="9897" y="2212"/>
                      <a:pt x="9877" y="2331"/>
                      <a:pt x="9856" y="2451"/>
                    </a:cubicBezTo>
                    <a:lnTo>
                      <a:pt x="9733" y="2810"/>
                    </a:lnTo>
                    <a:lnTo>
                      <a:pt x="9609" y="2843"/>
                    </a:lnTo>
                    <a:lnTo>
                      <a:pt x="9547" y="2745"/>
                    </a:lnTo>
                    <a:lnTo>
                      <a:pt x="9403" y="2908"/>
                    </a:lnTo>
                    <a:lnTo>
                      <a:pt x="9403" y="3497"/>
                    </a:lnTo>
                    <a:cubicBezTo>
                      <a:pt x="9376" y="3551"/>
                      <a:pt x="9348" y="3606"/>
                      <a:pt x="9321" y="3660"/>
                    </a:cubicBezTo>
                    <a:cubicBezTo>
                      <a:pt x="9287" y="3616"/>
                      <a:pt x="9252" y="3573"/>
                      <a:pt x="9218" y="3529"/>
                    </a:cubicBezTo>
                    <a:lnTo>
                      <a:pt x="9053" y="3791"/>
                    </a:lnTo>
                    <a:lnTo>
                      <a:pt x="8951" y="3791"/>
                    </a:lnTo>
                    <a:cubicBezTo>
                      <a:pt x="8944" y="3835"/>
                      <a:pt x="8937" y="3878"/>
                      <a:pt x="8930" y="3922"/>
                    </a:cubicBezTo>
                    <a:cubicBezTo>
                      <a:pt x="8896" y="3933"/>
                      <a:pt x="8861" y="3943"/>
                      <a:pt x="8827" y="3954"/>
                    </a:cubicBezTo>
                    <a:cubicBezTo>
                      <a:pt x="8793" y="3932"/>
                      <a:pt x="8758" y="3911"/>
                      <a:pt x="8724" y="3889"/>
                    </a:cubicBezTo>
                    <a:cubicBezTo>
                      <a:pt x="8710" y="3900"/>
                      <a:pt x="8697" y="3911"/>
                      <a:pt x="8683" y="3922"/>
                    </a:cubicBezTo>
                    <a:lnTo>
                      <a:pt x="8539" y="4150"/>
                    </a:lnTo>
                    <a:lnTo>
                      <a:pt x="8416" y="4281"/>
                    </a:lnTo>
                    <a:lnTo>
                      <a:pt x="8313" y="4444"/>
                    </a:lnTo>
                    <a:lnTo>
                      <a:pt x="8210" y="4477"/>
                    </a:lnTo>
                    <a:lnTo>
                      <a:pt x="8107" y="4510"/>
                    </a:lnTo>
                    <a:lnTo>
                      <a:pt x="7819" y="4804"/>
                    </a:lnTo>
                    <a:cubicBezTo>
                      <a:pt x="7812" y="4739"/>
                      <a:pt x="7805" y="4673"/>
                      <a:pt x="7798" y="4608"/>
                    </a:cubicBezTo>
                    <a:cubicBezTo>
                      <a:pt x="7812" y="4553"/>
                      <a:pt x="7826" y="4499"/>
                      <a:pt x="7840" y="4444"/>
                    </a:cubicBezTo>
                    <a:lnTo>
                      <a:pt x="7942" y="4346"/>
                    </a:lnTo>
                    <a:cubicBezTo>
                      <a:pt x="7935" y="4292"/>
                      <a:pt x="7929" y="4237"/>
                      <a:pt x="7922" y="4183"/>
                    </a:cubicBezTo>
                    <a:lnTo>
                      <a:pt x="7840" y="4183"/>
                    </a:lnTo>
                    <a:lnTo>
                      <a:pt x="7716" y="4216"/>
                    </a:lnTo>
                    <a:lnTo>
                      <a:pt x="7490" y="4510"/>
                    </a:lnTo>
                    <a:cubicBezTo>
                      <a:pt x="7476" y="4564"/>
                      <a:pt x="7463" y="4619"/>
                      <a:pt x="7449" y="4673"/>
                    </a:cubicBezTo>
                    <a:lnTo>
                      <a:pt x="7243" y="4673"/>
                    </a:lnTo>
                    <a:cubicBezTo>
                      <a:pt x="7229" y="4717"/>
                      <a:pt x="7216" y="4760"/>
                      <a:pt x="7202" y="4804"/>
                    </a:cubicBezTo>
                    <a:cubicBezTo>
                      <a:pt x="7222" y="4880"/>
                      <a:pt x="7243" y="4957"/>
                      <a:pt x="7263" y="5033"/>
                    </a:cubicBezTo>
                    <a:lnTo>
                      <a:pt x="7407" y="5065"/>
                    </a:lnTo>
                    <a:lnTo>
                      <a:pt x="7407" y="5163"/>
                    </a:lnTo>
                    <a:cubicBezTo>
                      <a:pt x="7414" y="5207"/>
                      <a:pt x="7421" y="5250"/>
                      <a:pt x="7428" y="5294"/>
                    </a:cubicBezTo>
                    <a:lnTo>
                      <a:pt x="7551" y="5261"/>
                    </a:lnTo>
                    <a:cubicBezTo>
                      <a:pt x="7579" y="5218"/>
                      <a:pt x="7606" y="5174"/>
                      <a:pt x="7634" y="5131"/>
                    </a:cubicBezTo>
                    <a:lnTo>
                      <a:pt x="7716" y="5098"/>
                    </a:lnTo>
                    <a:cubicBezTo>
                      <a:pt x="7743" y="5120"/>
                      <a:pt x="7771" y="5141"/>
                      <a:pt x="7798" y="5163"/>
                    </a:cubicBezTo>
                    <a:lnTo>
                      <a:pt x="7963" y="5229"/>
                    </a:lnTo>
                    <a:cubicBezTo>
                      <a:pt x="7977" y="5272"/>
                      <a:pt x="7990" y="5316"/>
                      <a:pt x="8004" y="5359"/>
                    </a:cubicBezTo>
                    <a:lnTo>
                      <a:pt x="7942" y="5392"/>
                    </a:lnTo>
                    <a:lnTo>
                      <a:pt x="7819" y="5392"/>
                    </a:lnTo>
                    <a:lnTo>
                      <a:pt x="7737" y="5458"/>
                    </a:lnTo>
                    <a:cubicBezTo>
                      <a:pt x="7730" y="5491"/>
                      <a:pt x="7723" y="5523"/>
                      <a:pt x="7716" y="5556"/>
                    </a:cubicBezTo>
                    <a:cubicBezTo>
                      <a:pt x="7682" y="5578"/>
                      <a:pt x="7647" y="5599"/>
                      <a:pt x="7613" y="5621"/>
                    </a:cubicBezTo>
                    <a:cubicBezTo>
                      <a:pt x="7579" y="5697"/>
                      <a:pt x="7544" y="5774"/>
                      <a:pt x="7510" y="5850"/>
                    </a:cubicBezTo>
                    <a:cubicBezTo>
                      <a:pt x="7496" y="5904"/>
                      <a:pt x="7483" y="5959"/>
                      <a:pt x="7469" y="6013"/>
                    </a:cubicBezTo>
                    <a:cubicBezTo>
                      <a:pt x="7503" y="6035"/>
                      <a:pt x="7538" y="6056"/>
                      <a:pt x="7572" y="6078"/>
                    </a:cubicBezTo>
                    <a:lnTo>
                      <a:pt x="7634" y="6176"/>
                    </a:lnTo>
                    <a:cubicBezTo>
                      <a:pt x="7661" y="6285"/>
                      <a:pt x="7689" y="6394"/>
                      <a:pt x="7716" y="6503"/>
                    </a:cubicBezTo>
                    <a:cubicBezTo>
                      <a:pt x="7723" y="6547"/>
                      <a:pt x="7730" y="6590"/>
                      <a:pt x="7737" y="6634"/>
                    </a:cubicBezTo>
                    <a:cubicBezTo>
                      <a:pt x="7792" y="6699"/>
                      <a:pt x="7846" y="6765"/>
                      <a:pt x="7901" y="6830"/>
                    </a:cubicBezTo>
                    <a:cubicBezTo>
                      <a:pt x="7894" y="6852"/>
                      <a:pt x="7888" y="6873"/>
                      <a:pt x="7881" y="6895"/>
                    </a:cubicBezTo>
                    <a:cubicBezTo>
                      <a:pt x="7847" y="6873"/>
                      <a:pt x="7812" y="6852"/>
                      <a:pt x="7778" y="6830"/>
                    </a:cubicBezTo>
                    <a:cubicBezTo>
                      <a:pt x="7764" y="6874"/>
                      <a:pt x="7751" y="6917"/>
                      <a:pt x="7737" y="6961"/>
                    </a:cubicBezTo>
                    <a:lnTo>
                      <a:pt x="7860" y="7026"/>
                    </a:lnTo>
                    <a:cubicBezTo>
                      <a:pt x="7874" y="7059"/>
                      <a:pt x="7887" y="7091"/>
                      <a:pt x="7901" y="7124"/>
                    </a:cubicBezTo>
                    <a:lnTo>
                      <a:pt x="7819" y="7157"/>
                    </a:lnTo>
                    <a:lnTo>
                      <a:pt x="7716" y="7190"/>
                    </a:lnTo>
                    <a:lnTo>
                      <a:pt x="7654" y="7255"/>
                    </a:lnTo>
                    <a:cubicBezTo>
                      <a:pt x="7647" y="7266"/>
                      <a:pt x="7641" y="7277"/>
                      <a:pt x="7634" y="7288"/>
                    </a:cubicBezTo>
                    <a:lnTo>
                      <a:pt x="7778" y="7320"/>
                    </a:lnTo>
                    <a:lnTo>
                      <a:pt x="7881" y="7353"/>
                    </a:lnTo>
                    <a:lnTo>
                      <a:pt x="7881" y="7549"/>
                    </a:lnTo>
                    <a:cubicBezTo>
                      <a:pt x="7853" y="7647"/>
                      <a:pt x="7826" y="7745"/>
                      <a:pt x="7798" y="7843"/>
                    </a:cubicBezTo>
                    <a:cubicBezTo>
                      <a:pt x="7730" y="7974"/>
                      <a:pt x="7661" y="8104"/>
                      <a:pt x="7593" y="8235"/>
                    </a:cubicBezTo>
                    <a:lnTo>
                      <a:pt x="7449" y="8562"/>
                    </a:lnTo>
                    <a:cubicBezTo>
                      <a:pt x="7415" y="8660"/>
                      <a:pt x="7380" y="8758"/>
                      <a:pt x="7346" y="8856"/>
                    </a:cubicBezTo>
                    <a:lnTo>
                      <a:pt x="7119" y="9150"/>
                    </a:lnTo>
                    <a:lnTo>
                      <a:pt x="6975" y="9346"/>
                    </a:lnTo>
                    <a:lnTo>
                      <a:pt x="6749" y="9412"/>
                    </a:lnTo>
                    <a:lnTo>
                      <a:pt x="6626" y="9412"/>
                    </a:lnTo>
                    <a:cubicBezTo>
                      <a:pt x="6605" y="9368"/>
                      <a:pt x="6585" y="9325"/>
                      <a:pt x="6564" y="9281"/>
                    </a:cubicBezTo>
                    <a:lnTo>
                      <a:pt x="6502" y="9314"/>
                    </a:lnTo>
                    <a:lnTo>
                      <a:pt x="6502" y="9542"/>
                    </a:lnTo>
                    <a:lnTo>
                      <a:pt x="6358" y="9608"/>
                    </a:lnTo>
                    <a:lnTo>
                      <a:pt x="6152" y="9706"/>
                    </a:lnTo>
                    <a:lnTo>
                      <a:pt x="6029" y="9739"/>
                    </a:lnTo>
                    <a:cubicBezTo>
                      <a:pt x="6015" y="9782"/>
                      <a:pt x="6002" y="9826"/>
                      <a:pt x="5988" y="9869"/>
                    </a:cubicBezTo>
                    <a:cubicBezTo>
                      <a:pt x="5995" y="9913"/>
                      <a:pt x="6001" y="9956"/>
                      <a:pt x="6008" y="10000"/>
                    </a:cubicBezTo>
                    <a:cubicBezTo>
                      <a:pt x="5981" y="9978"/>
                      <a:pt x="5953" y="9957"/>
                      <a:pt x="5926" y="9935"/>
                    </a:cubicBezTo>
                    <a:lnTo>
                      <a:pt x="5926" y="9804"/>
                    </a:lnTo>
                    <a:lnTo>
                      <a:pt x="5926" y="9706"/>
                    </a:lnTo>
                    <a:lnTo>
                      <a:pt x="5823" y="9706"/>
                    </a:lnTo>
                    <a:cubicBezTo>
                      <a:pt x="5789" y="9684"/>
                      <a:pt x="5754" y="9663"/>
                      <a:pt x="5720" y="9641"/>
                    </a:cubicBezTo>
                    <a:cubicBezTo>
                      <a:pt x="5686" y="9663"/>
                      <a:pt x="5651" y="9684"/>
                      <a:pt x="5617" y="9706"/>
                    </a:cubicBezTo>
                    <a:lnTo>
                      <a:pt x="5514" y="9706"/>
                    </a:lnTo>
                    <a:cubicBezTo>
                      <a:pt x="5487" y="9684"/>
                      <a:pt x="5459" y="9663"/>
                      <a:pt x="5432" y="9641"/>
                    </a:cubicBezTo>
                    <a:cubicBezTo>
                      <a:pt x="5425" y="9554"/>
                      <a:pt x="5419" y="9466"/>
                      <a:pt x="5412" y="9379"/>
                    </a:cubicBezTo>
                    <a:lnTo>
                      <a:pt x="5288" y="9346"/>
                    </a:lnTo>
                    <a:lnTo>
                      <a:pt x="5226" y="9281"/>
                    </a:lnTo>
                    <a:lnTo>
                      <a:pt x="5144" y="9281"/>
                    </a:lnTo>
                    <a:cubicBezTo>
                      <a:pt x="5117" y="9325"/>
                      <a:pt x="5089" y="9368"/>
                      <a:pt x="5062" y="9412"/>
                    </a:cubicBezTo>
                    <a:lnTo>
                      <a:pt x="4712" y="9412"/>
                    </a:lnTo>
                    <a:cubicBezTo>
                      <a:pt x="4705" y="9434"/>
                      <a:pt x="4698" y="9455"/>
                      <a:pt x="4691" y="9477"/>
                    </a:cubicBezTo>
                    <a:lnTo>
                      <a:pt x="4568" y="9477"/>
                    </a:lnTo>
                    <a:lnTo>
                      <a:pt x="4568" y="9608"/>
                    </a:lnTo>
                    <a:lnTo>
                      <a:pt x="4630" y="9641"/>
                    </a:lnTo>
                    <a:cubicBezTo>
                      <a:pt x="4623" y="9684"/>
                      <a:pt x="4616" y="9728"/>
                      <a:pt x="4609" y="9771"/>
                    </a:cubicBezTo>
                    <a:lnTo>
                      <a:pt x="4527" y="9771"/>
                    </a:lnTo>
                    <a:cubicBezTo>
                      <a:pt x="4513" y="9749"/>
                      <a:pt x="4500" y="9728"/>
                      <a:pt x="4486" y="9706"/>
                    </a:cubicBezTo>
                    <a:lnTo>
                      <a:pt x="4403" y="9706"/>
                    </a:lnTo>
                    <a:lnTo>
                      <a:pt x="4321" y="9706"/>
                    </a:lnTo>
                    <a:lnTo>
                      <a:pt x="4321" y="9608"/>
                    </a:lnTo>
                    <a:lnTo>
                      <a:pt x="4239" y="9575"/>
                    </a:lnTo>
                    <a:lnTo>
                      <a:pt x="4239" y="9314"/>
                    </a:lnTo>
                    <a:lnTo>
                      <a:pt x="4136" y="9248"/>
                    </a:lnTo>
                    <a:lnTo>
                      <a:pt x="4136" y="9020"/>
                    </a:lnTo>
                    <a:lnTo>
                      <a:pt x="3930" y="8922"/>
                    </a:lnTo>
                    <a:lnTo>
                      <a:pt x="3930" y="8856"/>
                    </a:lnTo>
                    <a:lnTo>
                      <a:pt x="4095" y="8497"/>
                    </a:lnTo>
                    <a:cubicBezTo>
                      <a:pt x="4102" y="8366"/>
                      <a:pt x="4108" y="8236"/>
                      <a:pt x="4115" y="8105"/>
                    </a:cubicBezTo>
                    <a:cubicBezTo>
                      <a:pt x="4088" y="8072"/>
                      <a:pt x="4060" y="8040"/>
                      <a:pt x="4033" y="8007"/>
                    </a:cubicBezTo>
                    <a:cubicBezTo>
                      <a:pt x="4012" y="7952"/>
                      <a:pt x="3992" y="7898"/>
                      <a:pt x="3971" y="7843"/>
                    </a:cubicBezTo>
                    <a:lnTo>
                      <a:pt x="3889" y="7810"/>
                    </a:lnTo>
                    <a:lnTo>
                      <a:pt x="3724" y="7778"/>
                    </a:lnTo>
                    <a:lnTo>
                      <a:pt x="3724" y="7549"/>
                    </a:lnTo>
                    <a:lnTo>
                      <a:pt x="3621" y="7582"/>
                    </a:lnTo>
                    <a:lnTo>
                      <a:pt x="3395" y="7582"/>
                    </a:lnTo>
                    <a:cubicBezTo>
                      <a:pt x="3374" y="7625"/>
                      <a:pt x="3354" y="7669"/>
                      <a:pt x="3333" y="7712"/>
                    </a:cubicBezTo>
                    <a:cubicBezTo>
                      <a:pt x="3298" y="7791"/>
                      <a:pt x="3262" y="7869"/>
                      <a:pt x="3227" y="7948"/>
                    </a:cubicBezTo>
                    <a:cubicBezTo>
                      <a:pt x="3193" y="8024"/>
                      <a:pt x="3141" y="7865"/>
                      <a:pt x="3107" y="7941"/>
                    </a:cubicBezTo>
                    <a:lnTo>
                      <a:pt x="3004" y="7974"/>
                    </a:lnTo>
                    <a:lnTo>
                      <a:pt x="2860" y="7941"/>
                    </a:lnTo>
                    <a:lnTo>
                      <a:pt x="2737" y="7876"/>
                    </a:lnTo>
                    <a:lnTo>
                      <a:pt x="2634" y="7876"/>
                    </a:lnTo>
                    <a:lnTo>
                      <a:pt x="2572" y="7974"/>
                    </a:lnTo>
                    <a:lnTo>
                      <a:pt x="2366" y="7974"/>
                    </a:lnTo>
                    <a:lnTo>
                      <a:pt x="2140" y="7941"/>
                    </a:lnTo>
                    <a:lnTo>
                      <a:pt x="1975" y="7908"/>
                    </a:lnTo>
                    <a:cubicBezTo>
                      <a:pt x="1913" y="7843"/>
                      <a:pt x="1852" y="7777"/>
                      <a:pt x="1790" y="7712"/>
                    </a:cubicBezTo>
                    <a:lnTo>
                      <a:pt x="1667" y="7582"/>
                    </a:lnTo>
                    <a:lnTo>
                      <a:pt x="1502" y="7451"/>
                    </a:lnTo>
                    <a:lnTo>
                      <a:pt x="1358" y="7222"/>
                    </a:lnTo>
                    <a:lnTo>
                      <a:pt x="1214" y="7320"/>
                    </a:lnTo>
                    <a:lnTo>
                      <a:pt x="1091" y="7157"/>
                    </a:lnTo>
                    <a:lnTo>
                      <a:pt x="823" y="6961"/>
                    </a:lnTo>
                    <a:lnTo>
                      <a:pt x="823" y="6830"/>
                    </a:lnTo>
                    <a:cubicBezTo>
                      <a:pt x="837" y="6776"/>
                      <a:pt x="850" y="6721"/>
                      <a:pt x="864" y="6667"/>
                    </a:cubicBezTo>
                    <a:lnTo>
                      <a:pt x="967" y="6634"/>
                    </a:lnTo>
                    <a:cubicBezTo>
                      <a:pt x="974" y="6590"/>
                      <a:pt x="981" y="6547"/>
                      <a:pt x="988" y="6503"/>
                    </a:cubicBezTo>
                    <a:lnTo>
                      <a:pt x="864" y="6373"/>
                    </a:lnTo>
                    <a:lnTo>
                      <a:pt x="864" y="6209"/>
                    </a:lnTo>
                    <a:lnTo>
                      <a:pt x="1029" y="6078"/>
                    </a:lnTo>
                    <a:lnTo>
                      <a:pt x="1111" y="5948"/>
                    </a:lnTo>
                    <a:lnTo>
                      <a:pt x="1111" y="5817"/>
                    </a:lnTo>
                    <a:cubicBezTo>
                      <a:pt x="1049" y="5752"/>
                      <a:pt x="1038" y="5738"/>
                      <a:pt x="976" y="5673"/>
                    </a:cubicBezTo>
                    <a:lnTo>
                      <a:pt x="803" y="5778"/>
                    </a:lnTo>
                    <a:lnTo>
                      <a:pt x="597" y="5719"/>
                    </a:lnTo>
                    <a:lnTo>
                      <a:pt x="391" y="5588"/>
                    </a:lnTo>
                    <a:lnTo>
                      <a:pt x="391" y="5425"/>
                    </a:lnTo>
                    <a:lnTo>
                      <a:pt x="206" y="5327"/>
                    </a:lnTo>
                    <a:lnTo>
                      <a:pt x="206" y="5196"/>
                    </a:lnTo>
                    <a:lnTo>
                      <a:pt x="206" y="4869"/>
                    </a:lnTo>
                    <a:lnTo>
                      <a:pt x="82" y="4902"/>
                    </a:lnTo>
                    <a:lnTo>
                      <a:pt x="21" y="4869"/>
                    </a:lnTo>
                    <a:cubicBezTo>
                      <a:pt x="14" y="4826"/>
                      <a:pt x="7" y="4782"/>
                      <a:pt x="0" y="4739"/>
                    </a:cubicBezTo>
                    <a:cubicBezTo>
                      <a:pt x="7" y="4706"/>
                      <a:pt x="14" y="4674"/>
                      <a:pt x="21" y="4641"/>
                    </a:cubicBezTo>
                    <a:cubicBezTo>
                      <a:pt x="28" y="4586"/>
                      <a:pt x="34" y="4532"/>
                      <a:pt x="41" y="4477"/>
                    </a:cubicBezTo>
                    <a:cubicBezTo>
                      <a:pt x="82" y="4433"/>
                      <a:pt x="124" y="4390"/>
                      <a:pt x="165" y="4346"/>
                    </a:cubicBezTo>
                    <a:cubicBezTo>
                      <a:pt x="172" y="4313"/>
                      <a:pt x="178" y="4281"/>
                      <a:pt x="185" y="4248"/>
                    </a:cubicBezTo>
                    <a:lnTo>
                      <a:pt x="329" y="4248"/>
                    </a:lnTo>
                    <a:lnTo>
                      <a:pt x="329" y="4346"/>
                    </a:lnTo>
                    <a:lnTo>
                      <a:pt x="494" y="4281"/>
                    </a:lnTo>
                    <a:cubicBezTo>
                      <a:pt x="508" y="4227"/>
                      <a:pt x="521" y="4172"/>
                      <a:pt x="535" y="4118"/>
                    </a:cubicBezTo>
                    <a:lnTo>
                      <a:pt x="741" y="4118"/>
                    </a:lnTo>
                    <a:cubicBezTo>
                      <a:pt x="755" y="4074"/>
                      <a:pt x="768" y="4031"/>
                      <a:pt x="782" y="3987"/>
                    </a:cubicBezTo>
                    <a:lnTo>
                      <a:pt x="1049" y="3791"/>
                    </a:lnTo>
                    <a:cubicBezTo>
                      <a:pt x="1070" y="3769"/>
                      <a:pt x="1090" y="3747"/>
                      <a:pt x="1111" y="3725"/>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04" name="Freeform 279">
                <a:extLst>
                  <a:ext uri="{FF2B5EF4-FFF2-40B4-BE49-F238E27FC236}">
                    <a16:creationId xmlns:a16="http://schemas.microsoft.com/office/drawing/2014/main" id="{11758275-D944-4AB5-98B9-3AAF2FD7DD23}"/>
                  </a:ext>
                </a:extLst>
              </p:cNvPr>
              <p:cNvSpPr>
                <a:spLocks/>
              </p:cNvSpPr>
              <p:nvPr/>
            </p:nvSpPr>
            <p:spPr bwMode="gray">
              <a:xfrm>
                <a:off x="8435298" y="4093809"/>
                <a:ext cx="204732" cy="225737"/>
              </a:xfrm>
              <a:custGeom>
                <a:avLst/>
                <a:gdLst>
                  <a:gd name="T0" fmla="*/ 12 w 124"/>
                  <a:gd name="T1" fmla="*/ 14 h 136"/>
                  <a:gd name="T2" fmla="*/ 20 w 124"/>
                  <a:gd name="T3" fmla="*/ 14 h 136"/>
                  <a:gd name="T4" fmla="*/ 24 w 124"/>
                  <a:gd name="T5" fmla="*/ 18 h 136"/>
                  <a:gd name="T6" fmla="*/ 32 w 124"/>
                  <a:gd name="T7" fmla="*/ 18 h 136"/>
                  <a:gd name="T8" fmla="*/ 34 w 124"/>
                  <a:gd name="T9" fmla="*/ 10 h 136"/>
                  <a:gd name="T10" fmla="*/ 28 w 124"/>
                  <a:gd name="T11" fmla="*/ 8 h 136"/>
                  <a:gd name="T12" fmla="*/ 28 w 124"/>
                  <a:gd name="T13" fmla="*/ 0 h 136"/>
                  <a:gd name="T14" fmla="*/ 40 w 124"/>
                  <a:gd name="T15" fmla="*/ 0 h 136"/>
                  <a:gd name="T16" fmla="*/ 40 w 124"/>
                  <a:gd name="T17" fmla="*/ 4 h 136"/>
                  <a:gd name="T18" fmla="*/ 50 w 124"/>
                  <a:gd name="T19" fmla="*/ 14 h 136"/>
                  <a:gd name="T20" fmla="*/ 52 w 124"/>
                  <a:gd name="T21" fmla="*/ 24 h 136"/>
                  <a:gd name="T22" fmla="*/ 52 w 124"/>
                  <a:gd name="T23" fmla="*/ 28 h 136"/>
                  <a:gd name="T24" fmla="*/ 74 w 124"/>
                  <a:gd name="T25" fmla="*/ 26 h 136"/>
                  <a:gd name="T26" fmla="*/ 80 w 124"/>
                  <a:gd name="T27" fmla="*/ 36 h 136"/>
                  <a:gd name="T28" fmla="*/ 82 w 124"/>
                  <a:gd name="T29" fmla="*/ 46 h 136"/>
                  <a:gd name="T30" fmla="*/ 68 w 124"/>
                  <a:gd name="T31" fmla="*/ 46 h 136"/>
                  <a:gd name="T32" fmla="*/ 68 w 124"/>
                  <a:gd name="T33" fmla="*/ 56 h 136"/>
                  <a:gd name="T34" fmla="*/ 76 w 124"/>
                  <a:gd name="T35" fmla="*/ 60 h 136"/>
                  <a:gd name="T36" fmla="*/ 100 w 124"/>
                  <a:gd name="T37" fmla="*/ 84 h 136"/>
                  <a:gd name="T38" fmla="*/ 120 w 124"/>
                  <a:gd name="T39" fmla="*/ 106 h 136"/>
                  <a:gd name="T40" fmla="*/ 124 w 124"/>
                  <a:gd name="T41" fmla="*/ 120 h 136"/>
                  <a:gd name="T42" fmla="*/ 122 w 124"/>
                  <a:gd name="T43" fmla="*/ 134 h 136"/>
                  <a:gd name="T44" fmla="*/ 112 w 124"/>
                  <a:gd name="T45" fmla="*/ 134 h 136"/>
                  <a:gd name="T46" fmla="*/ 110 w 124"/>
                  <a:gd name="T47" fmla="*/ 128 h 136"/>
                  <a:gd name="T48" fmla="*/ 104 w 124"/>
                  <a:gd name="T49" fmla="*/ 128 h 136"/>
                  <a:gd name="T50" fmla="*/ 102 w 124"/>
                  <a:gd name="T51" fmla="*/ 136 h 136"/>
                  <a:gd name="T52" fmla="*/ 90 w 124"/>
                  <a:gd name="T53" fmla="*/ 136 h 136"/>
                  <a:gd name="T54" fmla="*/ 90 w 124"/>
                  <a:gd name="T55" fmla="*/ 130 h 136"/>
                  <a:gd name="T56" fmla="*/ 94 w 124"/>
                  <a:gd name="T57" fmla="*/ 118 h 136"/>
                  <a:gd name="T58" fmla="*/ 94 w 124"/>
                  <a:gd name="T59" fmla="*/ 108 h 136"/>
                  <a:gd name="T60" fmla="*/ 84 w 124"/>
                  <a:gd name="T61" fmla="*/ 98 h 136"/>
                  <a:gd name="T62" fmla="*/ 80 w 124"/>
                  <a:gd name="T63" fmla="*/ 82 h 136"/>
                  <a:gd name="T64" fmla="*/ 64 w 124"/>
                  <a:gd name="T65" fmla="*/ 64 h 136"/>
                  <a:gd name="T66" fmla="*/ 52 w 124"/>
                  <a:gd name="T67" fmla="*/ 72 h 136"/>
                  <a:gd name="T68" fmla="*/ 40 w 124"/>
                  <a:gd name="T69" fmla="*/ 68 h 136"/>
                  <a:gd name="T70" fmla="*/ 20 w 124"/>
                  <a:gd name="T71" fmla="*/ 80 h 136"/>
                  <a:gd name="T72" fmla="*/ 20 w 124"/>
                  <a:gd name="T73" fmla="*/ 66 h 136"/>
                  <a:gd name="T74" fmla="*/ 24 w 124"/>
                  <a:gd name="T75" fmla="*/ 62 h 136"/>
                  <a:gd name="T76" fmla="*/ 20 w 124"/>
                  <a:gd name="T77" fmla="*/ 48 h 136"/>
                  <a:gd name="T78" fmla="*/ 12 w 124"/>
                  <a:gd name="T79" fmla="*/ 46 h 136"/>
                  <a:gd name="T80" fmla="*/ 12 w 124"/>
                  <a:gd name="T81" fmla="*/ 38 h 136"/>
                  <a:gd name="T82" fmla="*/ 0 w 124"/>
                  <a:gd name="T83" fmla="*/ 32 h 136"/>
                  <a:gd name="T84" fmla="*/ 14 w 124"/>
                  <a:gd name="T85" fmla="*/ 24 h 136"/>
                  <a:gd name="T86" fmla="*/ 12 w 124"/>
                  <a:gd name="T87"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05" name="Freeform 280">
                <a:extLst>
                  <a:ext uri="{FF2B5EF4-FFF2-40B4-BE49-F238E27FC236}">
                    <a16:creationId xmlns:a16="http://schemas.microsoft.com/office/drawing/2014/main" id="{12EA0677-347B-4C03-878C-12672DA25054}"/>
                  </a:ext>
                </a:extLst>
              </p:cNvPr>
              <p:cNvSpPr>
                <a:spLocks/>
              </p:cNvSpPr>
              <p:nvPr/>
            </p:nvSpPr>
            <p:spPr bwMode="gray">
              <a:xfrm>
                <a:off x="8124896" y="3184226"/>
                <a:ext cx="838744" cy="345243"/>
              </a:xfrm>
              <a:custGeom>
                <a:avLst/>
                <a:gdLst>
                  <a:gd name="T0" fmla="*/ 8 w 508"/>
                  <a:gd name="T1" fmla="*/ 54 h 208"/>
                  <a:gd name="T2" fmla="*/ 30 w 508"/>
                  <a:gd name="T3" fmla="*/ 44 h 208"/>
                  <a:gd name="T4" fmla="*/ 80 w 508"/>
                  <a:gd name="T5" fmla="*/ 28 h 208"/>
                  <a:gd name="T6" fmla="*/ 112 w 508"/>
                  <a:gd name="T7" fmla="*/ 44 h 208"/>
                  <a:gd name="T8" fmla="*/ 152 w 508"/>
                  <a:gd name="T9" fmla="*/ 50 h 208"/>
                  <a:gd name="T10" fmla="*/ 166 w 508"/>
                  <a:gd name="T11" fmla="*/ 32 h 208"/>
                  <a:gd name="T12" fmla="*/ 168 w 508"/>
                  <a:gd name="T13" fmla="*/ 4 h 208"/>
                  <a:gd name="T14" fmla="*/ 186 w 508"/>
                  <a:gd name="T15" fmla="*/ 2 h 208"/>
                  <a:gd name="T16" fmla="*/ 224 w 508"/>
                  <a:gd name="T17" fmla="*/ 14 h 208"/>
                  <a:gd name="T18" fmla="*/ 236 w 508"/>
                  <a:gd name="T19" fmla="*/ 36 h 208"/>
                  <a:gd name="T20" fmla="*/ 276 w 508"/>
                  <a:gd name="T21" fmla="*/ 32 h 208"/>
                  <a:gd name="T22" fmla="*/ 306 w 508"/>
                  <a:gd name="T23" fmla="*/ 42 h 208"/>
                  <a:gd name="T24" fmla="*/ 322 w 508"/>
                  <a:gd name="T25" fmla="*/ 52 h 208"/>
                  <a:gd name="T26" fmla="*/ 350 w 508"/>
                  <a:gd name="T27" fmla="*/ 60 h 208"/>
                  <a:gd name="T28" fmla="*/ 398 w 508"/>
                  <a:gd name="T29" fmla="*/ 52 h 208"/>
                  <a:gd name="T30" fmla="*/ 416 w 508"/>
                  <a:gd name="T31" fmla="*/ 38 h 208"/>
                  <a:gd name="T32" fmla="*/ 434 w 508"/>
                  <a:gd name="T33" fmla="*/ 42 h 208"/>
                  <a:gd name="T34" fmla="*/ 458 w 508"/>
                  <a:gd name="T35" fmla="*/ 44 h 208"/>
                  <a:gd name="T36" fmla="*/ 448 w 508"/>
                  <a:gd name="T37" fmla="*/ 60 h 208"/>
                  <a:gd name="T38" fmla="*/ 468 w 508"/>
                  <a:gd name="T39" fmla="*/ 86 h 208"/>
                  <a:gd name="T40" fmla="*/ 486 w 508"/>
                  <a:gd name="T41" fmla="*/ 82 h 208"/>
                  <a:gd name="T42" fmla="*/ 508 w 508"/>
                  <a:gd name="T43" fmla="*/ 112 h 208"/>
                  <a:gd name="T44" fmla="*/ 480 w 508"/>
                  <a:gd name="T45" fmla="*/ 110 h 208"/>
                  <a:gd name="T46" fmla="*/ 442 w 508"/>
                  <a:gd name="T47" fmla="*/ 132 h 208"/>
                  <a:gd name="T48" fmla="*/ 412 w 508"/>
                  <a:gd name="T49" fmla="*/ 146 h 208"/>
                  <a:gd name="T50" fmla="*/ 380 w 508"/>
                  <a:gd name="T51" fmla="*/ 144 h 208"/>
                  <a:gd name="T52" fmla="*/ 380 w 508"/>
                  <a:gd name="T53" fmla="*/ 168 h 208"/>
                  <a:gd name="T54" fmla="*/ 362 w 508"/>
                  <a:gd name="T55" fmla="*/ 184 h 208"/>
                  <a:gd name="T56" fmla="*/ 300 w 508"/>
                  <a:gd name="T57" fmla="*/ 194 h 208"/>
                  <a:gd name="T58" fmla="*/ 242 w 508"/>
                  <a:gd name="T59" fmla="*/ 204 h 208"/>
                  <a:gd name="T60" fmla="*/ 190 w 508"/>
                  <a:gd name="T61" fmla="*/ 190 h 208"/>
                  <a:gd name="T62" fmla="*/ 130 w 508"/>
                  <a:gd name="T63" fmla="*/ 178 h 208"/>
                  <a:gd name="T64" fmla="*/ 102 w 508"/>
                  <a:gd name="T65" fmla="*/ 154 h 208"/>
                  <a:gd name="T66" fmla="*/ 58 w 508"/>
                  <a:gd name="T67" fmla="*/ 142 h 208"/>
                  <a:gd name="T68" fmla="*/ 46 w 508"/>
                  <a:gd name="T69" fmla="*/ 126 h 208"/>
                  <a:gd name="T70" fmla="*/ 52 w 508"/>
                  <a:gd name="T71" fmla="*/ 110 h 208"/>
                  <a:gd name="T72" fmla="*/ 30 w 508"/>
                  <a:gd name="T73" fmla="*/ 84 h 208"/>
                  <a:gd name="T74" fmla="*/ 4 w 508"/>
                  <a:gd name="T75" fmla="*/ 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406" name="Freeform 281">
                <a:extLst>
                  <a:ext uri="{FF2B5EF4-FFF2-40B4-BE49-F238E27FC236}">
                    <a16:creationId xmlns:a16="http://schemas.microsoft.com/office/drawing/2014/main" id="{B0F40E49-F313-4CDC-818A-0FE43323A894}"/>
                  </a:ext>
                </a:extLst>
              </p:cNvPr>
              <p:cNvSpPr>
                <a:spLocks/>
              </p:cNvSpPr>
              <p:nvPr/>
            </p:nvSpPr>
            <p:spPr bwMode="gray">
              <a:xfrm>
                <a:off x="8791928" y="4583458"/>
                <a:ext cx="42928" cy="34857"/>
              </a:xfrm>
              <a:custGeom>
                <a:avLst/>
                <a:gdLst>
                  <a:gd name="T0" fmla="*/ 1 w 26"/>
                  <a:gd name="T1" fmla="*/ 10 h 21"/>
                  <a:gd name="T2" fmla="*/ 11 w 26"/>
                  <a:gd name="T3" fmla="*/ 0 h 21"/>
                  <a:gd name="T4" fmla="*/ 1 w 26"/>
                  <a:gd name="T5" fmla="*/ 10 h 21"/>
                </a:gdLst>
                <a:ahLst/>
                <a:cxnLst>
                  <a:cxn ang="0">
                    <a:pos x="T0" y="T1"/>
                  </a:cxn>
                  <a:cxn ang="0">
                    <a:pos x="T2" y="T3"/>
                  </a:cxn>
                  <a:cxn ang="0">
                    <a:pos x="T4" y="T5"/>
                  </a:cxn>
                </a:cxnLst>
                <a:rect l="0" t="0" r="r" b="b"/>
                <a:pathLst>
                  <a:path w="26" h="21">
                    <a:moveTo>
                      <a:pt x="1" y="10"/>
                    </a:moveTo>
                    <a:cubicBezTo>
                      <a:pt x="13" y="18"/>
                      <a:pt x="26" y="10"/>
                      <a:pt x="11" y="0"/>
                    </a:cubicBezTo>
                    <a:cubicBezTo>
                      <a:pt x="0" y="3"/>
                      <a:pt x="1" y="21"/>
                      <a:pt x="1" y="10"/>
                    </a:cubicBez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407" name="Freeform 282">
                <a:extLst>
                  <a:ext uri="{FF2B5EF4-FFF2-40B4-BE49-F238E27FC236}">
                    <a16:creationId xmlns:a16="http://schemas.microsoft.com/office/drawing/2014/main" id="{59B92F4C-AAA6-406A-9FA8-2DCC3B560472}"/>
                  </a:ext>
                </a:extLst>
              </p:cNvPr>
              <p:cNvSpPr>
                <a:spLocks/>
              </p:cNvSpPr>
              <p:nvPr/>
            </p:nvSpPr>
            <p:spPr bwMode="gray">
              <a:xfrm>
                <a:off x="8522806" y="4629934"/>
                <a:ext cx="29719" cy="26557"/>
              </a:xfrm>
              <a:custGeom>
                <a:avLst/>
                <a:gdLst>
                  <a:gd name="T0" fmla="*/ 18 w 18"/>
                  <a:gd name="T1" fmla="*/ 16 h 16"/>
                  <a:gd name="T2" fmla="*/ 10 w 18"/>
                  <a:gd name="T3" fmla="*/ 2 h 16"/>
                  <a:gd name="T4" fmla="*/ 4 w 18"/>
                  <a:gd name="T5" fmla="*/ 14 h 16"/>
                  <a:gd name="T6" fmla="*/ 12 w 18"/>
                  <a:gd name="T7" fmla="*/ 12 h 16"/>
                  <a:gd name="T8" fmla="*/ 18 w 18"/>
                  <a:gd name="T9" fmla="*/ 16 h 16"/>
                </a:gdLst>
                <a:ahLst/>
                <a:cxnLst>
                  <a:cxn ang="0">
                    <a:pos x="T0" y="T1"/>
                  </a:cxn>
                  <a:cxn ang="0">
                    <a:pos x="T2" y="T3"/>
                  </a:cxn>
                  <a:cxn ang="0">
                    <a:pos x="T4" y="T5"/>
                  </a:cxn>
                  <a:cxn ang="0">
                    <a:pos x="T6" y="T7"/>
                  </a:cxn>
                  <a:cxn ang="0">
                    <a:pos x="T8" y="T9"/>
                  </a:cxn>
                </a:cxnLst>
                <a:rect l="0" t="0" r="r" b="b"/>
                <a:pathLst>
                  <a:path w="18" h="16">
                    <a:moveTo>
                      <a:pt x="18" y="16"/>
                    </a:moveTo>
                    <a:cubicBezTo>
                      <a:pt x="17" y="14"/>
                      <a:pt x="17" y="0"/>
                      <a:pt x="10" y="2"/>
                    </a:cubicBezTo>
                    <a:cubicBezTo>
                      <a:pt x="5" y="2"/>
                      <a:pt x="0" y="11"/>
                      <a:pt x="4" y="14"/>
                    </a:cubicBezTo>
                    <a:cubicBezTo>
                      <a:pt x="6" y="15"/>
                      <a:pt x="9" y="11"/>
                      <a:pt x="12" y="12"/>
                    </a:cubicBezTo>
                    <a:cubicBezTo>
                      <a:pt x="14" y="12"/>
                      <a:pt x="16" y="14"/>
                      <a:pt x="18" y="16"/>
                    </a:cubicBez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408" name="Rectangle 11">
                <a:extLst>
                  <a:ext uri="{FF2B5EF4-FFF2-40B4-BE49-F238E27FC236}">
                    <a16:creationId xmlns:a16="http://schemas.microsoft.com/office/drawing/2014/main" id="{6C179557-4588-4879-BFAE-C1F20E378F3F}"/>
                  </a:ext>
                </a:extLst>
              </p:cNvPr>
              <p:cNvSpPr>
                <a:spLocks noChangeArrowheads="1"/>
              </p:cNvSpPr>
              <p:nvPr/>
            </p:nvSpPr>
            <p:spPr bwMode="auto">
              <a:xfrm>
                <a:off x="8132595" y="3980077"/>
                <a:ext cx="1497" cy="1497"/>
              </a:xfrm>
              <a:prstGeom prst="rect">
                <a:avLst/>
              </a:pr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409" name="Freeform 12">
                <a:extLst>
                  <a:ext uri="{FF2B5EF4-FFF2-40B4-BE49-F238E27FC236}">
                    <a16:creationId xmlns:a16="http://schemas.microsoft.com/office/drawing/2014/main" id="{7C55CCE6-A750-42B5-A3F1-9900C55E5BAB}"/>
                  </a:ext>
                </a:extLst>
              </p:cNvPr>
              <p:cNvSpPr>
                <a:spLocks/>
              </p:cNvSpPr>
              <p:nvPr/>
            </p:nvSpPr>
            <p:spPr bwMode="auto">
              <a:xfrm>
                <a:off x="7421541" y="3671704"/>
                <a:ext cx="378730" cy="381723"/>
              </a:xfrm>
              <a:custGeom>
                <a:avLst/>
                <a:gdLst>
                  <a:gd name="T0" fmla="*/ 109 w 253"/>
                  <a:gd name="T1" fmla="*/ 243 h 255"/>
                  <a:gd name="T2" fmla="*/ 116 w 253"/>
                  <a:gd name="T3" fmla="*/ 236 h 255"/>
                  <a:gd name="T4" fmla="*/ 109 w 253"/>
                  <a:gd name="T5" fmla="*/ 239 h 255"/>
                  <a:gd name="T6" fmla="*/ 111 w 253"/>
                  <a:gd name="T7" fmla="*/ 234 h 255"/>
                  <a:gd name="T8" fmla="*/ 116 w 253"/>
                  <a:gd name="T9" fmla="*/ 229 h 255"/>
                  <a:gd name="T10" fmla="*/ 120 w 253"/>
                  <a:gd name="T11" fmla="*/ 229 h 255"/>
                  <a:gd name="T12" fmla="*/ 123 w 253"/>
                  <a:gd name="T13" fmla="*/ 232 h 255"/>
                  <a:gd name="T14" fmla="*/ 139 w 253"/>
                  <a:gd name="T15" fmla="*/ 234 h 255"/>
                  <a:gd name="T16" fmla="*/ 153 w 253"/>
                  <a:gd name="T17" fmla="*/ 232 h 255"/>
                  <a:gd name="T18" fmla="*/ 156 w 253"/>
                  <a:gd name="T19" fmla="*/ 234 h 255"/>
                  <a:gd name="T20" fmla="*/ 158 w 253"/>
                  <a:gd name="T21" fmla="*/ 229 h 255"/>
                  <a:gd name="T22" fmla="*/ 161 w 253"/>
                  <a:gd name="T23" fmla="*/ 227 h 255"/>
                  <a:gd name="T24" fmla="*/ 158 w 253"/>
                  <a:gd name="T25" fmla="*/ 217 h 255"/>
                  <a:gd name="T26" fmla="*/ 153 w 253"/>
                  <a:gd name="T27" fmla="*/ 208 h 255"/>
                  <a:gd name="T28" fmla="*/ 146 w 253"/>
                  <a:gd name="T29" fmla="*/ 203 h 255"/>
                  <a:gd name="T30" fmla="*/ 146 w 253"/>
                  <a:gd name="T31" fmla="*/ 201 h 255"/>
                  <a:gd name="T32" fmla="*/ 149 w 253"/>
                  <a:gd name="T33" fmla="*/ 191 h 255"/>
                  <a:gd name="T34" fmla="*/ 135 w 253"/>
                  <a:gd name="T35" fmla="*/ 184 h 255"/>
                  <a:gd name="T36" fmla="*/ 149 w 253"/>
                  <a:gd name="T37" fmla="*/ 168 h 255"/>
                  <a:gd name="T38" fmla="*/ 156 w 253"/>
                  <a:gd name="T39" fmla="*/ 163 h 255"/>
                  <a:gd name="T40" fmla="*/ 161 w 253"/>
                  <a:gd name="T41" fmla="*/ 165 h 255"/>
                  <a:gd name="T42" fmla="*/ 163 w 253"/>
                  <a:gd name="T43" fmla="*/ 170 h 255"/>
                  <a:gd name="T44" fmla="*/ 184 w 253"/>
                  <a:gd name="T45" fmla="*/ 158 h 255"/>
                  <a:gd name="T46" fmla="*/ 201 w 253"/>
                  <a:gd name="T47" fmla="*/ 149 h 255"/>
                  <a:gd name="T48" fmla="*/ 215 w 253"/>
                  <a:gd name="T49" fmla="*/ 125 h 255"/>
                  <a:gd name="T50" fmla="*/ 227 w 253"/>
                  <a:gd name="T51" fmla="*/ 120 h 255"/>
                  <a:gd name="T52" fmla="*/ 236 w 253"/>
                  <a:gd name="T53" fmla="*/ 109 h 255"/>
                  <a:gd name="T54" fmla="*/ 236 w 253"/>
                  <a:gd name="T55" fmla="*/ 99 h 255"/>
                  <a:gd name="T56" fmla="*/ 248 w 253"/>
                  <a:gd name="T57" fmla="*/ 92 h 255"/>
                  <a:gd name="T58" fmla="*/ 253 w 253"/>
                  <a:gd name="T59" fmla="*/ 90 h 255"/>
                  <a:gd name="T60" fmla="*/ 250 w 253"/>
                  <a:gd name="T61" fmla="*/ 85 h 255"/>
                  <a:gd name="T62" fmla="*/ 243 w 253"/>
                  <a:gd name="T63" fmla="*/ 80 h 255"/>
                  <a:gd name="T64" fmla="*/ 241 w 253"/>
                  <a:gd name="T65" fmla="*/ 78 h 255"/>
                  <a:gd name="T66" fmla="*/ 236 w 253"/>
                  <a:gd name="T67" fmla="*/ 76 h 255"/>
                  <a:gd name="T68" fmla="*/ 231 w 253"/>
                  <a:gd name="T69" fmla="*/ 69 h 255"/>
                  <a:gd name="T70" fmla="*/ 239 w 253"/>
                  <a:gd name="T71" fmla="*/ 38 h 255"/>
                  <a:gd name="T72" fmla="*/ 227 w 253"/>
                  <a:gd name="T73" fmla="*/ 26 h 255"/>
                  <a:gd name="T74" fmla="*/ 215 w 253"/>
                  <a:gd name="T75" fmla="*/ 19 h 255"/>
                  <a:gd name="T76" fmla="*/ 220 w 253"/>
                  <a:gd name="T77" fmla="*/ 12 h 255"/>
                  <a:gd name="T78" fmla="*/ 224 w 253"/>
                  <a:gd name="T79" fmla="*/ 7 h 255"/>
                  <a:gd name="T80" fmla="*/ 231 w 253"/>
                  <a:gd name="T81" fmla="*/ 5 h 255"/>
                  <a:gd name="T82" fmla="*/ 248 w 253"/>
                  <a:gd name="T83" fmla="*/ 5 h 255"/>
                  <a:gd name="T84" fmla="*/ 248 w 253"/>
                  <a:gd name="T85" fmla="*/ 2 h 255"/>
                  <a:gd name="T86" fmla="*/ 227 w 253"/>
                  <a:gd name="T87" fmla="*/ 2 h 255"/>
                  <a:gd name="T88" fmla="*/ 201 w 253"/>
                  <a:gd name="T89" fmla="*/ 2 h 255"/>
                  <a:gd name="T90" fmla="*/ 177 w 253"/>
                  <a:gd name="T91" fmla="*/ 21 h 255"/>
                  <a:gd name="T92" fmla="*/ 177 w 253"/>
                  <a:gd name="T93" fmla="*/ 57 h 255"/>
                  <a:gd name="T94" fmla="*/ 156 w 253"/>
                  <a:gd name="T95" fmla="*/ 76 h 255"/>
                  <a:gd name="T96" fmla="*/ 144 w 253"/>
                  <a:gd name="T97" fmla="*/ 92 h 255"/>
                  <a:gd name="T98" fmla="*/ 118 w 253"/>
                  <a:gd name="T99" fmla="*/ 106 h 255"/>
                  <a:gd name="T100" fmla="*/ 94 w 253"/>
                  <a:gd name="T101" fmla="*/ 116 h 255"/>
                  <a:gd name="T102" fmla="*/ 90 w 253"/>
                  <a:gd name="T103" fmla="*/ 142 h 255"/>
                  <a:gd name="T104" fmla="*/ 61 w 253"/>
                  <a:gd name="T105" fmla="*/ 146 h 255"/>
                  <a:gd name="T106" fmla="*/ 19 w 253"/>
                  <a:gd name="T107" fmla="*/ 149 h 255"/>
                  <a:gd name="T108" fmla="*/ 0 w 253"/>
                  <a:gd name="T109" fmla="*/ 146 h 255"/>
                  <a:gd name="T110" fmla="*/ 31 w 253"/>
                  <a:gd name="T111" fmla="*/ 180 h 255"/>
                  <a:gd name="T112" fmla="*/ 40 w 253"/>
                  <a:gd name="T113" fmla="*/ 194 h 255"/>
                  <a:gd name="T114" fmla="*/ 26 w 253"/>
                  <a:gd name="T115" fmla="*/ 203 h 255"/>
                  <a:gd name="T116" fmla="*/ 9 w 253"/>
                  <a:gd name="T117" fmla="*/ 232 h 255"/>
                  <a:gd name="T118" fmla="*/ 42 w 253"/>
                  <a:gd name="T119" fmla="*/ 227 h 255"/>
                  <a:gd name="T120" fmla="*/ 94 w 253"/>
                  <a:gd name="T121" fmla="*/ 227 h 255"/>
                  <a:gd name="T122" fmla="*/ 118 w 253"/>
                  <a:gd name="T1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3" h="255">
                    <a:moveTo>
                      <a:pt x="113" y="250"/>
                    </a:moveTo>
                    <a:lnTo>
                      <a:pt x="109" y="243"/>
                    </a:lnTo>
                    <a:lnTo>
                      <a:pt x="111" y="241"/>
                    </a:lnTo>
                    <a:lnTo>
                      <a:pt x="116" y="236"/>
                    </a:lnTo>
                    <a:lnTo>
                      <a:pt x="113" y="236"/>
                    </a:lnTo>
                    <a:lnTo>
                      <a:pt x="109" y="239"/>
                    </a:lnTo>
                    <a:lnTo>
                      <a:pt x="106" y="239"/>
                    </a:lnTo>
                    <a:lnTo>
                      <a:pt x="111" y="234"/>
                    </a:lnTo>
                    <a:lnTo>
                      <a:pt x="113" y="234"/>
                    </a:lnTo>
                    <a:lnTo>
                      <a:pt x="116" y="229"/>
                    </a:lnTo>
                    <a:lnTo>
                      <a:pt x="118" y="229"/>
                    </a:lnTo>
                    <a:lnTo>
                      <a:pt x="120" y="229"/>
                    </a:lnTo>
                    <a:lnTo>
                      <a:pt x="123" y="229"/>
                    </a:lnTo>
                    <a:lnTo>
                      <a:pt x="123" y="232"/>
                    </a:lnTo>
                    <a:lnTo>
                      <a:pt x="132" y="232"/>
                    </a:lnTo>
                    <a:lnTo>
                      <a:pt x="139" y="234"/>
                    </a:lnTo>
                    <a:lnTo>
                      <a:pt x="151" y="229"/>
                    </a:lnTo>
                    <a:lnTo>
                      <a:pt x="153" y="232"/>
                    </a:lnTo>
                    <a:lnTo>
                      <a:pt x="153" y="234"/>
                    </a:lnTo>
                    <a:lnTo>
                      <a:pt x="156" y="234"/>
                    </a:lnTo>
                    <a:lnTo>
                      <a:pt x="161" y="232"/>
                    </a:lnTo>
                    <a:lnTo>
                      <a:pt x="158" y="229"/>
                    </a:lnTo>
                    <a:lnTo>
                      <a:pt x="161" y="227"/>
                    </a:lnTo>
                    <a:lnTo>
                      <a:pt x="161" y="227"/>
                    </a:lnTo>
                    <a:lnTo>
                      <a:pt x="158" y="224"/>
                    </a:lnTo>
                    <a:lnTo>
                      <a:pt x="158" y="217"/>
                    </a:lnTo>
                    <a:lnTo>
                      <a:pt x="156" y="213"/>
                    </a:lnTo>
                    <a:lnTo>
                      <a:pt x="153" y="208"/>
                    </a:lnTo>
                    <a:lnTo>
                      <a:pt x="149" y="206"/>
                    </a:lnTo>
                    <a:lnTo>
                      <a:pt x="146" y="203"/>
                    </a:lnTo>
                    <a:lnTo>
                      <a:pt x="146" y="203"/>
                    </a:lnTo>
                    <a:lnTo>
                      <a:pt x="146" y="201"/>
                    </a:lnTo>
                    <a:lnTo>
                      <a:pt x="146" y="198"/>
                    </a:lnTo>
                    <a:lnTo>
                      <a:pt x="149" y="191"/>
                    </a:lnTo>
                    <a:lnTo>
                      <a:pt x="142" y="189"/>
                    </a:lnTo>
                    <a:lnTo>
                      <a:pt x="135" y="184"/>
                    </a:lnTo>
                    <a:lnTo>
                      <a:pt x="137" y="180"/>
                    </a:lnTo>
                    <a:lnTo>
                      <a:pt x="149" y="168"/>
                    </a:lnTo>
                    <a:lnTo>
                      <a:pt x="153" y="163"/>
                    </a:lnTo>
                    <a:lnTo>
                      <a:pt x="156" y="163"/>
                    </a:lnTo>
                    <a:lnTo>
                      <a:pt x="158" y="163"/>
                    </a:lnTo>
                    <a:lnTo>
                      <a:pt x="161" y="165"/>
                    </a:lnTo>
                    <a:lnTo>
                      <a:pt x="161" y="168"/>
                    </a:lnTo>
                    <a:lnTo>
                      <a:pt x="163" y="170"/>
                    </a:lnTo>
                    <a:lnTo>
                      <a:pt x="182" y="168"/>
                    </a:lnTo>
                    <a:lnTo>
                      <a:pt x="184" y="158"/>
                    </a:lnTo>
                    <a:lnTo>
                      <a:pt x="194" y="151"/>
                    </a:lnTo>
                    <a:lnTo>
                      <a:pt x="201" y="149"/>
                    </a:lnTo>
                    <a:lnTo>
                      <a:pt x="215" y="130"/>
                    </a:lnTo>
                    <a:lnTo>
                      <a:pt x="215" y="125"/>
                    </a:lnTo>
                    <a:lnTo>
                      <a:pt x="224" y="125"/>
                    </a:lnTo>
                    <a:lnTo>
                      <a:pt x="227" y="120"/>
                    </a:lnTo>
                    <a:lnTo>
                      <a:pt x="236" y="113"/>
                    </a:lnTo>
                    <a:lnTo>
                      <a:pt x="236" y="109"/>
                    </a:lnTo>
                    <a:lnTo>
                      <a:pt x="239" y="102"/>
                    </a:lnTo>
                    <a:lnTo>
                      <a:pt x="236" y="99"/>
                    </a:lnTo>
                    <a:lnTo>
                      <a:pt x="241" y="97"/>
                    </a:lnTo>
                    <a:lnTo>
                      <a:pt x="248" y="92"/>
                    </a:lnTo>
                    <a:lnTo>
                      <a:pt x="253" y="90"/>
                    </a:lnTo>
                    <a:lnTo>
                      <a:pt x="253" y="90"/>
                    </a:lnTo>
                    <a:lnTo>
                      <a:pt x="253" y="90"/>
                    </a:lnTo>
                    <a:lnTo>
                      <a:pt x="250" y="85"/>
                    </a:lnTo>
                    <a:lnTo>
                      <a:pt x="243" y="85"/>
                    </a:lnTo>
                    <a:lnTo>
                      <a:pt x="243" y="80"/>
                    </a:lnTo>
                    <a:lnTo>
                      <a:pt x="243" y="78"/>
                    </a:lnTo>
                    <a:lnTo>
                      <a:pt x="241" y="78"/>
                    </a:lnTo>
                    <a:lnTo>
                      <a:pt x="236" y="78"/>
                    </a:lnTo>
                    <a:lnTo>
                      <a:pt x="236" y="76"/>
                    </a:lnTo>
                    <a:lnTo>
                      <a:pt x="234" y="73"/>
                    </a:lnTo>
                    <a:lnTo>
                      <a:pt x="231" y="69"/>
                    </a:lnTo>
                    <a:lnTo>
                      <a:pt x="229" y="50"/>
                    </a:lnTo>
                    <a:lnTo>
                      <a:pt x="239" y="38"/>
                    </a:lnTo>
                    <a:lnTo>
                      <a:pt x="236" y="33"/>
                    </a:lnTo>
                    <a:lnTo>
                      <a:pt x="227" y="26"/>
                    </a:lnTo>
                    <a:lnTo>
                      <a:pt x="217" y="24"/>
                    </a:lnTo>
                    <a:lnTo>
                      <a:pt x="215" y="19"/>
                    </a:lnTo>
                    <a:lnTo>
                      <a:pt x="215" y="12"/>
                    </a:lnTo>
                    <a:lnTo>
                      <a:pt x="220" y="12"/>
                    </a:lnTo>
                    <a:lnTo>
                      <a:pt x="224" y="12"/>
                    </a:lnTo>
                    <a:lnTo>
                      <a:pt x="224" y="7"/>
                    </a:lnTo>
                    <a:lnTo>
                      <a:pt x="227" y="2"/>
                    </a:lnTo>
                    <a:lnTo>
                      <a:pt x="231" y="5"/>
                    </a:lnTo>
                    <a:lnTo>
                      <a:pt x="236" y="7"/>
                    </a:lnTo>
                    <a:lnTo>
                      <a:pt x="248" y="5"/>
                    </a:lnTo>
                    <a:lnTo>
                      <a:pt x="248" y="5"/>
                    </a:lnTo>
                    <a:lnTo>
                      <a:pt x="248" y="2"/>
                    </a:lnTo>
                    <a:lnTo>
                      <a:pt x="241" y="0"/>
                    </a:lnTo>
                    <a:lnTo>
                      <a:pt x="227" y="2"/>
                    </a:lnTo>
                    <a:lnTo>
                      <a:pt x="210" y="2"/>
                    </a:lnTo>
                    <a:lnTo>
                      <a:pt x="201" y="2"/>
                    </a:lnTo>
                    <a:lnTo>
                      <a:pt x="184" y="14"/>
                    </a:lnTo>
                    <a:lnTo>
                      <a:pt x="177" y="21"/>
                    </a:lnTo>
                    <a:lnTo>
                      <a:pt x="184" y="33"/>
                    </a:lnTo>
                    <a:lnTo>
                      <a:pt x="177" y="57"/>
                    </a:lnTo>
                    <a:lnTo>
                      <a:pt x="158" y="64"/>
                    </a:lnTo>
                    <a:lnTo>
                      <a:pt x="156" y="76"/>
                    </a:lnTo>
                    <a:lnTo>
                      <a:pt x="149" y="80"/>
                    </a:lnTo>
                    <a:lnTo>
                      <a:pt x="144" y="92"/>
                    </a:lnTo>
                    <a:lnTo>
                      <a:pt x="144" y="106"/>
                    </a:lnTo>
                    <a:lnTo>
                      <a:pt x="118" y="106"/>
                    </a:lnTo>
                    <a:lnTo>
                      <a:pt x="113" y="116"/>
                    </a:lnTo>
                    <a:lnTo>
                      <a:pt x="94" y="116"/>
                    </a:lnTo>
                    <a:lnTo>
                      <a:pt x="92" y="123"/>
                    </a:lnTo>
                    <a:lnTo>
                      <a:pt x="90" y="142"/>
                    </a:lnTo>
                    <a:lnTo>
                      <a:pt x="78" y="144"/>
                    </a:lnTo>
                    <a:lnTo>
                      <a:pt x="61" y="146"/>
                    </a:lnTo>
                    <a:lnTo>
                      <a:pt x="38" y="149"/>
                    </a:lnTo>
                    <a:lnTo>
                      <a:pt x="19" y="149"/>
                    </a:lnTo>
                    <a:lnTo>
                      <a:pt x="12" y="142"/>
                    </a:lnTo>
                    <a:lnTo>
                      <a:pt x="0" y="146"/>
                    </a:lnTo>
                    <a:lnTo>
                      <a:pt x="19" y="168"/>
                    </a:lnTo>
                    <a:lnTo>
                      <a:pt x="31" y="180"/>
                    </a:lnTo>
                    <a:lnTo>
                      <a:pt x="31" y="194"/>
                    </a:lnTo>
                    <a:lnTo>
                      <a:pt x="40" y="194"/>
                    </a:lnTo>
                    <a:lnTo>
                      <a:pt x="40" y="203"/>
                    </a:lnTo>
                    <a:lnTo>
                      <a:pt x="26" y="203"/>
                    </a:lnTo>
                    <a:lnTo>
                      <a:pt x="9" y="213"/>
                    </a:lnTo>
                    <a:lnTo>
                      <a:pt x="9" y="232"/>
                    </a:lnTo>
                    <a:lnTo>
                      <a:pt x="38" y="234"/>
                    </a:lnTo>
                    <a:lnTo>
                      <a:pt x="42" y="227"/>
                    </a:lnTo>
                    <a:lnTo>
                      <a:pt x="94" y="222"/>
                    </a:lnTo>
                    <a:lnTo>
                      <a:pt x="94" y="227"/>
                    </a:lnTo>
                    <a:lnTo>
                      <a:pt x="116" y="253"/>
                    </a:lnTo>
                    <a:lnTo>
                      <a:pt x="118" y="255"/>
                    </a:lnTo>
                    <a:lnTo>
                      <a:pt x="113" y="2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410" name="Freeform 13">
                <a:extLst>
                  <a:ext uri="{FF2B5EF4-FFF2-40B4-BE49-F238E27FC236}">
                    <a16:creationId xmlns:a16="http://schemas.microsoft.com/office/drawing/2014/main" id="{FAB06354-F2A1-4809-BEFF-9C9A8D501C81}"/>
                  </a:ext>
                </a:extLst>
              </p:cNvPr>
              <p:cNvSpPr>
                <a:spLocks/>
              </p:cNvSpPr>
              <p:nvPr/>
            </p:nvSpPr>
            <p:spPr bwMode="auto">
              <a:xfrm>
                <a:off x="8262830" y="4354315"/>
                <a:ext cx="7485" cy="17963"/>
              </a:xfrm>
              <a:custGeom>
                <a:avLst/>
                <a:gdLst>
                  <a:gd name="T0" fmla="*/ 3 w 5"/>
                  <a:gd name="T1" fmla="*/ 0 h 12"/>
                  <a:gd name="T2" fmla="*/ 0 w 5"/>
                  <a:gd name="T3" fmla="*/ 2 h 12"/>
                  <a:gd name="T4" fmla="*/ 0 w 5"/>
                  <a:gd name="T5" fmla="*/ 12 h 12"/>
                  <a:gd name="T6" fmla="*/ 5 w 5"/>
                  <a:gd name="T7" fmla="*/ 7 h 12"/>
                  <a:gd name="T8" fmla="*/ 3 w 5"/>
                  <a:gd name="T9" fmla="*/ 5 h 12"/>
                  <a:gd name="T10" fmla="*/ 5 w 5"/>
                  <a:gd name="T11" fmla="*/ 2 h 12"/>
                  <a:gd name="T12" fmla="*/ 3 w 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0"/>
                    </a:moveTo>
                    <a:lnTo>
                      <a:pt x="0" y="2"/>
                    </a:lnTo>
                    <a:lnTo>
                      <a:pt x="0" y="12"/>
                    </a:lnTo>
                    <a:lnTo>
                      <a:pt x="5" y="7"/>
                    </a:lnTo>
                    <a:lnTo>
                      <a:pt x="3" y="5"/>
                    </a:lnTo>
                    <a:lnTo>
                      <a:pt x="5" y="2"/>
                    </a:lnTo>
                    <a:lnTo>
                      <a:pt x="3"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411" name="Freeform 14">
                <a:extLst>
                  <a:ext uri="{FF2B5EF4-FFF2-40B4-BE49-F238E27FC236}">
                    <a16:creationId xmlns:a16="http://schemas.microsoft.com/office/drawing/2014/main" id="{0AC53354-8621-4C88-B982-4DD7B8511A16}"/>
                  </a:ext>
                </a:extLst>
              </p:cNvPr>
              <p:cNvSpPr>
                <a:spLocks/>
              </p:cNvSpPr>
              <p:nvPr/>
            </p:nvSpPr>
            <p:spPr bwMode="auto">
              <a:xfrm>
                <a:off x="8267321" y="4372280"/>
                <a:ext cx="2994" cy="17963"/>
              </a:xfrm>
              <a:custGeom>
                <a:avLst/>
                <a:gdLst>
                  <a:gd name="T0" fmla="*/ 0 w 2"/>
                  <a:gd name="T1" fmla="*/ 12 h 12"/>
                  <a:gd name="T2" fmla="*/ 2 w 2"/>
                  <a:gd name="T3" fmla="*/ 12 h 12"/>
                  <a:gd name="T4" fmla="*/ 2 w 2"/>
                  <a:gd name="T5" fmla="*/ 0 h 12"/>
                  <a:gd name="T6" fmla="*/ 0 w 2"/>
                  <a:gd name="T7" fmla="*/ 5 h 12"/>
                  <a:gd name="T8" fmla="*/ 0 w 2"/>
                  <a:gd name="T9" fmla="*/ 12 h 12"/>
                </a:gdLst>
                <a:ahLst/>
                <a:cxnLst>
                  <a:cxn ang="0">
                    <a:pos x="T0" y="T1"/>
                  </a:cxn>
                  <a:cxn ang="0">
                    <a:pos x="T2" y="T3"/>
                  </a:cxn>
                  <a:cxn ang="0">
                    <a:pos x="T4" y="T5"/>
                  </a:cxn>
                  <a:cxn ang="0">
                    <a:pos x="T6" y="T7"/>
                  </a:cxn>
                  <a:cxn ang="0">
                    <a:pos x="T8" y="T9"/>
                  </a:cxn>
                </a:cxnLst>
                <a:rect l="0" t="0" r="r" b="b"/>
                <a:pathLst>
                  <a:path w="2" h="12">
                    <a:moveTo>
                      <a:pt x="0" y="12"/>
                    </a:moveTo>
                    <a:lnTo>
                      <a:pt x="2" y="12"/>
                    </a:lnTo>
                    <a:lnTo>
                      <a:pt x="2" y="0"/>
                    </a:lnTo>
                    <a:lnTo>
                      <a:pt x="0" y="5"/>
                    </a:lnTo>
                    <a:lnTo>
                      <a:pt x="0"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412" name="Freeform 15">
                <a:extLst>
                  <a:ext uri="{FF2B5EF4-FFF2-40B4-BE49-F238E27FC236}">
                    <a16:creationId xmlns:a16="http://schemas.microsoft.com/office/drawing/2014/main" id="{F0379A79-D445-4E11-885E-36D0B3EB7589}"/>
                  </a:ext>
                </a:extLst>
              </p:cNvPr>
              <p:cNvSpPr>
                <a:spLocks/>
              </p:cNvSpPr>
              <p:nvPr/>
            </p:nvSpPr>
            <p:spPr bwMode="auto">
              <a:xfrm>
                <a:off x="8262830" y="4393236"/>
                <a:ext cx="4491" cy="17963"/>
              </a:xfrm>
              <a:custGeom>
                <a:avLst/>
                <a:gdLst>
                  <a:gd name="T0" fmla="*/ 0 w 3"/>
                  <a:gd name="T1" fmla="*/ 9 h 12"/>
                  <a:gd name="T2" fmla="*/ 0 w 3"/>
                  <a:gd name="T3" fmla="*/ 12 h 12"/>
                  <a:gd name="T4" fmla="*/ 3 w 3"/>
                  <a:gd name="T5" fmla="*/ 5 h 12"/>
                  <a:gd name="T6" fmla="*/ 3 w 3"/>
                  <a:gd name="T7" fmla="*/ 0 h 12"/>
                  <a:gd name="T8" fmla="*/ 0 w 3"/>
                  <a:gd name="T9" fmla="*/ 9 h 12"/>
                </a:gdLst>
                <a:ahLst/>
                <a:cxnLst>
                  <a:cxn ang="0">
                    <a:pos x="T0" y="T1"/>
                  </a:cxn>
                  <a:cxn ang="0">
                    <a:pos x="T2" y="T3"/>
                  </a:cxn>
                  <a:cxn ang="0">
                    <a:pos x="T4" y="T5"/>
                  </a:cxn>
                  <a:cxn ang="0">
                    <a:pos x="T6" y="T7"/>
                  </a:cxn>
                  <a:cxn ang="0">
                    <a:pos x="T8" y="T9"/>
                  </a:cxn>
                </a:cxnLst>
                <a:rect l="0" t="0" r="r" b="b"/>
                <a:pathLst>
                  <a:path w="3" h="12">
                    <a:moveTo>
                      <a:pt x="0" y="9"/>
                    </a:moveTo>
                    <a:lnTo>
                      <a:pt x="0" y="12"/>
                    </a:lnTo>
                    <a:lnTo>
                      <a:pt x="3" y="5"/>
                    </a:lnTo>
                    <a:lnTo>
                      <a:pt x="3" y="0"/>
                    </a:lnTo>
                    <a:lnTo>
                      <a:pt x="0" y="9"/>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413" name="Freeform 16">
                <a:extLst>
                  <a:ext uri="{FF2B5EF4-FFF2-40B4-BE49-F238E27FC236}">
                    <a16:creationId xmlns:a16="http://schemas.microsoft.com/office/drawing/2014/main" id="{9D403235-1945-431E-B0B2-130211436EF4}"/>
                  </a:ext>
                </a:extLst>
              </p:cNvPr>
              <p:cNvSpPr>
                <a:spLocks noEditPoints="1"/>
              </p:cNvSpPr>
              <p:nvPr/>
            </p:nvSpPr>
            <p:spPr bwMode="auto">
              <a:xfrm>
                <a:off x="7580218" y="3671704"/>
                <a:ext cx="795641" cy="827816"/>
              </a:xfrm>
              <a:custGeom>
                <a:avLst/>
                <a:gdLst>
                  <a:gd name="T0" fmla="*/ 219 w 227"/>
                  <a:gd name="T1" fmla="*/ 70 h 234"/>
                  <a:gd name="T2" fmla="*/ 215 w 227"/>
                  <a:gd name="T3" fmla="*/ 64 h 234"/>
                  <a:gd name="T4" fmla="*/ 196 w 227"/>
                  <a:gd name="T5" fmla="*/ 74 h 234"/>
                  <a:gd name="T6" fmla="*/ 187 w 227"/>
                  <a:gd name="T7" fmla="*/ 80 h 234"/>
                  <a:gd name="T8" fmla="*/ 177 w 227"/>
                  <a:gd name="T9" fmla="*/ 86 h 234"/>
                  <a:gd name="T10" fmla="*/ 162 w 227"/>
                  <a:gd name="T11" fmla="*/ 82 h 234"/>
                  <a:gd name="T12" fmla="*/ 156 w 227"/>
                  <a:gd name="T13" fmla="*/ 82 h 234"/>
                  <a:gd name="T14" fmla="*/ 156 w 227"/>
                  <a:gd name="T15" fmla="*/ 87 h 234"/>
                  <a:gd name="T16" fmla="*/ 136 w 227"/>
                  <a:gd name="T17" fmla="*/ 85 h 234"/>
                  <a:gd name="T18" fmla="*/ 97 w 227"/>
                  <a:gd name="T19" fmla="*/ 61 h 234"/>
                  <a:gd name="T20" fmla="*/ 89 w 227"/>
                  <a:gd name="T21" fmla="*/ 46 h 234"/>
                  <a:gd name="T22" fmla="*/ 87 w 227"/>
                  <a:gd name="T23" fmla="*/ 37 h 234"/>
                  <a:gd name="T24" fmla="*/ 94 w 227"/>
                  <a:gd name="T25" fmla="*/ 26 h 234"/>
                  <a:gd name="T26" fmla="*/ 87 w 227"/>
                  <a:gd name="T27" fmla="*/ 13 h 234"/>
                  <a:gd name="T28" fmla="*/ 67 w 227"/>
                  <a:gd name="T29" fmla="*/ 1 h 234"/>
                  <a:gd name="T30" fmla="*/ 46 w 227"/>
                  <a:gd name="T31" fmla="*/ 5 h 234"/>
                  <a:gd name="T32" fmla="*/ 55 w 227"/>
                  <a:gd name="T33" fmla="*/ 32 h 234"/>
                  <a:gd name="T34" fmla="*/ 62 w 227"/>
                  <a:gd name="T35" fmla="*/ 38 h 234"/>
                  <a:gd name="T36" fmla="*/ 46 w 227"/>
                  <a:gd name="T37" fmla="*/ 53 h 234"/>
                  <a:gd name="T38" fmla="*/ 22 w 227"/>
                  <a:gd name="T39" fmla="*/ 69 h 234"/>
                  <a:gd name="T40" fmla="*/ 18 w 227"/>
                  <a:gd name="T41" fmla="*/ 87 h 234"/>
                  <a:gd name="T42" fmla="*/ 21 w 227"/>
                  <a:gd name="T43" fmla="*/ 99 h 234"/>
                  <a:gd name="T44" fmla="*/ 5 w 227"/>
                  <a:gd name="T45" fmla="*/ 97 h 234"/>
                  <a:gd name="T46" fmla="*/ 1 w 227"/>
                  <a:gd name="T47" fmla="*/ 103 h 234"/>
                  <a:gd name="T48" fmla="*/ 13 w 227"/>
                  <a:gd name="T49" fmla="*/ 113 h 234"/>
                  <a:gd name="T50" fmla="*/ 18 w 227"/>
                  <a:gd name="T51" fmla="*/ 128 h 234"/>
                  <a:gd name="T52" fmla="*/ 30 w 227"/>
                  <a:gd name="T53" fmla="*/ 119 h 234"/>
                  <a:gd name="T54" fmla="*/ 33 w 227"/>
                  <a:gd name="T55" fmla="*/ 121 h 234"/>
                  <a:gd name="T56" fmla="*/ 33 w 227"/>
                  <a:gd name="T57" fmla="*/ 134 h 234"/>
                  <a:gd name="T58" fmla="*/ 33 w 227"/>
                  <a:gd name="T59" fmla="*/ 142 h 234"/>
                  <a:gd name="T60" fmla="*/ 34 w 227"/>
                  <a:gd name="T61" fmla="*/ 157 h 234"/>
                  <a:gd name="T62" fmla="*/ 39 w 227"/>
                  <a:gd name="T63" fmla="*/ 177 h 234"/>
                  <a:gd name="T64" fmla="*/ 44 w 227"/>
                  <a:gd name="T65" fmla="*/ 195 h 234"/>
                  <a:gd name="T66" fmla="*/ 56 w 227"/>
                  <a:gd name="T67" fmla="*/ 222 h 234"/>
                  <a:gd name="T68" fmla="*/ 64 w 227"/>
                  <a:gd name="T69" fmla="*/ 234 h 234"/>
                  <a:gd name="T70" fmla="*/ 78 w 227"/>
                  <a:gd name="T71" fmla="*/ 224 h 234"/>
                  <a:gd name="T72" fmla="*/ 85 w 227"/>
                  <a:gd name="T73" fmla="*/ 205 h 234"/>
                  <a:gd name="T74" fmla="*/ 88 w 227"/>
                  <a:gd name="T75" fmla="*/ 190 h 234"/>
                  <a:gd name="T76" fmla="*/ 97 w 227"/>
                  <a:gd name="T77" fmla="*/ 171 h 234"/>
                  <a:gd name="T78" fmla="*/ 109 w 227"/>
                  <a:gd name="T79" fmla="*/ 162 h 234"/>
                  <a:gd name="T80" fmla="*/ 133 w 227"/>
                  <a:gd name="T81" fmla="*/ 143 h 234"/>
                  <a:gd name="T82" fmla="*/ 147 w 227"/>
                  <a:gd name="T83" fmla="*/ 134 h 234"/>
                  <a:gd name="T84" fmla="*/ 153 w 227"/>
                  <a:gd name="T85" fmla="*/ 127 h 234"/>
                  <a:gd name="T86" fmla="*/ 159 w 227"/>
                  <a:gd name="T87" fmla="*/ 125 h 234"/>
                  <a:gd name="T88" fmla="*/ 163 w 227"/>
                  <a:gd name="T89" fmla="*/ 124 h 234"/>
                  <a:gd name="T90" fmla="*/ 161 w 227"/>
                  <a:gd name="T91" fmla="*/ 107 h 234"/>
                  <a:gd name="T92" fmla="*/ 159 w 227"/>
                  <a:gd name="T93" fmla="*/ 99 h 234"/>
                  <a:gd name="T94" fmla="*/ 160 w 227"/>
                  <a:gd name="T95" fmla="*/ 89 h 234"/>
                  <a:gd name="T96" fmla="*/ 169 w 227"/>
                  <a:gd name="T97" fmla="*/ 90 h 234"/>
                  <a:gd name="T98" fmla="*/ 184 w 227"/>
                  <a:gd name="T99" fmla="*/ 99 h 234"/>
                  <a:gd name="T100" fmla="*/ 189 w 227"/>
                  <a:gd name="T101" fmla="*/ 104 h 234"/>
                  <a:gd name="T102" fmla="*/ 186 w 227"/>
                  <a:gd name="T103" fmla="*/ 114 h 234"/>
                  <a:gd name="T104" fmla="*/ 194 w 227"/>
                  <a:gd name="T105" fmla="*/ 123 h 234"/>
                  <a:gd name="T106" fmla="*/ 198 w 227"/>
                  <a:gd name="T107" fmla="*/ 108 h 234"/>
                  <a:gd name="T108" fmla="*/ 208 w 227"/>
                  <a:gd name="T109" fmla="*/ 98 h 234"/>
                  <a:gd name="T110" fmla="*/ 218 w 227"/>
                  <a:gd name="T111" fmla="*/ 81 h 234"/>
                  <a:gd name="T112" fmla="*/ 85 w 227"/>
                  <a:gd name="T113" fmla="*/ 3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 h="234">
                    <a:moveTo>
                      <a:pt x="224" y="77"/>
                    </a:moveTo>
                    <a:cubicBezTo>
                      <a:pt x="227" y="75"/>
                      <a:pt x="227" y="75"/>
                      <a:pt x="227" y="75"/>
                    </a:cubicBezTo>
                    <a:cubicBezTo>
                      <a:pt x="227" y="72"/>
                      <a:pt x="227" y="72"/>
                      <a:pt x="227" y="72"/>
                    </a:cubicBezTo>
                    <a:cubicBezTo>
                      <a:pt x="226" y="72"/>
                      <a:pt x="226" y="72"/>
                      <a:pt x="226" y="72"/>
                    </a:cubicBezTo>
                    <a:cubicBezTo>
                      <a:pt x="224" y="72"/>
                      <a:pt x="224" y="72"/>
                      <a:pt x="224" y="72"/>
                    </a:cubicBezTo>
                    <a:cubicBezTo>
                      <a:pt x="221" y="71"/>
                      <a:pt x="221" y="71"/>
                      <a:pt x="221" y="71"/>
                    </a:cubicBezTo>
                    <a:cubicBezTo>
                      <a:pt x="220" y="71"/>
                      <a:pt x="220" y="71"/>
                      <a:pt x="220" y="71"/>
                    </a:cubicBezTo>
                    <a:cubicBezTo>
                      <a:pt x="219" y="71"/>
                      <a:pt x="219" y="71"/>
                      <a:pt x="219" y="71"/>
                    </a:cubicBezTo>
                    <a:cubicBezTo>
                      <a:pt x="219" y="70"/>
                      <a:pt x="219" y="70"/>
                      <a:pt x="219" y="70"/>
                    </a:cubicBezTo>
                    <a:cubicBezTo>
                      <a:pt x="221" y="68"/>
                      <a:pt x="221" y="68"/>
                      <a:pt x="221" y="68"/>
                    </a:cubicBezTo>
                    <a:cubicBezTo>
                      <a:pt x="220" y="66"/>
                      <a:pt x="220" y="66"/>
                      <a:pt x="220" y="66"/>
                    </a:cubicBezTo>
                    <a:cubicBezTo>
                      <a:pt x="219" y="66"/>
                      <a:pt x="219" y="66"/>
                      <a:pt x="219" y="66"/>
                    </a:cubicBezTo>
                    <a:cubicBezTo>
                      <a:pt x="219" y="67"/>
                      <a:pt x="219" y="67"/>
                      <a:pt x="219" y="67"/>
                    </a:cubicBezTo>
                    <a:cubicBezTo>
                      <a:pt x="218" y="67"/>
                      <a:pt x="218" y="67"/>
                      <a:pt x="218" y="67"/>
                    </a:cubicBezTo>
                    <a:cubicBezTo>
                      <a:pt x="218" y="66"/>
                      <a:pt x="218" y="66"/>
                      <a:pt x="218" y="66"/>
                    </a:cubicBezTo>
                    <a:cubicBezTo>
                      <a:pt x="219" y="65"/>
                      <a:pt x="219" y="65"/>
                      <a:pt x="219" y="65"/>
                    </a:cubicBezTo>
                    <a:cubicBezTo>
                      <a:pt x="217" y="64"/>
                      <a:pt x="217" y="64"/>
                      <a:pt x="217" y="64"/>
                    </a:cubicBezTo>
                    <a:cubicBezTo>
                      <a:pt x="215" y="64"/>
                      <a:pt x="215" y="64"/>
                      <a:pt x="215" y="64"/>
                    </a:cubicBezTo>
                    <a:cubicBezTo>
                      <a:pt x="212" y="66"/>
                      <a:pt x="212" y="66"/>
                      <a:pt x="212" y="66"/>
                    </a:cubicBezTo>
                    <a:cubicBezTo>
                      <a:pt x="208" y="66"/>
                      <a:pt x="208" y="66"/>
                      <a:pt x="208" y="66"/>
                    </a:cubicBezTo>
                    <a:cubicBezTo>
                      <a:pt x="207" y="65"/>
                      <a:pt x="207" y="65"/>
                      <a:pt x="207" y="65"/>
                    </a:cubicBezTo>
                    <a:cubicBezTo>
                      <a:pt x="203" y="67"/>
                      <a:pt x="203" y="67"/>
                      <a:pt x="203" y="67"/>
                    </a:cubicBezTo>
                    <a:cubicBezTo>
                      <a:pt x="201" y="67"/>
                      <a:pt x="201" y="67"/>
                      <a:pt x="201" y="67"/>
                    </a:cubicBezTo>
                    <a:cubicBezTo>
                      <a:pt x="200" y="70"/>
                      <a:pt x="200" y="70"/>
                      <a:pt x="200" y="70"/>
                    </a:cubicBezTo>
                    <a:cubicBezTo>
                      <a:pt x="198" y="70"/>
                      <a:pt x="198" y="70"/>
                      <a:pt x="198" y="70"/>
                    </a:cubicBezTo>
                    <a:cubicBezTo>
                      <a:pt x="196" y="71"/>
                      <a:pt x="196" y="71"/>
                      <a:pt x="196" y="71"/>
                    </a:cubicBezTo>
                    <a:cubicBezTo>
                      <a:pt x="196" y="74"/>
                      <a:pt x="196" y="74"/>
                      <a:pt x="196" y="74"/>
                    </a:cubicBezTo>
                    <a:cubicBezTo>
                      <a:pt x="192" y="75"/>
                      <a:pt x="192" y="75"/>
                      <a:pt x="192" y="75"/>
                    </a:cubicBezTo>
                    <a:cubicBezTo>
                      <a:pt x="191" y="76"/>
                      <a:pt x="191" y="76"/>
                      <a:pt x="191" y="76"/>
                    </a:cubicBezTo>
                    <a:cubicBezTo>
                      <a:pt x="188" y="77"/>
                      <a:pt x="188" y="77"/>
                      <a:pt x="188" y="77"/>
                    </a:cubicBezTo>
                    <a:cubicBezTo>
                      <a:pt x="186" y="77"/>
                      <a:pt x="186" y="77"/>
                      <a:pt x="186" y="77"/>
                    </a:cubicBezTo>
                    <a:cubicBezTo>
                      <a:pt x="183" y="77"/>
                      <a:pt x="183" y="77"/>
                      <a:pt x="183" y="77"/>
                    </a:cubicBezTo>
                    <a:cubicBezTo>
                      <a:pt x="184" y="79"/>
                      <a:pt x="184" y="79"/>
                      <a:pt x="184" y="79"/>
                    </a:cubicBezTo>
                    <a:cubicBezTo>
                      <a:pt x="184" y="79"/>
                      <a:pt x="184" y="79"/>
                      <a:pt x="184" y="79"/>
                    </a:cubicBezTo>
                    <a:cubicBezTo>
                      <a:pt x="186" y="80"/>
                      <a:pt x="186" y="80"/>
                      <a:pt x="186" y="80"/>
                    </a:cubicBezTo>
                    <a:cubicBezTo>
                      <a:pt x="187" y="80"/>
                      <a:pt x="187" y="80"/>
                      <a:pt x="187" y="80"/>
                    </a:cubicBezTo>
                    <a:cubicBezTo>
                      <a:pt x="187" y="82"/>
                      <a:pt x="187" y="82"/>
                      <a:pt x="187" y="82"/>
                    </a:cubicBezTo>
                    <a:cubicBezTo>
                      <a:pt x="187" y="84"/>
                      <a:pt x="187" y="84"/>
                      <a:pt x="187" y="84"/>
                    </a:cubicBezTo>
                    <a:cubicBezTo>
                      <a:pt x="187" y="84"/>
                      <a:pt x="187" y="84"/>
                      <a:pt x="187" y="84"/>
                    </a:cubicBezTo>
                    <a:cubicBezTo>
                      <a:pt x="186" y="84"/>
                      <a:pt x="186" y="84"/>
                      <a:pt x="186" y="84"/>
                    </a:cubicBezTo>
                    <a:cubicBezTo>
                      <a:pt x="187" y="84"/>
                      <a:pt x="187" y="84"/>
                      <a:pt x="187" y="84"/>
                    </a:cubicBezTo>
                    <a:cubicBezTo>
                      <a:pt x="187" y="84"/>
                      <a:pt x="187" y="84"/>
                      <a:pt x="187" y="84"/>
                    </a:cubicBezTo>
                    <a:cubicBezTo>
                      <a:pt x="187" y="84"/>
                      <a:pt x="187" y="84"/>
                      <a:pt x="187" y="84"/>
                    </a:cubicBezTo>
                    <a:cubicBezTo>
                      <a:pt x="184" y="85"/>
                      <a:pt x="184" y="85"/>
                      <a:pt x="184" y="85"/>
                    </a:cubicBezTo>
                    <a:cubicBezTo>
                      <a:pt x="177" y="86"/>
                      <a:pt x="177" y="86"/>
                      <a:pt x="177" y="86"/>
                    </a:cubicBezTo>
                    <a:cubicBezTo>
                      <a:pt x="174" y="85"/>
                      <a:pt x="174" y="85"/>
                      <a:pt x="174" y="85"/>
                    </a:cubicBezTo>
                    <a:cubicBezTo>
                      <a:pt x="172" y="85"/>
                      <a:pt x="172" y="85"/>
                      <a:pt x="172" y="85"/>
                    </a:cubicBezTo>
                    <a:cubicBezTo>
                      <a:pt x="171" y="85"/>
                      <a:pt x="171" y="85"/>
                      <a:pt x="171" y="85"/>
                    </a:cubicBezTo>
                    <a:cubicBezTo>
                      <a:pt x="171" y="85"/>
                      <a:pt x="171" y="85"/>
                      <a:pt x="171" y="85"/>
                    </a:cubicBezTo>
                    <a:cubicBezTo>
                      <a:pt x="171" y="86"/>
                      <a:pt x="171" y="86"/>
                      <a:pt x="171" y="86"/>
                    </a:cubicBezTo>
                    <a:cubicBezTo>
                      <a:pt x="167" y="85"/>
                      <a:pt x="167" y="85"/>
                      <a:pt x="167" y="85"/>
                    </a:cubicBezTo>
                    <a:cubicBezTo>
                      <a:pt x="163" y="84"/>
                      <a:pt x="163" y="84"/>
                      <a:pt x="163" y="84"/>
                    </a:cubicBezTo>
                    <a:cubicBezTo>
                      <a:pt x="162" y="82"/>
                      <a:pt x="162" y="82"/>
                      <a:pt x="162" y="82"/>
                    </a:cubicBezTo>
                    <a:cubicBezTo>
                      <a:pt x="162" y="82"/>
                      <a:pt x="162" y="82"/>
                      <a:pt x="162" y="82"/>
                    </a:cubicBezTo>
                    <a:cubicBezTo>
                      <a:pt x="162" y="82"/>
                      <a:pt x="162" y="82"/>
                      <a:pt x="162" y="82"/>
                    </a:cubicBezTo>
                    <a:cubicBezTo>
                      <a:pt x="163" y="82"/>
                      <a:pt x="163" y="82"/>
                      <a:pt x="163" y="82"/>
                    </a:cubicBezTo>
                    <a:cubicBezTo>
                      <a:pt x="163" y="81"/>
                      <a:pt x="163" y="81"/>
                      <a:pt x="163" y="81"/>
                    </a:cubicBezTo>
                    <a:cubicBezTo>
                      <a:pt x="162" y="76"/>
                      <a:pt x="162" y="76"/>
                      <a:pt x="162" y="76"/>
                    </a:cubicBezTo>
                    <a:cubicBezTo>
                      <a:pt x="161" y="75"/>
                      <a:pt x="161" y="75"/>
                      <a:pt x="161" y="75"/>
                    </a:cubicBezTo>
                    <a:cubicBezTo>
                      <a:pt x="161" y="75"/>
                      <a:pt x="161" y="75"/>
                      <a:pt x="161" y="75"/>
                    </a:cubicBezTo>
                    <a:cubicBezTo>
                      <a:pt x="157" y="76"/>
                      <a:pt x="157" y="76"/>
                      <a:pt x="157" y="76"/>
                    </a:cubicBezTo>
                    <a:cubicBezTo>
                      <a:pt x="157" y="77"/>
                      <a:pt x="157" y="77"/>
                      <a:pt x="157" y="77"/>
                    </a:cubicBezTo>
                    <a:cubicBezTo>
                      <a:pt x="156" y="82"/>
                      <a:pt x="156" y="82"/>
                      <a:pt x="156" y="82"/>
                    </a:cubicBezTo>
                    <a:cubicBezTo>
                      <a:pt x="156" y="82"/>
                      <a:pt x="156" y="82"/>
                      <a:pt x="156" y="82"/>
                    </a:cubicBezTo>
                    <a:cubicBezTo>
                      <a:pt x="156" y="82"/>
                      <a:pt x="156" y="82"/>
                      <a:pt x="156" y="82"/>
                    </a:cubicBezTo>
                    <a:cubicBezTo>
                      <a:pt x="155" y="82"/>
                      <a:pt x="155" y="82"/>
                      <a:pt x="155" y="82"/>
                    </a:cubicBezTo>
                    <a:cubicBezTo>
                      <a:pt x="156" y="83"/>
                      <a:pt x="156" y="83"/>
                      <a:pt x="156" y="83"/>
                    </a:cubicBezTo>
                    <a:cubicBezTo>
                      <a:pt x="157" y="86"/>
                      <a:pt x="157" y="86"/>
                      <a:pt x="157" y="86"/>
                    </a:cubicBezTo>
                    <a:cubicBezTo>
                      <a:pt x="156" y="86"/>
                      <a:pt x="156" y="86"/>
                      <a:pt x="156" y="86"/>
                    </a:cubicBezTo>
                    <a:cubicBezTo>
                      <a:pt x="156" y="86"/>
                      <a:pt x="156" y="86"/>
                      <a:pt x="156" y="86"/>
                    </a:cubicBezTo>
                    <a:cubicBezTo>
                      <a:pt x="156" y="87"/>
                      <a:pt x="156" y="87"/>
                      <a:pt x="156" y="87"/>
                    </a:cubicBezTo>
                    <a:cubicBezTo>
                      <a:pt x="156" y="87"/>
                      <a:pt x="156" y="87"/>
                      <a:pt x="156" y="87"/>
                    </a:cubicBezTo>
                    <a:cubicBezTo>
                      <a:pt x="156" y="87"/>
                      <a:pt x="156" y="87"/>
                      <a:pt x="156" y="87"/>
                    </a:cubicBezTo>
                    <a:cubicBezTo>
                      <a:pt x="155" y="88"/>
                      <a:pt x="155" y="88"/>
                      <a:pt x="155" y="88"/>
                    </a:cubicBezTo>
                    <a:cubicBezTo>
                      <a:pt x="154" y="88"/>
                      <a:pt x="154" y="88"/>
                      <a:pt x="154" y="88"/>
                    </a:cubicBezTo>
                    <a:cubicBezTo>
                      <a:pt x="152" y="88"/>
                      <a:pt x="152" y="88"/>
                      <a:pt x="152" y="88"/>
                    </a:cubicBezTo>
                    <a:cubicBezTo>
                      <a:pt x="151" y="89"/>
                      <a:pt x="151" y="89"/>
                      <a:pt x="151" y="89"/>
                    </a:cubicBezTo>
                    <a:cubicBezTo>
                      <a:pt x="149" y="88"/>
                      <a:pt x="149" y="88"/>
                      <a:pt x="149" y="88"/>
                    </a:cubicBezTo>
                    <a:cubicBezTo>
                      <a:pt x="149" y="88"/>
                      <a:pt x="149" y="88"/>
                      <a:pt x="149" y="88"/>
                    </a:cubicBezTo>
                    <a:cubicBezTo>
                      <a:pt x="143" y="88"/>
                      <a:pt x="143" y="88"/>
                      <a:pt x="143" y="88"/>
                    </a:cubicBezTo>
                    <a:cubicBezTo>
                      <a:pt x="136" y="85"/>
                      <a:pt x="136" y="85"/>
                      <a:pt x="136" y="85"/>
                    </a:cubicBezTo>
                    <a:cubicBezTo>
                      <a:pt x="129" y="80"/>
                      <a:pt x="129" y="80"/>
                      <a:pt x="129" y="80"/>
                    </a:cubicBezTo>
                    <a:cubicBezTo>
                      <a:pt x="117" y="79"/>
                      <a:pt x="117" y="79"/>
                      <a:pt x="117" y="79"/>
                    </a:cubicBezTo>
                    <a:cubicBezTo>
                      <a:pt x="111" y="76"/>
                      <a:pt x="111" y="76"/>
                      <a:pt x="111" y="76"/>
                    </a:cubicBezTo>
                    <a:cubicBezTo>
                      <a:pt x="104" y="71"/>
                      <a:pt x="104" y="71"/>
                      <a:pt x="104" y="71"/>
                    </a:cubicBezTo>
                    <a:cubicBezTo>
                      <a:pt x="95" y="69"/>
                      <a:pt x="95" y="69"/>
                      <a:pt x="95" y="69"/>
                    </a:cubicBezTo>
                    <a:cubicBezTo>
                      <a:pt x="97" y="62"/>
                      <a:pt x="97" y="62"/>
                      <a:pt x="97" y="62"/>
                    </a:cubicBezTo>
                    <a:cubicBezTo>
                      <a:pt x="97" y="62"/>
                      <a:pt x="97" y="62"/>
                      <a:pt x="97" y="62"/>
                    </a:cubicBezTo>
                    <a:cubicBezTo>
                      <a:pt x="97" y="62"/>
                      <a:pt x="97" y="62"/>
                      <a:pt x="97" y="62"/>
                    </a:cubicBezTo>
                    <a:cubicBezTo>
                      <a:pt x="97" y="61"/>
                      <a:pt x="97" y="61"/>
                      <a:pt x="97" y="61"/>
                    </a:cubicBezTo>
                    <a:cubicBezTo>
                      <a:pt x="103" y="57"/>
                      <a:pt x="103" y="57"/>
                      <a:pt x="103" y="57"/>
                    </a:cubicBezTo>
                    <a:cubicBezTo>
                      <a:pt x="103" y="57"/>
                      <a:pt x="103" y="57"/>
                      <a:pt x="103" y="57"/>
                    </a:cubicBezTo>
                    <a:cubicBezTo>
                      <a:pt x="101" y="55"/>
                      <a:pt x="101" y="55"/>
                      <a:pt x="101" y="55"/>
                    </a:cubicBezTo>
                    <a:cubicBezTo>
                      <a:pt x="96" y="53"/>
                      <a:pt x="96" y="53"/>
                      <a:pt x="96" y="53"/>
                    </a:cubicBezTo>
                    <a:cubicBezTo>
                      <a:pt x="96" y="52"/>
                      <a:pt x="96" y="52"/>
                      <a:pt x="96" y="52"/>
                    </a:cubicBezTo>
                    <a:cubicBezTo>
                      <a:pt x="95" y="50"/>
                      <a:pt x="95" y="50"/>
                      <a:pt x="95" y="50"/>
                    </a:cubicBezTo>
                    <a:cubicBezTo>
                      <a:pt x="92" y="50"/>
                      <a:pt x="92" y="50"/>
                      <a:pt x="92" y="50"/>
                    </a:cubicBezTo>
                    <a:cubicBezTo>
                      <a:pt x="90" y="46"/>
                      <a:pt x="90" y="46"/>
                      <a:pt x="90" y="46"/>
                    </a:cubicBezTo>
                    <a:cubicBezTo>
                      <a:pt x="89" y="46"/>
                      <a:pt x="89" y="46"/>
                      <a:pt x="89" y="46"/>
                    </a:cubicBezTo>
                    <a:cubicBezTo>
                      <a:pt x="88" y="47"/>
                      <a:pt x="88" y="47"/>
                      <a:pt x="88" y="47"/>
                    </a:cubicBezTo>
                    <a:cubicBezTo>
                      <a:pt x="88" y="47"/>
                      <a:pt x="88" y="47"/>
                      <a:pt x="88" y="47"/>
                    </a:cubicBezTo>
                    <a:cubicBezTo>
                      <a:pt x="87" y="47"/>
                      <a:pt x="87" y="47"/>
                      <a:pt x="87" y="47"/>
                    </a:cubicBezTo>
                    <a:cubicBezTo>
                      <a:pt x="88" y="44"/>
                      <a:pt x="88" y="44"/>
                      <a:pt x="88" y="44"/>
                    </a:cubicBezTo>
                    <a:cubicBezTo>
                      <a:pt x="88" y="42"/>
                      <a:pt x="88" y="42"/>
                      <a:pt x="88" y="42"/>
                    </a:cubicBezTo>
                    <a:cubicBezTo>
                      <a:pt x="85" y="39"/>
                      <a:pt x="85" y="39"/>
                      <a:pt x="85" y="39"/>
                    </a:cubicBezTo>
                    <a:cubicBezTo>
                      <a:pt x="86" y="37"/>
                      <a:pt x="86" y="37"/>
                      <a:pt x="86" y="37"/>
                    </a:cubicBezTo>
                    <a:cubicBezTo>
                      <a:pt x="86" y="37"/>
                      <a:pt x="86" y="37"/>
                      <a:pt x="86" y="37"/>
                    </a:cubicBezTo>
                    <a:cubicBezTo>
                      <a:pt x="87" y="37"/>
                      <a:pt x="87" y="37"/>
                      <a:pt x="87" y="37"/>
                    </a:cubicBezTo>
                    <a:cubicBezTo>
                      <a:pt x="88" y="38"/>
                      <a:pt x="88" y="38"/>
                      <a:pt x="88" y="38"/>
                    </a:cubicBezTo>
                    <a:cubicBezTo>
                      <a:pt x="90" y="38"/>
                      <a:pt x="90" y="38"/>
                      <a:pt x="90" y="38"/>
                    </a:cubicBezTo>
                    <a:cubicBezTo>
                      <a:pt x="91" y="38"/>
                      <a:pt x="91" y="38"/>
                      <a:pt x="91" y="38"/>
                    </a:cubicBezTo>
                    <a:cubicBezTo>
                      <a:pt x="93" y="34"/>
                      <a:pt x="93" y="34"/>
                      <a:pt x="93" y="34"/>
                    </a:cubicBezTo>
                    <a:cubicBezTo>
                      <a:pt x="93" y="32"/>
                      <a:pt x="93" y="32"/>
                      <a:pt x="93" y="32"/>
                    </a:cubicBezTo>
                    <a:cubicBezTo>
                      <a:pt x="91" y="32"/>
                      <a:pt x="91" y="32"/>
                      <a:pt x="91" y="32"/>
                    </a:cubicBezTo>
                    <a:cubicBezTo>
                      <a:pt x="90" y="30"/>
                      <a:pt x="90" y="30"/>
                      <a:pt x="90" y="30"/>
                    </a:cubicBezTo>
                    <a:cubicBezTo>
                      <a:pt x="90" y="27"/>
                      <a:pt x="90" y="27"/>
                      <a:pt x="90" y="27"/>
                    </a:cubicBezTo>
                    <a:cubicBezTo>
                      <a:pt x="94" y="26"/>
                      <a:pt x="94" y="26"/>
                      <a:pt x="94" y="26"/>
                    </a:cubicBezTo>
                    <a:cubicBezTo>
                      <a:pt x="95" y="23"/>
                      <a:pt x="95" y="23"/>
                      <a:pt x="95" y="23"/>
                    </a:cubicBezTo>
                    <a:cubicBezTo>
                      <a:pt x="98" y="21"/>
                      <a:pt x="98" y="21"/>
                      <a:pt x="98" y="21"/>
                    </a:cubicBezTo>
                    <a:cubicBezTo>
                      <a:pt x="99" y="16"/>
                      <a:pt x="99" y="16"/>
                      <a:pt x="99" y="16"/>
                    </a:cubicBezTo>
                    <a:cubicBezTo>
                      <a:pt x="101" y="14"/>
                      <a:pt x="101" y="14"/>
                      <a:pt x="101" y="14"/>
                    </a:cubicBezTo>
                    <a:cubicBezTo>
                      <a:pt x="99" y="12"/>
                      <a:pt x="99" y="12"/>
                      <a:pt x="99" y="12"/>
                    </a:cubicBezTo>
                    <a:cubicBezTo>
                      <a:pt x="96" y="12"/>
                      <a:pt x="96" y="12"/>
                      <a:pt x="96" y="12"/>
                    </a:cubicBezTo>
                    <a:cubicBezTo>
                      <a:pt x="92" y="10"/>
                      <a:pt x="92" y="10"/>
                      <a:pt x="92" y="10"/>
                    </a:cubicBezTo>
                    <a:cubicBezTo>
                      <a:pt x="90" y="13"/>
                      <a:pt x="90" y="13"/>
                      <a:pt x="90" y="13"/>
                    </a:cubicBezTo>
                    <a:cubicBezTo>
                      <a:pt x="87" y="13"/>
                      <a:pt x="87" y="13"/>
                      <a:pt x="87" y="13"/>
                    </a:cubicBezTo>
                    <a:cubicBezTo>
                      <a:pt x="85" y="14"/>
                      <a:pt x="85" y="14"/>
                      <a:pt x="85" y="14"/>
                    </a:cubicBezTo>
                    <a:cubicBezTo>
                      <a:pt x="81" y="14"/>
                      <a:pt x="81" y="14"/>
                      <a:pt x="81" y="14"/>
                    </a:cubicBezTo>
                    <a:cubicBezTo>
                      <a:pt x="76" y="12"/>
                      <a:pt x="76" y="12"/>
                      <a:pt x="76" y="12"/>
                    </a:cubicBezTo>
                    <a:cubicBezTo>
                      <a:pt x="75" y="8"/>
                      <a:pt x="75" y="8"/>
                      <a:pt x="75" y="8"/>
                    </a:cubicBezTo>
                    <a:cubicBezTo>
                      <a:pt x="74" y="8"/>
                      <a:pt x="74" y="8"/>
                      <a:pt x="74" y="8"/>
                    </a:cubicBezTo>
                    <a:cubicBezTo>
                      <a:pt x="73" y="6"/>
                      <a:pt x="73" y="6"/>
                      <a:pt x="73" y="6"/>
                    </a:cubicBezTo>
                    <a:cubicBezTo>
                      <a:pt x="70" y="6"/>
                      <a:pt x="70" y="6"/>
                      <a:pt x="70" y="6"/>
                    </a:cubicBezTo>
                    <a:cubicBezTo>
                      <a:pt x="69" y="3"/>
                      <a:pt x="69" y="3"/>
                      <a:pt x="69" y="3"/>
                    </a:cubicBezTo>
                    <a:cubicBezTo>
                      <a:pt x="67" y="1"/>
                      <a:pt x="67" y="1"/>
                      <a:pt x="67" y="1"/>
                    </a:cubicBezTo>
                    <a:cubicBezTo>
                      <a:pt x="65" y="0"/>
                      <a:pt x="65" y="0"/>
                      <a:pt x="65" y="0"/>
                    </a:cubicBezTo>
                    <a:cubicBezTo>
                      <a:pt x="60" y="2"/>
                      <a:pt x="60" y="2"/>
                      <a:pt x="60" y="2"/>
                    </a:cubicBezTo>
                    <a:cubicBezTo>
                      <a:pt x="55" y="3"/>
                      <a:pt x="55" y="3"/>
                      <a:pt x="55" y="3"/>
                    </a:cubicBezTo>
                    <a:cubicBezTo>
                      <a:pt x="53" y="2"/>
                      <a:pt x="53" y="2"/>
                      <a:pt x="53" y="2"/>
                    </a:cubicBezTo>
                    <a:cubicBezTo>
                      <a:pt x="51" y="1"/>
                      <a:pt x="51" y="1"/>
                      <a:pt x="51" y="1"/>
                    </a:cubicBezTo>
                    <a:cubicBezTo>
                      <a:pt x="50" y="3"/>
                      <a:pt x="50" y="3"/>
                      <a:pt x="50" y="3"/>
                    </a:cubicBezTo>
                    <a:cubicBezTo>
                      <a:pt x="50" y="5"/>
                      <a:pt x="50" y="5"/>
                      <a:pt x="50" y="5"/>
                    </a:cubicBezTo>
                    <a:cubicBezTo>
                      <a:pt x="48" y="5"/>
                      <a:pt x="48" y="5"/>
                      <a:pt x="48" y="5"/>
                    </a:cubicBezTo>
                    <a:cubicBezTo>
                      <a:pt x="46" y="5"/>
                      <a:pt x="46" y="5"/>
                      <a:pt x="46" y="5"/>
                    </a:cubicBezTo>
                    <a:cubicBezTo>
                      <a:pt x="46" y="8"/>
                      <a:pt x="46" y="8"/>
                      <a:pt x="46" y="8"/>
                    </a:cubicBezTo>
                    <a:cubicBezTo>
                      <a:pt x="47" y="10"/>
                      <a:pt x="47" y="10"/>
                      <a:pt x="47" y="10"/>
                    </a:cubicBezTo>
                    <a:cubicBezTo>
                      <a:pt x="51" y="11"/>
                      <a:pt x="51" y="11"/>
                      <a:pt x="51" y="11"/>
                    </a:cubicBezTo>
                    <a:cubicBezTo>
                      <a:pt x="55" y="14"/>
                      <a:pt x="55" y="14"/>
                      <a:pt x="55" y="14"/>
                    </a:cubicBezTo>
                    <a:cubicBezTo>
                      <a:pt x="56" y="16"/>
                      <a:pt x="56" y="16"/>
                      <a:pt x="56" y="16"/>
                    </a:cubicBezTo>
                    <a:cubicBezTo>
                      <a:pt x="52" y="21"/>
                      <a:pt x="52" y="21"/>
                      <a:pt x="52" y="21"/>
                    </a:cubicBezTo>
                    <a:cubicBezTo>
                      <a:pt x="53" y="29"/>
                      <a:pt x="53" y="29"/>
                      <a:pt x="53" y="29"/>
                    </a:cubicBezTo>
                    <a:cubicBezTo>
                      <a:pt x="54" y="31"/>
                      <a:pt x="54" y="31"/>
                      <a:pt x="54" y="31"/>
                    </a:cubicBezTo>
                    <a:cubicBezTo>
                      <a:pt x="55" y="32"/>
                      <a:pt x="55" y="32"/>
                      <a:pt x="55" y="32"/>
                    </a:cubicBezTo>
                    <a:cubicBezTo>
                      <a:pt x="55" y="33"/>
                      <a:pt x="55" y="33"/>
                      <a:pt x="55" y="33"/>
                    </a:cubicBezTo>
                    <a:cubicBezTo>
                      <a:pt x="57" y="33"/>
                      <a:pt x="57" y="33"/>
                      <a:pt x="57" y="33"/>
                    </a:cubicBezTo>
                    <a:cubicBezTo>
                      <a:pt x="58" y="33"/>
                      <a:pt x="58" y="33"/>
                      <a:pt x="58" y="33"/>
                    </a:cubicBezTo>
                    <a:cubicBezTo>
                      <a:pt x="58" y="34"/>
                      <a:pt x="58" y="34"/>
                      <a:pt x="58" y="34"/>
                    </a:cubicBezTo>
                    <a:cubicBezTo>
                      <a:pt x="58" y="36"/>
                      <a:pt x="58" y="36"/>
                      <a:pt x="58" y="36"/>
                    </a:cubicBezTo>
                    <a:cubicBezTo>
                      <a:pt x="61" y="36"/>
                      <a:pt x="61" y="36"/>
                      <a:pt x="61" y="36"/>
                    </a:cubicBezTo>
                    <a:cubicBezTo>
                      <a:pt x="62" y="38"/>
                      <a:pt x="62" y="38"/>
                      <a:pt x="62" y="38"/>
                    </a:cubicBezTo>
                    <a:cubicBezTo>
                      <a:pt x="62" y="38"/>
                      <a:pt x="62" y="38"/>
                      <a:pt x="62" y="38"/>
                    </a:cubicBezTo>
                    <a:cubicBezTo>
                      <a:pt x="62" y="38"/>
                      <a:pt x="62" y="38"/>
                      <a:pt x="62" y="38"/>
                    </a:cubicBezTo>
                    <a:cubicBezTo>
                      <a:pt x="60" y="39"/>
                      <a:pt x="60" y="39"/>
                      <a:pt x="60" y="39"/>
                    </a:cubicBezTo>
                    <a:cubicBezTo>
                      <a:pt x="57" y="41"/>
                      <a:pt x="57" y="41"/>
                      <a:pt x="57" y="41"/>
                    </a:cubicBezTo>
                    <a:cubicBezTo>
                      <a:pt x="55" y="42"/>
                      <a:pt x="55" y="42"/>
                      <a:pt x="55" y="42"/>
                    </a:cubicBezTo>
                    <a:cubicBezTo>
                      <a:pt x="56" y="43"/>
                      <a:pt x="56" y="43"/>
                      <a:pt x="56" y="43"/>
                    </a:cubicBezTo>
                    <a:cubicBezTo>
                      <a:pt x="55" y="46"/>
                      <a:pt x="55" y="46"/>
                      <a:pt x="55" y="46"/>
                    </a:cubicBezTo>
                    <a:cubicBezTo>
                      <a:pt x="55" y="48"/>
                      <a:pt x="55" y="48"/>
                      <a:pt x="55" y="48"/>
                    </a:cubicBezTo>
                    <a:cubicBezTo>
                      <a:pt x="51" y="51"/>
                      <a:pt x="51" y="51"/>
                      <a:pt x="51" y="51"/>
                    </a:cubicBezTo>
                    <a:cubicBezTo>
                      <a:pt x="50" y="53"/>
                      <a:pt x="50" y="53"/>
                      <a:pt x="50" y="53"/>
                    </a:cubicBezTo>
                    <a:cubicBezTo>
                      <a:pt x="46" y="53"/>
                      <a:pt x="46" y="53"/>
                      <a:pt x="46" y="53"/>
                    </a:cubicBezTo>
                    <a:cubicBezTo>
                      <a:pt x="46" y="55"/>
                      <a:pt x="46" y="55"/>
                      <a:pt x="46" y="55"/>
                    </a:cubicBezTo>
                    <a:cubicBezTo>
                      <a:pt x="40" y="63"/>
                      <a:pt x="40" y="63"/>
                      <a:pt x="40" y="63"/>
                    </a:cubicBezTo>
                    <a:cubicBezTo>
                      <a:pt x="37" y="64"/>
                      <a:pt x="37" y="64"/>
                      <a:pt x="37" y="64"/>
                    </a:cubicBezTo>
                    <a:cubicBezTo>
                      <a:pt x="33" y="67"/>
                      <a:pt x="33" y="67"/>
                      <a:pt x="33" y="67"/>
                    </a:cubicBezTo>
                    <a:cubicBezTo>
                      <a:pt x="32" y="71"/>
                      <a:pt x="32" y="71"/>
                      <a:pt x="32" y="71"/>
                    </a:cubicBezTo>
                    <a:cubicBezTo>
                      <a:pt x="24" y="72"/>
                      <a:pt x="24" y="72"/>
                      <a:pt x="24" y="72"/>
                    </a:cubicBezTo>
                    <a:cubicBezTo>
                      <a:pt x="23" y="71"/>
                      <a:pt x="23" y="71"/>
                      <a:pt x="23" y="71"/>
                    </a:cubicBezTo>
                    <a:cubicBezTo>
                      <a:pt x="23" y="70"/>
                      <a:pt x="23" y="70"/>
                      <a:pt x="23" y="70"/>
                    </a:cubicBezTo>
                    <a:cubicBezTo>
                      <a:pt x="22" y="69"/>
                      <a:pt x="22" y="69"/>
                      <a:pt x="22" y="69"/>
                    </a:cubicBezTo>
                    <a:cubicBezTo>
                      <a:pt x="21" y="69"/>
                      <a:pt x="21" y="69"/>
                      <a:pt x="21" y="69"/>
                    </a:cubicBezTo>
                    <a:cubicBezTo>
                      <a:pt x="20" y="69"/>
                      <a:pt x="20" y="69"/>
                      <a:pt x="20" y="69"/>
                    </a:cubicBezTo>
                    <a:cubicBezTo>
                      <a:pt x="18" y="71"/>
                      <a:pt x="18" y="71"/>
                      <a:pt x="18" y="71"/>
                    </a:cubicBezTo>
                    <a:cubicBezTo>
                      <a:pt x="13" y="76"/>
                      <a:pt x="13" y="76"/>
                      <a:pt x="13" y="76"/>
                    </a:cubicBezTo>
                    <a:cubicBezTo>
                      <a:pt x="12" y="78"/>
                      <a:pt x="12" y="78"/>
                      <a:pt x="12" y="78"/>
                    </a:cubicBezTo>
                    <a:cubicBezTo>
                      <a:pt x="15" y="80"/>
                      <a:pt x="15" y="80"/>
                      <a:pt x="15" y="80"/>
                    </a:cubicBezTo>
                    <a:cubicBezTo>
                      <a:pt x="18" y="81"/>
                      <a:pt x="18" y="81"/>
                      <a:pt x="18" y="81"/>
                    </a:cubicBezTo>
                    <a:cubicBezTo>
                      <a:pt x="17" y="84"/>
                      <a:pt x="17" y="84"/>
                      <a:pt x="17" y="84"/>
                    </a:cubicBezTo>
                    <a:cubicBezTo>
                      <a:pt x="18" y="87"/>
                      <a:pt x="18" y="87"/>
                      <a:pt x="18" y="87"/>
                    </a:cubicBezTo>
                    <a:cubicBezTo>
                      <a:pt x="20" y="88"/>
                      <a:pt x="20" y="88"/>
                      <a:pt x="20" y="88"/>
                    </a:cubicBezTo>
                    <a:cubicBezTo>
                      <a:pt x="21" y="90"/>
                      <a:pt x="21" y="90"/>
                      <a:pt x="21" y="90"/>
                    </a:cubicBezTo>
                    <a:cubicBezTo>
                      <a:pt x="22" y="92"/>
                      <a:pt x="22" y="92"/>
                      <a:pt x="22" y="92"/>
                    </a:cubicBezTo>
                    <a:cubicBezTo>
                      <a:pt x="22" y="95"/>
                      <a:pt x="22" y="95"/>
                      <a:pt x="22" y="95"/>
                    </a:cubicBezTo>
                    <a:cubicBezTo>
                      <a:pt x="23" y="96"/>
                      <a:pt x="23" y="96"/>
                      <a:pt x="23" y="96"/>
                    </a:cubicBezTo>
                    <a:cubicBezTo>
                      <a:pt x="23" y="96"/>
                      <a:pt x="23" y="96"/>
                      <a:pt x="23" y="96"/>
                    </a:cubicBezTo>
                    <a:cubicBezTo>
                      <a:pt x="22" y="97"/>
                      <a:pt x="22" y="97"/>
                      <a:pt x="22" y="97"/>
                    </a:cubicBezTo>
                    <a:cubicBezTo>
                      <a:pt x="23" y="98"/>
                      <a:pt x="23" y="98"/>
                      <a:pt x="23" y="98"/>
                    </a:cubicBezTo>
                    <a:cubicBezTo>
                      <a:pt x="21" y="99"/>
                      <a:pt x="21" y="99"/>
                      <a:pt x="21" y="99"/>
                    </a:cubicBezTo>
                    <a:cubicBezTo>
                      <a:pt x="20" y="99"/>
                      <a:pt x="20" y="99"/>
                      <a:pt x="20" y="99"/>
                    </a:cubicBezTo>
                    <a:cubicBezTo>
                      <a:pt x="20" y="98"/>
                      <a:pt x="20" y="98"/>
                      <a:pt x="20" y="98"/>
                    </a:cubicBezTo>
                    <a:cubicBezTo>
                      <a:pt x="19" y="97"/>
                      <a:pt x="19" y="97"/>
                      <a:pt x="19" y="97"/>
                    </a:cubicBezTo>
                    <a:cubicBezTo>
                      <a:pt x="14" y="99"/>
                      <a:pt x="14" y="99"/>
                      <a:pt x="14" y="99"/>
                    </a:cubicBezTo>
                    <a:cubicBezTo>
                      <a:pt x="11" y="98"/>
                      <a:pt x="11" y="98"/>
                      <a:pt x="11" y="98"/>
                    </a:cubicBezTo>
                    <a:cubicBezTo>
                      <a:pt x="7" y="98"/>
                      <a:pt x="7" y="98"/>
                      <a:pt x="7" y="98"/>
                    </a:cubicBezTo>
                    <a:cubicBezTo>
                      <a:pt x="7" y="97"/>
                      <a:pt x="7" y="97"/>
                      <a:pt x="7" y="97"/>
                    </a:cubicBezTo>
                    <a:cubicBezTo>
                      <a:pt x="6" y="97"/>
                      <a:pt x="6" y="97"/>
                      <a:pt x="6" y="97"/>
                    </a:cubicBezTo>
                    <a:cubicBezTo>
                      <a:pt x="5" y="97"/>
                      <a:pt x="5" y="97"/>
                      <a:pt x="5" y="97"/>
                    </a:cubicBezTo>
                    <a:cubicBezTo>
                      <a:pt x="4" y="97"/>
                      <a:pt x="4" y="97"/>
                      <a:pt x="4" y="97"/>
                    </a:cubicBezTo>
                    <a:cubicBezTo>
                      <a:pt x="3" y="99"/>
                      <a:pt x="3" y="99"/>
                      <a:pt x="3" y="99"/>
                    </a:cubicBezTo>
                    <a:cubicBezTo>
                      <a:pt x="2" y="99"/>
                      <a:pt x="2" y="99"/>
                      <a:pt x="2" y="99"/>
                    </a:cubicBezTo>
                    <a:cubicBezTo>
                      <a:pt x="0" y="101"/>
                      <a:pt x="0" y="101"/>
                      <a:pt x="0" y="101"/>
                    </a:cubicBezTo>
                    <a:cubicBezTo>
                      <a:pt x="1" y="101"/>
                      <a:pt x="1" y="101"/>
                      <a:pt x="1" y="101"/>
                    </a:cubicBezTo>
                    <a:cubicBezTo>
                      <a:pt x="3" y="100"/>
                      <a:pt x="3" y="100"/>
                      <a:pt x="3" y="100"/>
                    </a:cubicBezTo>
                    <a:cubicBezTo>
                      <a:pt x="4" y="100"/>
                      <a:pt x="4" y="100"/>
                      <a:pt x="4" y="100"/>
                    </a:cubicBezTo>
                    <a:cubicBezTo>
                      <a:pt x="2" y="102"/>
                      <a:pt x="2" y="102"/>
                      <a:pt x="2" y="102"/>
                    </a:cubicBezTo>
                    <a:cubicBezTo>
                      <a:pt x="1" y="103"/>
                      <a:pt x="1" y="103"/>
                      <a:pt x="1" y="103"/>
                    </a:cubicBezTo>
                    <a:cubicBezTo>
                      <a:pt x="3" y="106"/>
                      <a:pt x="3" y="106"/>
                      <a:pt x="3" y="106"/>
                    </a:cubicBezTo>
                    <a:cubicBezTo>
                      <a:pt x="8" y="109"/>
                      <a:pt x="8" y="109"/>
                      <a:pt x="8" y="109"/>
                    </a:cubicBezTo>
                    <a:cubicBezTo>
                      <a:pt x="11" y="110"/>
                      <a:pt x="11" y="110"/>
                      <a:pt x="11" y="110"/>
                    </a:cubicBezTo>
                    <a:cubicBezTo>
                      <a:pt x="12" y="109"/>
                      <a:pt x="12" y="109"/>
                      <a:pt x="12" y="109"/>
                    </a:cubicBezTo>
                    <a:cubicBezTo>
                      <a:pt x="15" y="109"/>
                      <a:pt x="15" y="109"/>
                      <a:pt x="15" y="109"/>
                    </a:cubicBezTo>
                    <a:cubicBezTo>
                      <a:pt x="16" y="108"/>
                      <a:pt x="16" y="108"/>
                      <a:pt x="16" y="108"/>
                    </a:cubicBezTo>
                    <a:cubicBezTo>
                      <a:pt x="17" y="108"/>
                      <a:pt x="17" y="108"/>
                      <a:pt x="17" y="108"/>
                    </a:cubicBezTo>
                    <a:cubicBezTo>
                      <a:pt x="14" y="112"/>
                      <a:pt x="14" y="112"/>
                      <a:pt x="14" y="112"/>
                    </a:cubicBezTo>
                    <a:cubicBezTo>
                      <a:pt x="13" y="113"/>
                      <a:pt x="13" y="113"/>
                      <a:pt x="13" y="113"/>
                    </a:cubicBezTo>
                    <a:cubicBezTo>
                      <a:pt x="10" y="113"/>
                      <a:pt x="10" y="113"/>
                      <a:pt x="10" y="113"/>
                    </a:cubicBezTo>
                    <a:cubicBezTo>
                      <a:pt x="7" y="113"/>
                      <a:pt x="7" y="113"/>
                      <a:pt x="7" y="113"/>
                    </a:cubicBezTo>
                    <a:cubicBezTo>
                      <a:pt x="5" y="113"/>
                      <a:pt x="5" y="113"/>
                      <a:pt x="5" y="113"/>
                    </a:cubicBezTo>
                    <a:cubicBezTo>
                      <a:pt x="5" y="113"/>
                      <a:pt x="5" y="113"/>
                      <a:pt x="5" y="113"/>
                    </a:cubicBezTo>
                    <a:cubicBezTo>
                      <a:pt x="5" y="115"/>
                      <a:pt x="5" y="115"/>
                      <a:pt x="5" y="115"/>
                    </a:cubicBezTo>
                    <a:cubicBezTo>
                      <a:pt x="14" y="127"/>
                      <a:pt x="14" y="127"/>
                      <a:pt x="14" y="127"/>
                    </a:cubicBezTo>
                    <a:cubicBezTo>
                      <a:pt x="17" y="127"/>
                      <a:pt x="17" y="127"/>
                      <a:pt x="17" y="127"/>
                    </a:cubicBezTo>
                    <a:cubicBezTo>
                      <a:pt x="17" y="128"/>
                      <a:pt x="17" y="128"/>
                      <a:pt x="17" y="128"/>
                    </a:cubicBezTo>
                    <a:cubicBezTo>
                      <a:pt x="18" y="128"/>
                      <a:pt x="18" y="128"/>
                      <a:pt x="18" y="128"/>
                    </a:cubicBezTo>
                    <a:cubicBezTo>
                      <a:pt x="19" y="128"/>
                      <a:pt x="19" y="128"/>
                      <a:pt x="19" y="128"/>
                    </a:cubicBezTo>
                    <a:cubicBezTo>
                      <a:pt x="19" y="128"/>
                      <a:pt x="19" y="128"/>
                      <a:pt x="19" y="128"/>
                    </a:cubicBezTo>
                    <a:cubicBezTo>
                      <a:pt x="23" y="127"/>
                      <a:pt x="23" y="127"/>
                      <a:pt x="23" y="127"/>
                    </a:cubicBezTo>
                    <a:cubicBezTo>
                      <a:pt x="25" y="126"/>
                      <a:pt x="25" y="126"/>
                      <a:pt x="25" y="126"/>
                    </a:cubicBezTo>
                    <a:cubicBezTo>
                      <a:pt x="28" y="125"/>
                      <a:pt x="28" y="125"/>
                      <a:pt x="28" y="125"/>
                    </a:cubicBezTo>
                    <a:cubicBezTo>
                      <a:pt x="28" y="124"/>
                      <a:pt x="28" y="124"/>
                      <a:pt x="28" y="124"/>
                    </a:cubicBezTo>
                    <a:cubicBezTo>
                      <a:pt x="29" y="123"/>
                      <a:pt x="29" y="123"/>
                      <a:pt x="29" y="123"/>
                    </a:cubicBezTo>
                    <a:cubicBezTo>
                      <a:pt x="29" y="121"/>
                      <a:pt x="29" y="121"/>
                      <a:pt x="29" y="121"/>
                    </a:cubicBezTo>
                    <a:cubicBezTo>
                      <a:pt x="30" y="119"/>
                      <a:pt x="30" y="119"/>
                      <a:pt x="30" y="119"/>
                    </a:cubicBezTo>
                    <a:cubicBezTo>
                      <a:pt x="31" y="116"/>
                      <a:pt x="31" y="116"/>
                      <a:pt x="31" y="116"/>
                    </a:cubicBezTo>
                    <a:cubicBezTo>
                      <a:pt x="32" y="117"/>
                      <a:pt x="32" y="117"/>
                      <a:pt x="32" y="117"/>
                    </a:cubicBezTo>
                    <a:cubicBezTo>
                      <a:pt x="34" y="116"/>
                      <a:pt x="34" y="116"/>
                      <a:pt x="34" y="116"/>
                    </a:cubicBezTo>
                    <a:cubicBezTo>
                      <a:pt x="34" y="116"/>
                      <a:pt x="34" y="116"/>
                      <a:pt x="34" y="116"/>
                    </a:cubicBezTo>
                    <a:cubicBezTo>
                      <a:pt x="34" y="117"/>
                      <a:pt x="34" y="117"/>
                      <a:pt x="34" y="117"/>
                    </a:cubicBezTo>
                    <a:cubicBezTo>
                      <a:pt x="33" y="118"/>
                      <a:pt x="33" y="118"/>
                      <a:pt x="33" y="118"/>
                    </a:cubicBezTo>
                    <a:cubicBezTo>
                      <a:pt x="33" y="119"/>
                      <a:pt x="33" y="119"/>
                      <a:pt x="33" y="119"/>
                    </a:cubicBezTo>
                    <a:cubicBezTo>
                      <a:pt x="33" y="120"/>
                      <a:pt x="33" y="120"/>
                      <a:pt x="33" y="120"/>
                    </a:cubicBezTo>
                    <a:cubicBezTo>
                      <a:pt x="33" y="121"/>
                      <a:pt x="33" y="121"/>
                      <a:pt x="33" y="121"/>
                    </a:cubicBezTo>
                    <a:cubicBezTo>
                      <a:pt x="36" y="121"/>
                      <a:pt x="36" y="121"/>
                      <a:pt x="36" y="121"/>
                    </a:cubicBezTo>
                    <a:cubicBezTo>
                      <a:pt x="33" y="123"/>
                      <a:pt x="33" y="123"/>
                      <a:pt x="33" y="123"/>
                    </a:cubicBezTo>
                    <a:cubicBezTo>
                      <a:pt x="32" y="125"/>
                      <a:pt x="32" y="125"/>
                      <a:pt x="32" y="125"/>
                    </a:cubicBezTo>
                    <a:cubicBezTo>
                      <a:pt x="33" y="126"/>
                      <a:pt x="33" y="126"/>
                      <a:pt x="33" y="126"/>
                    </a:cubicBezTo>
                    <a:cubicBezTo>
                      <a:pt x="34" y="131"/>
                      <a:pt x="34" y="131"/>
                      <a:pt x="34" y="131"/>
                    </a:cubicBezTo>
                    <a:cubicBezTo>
                      <a:pt x="34" y="131"/>
                      <a:pt x="34" y="131"/>
                      <a:pt x="34" y="131"/>
                    </a:cubicBezTo>
                    <a:cubicBezTo>
                      <a:pt x="34" y="132"/>
                      <a:pt x="34" y="132"/>
                      <a:pt x="34" y="132"/>
                    </a:cubicBezTo>
                    <a:cubicBezTo>
                      <a:pt x="34" y="132"/>
                      <a:pt x="34" y="132"/>
                      <a:pt x="34" y="132"/>
                    </a:cubicBezTo>
                    <a:cubicBezTo>
                      <a:pt x="33" y="134"/>
                      <a:pt x="33" y="134"/>
                      <a:pt x="33" y="134"/>
                    </a:cubicBezTo>
                    <a:cubicBezTo>
                      <a:pt x="33" y="134"/>
                      <a:pt x="33" y="134"/>
                      <a:pt x="33" y="134"/>
                    </a:cubicBezTo>
                    <a:cubicBezTo>
                      <a:pt x="32" y="135"/>
                      <a:pt x="32" y="135"/>
                      <a:pt x="32" y="135"/>
                    </a:cubicBezTo>
                    <a:cubicBezTo>
                      <a:pt x="32" y="138"/>
                      <a:pt x="32" y="138"/>
                      <a:pt x="32" y="138"/>
                    </a:cubicBezTo>
                    <a:cubicBezTo>
                      <a:pt x="32" y="139"/>
                      <a:pt x="32" y="139"/>
                      <a:pt x="32" y="139"/>
                    </a:cubicBezTo>
                    <a:cubicBezTo>
                      <a:pt x="32" y="140"/>
                      <a:pt x="32" y="140"/>
                      <a:pt x="32" y="140"/>
                    </a:cubicBezTo>
                    <a:cubicBezTo>
                      <a:pt x="33" y="141"/>
                      <a:pt x="33" y="141"/>
                      <a:pt x="33" y="141"/>
                    </a:cubicBezTo>
                    <a:cubicBezTo>
                      <a:pt x="32" y="142"/>
                      <a:pt x="32" y="142"/>
                      <a:pt x="32" y="142"/>
                    </a:cubicBezTo>
                    <a:cubicBezTo>
                      <a:pt x="32" y="143"/>
                      <a:pt x="32" y="143"/>
                      <a:pt x="32" y="143"/>
                    </a:cubicBezTo>
                    <a:cubicBezTo>
                      <a:pt x="33" y="142"/>
                      <a:pt x="33" y="142"/>
                      <a:pt x="33" y="142"/>
                    </a:cubicBezTo>
                    <a:cubicBezTo>
                      <a:pt x="34" y="143"/>
                      <a:pt x="34" y="143"/>
                      <a:pt x="34" y="143"/>
                    </a:cubicBezTo>
                    <a:cubicBezTo>
                      <a:pt x="34" y="145"/>
                      <a:pt x="34" y="145"/>
                      <a:pt x="34" y="145"/>
                    </a:cubicBezTo>
                    <a:cubicBezTo>
                      <a:pt x="33" y="146"/>
                      <a:pt x="33" y="146"/>
                      <a:pt x="33" y="146"/>
                    </a:cubicBezTo>
                    <a:cubicBezTo>
                      <a:pt x="33" y="148"/>
                      <a:pt x="33" y="148"/>
                      <a:pt x="33" y="148"/>
                    </a:cubicBezTo>
                    <a:cubicBezTo>
                      <a:pt x="33" y="149"/>
                      <a:pt x="33" y="149"/>
                      <a:pt x="33" y="149"/>
                    </a:cubicBezTo>
                    <a:cubicBezTo>
                      <a:pt x="33" y="150"/>
                      <a:pt x="33" y="150"/>
                      <a:pt x="33" y="150"/>
                    </a:cubicBezTo>
                    <a:cubicBezTo>
                      <a:pt x="33" y="154"/>
                      <a:pt x="33" y="154"/>
                      <a:pt x="33" y="154"/>
                    </a:cubicBezTo>
                    <a:cubicBezTo>
                      <a:pt x="35" y="157"/>
                      <a:pt x="35" y="157"/>
                      <a:pt x="35" y="157"/>
                    </a:cubicBezTo>
                    <a:cubicBezTo>
                      <a:pt x="34" y="157"/>
                      <a:pt x="34" y="157"/>
                      <a:pt x="34" y="157"/>
                    </a:cubicBezTo>
                    <a:cubicBezTo>
                      <a:pt x="34" y="163"/>
                      <a:pt x="34" y="163"/>
                      <a:pt x="34" y="163"/>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7" y="173"/>
                      <a:pt x="37" y="173"/>
                      <a:pt x="37" y="173"/>
                    </a:cubicBezTo>
                    <a:cubicBezTo>
                      <a:pt x="37" y="174"/>
                      <a:pt x="37" y="174"/>
                      <a:pt x="37" y="174"/>
                    </a:cubicBezTo>
                    <a:cubicBezTo>
                      <a:pt x="39" y="177"/>
                      <a:pt x="39" y="177"/>
                      <a:pt x="39" y="177"/>
                    </a:cubicBezTo>
                    <a:cubicBezTo>
                      <a:pt x="39" y="177"/>
                      <a:pt x="39" y="177"/>
                      <a:pt x="39" y="177"/>
                    </a:cubicBezTo>
                    <a:cubicBezTo>
                      <a:pt x="40" y="179"/>
                      <a:pt x="40" y="179"/>
                      <a:pt x="40" y="179"/>
                    </a:cubicBezTo>
                    <a:cubicBezTo>
                      <a:pt x="42" y="182"/>
                      <a:pt x="42" y="182"/>
                      <a:pt x="42" y="182"/>
                    </a:cubicBezTo>
                    <a:cubicBezTo>
                      <a:pt x="42" y="183"/>
                      <a:pt x="42" y="183"/>
                      <a:pt x="42" y="183"/>
                    </a:cubicBezTo>
                    <a:cubicBezTo>
                      <a:pt x="42" y="185"/>
                      <a:pt x="42" y="185"/>
                      <a:pt x="42" y="185"/>
                    </a:cubicBezTo>
                    <a:cubicBezTo>
                      <a:pt x="43" y="187"/>
                      <a:pt x="43" y="187"/>
                      <a:pt x="43" y="187"/>
                    </a:cubicBezTo>
                    <a:cubicBezTo>
                      <a:pt x="43" y="188"/>
                      <a:pt x="43" y="188"/>
                      <a:pt x="43" y="188"/>
                    </a:cubicBezTo>
                    <a:cubicBezTo>
                      <a:pt x="43" y="190"/>
                      <a:pt x="43" y="190"/>
                      <a:pt x="43" y="190"/>
                    </a:cubicBezTo>
                    <a:cubicBezTo>
                      <a:pt x="44" y="195"/>
                      <a:pt x="44" y="195"/>
                      <a:pt x="44" y="195"/>
                    </a:cubicBezTo>
                    <a:cubicBezTo>
                      <a:pt x="44" y="195"/>
                      <a:pt x="44" y="195"/>
                      <a:pt x="44" y="195"/>
                    </a:cubicBezTo>
                    <a:cubicBezTo>
                      <a:pt x="44" y="195"/>
                      <a:pt x="44" y="195"/>
                      <a:pt x="44" y="195"/>
                    </a:cubicBezTo>
                    <a:cubicBezTo>
                      <a:pt x="46" y="201"/>
                      <a:pt x="46" y="201"/>
                      <a:pt x="46" y="201"/>
                    </a:cubicBezTo>
                    <a:cubicBezTo>
                      <a:pt x="47" y="203"/>
                      <a:pt x="47" y="203"/>
                      <a:pt x="47" y="203"/>
                    </a:cubicBezTo>
                    <a:cubicBezTo>
                      <a:pt x="48" y="204"/>
                      <a:pt x="48" y="204"/>
                      <a:pt x="48" y="204"/>
                    </a:cubicBezTo>
                    <a:cubicBezTo>
                      <a:pt x="50" y="208"/>
                      <a:pt x="50" y="208"/>
                      <a:pt x="50" y="208"/>
                    </a:cubicBezTo>
                    <a:cubicBezTo>
                      <a:pt x="51" y="210"/>
                      <a:pt x="51" y="210"/>
                      <a:pt x="51" y="210"/>
                    </a:cubicBezTo>
                    <a:cubicBezTo>
                      <a:pt x="53" y="217"/>
                      <a:pt x="53" y="217"/>
                      <a:pt x="53" y="217"/>
                    </a:cubicBezTo>
                    <a:cubicBezTo>
                      <a:pt x="55" y="219"/>
                      <a:pt x="55" y="219"/>
                      <a:pt x="55" y="219"/>
                    </a:cubicBezTo>
                    <a:cubicBezTo>
                      <a:pt x="56" y="222"/>
                      <a:pt x="56" y="222"/>
                      <a:pt x="56" y="222"/>
                    </a:cubicBezTo>
                    <a:cubicBezTo>
                      <a:pt x="55" y="223"/>
                      <a:pt x="55" y="223"/>
                      <a:pt x="55" y="223"/>
                    </a:cubicBezTo>
                    <a:cubicBezTo>
                      <a:pt x="55" y="222"/>
                      <a:pt x="55" y="222"/>
                      <a:pt x="55" y="222"/>
                    </a:cubicBezTo>
                    <a:cubicBezTo>
                      <a:pt x="55" y="221"/>
                      <a:pt x="55" y="221"/>
                      <a:pt x="55" y="221"/>
                    </a:cubicBezTo>
                    <a:cubicBezTo>
                      <a:pt x="54" y="220"/>
                      <a:pt x="54" y="220"/>
                      <a:pt x="54" y="220"/>
                    </a:cubicBezTo>
                    <a:cubicBezTo>
                      <a:pt x="54" y="223"/>
                      <a:pt x="54" y="223"/>
                      <a:pt x="54" y="223"/>
                    </a:cubicBezTo>
                    <a:cubicBezTo>
                      <a:pt x="58" y="230"/>
                      <a:pt x="58" y="230"/>
                      <a:pt x="58" y="230"/>
                    </a:cubicBezTo>
                    <a:cubicBezTo>
                      <a:pt x="60" y="232"/>
                      <a:pt x="60" y="232"/>
                      <a:pt x="60" y="232"/>
                    </a:cubicBezTo>
                    <a:cubicBezTo>
                      <a:pt x="60" y="232"/>
                      <a:pt x="60" y="232"/>
                      <a:pt x="60" y="232"/>
                    </a:cubicBezTo>
                    <a:cubicBezTo>
                      <a:pt x="64" y="234"/>
                      <a:pt x="64" y="234"/>
                      <a:pt x="64" y="234"/>
                    </a:cubicBezTo>
                    <a:cubicBezTo>
                      <a:pt x="64" y="234"/>
                      <a:pt x="64" y="234"/>
                      <a:pt x="64" y="234"/>
                    </a:cubicBezTo>
                    <a:cubicBezTo>
                      <a:pt x="66" y="233"/>
                      <a:pt x="66" y="233"/>
                      <a:pt x="66" y="233"/>
                    </a:cubicBezTo>
                    <a:cubicBezTo>
                      <a:pt x="68" y="231"/>
                      <a:pt x="68" y="231"/>
                      <a:pt x="68" y="231"/>
                    </a:cubicBezTo>
                    <a:cubicBezTo>
                      <a:pt x="69" y="229"/>
                      <a:pt x="69" y="229"/>
                      <a:pt x="69" y="229"/>
                    </a:cubicBezTo>
                    <a:cubicBezTo>
                      <a:pt x="72" y="226"/>
                      <a:pt x="72" y="226"/>
                      <a:pt x="72" y="226"/>
                    </a:cubicBezTo>
                    <a:cubicBezTo>
                      <a:pt x="77" y="225"/>
                      <a:pt x="77" y="225"/>
                      <a:pt x="77" y="225"/>
                    </a:cubicBezTo>
                    <a:cubicBezTo>
                      <a:pt x="80" y="226"/>
                      <a:pt x="80" y="226"/>
                      <a:pt x="80" y="226"/>
                    </a:cubicBezTo>
                    <a:cubicBezTo>
                      <a:pt x="80" y="225"/>
                      <a:pt x="80" y="225"/>
                      <a:pt x="80" y="225"/>
                    </a:cubicBezTo>
                    <a:cubicBezTo>
                      <a:pt x="78" y="224"/>
                      <a:pt x="78" y="224"/>
                      <a:pt x="78" y="224"/>
                    </a:cubicBezTo>
                    <a:cubicBezTo>
                      <a:pt x="77" y="223"/>
                      <a:pt x="77" y="223"/>
                      <a:pt x="77" y="223"/>
                    </a:cubicBezTo>
                    <a:cubicBezTo>
                      <a:pt x="78" y="221"/>
                      <a:pt x="78" y="221"/>
                      <a:pt x="78" y="221"/>
                    </a:cubicBezTo>
                    <a:cubicBezTo>
                      <a:pt x="79" y="218"/>
                      <a:pt x="79" y="218"/>
                      <a:pt x="79" y="218"/>
                    </a:cubicBezTo>
                    <a:cubicBezTo>
                      <a:pt x="81" y="217"/>
                      <a:pt x="81" y="217"/>
                      <a:pt x="81" y="217"/>
                    </a:cubicBezTo>
                    <a:cubicBezTo>
                      <a:pt x="82" y="217"/>
                      <a:pt x="82" y="217"/>
                      <a:pt x="82" y="217"/>
                    </a:cubicBezTo>
                    <a:cubicBezTo>
                      <a:pt x="85" y="217"/>
                      <a:pt x="85" y="217"/>
                      <a:pt x="85" y="217"/>
                    </a:cubicBezTo>
                    <a:cubicBezTo>
                      <a:pt x="85" y="212"/>
                      <a:pt x="85" y="212"/>
                      <a:pt x="85" y="212"/>
                    </a:cubicBezTo>
                    <a:cubicBezTo>
                      <a:pt x="85" y="211"/>
                      <a:pt x="85" y="211"/>
                      <a:pt x="85" y="211"/>
                    </a:cubicBezTo>
                    <a:cubicBezTo>
                      <a:pt x="85" y="205"/>
                      <a:pt x="85" y="205"/>
                      <a:pt x="85" y="205"/>
                    </a:cubicBezTo>
                    <a:cubicBezTo>
                      <a:pt x="85" y="204"/>
                      <a:pt x="85" y="204"/>
                      <a:pt x="85" y="204"/>
                    </a:cubicBezTo>
                    <a:cubicBezTo>
                      <a:pt x="85" y="204"/>
                      <a:pt x="85" y="204"/>
                      <a:pt x="85" y="204"/>
                    </a:cubicBezTo>
                    <a:cubicBezTo>
                      <a:pt x="86" y="202"/>
                      <a:pt x="86" y="202"/>
                      <a:pt x="86" y="202"/>
                    </a:cubicBezTo>
                    <a:cubicBezTo>
                      <a:pt x="86" y="201"/>
                      <a:pt x="86" y="201"/>
                      <a:pt x="86" y="201"/>
                    </a:cubicBezTo>
                    <a:cubicBezTo>
                      <a:pt x="87" y="200"/>
                      <a:pt x="87" y="200"/>
                      <a:pt x="87" y="200"/>
                    </a:cubicBezTo>
                    <a:cubicBezTo>
                      <a:pt x="89" y="198"/>
                      <a:pt x="89" y="198"/>
                      <a:pt x="89" y="198"/>
                    </a:cubicBezTo>
                    <a:cubicBezTo>
                      <a:pt x="90" y="193"/>
                      <a:pt x="90" y="193"/>
                      <a:pt x="90" y="193"/>
                    </a:cubicBezTo>
                    <a:cubicBezTo>
                      <a:pt x="88" y="190"/>
                      <a:pt x="88" y="190"/>
                      <a:pt x="88" y="190"/>
                    </a:cubicBezTo>
                    <a:cubicBezTo>
                      <a:pt x="88" y="190"/>
                      <a:pt x="88" y="190"/>
                      <a:pt x="88" y="190"/>
                    </a:cubicBezTo>
                    <a:cubicBezTo>
                      <a:pt x="88" y="188"/>
                      <a:pt x="89" y="186"/>
                      <a:pt x="89" y="184"/>
                    </a:cubicBezTo>
                    <a:cubicBezTo>
                      <a:pt x="89" y="179"/>
                      <a:pt x="89" y="179"/>
                      <a:pt x="89" y="179"/>
                    </a:cubicBezTo>
                    <a:cubicBezTo>
                      <a:pt x="90" y="175"/>
                      <a:pt x="90" y="175"/>
                      <a:pt x="90" y="175"/>
                    </a:cubicBezTo>
                    <a:cubicBezTo>
                      <a:pt x="93" y="172"/>
                      <a:pt x="93" y="172"/>
                      <a:pt x="93" y="172"/>
                    </a:cubicBezTo>
                    <a:cubicBezTo>
                      <a:pt x="96" y="172"/>
                      <a:pt x="96" y="172"/>
                      <a:pt x="96" y="172"/>
                    </a:cubicBezTo>
                    <a:cubicBezTo>
                      <a:pt x="95" y="169"/>
                      <a:pt x="95" y="169"/>
                      <a:pt x="95" y="169"/>
                    </a:cubicBezTo>
                    <a:cubicBezTo>
                      <a:pt x="95" y="169"/>
                      <a:pt x="95" y="168"/>
                      <a:pt x="95" y="168"/>
                    </a:cubicBezTo>
                    <a:cubicBezTo>
                      <a:pt x="95" y="168"/>
                      <a:pt x="95" y="168"/>
                      <a:pt x="95" y="168"/>
                    </a:cubicBezTo>
                    <a:cubicBezTo>
                      <a:pt x="97" y="171"/>
                      <a:pt x="97" y="171"/>
                      <a:pt x="97" y="171"/>
                    </a:cubicBezTo>
                    <a:cubicBezTo>
                      <a:pt x="97" y="171"/>
                      <a:pt x="97" y="172"/>
                      <a:pt x="97" y="172"/>
                    </a:cubicBezTo>
                    <a:cubicBezTo>
                      <a:pt x="98" y="171"/>
                      <a:pt x="98" y="171"/>
                      <a:pt x="98" y="171"/>
                    </a:cubicBezTo>
                    <a:cubicBezTo>
                      <a:pt x="99" y="170"/>
                      <a:pt x="99" y="170"/>
                      <a:pt x="99" y="170"/>
                    </a:cubicBezTo>
                    <a:cubicBezTo>
                      <a:pt x="99" y="169"/>
                      <a:pt x="100" y="169"/>
                      <a:pt x="100" y="169"/>
                    </a:cubicBezTo>
                    <a:cubicBezTo>
                      <a:pt x="105" y="169"/>
                      <a:pt x="105" y="169"/>
                      <a:pt x="105" y="169"/>
                    </a:cubicBezTo>
                    <a:cubicBezTo>
                      <a:pt x="109" y="167"/>
                      <a:pt x="109" y="167"/>
                      <a:pt x="109" y="167"/>
                    </a:cubicBezTo>
                    <a:cubicBezTo>
                      <a:pt x="109" y="166"/>
                      <a:pt x="109" y="166"/>
                      <a:pt x="109" y="166"/>
                    </a:cubicBezTo>
                    <a:cubicBezTo>
                      <a:pt x="108" y="166"/>
                      <a:pt x="108" y="165"/>
                      <a:pt x="108" y="165"/>
                    </a:cubicBezTo>
                    <a:cubicBezTo>
                      <a:pt x="108" y="164"/>
                      <a:pt x="109" y="163"/>
                      <a:pt x="109" y="162"/>
                    </a:cubicBezTo>
                    <a:cubicBezTo>
                      <a:pt x="117" y="159"/>
                      <a:pt x="117" y="159"/>
                      <a:pt x="117" y="159"/>
                    </a:cubicBezTo>
                    <a:cubicBezTo>
                      <a:pt x="118" y="157"/>
                      <a:pt x="118" y="157"/>
                      <a:pt x="118" y="157"/>
                    </a:cubicBezTo>
                    <a:cubicBezTo>
                      <a:pt x="126" y="151"/>
                      <a:pt x="126" y="151"/>
                      <a:pt x="126" y="151"/>
                    </a:cubicBezTo>
                    <a:cubicBezTo>
                      <a:pt x="129" y="147"/>
                      <a:pt x="129" y="147"/>
                      <a:pt x="129" y="147"/>
                    </a:cubicBezTo>
                    <a:cubicBezTo>
                      <a:pt x="129" y="147"/>
                      <a:pt x="129" y="147"/>
                      <a:pt x="129" y="147"/>
                    </a:cubicBezTo>
                    <a:cubicBezTo>
                      <a:pt x="129" y="147"/>
                      <a:pt x="129" y="147"/>
                      <a:pt x="129" y="147"/>
                    </a:cubicBezTo>
                    <a:cubicBezTo>
                      <a:pt x="129" y="147"/>
                      <a:pt x="129" y="147"/>
                      <a:pt x="129" y="147"/>
                    </a:cubicBezTo>
                    <a:cubicBezTo>
                      <a:pt x="133" y="143"/>
                      <a:pt x="133" y="143"/>
                      <a:pt x="133" y="143"/>
                    </a:cubicBezTo>
                    <a:cubicBezTo>
                      <a:pt x="133" y="143"/>
                      <a:pt x="133" y="143"/>
                      <a:pt x="133" y="143"/>
                    </a:cubicBezTo>
                    <a:cubicBezTo>
                      <a:pt x="133" y="142"/>
                      <a:pt x="133" y="142"/>
                      <a:pt x="133" y="142"/>
                    </a:cubicBezTo>
                    <a:cubicBezTo>
                      <a:pt x="136" y="141"/>
                      <a:pt x="136" y="141"/>
                      <a:pt x="136" y="141"/>
                    </a:cubicBezTo>
                    <a:cubicBezTo>
                      <a:pt x="136" y="141"/>
                      <a:pt x="136" y="141"/>
                      <a:pt x="136" y="141"/>
                    </a:cubicBezTo>
                    <a:cubicBezTo>
                      <a:pt x="137" y="142"/>
                      <a:pt x="137" y="142"/>
                      <a:pt x="137" y="142"/>
                    </a:cubicBezTo>
                    <a:cubicBezTo>
                      <a:pt x="138" y="142"/>
                      <a:pt x="138" y="142"/>
                      <a:pt x="138" y="142"/>
                    </a:cubicBezTo>
                    <a:cubicBezTo>
                      <a:pt x="140" y="142"/>
                      <a:pt x="140" y="142"/>
                      <a:pt x="140" y="142"/>
                    </a:cubicBezTo>
                    <a:cubicBezTo>
                      <a:pt x="145" y="138"/>
                      <a:pt x="145" y="138"/>
                      <a:pt x="145" y="138"/>
                    </a:cubicBezTo>
                    <a:cubicBezTo>
                      <a:pt x="145" y="136"/>
                      <a:pt x="145" y="136"/>
                      <a:pt x="145" y="136"/>
                    </a:cubicBezTo>
                    <a:cubicBezTo>
                      <a:pt x="147" y="134"/>
                      <a:pt x="147" y="134"/>
                      <a:pt x="147" y="134"/>
                    </a:cubicBezTo>
                    <a:cubicBezTo>
                      <a:pt x="146" y="133"/>
                      <a:pt x="146" y="133"/>
                      <a:pt x="146" y="133"/>
                    </a:cubicBezTo>
                    <a:cubicBezTo>
                      <a:pt x="146" y="133"/>
                      <a:pt x="146" y="133"/>
                      <a:pt x="146" y="133"/>
                    </a:cubicBezTo>
                    <a:cubicBezTo>
                      <a:pt x="146" y="129"/>
                      <a:pt x="146" y="129"/>
                      <a:pt x="146" y="129"/>
                    </a:cubicBezTo>
                    <a:cubicBezTo>
                      <a:pt x="149" y="128"/>
                      <a:pt x="149" y="128"/>
                      <a:pt x="149" y="128"/>
                    </a:cubicBezTo>
                    <a:cubicBezTo>
                      <a:pt x="152" y="127"/>
                      <a:pt x="152" y="127"/>
                      <a:pt x="152" y="127"/>
                    </a:cubicBezTo>
                    <a:cubicBezTo>
                      <a:pt x="152" y="127"/>
                      <a:pt x="152" y="127"/>
                      <a:pt x="152" y="127"/>
                    </a:cubicBezTo>
                    <a:cubicBezTo>
                      <a:pt x="152" y="127"/>
                      <a:pt x="152" y="127"/>
                      <a:pt x="152" y="127"/>
                    </a:cubicBezTo>
                    <a:cubicBezTo>
                      <a:pt x="152" y="127"/>
                      <a:pt x="152" y="127"/>
                      <a:pt x="152" y="127"/>
                    </a:cubicBezTo>
                    <a:cubicBezTo>
                      <a:pt x="153" y="127"/>
                      <a:pt x="153" y="127"/>
                      <a:pt x="153" y="127"/>
                    </a:cubicBezTo>
                    <a:cubicBezTo>
                      <a:pt x="153" y="127"/>
                      <a:pt x="154" y="126"/>
                      <a:pt x="154" y="126"/>
                    </a:cubicBezTo>
                    <a:cubicBezTo>
                      <a:pt x="155" y="125"/>
                      <a:pt x="155" y="125"/>
                      <a:pt x="155" y="125"/>
                    </a:cubicBezTo>
                    <a:cubicBezTo>
                      <a:pt x="156" y="124"/>
                      <a:pt x="156" y="124"/>
                      <a:pt x="156" y="124"/>
                    </a:cubicBezTo>
                    <a:cubicBezTo>
                      <a:pt x="156" y="123"/>
                      <a:pt x="156" y="123"/>
                      <a:pt x="156" y="123"/>
                    </a:cubicBezTo>
                    <a:cubicBezTo>
                      <a:pt x="157" y="124"/>
                      <a:pt x="157" y="124"/>
                      <a:pt x="157" y="124"/>
                    </a:cubicBezTo>
                    <a:cubicBezTo>
                      <a:pt x="157" y="127"/>
                      <a:pt x="157" y="127"/>
                      <a:pt x="157" y="127"/>
                    </a:cubicBezTo>
                    <a:cubicBezTo>
                      <a:pt x="158" y="126"/>
                      <a:pt x="158" y="126"/>
                      <a:pt x="158" y="126"/>
                    </a:cubicBezTo>
                    <a:cubicBezTo>
                      <a:pt x="158" y="127"/>
                      <a:pt x="158" y="127"/>
                      <a:pt x="158" y="127"/>
                    </a:cubicBezTo>
                    <a:cubicBezTo>
                      <a:pt x="159" y="125"/>
                      <a:pt x="159" y="125"/>
                      <a:pt x="159" y="125"/>
                    </a:cubicBezTo>
                    <a:cubicBezTo>
                      <a:pt x="161" y="124"/>
                      <a:pt x="161" y="124"/>
                      <a:pt x="161" y="124"/>
                    </a:cubicBezTo>
                    <a:cubicBezTo>
                      <a:pt x="161" y="125"/>
                      <a:pt x="161" y="125"/>
                      <a:pt x="161" y="125"/>
                    </a:cubicBezTo>
                    <a:cubicBezTo>
                      <a:pt x="161" y="126"/>
                      <a:pt x="161" y="126"/>
                      <a:pt x="161" y="126"/>
                    </a:cubicBezTo>
                    <a:cubicBezTo>
                      <a:pt x="162" y="127"/>
                      <a:pt x="162" y="127"/>
                      <a:pt x="162" y="127"/>
                    </a:cubicBezTo>
                    <a:cubicBezTo>
                      <a:pt x="162" y="126"/>
                      <a:pt x="162" y="126"/>
                      <a:pt x="162" y="126"/>
                    </a:cubicBezTo>
                    <a:cubicBezTo>
                      <a:pt x="163" y="127"/>
                      <a:pt x="163" y="127"/>
                      <a:pt x="163" y="127"/>
                    </a:cubicBezTo>
                    <a:cubicBezTo>
                      <a:pt x="163" y="126"/>
                      <a:pt x="163" y="126"/>
                      <a:pt x="163" y="126"/>
                    </a:cubicBezTo>
                    <a:cubicBezTo>
                      <a:pt x="162" y="125"/>
                      <a:pt x="162" y="125"/>
                      <a:pt x="162" y="125"/>
                    </a:cubicBezTo>
                    <a:cubicBezTo>
                      <a:pt x="163" y="124"/>
                      <a:pt x="163" y="124"/>
                      <a:pt x="163" y="124"/>
                    </a:cubicBezTo>
                    <a:cubicBezTo>
                      <a:pt x="164" y="123"/>
                      <a:pt x="164" y="123"/>
                      <a:pt x="164" y="123"/>
                    </a:cubicBezTo>
                    <a:cubicBezTo>
                      <a:pt x="163" y="123"/>
                      <a:pt x="163" y="123"/>
                      <a:pt x="163" y="123"/>
                    </a:cubicBezTo>
                    <a:cubicBezTo>
                      <a:pt x="163" y="118"/>
                      <a:pt x="163" y="118"/>
                      <a:pt x="163" y="118"/>
                    </a:cubicBezTo>
                    <a:cubicBezTo>
                      <a:pt x="162" y="117"/>
                      <a:pt x="162" y="117"/>
                      <a:pt x="162" y="117"/>
                    </a:cubicBezTo>
                    <a:cubicBezTo>
                      <a:pt x="162" y="115"/>
                      <a:pt x="162" y="115"/>
                      <a:pt x="162" y="115"/>
                    </a:cubicBezTo>
                    <a:cubicBezTo>
                      <a:pt x="161" y="114"/>
                      <a:pt x="161" y="114"/>
                      <a:pt x="161" y="114"/>
                    </a:cubicBezTo>
                    <a:cubicBezTo>
                      <a:pt x="161" y="113"/>
                      <a:pt x="161" y="113"/>
                      <a:pt x="161" y="113"/>
                    </a:cubicBezTo>
                    <a:cubicBezTo>
                      <a:pt x="159" y="111"/>
                      <a:pt x="159" y="111"/>
                      <a:pt x="159" y="111"/>
                    </a:cubicBezTo>
                    <a:cubicBezTo>
                      <a:pt x="161" y="107"/>
                      <a:pt x="161" y="107"/>
                      <a:pt x="161" y="107"/>
                    </a:cubicBezTo>
                    <a:cubicBezTo>
                      <a:pt x="160" y="105"/>
                      <a:pt x="160" y="105"/>
                      <a:pt x="160" y="105"/>
                    </a:cubicBezTo>
                    <a:cubicBezTo>
                      <a:pt x="158" y="104"/>
                      <a:pt x="158" y="104"/>
                      <a:pt x="158" y="104"/>
                    </a:cubicBezTo>
                    <a:cubicBezTo>
                      <a:pt x="156" y="103"/>
                      <a:pt x="156" y="103"/>
                      <a:pt x="156" y="103"/>
                    </a:cubicBezTo>
                    <a:cubicBezTo>
                      <a:pt x="156" y="102"/>
                      <a:pt x="156" y="102"/>
                      <a:pt x="156" y="102"/>
                    </a:cubicBezTo>
                    <a:cubicBezTo>
                      <a:pt x="158" y="100"/>
                      <a:pt x="158" y="100"/>
                      <a:pt x="158" y="100"/>
                    </a:cubicBezTo>
                    <a:cubicBezTo>
                      <a:pt x="158" y="101"/>
                      <a:pt x="158" y="101"/>
                      <a:pt x="158" y="101"/>
                    </a:cubicBezTo>
                    <a:cubicBezTo>
                      <a:pt x="159" y="100"/>
                      <a:pt x="159" y="100"/>
                      <a:pt x="159" y="100"/>
                    </a:cubicBezTo>
                    <a:cubicBezTo>
                      <a:pt x="159" y="99"/>
                      <a:pt x="159" y="99"/>
                      <a:pt x="159" y="99"/>
                    </a:cubicBezTo>
                    <a:cubicBezTo>
                      <a:pt x="159" y="99"/>
                      <a:pt x="159" y="99"/>
                      <a:pt x="159" y="99"/>
                    </a:cubicBezTo>
                    <a:cubicBezTo>
                      <a:pt x="163" y="98"/>
                      <a:pt x="163" y="98"/>
                      <a:pt x="163" y="98"/>
                    </a:cubicBezTo>
                    <a:cubicBezTo>
                      <a:pt x="163" y="97"/>
                      <a:pt x="163" y="97"/>
                      <a:pt x="163" y="97"/>
                    </a:cubicBezTo>
                    <a:cubicBezTo>
                      <a:pt x="162" y="97"/>
                      <a:pt x="162" y="97"/>
                      <a:pt x="162" y="97"/>
                    </a:cubicBezTo>
                    <a:cubicBezTo>
                      <a:pt x="162" y="96"/>
                      <a:pt x="162" y="96"/>
                      <a:pt x="162" y="96"/>
                    </a:cubicBezTo>
                    <a:cubicBezTo>
                      <a:pt x="159" y="96"/>
                      <a:pt x="159" y="96"/>
                      <a:pt x="159" y="96"/>
                    </a:cubicBezTo>
                    <a:cubicBezTo>
                      <a:pt x="159" y="94"/>
                      <a:pt x="159" y="94"/>
                      <a:pt x="159" y="94"/>
                    </a:cubicBezTo>
                    <a:cubicBezTo>
                      <a:pt x="157" y="93"/>
                      <a:pt x="157" y="93"/>
                      <a:pt x="157" y="93"/>
                    </a:cubicBezTo>
                    <a:cubicBezTo>
                      <a:pt x="156" y="93"/>
                      <a:pt x="156" y="93"/>
                      <a:pt x="156" y="93"/>
                    </a:cubicBezTo>
                    <a:cubicBezTo>
                      <a:pt x="160" y="89"/>
                      <a:pt x="160" y="89"/>
                      <a:pt x="160" y="89"/>
                    </a:cubicBezTo>
                    <a:cubicBezTo>
                      <a:pt x="159" y="88"/>
                      <a:pt x="159" y="88"/>
                      <a:pt x="159" y="88"/>
                    </a:cubicBezTo>
                    <a:cubicBezTo>
                      <a:pt x="159" y="87"/>
                      <a:pt x="159" y="87"/>
                      <a:pt x="159" y="87"/>
                    </a:cubicBezTo>
                    <a:cubicBezTo>
                      <a:pt x="161" y="88"/>
                      <a:pt x="161" y="88"/>
                      <a:pt x="161" y="88"/>
                    </a:cubicBezTo>
                    <a:cubicBezTo>
                      <a:pt x="163" y="89"/>
                      <a:pt x="163" y="89"/>
                      <a:pt x="163" y="89"/>
                    </a:cubicBezTo>
                    <a:cubicBezTo>
                      <a:pt x="164" y="89"/>
                      <a:pt x="164" y="89"/>
                      <a:pt x="164" y="89"/>
                    </a:cubicBezTo>
                    <a:cubicBezTo>
                      <a:pt x="167" y="91"/>
                      <a:pt x="167" y="91"/>
                      <a:pt x="167" y="91"/>
                    </a:cubicBezTo>
                    <a:cubicBezTo>
                      <a:pt x="168" y="91"/>
                      <a:pt x="168" y="91"/>
                      <a:pt x="168" y="91"/>
                    </a:cubicBezTo>
                    <a:cubicBezTo>
                      <a:pt x="169" y="90"/>
                      <a:pt x="169" y="90"/>
                      <a:pt x="169" y="90"/>
                    </a:cubicBezTo>
                    <a:cubicBezTo>
                      <a:pt x="169" y="90"/>
                      <a:pt x="169" y="90"/>
                      <a:pt x="169" y="90"/>
                    </a:cubicBezTo>
                    <a:cubicBezTo>
                      <a:pt x="170" y="95"/>
                      <a:pt x="170" y="95"/>
                      <a:pt x="170" y="95"/>
                    </a:cubicBezTo>
                    <a:cubicBezTo>
                      <a:pt x="170" y="97"/>
                      <a:pt x="170" y="97"/>
                      <a:pt x="170" y="97"/>
                    </a:cubicBezTo>
                    <a:cubicBezTo>
                      <a:pt x="171" y="96"/>
                      <a:pt x="171" y="96"/>
                      <a:pt x="171" y="96"/>
                    </a:cubicBezTo>
                    <a:cubicBezTo>
                      <a:pt x="171" y="96"/>
                      <a:pt x="171" y="96"/>
                      <a:pt x="171" y="96"/>
                    </a:cubicBezTo>
                    <a:cubicBezTo>
                      <a:pt x="170" y="97"/>
                      <a:pt x="170" y="97"/>
                      <a:pt x="170" y="97"/>
                    </a:cubicBezTo>
                    <a:cubicBezTo>
                      <a:pt x="171" y="97"/>
                      <a:pt x="171" y="97"/>
                      <a:pt x="171" y="97"/>
                    </a:cubicBezTo>
                    <a:cubicBezTo>
                      <a:pt x="173" y="99"/>
                      <a:pt x="173" y="99"/>
                      <a:pt x="173" y="99"/>
                    </a:cubicBezTo>
                    <a:cubicBezTo>
                      <a:pt x="183" y="99"/>
                      <a:pt x="183" y="99"/>
                      <a:pt x="183" y="99"/>
                    </a:cubicBezTo>
                    <a:cubicBezTo>
                      <a:pt x="184" y="99"/>
                      <a:pt x="184" y="99"/>
                      <a:pt x="184" y="99"/>
                    </a:cubicBezTo>
                    <a:cubicBezTo>
                      <a:pt x="185" y="98"/>
                      <a:pt x="185" y="98"/>
                      <a:pt x="185" y="98"/>
                    </a:cubicBezTo>
                    <a:cubicBezTo>
                      <a:pt x="187" y="99"/>
                      <a:pt x="187" y="99"/>
                      <a:pt x="187" y="99"/>
                    </a:cubicBezTo>
                    <a:cubicBezTo>
                      <a:pt x="190" y="100"/>
                      <a:pt x="190" y="100"/>
                      <a:pt x="190" y="100"/>
                    </a:cubicBezTo>
                    <a:cubicBezTo>
                      <a:pt x="190" y="100"/>
                      <a:pt x="190" y="100"/>
                      <a:pt x="190" y="100"/>
                    </a:cubicBezTo>
                    <a:cubicBezTo>
                      <a:pt x="190" y="101"/>
                      <a:pt x="190" y="101"/>
                      <a:pt x="190" y="101"/>
                    </a:cubicBezTo>
                    <a:cubicBezTo>
                      <a:pt x="189" y="102"/>
                      <a:pt x="189" y="102"/>
                      <a:pt x="189" y="102"/>
                    </a:cubicBezTo>
                    <a:cubicBezTo>
                      <a:pt x="189" y="103"/>
                      <a:pt x="189" y="103"/>
                      <a:pt x="189" y="103"/>
                    </a:cubicBezTo>
                    <a:cubicBezTo>
                      <a:pt x="189" y="104"/>
                      <a:pt x="189" y="104"/>
                      <a:pt x="189" y="104"/>
                    </a:cubicBezTo>
                    <a:cubicBezTo>
                      <a:pt x="189" y="104"/>
                      <a:pt x="189" y="104"/>
                      <a:pt x="189" y="104"/>
                    </a:cubicBezTo>
                    <a:cubicBezTo>
                      <a:pt x="188" y="104"/>
                      <a:pt x="188" y="104"/>
                      <a:pt x="188" y="104"/>
                    </a:cubicBezTo>
                    <a:cubicBezTo>
                      <a:pt x="186" y="106"/>
                      <a:pt x="186" y="106"/>
                      <a:pt x="186" y="106"/>
                    </a:cubicBezTo>
                    <a:cubicBezTo>
                      <a:pt x="182" y="109"/>
                      <a:pt x="182" y="109"/>
                      <a:pt x="182" y="109"/>
                    </a:cubicBezTo>
                    <a:cubicBezTo>
                      <a:pt x="181" y="110"/>
                      <a:pt x="181" y="110"/>
                      <a:pt x="181" y="110"/>
                    </a:cubicBezTo>
                    <a:cubicBezTo>
                      <a:pt x="182" y="115"/>
                      <a:pt x="182" y="115"/>
                      <a:pt x="182" y="115"/>
                    </a:cubicBezTo>
                    <a:cubicBezTo>
                      <a:pt x="183" y="116"/>
                      <a:pt x="183" y="116"/>
                      <a:pt x="183" y="116"/>
                    </a:cubicBezTo>
                    <a:cubicBezTo>
                      <a:pt x="185" y="116"/>
                      <a:pt x="185" y="116"/>
                      <a:pt x="185" y="116"/>
                    </a:cubicBezTo>
                    <a:cubicBezTo>
                      <a:pt x="186" y="116"/>
                      <a:pt x="186" y="116"/>
                      <a:pt x="186" y="116"/>
                    </a:cubicBezTo>
                    <a:cubicBezTo>
                      <a:pt x="186" y="114"/>
                      <a:pt x="186" y="114"/>
                      <a:pt x="186" y="114"/>
                    </a:cubicBezTo>
                    <a:cubicBezTo>
                      <a:pt x="186" y="113"/>
                      <a:pt x="186" y="113"/>
                      <a:pt x="186" y="113"/>
                    </a:cubicBezTo>
                    <a:cubicBezTo>
                      <a:pt x="187" y="111"/>
                      <a:pt x="187" y="111"/>
                      <a:pt x="187" y="111"/>
                    </a:cubicBezTo>
                    <a:cubicBezTo>
                      <a:pt x="187" y="110"/>
                      <a:pt x="187" y="110"/>
                      <a:pt x="187" y="110"/>
                    </a:cubicBezTo>
                    <a:cubicBezTo>
                      <a:pt x="190" y="110"/>
                      <a:pt x="190" y="110"/>
                      <a:pt x="190" y="110"/>
                    </a:cubicBezTo>
                    <a:cubicBezTo>
                      <a:pt x="190" y="110"/>
                      <a:pt x="190" y="110"/>
                      <a:pt x="190" y="110"/>
                    </a:cubicBezTo>
                    <a:cubicBezTo>
                      <a:pt x="191" y="117"/>
                      <a:pt x="191" y="117"/>
                      <a:pt x="191" y="117"/>
                    </a:cubicBezTo>
                    <a:cubicBezTo>
                      <a:pt x="192" y="119"/>
                      <a:pt x="192" y="119"/>
                      <a:pt x="192" y="119"/>
                    </a:cubicBezTo>
                    <a:cubicBezTo>
                      <a:pt x="193" y="123"/>
                      <a:pt x="193" y="123"/>
                      <a:pt x="193" y="123"/>
                    </a:cubicBezTo>
                    <a:cubicBezTo>
                      <a:pt x="194" y="123"/>
                      <a:pt x="194" y="123"/>
                      <a:pt x="194" y="123"/>
                    </a:cubicBezTo>
                    <a:cubicBezTo>
                      <a:pt x="195" y="124"/>
                      <a:pt x="195" y="124"/>
                      <a:pt x="195" y="124"/>
                    </a:cubicBezTo>
                    <a:cubicBezTo>
                      <a:pt x="196" y="124"/>
                      <a:pt x="196" y="124"/>
                      <a:pt x="196" y="124"/>
                    </a:cubicBezTo>
                    <a:cubicBezTo>
                      <a:pt x="197" y="121"/>
                      <a:pt x="197" y="121"/>
                      <a:pt x="197" y="121"/>
                    </a:cubicBezTo>
                    <a:cubicBezTo>
                      <a:pt x="196" y="117"/>
                      <a:pt x="196" y="117"/>
                      <a:pt x="196" y="117"/>
                    </a:cubicBezTo>
                    <a:cubicBezTo>
                      <a:pt x="197" y="115"/>
                      <a:pt x="197" y="115"/>
                      <a:pt x="197" y="115"/>
                    </a:cubicBezTo>
                    <a:cubicBezTo>
                      <a:pt x="198" y="113"/>
                      <a:pt x="198" y="113"/>
                      <a:pt x="198" y="113"/>
                    </a:cubicBezTo>
                    <a:cubicBezTo>
                      <a:pt x="198" y="109"/>
                      <a:pt x="198" y="109"/>
                      <a:pt x="198" y="109"/>
                    </a:cubicBezTo>
                    <a:cubicBezTo>
                      <a:pt x="198" y="108"/>
                      <a:pt x="198" y="108"/>
                      <a:pt x="198" y="108"/>
                    </a:cubicBezTo>
                    <a:cubicBezTo>
                      <a:pt x="198" y="108"/>
                      <a:pt x="198" y="108"/>
                      <a:pt x="198" y="108"/>
                    </a:cubicBezTo>
                    <a:cubicBezTo>
                      <a:pt x="198" y="108"/>
                      <a:pt x="198" y="108"/>
                      <a:pt x="198" y="108"/>
                    </a:cubicBezTo>
                    <a:cubicBezTo>
                      <a:pt x="198" y="108"/>
                      <a:pt x="198" y="108"/>
                      <a:pt x="198" y="108"/>
                    </a:cubicBezTo>
                    <a:cubicBezTo>
                      <a:pt x="201" y="107"/>
                      <a:pt x="201" y="107"/>
                      <a:pt x="201" y="107"/>
                    </a:cubicBezTo>
                    <a:cubicBezTo>
                      <a:pt x="202" y="108"/>
                      <a:pt x="202" y="108"/>
                      <a:pt x="202" y="108"/>
                    </a:cubicBezTo>
                    <a:cubicBezTo>
                      <a:pt x="204" y="108"/>
                      <a:pt x="204" y="108"/>
                      <a:pt x="204" y="108"/>
                    </a:cubicBezTo>
                    <a:cubicBezTo>
                      <a:pt x="205" y="107"/>
                      <a:pt x="205" y="107"/>
                      <a:pt x="205" y="107"/>
                    </a:cubicBezTo>
                    <a:cubicBezTo>
                      <a:pt x="207" y="102"/>
                      <a:pt x="207" y="102"/>
                      <a:pt x="207" y="102"/>
                    </a:cubicBezTo>
                    <a:cubicBezTo>
                      <a:pt x="208" y="99"/>
                      <a:pt x="208" y="99"/>
                      <a:pt x="208" y="99"/>
                    </a:cubicBezTo>
                    <a:cubicBezTo>
                      <a:pt x="208" y="98"/>
                      <a:pt x="208" y="98"/>
                      <a:pt x="208" y="98"/>
                    </a:cubicBezTo>
                    <a:cubicBezTo>
                      <a:pt x="208" y="96"/>
                      <a:pt x="208" y="96"/>
                      <a:pt x="208" y="96"/>
                    </a:cubicBezTo>
                    <a:cubicBezTo>
                      <a:pt x="208" y="96"/>
                      <a:pt x="208" y="96"/>
                      <a:pt x="208" y="96"/>
                    </a:cubicBezTo>
                    <a:cubicBezTo>
                      <a:pt x="209" y="95"/>
                      <a:pt x="209" y="95"/>
                      <a:pt x="209" y="95"/>
                    </a:cubicBezTo>
                    <a:cubicBezTo>
                      <a:pt x="210" y="92"/>
                      <a:pt x="210" y="92"/>
                      <a:pt x="210" y="92"/>
                    </a:cubicBezTo>
                    <a:cubicBezTo>
                      <a:pt x="210" y="88"/>
                      <a:pt x="210" y="88"/>
                      <a:pt x="210" y="88"/>
                    </a:cubicBezTo>
                    <a:cubicBezTo>
                      <a:pt x="211" y="86"/>
                      <a:pt x="211" y="86"/>
                      <a:pt x="211" y="86"/>
                    </a:cubicBezTo>
                    <a:cubicBezTo>
                      <a:pt x="211" y="86"/>
                      <a:pt x="211" y="86"/>
                      <a:pt x="211" y="86"/>
                    </a:cubicBezTo>
                    <a:cubicBezTo>
                      <a:pt x="217" y="83"/>
                      <a:pt x="217" y="83"/>
                      <a:pt x="217" y="83"/>
                    </a:cubicBezTo>
                    <a:cubicBezTo>
                      <a:pt x="218" y="81"/>
                      <a:pt x="218" y="81"/>
                      <a:pt x="218" y="81"/>
                    </a:cubicBezTo>
                    <a:cubicBezTo>
                      <a:pt x="221" y="80"/>
                      <a:pt x="221" y="80"/>
                      <a:pt x="221" y="80"/>
                    </a:cubicBezTo>
                    <a:cubicBezTo>
                      <a:pt x="223" y="80"/>
                      <a:pt x="223" y="80"/>
                      <a:pt x="223" y="80"/>
                    </a:cubicBezTo>
                    <a:cubicBezTo>
                      <a:pt x="226" y="82"/>
                      <a:pt x="226" y="82"/>
                      <a:pt x="226" y="82"/>
                    </a:cubicBezTo>
                    <a:cubicBezTo>
                      <a:pt x="226" y="81"/>
                      <a:pt x="226" y="81"/>
                      <a:pt x="226" y="81"/>
                    </a:cubicBezTo>
                    <a:cubicBezTo>
                      <a:pt x="225" y="79"/>
                      <a:pt x="225" y="79"/>
                      <a:pt x="225" y="79"/>
                    </a:cubicBezTo>
                    <a:lnTo>
                      <a:pt x="224" y="77"/>
                    </a:lnTo>
                    <a:close/>
                    <a:moveTo>
                      <a:pt x="85" y="36"/>
                    </a:moveTo>
                    <a:cubicBezTo>
                      <a:pt x="85" y="36"/>
                      <a:pt x="85" y="36"/>
                      <a:pt x="85" y="36"/>
                    </a:cubicBezTo>
                    <a:cubicBezTo>
                      <a:pt x="85" y="36"/>
                      <a:pt x="85" y="36"/>
                      <a:pt x="85" y="36"/>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414" name="Freeform 17">
                <a:extLst>
                  <a:ext uri="{FF2B5EF4-FFF2-40B4-BE49-F238E27FC236}">
                    <a16:creationId xmlns:a16="http://schemas.microsoft.com/office/drawing/2014/main" id="{DE8FC6EE-63B9-4A4A-91C0-48B172FF4264}"/>
                  </a:ext>
                </a:extLst>
              </p:cNvPr>
              <p:cNvSpPr>
                <a:spLocks/>
              </p:cNvSpPr>
              <p:nvPr/>
            </p:nvSpPr>
            <p:spPr bwMode="auto">
              <a:xfrm>
                <a:off x="7917034" y="3866307"/>
                <a:ext cx="218555" cy="119756"/>
              </a:xfrm>
              <a:custGeom>
                <a:avLst/>
                <a:gdLst>
                  <a:gd name="T0" fmla="*/ 8 w 62"/>
                  <a:gd name="T1" fmla="*/ 2 h 34"/>
                  <a:gd name="T2" fmla="*/ 8 w 62"/>
                  <a:gd name="T3" fmla="*/ 2 h 34"/>
                  <a:gd name="T4" fmla="*/ 2 w 62"/>
                  <a:gd name="T5" fmla="*/ 6 h 34"/>
                  <a:gd name="T6" fmla="*/ 2 w 62"/>
                  <a:gd name="T7" fmla="*/ 7 h 34"/>
                  <a:gd name="T8" fmla="*/ 2 w 62"/>
                  <a:gd name="T9" fmla="*/ 7 h 34"/>
                  <a:gd name="T10" fmla="*/ 0 w 62"/>
                  <a:gd name="T11" fmla="*/ 14 h 34"/>
                  <a:gd name="T12" fmla="*/ 9 w 62"/>
                  <a:gd name="T13" fmla="*/ 16 h 34"/>
                  <a:gd name="T14" fmla="*/ 16 w 62"/>
                  <a:gd name="T15" fmla="*/ 21 h 34"/>
                  <a:gd name="T16" fmla="*/ 22 w 62"/>
                  <a:gd name="T17" fmla="*/ 24 h 34"/>
                  <a:gd name="T18" fmla="*/ 34 w 62"/>
                  <a:gd name="T19" fmla="*/ 25 h 34"/>
                  <a:gd name="T20" fmla="*/ 41 w 62"/>
                  <a:gd name="T21" fmla="*/ 30 h 34"/>
                  <a:gd name="T22" fmla="*/ 48 w 62"/>
                  <a:gd name="T23" fmla="*/ 33 h 34"/>
                  <a:gd name="T24" fmla="*/ 54 w 62"/>
                  <a:gd name="T25" fmla="*/ 33 h 34"/>
                  <a:gd name="T26" fmla="*/ 54 w 62"/>
                  <a:gd name="T27" fmla="*/ 33 h 34"/>
                  <a:gd name="T28" fmla="*/ 56 w 62"/>
                  <a:gd name="T29" fmla="*/ 34 h 34"/>
                  <a:gd name="T30" fmla="*/ 57 w 62"/>
                  <a:gd name="T31" fmla="*/ 33 h 34"/>
                  <a:gd name="T32" fmla="*/ 59 w 62"/>
                  <a:gd name="T33" fmla="*/ 33 h 34"/>
                  <a:gd name="T34" fmla="*/ 60 w 62"/>
                  <a:gd name="T35" fmla="*/ 33 h 34"/>
                  <a:gd name="T36" fmla="*/ 61 w 62"/>
                  <a:gd name="T37" fmla="*/ 32 h 34"/>
                  <a:gd name="T38" fmla="*/ 61 w 62"/>
                  <a:gd name="T39" fmla="*/ 32 h 34"/>
                  <a:gd name="T40" fmla="*/ 61 w 62"/>
                  <a:gd name="T41" fmla="*/ 32 h 34"/>
                  <a:gd name="T42" fmla="*/ 61 w 62"/>
                  <a:gd name="T43" fmla="*/ 31 h 34"/>
                  <a:gd name="T44" fmla="*/ 61 w 62"/>
                  <a:gd name="T45" fmla="*/ 31 h 34"/>
                  <a:gd name="T46" fmla="*/ 62 w 62"/>
                  <a:gd name="T47" fmla="*/ 31 h 34"/>
                  <a:gd name="T48" fmla="*/ 61 w 62"/>
                  <a:gd name="T49" fmla="*/ 28 h 34"/>
                  <a:gd name="T50" fmla="*/ 60 w 62"/>
                  <a:gd name="T51" fmla="*/ 27 h 34"/>
                  <a:gd name="T52" fmla="*/ 61 w 62"/>
                  <a:gd name="T53" fmla="*/ 27 h 34"/>
                  <a:gd name="T54" fmla="*/ 61 w 62"/>
                  <a:gd name="T55" fmla="*/ 27 h 34"/>
                  <a:gd name="T56" fmla="*/ 61 w 62"/>
                  <a:gd name="T57" fmla="*/ 27 h 34"/>
                  <a:gd name="T58" fmla="*/ 62 w 62"/>
                  <a:gd name="T59" fmla="*/ 22 h 34"/>
                  <a:gd name="T60" fmla="*/ 62 w 62"/>
                  <a:gd name="T61" fmla="*/ 21 h 34"/>
                  <a:gd name="T62" fmla="*/ 49 w 62"/>
                  <a:gd name="T63" fmla="*/ 20 h 34"/>
                  <a:gd name="T64" fmla="*/ 41 w 62"/>
                  <a:gd name="T65" fmla="*/ 18 h 34"/>
                  <a:gd name="T66" fmla="*/ 34 w 62"/>
                  <a:gd name="T67" fmla="*/ 14 h 34"/>
                  <a:gd name="T68" fmla="*/ 28 w 62"/>
                  <a:gd name="T69" fmla="*/ 10 h 34"/>
                  <a:gd name="T70" fmla="*/ 21 w 62"/>
                  <a:gd name="T71" fmla="*/ 6 h 34"/>
                  <a:gd name="T72" fmla="*/ 14 w 62"/>
                  <a:gd name="T73" fmla="*/ 0 h 34"/>
                  <a:gd name="T74" fmla="*/ 8 w 62"/>
                  <a:gd name="T7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34">
                    <a:moveTo>
                      <a:pt x="8" y="2"/>
                    </a:moveTo>
                    <a:cubicBezTo>
                      <a:pt x="8" y="2"/>
                      <a:pt x="8" y="2"/>
                      <a:pt x="8" y="2"/>
                    </a:cubicBezTo>
                    <a:cubicBezTo>
                      <a:pt x="2" y="6"/>
                      <a:pt x="2" y="6"/>
                      <a:pt x="2" y="6"/>
                    </a:cubicBezTo>
                    <a:cubicBezTo>
                      <a:pt x="2" y="7"/>
                      <a:pt x="2" y="7"/>
                      <a:pt x="2" y="7"/>
                    </a:cubicBezTo>
                    <a:cubicBezTo>
                      <a:pt x="2" y="7"/>
                      <a:pt x="2" y="7"/>
                      <a:pt x="2" y="7"/>
                    </a:cubicBezTo>
                    <a:cubicBezTo>
                      <a:pt x="0" y="14"/>
                      <a:pt x="0" y="14"/>
                      <a:pt x="0" y="14"/>
                    </a:cubicBezTo>
                    <a:cubicBezTo>
                      <a:pt x="9" y="16"/>
                      <a:pt x="9" y="16"/>
                      <a:pt x="9" y="16"/>
                    </a:cubicBezTo>
                    <a:cubicBezTo>
                      <a:pt x="16" y="21"/>
                      <a:pt x="16" y="21"/>
                      <a:pt x="16" y="21"/>
                    </a:cubicBezTo>
                    <a:cubicBezTo>
                      <a:pt x="22" y="24"/>
                      <a:pt x="22" y="24"/>
                      <a:pt x="22" y="24"/>
                    </a:cubicBezTo>
                    <a:cubicBezTo>
                      <a:pt x="34" y="25"/>
                      <a:pt x="34" y="25"/>
                      <a:pt x="34" y="25"/>
                    </a:cubicBezTo>
                    <a:cubicBezTo>
                      <a:pt x="41" y="30"/>
                      <a:pt x="41" y="30"/>
                      <a:pt x="41" y="30"/>
                    </a:cubicBezTo>
                    <a:cubicBezTo>
                      <a:pt x="48" y="33"/>
                      <a:pt x="48" y="33"/>
                      <a:pt x="48" y="33"/>
                    </a:cubicBezTo>
                    <a:cubicBezTo>
                      <a:pt x="54" y="33"/>
                      <a:pt x="54" y="33"/>
                      <a:pt x="54" y="33"/>
                    </a:cubicBezTo>
                    <a:cubicBezTo>
                      <a:pt x="54" y="33"/>
                      <a:pt x="54" y="33"/>
                      <a:pt x="54" y="33"/>
                    </a:cubicBezTo>
                    <a:cubicBezTo>
                      <a:pt x="56" y="34"/>
                      <a:pt x="56" y="34"/>
                      <a:pt x="56" y="34"/>
                    </a:cubicBezTo>
                    <a:cubicBezTo>
                      <a:pt x="57" y="33"/>
                      <a:pt x="57" y="33"/>
                      <a:pt x="57" y="33"/>
                    </a:cubicBezTo>
                    <a:cubicBezTo>
                      <a:pt x="59" y="33"/>
                      <a:pt x="59" y="33"/>
                      <a:pt x="59" y="33"/>
                    </a:cubicBezTo>
                    <a:cubicBezTo>
                      <a:pt x="60" y="33"/>
                      <a:pt x="60" y="33"/>
                      <a:pt x="60" y="33"/>
                    </a:cubicBezTo>
                    <a:cubicBezTo>
                      <a:pt x="61" y="32"/>
                      <a:pt x="61" y="32"/>
                      <a:pt x="61" y="32"/>
                    </a:cubicBezTo>
                    <a:cubicBezTo>
                      <a:pt x="61" y="32"/>
                      <a:pt x="61" y="32"/>
                      <a:pt x="61" y="32"/>
                    </a:cubicBezTo>
                    <a:cubicBezTo>
                      <a:pt x="61" y="32"/>
                      <a:pt x="61" y="32"/>
                      <a:pt x="61" y="32"/>
                    </a:cubicBezTo>
                    <a:cubicBezTo>
                      <a:pt x="61" y="31"/>
                      <a:pt x="61" y="31"/>
                      <a:pt x="61" y="31"/>
                    </a:cubicBezTo>
                    <a:cubicBezTo>
                      <a:pt x="61" y="31"/>
                      <a:pt x="61" y="31"/>
                      <a:pt x="61" y="31"/>
                    </a:cubicBezTo>
                    <a:cubicBezTo>
                      <a:pt x="62" y="31"/>
                      <a:pt x="62" y="31"/>
                      <a:pt x="62" y="31"/>
                    </a:cubicBezTo>
                    <a:cubicBezTo>
                      <a:pt x="61" y="28"/>
                      <a:pt x="61" y="28"/>
                      <a:pt x="61" y="28"/>
                    </a:cubicBezTo>
                    <a:cubicBezTo>
                      <a:pt x="60" y="27"/>
                      <a:pt x="60" y="27"/>
                      <a:pt x="60" y="27"/>
                    </a:cubicBezTo>
                    <a:cubicBezTo>
                      <a:pt x="61" y="27"/>
                      <a:pt x="61" y="27"/>
                      <a:pt x="61" y="27"/>
                    </a:cubicBezTo>
                    <a:cubicBezTo>
                      <a:pt x="61" y="27"/>
                      <a:pt x="61" y="27"/>
                      <a:pt x="61" y="27"/>
                    </a:cubicBezTo>
                    <a:cubicBezTo>
                      <a:pt x="61" y="27"/>
                      <a:pt x="61" y="27"/>
                      <a:pt x="61" y="27"/>
                    </a:cubicBezTo>
                    <a:cubicBezTo>
                      <a:pt x="62" y="22"/>
                      <a:pt x="62" y="22"/>
                      <a:pt x="62" y="22"/>
                    </a:cubicBezTo>
                    <a:cubicBezTo>
                      <a:pt x="62" y="21"/>
                      <a:pt x="62" y="21"/>
                      <a:pt x="62" y="21"/>
                    </a:cubicBezTo>
                    <a:cubicBezTo>
                      <a:pt x="49" y="20"/>
                      <a:pt x="49" y="20"/>
                      <a:pt x="49" y="20"/>
                    </a:cubicBezTo>
                    <a:cubicBezTo>
                      <a:pt x="41" y="18"/>
                      <a:pt x="41" y="18"/>
                      <a:pt x="41" y="18"/>
                    </a:cubicBezTo>
                    <a:cubicBezTo>
                      <a:pt x="34" y="14"/>
                      <a:pt x="34" y="14"/>
                      <a:pt x="34" y="14"/>
                    </a:cubicBezTo>
                    <a:cubicBezTo>
                      <a:pt x="28" y="10"/>
                      <a:pt x="28" y="10"/>
                      <a:pt x="28" y="10"/>
                    </a:cubicBezTo>
                    <a:cubicBezTo>
                      <a:pt x="21" y="6"/>
                      <a:pt x="21" y="6"/>
                      <a:pt x="21" y="6"/>
                    </a:cubicBezTo>
                    <a:cubicBezTo>
                      <a:pt x="14" y="0"/>
                      <a:pt x="14" y="0"/>
                      <a:pt x="14" y="0"/>
                    </a:cubicBezTo>
                    <a:cubicBezTo>
                      <a:pt x="8" y="2"/>
                      <a:pt x="8" y="2"/>
                      <a:pt x="8" y="2"/>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415" name="Iceland">
                <a:extLst>
                  <a:ext uri="{FF2B5EF4-FFF2-40B4-BE49-F238E27FC236}">
                    <a16:creationId xmlns:a16="http://schemas.microsoft.com/office/drawing/2014/main" id="{5282D190-270F-4046-A0ED-19C83884179F}"/>
                  </a:ext>
                </a:extLst>
              </p:cNvPr>
              <p:cNvSpPr>
                <a:spLocks/>
              </p:cNvSpPr>
              <p:nvPr/>
            </p:nvSpPr>
            <p:spPr bwMode="auto">
              <a:xfrm>
                <a:off x="5250628" y="2556332"/>
                <a:ext cx="274750" cy="162619"/>
              </a:xfrm>
              <a:custGeom>
                <a:avLst/>
                <a:gdLst>
                  <a:gd name="T0" fmla="*/ 305 w 340"/>
                  <a:gd name="T1" fmla="*/ 12 h 230"/>
                  <a:gd name="T2" fmla="*/ 292 w 340"/>
                  <a:gd name="T3" fmla="*/ 33 h 230"/>
                  <a:gd name="T4" fmla="*/ 305 w 340"/>
                  <a:gd name="T5" fmla="*/ 49 h 230"/>
                  <a:gd name="T6" fmla="*/ 315 w 340"/>
                  <a:gd name="T7" fmla="*/ 61 h 230"/>
                  <a:gd name="T8" fmla="*/ 332 w 340"/>
                  <a:gd name="T9" fmla="*/ 72 h 230"/>
                  <a:gd name="T10" fmla="*/ 336 w 340"/>
                  <a:gd name="T11" fmla="*/ 87 h 230"/>
                  <a:gd name="T12" fmla="*/ 338 w 340"/>
                  <a:gd name="T13" fmla="*/ 98 h 230"/>
                  <a:gd name="T14" fmla="*/ 339 w 340"/>
                  <a:gd name="T15" fmla="*/ 113 h 230"/>
                  <a:gd name="T16" fmla="*/ 325 w 340"/>
                  <a:gd name="T17" fmla="*/ 135 h 230"/>
                  <a:gd name="T18" fmla="*/ 313 w 340"/>
                  <a:gd name="T19" fmla="*/ 150 h 230"/>
                  <a:gd name="T20" fmla="*/ 280 w 340"/>
                  <a:gd name="T21" fmla="*/ 170 h 230"/>
                  <a:gd name="T22" fmla="*/ 230 w 340"/>
                  <a:gd name="T23" fmla="*/ 202 h 230"/>
                  <a:gd name="T24" fmla="*/ 203 w 340"/>
                  <a:gd name="T25" fmla="*/ 221 h 230"/>
                  <a:gd name="T26" fmla="*/ 192 w 340"/>
                  <a:gd name="T27" fmla="*/ 227 h 230"/>
                  <a:gd name="T28" fmla="*/ 124 w 340"/>
                  <a:gd name="T29" fmla="*/ 210 h 230"/>
                  <a:gd name="T30" fmla="*/ 125 w 340"/>
                  <a:gd name="T31" fmla="*/ 203 h 230"/>
                  <a:gd name="T32" fmla="*/ 103 w 340"/>
                  <a:gd name="T33" fmla="*/ 195 h 230"/>
                  <a:gd name="T34" fmla="*/ 58 w 340"/>
                  <a:gd name="T35" fmla="*/ 200 h 230"/>
                  <a:gd name="T36" fmla="*/ 58 w 340"/>
                  <a:gd name="T37" fmla="*/ 185 h 230"/>
                  <a:gd name="T38" fmla="*/ 82 w 340"/>
                  <a:gd name="T39" fmla="*/ 174 h 230"/>
                  <a:gd name="T40" fmla="*/ 79 w 340"/>
                  <a:gd name="T41" fmla="*/ 166 h 230"/>
                  <a:gd name="T42" fmla="*/ 79 w 340"/>
                  <a:gd name="T43" fmla="*/ 151 h 230"/>
                  <a:gd name="T44" fmla="*/ 72 w 340"/>
                  <a:gd name="T45" fmla="*/ 149 h 230"/>
                  <a:gd name="T46" fmla="*/ 63 w 340"/>
                  <a:gd name="T47" fmla="*/ 131 h 230"/>
                  <a:gd name="T48" fmla="*/ 15 w 340"/>
                  <a:gd name="T49" fmla="*/ 129 h 230"/>
                  <a:gd name="T50" fmla="*/ 36 w 340"/>
                  <a:gd name="T51" fmla="*/ 119 h 230"/>
                  <a:gd name="T52" fmla="*/ 53 w 340"/>
                  <a:gd name="T53" fmla="*/ 112 h 230"/>
                  <a:gd name="T54" fmla="*/ 84 w 340"/>
                  <a:gd name="T55" fmla="*/ 103 h 230"/>
                  <a:gd name="T56" fmla="*/ 72 w 340"/>
                  <a:gd name="T57" fmla="*/ 90 h 230"/>
                  <a:gd name="T58" fmla="*/ 52 w 340"/>
                  <a:gd name="T59" fmla="*/ 75 h 230"/>
                  <a:gd name="T60" fmla="*/ 1 w 340"/>
                  <a:gd name="T61" fmla="*/ 79 h 230"/>
                  <a:gd name="T62" fmla="*/ 15 w 340"/>
                  <a:gd name="T63" fmla="*/ 68 h 230"/>
                  <a:gd name="T64" fmla="*/ 31 w 340"/>
                  <a:gd name="T65" fmla="*/ 64 h 230"/>
                  <a:gd name="T66" fmla="*/ 21 w 340"/>
                  <a:gd name="T67" fmla="*/ 51 h 230"/>
                  <a:gd name="T68" fmla="*/ 23 w 340"/>
                  <a:gd name="T69" fmla="*/ 35 h 230"/>
                  <a:gd name="T70" fmla="*/ 29 w 340"/>
                  <a:gd name="T71" fmla="*/ 28 h 230"/>
                  <a:gd name="T72" fmla="*/ 45 w 340"/>
                  <a:gd name="T73" fmla="*/ 42 h 230"/>
                  <a:gd name="T74" fmla="*/ 58 w 340"/>
                  <a:gd name="T75" fmla="*/ 45 h 230"/>
                  <a:gd name="T76" fmla="*/ 63 w 340"/>
                  <a:gd name="T77" fmla="*/ 35 h 230"/>
                  <a:gd name="T78" fmla="*/ 62 w 340"/>
                  <a:gd name="T79" fmla="*/ 20 h 230"/>
                  <a:gd name="T80" fmla="*/ 42 w 340"/>
                  <a:gd name="T81" fmla="*/ 13 h 230"/>
                  <a:gd name="T82" fmla="*/ 72 w 340"/>
                  <a:gd name="T83" fmla="*/ 17 h 230"/>
                  <a:gd name="T84" fmla="*/ 92 w 340"/>
                  <a:gd name="T85" fmla="*/ 43 h 230"/>
                  <a:gd name="T86" fmla="*/ 88 w 340"/>
                  <a:gd name="T87" fmla="*/ 62 h 230"/>
                  <a:gd name="T88" fmla="*/ 97 w 340"/>
                  <a:gd name="T89" fmla="*/ 76 h 230"/>
                  <a:gd name="T90" fmla="*/ 104 w 340"/>
                  <a:gd name="T91" fmla="*/ 96 h 230"/>
                  <a:gd name="T92" fmla="*/ 114 w 340"/>
                  <a:gd name="T93" fmla="*/ 68 h 230"/>
                  <a:gd name="T94" fmla="*/ 128 w 340"/>
                  <a:gd name="T95" fmla="*/ 62 h 230"/>
                  <a:gd name="T96" fmla="*/ 143 w 340"/>
                  <a:gd name="T97" fmla="*/ 46 h 230"/>
                  <a:gd name="T98" fmla="*/ 156 w 340"/>
                  <a:gd name="T99" fmla="*/ 42 h 230"/>
                  <a:gd name="T100" fmla="*/ 178 w 340"/>
                  <a:gd name="T101" fmla="*/ 28 h 230"/>
                  <a:gd name="T102" fmla="*/ 198 w 340"/>
                  <a:gd name="T103" fmla="*/ 60 h 230"/>
                  <a:gd name="T104" fmla="*/ 205 w 340"/>
                  <a:gd name="T105" fmla="*/ 30 h 230"/>
                  <a:gd name="T106" fmla="*/ 223 w 340"/>
                  <a:gd name="T107" fmla="*/ 34 h 230"/>
                  <a:gd name="T108" fmla="*/ 245 w 340"/>
                  <a:gd name="T109" fmla="*/ 28 h 230"/>
                  <a:gd name="T110" fmla="*/ 265 w 340"/>
                  <a:gd name="T111" fmla="*/ 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 h="230">
                    <a:moveTo>
                      <a:pt x="278" y="23"/>
                    </a:moveTo>
                    <a:lnTo>
                      <a:pt x="278" y="23"/>
                    </a:lnTo>
                    <a:lnTo>
                      <a:pt x="282" y="23"/>
                    </a:lnTo>
                    <a:lnTo>
                      <a:pt x="288" y="21"/>
                    </a:lnTo>
                    <a:lnTo>
                      <a:pt x="290" y="19"/>
                    </a:lnTo>
                    <a:lnTo>
                      <a:pt x="296" y="13"/>
                    </a:lnTo>
                    <a:lnTo>
                      <a:pt x="300" y="11"/>
                    </a:lnTo>
                    <a:lnTo>
                      <a:pt x="305" y="12"/>
                    </a:lnTo>
                    <a:lnTo>
                      <a:pt x="308" y="11"/>
                    </a:lnTo>
                    <a:lnTo>
                      <a:pt x="308" y="12"/>
                    </a:lnTo>
                    <a:lnTo>
                      <a:pt x="305" y="14"/>
                    </a:lnTo>
                    <a:lnTo>
                      <a:pt x="302" y="15"/>
                    </a:lnTo>
                    <a:lnTo>
                      <a:pt x="298" y="19"/>
                    </a:lnTo>
                    <a:lnTo>
                      <a:pt x="294" y="27"/>
                    </a:lnTo>
                    <a:lnTo>
                      <a:pt x="292" y="31"/>
                    </a:lnTo>
                    <a:lnTo>
                      <a:pt x="292" y="33"/>
                    </a:lnTo>
                    <a:lnTo>
                      <a:pt x="295" y="36"/>
                    </a:lnTo>
                    <a:lnTo>
                      <a:pt x="299" y="38"/>
                    </a:lnTo>
                    <a:lnTo>
                      <a:pt x="302" y="36"/>
                    </a:lnTo>
                    <a:lnTo>
                      <a:pt x="303" y="37"/>
                    </a:lnTo>
                    <a:lnTo>
                      <a:pt x="305" y="39"/>
                    </a:lnTo>
                    <a:lnTo>
                      <a:pt x="306" y="41"/>
                    </a:lnTo>
                    <a:lnTo>
                      <a:pt x="306" y="44"/>
                    </a:lnTo>
                    <a:lnTo>
                      <a:pt x="305" y="49"/>
                    </a:lnTo>
                    <a:lnTo>
                      <a:pt x="303" y="53"/>
                    </a:lnTo>
                    <a:lnTo>
                      <a:pt x="300" y="57"/>
                    </a:lnTo>
                    <a:lnTo>
                      <a:pt x="301" y="59"/>
                    </a:lnTo>
                    <a:lnTo>
                      <a:pt x="303" y="59"/>
                    </a:lnTo>
                    <a:lnTo>
                      <a:pt x="313" y="57"/>
                    </a:lnTo>
                    <a:lnTo>
                      <a:pt x="314" y="57"/>
                    </a:lnTo>
                    <a:lnTo>
                      <a:pt x="315" y="58"/>
                    </a:lnTo>
                    <a:lnTo>
                      <a:pt x="315" y="61"/>
                    </a:lnTo>
                    <a:lnTo>
                      <a:pt x="316" y="63"/>
                    </a:lnTo>
                    <a:lnTo>
                      <a:pt x="317" y="65"/>
                    </a:lnTo>
                    <a:lnTo>
                      <a:pt x="316" y="67"/>
                    </a:lnTo>
                    <a:lnTo>
                      <a:pt x="312" y="73"/>
                    </a:lnTo>
                    <a:lnTo>
                      <a:pt x="317" y="69"/>
                    </a:lnTo>
                    <a:lnTo>
                      <a:pt x="321" y="68"/>
                    </a:lnTo>
                    <a:lnTo>
                      <a:pt x="329" y="70"/>
                    </a:lnTo>
                    <a:lnTo>
                      <a:pt x="332" y="72"/>
                    </a:lnTo>
                    <a:lnTo>
                      <a:pt x="333" y="76"/>
                    </a:lnTo>
                    <a:lnTo>
                      <a:pt x="336" y="75"/>
                    </a:lnTo>
                    <a:lnTo>
                      <a:pt x="337" y="75"/>
                    </a:lnTo>
                    <a:lnTo>
                      <a:pt x="338" y="77"/>
                    </a:lnTo>
                    <a:lnTo>
                      <a:pt x="339" y="80"/>
                    </a:lnTo>
                    <a:lnTo>
                      <a:pt x="337" y="83"/>
                    </a:lnTo>
                    <a:lnTo>
                      <a:pt x="337" y="86"/>
                    </a:lnTo>
                    <a:lnTo>
                      <a:pt x="336" y="87"/>
                    </a:lnTo>
                    <a:lnTo>
                      <a:pt x="333" y="88"/>
                    </a:lnTo>
                    <a:lnTo>
                      <a:pt x="333" y="89"/>
                    </a:lnTo>
                    <a:lnTo>
                      <a:pt x="334" y="92"/>
                    </a:lnTo>
                    <a:lnTo>
                      <a:pt x="335" y="94"/>
                    </a:lnTo>
                    <a:lnTo>
                      <a:pt x="337" y="94"/>
                    </a:lnTo>
                    <a:lnTo>
                      <a:pt x="338" y="95"/>
                    </a:lnTo>
                    <a:lnTo>
                      <a:pt x="338" y="97"/>
                    </a:lnTo>
                    <a:lnTo>
                      <a:pt x="338" y="98"/>
                    </a:lnTo>
                    <a:lnTo>
                      <a:pt x="337" y="99"/>
                    </a:lnTo>
                    <a:lnTo>
                      <a:pt x="336" y="100"/>
                    </a:lnTo>
                    <a:lnTo>
                      <a:pt x="334" y="102"/>
                    </a:lnTo>
                    <a:lnTo>
                      <a:pt x="340" y="105"/>
                    </a:lnTo>
                    <a:lnTo>
                      <a:pt x="340" y="107"/>
                    </a:lnTo>
                    <a:lnTo>
                      <a:pt x="340" y="109"/>
                    </a:lnTo>
                    <a:lnTo>
                      <a:pt x="340" y="111"/>
                    </a:lnTo>
                    <a:lnTo>
                      <a:pt x="339" y="113"/>
                    </a:lnTo>
                    <a:lnTo>
                      <a:pt x="337" y="115"/>
                    </a:lnTo>
                    <a:lnTo>
                      <a:pt x="334" y="115"/>
                    </a:lnTo>
                    <a:lnTo>
                      <a:pt x="331" y="116"/>
                    </a:lnTo>
                    <a:lnTo>
                      <a:pt x="332" y="119"/>
                    </a:lnTo>
                    <a:lnTo>
                      <a:pt x="332" y="122"/>
                    </a:lnTo>
                    <a:lnTo>
                      <a:pt x="331" y="126"/>
                    </a:lnTo>
                    <a:lnTo>
                      <a:pt x="328" y="132"/>
                    </a:lnTo>
                    <a:lnTo>
                      <a:pt x="325" y="135"/>
                    </a:lnTo>
                    <a:lnTo>
                      <a:pt x="322" y="137"/>
                    </a:lnTo>
                    <a:lnTo>
                      <a:pt x="317" y="136"/>
                    </a:lnTo>
                    <a:lnTo>
                      <a:pt x="315" y="135"/>
                    </a:lnTo>
                    <a:lnTo>
                      <a:pt x="315" y="139"/>
                    </a:lnTo>
                    <a:lnTo>
                      <a:pt x="312" y="142"/>
                    </a:lnTo>
                    <a:lnTo>
                      <a:pt x="313" y="145"/>
                    </a:lnTo>
                    <a:lnTo>
                      <a:pt x="314" y="146"/>
                    </a:lnTo>
                    <a:lnTo>
                      <a:pt x="313" y="150"/>
                    </a:lnTo>
                    <a:lnTo>
                      <a:pt x="312" y="153"/>
                    </a:lnTo>
                    <a:lnTo>
                      <a:pt x="309" y="156"/>
                    </a:lnTo>
                    <a:lnTo>
                      <a:pt x="307" y="158"/>
                    </a:lnTo>
                    <a:lnTo>
                      <a:pt x="302" y="161"/>
                    </a:lnTo>
                    <a:lnTo>
                      <a:pt x="298" y="165"/>
                    </a:lnTo>
                    <a:lnTo>
                      <a:pt x="295" y="167"/>
                    </a:lnTo>
                    <a:lnTo>
                      <a:pt x="287" y="167"/>
                    </a:lnTo>
                    <a:lnTo>
                      <a:pt x="280" y="170"/>
                    </a:lnTo>
                    <a:lnTo>
                      <a:pt x="269" y="176"/>
                    </a:lnTo>
                    <a:lnTo>
                      <a:pt x="262" y="180"/>
                    </a:lnTo>
                    <a:lnTo>
                      <a:pt x="257" y="186"/>
                    </a:lnTo>
                    <a:lnTo>
                      <a:pt x="250" y="194"/>
                    </a:lnTo>
                    <a:lnTo>
                      <a:pt x="244" y="198"/>
                    </a:lnTo>
                    <a:lnTo>
                      <a:pt x="241" y="199"/>
                    </a:lnTo>
                    <a:lnTo>
                      <a:pt x="235" y="199"/>
                    </a:lnTo>
                    <a:lnTo>
                      <a:pt x="230" y="202"/>
                    </a:lnTo>
                    <a:lnTo>
                      <a:pt x="213" y="206"/>
                    </a:lnTo>
                    <a:lnTo>
                      <a:pt x="208" y="208"/>
                    </a:lnTo>
                    <a:lnTo>
                      <a:pt x="207" y="211"/>
                    </a:lnTo>
                    <a:lnTo>
                      <a:pt x="204" y="214"/>
                    </a:lnTo>
                    <a:lnTo>
                      <a:pt x="204" y="215"/>
                    </a:lnTo>
                    <a:lnTo>
                      <a:pt x="205" y="216"/>
                    </a:lnTo>
                    <a:lnTo>
                      <a:pt x="206" y="217"/>
                    </a:lnTo>
                    <a:lnTo>
                      <a:pt x="203" y="221"/>
                    </a:lnTo>
                    <a:lnTo>
                      <a:pt x="199" y="224"/>
                    </a:lnTo>
                    <a:lnTo>
                      <a:pt x="197" y="224"/>
                    </a:lnTo>
                    <a:lnTo>
                      <a:pt x="195" y="221"/>
                    </a:lnTo>
                    <a:lnTo>
                      <a:pt x="194" y="221"/>
                    </a:lnTo>
                    <a:lnTo>
                      <a:pt x="194" y="222"/>
                    </a:lnTo>
                    <a:lnTo>
                      <a:pt x="194" y="222"/>
                    </a:lnTo>
                    <a:lnTo>
                      <a:pt x="195" y="225"/>
                    </a:lnTo>
                    <a:lnTo>
                      <a:pt x="192" y="227"/>
                    </a:lnTo>
                    <a:lnTo>
                      <a:pt x="181" y="230"/>
                    </a:lnTo>
                    <a:lnTo>
                      <a:pt x="163" y="227"/>
                    </a:lnTo>
                    <a:lnTo>
                      <a:pt x="155" y="225"/>
                    </a:lnTo>
                    <a:lnTo>
                      <a:pt x="146" y="221"/>
                    </a:lnTo>
                    <a:lnTo>
                      <a:pt x="141" y="220"/>
                    </a:lnTo>
                    <a:lnTo>
                      <a:pt x="133" y="219"/>
                    </a:lnTo>
                    <a:lnTo>
                      <a:pt x="127" y="214"/>
                    </a:lnTo>
                    <a:lnTo>
                      <a:pt x="124" y="210"/>
                    </a:lnTo>
                    <a:lnTo>
                      <a:pt x="124" y="209"/>
                    </a:lnTo>
                    <a:lnTo>
                      <a:pt x="124" y="207"/>
                    </a:lnTo>
                    <a:lnTo>
                      <a:pt x="125" y="206"/>
                    </a:lnTo>
                    <a:lnTo>
                      <a:pt x="126" y="205"/>
                    </a:lnTo>
                    <a:lnTo>
                      <a:pt x="128" y="205"/>
                    </a:lnTo>
                    <a:lnTo>
                      <a:pt x="128" y="205"/>
                    </a:lnTo>
                    <a:lnTo>
                      <a:pt x="127" y="202"/>
                    </a:lnTo>
                    <a:lnTo>
                      <a:pt x="125" y="203"/>
                    </a:lnTo>
                    <a:lnTo>
                      <a:pt x="121" y="207"/>
                    </a:lnTo>
                    <a:lnTo>
                      <a:pt x="119" y="207"/>
                    </a:lnTo>
                    <a:lnTo>
                      <a:pt x="117" y="205"/>
                    </a:lnTo>
                    <a:lnTo>
                      <a:pt x="117" y="203"/>
                    </a:lnTo>
                    <a:lnTo>
                      <a:pt x="112" y="202"/>
                    </a:lnTo>
                    <a:lnTo>
                      <a:pt x="108" y="200"/>
                    </a:lnTo>
                    <a:lnTo>
                      <a:pt x="104" y="196"/>
                    </a:lnTo>
                    <a:lnTo>
                      <a:pt x="103" y="195"/>
                    </a:lnTo>
                    <a:lnTo>
                      <a:pt x="105" y="193"/>
                    </a:lnTo>
                    <a:lnTo>
                      <a:pt x="105" y="192"/>
                    </a:lnTo>
                    <a:lnTo>
                      <a:pt x="104" y="192"/>
                    </a:lnTo>
                    <a:lnTo>
                      <a:pt x="101" y="193"/>
                    </a:lnTo>
                    <a:lnTo>
                      <a:pt x="96" y="197"/>
                    </a:lnTo>
                    <a:lnTo>
                      <a:pt x="94" y="198"/>
                    </a:lnTo>
                    <a:lnTo>
                      <a:pt x="65" y="199"/>
                    </a:lnTo>
                    <a:lnTo>
                      <a:pt x="58" y="200"/>
                    </a:lnTo>
                    <a:lnTo>
                      <a:pt x="57" y="200"/>
                    </a:lnTo>
                    <a:lnTo>
                      <a:pt x="55" y="198"/>
                    </a:lnTo>
                    <a:lnTo>
                      <a:pt x="54" y="191"/>
                    </a:lnTo>
                    <a:lnTo>
                      <a:pt x="54" y="187"/>
                    </a:lnTo>
                    <a:lnTo>
                      <a:pt x="54" y="185"/>
                    </a:lnTo>
                    <a:lnTo>
                      <a:pt x="55" y="182"/>
                    </a:lnTo>
                    <a:lnTo>
                      <a:pt x="57" y="183"/>
                    </a:lnTo>
                    <a:lnTo>
                      <a:pt x="58" y="185"/>
                    </a:lnTo>
                    <a:lnTo>
                      <a:pt x="60" y="187"/>
                    </a:lnTo>
                    <a:lnTo>
                      <a:pt x="61" y="189"/>
                    </a:lnTo>
                    <a:lnTo>
                      <a:pt x="71" y="185"/>
                    </a:lnTo>
                    <a:lnTo>
                      <a:pt x="75" y="183"/>
                    </a:lnTo>
                    <a:lnTo>
                      <a:pt x="77" y="181"/>
                    </a:lnTo>
                    <a:lnTo>
                      <a:pt x="79" y="177"/>
                    </a:lnTo>
                    <a:lnTo>
                      <a:pt x="81" y="175"/>
                    </a:lnTo>
                    <a:lnTo>
                      <a:pt x="82" y="174"/>
                    </a:lnTo>
                    <a:lnTo>
                      <a:pt x="84" y="168"/>
                    </a:lnTo>
                    <a:lnTo>
                      <a:pt x="86" y="165"/>
                    </a:lnTo>
                    <a:lnTo>
                      <a:pt x="87" y="163"/>
                    </a:lnTo>
                    <a:lnTo>
                      <a:pt x="89" y="162"/>
                    </a:lnTo>
                    <a:lnTo>
                      <a:pt x="94" y="161"/>
                    </a:lnTo>
                    <a:lnTo>
                      <a:pt x="91" y="160"/>
                    </a:lnTo>
                    <a:lnTo>
                      <a:pt x="88" y="160"/>
                    </a:lnTo>
                    <a:lnTo>
                      <a:pt x="79" y="166"/>
                    </a:lnTo>
                    <a:lnTo>
                      <a:pt x="75" y="166"/>
                    </a:lnTo>
                    <a:lnTo>
                      <a:pt x="76" y="165"/>
                    </a:lnTo>
                    <a:lnTo>
                      <a:pt x="77" y="163"/>
                    </a:lnTo>
                    <a:lnTo>
                      <a:pt x="80" y="160"/>
                    </a:lnTo>
                    <a:lnTo>
                      <a:pt x="78" y="160"/>
                    </a:lnTo>
                    <a:lnTo>
                      <a:pt x="77" y="159"/>
                    </a:lnTo>
                    <a:lnTo>
                      <a:pt x="77" y="156"/>
                    </a:lnTo>
                    <a:lnTo>
                      <a:pt x="79" y="151"/>
                    </a:lnTo>
                    <a:lnTo>
                      <a:pt x="86" y="145"/>
                    </a:lnTo>
                    <a:lnTo>
                      <a:pt x="89" y="144"/>
                    </a:lnTo>
                    <a:lnTo>
                      <a:pt x="90" y="143"/>
                    </a:lnTo>
                    <a:lnTo>
                      <a:pt x="89" y="142"/>
                    </a:lnTo>
                    <a:lnTo>
                      <a:pt x="87" y="142"/>
                    </a:lnTo>
                    <a:lnTo>
                      <a:pt x="79" y="148"/>
                    </a:lnTo>
                    <a:lnTo>
                      <a:pt x="74" y="150"/>
                    </a:lnTo>
                    <a:lnTo>
                      <a:pt x="72" y="149"/>
                    </a:lnTo>
                    <a:lnTo>
                      <a:pt x="69" y="147"/>
                    </a:lnTo>
                    <a:lnTo>
                      <a:pt x="68" y="146"/>
                    </a:lnTo>
                    <a:lnTo>
                      <a:pt x="67" y="143"/>
                    </a:lnTo>
                    <a:lnTo>
                      <a:pt x="67" y="142"/>
                    </a:lnTo>
                    <a:lnTo>
                      <a:pt x="70" y="137"/>
                    </a:lnTo>
                    <a:lnTo>
                      <a:pt x="69" y="136"/>
                    </a:lnTo>
                    <a:lnTo>
                      <a:pt x="68" y="135"/>
                    </a:lnTo>
                    <a:lnTo>
                      <a:pt x="63" y="131"/>
                    </a:lnTo>
                    <a:lnTo>
                      <a:pt x="55" y="131"/>
                    </a:lnTo>
                    <a:lnTo>
                      <a:pt x="35" y="129"/>
                    </a:lnTo>
                    <a:lnTo>
                      <a:pt x="31" y="130"/>
                    </a:lnTo>
                    <a:lnTo>
                      <a:pt x="24" y="134"/>
                    </a:lnTo>
                    <a:lnTo>
                      <a:pt x="20" y="135"/>
                    </a:lnTo>
                    <a:lnTo>
                      <a:pt x="19" y="134"/>
                    </a:lnTo>
                    <a:lnTo>
                      <a:pt x="17" y="132"/>
                    </a:lnTo>
                    <a:lnTo>
                      <a:pt x="15" y="129"/>
                    </a:lnTo>
                    <a:lnTo>
                      <a:pt x="14" y="126"/>
                    </a:lnTo>
                    <a:lnTo>
                      <a:pt x="15" y="123"/>
                    </a:lnTo>
                    <a:lnTo>
                      <a:pt x="17" y="122"/>
                    </a:lnTo>
                    <a:lnTo>
                      <a:pt x="19" y="121"/>
                    </a:lnTo>
                    <a:lnTo>
                      <a:pt x="24" y="122"/>
                    </a:lnTo>
                    <a:lnTo>
                      <a:pt x="31" y="120"/>
                    </a:lnTo>
                    <a:lnTo>
                      <a:pt x="35" y="119"/>
                    </a:lnTo>
                    <a:lnTo>
                      <a:pt x="36" y="119"/>
                    </a:lnTo>
                    <a:lnTo>
                      <a:pt x="39" y="116"/>
                    </a:lnTo>
                    <a:lnTo>
                      <a:pt x="40" y="116"/>
                    </a:lnTo>
                    <a:lnTo>
                      <a:pt x="42" y="117"/>
                    </a:lnTo>
                    <a:lnTo>
                      <a:pt x="42" y="118"/>
                    </a:lnTo>
                    <a:lnTo>
                      <a:pt x="49" y="116"/>
                    </a:lnTo>
                    <a:lnTo>
                      <a:pt x="51" y="114"/>
                    </a:lnTo>
                    <a:lnTo>
                      <a:pt x="52" y="113"/>
                    </a:lnTo>
                    <a:lnTo>
                      <a:pt x="53" y="112"/>
                    </a:lnTo>
                    <a:lnTo>
                      <a:pt x="56" y="114"/>
                    </a:lnTo>
                    <a:lnTo>
                      <a:pt x="58" y="114"/>
                    </a:lnTo>
                    <a:lnTo>
                      <a:pt x="62" y="113"/>
                    </a:lnTo>
                    <a:lnTo>
                      <a:pt x="67" y="112"/>
                    </a:lnTo>
                    <a:lnTo>
                      <a:pt x="80" y="112"/>
                    </a:lnTo>
                    <a:lnTo>
                      <a:pt x="82" y="110"/>
                    </a:lnTo>
                    <a:lnTo>
                      <a:pt x="83" y="108"/>
                    </a:lnTo>
                    <a:lnTo>
                      <a:pt x="84" y="103"/>
                    </a:lnTo>
                    <a:lnTo>
                      <a:pt x="84" y="102"/>
                    </a:lnTo>
                    <a:lnTo>
                      <a:pt x="76" y="107"/>
                    </a:lnTo>
                    <a:lnTo>
                      <a:pt x="74" y="106"/>
                    </a:lnTo>
                    <a:lnTo>
                      <a:pt x="65" y="104"/>
                    </a:lnTo>
                    <a:lnTo>
                      <a:pt x="61" y="101"/>
                    </a:lnTo>
                    <a:lnTo>
                      <a:pt x="62" y="99"/>
                    </a:lnTo>
                    <a:lnTo>
                      <a:pt x="67" y="94"/>
                    </a:lnTo>
                    <a:lnTo>
                      <a:pt x="72" y="90"/>
                    </a:lnTo>
                    <a:lnTo>
                      <a:pt x="80" y="86"/>
                    </a:lnTo>
                    <a:lnTo>
                      <a:pt x="82" y="84"/>
                    </a:lnTo>
                    <a:lnTo>
                      <a:pt x="82" y="83"/>
                    </a:lnTo>
                    <a:lnTo>
                      <a:pt x="77" y="79"/>
                    </a:lnTo>
                    <a:lnTo>
                      <a:pt x="67" y="80"/>
                    </a:lnTo>
                    <a:lnTo>
                      <a:pt x="65" y="76"/>
                    </a:lnTo>
                    <a:lnTo>
                      <a:pt x="57" y="74"/>
                    </a:lnTo>
                    <a:lnTo>
                      <a:pt x="52" y="75"/>
                    </a:lnTo>
                    <a:lnTo>
                      <a:pt x="49" y="73"/>
                    </a:lnTo>
                    <a:lnTo>
                      <a:pt x="42" y="76"/>
                    </a:lnTo>
                    <a:lnTo>
                      <a:pt x="27" y="81"/>
                    </a:lnTo>
                    <a:lnTo>
                      <a:pt x="21" y="84"/>
                    </a:lnTo>
                    <a:lnTo>
                      <a:pt x="18" y="86"/>
                    </a:lnTo>
                    <a:lnTo>
                      <a:pt x="14" y="83"/>
                    </a:lnTo>
                    <a:lnTo>
                      <a:pt x="8" y="80"/>
                    </a:lnTo>
                    <a:lnTo>
                      <a:pt x="1" y="79"/>
                    </a:lnTo>
                    <a:lnTo>
                      <a:pt x="0" y="77"/>
                    </a:lnTo>
                    <a:lnTo>
                      <a:pt x="4" y="71"/>
                    </a:lnTo>
                    <a:lnTo>
                      <a:pt x="7" y="70"/>
                    </a:lnTo>
                    <a:lnTo>
                      <a:pt x="10" y="70"/>
                    </a:lnTo>
                    <a:lnTo>
                      <a:pt x="15" y="74"/>
                    </a:lnTo>
                    <a:lnTo>
                      <a:pt x="19" y="76"/>
                    </a:lnTo>
                    <a:lnTo>
                      <a:pt x="14" y="70"/>
                    </a:lnTo>
                    <a:lnTo>
                      <a:pt x="15" y="68"/>
                    </a:lnTo>
                    <a:lnTo>
                      <a:pt x="14" y="64"/>
                    </a:lnTo>
                    <a:lnTo>
                      <a:pt x="13" y="63"/>
                    </a:lnTo>
                    <a:lnTo>
                      <a:pt x="11" y="59"/>
                    </a:lnTo>
                    <a:lnTo>
                      <a:pt x="12" y="58"/>
                    </a:lnTo>
                    <a:lnTo>
                      <a:pt x="14" y="57"/>
                    </a:lnTo>
                    <a:lnTo>
                      <a:pt x="18" y="59"/>
                    </a:lnTo>
                    <a:lnTo>
                      <a:pt x="27" y="65"/>
                    </a:lnTo>
                    <a:lnTo>
                      <a:pt x="31" y="64"/>
                    </a:lnTo>
                    <a:lnTo>
                      <a:pt x="34" y="62"/>
                    </a:lnTo>
                    <a:lnTo>
                      <a:pt x="37" y="60"/>
                    </a:lnTo>
                    <a:lnTo>
                      <a:pt x="36" y="59"/>
                    </a:lnTo>
                    <a:lnTo>
                      <a:pt x="28" y="59"/>
                    </a:lnTo>
                    <a:lnTo>
                      <a:pt x="24" y="57"/>
                    </a:lnTo>
                    <a:lnTo>
                      <a:pt x="22" y="55"/>
                    </a:lnTo>
                    <a:lnTo>
                      <a:pt x="20" y="52"/>
                    </a:lnTo>
                    <a:lnTo>
                      <a:pt x="21" y="51"/>
                    </a:lnTo>
                    <a:lnTo>
                      <a:pt x="23" y="50"/>
                    </a:lnTo>
                    <a:lnTo>
                      <a:pt x="30" y="50"/>
                    </a:lnTo>
                    <a:lnTo>
                      <a:pt x="25" y="44"/>
                    </a:lnTo>
                    <a:lnTo>
                      <a:pt x="22" y="41"/>
                    </a:lnTo>
                    <a:lnTo>
                      <a:pt x="22" y="39"/>
                    </a:lnTo>
                    <a:lnTo>
                      <a:pt x="22" y="37"/>
                    </a:lnTo>
                    <a:lnTo>
                      <a:pt x="22" y="36"/>
                    </a:lnTo>
                    <a:lnTo>
                      <a:pt x="23" y="35"/>
                    </a:lnTo>
                    <a:lnTo>
                      <a:pt x="31" y="39"/>
                    </a:lnTo>
                    <a:lnTo>
                      <a:pt x="32" y="39"/>
                    </a:lnTo>
                    <a:lnTo>
                      <a:pt x="31" y="37"/>
                    </a:lnTo>
                    <a:lnTo>
                      <a:pt x="27" y="34"/>
                    </a:lnTo>
                    <a:lnTo>
                      <a:pt x="27" y="32"/>
                    </a:lnTo>
                    <a:lnTo>
                      <a:pt x="29" y="31"/>
                    </a:lnTo>
                    <a:lnTo>
                      <a:pt x="29" y="30"/>
                    </a:lnTo>
                    <a:lnTo>
                      <a:pt x="29" y="28"/>
                    </a:lnTo>
                    <a:lnTo>
                      <a:pt x="32" y="27"/>
                    </a:lnTo>
                    <a:lnTo>
                      <a:pt x="34" y="27"/>
                    </a:lnTo>
                    <a:lnTo>
                      <a:pt x="37" y="28"/>
                    </a:lnTo>
                    <a:lnTo>
                      <a:pt x="44" y="34"/>
                    </a:lnTo>
                    <a:lnTo>
                      <a:pt x="45" y="36"/>
                    </a:lnTo>
                    <a:lnTo>
                      <a:pt x="45" y="38"/>
                    </a:lnTo>
                    <a:lnTo>
                      <a:pt x="45" y="41"/>
                    </a:lnTo>
                    <a:lnTo>
                      <a:pt x="45" y="42"/>
                    </a:lnTo>
                    <a:lnTo>
                      <a:pt x="48" y="41"/>
                    </a:lnTo>
                    <a:lnTo>
                      <a:pt x="51" y="42"/>
                    </a:lnTo>
                    <a:lnTo>
                      <a:pt x="52" y="42"/>
                    </a:lnTo>
                    <a:lnTo>
                      <a:pt x="55" y="38"/>
                    </a:lnTo>
                    <a:lnTo>
                      <a:pt x="56" y="39"/>
                    </a:lnTo>
                    <a:lnTo>
                      <a:pt x="58" y="41"/>
                    </a:lnTo>
                    <a:lnTo>
                      <a:pt x="58" y="42"/>
                    </a:lnTo>
                    <a:lnTo>
                      <a:pt x="58" y="45"/>
                    </a:lnTo>
                    <a:lnTo>
                      <a:pt x="58" y="50"/>
                    </a:lnTo>
                    <a:lnTo>
                      <a:pt x="58" y="51"/>
                    </a:lnTo>
                    <a:lnTo>
                      <a:pt x="60" y="48"/>
                    </a:lnTo>
                    <a:lnTo>
                      <a:pt x="63" y="48"/>
                    </a:lnTo>
                    <a:lnTo>
                      <a:pt x="64" y="46"/>
                    </a:lnTo>
                    <a:lnTo>
                      <a:pt x="64" y="41"/>
                    </a:lnTo>
                    <a:lnTo>
                      <a:pt x="64" y="36"/>
                    </a:lnTo>
                    <a:lnTo>
                      <a:pt x="63" y="35"/>
                    </a:lnTo>
                    <a:lnTo>
                      <a:pt x="52" y="29"/>
                    </a:lnTo>
                    <a:lnTo>
                      <a:pt x="50" y="27"/>
                    </a:lnTo>
                    <a:lnTo>
                      <a:pt x="48" y="24"/>
                    </a:lnTo>
                    <a:lnTo>
                      <a:pt x="48" y="23"/>
                    </a:lnTo>
                    <a:lnTo>
                      <a:pt x="50" y="21"/>
                    </a:lnTo>
                    <a:lnTo>
                      <a:pt x="54" y="21"/>
                    </a:lnTo>
                    <a:lnTo>
                      <a:pt x="61" y="21"/>
                    </a:lnTo>
                    <a:lnTo>
                      <a:pt x="62" y="20"/>
                    </a:lnTo>
                    <a:lnTo>
                      <a:pt x="61" y="19"/>
                    </a:lnTo>
                    <a:lnTo>
                      <a:pt x="57" y="17"/>
                    </a:lnTo>
                    <a:lnTo>
                      <a:pt x="56" y="17"/>
                    </a:lnTo>
                    <a:lnTo>
                      <a:pt x="56" y="15"/>
                    </a:lnTo>
                    <a:lnTo>
                      <a:pt x="52" y="16"/>
                    </a:lnTo>
                    <a:lnTo>
                      <a:pt x="47" y="16"/>
                    </a:lnTo>
                    <a:lnTo>
                      <a:pt x="42" y="15"/>
                    </a:lnTo>
                    <a:lnTo>
                      <a:pt x="42" y="13"/>
                    </a:lnTo>
                    <a:lnTo>
                      <a:pt x="44" y="11"/>
                    </a:lnTo>
                    <a:lnTo>
                      <a:pt x="48" y="8"/>
                    </a:lnTo>
                    <a:lnTo>
                      <a:pt x="49" y="7"/>
                    </a:lnTo>
                    <a:lnTo>
                      <a:pt x="55" y="7"/>
                    </a:lnTo>
                    <a:lnTo>
                      <a:pt x="60" y="6"/>
                    </a:lnTo>
                    <a:lnTo>
                      <a:pt x="64" y="7"/>
                    </a:lnTo>
                    <a:lnTo>
                      <a:pt x="67" y="11"/>
                    </a:lnTo>
                    <a:lnTo>
                      <a:pt x="72" y="17"/>
                    </a:lnTo>
                    <a:lnTo>
                      <a:pt x="78" y="21"/>
                    </a:lnTo>
                    <a:lnTo>
                      <a:pt x="79" y="22"/>
                    </a:lnTo>
                    <a:lnTo>
                      <a:pt x="82" y="25"/>
                    </a:lnTo>
                    <a:lnTo>
                      <a:pt x="89" y="34"/>
                    </a:lnTo>
                    <a:lnTo>
                      <a:pt x="96" y="39"/>
                    </a:lnTo>
                    <a:lnTo>
                      <a:pt x="96" y="40"/>
                    </a:lnTo>
                    <a:lnTo>
                      <a:pt x="95" y="41"/>
                    </a:lnTo>
                    <a:lnTo>
                      <a:pt x="92" y="43"/>
                    </a:lnTo>
                    <a:lnTo>
                      <a:pt x="93" y="44"/>
                    </a:lnTo>
                    <a:lnTo>
                      <a:pt x="96" y="45"/>
                    </a:lnTo>
                    <a:lnTo>
                      <a:pt x="99" y="49"/>
                    </a:lnTo>
                    <a:lnTo>
                      <a:pt x="99" y="50"/>
                    </a:lnTo>
                    <a:lnTo>
                      <a:pt x="97" y="60"/>
                    </a:lnTo>
                    <a:lnTo>
                      <a:pt x="95" y="63"/>
                    </a:lnTo>
                    <a:lnTo>
                      <a:pt x="94" y="64"/>
                    </a:lnTo>
                    <a:lnTo>
                      <a:pt x="88" y="62"/>
                    </a:lnTo>
                    <a:lnTo>
                      <a:pt x="89" y="65"/>
                    </a:lnTo>
                    <a:lnTo>
                      <a:pt x="94" y="68"/>
                    </a:lnTo>
                    <a:lnTo>
                      <a:pt x="95" y="70"/>
                    </a:lnTo>
                    <a:lnTo>
                      <a:pt x="94" y="72"/>
                    </a:lnTo>
                    <a:lnTo>
                      <a:pt x="95" y="73"/>
                    </a:lnTo>
                    <a:lnTo>
                      <a:pt x="96" y="72"/>
                    </a:lnTo>
                    <a:lnTo>
                      <a:pt x="97" y="73"/>
                    </a:lnTo>
                    <a:lnTo>
                      <a:pt x="97" y="76"/>
                    </a:lnTo>
                    <a:lnTo>
                      <a:pt x="96" y="78"/>
                    </a:lnTo>
                    <a:lnTo>
                      <a:pt x="95" y="81"/>
                    </a:lnTo>
                    <a:lnTo>
                      <a:pt x="95" y="81"/>
                    </a:lnTo>
                    <a:lnTo>
                      <a:pt x="97" y="81"/>
                    </a:lnTo>
                    <a:lnTo>
                      <a:pt x="99" y="82"/>
                    </a:lnTo>
                    <a:lnTo>
                      <a:pt x="101" y="85"/>
                    </a:lnTo>
                    <a:lnTo>
                      <a:pt x="103" y="93"/>
                    </a:lnTo>
                    <a:lnTo>
                      <a:pt x="104" y="96"/>
                    </a:lnTo>
                    <a:lnTo>
                      <a:pt x="105" y="94"/>
                    </a:lnTo>
                    <a:lnTo>
                      <a:pt x="106" y="87"/>
                    </a:lnTo>
                    <a:lnTo>
                      <a:pt x="107" y="84"/>
                    </a:lnTo>
                    <a:lnTo>
                      <a:pt x="108" y="84"/>
                    </a:lnTo>
                    <a:lnTo>
                      <a:pt x="108" y="83"/>
                    </a:lnTo>
                    <a:lnTo>
                      <a:pt x="109" y="81"/>
                    </a:lnTo>
                    <a:lnTo>
                      <a:pt x="110" y="74"/>
                    </a:lnTo>
                    <a:lnTo>
                      <a:pt x="114" y="68"/>
                    </a:lnTo>
                    <a:lnTo>
                      <a:pt x="116" y="67"/>
                    </a:lnTo>
                    <a:lnTo>
                      <a:pt x="118" y="66"/>
                    </a:lnTo>
                    <a:lnTo>
                      <a:pt x="119" y="67"/>
                    </a:lnTo>
                    <a:lnTo>
                      <a:pt x="122" y="73"/>
                    </a:lnTo>
                    <a:lnTo>
                      <a:pt x="124" y="74"/>
                    </a:lnTo>
                    <a:lnTo>
                      <a:pt x="125" y="73"/>
                    </a:lnTo>
                    <a:lnTo>
                      <a:pt x="127" y="69"/>
                    </a:lnTo>
                    <a:lnTo>
                      <a:pt x="128" y="62"/>
                    </a:lnTo>
                    <a:lnTo>
                      <a:pt x="129" y="54"/>
                    </a:lnTo>
                    <a:lnTo>
                      <a:pt x="128" y="45"/>
                    </a:lnTo>
                    <a:lnTo>
                      <a:pt x="128" y="38"/>
                    </a:lnTo>
                    <a:lnTo>
                      <a:pt x="130" y="34"/>
                    </a:lnTo>
                    <a:lnTo>
                      <a:pt x="133" y="33"/>
                    </a:lnTo>
                    <a:lnTo>
                      <a:pt x="136" y="35"/>
                    </a:lnTo>
                    <a:lnTo>
                      <a:pt x="139" y="37"/>
                    </a:lnTo>
                    <a:lnTo>
                      <a:pt x="143" y="46"/>
                    </a:lnTo>
                    <a:lnTo>
                      <a:pt x="147" y="51"/>
                    </a:lnTo>
                    <a:lnTo>
                      <a:pt x="150" y="56"/>
                    </a:lnTo>
                    <a:lnTo>
                      <a:pt x="152" y="58"/>
                    </a:lnTo>
                    <a:lnTo>
                      <a:pt x="155" y="58"/>
                    </a:lnTo>
                    <a:lnTo>
                      <a:pt x="156" y="58"/>
                    </a:lnTo>
                    <a:lnTo>
                      <a:pt x="157" y="57"/>
                    </a:lnTo>
                    <a:lnTo>
                      <a:pt x="157" y="55"/>
                    </a:lnTo>
                    <a:lnTo>
                      <a:pt x="156" y="42"/>
                    </a:lnTo>
                    <a:lnTo>
                      <a:pt x="157" y="38"/>
                    </a:lnTo>
                    <a:lnTo>
                      <a:pt x="159" y="35"/>
                    </a:lnTo>
                    <a:lnTo>
                      <a:pt x="165" y="33"/>
                    </a:lnTo>
                    <a:lnTo>
                      <a:pt x="168" y="31"/>
                    </a:lnTo>
                    <a:lnTo>
                      <a:pt x="171" y="28"/>
                    </a:lnTo>
                    <a:lnTo>
                      <a:pt x="173" y="27"/>
                    </a:lnTo>
                    <a:lnTo>
                      <a:pt x="175" y="27"/>
                    </a:lnTo>
                    <a:lnTo>
                      <a:pt x="178" y="28"/>
                    </a:lnTo>
                    <a:lnTo>
                      <a:pt x="180" y="30"/>
                    </a:lnTo>
                    <a:lnTo>
                      <a:pt x="183" y="35"/>
                    </a:lnTo>
                    <a:lnTo>
                      <a:pt x="188" y="43"/>
                    </a:lnTo>
                    <a:lnTo>
                      <a:pt x="193" y="50"/>
                    </a:lnTo>
                    <a:lnTo>
                      <a:pt x="196" y="59"/>
                    </a:lnTo>
                    <a:lnTo>
                      <a:pt x="197" y="61"/>
                    </a:lnTo>
                    <a:lnTo>
                      <a:pt x="197" y="61"/>
                    </a:lnTo>
                    <a:lnTo>
                      <a:pt x="198" y="60"/>
                    </a:lnTo>
                    <a:lnTo>
                      <a:pt x="199" y="58"/>
                    </a:lnTo>
                    <a:lnTo>
                      <a:pt x="199" y="54"/>
                    </a:lnTo>
                    <a:lnTo>
                      <a:pt x="197" y="48"/>
                    </a:lnTo>
                    <a:lnTo>
                      <a:pt x="192" y="34"/>
                    </a:lnTo>
                    <a:lnTo>
                      <a:pt x="192" y="31"/>
                    </a:lnTo>
                    <a:lnTo>
                      <a:pt x="193" y="29"/>
                    </a:lnTo>
                    <a:lnTo>
                      <a:pt x="196" y="28"/>
                    </a:lnTo>
                    <a:lnTo>
                      <a:pt x="205" y="30"/>
                    </a:lnTo>
                    <a:lnTo>
                      <a:pt x="207" y="32"/>
                    </a:lnTo>
                    <a:lnTo>
                      <a:pt x="213" y="41"/>
                    </a:lnTo>
                    <a:lnTo>
                      <a:pt x="215" y="43"/>
                    </a:lnTo>
                    <a:lnTo>
                      <a:pt x="216" y="43"/>
                    </a:lnTo>
                    <a:lnTo>
                      <a:pt x="216" y="42"/>
                    </a:lnTo>
                    <a:lnTo>
                      <a:pt x="218" y="41"/>
                    </a:lnTo>
                    <a:lnTo>
                      <a:pt x="220" y="39"/>
                    </a:lnTo>
                    <a:lnTo>
                      <a:pt x="223" y="34"/>
                    </a:lnTo>
                    <a:lnTo>
                      <a:pt x="228" y="25"/>
                    </a:lnTo>
                    <a:lnTo>
                      <a:pt x="229" y="25"/>
                    </a:lnTo>
                    <a:lnTo>
                      <a:pt x="231" y="26"/>
                    </a:lnTo>
                    <a:lnTo>
                      <a:pt x="234" y="28"/>
                    </a:lnTo>
                    <a:lnTo>
                      <a:pt x="235" y="30"/>
                    </a:lnTo>
                    <a:lnTo>
                      <a:pt x="238" y="31"/>
                    </a:lnTo>
                    <a:lnTo>
                      <a:pt x="241" y="31"/>
                    </a:lnTo>
                    <a:lnTo>
                      <a:pt x="245" y="28"/>
                    </a:lnTo>
                    <a:lnTo>
                      <a:pt x="249" y="26"/>
                    </a:lnTo>
                    <a:lnTo>
                      <a:pt x="251" y="21"/>
                    </a:lnTo>
                    <a:lnTo>
                      <a:pt x="251" y="19"/>
                    </a:lnTo>
                    <a:lnTo>
                      <a:pt x="247" y="6"/>
                    </a:lnTo>
                    <a:lnTo>
                      <a:pt x="249" y="3"/>
                    </a:lnTo>
                    <a:lnTo>
                      <a:pt x="256" y="0"/>
                    </a:lnTo>
                    <a:lnTo>
                      <a:pt x="263" y="0"/>
                    </a:lnTo>
                    <a:lnTo>
                      <a:pt x="265" y="1"/>
                    </a:lnTo>
                    <a:lnTo>
                      <a:pt x="269" y="7"/>
                    </a:lnTo>
                    <a:lnTo>
                      <a:pt x="272" y="10"/>
                    </a:lnTo>
                    <a:lnTo>
                      <a:pt x="273" y="13"/>
                    </a:lnTo>
                    <a:lnTo>
                      <a:pt x="273" y="19"/>
                    </a:lnTo>
                    <a:lnTo>
                      <a:pt x="275" y="21"/>
                    </a:lnTo>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grpSp>
        <p:sp>
          <p:nvSpPr>
            <p:cNvPr id="485" name="Andorra">
              <a:extLst>
                <a:ext uri="{FF2B5EF4-FFF2-40B4-BE49-F238E27FC236}">
                  <a16:creationId xmlns:a16="http://schemas.microsoft.com/office/drawing/2014/main" id="{3F238478-F4FA-4CAE-8B22-27AF16E834F1}"/>
                </a:ext>
              </a:extLst>
            </p:cNvPr>
            <p:cNvSpPr>
              <a:spLocks/>
            </p:cNvSpPr>
            <p:nvPr/>
          </p:nvSpPr>
          <p:spPr bwMode="auto">
            <a:xfrm>
              <a:off x="5859233" y="3400833"/>
              <a:ext cx="11161" cy="7846"/>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486" name="Albania">
              <a:extLst>
                <a:ext uri="{FF2B5EF4-FFF2-40B4-BE49-F238E27FC236}">
                  <a16:creationId xmlns:a16="http://schemas.microsoft.com/office/drawing/2014/main" id="{EAC7CE61-3338-4A0B-9126-DB87C7214933}"/>
                </a:ext>
              </a:extLst>
            </p:cNvPr>
            <p:cNvSpPr>
              <a:spLocks/>
            </p:cNvSpPr>
            <p:nvPr/>
          </p:nvSpPr>
          <p:spPr bwMode="auto">
            <a:xfrm>
              <a:off x="6397145" y="3400833"/>
              <a:ext cx="53568" cy="105926"/>
            </a:xfrm>
            <a:custGeom>
              <a:avLst/>
              <a:gdLst>
                <a:gd name="T0" fmla="*/ 25 w 55"/>
                <a:gd name="T1" fmla="*/ 4 h 123"/>
                <a:gd name="T2" fmla="*/ 29 w 55"/>
                <a:gd name="T3" fmla="*/ 9 h 123"/>
                <a:gd name="T4" fmla="*/ 34 w 55"/>
                <a:gd name="T5" fmla="*/ 14 h 123"/>
                <a:gd name="T6" fmla="*/ 38 w 55"/>
                <a:gd name="T7" fmla="*/ 17 h 123"/>
                <a:gd name="T8" fmla="*/ 41 w 55"/>
                <a:gd name="T9" fmla="*/ 26 h 123"/>
                <a:gd name="T10" fmla="*/ 40 w 55"/>
                <a:gd name="T11" fmla="*/ 32 h 123"/>
                <a:gd name="T12" fmla="*/ 39 w 55"/>
                <a:gd name="T13" fmla="*/ 39 h 123"/>
                <a:gd name="T14" fmla="*/ 39 w 55"/>
                <a:gd name="T15" fmla="*/ 44 h 123"/>
                <a:gd name="T16" fmla="*/ 37 w 55"/>
                <a:gd name="T17" fmla="*/ 47 h 123"/>
                <a:gd name="T18" fmla="*/ 38 w 55"/>
                <a:gd name="T19" fmla="*/ 54 h 123"/>
                <a:gd name="T20" fmla="*/ 40 w 55"/>
                <a:gd name="T21" fmla="*/ 63 h 123"/>
                <a:gd name="T22" fmla="*/ 43 w 55"/>
                <a:gd name="T23" fmla="*/ 66 h 123"/>
                <a:gd name="T24" fmla="*/ 46 w 55"/>
                <a:gd name="T25" fmla="*/ 72 h 123"/>
                <a:gd name="T26" fmla="*/ 52 w 55"/>
                <a:gd name="T27" fmla="*/ 72 h 123"/>
                <a:gd name="T28" fmla="*/ 53 w 55"/>
                <a:gd name="T29" fmla="*/ 74 h 123"/>
                <a:gd name="T30" fmla="*/ 54 w 55"/>
                <a:gd name="T31" fmla="*/ 80 h 123"/>
                <a:gd name="T32" fmla="*/ 55 w 55"/>
                <a:gd name="T33" fmla="*/ 84 h 123"/>
                <a:gd name="T34" fmla="*/ 52 w 55"/>
                <a:gd name="T35" fmla="*/ 89 h 123"/>
                <a:gd name="T36" fmla="*/ 48 w 55"/>
                <a:gd name="T37" fmla="*/ 91 h 123"/>
                <a:gd name="T38" fmla="*/ 46 w 55"/>
                <a:gd name="T39" fmla="*/ 95 h 123"/>
                <a:gd name="T40" fmla="*/ 45 w 55"/>
                <a:gd name="T41" fmla="*/ 99 h 123"/>
                <a:gd name="T42" fmla="*/ 43 w 55"/>
                <a:gd name="T43" fmla="*/ 104 h 123"/>
                <a:gd name="T44" fmla="*/ 39 w 55"/>
                <a:gd name="T45" fmla="*/ 106 h 123"/>
                <a:gd name="T46" fmla="*/ 36 w 55"/>
                <a:gd name="T47" fmla="*/ 107 h 123"/>
                <a:gd name="T48" fmla="*/ 33 w 55"/>
                <a:gd name="T49" fmla="*/ 109 h 123"/>
                <a:gd name="T50" fmla="*/ 33 w 55"/>
                <a:gd name="T51" fmla="*/ 111 h 123"/>
                <a:gd name="T52" fmla="*/ 35 w 55"/>
                <a:gd name="T53" fmla="*/ 116 h 123"/>
                <a:gd name="T54" fmla="*/ 34 w 55"/>
                <a:gd name="T55" fmla="*/ 118 h 123"/>
                <a:gd name="T56" fmla="*/ 32 w 55"/>
                <a:gd name="T57" fmla="*/ 118 h 123"/>
                <a:gd name="T58" fmla="*/ 31 w 55"/>
                <a:gd name="T59" fmla="*/ 121 h 123"/>
                <a:gd name="T60" fmla="*/ 29 w 55"/>
                <a:gd name="T61" fmla="*/ 123 h 123"/>
                <a:gd name="T62" fmla="*/ 25 w 55"/>
                <a:gd name="T63" fmla="*/ 121 h 123"/>
                <a:gd name="T64" fmla="*/ 23 w 55"/>
                <a:gd name="T65" fmla="*/ 121 h 123"/>
                <a:gd name="T66" fmla="*/ 22 w 55"/>
                <a:gd name="T67" fmla="*/ 114 h 123"/>
                <a:gd name="T68" fmla="*/ 7 w 55"/>
                <a:gd name="T69" fmla="*/ 101 h 123"/>
                <a:gd name="T70" fmla="*/ 3 w 55"/>
                <a:gd name="T71" fmla="*/ 95 h 123"/>
                <a:gd name="T72" fmla="*/ 3 w 55"/>
                <a:gd name="T73" fmla="*/ 92 h 123"/>
                <a:gd name="T74" fmla="*/ 5 w 55"/>
                <a:gd name="T75" fmla="*/ 94 h 123"/>
                <a:gd name="T76" fmla="*/ 5 w 55"/>
                <a:gd name="T77" fmla="*/ 90 h 123"/>
                <a:gd name="T78" fmla="*/ 2 w 55"/>
                <a:gd name="T79" fmla="*/ 82 h 123"/>
                <a:gd name="T80" fmla="*/ 6 w 55"/>
                <a:gd name="T81" fmla="*/ 71 h 123"/>
                <a:gd name="T82" fmla="*/ 7 w 55"/>
                <a:gd name="T83" fmla="*/ 59 h 123"/>
                <a:gd name="T84" fmla="*/ 5 w 55"/>
                <a:gd name="T85" fmla="*/ 51 h 123"/>
                <a:gd name="T86" fmla="*/ 9 w 55"/>
                <a:gd name="T87" fmla="*/ 44 h 123"/>
                <a:gd name="T88" fmla="*/ 10 w 55"/>
                <a:gd name="T89" fmla="*/ 36 h 123"/>
                <a:gd name="T90" fmla="*/ 2 w 55"/>
                <a:gd name="T91" fmla="*/ 32 h 123"/>
                <a:gd name="T92" fmla="*/ 3 w 55"/>
                <a:gd name="T93" fmla="*/ 27 h 123"/>
                <a:gd name="T94" fmla="*/ 3 w 55"/>
                <a:gd name="T95" fmla="*/ 24 h 123"/>
                <a:gd name="T96" fmla="*/ 0 w 55"/>
                <a:gd name="T97" fmla="*/ 20 h 123"/>
                <a:gd name="T98" fmla="*/ 4 w 55"/>
                <a:gd name="T99" fmla="*/ 12 h 123"/>
                <a:gd name="T100" fmla="*/ 9 w 55"/>
                <a:gd name="T101" fmla="*/ 6 h 123"/>
                <a:gd name="T102" fmla="*/ 12 w 55"/>
                <a:gd name="T103" fmla="*/ 0 h 123"/>
                <a:gd name="T104" fmla="*/ 14 w 55"/>
                <a:gd name="T105" fmla="*/ 0 h 123"/>
                <a:gd name="T106" fmla="*/ 15 w 55"/>
                <a:gd name="T107" fmla="*/ 5 h 123"/>
                <a:gd name="T108" fmla="*/ 16 w 55"/>
                <a:gd name="T109" fmla="*/ 7 h 123"/>
                <a:gd name="T110" fmla="*/ 21 w 55"/>
                <a:gd name="T11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 h="123">
                  <a:moveTo>
                    <a:pt x="25" y="4"/>
                  </a:moveTo>
                  <a:lnTo>
                    <a:pt x="25" y="4"/>
                  </a:lnTo>
                  <a:lnTo>
                    <a:pt x="26" y="5"/>
                  </a:lnTo>
                  <a:lnTo>
                    <a:pt x="29" y="9"/>
                  </a:lnTo>
                  <a:lnTo>
                    <a:pt x="30" y="13"/>
                  </a:lnTo>
                  <a:lnTo>
                    <a:pt x="34" y="14"/>
                  </a:lnTo>
                  <a:lnTo>
                    <a:pt x="36" y="15"/>
                  </a:lnTo>
                  <a:lnTo>
                    <a:pt x="38" y="17"/>
                  </a:lnTo>
                  <a:lnTo>
                    <a:pt x="39" y="20"/>
                  </a:lnTo>
                  <a:lnTo>
                    <a:pt x="41" y="26"/>
                  </a:lnTo>
                  <a:lnTo>
                    <a:pt x="41" y="30"/>
                  </a:lnTo>
                  <a:lnTo>
                    <a:pt x="40" y="32"/>
                  </a:lnTo>
                  <a:lnTo>
                    <a:pt x="40" y="33"/>
                  </a:lnTo>
                  <a:lnTo>
                    <a:pt x="39" y="39"/>
                  </a:lnTo>
                  <a:lnTo>
                    <a:pt x="39" y="42"/>
                  </a:lnTo>
                  <a:lnTo>
                    <a:pt x="39" y="44"/>
                  </a:lnTo>
                  <a:lnTo>
                    <a:pt x="38" y="45"/>
                  </a:lnTo>
                  <a:lnTo>
                    <a:pt x="37" y="47"/>
                  </a:lnTo>
                  <a:lnTo>
                    <a:pt x="38" y="52"/>
                  </a:lnTo>
                  <a:lnTo>
                    <a:pt x="38" y="54"/>
                  </a:lnTo>
                  <a:lnTo>
                    <a:pt x="38" y="57"/>
                  </a:lnTo>
                  <a:lnTo>
                    <a:pt x="40" y="63"/>
                  </a:lnTo>
                  <a:lnTo>
                    <a:pt x="42" y="65"/>
                  </a:lnTo>
                  <a:lnTo>
                    <a:pt x="43" y="66"/>
                  </a:lnTo>
                  <a:lnTo>
                    <a:pt x="45" y="71"/>
                  </a:lnTo>
                  <a:lnTo>
                    <a:pt x="46" y="72"/>
                  </a:lnTo>
                  <a:lnTo>
                    <a:pt x="50" y="72"/>
                  </a:lnTo>
                  <a:lnTo>
                    <a:pt x="52" y="72"/>
                  </a:lnTo>
                  <a:lnTo>
                    <a:pt x="53" y="74"/>
                  </a:lnTo>
                  <a:lnTo>
                    <a:pt x="53" y="74"/>
                  </a:lnTo>
                  <a:lnTo>
                    <a:pt x="53" y="78"/>
                  </a:lnTo>
                  <a:lnTo>
                    <a:pt x="54" y="80"/>
                  </a:lnTo>
                  <a:lnTo>
                    <a:pt x="55" y="82"/>
                  </a:lnTo>
                  <a:lnTo>
                    <a:pt x="55" y="84"/>
                  </a:lnTo>
                  <a:lnTo>
                    <a:pt x="54" y="86"/>
                  </a:lnTo>
                  <a:lnTo>
                    <a:pt x="52" y="89"/>
                  </a:lnTo>
                  <a:lnTo>
                    <a:pt x="50" y="90"/>
                  </a:lnTo>
                  <a:lnTo>
                    <a:pt x="48" y="91"/>
                  </a:lnTo>
                  <a:lnTo>
                    <a:pt x="47" y="93"/>
                  </a:lnTo>
                  <a:lnTo>
                    <a:pt x="46" y="95"/>
                  </a:lnTo>
                  <a:lnTo>
                    <a:pt x="45" y="97"/>
                  </a:lnTo>
                  <a:lnTo>
                    <a:pt x="45" y="99"/>
                  </a:lnTo>
                  <a:lnTo>
                    <a:pt x="44" y="103"/>
                  </a:lnTo>
                  <a:lnTo>
                    <a:pt x="43" y="104"/>
                  </a:lnTo>
                  <a:lnTo>
                    <a:pt x="42" y="106"/>
                  </a:lnTo>
                  <a:lnTo>
                    <a:pt x="39" y="106"/>
                  </a:lnTo>
                  <a:lnTo>
                    <a:pt x="37" y="106"/>
                  </a:lnTo>
                  <a:lnTo>
                    <a:pt x="36" y="107"/>
                  </a:lnTo>
                  <a:lnTo>
                    <a:pt x="35" y="108"/>
                  </a:lnTo>
                  <a:lnTo>
                    <a:pt x="33" y="109"/>
                  </a:lnTo>
                  <a:lnTo>
                    <a:pt x="33" y="110"/>
                  </a:lnTo>
                  <a:lnTo>
                    <a:pt x="33" y="111"/>
                  </a:lnTo>
                  <a:lnTo>
                    <a:pt x="34" y="114"/>
                  </a:lnTo>
                  <a:lnTo>
                    <a:pt x="35" y="116"/>
                  </a:lnTo>
                  <a:lnTo>
                    <a:pt x="35" y="117"/>
                  </a:lnTo>
                  <a:lnTo>
                    <a:pt x="34" y="118"/>
                  </a:lnTo>
                  <a:lnTo>
                    <a:pt x="32" y="117"/>
                  </a:lnTo>
                  <a:lnTo>
                    <a:pt x="32" y="118"/>
                  </a:lnTo>
                  <a:lnTo>
                    <a:pt x="32" y="120"/>
                  </a:lnTo>
                  <a:lnTo>
                    <a:pt x="31" y="121"/>
                  </a:lnTo>
                  <a:lnTo>
                    <a:pt x="31" y="122"/>
                  </a:lnTo>
                  <a:lnTo>
                    <a:pt x="29" y="123"/>
                  </a:lnTo>
                  <a:lnTo>
                    <a:pt x="27" y="123"/>
                  </a:lnTo>
                  <a:lnTo>
                    <a:pt x="25" y="121"/>
                  </a:lnTo>
                  <a:lnTo>
                    <a:pt x="23" y="121"/>
                  </a:lnTo>
                  <a:lnTo>
                    <a:pt x="23" y="121"/>
                  </a:lnTo>
                  <a:lnTo>
                    <a:pt x="23" y="117"/>
                  </a:lnTo>
                  <a:lnTo>
                    <a:pt x="22" y="114"/>
                  </a:lnTo>
                  <a:lnTo>
                    <a:pt x="18" y="107"/>
                  </a:lnTo>
                  <a:lnTo>
                    <a:pt x="7" y="101"/>
                  </a:lnTo>
                  <a:lnTo>
                    <a:pt x="4" y="98"/>
                  </a:lnTo>
                  <a:lnTo>
                    <a:pt x="3" y="95"/>
                  </a:lnTo>
                  <a:lnTo>
                    <a:pt x="2" y="93"/>
                  </a:lnTo>
                  <a:lnTo>
                    <a:pt x="3" y="92"/>
                  </a:lnTo>
                  <a:lnTo>
                    <a:pt x="4" y="93"/>
                  </a:lnTo>
                  <a:lnTo>
                    <a:pt x="5" y="94"/>
                  </a:lnTo>
                  <a:lnTo>
                    <a:pt x="6" y="93"/>
                  </a:lnTo>
                  <a:lnTo>
                    <a:pt x="5" y="90"/>
                  </a:lnTo>
                  <a:lnTo>
                    <a:pt x="2" y="84"/>
                  </a:lnTo>
                  <a:lnTo>
                    <a:pt x="2" y="82"/>
                  </a:lnTo>
                  <a:lnTo>
                    <a:pt x="4" y="77"/>
                  </a:lnTo>
                  <a:lnTo>
                    <a:pt x="6" y="71"/>
                  </a:lnTo>
                  <a:lnTo>
                    <a:pt x="6" y="64"/>
                  </a:lnTo>
                  <a:lnTo>
                    <a:pt x="7" y="59"/>
                  </a:lnTo>
                  <a:lnTo>
                    <a:pt x="6" y="55"/>
                  </a:lnTo>
                  <a:lnTo>
                    <a:pt x="5" y="51"/>
                  </a:lnTo>
                  <a:lnTo>
                    <a:pt x="7" y="45"/>
                  </a:lnTo>
                  <a:lnTo>
                    <a:pt x="9" y="44"/>
                  </a:lnTo>
                  <a:lnTo>
                    <a:pt x="10" y="42"/>
                  </a:lnTo>
                  <a:lnTo>
                    <a:pt x="10" y="36"/>
                  </a:lnTo>
                  <a:lnTo>
                    <a:pt x="6" y="33"/>
                  </a:lnTo>
                  <a:lnTo>
                    <a:pt x="2" y="32"/>
                  </a:lnTo>
                  <a:lnTo>
                    <a:pt x="2" y="30"/>
                  </a:lnTo>
                  <a:lnTo>
                    <a:pt x="3" y="27"/>
                  </a:lnTo>
                  <a:lnTo>
                    <a:pt x="3" y="26"/>
                  </a:lnTo>
                  <a:lnTo>
                    <a:pt x="3" y="24"/>
                  </a:lnTo>
                  <a:lnTo>
                    <a:pt x="2" y="21"/>
                  </a:lnTo>
                  <a:lnTo>
                    <a:pt x="0" y="20"/>
                  </a:lnTo>
                  <a:lnTo>
                    <a:pt x="2" y="16"/>
                  </a:lnTo>
                  <a:lnTo>
                    <a:pt x="4" y="12"/>
                  </a:lnTo>
                  <a:lnTo>
                    <a:pt x="6" y="9"/>
                  </a:lnTo>
                  <a:lnTo>
                    <a:pt x="9" y="6"/>
                  </a:lnTo>
                  <a:lnTo>
                    <a:pt x="10" y="3"/>
                  </a:lnTo>
                  <a:lnTo>
                    <a:pt x="12" y="0"/>
                  </a:lnTo>
                  <a:lnTo>
                    <a:pt x="14" y="0"/>
                  </a:lnTo>
                  <a:lnTo>
                    <a:pt x="14" y="0"/>
                  </a:lnTo>
                  <a:lnTo>
                    <a:pt x="15" y="1"/>
                  </a:lnTo>
                  <a:lnTo>
                    <a:pt x="15" y="5"/>
                  </a:lnTo>
                  <a:lnTo>
                    <a:pt x="15" y="6"/>
                  </a:lnTo>
                  <a:lnTo>
                    <a:pt x="16" y="7"/>
                  </a:lnTo>
                  <a:lnTo>
                    <a:pt x="18" y="6"/>
                  </a:lnTo>
                  <a:lnTo>
                    <a:pt x="21" y="6"/>
                  </a:lnTo>
                  <a:lnTo>
                    <a:pt x="24" y="4"/>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487" name="Austria">
              <a:extLst>
                <a:ext uri="{FF2B5EF4-FFF2-40B4-BE49-F238E27FC236}">
                  <a16:creationId xmlns:a16="http://schemas.microsoft.com/office/drawing/2014/main" id="{65249D15-CB71-4D90-870F-6F7D748D3D1D}"/>
                </a:ext>
              </a:extLst>
            </p:cNvPr>
            <p:cNvSpPr>
              <a:spLocks/>
            </p:cNvSpPr>
            <p:nvPr/>
          </p:nvSpPr>
          <p:spPr bwMode="auto">
            <a:xfrm>
              <a:off x="6104752" y="3161518"/>
              <a:ext cx="227664" cy="102003"/>
            </a:xfrm>
            <a:custGeom>
              <a:avLst/>
              <a:gdLst>
                <a:gd name="T0" fmla="*/ 230 w 238"/>
                <a:gd name="T1" fmla="*/ 23 h 120"/>
                <a:gd name="T2" fmla="*/ 236 w 238"/>
                <a:gd name="T3" fmla="*/ 45 h 120"/>
                <a:gd name="T4" fmla="*/ 234 w 238"/>
                <a:gd name="T5" fmla="*/ 54 h 120"/>
                <a:gd name="T6" fmla="*/ 229 w 238"/>
                <a:gd name="T7" fmla="*/ 61 h 120"/>
                <a:gd name="T8" fmla="*/ 221 w 238"/>
                <a:gd name="T9" fmla="*/ 58 h 120"/>
                <a:gd name="T10" fmla="*/ 216 w 238"/>
                <a:gd name="T11" fmla="*/ 63 h 120"/>
                <a:gd name="T12" fmla="*/ 220 w 238"/>
                <a:gd name="T13" fmla="*/ 73 h 120"/>
                <a:gd name="T14" fmla="*/ 216 w 238"/>
                <a:gd name="T15" fmla="*/ 81 h 120"/>
                <a:gd name="T16" fmla="*/ 217 w 238"/>
                <a:gd name="T17" fmla="*/ 89 h 120"/>
                <a:gd name="T18" fmla="*/ 212 w 238"/>
                <a:gd name="T19" fmla="*/ 93 h 120"/>
                <a:gd name="T20" fmla="*/ 201 w 238"/>
                <a:gd name="T21" fmla="*/ 106 h 120"/>
                <a:gd name="T22" fmla="*/ 191 w 238"/>
                <a:gd name="T23" fmla="*/ 106 h 120"/>
                <a:gd name="T24" fmla="*/ 169 w 238"/>
                <a:gd name="T25" fmla="*/ 110 h 120"/>
                <a:gd name="T26" fmla="*/ 161 w 238"/>
                <a:gd name="T27" fmla="*/ 117 h 120"/>
                <a:gd name="T28" fmla="*/ 154 w 238"/>
                <a:gd name="T29" fmla="*/ 119 h 120"/>
                <a:gd name="T30" fmla="*/ 137 w 238"/>
                <a:gd name="T31" fmla="*/ 115 h 120"/>
                <a:gd name="T32" fmla="*/ 119 w 238"/>
                <a:gd name="T33" fmla="*/ 113 h 120"/>
                <a:gd name="T34" fmla="*/ 92 w 238"/>
                <a:gd name="T35" fmla="*/ 108 h 120"/>
                <a:gd name="T36" fmla="*/ 81 w 238"/>
                <a:gd name="T37" fmla="*/ 93 h 120"/>
                <a:gd name="T38" fmla="*/ 76 w 238"/>
                <a:gd name="T39" fmla="*/ 91 h 120"/>
                <a:gd name="T40" fmla="*/ 60 w 238"/>
                <a:gd name="T41" fmla="*/ 94 h 120"/>
                <a:gd name="T42" fmla="*/ 46 w 238"/>
                <a:gd name="T43" fmla="*/ 103 h 120"/>
                <a:gd name="T44" fmla="*/ 33 w 238"/>
                <a:gd name="T45" fmla="*/ 99 h 120"/>
                <a:gd name="T46" fmla="*/ 26 w 238"/>
                <a:gd name="T47" fmla="*/ 93 h 120"/>
                <a:gd name="T48" fmla="*/ 11 w 238"/>
                <a:gd name="T49" fmla="*/ 94 h 120"/>
                <a:gd name="T50" fmla="*/ 2 w 238"/>
                <a:gd name="T51" fmla="*/ 89 h 120"/>
                <a:gd name="T52" fmla="*/ 1 w 238"/>
                <a:gd name="T53" fmla="*/ 83 h 120"/>
                <a:gd name="T54" fmla="*/ 3 w 238"/>
                <a:gd name="T55" fmla="*/ 71 h 120"/>
                <a:gd name="T56" fmla="*/ 6 w 238"/>
                <a:gd name="T57" fmla="*/ 67 h 120"/>
                <a:gd name="T58" fmla="*/ 17 w 238"/>
                <a:gd name="T59" fmla="*/ 72 h 120"/>
                <a:gd name="T60" fmla="*/ 21 w 238"/>
                <a:gd name="T61" fmla="*/ 76 h 120"/>
                <a:gd name="T62" fmla="*/ 26 w 238"/>
                <a:gd name="T63" fmla="*/ 76 h 120"/>
                <a:gd name="T64" fmla="*/ 36 w 238"/>
                <a:gd name="T65" fmla="*/ 68 h 120"/>
                <a:gd name="T66" fmla="*/ 45 w 238"/>
                <a:gd name="T67" fmla="*/ 73 h 120"/>
                <a:gd name="T68" fmla="*/ 53 w 238"/>
                <a:gd name="T69" fmla="*/ 74 h 120"/>
                <a:gd name="T70" fmla="*/ 64 w 238"/>
                <a:gd name="T71" fmla="*/ 68 h 120"/>
                <a:gd name="T72" fmla="*/ 84 w 238"/>
                <a:gd name="T73" fmla="*/ 60 h 120"/>
                <a:gd name="T74" fmla="*/ 94 w 238"/>
                <a:gd name="T75" fmla="*/ 64 h 120"/>
                <a:gd name="T76" fmla="*/ 102 w 238"/>
                <a:gd name="T77" fmla="*/ 66 h 120"/>
                <a:gd name="T78" fmla="*/ 109 w 238"/>
                <a:gd name="T79" fmla="*/ 71 h 120"/>
                <a:gd name="T80" fmla="*/ 108 w 238"/>
                <a:gd name="T81" fmla="*/ 60 h 120"/>
                <a:gd name="T82" fmla="*/ 107 w 238"/>
                <a:gd name="T83" fmla="*/ 52 h 120"/>
                <a:gd name="T84" fmla="*/ 105 w 238"/>
                <a:gd name="T85" fmla="*/ 37 h 120"/>
                <a:gd name="T86" fmla="*/ 120 w 238"/>
                <a:gd name="T87" fmla="*/ 30 h 120"/>
                <a:gd name="T88" fmla="*/ 130 w 238"/>
                <a:gd name="T89" fmla="*/ 22 h 120"/>
                <a:gd name="T90" fmla="*/ 133 w 238"/>
                <a:gd name="T91" fmla="*/ 15 h 120"/>
                <a:gd name="T92" fmla="*/ 139 w 238"/>
                <a:gd name="T93" fmla="*/ 14 h 120"/>
                <a:gd name="T94" fmla="*/ 155 w 238"/>
                <a:gd name="T95" fmla="*/ 17 h 120"/>
                <a:gd name="T96" fmla="*/ 165 w 238"/>
                <a:gd name="T97" fmla="*/ 10 h 120"/>
                <a:gd name="T98" fmla="*/ 173 w 238"/>
                <a:gd name="T99" fmla="*/ 0 h 120"/>
                <a:gd name="T100" fmla="*/ 181 w 238"/>
                <a:gd name="T101" fmla="*/ 1 h 120"/>
                <a:gd name="T102" fmla="*/ 197 w 238"/>
                <a:gd name="T103" fmla="*/ 6 h 120"/>
                <a:gd name="T104" fmla="*/ 217 w 238"/>
                <a:gd name="T105" fmla="*/ 9 h 120"/>
                <a:gd name="T106" fmla="*/ 228 w 238"/>
                <a:gd name="T107"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120">
                  <a:moveTo>
                    <a:pt x="232" y="19"/>
                  </a:moveTo>
                  <a:lnTo>
                    <a:pt x="232" y="19"/>
                  </a:lnTo>
                  <a:lnTo>
                    <a:pt x="232" y="19"/>
                  </a:lnTo>
                  <a:lnTo>
                    <a:pt x="231" y="21"/>
                  </a:lnTo>
                  <a:lnTo>
                    <a:pt x="230" y="23"/>
                  </a:lnTo>
                  <a:lnTo>
                    <a:pt x="229" y="26"/>
                  </a:lnTo>
                  <a:lnTo>
                    <a:pt x="229" y="29"/>
                  </a:lnTo>
                  <a:lnTo>
                    <a:pt x="232" y="37"/>
                  </a:lnTo>
                  <a:lnTo>
                    <a:pt x="235" y="43"/>
                  </a:lnTo>
                  <a:lnTo>
                    <a:pt x="236" y="45"/>
                  </a:lnTo>
                  <a:lnTo>
                    <a:pt x="238" y="46"/>
                  </a:lnTo>
                  <a:lnTo>
                    <a:pt x="236" y="48"/>
                  </a:lnTo>
                  <a:lnTo>
                    <a:pt x="236" y="51"/>
                  </a:lnTo>
                  <a:lnTo>
                    <a:pt x="235" y="53"/>
                  </a:lnTo>
                  <a:lnTo>
                    <a:pt x="234" y="54"/>
                  </a:lnTo>
                  <a:lnTo>
                    <a:pt x="235" y="56"/>
                  </a:lnTo>
                  <a:lnTo>
                    <a:pt x="235" y="58"/>
                  </a:lnTo>
                  <a:lnTo>
                    <a:pt x="235" y="60"/>
                  </a:lnTo>
                  <a:lnTo>
                    <a:pt x="232" y="61"/>
                  </a:lnTo>
                  <a:lnTo>
                    <a:pt x="229" y="61"/>
                  </a:lnTo>
                  <a:lnTo>
                    <a:pt x="228" y="61"/>
                  </a:lnTo>
                  <a:lnTo>
                    <a:pt x="227" y="62"/>
                  </a:lnTo>
                  <a:lnTo>
                    <a:pt x="225" y="61"/>
                  </a:lnTo>
                  <a:lnTo>
                    <a:pt x="222" y="59"/>
                  </a:lnTo>
                  <a:lnTo>
                    <a:pt x="221" y="58"/>
                  </a:lnTo>
                  <a:lnTo>
                    <a:pt x="219" y="58"/>
                  </a:lnTo>
                  <a:lnTo>
                    <a:pt x="218" y="59"/>
                  </a:lnTo>
                  <a:lnTo>
                    <a:pt x="217" y="61"/>
                  </a:lnTo>
                  <a:lnTo>
                    <a:pt x="215" y="62"/>
                  </a:lnTo>
                  <a:lnTo>
                    <a:pt x="216" y="63"/>
                  </a:lnTo>
                  <a:lnTo>
                    <a:pt x="222" y="65"/>
                  </a:lnTo>
                  <a:lnTo>
                    <a:pt x="223" y="68"/>
                  </a:lnTo>
                  <a:lnTo>
                    <a:pt x="222" y="71"/>
                  </a:lnTo>
                  <a:lnTo>
                    <a:pt x="221" y="72"/>
                  </a:lnTo>
                  <a:lnTo>
                    <a:pt x="220" y="73"/>
                  </a:lnTo>
                  <a:lnTo>
                    <a:pt x="218" y="74"/>
                  </a:lnTo>
                  <a:lnTo>
                    <a:pt x="216" y="74"/>
                  </a:lnTo>
                  <a:lnTo>
                    <a:pt x="216" y="76"/>
                  </a:lnTo>
                  <a:lnTo>
                    <a:pt x="216" y="80"/>
                  </a:lnTo>
                  <a:lnTo>
                    <a:pt x="216" y="81"/>
                  </a:lnTo>
                  <a:lnTo>
                    <a:pt x="215" y="82"/>
                  </a:lnTo>
                  <a:lnTo>
                    <a:pt x="216" y="86"/>
                  </a:lnTo>
                  <a:lnTo>
                    <a:pt x="217" y="86"/>
                  </a:lnTo>
                  <a:lnTo>
                    <a:pt x="217" y="87"/>
                  </a:lnTo>
                  <a:lnTo>
                    <a:pt x="217" y="89"/>
                  </a:lnTo>
                  <a:lnTo>
                    <a:pt x="217" y="90"/>
                  </a:lnTo>
                  <a:lnTo>
                    <a:pt x="216" y="92"/>
                  </a:lnTo>
                  <a:lnTo>
                    <a:pt x="216" y="92"/>
                  </a:lnTo>
                  <a:lnTo>
                    <a:pt x="215" y="93"/>
                  </a:lnTo>
                  <a:lnTo>
                    <a:pt x="212" y="93"/>
                  </a:lnTo>
                  <a:lnTo>
                    <a:pt x="210" y="94"/>
                  </a:lnTo>
                  <a:lnTo>
                    <a:pt x="205" y="99"/>
                  </a:lnTo>
                  <a:lnTo>
                    <a:pt x="203" y="100"/>
                  </a:lnTo>
                  <a:lnTo>
                    <a:pt x="201" y="102"/>
                  </a:lnTo>
                  <a:lnTo>
                    <a:pt x="201" y="106"/>
                  </a:lnTo>
                  <a:lnTo>
                    <a:pt x="201" y="106"/>
                  </a:lnTo>
                  <a:lnTo>
                    <a:pt x="201" y="107"/>
                  </a:lnTo>
                  <a:lnTo>
                    <a:pt x="195" y="106"/>
                  </a:lnTo>
                  <a:lnTo>
                    <a:pt x="195" y="106"/>
                  </a:lnTo>
                  <a:lnTo>
                    <a:pt x="191" y="106"/>
                  </a:lnTo>
                  <a:lnTo>
                    <a:pt x="188" y="108"/>
                  </a:lnTo>
                  <a:lnTo>
                    <a:pt x="185" y="110"/>
                  </a:lnTo>
                  <a:lnTo>
                    <a:pt x="178" y="109"/>
                  </a:lnTo>
                  <a:lnTo>
                    <a:pt x="171" y="110"/>
                  </a:lnTo>
                  <a:lnTo>
                    <a:pt x="169" y="110"/>
                  </a:lnTo>
                  <a:lnTo>
                    <a:pt x="168" y="111"/>
                  </a:lnTo>
                  <a:lnTo>
                    <a:pt x="166" y="112"/>
                  </a:lnTo>
                  <a:lnTo>
                    <a:pt x="165" y="113"/>
                  </a:lnTo>
                  <a:lnTo>
                    <a:pt x="163" y="115"/>
                  </a:lnTo>
                  <a:lnTo>
                    <a:pt x="161" y="117"/>
                  </a:lnTo>
                  <a:lnTo>
                    <a:pt x="158" y="118"/>
                  </a:lnTo>
                  <a:lnTo>
                    <a:pt x="158" y="119"/>
                  </a:lnTo>
                  <a:lnTo>
                    <a:pt x="157" y="120"/>
                  </a:lnTo>
                  <a:lnTo>
                    <a:pt x="155" y="119"/>
                  </a:lnTo>
                  <a:lnTo>
                    <a:pt x="154" y="119"/>
                  </a:lnTo>
                  <a:lnTo>
                    <a:pt x="153" y="119"/>
                  </a:lnTo>
                  <a:lnTo>
                    <a:pt x="148" y="118"/>
                  </a:lnTo>
                  <a:lnTo>
                    <a:pt x="143" y="117"/>
                  </a:lnTo>
                  <a:lnTo>
                    <a:pt x="140" y="116"/>
                  </a:lnTo>
                  <a:lnTo>
                    <a:pt x="137" y="115"/>
                  </a:lnTo>
                  <a:lnTo>
                    <a:pt x="134" y="115"/>
                  </a:lnTo>
                  <a:lnTo>
                    <a:pt x="132" y="115"/>
                  </a:lnTo>
                  <a:lnTo>
                    <a:pt x="130" y="115"/>
                  </a:lnTo>
                  <a:lnTo>
                    <a:pt x="124" y="113"/>
                  </a:lnTo>
                  <a:lnTo>
                    <a:pt x="119" y="113"/>
                  </a:lnTo>
                  <a:lnTo>
                    <a:pt x="114" y="112"/>
                  </a:lnTo>
                  <a:lnTo>
                    <a:pt x="102" y="110"/>
                  </a:lnTo>
                  <a:lnTo>
                    <a:pt x="99" y="109"/>
                  </a:lnTo>
                  <a:lnTo>
                    <a:pt x="96" y="108"/>
                  </a:lnTo>
                  <a:lnTo>
                    <a:pt x="92" y="108"/>
                  </a:lnTo>
                  <a:lnTo>
                    <a:pt x="89" y="106"/>
                  </a:lnTo>
                  <a:lnTo>
                    <a:pt x="88" y="104"/>
                  </a:lnTo>
                  <a:lnTo>
                    <a:pt x="86" y="100"/>
                  </a:lnTo>
                  <a:lnTo>
                    <a:pt x="82" y="96"/>
                  </a:lnTo>
                  <a:lnTo>
                    <a:pt x="81" y="93"/>
                  </a:lnTo>
                  <a:lnTo>
                    <a:pt x="82" y="91"/>
                  </a:lnTo>
                  <a:lnTo>
                    <a:pt x="84" y="90"/>
                  </a:lnTo>
                  <a:lnTo>
                    <a:pt x="83" y="89"/>
                  </a:lnTo>
                  <a:lnTo>
                    <a:pt x="83" y="89"/>
                  </a:lnTo>
                  <a:lnTo>
                    <a:pt x="76" y="91"/>
                  </a:lnTo>
                  <a:lnTo>
                    <a:pt x="70" y="93"/>
                  </a:lnTo>
                  <a:lnTo>
                    <a:pt x="68" y="93"/>
                  </a:lnTo>
                  <a:lnTo>
                    <a:pt x="66" y="93"/>
                  </a:lnTo>
                  <a:lnTo>
                    <a:pt x="63" y="93"/>
                  </a:lnTo>
                  <a:lnTo>
                    <a:pt x="60" y="94"/>
                  </a:lnTo>
                  <a:lnTo>
                    <a:pt x="54" y="94"/>
                  </a:lnTo>
                  <a:lnTo>
                    <a:pt x="50" y="96"/>
                  </a:lnTo>
                  <a:lnTo>
                    <a:pt x="48" y="99"/>
                  </a:lnTo>
                  <a:lnTo>
                    <a:pt x="47" y="102"/>
                  </a:lnTo>
                  <a:lnTo>
                    <a:pt x="46" y="103"/>
                  </a:lnTo>
                  <a:lnTo>
                    <a:pt x="44" y="103"/>
                  </a:lnTo>
                  <a:lnTo>
                    <a:pt x="41" y="103"/>
                  </a:lnTo>
                  <a:lnTo>
                    <a:pt x="39" y="102"/>
                  </a:lnTo>
                  <a:lnTo>
                    <a:pt x="36" y="100"/>
                  </a:lnTo>
                  <a:lnTo>
                    <a:pt x="33" y="99"/>
                  </a:lnTo>
                  <a:lnTo>
                    <a:pt x="30" y="99"/>
                  </a:lnTo>
                  <a:lnTo>
                    <a:pt x="29" y="99"/>
                  </a:lnTo>
                  <a:lnTo>
                    <a:pt x="29" y="97"/>
                  </a:lnTo>
                  <a:lnTo>
                    <a:pt x="28" y="94"/>
                  </a:lnTo>
                  <a:lnTo>
                    <a:pt x="26" y="93"/>
                  </a:lnTo>
                  <a:lnTo>
                    <a:pt x="21" y="99"/>
                  </a:lnTo>
                  <a:lnTo>
                    <a:pt x="19" y="99"/>
                  </a:lnTo>
                  <a:lnTo>
                    <a:pt x="15" y="98"/>
                  </a:lnTo>
                  <a:lnTo>
                    <a:pt x="11" y="96"/>
                  </a:lnTo>
                  <a:lnTo>
                    <a:pt x="11" y="94"/>
                  </a:lnTo>
                  <a:lnTo>
                    <a:pt x="10" y="92"/>
                  </a:lnTo>
                  <a:lnTo>
                    <a:pt x="7" y="91"/>
                  </a:lnTo>
                  <a:lnTo>
                    <a:pt x="3" y="90"/>
                  </a:lnTo>
                  <a:lnTo>
                    <a:pt x="2" y="90"/>
                  </a:lnTo>
                  <a:lnTo>
                    <a:pt x="2" y="89"/>
                  </a:lnTo>
                  <a:lnTo>
                    <a:pt x="3" y="88"/>
                  </a:lnTo>
                  <a:lnTo>
                    <a:pt x="3" y="87"/>
                  </a:lnTo>
                  <a:lnTo>
                    <a:pt x="2" y="86"/>
                  </a:lnTo>
                  <a:lnTo>
                    <a:pt x="1" y="84"/>
                  </a:lnTo>
                  <a:lnTo>
                    <a:pt x="1" y="83"/>
                  </a:lnTo>
                  <a:lnTo>
                    <a:pt x="1" y="82"/>
                  </a:lnTo>
                  <a:lnTo>
                    <a:pt x="1" y="81"/>
                  </a:lnTo>
                  <a:lnTo>
                    <a:pt x="0" y="80"/>
                  </a:lnTo>
                  <a:lnTo>
                    <a:pt x="3" y="75"/>
                  </a:lnTo>
                  <a:lnTo>
                    <a:pt x="3" y="71"/>
                  </a:lnTo>
                  <a:lnTo>
                    <a:pt x="1" y="69"/>
                  </a:lnTo>
                  <a:lnTo>
                    <a:pt x="0" y="69"/>
                  </a:lnTo>
                  <a:lnTo>
                    <a:pt x="1" y="68"/>
                  </a:lnTo>
                  <a:lnTo>
                    <a:pt x="4" y="69"/>
                  </a:lnTo>
                  <a:lnTo>
                    <a:pt x="6" y="67"/>
                  </a:lnTo>
                  <a:lnTo>
                    <a:pt x="7" y="66"/>
                  </a:lnTo>
                  <a:lnTo>
                    <a:pt x="10" y="67"/>
                  </a:lnTo>
                  <a:lnTo>
                    <a:pt x="14" y="70"/>
                  </a:lnTo>
                  <a:lnTo>
                    <a:pt x="16" y="71"/>
                  </a:lnTo>
                  <a:lnTo>
                    <a:pt x="17" y="72"/>
                  </a:lnTo>
                  <a:lnTo>
                    <a:pt x="17" y="73"/>
                  </a:lnTo>
                  <a:lnTo>
                    <a:pt x="17" y="75"/>
                  </a:lnTo>
                  <a:lnTo>
                    <a:pt x="18" y="75"/>
                  </a:lnTo>
                  <a:lnTo>
                    <a:pt x="20" y="76"/>
                  </a:lnTo>
                  <a:lnTo>
                    <a:pt x="21" y="76"/>
                  </a:lnTo>
                  <a:lnTo>
                    <a:pt x="21" y="78"/>
                  </a:lnTo>
                  <a:lnTo>
                    <a:pt x="21" y="80"/>
                  </a:lnTo>
                  <a:lnTo>
                    <a:pt x="22" y="80"/>
                  </a:lnTo>
                  <a:lnTo>
                    <a:pt x="25" y="78"/>
                  </a:lnTo>
                  <a:lnTo>
                    <a:pt x="26" y="76"/>
                  </a:lnTo>
                  <a:lnTo>
                    <a:pt x="28" y="74"/>
                  </a:lnTo>
                  <a:lnTo>
                    <a:pt x="28" y="68"/>
                  </a:lnTo>
                  <a:lnTo>
                    <a:pt x="29" y="67"/>
                  </a:lnTo>
                  <a:lnTo>
                    <a:pt x="30" y="68"/>
                  </a:lnTo>
                  <a:lnTo>
                    <a:pt x="36" y="68"/>
                  </a:lnTo>
                  <a:lnTo>
                    <a:pt x="38" y="69"/>
                  </a:lnTo>
                  <a:lnTo>
                    <a:pt x="42" y="69"/>
                  </a:lnTo>
                  <a:lnTo>
                    <a:pt x="42" y="70"/>
                  </a:lnTo>
                  <a:lnTo>
                    <a:pt x="43" y="71"/>
                  </a:lnTo>
                  <a:lnTo>
                    <a:pt x="45" y="73"/>
                  </a:lnTo>
                  <a:lnTo>
                    <a:pt x="46" y="75"/>
                  </a:lnTo>
                  <a:lnTo>
                    <a:pt x="47" y="75"/>
                  </a:lnTo>
                  <a:lnTo>
                    <a:pt x="50" y="74"/>
                  </a:lnTo>
                  <a:lnTo>
                    <a:pt x="52" y="73"/>
                  </a:lnTo>
                  <a:lnTo>
                    <a:pt x="53" y="74"/>
                  </a:lnTo>
                  <a:lnTo>
                    <a:pt x="55" y="73"/>
                  </a:lnTo>
                  <a:lnTo>
                    <a:pt x="58" y="72"/>
                  </a:lnTo>
                  <a:lnTo>
                    <a:pt x="58" y="70"/>
                  </a:lnTo>
                  <a:lnTo>
                    <a:pt x="61" y="70"/>
                  </a:lnTo>
                  <a:lnTo>
                    <a:pt x="64" y="68"/>
                  </a:lnTo>
                  <a:lnTo>
                    <a:pt x="68" y="66"/>
                  </a:lnTo>
                  <a:lnTo>
                    <a:pt x="83" y="64"/>
                  </a:lnTo>
                  <a:lnTo>
                    <a:pt x="84" y="63"/>
                  </a:lnTo>
                  <a:lnTo>
                    <a:pt x="83" y="60"/>
                  </a:lnTo>
                  <a:lnTo>
                    <a:pt x="84" y="60"/>
                  </a:lnTo>
                  <a:lnTo>
                    <a:pt x="86" y="60"/>
                  </a:lnTo>
                  <a:lnTo>
                    <a:pt x="89" y="61"/>
                  </a:lnTo>
                  <a:lnTo>
                    <a:pt x="91" y="62"/>
                  </a:lnTo>
                  <a:lnTo>
                    <a:pt x="92" y="64"/>
                  </a:lnTo>
                  <a:lnTo>
                    <a:pt x="94" y="64"/>
                  </a:lnTo>
                  <a:lnTo>
                    <a:pt x="96" y="63"/>
                  </a:lnTo>
                  <a:lnTo>
                    <a:pt x="99" y="62"/>
                  </a:lnTo>
                  <a:lnTo>
                    <a:pt x="101" y="63"/>
                  </a:lnTo>
                  <a:lnTo>
                    <a:pt x="102" y="65"/>
                  </a:lnTo>
                  <a:lnTo>
                    <a:pt x="102" y="66"/>
                  </a:lnTo>
                  <a:lnTo>
                    <a:pt x="102" y="67"/>
                  </a:lnTo>
                  <a:lnTo>
                    <a:pt x="103" y="68"/>
                  </a:lnTo>
                  <a:lnTo>
                    <a:pt x="105" y="70"/>
                  </a:lnTo>
                  <a:lnTo>
                    <a:pt x="107" y="71"/>
                  </a:lnTo>
                  <a:lnTo>
                    <a:pt x="109" y="71"/>
                  </a:lnTo>
                  <a:lnTo>
                    <a:pt x="110" y="69"/>
                  </a:lnTo>
                  <a:lnTo>
                    <a:pt x="110" y="66"/>
                  </a:lnTo>
                  <a:lnTo>
                    <a:pt x="110" y="63"/>
                  </a:lnTo>
                  <a:lnTo>
                    <a:pt x="110" y="61"/>
                  </a:lnTo>
                  <a:lnTo>
                    <a:pt x="108" y="60"/>
                  </a:lnTo>
                  <a:lnTo>
                    <a:pt x="106" y="60"/>
                  </a:lnTo>
                  <a:lnTo>
                    <a:pt x="105" y="60"/>
                  </a:lnTo>
                  <a:lnTo>
                    <a:pt x="106" y="58"/>
                  </a:lnTo>
                  <a:lnTo>
                    <a:pt x="107" y="56"/>
                  </a:lnTo>
                  <a:lnTo>
                    <a:pt x="107" y="52"/>
                  </a:lnTo>
                  <a:lnTo>
                    <a:pt x="104" y="47"/>
                  </a:lnTo>
                  <a:lnTo>
                    <a:pt x="101" y="43"/>
                  </a:lnTo>
                  <a:lnTo>
                    <a:pt x="101" y="42"/>
                  </a:lnTo>
                  <a:lnTo>
                    <a:pt x="103" y="39"/>
                  </a:lnTo>
                  <a:lnTo>
                    <a:pt x="105" y="37"/>
                  </a:lnTo>
                  <a:lnTo>
                    <a:pt x="111" y="34"/>
                  </a:lnTo>
                  <a:lnTo>
                    <a:pt x="113" y="33"/>
                  </a:lnTo>
                  <a:lnTo>
                    <a:pt x="115" y="33"/>
                  </a:lnTo>
                  <a:lnTo>
                    <a:pt x="119" y="31"/>
                  </a:lnTo>
                  <a:lnTo>
                    <a:pt x="120" y="30"/>
                  </a:lnTo>
                  <a:lnTo>
                    <a:pt x="121" y="28"/>
                  </a:lnTo>
                  <a:lnTo>
                    <a:pt x="123" y="20"/>
                  </a:lnTo>
                  <a:lnTo>
                    <a:pt x="123" y="20"/>
                  </a:lnTo>
                  <a:lnTo>
                    <a:pt x="124" y="20"/>
                  </a:lnTo>
                  <a:lnTo>
                    <a:pt x="130" y="22"/>
                  </a:lnTo>
                  <a:lnTo>
                    <a:pt x="130" y="22"/>
                  </a:lnTo>
                  <a:lnTo>
                    <a:pt x="131" y="21"/>
                  </a:lnTo>
                  <a:lnTo>
                    <a:pt x="133" y="19"/>
                  </a:lnTo>
                  <a:lnTo>
                    <a:pt x="133" y="18"/>
                  </a:lnTo>
                  <a:lnTo>
                    <a:pt x="133" y="15"/>
                  </a:lnTo>
                  <a:lnTo>
                    <a:pt x="134" y="12"/>
                  </a:lnTo>
                  <a:lnTo>
                    <a:pt x="134" y="11"/>
                  </a:lnTo>
                  <a:lnTo>
                    <a:pt x="135" y="11"/>
                  </a:lnTo>
                  <a:lnTo>
                    <a:pt x="137" y="13"/>
                  </a:lnTo>
                  <a:lnTo>
                    <a:pt x="139" y="14"/>
                  </a:lnTo>
                  <a:lnTo>
                    <a:pt x="141" y="19"/>
                  </a:lnTo>
                  <a:lnTo>
                    <a:pt x="146" y="20"/>
                  </a:lnTo>
                  <a:lnTo>
                    <a:pt x="151" y="20"/>
                  </a:lnTo>
                  <a:lnTo>
                    <a:pt x="153" y="18"/>
                  </a:lnTo>
                  <a:lnTo>
                    <a:pt x="155" y="17"/>
                  </a:lnTo>
                  <a:lnTo>
                    <a:pt x="157" y="18"/>
                  </a:lnTo>
                  <a:lnTo>
                    <a:pt x="161" y="19"/>
                  </a:lnTo>
                  <a:lnTo>
                    <a:pt x="162" y="15"/>
                  </a:lnTo>
                  <a:lnTo>
                    <a:pt x="164" y="12"/>
                  </a:lnTo>
                  <a:lnTo>
                    <a:pt x="165" y="10"/>
                  </a:lnTo>
                  <a:lnTo>
                    <a:pt x="168" y="11"/>
                  </a:lnTo>
                  <a:lnTo>
                    <a:pt x="169" y="8"/>
                  </a:lnTo>
                  <a:lnTo>
                    <a:pt x="170" y="1"/>
                  </a:lnTo>
                  <a:lnTo>
                    <a:pt x="171" y="0"/>
                  </a:lnTo>
                  <a:lnTo>
                    <a:pt x="173" y="0"/>
                  </a:lnTo>
                  <a:lnTo>
                    <a:pt x="175" y="1"/>
                  </a:lnTo>
                  <a:lnTo>
                    <a:pt x="176" y="2"/>
                  </a:lnTo>
                  <a:lnTo>
                    <a:pt x="177" y="2"/>
                  </a:lnTo>
                  <a:lnTo>
                    <a:pt x="179" y="1"/>
                  </a:lnTo>
                  <a:lnTo>
                    <a:pt x="181" y="1"/>
                  </a:lnTo>
                  <a:lnTo>
                    <a:pt x="183" y="2"/>
                  </a:lnTo>
                  <a:lnTo>
                    <a:pt x="190" y="5"/>
                  </a:lnTo>
                  <a:lnTo>
                    <a:pt x="193" y="6"/>
                  </a:lnTo>
                  <a:lnTo>
                    <a:pt x="195" y="6"/>
                  </a:lnTo>
                  <a:lnTo>
                    <a:pt x="197" y="6"/>
                  </a:lnTo>
                  <a:lnTo>
                    <a:pt x="204" y="11"/>
                  </a:lnTo>
                  <a:lnTo>
                    <a:pt x="209" y="12"/>
                  </a:lnTo>
                  <a:lnTo>
                    <a:pt x="214" y="12"/>
                  </a:lnTo>
                  <a:lnTo>
                    <a:pt x="215" y="11"/>
                  </a:lnTo>
                  <a:lnTo>
                    <a:pt x="217" y="9"/>
                  </a:lnTo>
                  <a:lnTo>
                    <a:pt x="219" y="9"/>
                  </a:lnTo>
                  <a:lnTo>
                    <a:pt x="221" y="10"/>
                  </a:lnTo>
                  <a:lnTo>
                    <a:pt x="224" y="12"/>
                  </a:lnTo>
                  <a:lnTo>
                    <a:pt x="226" y="13"/>
                  </a:lnTo>
                  <a:lnTo>
                    <a:pt x="228" y="13"/>
                  </a:lnTo>
                  <a:lnTo>
                    <a:pt x="230" y="14"/>
                  </a:lnTo>
                  <a:lnTo>
                    <a:pt x="231" y="1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488" name="Bosnia and Herzegovina">
              <a:extLst>
                <a:ext uri="{FF2B5EF4-FFF2-40B4-BE49-F238E27FC236}">
                  <a16:creationId xmlns:a16="http://schemas.microsoft.com/office/drawing/2014/main" id="{B568773F-B3E2-4620-9BBF-5E3E0502211E}"/>
                </a:ext>
              </a:extLst>
            </p:cNvPr>
            <p:cNvSpPr>
              <a:spLocks/>
            </p:cNvSpPr>
            <p:nvPr/>
          </p:nvSpPr>
          <p:spPr bwMode="auto">
            <a:xfrm>
              <a:off x="6290008" y="3304714"/>
              <a:ext cx="116064" cy="100042"/>
            </a:xfrm>
            <a:custGeom>
              <a:avLst/>
              <a:gdLst>
                <a:gd name="T0" fmla="*/ 43 w 120"/>
                <a:gd name="T1" fmla="*/ 5 h 117"/>
                <a:gd name="T2" fmla="*/ 49 w 120"/>
                <a:gd name="T3" fmla="*/ 5 h 117"/>
                <a:gd name="T4" fmla="*/ 56 w 120"/>
                <a:gd name="T5" fmla="*/ 7 h 117"/>
                <a:gd name="T6" fmla="*/ 65 w 120"/>
                <a:gd name="T7" fmla="*/ 9 h 117"/>
                <a:gd name="T8" fmla="*/ 70 w 120"/>
                <a:gd name="T9" fmla="*/ 6 h 117"/>
                <a:gd name="T10" fmla="*/ 79 w 120"/>
                <a:gd name="T11" fmla="*/ 6 h 117"/>
                <a:gd name="T12" fmla="*/ 86 w 120"/>
                <a:gd name="T13" fmla="*/ 8 h 117"/>
                <a:gd name="T14" fmla="*/ 95 w 120"/>
                <a:gd name="T15" fmla="*/ 13 h 117"/>
                <a:gd name="T16" fmla="*/ 96 w 120"/>
                <a:gd name="T17" fmla="*/ 17 h 117"/>
                <a:gd name="T18" fmla="*/ 103 w 120"/>
                <a:gd name="T19" fmla="*/ 18 h 117"/>
                <a:gd name="T20" fmla="*/ 111 w 120"/>
                <a:gd name="T21" fmla="*/ 17 h 117"/>
                <a:gd name="T22" fmla="*/ 112 w 120"/>
                <a:gd name="T23" fmla="*/ 22 h 117"/>
                <a:gd name="T24" fmla="*/ 106 w 120"/>
                <a:gd name="T25" fmla="*/ 33 h 117"/>
                <a:gd name="T26" fmla="*/ 105 w 120"/>
                <a:gd name="T27" fmla="*/ 40 h 117"/>
                <a:gd name="T28" fmla="*/ 109 w 120"/>
                <a:gd name="T29" fmla="*/ 44 h 117"/>
                <a:gd name="T30" fmla="*/ 119 w 120"/>
                <a:gd name="T31" fmla="*/ 53 h 117"/>
                <a:gd name="T32" fmla="*/ 119 w 120"/>
                <a:gd name="T33" fmla="*/ 56 h 117"/>
                <a:gd name="T34" fmla="*/ 111 w 120"/>
                <a:gd name="T35" fmla="*/ 56 h 117"/>
                <a:gd name="T36" fmla="*/ 110 w 120"/>
                <a:gd name="T37" fmla="*/ 58 h 117"/>
                <a:gd name="T38" fmla="*/ 117 w 120"/>
                <a:gd name="T39" fmla="*/ 71 h 117"/>
                <a:gd name="T40" fmla="*/ 114 w 120"/>
                <a:gd name="T41" fmla="*/ 74 h 117"/>
                <a:gd name="T42" fmla="*/ 110 w 120"/>
                <a:gd name="T43" fmla="*/ 74 h 117"/>
                <a:gd name="T44" fmla="*/ 105 w 120"/>
                <a:gd name="T45" fmla="*/ 76 h 117"/>
                <a:gd name="T46" fmla="*/ 101 w 120"/>
                <a:gd name="T47" fmla="*/ 75 h 117"/>
                <a:gd name="T48" fmla="*/ 101 w 120"/>
                <a:gd name="T49" fmla="*/ 80 h 117"/>
                <a:gd name="T50" fmla="*/ 101 w 120"/>
                <a:gd name="T51" fmla="*/ 86 h 117"/>
                <a:gd name="T52" fmla="*/ 97 w 120"/>
                <a:gd name="T53" fmla="*/ 84 h 117"/>
                <a:gd name="T54" fmla="*/ 91 w 120"/>
                <a:gd name="T55" fmla="*/ 90 h 117"/>
                <a:gd name="T56" fmla="*/ 90 w 120"/>
                <a:gd name="T57" fmla="*/ 97 h 117"/>
                <a:gd name="T58" fmla="*/ 84 w 120"/>
                <a:gd name="T59" fmla="*/ 100 h 117"/>
                <a:gd name="T60" fmla="*/ 87 w 120"/>
                <a:gd name="T61" fmla="*/ 112 h 117"/>
                <a:gd name="T62" fmla="*/ 85 w 120"/>
                <a:gd name="T63" fmla="*/ 116 h 117"/>
                <a:gd name="T64" fmla="*/ 81 w 120"/>
                <a:gd name="T65" fmla="*/ 116 h 117"/>
                <a:gd name="T66" fmla="*/ 72 w 120"/>
                <a:gd name="T67" fmla="*/ 110 h 117"/>
                <a:gd name="T68" fmla="*/ 64 w 120"/>
                <a:gd name="T69" fmla="*/ 103 h 117"/>
                <a:gd name="T70" fmla="*/ 57 w 120"/>
                <a:gd name="T71" fmla="*/ 101 h 117"/>
                <a:gd name="T72" fmla="*/ 59 w 120"/>
                <a:gd name="T73" fmla="*/ 98 h 117"/>
                <a:gd name="T74" fmla="*/ 48 w 120"/>
                <a:gd name="T75" fmla="*/ 86 h 117"/>
                <a:gd name="T76" fmla="*/ 47 w 120"/>
                <a:gd name="T77" fmla="*/ 79 h 117"/>
                <a:gd name="T78" fmla="*/ 30 w 120"/>
                <a:gd name="T79" fmla="*/ 65 h 117"/>
                <a:gd name="T80" fmla="*/ 23 w 120"/>
                <a:gd name="T81" fmla="*/ 56 h 117"/>
                <a:gd name="T82" fmla="*/ 15 w 120"/>
                <a:gd name="T83" fmla="*/ 46 h 117"/>
                <a:gd name="T84" fmla="*/ 11 w 120"/>
                <a:gd name="T85" fmla="*/ 33 h 117"/>
                <a:gd name="T86" fmla="*/ 0 w 120"/>
                <a:gd name="T87" fmla="*/ 23 h 117"/>
                <a:gd name="T88" fmla="*/ 1 w 120"/>
                <a:gd name="T89" fmla="*/ 4 h 117"/>
                <a:gd name="T90" fmla="*/ 7 w 120"/>
                <a:gd name="T91" fmla="*/ 3 h 117"/>
                <a:gd name="T92" fmla="*/ 15 w 120"/>
                <a:gd name="T93" fmla="*/ 11 h 117"/>
                <a:gd name="T94" fmla="*/ 22 w 120"/>
                <a:gd name="T95" fmla="*/ 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17">
                  <a:moveTo>
                    <a:pt x="37" y="0"/>
                  </a:moveTo>
                  <a:lnTo>
                    <a:pt x="37" y="0"/>
                  </a:lnTo>
                  <a:lnTo>
                    <a:pt x="43" y="5"/>
                  </a:lnTo>
                  <a:lnTo>
                    <a:pt x="46" y="5"/>
                  </a:lnTo>
                  <a:lnTo>
                    <a:pt x="47" y="5"/>
                  </a:lnTo>
                  <a:lnTo>
                    <a:pt x="49" y="5"/>
                  </a:lnTo>
                  <a:lnTo>
                    <a:pt x="54" y="6"/>
                  </a:lnTo>
                  <a:lnTo>
                    <a:pt x="55" y="7"/>
                  </a:lnTo>
                  <a:lnTo>
                    <a:pt x="56" y="7"/>
                  </a:lnTo>
                  <a:lnTo>
                    <a:pt x="60" y="5"/>
                  </a:lnTo>
                  <a:lnTo>
                    <a:pt x="61" y="5"/>
                  </a:lnTo>
                  <a:lnTo>
                    <a:pt x="65" y="9"/>
                  </a:lnTo>
                  <a:lnTo>
                    <a:pt x="66" y="9"/>
                  </a:lnTo>
                  <a:lnTo>
                    <a:pt x="69" y="7"/>
                  </a:lnTo>
                  <a:lnTo>
                    <a:pt x="70" y="6"/>
                  </a:lnTo>
                  <a:lnTo>
                    <a:pt x="75" y="7"/>
                  </a:lnTo>
                  <a:lnTo>
                    <a:pt x="77" y="6"/>
                  </a:lnTo>
                  <a:lnTo>
                    <a:pt x="79" y="6"/>
                  </a:lnTo>
                  <a:lnTo>
                    <a:pt x="82" y="7"/>
                  </a:lnTo>
                  <a:lnTo>
                    <a:pt x="84" y="8"/>
                  </a:lnTo>
                  <a:lnTo>
                    <a:pt x="86" y="8"/>
                  </a:lnTo>
                  <a:lnTo>
                    <a:pt x="91" y="9"/>
                  </a:lnTo>
                  <a:lnTo>
                    <a:pt x="94" y="11"/>
                  </a:lnTo>
                  <a:lnTo>
                    <a:pt x="95" y="13"/>
                  </a:lnTo>
                  <a:lnTo>
                    <a:pt x="95" y="15"/>
                  </a:lnTo>
                  <a:lnTo>
                    <a:pt x="95" y="16"/>
                  </a:lnTo>
                  <a:lnTo>
                    <a:pt x="96" y="17"/>
                  </a:lnTo>
                  <a:lnTo>
                    <a:pt x="100" y="18"/>
                  </a:lnTo>
                  <a:lnTo>
                    <a:pt x="102" y="18"/>
                  </a:lnTo>
                  <a:lnTo>
                    <a:pt x="103" y="18"/>
                  </a:lnTo>
                  <a:lnTo>
                    <a:pt x="106" y="17"/>
                  </a:lnTo>
                  <a:lnTo>
                    <a:pt x="109" y="16"/>
                  </a:lnTo>
                  <a:lnTo>
                    <a:pt x="111" y="17"/>
                  </a:lnTo>
                  <a:lnTo>
                    <a:pt x="112" y="17"/>
                  </a:lnTo>
                  <a:lnTo>
                    <a:pt x="113" y="18"/>
                  </a:lnTo>
                  <a:lnTo>
                    <a:pt x="112" y="22"/>
                  </a:lnTo>
                  <a:lnTo>
                    <a:pt x="111" y="26"/>
                  </a:lnTo>
                  <a:lnTo>
                    <a:pt x="109" y="29"/>
                  </a:lnTo>
                  <a:lnTo>
                    <a:pt x="106" y="33"/>
                  </a:lnTo>
                  <a:lnTo>
                    <a:pt x="106" y="35"/>
                  </a:lnTo>
                  <a:lnTo>
                    <a:pt x="106" y="38"/>
                  </a:lnTo>
                  <a:lnTo>
                    <a:pt x="105" y="40"/>
                  </a:lnTo>
                  <a:lnTo>
                    <a:pt x="106" y="42"/>
                  </a:lnTo>
                  <a:lnTo>
                    <a:pt x="106" y="43"/>
                  </a:lnTo>
                  <a:lnTo>
                    <a:pt x="109" y="44"/>
                  </a:lnTo>
                  <a:lnTo>
                    <a:pt x="112" y="46"/>
                  </a:lnTo>
                  <a:lnTo>
                    <a:pt x="115" y="49"/>
                  </a:lnTo>
                  <a:lnTo>
                    <a:pt x="119" y="53"/>
                  </a:lnTo>
                  <a:lnTo>
                    <a:pt x="120" y="54"/>
                  </a:lnTo>
                  <a:lnTo>
                    <a:pt x="120" y="55"/>
                  </a:lnTo>
                  <a:lnTo>
                    <a:pt x="119" y="56"/>
                  </a:lnTo>
                  <a:lnTo>
                    <a:pt x="116" y="57"/>
                  </a:lnTo>
                  <a:lnTo>
                    <a:pt x="112" y="56"/>
                  </a:lnTo>
                  <a:lnTo>
                    <a:pt x="111" y="56"/>
                  </a:lnTo>
                  <a:lnTo>
                    <a:pt x="110" y="56"/>
                  </a:lnTo>
                  <a:lnTo>
                    <a:pt x="109" y="57"/>
                  </a:lnTo>
                  <a:lnTo>
                    <a:pt x="110" y="58"/>
                  </a:lnTo>
                  <a:lnTo>
                    <a:pt x="113" y="63"/>
                  </a:lnTo>
                  <a:lnTo>
                    <a:pt x="117" y="69"/>
                  </a:lnTo>
                  <a:lnTo>
                    <a:pt x="117" y="71"/>
                  </a:lnTo>
                  <a:lnTo>
                    <a:pt x="117" y="73"/>
                  </a:lnTo>
                  <a:lnTo>
                    <a:pt x="116" y="75"/>
                  </a:lnTo>
                  <a:lnTo>
                    <a:pt x="114" y="74"/>
                  </a:lnTo>
                  <a:lnTo>
                    <a:pt x="113" y="73"/>
                  </a:lnTo>
                  <a:lnTo>
                    <a:pt x="111" y="73"/>
                  </a:lnTo>
                  <a:lnTo>
                    <a:pt x="110" y="74"/>
                  </a:lnTo>
                  <a:lnTo>
                    <a:pt x="108" y="76"/>
                  </a:lnTo>
                  <a:lnTo>
                    <a:pt x="107" y="76"/>
                  </a:lnTo>
                  <a:lnTo>
                    <a:pt x="105" y="76"/>
                  </a:lnTo>
                  <a:lnTo>
                    <a:pt x="104" y="77"/>
                  </a:lnTo>
                  <a:lnTo>
                    <a:pt x="103" y="76"/>
                  </a:lnTo>
                  <a:lnTo>
                    <a:pt x="101" y="75"/>
                  </a:lnTo>
                  <a:lnTo>
                    <a:pt x="100" y="76"/>
                  </a:lnTo>
                  <a:lnTo>
                    <a:pt x="100" y="77"/>
                  </a:lnTo>
                  <a:lnTo>
                    <a:pt x="101" y="80"/>
                  </a:lnTo>
                  <a:lnTo>
                    <a:pt x="103" y="83"/>
                  </a:lnTo>
                  <a:lnTo>
                    <a:pt x="102" y="86"/>
                  </a:lnTo>
                  <a:lnTo>
                    <a:pt x="101" y="86"/>
                  </a:lnTo>
                  <a:lnTo>
                    <a:pt x="100" y="84"/>
                  </a:lnTo>
                  <a:lnTo>
                    <a:pt x="98" y="84"/>
                  </a:lnTo>
                  <a:lnTo>
                    <a:pt x="97" y="84"/>
                  </a:lnTo>
                  <a:lnTo>
                    <a:pt x="94" y="87"/>
                  </a:lnTo>
                  <a:lnTo>
                    <a:pt x="91" y="89"/>
                  </a:lnTo>
                  <a:lnTo>
                    <a:pt x="91" y="90"/>
                  </a:lnTo>
                  <a:lnTo>
                    <a:pt x="90" y="92"/>
                  </a:lnTo>
                  <a:lnTo>
                    <a:pt x="90" y="93"/>
                  </a:lnTo>
                  <a:lnTo>
                    <a:pt x="90" y="97"/>
                  </a:lnTo>
                  <a:lnTo>
                    <a:pt x="86" y="98"/>
                  </a:lnTo>
                  <a:lnTo>
                    <a:pt x="85" y="99"/>
                  </a:lnTo>
                  <a:lnTo>
                    <a:pt x="84" y="100"/>
                  </a:lnTo>
                  <a:lnTo>
                    <a:pt x="85" y="105"/>
                  </a:lnTo>
                  <a:lnTo>
                    <a:pt x="85" y="108"/>
                  </a:lnTo>
                  <a:lnTo>
                    <a:pt x="87" y="112"/>
                  </a:lnTo>
                  <a:lnTo>
                    <a:pt x="87" y="114"/>
                  </a:lnTo>
                  <a:lnTo>
                    <a:pt x="87" y="115"/>
                  </a:lnTo>
                  <a:lnTo>
                    <a:pt x="85" y="116"/>
                  </a:lnTo>
                  <a:lnTo>
                    <a:pt x="85" y="117"/>
                  </a:lnTo>
                  <a:lnTo>
                    <a:pt x="84" y="117"/>
                  </a:lnTo>
                  <a:lnTo>
                    <a:pt x="81" y="116"/>
                  </a:lnTo>
                  <a:lnTo>
                    <a:pt x="80" y="116"/>
                  </a:lnTo>
                  <a:lnTo>
                    <a:pt x="74" y="112"/>
                  </a:lnTo>
                  <a:lnTo>
                    <a:pt x="72" y="110"/>
                  </a:lnTo>
                  <a:lnTo>
                    <a:pt x="68" y="107"/>
                  </a:lnTo>
                  <a:lnTo>
                    <a:pt x="65" y="105"/>
                  </a:lnTo>
                  <a:lnTo>
                    <a:pt x="64" y="103"/>
                  </a:lnTo>
                  <a:lnTo>
                    <a:pt x="62" y="102"/>
                  </a:lnTo>
                  <a:lnTo>
                    <a:pt x="60" y="103"/>
                  </a:lnTo>
                  <a:lnTo>
                    <a:pt x="57" y="101"/>
                  </a:lnTo>
                  <a:lnTo>
                    <a:pt x="59" y="100"/>
                  </a:lnTo>
                  <a:lnTo>
                    <a:pt x="60" y="100"/>
                  </a:lnTo>
                  <a:lnTo>
                    <a:pt x="59" y="98"/>
                  </a:lnTo>
                  <a:lnTo>
                    <a:pt x="59" y="97"/>
                  </a:lnTo>
                  <a:lnTo>
                    <a:pt x="52" y="90"/>
                  </a:lnTo>
                  <a:lnTo>
                    <a:pt x="48" y="86"/>
                  </a:lnTo>
                  <a:lnTo>
                    <a:pt x="48" y="84"/>
                  </a:lnTo>
                  <a:lnTo>
                    <a:pt x="48" y="80"/>
                  </a:lnTo>
                  <a:lnTo>
                    <a:pt x="47" y="79"/>
                  </a:lnTo>
                  <a:lnTo>
                    <a:pt x="42" y="77"/>
                  </a:lnTo>
                  <a:lnTo>
                    <a:pt x="36" y="71"/>
                  </a:lnTo>
                  <a:lnTo>
                    <a:pt x="30" y="65"/>
                  </a:lnTo>
                  <a:lnTo>
                    <a:pt x="29" y="64"/>
                  </a:lnTo>
                  <a:lnTo>
                    <a:pt x="26" y="60"/>
                  </a:lnTo>
                  <a:lnTo>
                    <a:pt x="23" y="56"/>
                  </a:lnTo>
                  <a:lnTo>
                    <a:pt x="20" y="53"/>
                  </a:lnTo>
                  <a:lnTo>
                    <a:pt x="17" y="50"/>
                  </a:lnTo>
                  <a:lnTo>
                    <a:pt x="15" y="46"/>
                  </a:lnTo>
                  <a:lnTo>
                    <a:pt x="13" y="41"/>
                  </a:lnTo>
                  <a:lnTo>
                    <a:pt x="12" y="35"/>
                  </a:lnTo>
                  <a:lnTo>
                    <a:pt x="11" y="33"/>
                  </a:lnTo>
                  <a:lnTo>
                    <a:pt x="10" y="32"/>
                  </a:lnTo>
                  <a:lnTo>
                    <a:pt x="4" y="26"/>
                  </a:lnTo>
                  <a:lnTo>
                    <a:pt x="0" y="23"/>
                  </a:lnTo>
                  <a:lnTo>
                    <a:pt x="0" y="19"/>
                  </a:lnTo>
                  <a:lnTo>
                    <a:pt x="1" y="12"/>
                  </a:lnTo>
                  <a:lnTo>
                    <a:pt x="1" y="4"/>
                  </a:lnTo>
                  <a:lnTo>
                    <a:pt x="3" y="3"/>
                  </a:lnTo>
                  <a:lnTo>
                    <a:pt x="5" y="3"/>
                  </a:lnTo>
                  <a:lnTo>
                    <a:pt x="7" y="3"/>
                  </a:lnTo>
                  <a:lnTo>
                    <a:pt x="9" y="4"/>
                  </a:lnTo>
                  <a:lnTo>
                    <a:pt x="13" y="9"/>
                  </a:lnTo>
                  <a:lnTo>
                    <a:pt x="15" y="11"/>
                  </a:lnTo>
                  <a:lnTo>
                    <a:pt x="17" y="12"/>
                  </a:lnTo>
                  <a:lnTo>
                    <a:pt x="19" y="10"/>
                  </a:lnTo>
                  <a:lnTo>
                    <a:pt x="22" y="5"/>
                  </a:lnTo>
                  <a:lnTo>
                    <a:pt x="25" y="3"/>
                  </a:lnTo>
                  <a:lnTo>
                    <a:pt x="33" y="4"/>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489" name="Belgium">
              <a:extLst>
                <a:ext uri="{FF2B5EF4-FFF2-40B4-BE49-F238E27FC236}">
                  <a16:creationId xmlns:a16="http://schemas.microsoft.com/office/drawing/2014/main" id="{9CA7C680-E105-4113-9808-170B697E8354}"/>
                </a:ext>
              </a:extLst>
            </p:cNvPr>
            <p:cNvSpPr>
              <a:spLocks/>
            </p:cNvSpPr>
            <p:nvPr/>
          </p:nvSpPr>
          <p:spPr bwMode="auto">
            <a:xfrm>
              <a:off x="5892713" y="3057552"/>
              <a:ext cx="116064" cy="82387"/>
            </a:xfrm>
            <a:custGeom>
              <a:avLst/>
              <a:gdLst>
                <a:gd name="T0" fmla="*/ 71 w 120"/>
                <a:gd name="T1" fmla="*/ 4 h 96"/>
                <a:gd name="T2" fmla="*/ 77 w 120"/>
                <a:gd name="T3" fmla="*/ 2 h 96"/>
                <a:gd name="T4" fmla="*/ 79 w 120"/>
                <a:gd name="T5" fmla="*/ 4 h 96"/>
                <a:gd name="T6" fmla="*/ 87 w 120"/>
                <a:gd name="T7" fmla="*/ 11 h 96"/>
                <a:gd name="T8" fmla="*/ 93 w 120"/>
                <a:gd name="T9" fmla="*/ 10 h 96"/>
                <a:gd name="T10" fmla="*/ 101 w 120"/>
                <a:gd name="T11" fmla="*/ 16 h 96"/>
                <a:gd name="T12" fmla="*/ 103 w 120"/>
                <a:gd name="T13" fmla="*/ 20 h 96"/>
                <a:gd name="T14" fmla="*/ 100 w 120"/>
                <a:gd name="T15" fmla="*/ 26 h 96"/>
                <a:gd name="T16" fmla="*/ 97 w 120"/>
                <a:gd name="T17" fmla="*/ 32 h 96"/>
                <a:gd name="T18" fmla="*/ 103 w 120"/>
                <a:gd name="T19" fmla="*/ 33 h 96"/>
                <a:gd name="T20" fmla="*/ 108 w 120"/>
                <a:gd name="T21" fmla="*/ 37 h 96"/>
                <a:gd name="T22" fmla="*/ 116 w 120"/>
                <a:gd name="T23" fmla="*/ 44 h 96"/>
                <a:gd name="T24" fmla="*/ 115 w 120"/>
                <a:gd name="T25" fmla="*/ 49 h 96"/>
                <a:gd name="T26" fmla="*/ 119 w 120"/>
                <a:gd name="T27" fmla="*/ 53 h 96"/>
                <a:gd name="T28" fmla="*/ 112 w 120"/>
                <a:gd name="T29" fmla="*/ 66 h 96"/>
                <a:gd name="T30" fmla="*/ 111 w 120"/>
                <a:gd name="T31" fmla="*/ 65 h 96"/>
                <a:gd name="T32" fmla="*/ 104 w 120"/>
                <a:gd name="T33" fmla="*/ 69 h 96"/>
                <a:gd name="T34" fmla="*/ 100 w 120"/>
                <a:gd name="T35" fmla="*/ 77 h 96"/>
                <a:gd name="T36" fmla="*/ 100 w 120"/>
                <a:gd name="T37" fmla="*/ 81 h 96"/>
                <a:gd name="T38" fmla="*/ 102 w 120"/>
                <a:gd name="T39" fmla="*/ 86 h 96"/>
                <a:gd name="T40" fmla="*/ 103 w 120"/>
                <a:gd name="T41" fmla="*/ 93 h 96"/>
                <a:gd name="T42" fmla="*/ 99 w 120"/>
                <a:gd name="T43" fmla="*/ 95 h 96"/>
                <a:gd name="T44" fmla="*/ 93 w 120"/>
                <a:gd name="T45" fmla="*/ 96 h 96"/>
                <a:gd name="T46" fmla="*/ 86 w 120"/>
                <a:gd name="T47" fmla="*/ 90 h 96"/>
                <a:gd name="T48" fmla="*/ 81 w 120"/>
                <a:gd name="T49" fmla="*/ 86 h 96"/>
                <a:gd name="T50" fmla="*/ 75 w 120"/>
                <a:gd name="T51" fmla="*/ 83 h 96"/>
                <a:gd name="T52" fmla="*/ 72 w 120"/>
                <a:gd name="T53" fmla="*/ 77 h 96"/>
                <a:gd name="T54" fmla="*/ 71 w 120"/>
                <a:gd name="T55" fmla="*/ 65 h 96"/>
                <a:gd name="T56" fmla="*/ 67 w 120"/>
                <a:gd name="T57" fmla="*/ 71 h 96"/>
                <a:gd name="T58" fmla="*/ 57 w 120"/>
                <a:gd name="T59" fmla="*/ 76 h 96"/>
                <a:gd name="T60" fmla="*/ 50 w 120"/>
                <a:gd name="T61" fmla="*/ 74 h 96"/>
                <a:gd name="T62" fmla="*/ 52 w 120"/>
                <a:gd name="T63" fmla="*/ 70 h 96"/>
                <a:gd name="T64" fmla="*/ 50 w 120"/>
                <a:gd name="T65" fmla="*/ 66 h 96"/>
                <a:gd name="T66" fmla="*/ 51 w 120"/>
                <a:gd name="T67" fmla="*/ 61 h 96"/>
                <a:gd name="T68" fmla="*/ 41 w 120"/>
                <a:gd name="T69" fmla="*/ 56 h 96"/>
                <a:gd name="T70" fmla="*/ 37 w 120"/>
                <a:gd name="T71" fmla="*/ 57 h 96"/>
                <a:gd name="T72" fmla="*/ 34 w 120"/>
                <a:gd name="T73" fmla="*/ 51 h 96"/>
                <a:gd name="T74" fmla="*/ 25 w 120"/>
                <a:gd name="T75" fmla="*/ 48 h 96"/>
                <a:gd name="T76" fmla="*/ 22 w 120"/>
                <a:gd name="T77" fmla="*/ 41 h 96"/>
                <a:gd name="T78" fmla="*/ 18 w 120"/>
                <a:gd name="T79" fmla="*/ 35 h 96"/>
                <a:gd name="T80" fmla="*/ 10 w 120"/>
                <a:gd name="T81" fmla="*/ 38 h 96"/>
                <a:gd name="T82" fmla="*/ 4 w 120"/>
                <a:gd name="T83" fmla="*/ 33 h 96"/>
                <a:gd name="T84" fmla="*/ 2 w 120"/>
                <a:gd name="T85" fmla="*/ 26 h 96"/>
                <a:gd name="T86" fmla="*/ 0 w 120"/>
                <a:gd name="T87" fmla="*/ 19 h 96"/>
                <a:gd name="T88" fmla="*/ 26 w 120"/>
                <a:gd name="T89" fmla="*/ 5 h 96"/>
                <a:gd name="T90" fmla="*/ 28 w 120"/>
                <a:gd name="T91" fmla="*/ 12 h 96"/>
                <a:gd name="T92" fmla="*/ 33 w 120"/>
                <a:gd name="T93" fmla="*/ 10 h 96"/>
                <a:gd name="T94" fmla="*/ 39 w 120"/>
                <a:gd name="T95" fmla="*/ 12 h 96"/>
                <a:gd name="T96" fmla="*/ 47 w 120"/>
                <a:gd name="T97" fmla="*/ 12 h 96"/>
                <a:gd name="T98" fmla="*/ 53 w 120"/>
                <a:gd name="T99" fmla="*/ 5 h 96"/>
                <a:gd name="T100" fmla="*/ 58 w 120"/>
                <a:gd name="T101" fmla="*/ 6 h 96"/>
                <a:gd name="T102" fmla="*/ 62 w 120"/>
                <a:gd name="T103" fmla="*/ 0 h 96"/>
                <a:gd name="T104" fmla="*/ 66 w 120"/>
                <a:gd name="T105" fmla="*/ 3 h 96"/>
                <a:gd name="T106" fmla="*/ 71 w 120"/>
                <a:gd name="T107"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96">
                  <a:moveTo>
                    <a:pt x="71" y="3"/>
                  </a:moveTo>
                  <a:lnTo>
                    <a:pt x="71" y="3"/>
                  </a:lnTo>
                  <a:lnTo>
                    <a:pt x="71" y="4"/>
                  </a:lnTo>
                  <a:lnTo>
                    <a:pt x="72" y="4"/>
                  </a:lnTo>
                  <a:lnTo>
                    <a:pt x="75" y="4"/>
                  </a:lnTo>
                  <a:lnTo>
                    <a:pt x="77" y="2"/>
                  </a:lnTo>
                  <a:lnTo>
                    <a:pt x="78" y="1"/>
                  </a:lnTo>
                  <a:lnTo>
                    <a:pt x="79" y="2"/>
                  </a:lnTo>
                  <a:lnTo>
                    <a:pt x="79" y="4"/>
                  </a:lnTo>
                  <a:lnTo>
                    <a:pt x="80" y="7"/>
                  </a:lnTo>
                  <a:lnTo>
                    <a:pt x="84" y="10"/>
                  </a:lnTo>
                  <a:lnTo>
                    <a:pt x="87" y="11"/>
                  </a:lnTo>
                  <a:lnTo>
                    <a:pt x="90" y="10"/>
                  </a:lnTo>
                  <a:lnTo>
                    <a:pt x="92" y="10"/>
                  </a:lnTo>
                  <a:lnTo>
                    <a:pt x="93" y="10"/>
                  </a:lnTo>
                  <a:lnTo>
                    <a:pt x="94" y="12"/>
                  </a:lnTo>
                  <a:lnTo>
                    <a:pt x="96" y="14"/>
                  </a:lnTo>
                  <a:lnTo>
                    <a:pt x="101" y="16"/>
                  </a:lnTo>
                  <a:lnTo>
                    <a:pt x="102" y="16"/>
                  </a:lnTo>
                  <a:lnTo>
                    <a:pt x="103" y="18"/>
                  </a:lnTo>
                  <a:lnTo>
                    <a:pt x="103" y="20"/>
                  </a:lnTo>
                  <a:lnTo>
                    <a:pt x="100" y="25"/>
                  </a:lnTo>
                  <a:lnTo>
                    <a:pt x="100" y="26"/>
                  </a:lnTo>
                  <a:lnTo>
                    <a:pt x="100" y="26"/>
                  </a:lnTo>
                  <a:lnTo>
                    <a:pt x="100" y="27"/>
                  </a:lnTo>
                  <a:lnTo>
                    <a:pt x="97" y="31"/>
                  </a:lnTo>
                  <a:lnTo>
                    <a:pt x="97" y="32"/>
                  </a:lnTo>
                  <a:lnTo>
                    <a:pt x="98" y="34"/>
                  </a:lnTo>
                  <a:lnTo>
                    <a:pt x="99" y="35"/>
                  </a:lnTo>
                  <a:lnTo>
                    <a:pt x="103" y="33"/>
                  </a:lnTo>
                  <a:lnTo>
                    <a:pt x="105" y="36"/>
                  </a:lnTo>
                  <a:lnTo>
                    <a:pt x="108" y="36"/>
                  </a:lnTo>
                  <a:lnTo>
                    <a:pt x="108" y="37"/>
                  </a:lnTo>
                  <a:lnTo>
                    <a:pt x="112" y="40"/>
                  </a:lnTo>
                  <a:lnTo>
                    <a:pt x="113" y="42"/>
                  </a:lnTo>
                  <a:lnTo>
                    <a:pt x="116" y="44"/>
                  </a:lnTo>
                  <a:lnTo>
                    <a:pt x="113" y="46"/>
                  </a:lnTo>
                  <a:lnTo>
                    <a:pt x="114" y="47"/>
                  </a:lnTo>
                  <a:lnTo>
                    <a:pt x="115" y="49"/>
                  </a:lnTo>
                  <a:lnTo>
                    <a:pt x="117" y="49"/>
                  </a:lnTo>
                  <a:lnTo>
                    <a:pt x="119" y="51"/>
                  </a:lnTo>
                  <a:lnTo>
                    <a:pt x="119" y="53"/>
                  </a:lnTo>
                  <a:lnTo>
                    <a:pt x="120" y="58"/>
                  </a:lnTo>
                  <a:lnTo>
                    <a:pt x="114" y="62"/>
                  </a:lnTo>
                  <a:lnTo>
                    <a:pt x="112" y="66"/>
                  </a:lnTo>
                  <a:lnTo>
                    <a:pt x="112" y="67"/>
                  </a:lnTo>
                  <a:lnTo>
                    <a:pt x="112" y="67"/>
                  </a:lnTo>
                  <a:lnTo>
                    <a:pt x="111" y="65"/>
                  </a:lnTo>
                  <a:lnTo>
                    <a:pt x="110" y="65"/>
                  </a:lnTo>
                  <a:lnTo>
                    <a:pt x="108" y="65"/>
                  </a:lnTo>
                  <a:lnTo>
                    <a:pt x="104" y="69"/>
                  </a:lnTo>
                  <a:lnTo>
                    <a:pt x="103" y="72"/>
                  </a:lnTo>
                  <a:lnTo>
                    <a:pt x="102" y="75"/>
                  </a:lnTo>
                  <a:lnTo>
                    <a:pt x="100" y="77"/>
                  </a:lnTo>
                  <a:lnTo>
                    <a:pt x="100" y="79"/>
                  </a:lnTo>
                  <a:lnTo>
                    <a:pt x="100" y="80"/>
                  </a:lnTo>
                  <a:lnTo>
                    <a:pt x="100" y="81"/>
                  </a:lnTo>
                  <a:lnTo>
                    <a:pt x="100" y="82"/>
                  </a:lnTo>
                  <a:lnTo>
                    <a:pt x="102" y="85"/>
                  </a:lnTo>
                  <a:lnTo>
                    <a:pt x="102" y="86"/>
                  </a:lnTo>
                  <a:lnTo>
                    <a:pt x="104" y="90"/>
                  </a:lnTo>
                  <a:lnTo>
                    <a:pt x="104" y="92"/>
                  </a:lnTo>
                  <a:lnTo>
                    <a:pt x="103" y="93"/>
                  </a:lnTo>
                  <a:lnTo>
                    <a:pt x="102" y="94"/>
                  </a:lnTo>
                  <a:lnTo>
                    <a:pt x="102" y="95"/>
                  </a:lnTo>
                  <a:lnTo>
                    <a:pt x="99" y="95"/>
                  </a:lnTo>
                  <a:lnTo>
                    <a:pt x="96" y="96"/>
                  </a:lnTo>
                  <a:lnTo>
                    <a:pt x="94" y="96"/>
                  </a:lnTo>
                  <a:lnTo>
                    <a:pt x="93" y="96"/>
                  </a:lnTo>
                  <a:lnTo>
                    <a:pt x="91" y="94"/>
                  </a:lnTo>
                  <a:lnTo>
                    <a:pt x="88" y="91"/>
                  </a:lnTo>
                  <a:lnTo>
                    <a:pt x="86" y="90"/>
                  </a:lnTo>
                  <a:lnTo>
                    <a:pt x="86" y="88"/>
                  </a:lnTo>
                  <a:lnTo>
                    <a:pt x="84" y="88"/>
                  </a:lnTo>
                  <a:lnTo>
                    <a:pt x="81" y="86"/>
                  </a:lnTo>
                  <a:lnTo>
                    <a:pt x="79" y="85"/>
                  </a:lnTo>
                  <a:lnTo>
                    <a:pt x="77" y="84"/>
                  </a:lnTo>
                  <a:lnTo>
                    <a:pt x="75" y="83"/>
                  </a:lnTo>
                  <a:lnTo>
                    <a:pt x="73" y="83"/>
                  </a:lnTo>
                  <a:lnTo>
                    <a:pt x="72" y="80"/>
                  </a:lnTo>
                  <a:lnTo>
                    <a:pt x="72" y="77"/>
                  </a:lnTo>
                  <a:lnTo>
                    <a:pt x="71" y="75"/>
                  </a:lnTo>
                  <a:lnTo>
                    <a:pt x="73" y="66"/>
                  </a:lnTo>
                  <a:lnTo>
                    <a:pt x="71" y="65"/>
                  </a:lnTo>
                  <a:lnTo>
                    <a:pt x="70" y="66"/>
                  </a:lnTo>
                  <a:lnTo>
                    <a:pt x="68" y="68"/>
                  </a:lnTo>
                  <a:lnTo>
                    <a:pt x="67" y="71"/>
                  </a:lnTo>
                  <a:lnTo>
                    <a:pt x="66" y="73"/>
                  </a:lnTo>
                  <a:lnTo>
                    <a:pt x="63" y="75"/>
                  </a:lnTo>
                  <a:lnTo>
                    <a:pt x="57" y="76"/>
                  </a:lnTo>
                  <a:lnTo>
                    <a:pt x="51" y="75"/>
                  </a:lnTo>
                  <a:lnTo>
                    <a:pt x="51" y="74"/>
                  </a:lnTo>
                  <a:lnTo>
                    <a:pt x="50" y="74"/>
                  </a:lnTo>
                  <a:lnTo>
                    <a:pt x="50" y="73"/>
                  </a:lnTo>
                  <a:lnTo>
                    <a:pt x="51" y="72"/>
                  </a:lnTo>
                  <a:lnTo>
                    <a:pt x="52" y="70"/>
                  </a:lnTo>
                  <a:lnTo>
                    <a:pt x="52" y="68"/>
                  </a:lnTo>
                  <a:lnTo>
                    <a:pt x="51" y="67"/>
                  </a:lnTo>
                  <a:lnTo>
                    <a:pt x="50" y="66"/>
                  </a:lnTo>
                  <a:lnTo>
                    <a:pt x="50" y="64"/>
                  </a:lnTo>
                  <a:lnTo>
                    <a:pt x="51" y="62"/>
                  </a:lnTo>
                  <a:lnTo>
                    <a:pt x="51" y="61"/>
                  </a:lnTo>
                  <a:lnTo>
                    <a:pt x="47" y="57"/>
                  </a:lnTo>
                  <a:lnTo>
                    <a:pt x="44" y="57"/>
                  </a:lnTo>
                  <a:lnTo>
                    <a:pt x="41" y="56"/>
                  </a:lnTo>
                  <a:lnTo>
                    <a:pt x="39" y="56"/>
                  </a:lnTo>
                  <a:lnTo>
                    <a:pt x="38" y="56"/>
                  </a:lnTo>
                  <a:lnTo>
                    <a:pt x="37" y="57"/>
                  </a:lnTo>
                  <a:lnTo>
                    <a:pt x="36" y="58"/>
                  </a:lnTo>
                  <a:lnTo>
                    <a:pt x="35" y="57"/>
                  </a:lnTo>
                  <a:lnTo>
                    <a:pt x="34" y="51"/>
                  </a:lnTo>
                  <a:lnTo>
                    <a:pt x="33" y="50"/>
                  </a:lnTo>
                  <a:lnTo>
                    <a:pt x="30" y="49"/>
                  </a:lnTo>
                  <a:lnTo>
                    <a:pt x="25" y="48"/>
                  </a:lnTo>
                  <a:lnTo>
                    <a:pt x="23" y="47"/>
                  </a:lnTo>
                  <a:lnTo>
                    <a:pt x="22" y="44"/>
                  </a:lnTo>
                  <a:lnTo>
                    <a:pt x="22" y="41"/>
                  </a:lnTo>
                  <a:lnTo>
                    <a:pt x="20" y="37"/>
                  </a:lnTo>
                  <a:lnTo>
                    <a:pt x="20" y="36"/>
                  </a:lnTo>
                  <a:lnTo>
                    <a:pt x="18" y="35"/>
                  </a:lnTo>
                  <a:lnTo>
                    <a:pt x="15" y="35"/>
                  </a:lnTo>
                  <a:lnTo>
                    <a:pt x="12" y="37"/>
                  </a:lnTo>
                  <a:lnTo>
                    <a:pt x="10" y="38"/>
                  </a:lnTo>
                  <a:lnTo>
                    <a:pt x="10" y="38"/>
                  </a:lnTo>
                  <a:lnTo>
                    <a:pt x="7" y="36"/>
                  </a:lnTo>
                  <a:lnTo>
                    <a:pt x="4" y="33"/>
                  </a:lnTo>
                  <a:lnTo>
                    <a:pt x="2" y="30"/>
                  </a:lnTo>
                  <a:lnTo>
                    <a:pt x="2" y="28"/>
                  </a:lnTo>
                  <a:lnTo>
                    <a:pt x="2" y="26"/>
                  </a:lnTo>
                  <a:lnTo>
                    <a:pt x="1" y="25"/>
                  </a:lnTo>
                  <a:lnTo>
                    <a:pt x="0" y="22"/>
                  </a:lnTo>
                  <a:lnTo>
                    <a:pt x="0" y="19"/>
                  </a:lnTo>
                  <a:lnTo>
                    <a:pt x="13" y="11"/>
                  </a:lnTo>
                  <a:lnTo>
                    <a:pt x="22" y="7"/>
                  </a:lnTo>
                  <a:lnTo>
                    <a:pt x="26" y="5"/>
                  </a:lnTo>
                  <a:lnTo>
                    <a:pt x="27" y="10"/>
                  </a:lnTo>
                  <a:lnTo>
                    <a:pt x="27" y="11"/>
                  </a:lnTo>
                  <a:lnTo>
                    <a:pt x="28" y="12"/>
                  </a:lnTo>
                  <a:lnTo>
                    <a:pt x="29" y="12"/>
                  </a:lnTo>
                  <a:lnTo>
                    <a:pt x="31" y="11"/>
                  </a:lnTo>
                  <a:lnTo>
                    <a:pt x="33" y="10"/>
                  </a:lnTo>
                  <a:lnTo>
                    <a:pt x="36" y="10"/>
                  </a:lnTo>
                  <a:lnTo>
                    <a:pt x="38" y="11"/>
                  </a:lnTo>
                  <a:lnTo>
                    <a:pt x="39" y="12"/>
                  </a:lnTo>
                  <a:lnTo>
                    <a:pt x="41" y="14"/>
                  </a:lnTo>
                  <a:lnTo>
                    <a:pt x="43" y="14"/>
                  </a:lnTo>
                  <a:lnTo>
                    <a:pt x="47" y="12"/>
                  </a:lnTo>
                  <a:lnTo>
                    <a:pt x="51" y="9"/>
                  </a:lnTo>
                  <a:lnTo>
                    <a:pt x="52" y="7"/>
                  </a:lnTo>
                  <a:lnTo>
                    <a:pt x="53" y="5"/>
                  </a:lnTo>
                  <a:lnTo>
                    <a:pt x="55" y="6"/>
                  </a:lnTo>
                  <a:lnTo>
                    <a:pt x="57" y="6"/>
                  </a:lnTo>
                  <a:lnTo>
                    <a:pt x="58" y="6"/>
                  </a:lnTo>
                  <a:lnTo>
                    <a:pt x="58" y="3"/>
                  </a:lnTo>
                  <a:lnTo>
                    <a:pt x="60" y="1"/>
                  </a:lnTo>
                  <a:lnTo>
                    <a:pt x="62" y="0"/>
                  </a:lnTo>
                  <a:lnTo>
                    <a:pt x="62" y="2"/>
                  </a:lnTo>
                  <a:lnTo>
                    <a:pt x="64" y="3"/>
                  </a:lnTo>
                  <a:lnTo>
                    <a:pt x="66" y="3"/>
                  </a:lnTo>
                  <a:lnTo>
                    <a:pt x="69" y="0"/>
                  </a:lnTo>
                  <a:lnTo>
                    <a:pt x="70" y="0"/>
                  </a:lnTo>
                  <a:lnTo>
                    <a:pt x="71" y="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490" name="Bulgaria">
              <a:extLst>
                <a:ext uri="{FF2B5EF4-FFF2-40B4-BE49-F238E27FC236}">
                  <a16:creationId xmlns:a16="http://schemas.microsoft.com/office/drawing/2014/main" id="{6D0ECF68-392B-46D5-97B6-86A779BEB2E9}"/>
                </a:ext>
              </a:extLst>
            </p:cNvPr>
            <p:cNvSpPr>
              <a:spLocks/>
            </p:cNvSpPr>
            <p:nvPr/>
          </p:nvSpPr>
          <p:spPr bwMode="auto">
            <a:xfrm>
              <a:off x="6488655" y="3343946"/>
              <a:ext cx="189720" cy="105926"/>
            </a:xfrm>
            <a:custGeom>
              <a:avLst/>
              <a:gdLst>
                <a:gd name="T0" fmla="*/ 194 w 195"/>
                <a:gd name="T1" fmla="*/ 31 h 126"/>
                <a:gd name="T2" fmla="*/ 180 w 195"/>
                <a:gd name="T3" fmla="*/ 36 h 126"/>
                <a:gd name="T4" fmla="*/ 174 w 195"/>
                <a:gd name="T5" fmla="*/ 45 h 126"/>
                <a:gd name="T6" fmla="*/ 171 w 195"/>
                <a:gd name="T7" fmla="*/ 65 h 126"/>
                <a:gd name="T8" fmla="*/ 165 w 195"/>
                <a:gd name="T9" fmla="*/ 78 h 126"/>
                <a:gd name="T10" fmla="*/ 176 w 195"/>
                <a:gd name="T11" fmla="*/ 93 h 126"/>
                <a:gd name="T12" fmla="*/ 171 w 195"/>
                <a:gd name="T13" fmla="*/ 96 h 126"/>
                <a:gd name="T14" fmla="*/ 166 w 195"/>
                <a:gd name="T15" fmla="*/ 96 h 126"/>
                <a:gd name="T16" fmla="*/ 160 w 195"/>
                <a:gd name="T17" fmla="*/ 97 h 126"/>
                <a:gd name="T18" fmla="*/ 153 w 195"/>
                <a:gd name="T19" fmla="*/ 91 h 126"/>
                <a:gd name="T20" fmla="*/ 144 w 195"/>
                <a:gd name="T21" fmla="*/ 94 h 126"/>
                <a:gd name="T22" fmla="*/ 135 w 195"/>
                <a:gd name="T23" fmla="*/ 96 h 126"/>
                <a:gd name="T24" fmla="*/ 131 w 195"/>
                <a:gd name="T25" fmla="*/ 99 h 126"/>
                <a:gd name="T26" fmla="*/ 125 w 195"/>
                <a:gd name="T27" fmla="*/ 103 h 126"/>
                <a:gd name="T28" fmla="*/ 124 w 195"/>
                <a:gd name="T29" fmla="*/ 107 h 126"/>
                <a:gd name="T30" fmla="*/ 117 w 195"/>
                <a:gd name="T31" fmla="*/ 107 h 126"/>
                <a:gd name="T32" fmla="*/ 117 w 195"/>
                <a:gd name="T33" fmla="*/ 111 h 126"/>
                <a:gd name="T34" fmla="*/ 118 w 195"/>
                <a:gd name="T35" fmla="*/ 120 h 126"/>
                <a:gd name="T36" fmla="*/ 107 w 195"/>
                <a:gd name="T37" fmla="*/ 123 h 126"/>
                <a:gd name="T38" fmla="*/ 99 w 195"/>
                <a:gd name="T39" fmla="*/ 124 h 126"/>
                <a:gd name="T40" fmla="*/ 87 w 195"/>
                <a:gd name="T41" fmla="*/ 123 h 126"/>
                <a:gd name="T42" fmla="*/ 76 w 195"/>
                <a:gd name="T43" fmla="*/ 121 h 126"/>
                <a:gd name="T44" fmla="*/ 70 w 195"/>
                <a:gd name="T45" fmla="*/ 118 h 126"/>
                <a:gd name="T46" fmla="*/ 67 w 195"/>
                <a:gd name="T47" fmla="*/ 113 h 126"/>
                <a:gd name="T48" fmla="*/ 59 w 195"/>
                <a:gd name="T49" fmla="*/ 114 h 126"/>
                <a:gd name="T50" fmla="*/ 52 w 195"/>
                <a:gd name="T51" fmla="*/ 117 h 126"/>
                <a:gd name="T52" fmla="*/ 44 w 195"/>
                <a:gd name="T53" fmla="*/ 119 h 126"/>
                <a:gd name="T54" fmla="*/ 34 w 195"/>
                <a:gd name="T55" fmla="*/ 120 h 126"/>
                <a:gd name="T56" fmla="*/ 25 w 195"/>
                <a:gd name="T57" fmla="*/ 123 h 126"/>
                <a:gd name="T58" fmla="*/ 18 w 195"/>
                <a:gd name="T59" fmla="*/ 122 h 126"/>
                <a:gd name="T60" fmla="*/ 20 w 195"/>
                <a:gd name="T61" fmla="*/ 106 h 126"/>
                <a:gd name="T62" fmla="*/ 18 w 195"/>
                <a:gd name="T63" fmla="*/ 102 h 126"/>
                <a:gd name="T64" fmla="*/ 10 w 195"/>
                <a:gd name="T65" fmla="*/ 92 h 126"/>
                <a:gd name="T66" fmla="*/ 0 w 195"/>
                <a:gd name="T67" fmla="*/ 82 h 126"/>
                <a:gd name="T68" fmla="*/ 5 w 195"/>
                <a:gd name="T69" fmla="*/ 76 h 126"/>
                <a:gd name="T70" fmla="*/ 4 w 195"/>
                <a:gd name="T71" fmla="*/ 72 h 126"/>
                <a:gd name="T72" fmla="*/ 4 w 195"/>
                <a:gd name="T73" fmla="*/ 63 h 126"/>
                <a:gd name="T74" fmla="*/ 5 w 195"/>
                <a:gd name="T75" fmla="*/ 58 h 126"/>
                <a:gd name="T76" fmla="*/ 14 w 195"/>
                <a:gd name="T77" fmla="*/ 53 h 126"/>
                <a:gd name="T78" fmla="*/ 19 w 195"/>
                <a:gd name="T79" fmla="*/ 49 h 126"/>
                <a:gd name="T80" fmla="*/ 16 w 195"/>
                <a:gd name="T81" fmla="*/ 42 h 126"/>
                <a:gd name="T82" fmla="*/ 11 w 195"/>
                <a:gd name="T83" fmla="*/ 36 h 126"/>
                <a:gd name="T84" fmla="*/ 4 w 195"/>
                <a:gd name="T85" fmla="*/ 27 h 126"/>
                <a:gd name="T86" fmla="*/ 1 w 195"/>
                <a:gd name="T87" fmla="*/ 21 h 126"/>
                <a:gd name="T88" fmla="*/ 2 w 195"/>
                <a:gd name="T89" fmla="*/ 11 h 126"/>
                <a:gd name="T90" fmla="*/ 8 w 195"/>
                <a:gd name="T91" fmla="*/ 7 h 126"/>
                <a:gd name="T92" fmla="*/ 10 w 195"/>
                <a:gd name="T93" fmla="*/ 0 h 126"/>
                <a:gd name="T94" fmla="*/ 19 w 195"/>
                <a:gd name="T95" fmla="*/ 4 h 126"/>
                <a:gd name="T96" fmla="*/ 20 w 195"/>
                <a:gd name="T97" fmla="*/ 9 h 126"/>
                <a:gd name="T98" fmla="*/ 16 w 195"/>
                <a:gd name="T99" fmla="*/ 14 h 126"/>
                <a:gd name="T100" fmla="*/ 27 w 195"/>
                <a:gd name="T101" fmla="*/ 15 h 126"/>
                <a:gd name="T102" fmla="*/ 59 w 195"/>
                <a:gd name="T103" fmla="*/ 20 h 126"/>
                <a:gd name="T104" fmla="*/ 88 w 195"/>
                <a:gd name="T105" fmla="*/ 23 h 126"/>
                <a:gd name="T106" fmla="*/ 108 w 195"/>
                <a:gd name="T107" fmla="*/ 20 h 126"/>
                <a:gd name="T108" fmla="*/ 129 w 195"/>
                <a:gd name="T109" fmla="*/ 6 h 126"/>
                <a:gd name="T110" fmla="*/ 149 w 195"/>
                <a:gd name="T111" fmla="*/ 3 h 126"/>
                <a:gd name="T112" fmla="*/ 166 w 195"/>
                <a:gd name="T113" fmla="*/ 10 h 126"/>
                <a:gd name="T114" fmla="*/ 173 w 195"/>
                <a:gd name="T115" fmla="*/ 10 h 126"/>
                <a:gd name="T116" fmla="*/ 183 w 195"/>
                <a:gd name="T117" fmla="*/ 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 h="126">
                  <a:moveTo>
                    <a:pt x="195" y="21"/>
                  </a:moveTo>
                  <a:lnTo>
                    <a:pt x="195" y="21"/>
                  </a:lnTo>
                  <a:lnTo>
                    <a:pt x="194" y="31"/>
                  </a:lnTo>
                  <a:lnTo>
                    <a:pt x="191" y="36"/>
                  </a:lnTo>
                  <a:lnTo>
                    <a:pt x="186" y="34"/>
                  </a:lnTo>
                  <a:lnTo>
                    <a:pt x="180" y="36"/>
                  </a:lnTo>
                  <a:lnTo>
                    <a:pt x="177" y="41"/>
                  </a:lnTo>
                  <a:lnTo>
                    <a:pt x="176" y="43"/>
                  </a:lnTo>
                  <a:lnTo>
                    <a:pt x="174" y="45"/>
                  </a:lnTo>
                  <a:lnTo>
                    <a:pt x="173" y="52"/>
                  </a:lnTo>
                  <a:lnTo>
                    <a:pt x="173" y="63"/>
                  </a:lnTo>
                  <a:lnTo>
                    <a:pt x="171" y="65"/>
                  </a:lnTo>
                  <a:lnTo>
                    <a:pt x="169" y="65"/>
                  </a:lnTo>
                  <a:lnTo>
                    <a:pt x="160" y="75"/>
                  </a:lnTo>
                  <a:lnTo>
                    <a:pt x="165" y="78"/>
                  </a:lnTo>
                  <a:lnTo>
                    <a:pt x="167" y="80"/>
                  </a:lnTo>
                  <a:lnTo>
                    <a:pt x="171" y="86"/>
                  </a:lnTo>
                  <a:lnTo>
                    <a:pt x="176" y="93"/>
                  </a:lnTo>
                  <a:lnTo>
                    <a:pt x="177" y="96"/>
                  </a:lnTo>
                  <a:lnTo>
                    <a:pt x="173" y="95"/>
                  </a:lnTo>
                  <a:lnTo>
                    <a:pt x="171" y="96"/>
                  </a:lnTo>
                  <a:lnTo>
                    <a:pt x="170" y="97"/>
                  </a:lnTo>
                  <a:lnTo>
                    <a:pt x="168" y="96"/>
                  </a:lnTo>
                  <a:lnTo>
                    <a:pt x="166" y="96"/>
                  </a:lnTo>
                  <a:lnTo>
                    <a:pt x="163" y="98"/>
                  </a:lnTo>
                  <a:lnTo>
                    <a:pt x="162" y="98"/>
                  </a:lnTo>
                  <a:lnTo>
                    <a:pt x="160" y="97"/>
                  </a:lnTo>
                  <a:lnTo>
                    <a:pt x="156" y="94"/>
                  </a:lnTo>
                  <a:lnTo>
                    <a:pt x="154" y="91"/>
                  </a:lnTo>
                  <a:lnTo>
                    <a:pt x="153" y="91"/>
                  </a:lnTo>
                  <a:lnTo>
                    <a:pt x="151" y="92"/>
                  </a:lnTo>
                  <a:lnTo>
                    <a:pt x="145" y="92"/>
                  </a:lnTo>
                  <a:lnTo>
                    <a:pt x="144" y="94"/>
                  </a:lnTo>
                  <a:lnTo>
                    <a:pt x="141" y="95"/>
                  </a:lnTo>
                  <a:lnTo>
                    <a:pt x="139" y="96"/>
                  </a:lnTo>
                  <a:lnTo>
                    <a:pt x="135" y="96"/>
                  </a:lnTo>
                  <a:lnTo>
                    <a:pt x="133" y="96"/>
                  </a:lnTo>
                  <a:lnTo>
                    <a:pt x="132" y="97"/>
                  </a:lnTo>
                  <a:lnTo>
                    <a:pt x="131" y="99"/>
                  </a:lnTo>
                  <a:lnTo>
                    <a:pt x="130" y="101"/>
                  </a:lnTo>
                  <a:lnTo>
                    <a:pt x="130" y="102"/>
                  </a:lnTo>
                  <a:lnTo>
                    <a:pt x="125" y="103"/>
                  </a:lnTo>
                  <a:lnTo>
                    <a:pt x="124" y="104"/>
                  </a:lnTo>
                  <a:lnTo>
                    <a:pt x="124" y="105"/>
                  </a:lnTo>
                  <a:lnTo>
                    <a:pt x="124" y="107"/>
                  </a:lnTo>
                  <a:lnTo>
                    <a:pt x="120" y="105"/>
                  </a:lnTo>
                  <a:lnTo>
                    <a:pt x="117" y="106"/>
                  </a:lnTo>
                  <a:lnTo>
                    <a:pt x="117" y="107"/>
                  </a:lnTo>
                  <a:lnTo>
                    <a:pt x="116" y="108"/>
                  </a:lnTo>
                  <a:lnTo>
                    <a:pt x="116" y="110"/>
                  </a:lnTo>
                  <a:lnTo>
                    <a:pt x="117" y="111"/>
                  </a:lnTo>
                  <a:lnTo>
                    <a:pt x="118" y="115"/>
                  </a:lnTo>
                  <a:lnTo>
                    <a:pt x="119" y="118"/>
                  </a:lnTo>
                  <a:lnTo>
                    <a:pt x="118" y="120"/>
                  </a:lnTo>
                  <a:lnTo>
                    <a:pt x="116" y="122"/>
                  </a:lnTo>
                  <a:lnTo>
                    <a:pt x="111" y="123"/>
                  </a:lnTo>
                  <a:lnTo>
                    <a:pt x="107" y="123"/>
                  </a:lnTo>
                  <a:lnTo>
                    <a:pt x="105" y="123"/>
                  </a:lnTo>
                  <a:lnTo>
                    <a:pt x="102" y="123"/>
                  </a:lnTo>
                  <a:lnTo>
                    <a:pt x="99" y="124"/>
                  </a:lnTo>
                  <a:lnTo>
                    <a:pt x="95" y="125"/>
                  </a:lnTo>
                  <a:lnTo>
                    <a:pt x="91" y="126"/>
                  </a:lnTo>
                  <a:lnTo>
                    <a:pt x="87" y="123"/>
                  </a:lnTo>
                  <a:lnTo>
                    <a:pt x="82" y="121"/>
                  </a:lnTo>
                  <a:lnTo>
                    <a:pt x="78" y="120"/>
                  </a:lnTo>
                  <a:lnTo>
                    <a:pt x="76" y="121"/>
                  </a:lnTo>
                  <a:lnTo>
                    <a:pt x="76" y="122"/>
                  </a:lnTo>
                  <a:lnTo>
                    <a:pt x="72" y="119"/>
                  </a:lnTo>
                  <a:lnTo>
                    <a:pt x="70" y="118"/>
                  </a:lnTo>
                  <a:lnTo>
                    <a:pt x="69" y="117"/>
                  </a:lnTo>
                  <a:lnTo>
                    <a:pt x="68" y="113"/>
                  </a:lnTo>
                  <a:lnTo>
                    <a:pt x="67" y="113"/>
                  </a:lnTo>
                  <a:lnTo>
                    <a:pt x="64" y="115"/>
                  </a:lnTo>
                  <a:lnTo>
                    <a:pt x="61" y="115"/>
                  </a:lnTo>
                  <a:lnTo>
                    <a:pt x="59" y="114"/>
                  </a:lnTo>
                  <a:lnTo>
                    <a:pt x="53" y="114"/>
                  </a:lnTo>
                  <a:lnTo>
                    <a:pt x="53" y="117"/>
                  </a:lnTo>
                  <a:lnTo>
                    <a:pt x="52" y="117"/>
                  </a:lnTo>
                  <a:lnTo>
                    <a:pt x="51" y="118"/>
                  </a:lnTo>
                  <a:lnTo>
                    <a:pt x="48" y="117"/>
                  </a:lnTo>
                  <a:lnTo>
                    <a:pt x="44" y="119"/>
                  </a:lnTo>
                  <a:lnTo>
                    <a:pt x="40" y="120"/>
                  </a:lnTo>
                  <a:lnTo>
                    <a:pt x="37" y="120"/>
                  </a:lnTo>
                  <a:lnTo>
                    <a:pt x="34" y="120"/>
                  </a:lnTo>
                  <a:lnTo>
                    <a:pt x="32" y="120"/>
                  </a:lnTo>
                  <a:lnTo>
                    <a:pt x="28" y="120"/>
                  </a:lnTo>
                  <a:lnTo>
                    <a:pt x="25" y="123"/>
                  </a:lnTo>
                  <a:lnTo>
                    <a:pt x="21" y="123"/>
                  </a:lnTo>
                  <a:lnTo>
                    <a:pt x="18" y="122"/>
                  </a:lnTo>
                  <a:lnTo>
                    <a:pt x="18" y="122"/>
                  </a:lnTo>
                  <a:lnTo>
                    <a:pt x="19" y="111"/>
                  </a:lnTo>
                  <a:lnTo>
                    <a:pt x="21" y="107"/>
                  </a:lnTo>
                  <a:lnTo>
                    <a:pt x="20" y="106"/>
                  </a:lnTo>
                  <a:lnTo>
                    <a:pt x="20" y="105"/>
                  </a:lnTo>
                  <a:lnTo>
                    <a:pt x="19" y="104"/>
                  </a:lnTo>
                  <a:lnTo>
                    <a:pt x="18" y="102"/>
                  </a:lnTo>
                  <a:lnTo>
                    <a:pt x="15" y="95"/>
                  </a:lnTo>
                  <a:lnTo>
                    <a:pt x="14" y="94"/>
                  </a:lnTo>
                  <a:lnTo>
                    <a:pt x="10" y="92"/>
                  </a:lnTo>
                  <a:lnTo>
                    <a:pt x="7" y="90"/>
                  </a:lnTo>
                  <a:lnTo>
                    <a:pt x="5" y="88"/>
                  </a:lnTo>
                  <a:lnTo>
                    <a:pt x="0" y="82"/>
                  </a:lnTo>
                  <a:lnTo>
                    <a:pt x="2" y="81"/>
                  </a:lnTo>
                  <a:lnTo>
                    <a:pt x="3" y="80"/>
                  </a:lnTo>
                  <a:lnTo>
                    <a:pt x="5" y="76"/>
                  </a:lnTo>
                  <a:lnTo>
                    <a:pt x="6" y="75"/>
                  </a:lnTo>
                  <a:lnTo>
                    <a:pt x="6" y="74"/>
                  </a:lnTo>
                  <a:lnTo>
                    <a:pt x="4" y="72"/>
                  </a:lnTo>
                  <a:lnTo>
                    <a:pt x="3" y="68"/>
                  </a:lnTo>
                  <a:lnTo>
                    <a:pt x="4" y="65"/>
                  </a:lnTo>
                  <a:lnTo>
                    <a:pt x="4" y="63"/>
                  </a:lnTo>
                  <a:lnTo>
                    <a:pt x="3" y="61"/>
                  </a:lnTo>
                  <a:lnTo>
                    <a:pt x="4" y="59"/>
                  </a:lnTo>
                  <a:lnTo>
                    <a:pt x="5" y="58"/>
                  </a:lnTo>
                  <a:lnTo>
                    <a:pt x="7" y="58"/>
                  </a:lnTo>
                  <a:lnTo>
                    <a:pt x="11" y="58"/>
                  </a:lnTo>
                  <a:lnTo>
                    <a:pt x="14" y="53"/>
                  </a:lnTo>
                  <a:lnTo>
                    <a:pt x="16" y="52"/>
                  </a:lnTo>
                  <a:lnTo>
                    <a:pt x="18" y="49"/>
                  </a:lnTo>
                  <a:lnTo>
                    <a:pt x="19" y="49"/>
                  </a:lnTo>
                  <a:lnTo>
                    <a:pt x="19" y="47"/>
                  </a:lnTo>
                  <a:lnTo>
                    <a:pt x="20" y="45"/>
                  </a:lnTo>
                  <a:lnTo>
                    <a:pt x="16" y="42"/>
                  </a:lnTo>
                  <a:lnTo>
                    <a:pt x="15" y="40"/>
                  </a:lnTo>
                  <a:lnTo>
                    <a:pt x="13" y="38"/>
                  </a:lnTo>
                  <a:lnTo>
                    <a:pt x="11" y="36"/>
                  </a:lnTo>
                  <a:lnTo>
                    <a:pt x="6" y="33"/>
                  </a:lnTo>
                  <a:lnTo>
                    <a:pt x="5" y="31"/>
                  </a:lnTo>
                  <a:lnTo>
                    <a:pt x="4" y="27"/>
                  </a:lnTo>
                  <a:lnTo>
                    <a:pt x="3" y="24"/>
                  </a:lnTo>
                  <a:lnTo>
                    <a:pt x="1" y="22"/>
                  </a:lnTo>
                  <a:lnTo>
                    <a:pt x="1" y="21"/>
                  </a:lnTo>
                  <a:lnTo>
                    <a:pt x="1" y="19"/>
                  </a:lnTo>
                  <a:lnTo>
                    <a:pt x="1" y="16"/>
                  </a:lnTo>
                  <a:lnTo>
                    <a:pt x="2" y="11"/>
                  </a:lnTo>
                  <a:lnTo>
                    <a:pt x="2" y="9"/>
                  </a:lnTo>
                  <a:lnTo>
                    <a:pt x="4" y="9"/>
                  </a:lnTo>
                  <a:lnTo>
                    <a:pt x="8" y="7"/>
                  </a:lnTo>
                  <a:lnTo>
                    <a:pt x="8" y="3"/>
                  </a:lnTo>
                  <a:lnTo>
                    <a:pt x="9" y="1"/>
                  </a:lnTo>
                  <a:lnTo>
                    <a:pt x="10" y="0"/>
                  </a:lnTo>
                  <a:lnTo>
                    <a:pt x="11" y="0"/>
                  </a:lnTo>
                  <a:lnTo>
                    <a:pt x="13" y="1"/>
                  </a:lnTo>
                  <a:lnTo>
                    <a:pt x="19" y="4"/>
                  </a:lnTo>
                  <a:lnTo>
                    <a:pt x="21" y="6"/>
                  </a:lnTo>
                  <a:lnTo>
                    <a:pt x="21" y="8"/>
                  </a:lnTo>
                  <a:lnTo>
                    <a:pt x="20" y="9"/>
                  </a:lnTo>
                  <a:lnTo>
                    <a:pt x="18" y="10"/>
                  </a:lnTo>
                  <a:lnTo>
                    <a:pt x="16" y="12"/>
                  </a:lnTo>
                  <a:lnTo>
                    <a:pt x="16" y="14"/>
                  </a:lnTo>
                  <a:lnTo>
                    <a:pt x="16" y="16"/>
                  </a:lnTo>
                  <a:lnTo>
                    <a:pt x="18" y="17"/>
                  </a:lnTo>
                  <a:lnTo>
                    <a:pt x="27" y="15"/>
                  </a:lnTo>
                  <a:lnTo>
                    <a:pt x="37" y="16"/>
                  </a:lnTo>
                  <a:lnTo>
                    <a:pt x="50" y="19"/>
                  </a:lnTo>
                  <a:lnTo>
                    <a:pt x="59" y="20"/>
                  </a:lnTo>
                  <a:lnTo>
                    <a:pt x="65" y="19"/>
                  </a:lnTo>
                  <a:lnTo>
                    <a:pt x="77" y="21"/>
                  </a:lnTo>
                  <a:lnTo>
                    <a:pt x="88" y="23"/>
                  </a:lnTo>
                  <a:lnTo>
                    <a:pt x="98" y="24"/>
                  </a:lnTo>
                  <a:lnTo>
                    <a:pt x="104" y="22"/>
                  </a:lnTo>
                  <a:lnTo>
                    <a:pt x="108" y="20"/>
                  </a:lnTo>
                  <a:lnTo>
                    <a:pt x="112" y="15"/>
                  </a:lnTo>
                  <a:lnTo>
                    <a:pt x="121" y="10"/>
                  </a:lnTo>
                  <a:lnTo>
                    <a:pt x="129" y="6"/>
                  </a:lnTo>
                  <a:lnTo>
                    <a:pt x="140" y="3"/>
                  </a:lnTo>
                  <a:lnTo>
                    <a:pt x="148" y="3"/>
                  </a:lnTo>
                  <a:lnTo>
                    <a:pt x="149" y="3"/>
                  </a:lnTo>
                  <a:lnTo>
                    <a:pt x="158" y="9"/>
                  </a:lnTo>
                  <a:lnTo>
                    <a:pt x="163" y="9"/>
                  </a:lnTo>
                  <a:lnTo>
                    <a:pt x="166" y="10"/>
                  </a:lnTo>
                  <a:lnTo>
                    <a:pt x="167" y="11"/>
                  </a:lnTo>
                  <a:lnTo>
                    <a:pt x="168" y="12"/>
                  </a:lnTo>
                  <a:lnTo>
                    <a:pt x="173" y="10"/>
                  </a:lnTo>
                  <a:lnTo>
                    <a:pt x="175" y="13"/>
                  </a:lnTo>
                  <a:lnTo>
                    <a:pt x="178" y="17"/>
                  </a:lnTo>
                  <a:lnTo>
                    <a:pt x="183" y="20"/>
                  </a:lnTo>
                  <a:lnTo>
                    <a:pt x="188" y="21"/>
                  </a:lnTo>
                  <a:lnTo>
                    <a:pt x="189"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491" name="Belarus">
              <a:extLst>
                <a:ext uri="{FF2B5EF4-FFF2-40B4-BE49-F238E27FC236}">
                  <a16:creationId xmlns:a16="http://schemas.microsoft.com/office/drawing/2014/main" id="{0177DEFD-9F42-4067-9D82-40BD8038D3B9}"/>
                </a:ext>
              </a:extLst>
            </p:cNvPr>
            <p:cNvSpPr>
              <a:spLocks/>
            </p:cNvSpPr>
            <p:nvPr/>
          </p:nvSpPr>
          <p:spPr bwMode="auto">
            <a:xfrm>
              <a:off x="6515440" y="2849622"/>
              <a:ext cx="285695" cy="217739"/>
            </a:xfrm>
            <a:custGeom>
              <a:avLst/>
              <a:gdLst>
                <a:gd name="T0" fmla="*/ 163 w 297"/>
                <a:gd name="T1" fmla="*/ 3 h 257"/>
                <a:gd name="T2" fmla="*/ 180 w 297"/>
                <a:gd name="T3" fmla="*/ 8 h 257"/>
                <a:gd name="T4" fmla="*/ 194 w 297"/>
                <a:gd name="T5" fmla="*/ 15 h 257"/>
                <a:gd name="T6" fmla="*/ 203 w 297"/>
                <a:gd name="T7" fmla="*/ 21 h 257"/>
                <a:gd name="T8" fmla="*/ 220 w 297"/>
                <a:gd name="T9" fmla="*/ 17 h 257"/>
                <a:gd name="T10" fmla="*/ 235 w 297"/>
                <a:gd name="T11" fmla="*/ 29 h 257"/>
                <a:gd name="T12" fmla="*/ 241 w 297"/>
                <a:gd name="T13" fmla="*/ 41 h 257"/>
                <a:gd name="T14" fmla="*/ 243 w 297"/>
                <a:gd name="T15" fmla="*/ 56 h 257"/>
                <a:gd name="T16" fmla="*/ 237 w 297"/>
                <a:gd name="T17" fmla="*/ 74 h 257"/>
                <a:gd name="T18" fmla="*/ 246 w 297"/>
                <a:gd name="T19" fmla="*/ 89 h 257"/>
                <a:gd name="T20" fmla="*/ 263 w 297"/>
                <a:gd name="T21" fmla="*/ 111 h 257"/>
                <a:gd name="T22" fmla="*/ 267 w 297"/>
                <a:gd name="T23" fmla="*/ 127 h 257"/>
                <a:gd name="T24" fmla="*/ 288 w 297"/>
                <a:gd name="T25" fmla="*/ 137 h 257"/>
                <a:gd name="T26" fmla="*/ 297 w 297"/>
                <a:gd name="T27" fmla="*/ 151 h 257"/>
                <a:gd name="T28" fmla="*/ 279 w 297"/>
                <a:gd name="T29" fmla="*/ 164 h 257"/>
                <a:gd name="T30" fmla="*/ 261 w 297"/>
                <a:gd name="T31" fmla="*/ 158 h 257"/>
                <a:gd name="T32" fmla="*/ 253 w 297"/>
                <a:gd name="T33" fmla="*/ 170 h 257"/>
                <a:gd name="T34" fmla="*/ 260 w 297"/>
                <a:gd name="T35" fmla="*/ 184 h 257"/>
                <a:gd name="T36" fmla="*/ 263 w 297"/>
                <a:gd name="T37" fmla="*/ 206 h 257"/>
                <a:gd name="T38" fmla="*/ 255 w 297"/>
                <a:gd name="T39" fmla="*/ 215 h 257"/>
                <a:gd name="T40" fmla="*/ 236 w 297"/>
                <a:gd name="T41" fmla="*/ 225 h 257"/>
                <a:gd name="T42" fmla="*/ 231 w 297"/>
                <a:gd name="T43" fmla="*/ 247 h 257"/>
                <a:gd name="T44" fmla="*/ 223 w 297"/>
                <a:gd name="T45" fmla="*/ 254 h 257"/>
                <a:gd name="T46" fmla="*/ 203 w 297"/>
                <a:gd name="T47" fmla="*/ 248 h 257"/>
                <a:gd name="T48" fmla="*/ 187 w 297"/>
                <a:gd name="T49" fmla="*/ 241 h 257"/>
                <a:gd name="T50" fmla="*/ 179 w 297"/>
                <a:gd name="T51" fmla="*/ 242 h 257"/>
                <a:gd name="T52" fmla="*/ 169 w 297"/>
                <a:gd name="T53" fmla="*/ 243 h 257"/>
                <a:gd name="T54" fmla="*/ 153 w 297"/>
                <a:gd name="T55" fmla="*/ 242 h 257"/>
                <a:gd name="T56" fmla="*/ 141 w 297"/>
                <a:gd name="T57" fmla="*/ 246 h 257"/>
                <a:gd name="T58" fmla="*/ 128 w 297"/>
                <a:gd name="T59" fmla="*/ 240 h 257"/>
                <a:gd name="T60" fmla="*/ 106 w 297"/>
                <a:gd name="T61" fmla="*/ 230 h 257"/>
                <a:gd name="T62" fmla="*/ 75 w 297"/>
                <a:gd name="T63" fmla="*/ 224 h 257"/>
                <a:gd name="T64" fmla="*/ 45 w 297"/>
                <a:gd name="T65" fmla="*/ 226 h 257"/>
                <a:gd name="T66" fmla="*/ 25 w 297"/>
                <a:gd name="T67" fmla="*/ 241 h 257"/>
                <a:gd name="T68" fmla="*/ 13 w 297"/>
                <a:gd name="T69" fmla="*/ 240 h 257"/>
                <a:gd name="T70" fmla="*/ 14 w 297"/>
                <a:gd name="T71" fmla="*/ 230 h 257"/>
                <a:gd name="T72" fmla="*/ 10 w 297"/>
                <a:gd name="T73" fmla="*/ 213 h 257"/>
                <a:gd name="T74" fmla="*/ 1 w 297"/>
                <a:gd name="T75" fmla="*/ 203 h 257"/>
                <a:gd name="T76" fmla="*/ 23 w 297"/>
                <a:gd name="T77" fmla="*/ 181 h 257"/>
                <a:gd name="T78" fmla="*/ 13 w 297"/>
                <a:gd name="T79" fmla="*/ 138 h 257"/>
                <a:gd name="T80" fmla="*/ 26 w 297"/>
                <a:gd name="T81" fmla="*/ 120 h 257"/>
                <a:gd name="T82" fmla="*/ 45 w 297"/>
                <a:gd name="T83" fmla="*/ 118 h 257"/>
                <a:gd name="T84" fmla="*/ 60 w 297"/>
                <a:gd name="T85" fmla="*/ 108 h 257"/>
                <a:gd name="T86" fmla="*/ 73 w 297"/>
                <a:gd name="T87" fmla="*/ 105 h 257"/>
                <a:gd name="T88" fmla="*/ 81 w 297"/>
                <a:gd name="T89" fmla="*/ 107 h 257"/>
                <a:gd name="T90" fmla="*/ 74 w 297"/>
                <a:gd name="T91" fmla="*/ 99 h 257"/>
                <a:gd name="T92" fmla="*/ 79 w 297"/>
                <a:gd name="T93" fmla="*/ 83 h 257"/>
                <a:gd name="T94" fmla="*/ 93 w 297"/>
                <a:gd name="T95" fmla="*/ 63 h 257"/>
                <a:gd name="T96" fmla="*/ 108 w 297"/>
                <a:gd name="T97" fmla="*/ 52 h 257"/>
                <a:gd name="T98" fmla="*/ 103 w 297"/>
                <a:gd name="T99" fmla="*/ 46 h 257"/>
                <a:gd name="T100" fmla="*/ 106 w 297"/>
                <a:gd name="T101" fmla="*/ 27 h 257"/>
                <a:gd name="T102" fmla="*/ 129 w 297"/>
                <a:gd name="T103" fmla="*/ 19 h 257"/>
                <a:gd name="T104" fmla="*/ 141 w 297"/>
                <a:gd name="T105" fmla="*/ 1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257">
                  <a:moveTo>
                    <a:pt x="155" y="0"/>
                  </a:moveTo>
                  <a:lnTo>
                    <a:pt x="155" y="0"/>
                  </a:lnTo>
                  <a:lnTo>
                    <a:pt x="159" y="5"/>
                  </a:lnTo>
                  <a:lnTo>
                    <a:pt x="160" y="5"/>
                  </a:lnTo>
                  <a:lnTo>
                    <a:pt x="163" y="3"/>
                  </a:lnTo>
                  <a:lnTo>
                    <a:pt x="163" y="3"/>
                  </a:lnTo>
                  <a:lnTo>
                    <a:pt x="168" y="3"/>
                  </a:lnTo>
                  <a:lnTo>
                    <a:pt x="170" y="5"/>
                  </a:lnTo>
                  <a:lnTo>
                    <a:pt x="172" y="8"/>
                  </a:lnTo>
                  <a:lnTo>
                    <a:pt x="173" y="11"/>
                  </a:lnTo>
                  <a:lnTo>
                    <a:pt x="175" y="11"/>
                  </a:lnTo>
                  <a:lnTo>
                    <a:pt x="180" y="8"/>
                  </a:lnTo>
                  <a:lnTo>
                    <a:pt x="182" y="7"/>
                  </a:lnTo>
                  <a:lnTo>
                    <a:pt x="184" y="7"/>
                  </a:lnTo>
                  <a:lnTo>
                    <a:pt x="190" y="10"/>
                  </a:lnTo>
                  <a:lnTo>
                    <a:pt x="193" y="12"/>
                  </a:lnTo>
                  <a:lnTo>
                    <a:pt x="194" y="13"/>
                  </a:lnTo>
                  <a:lnTo>
                    <a:pt x="194" y="15"/>
                  </a:lnTo>
                  <a:lnTo>
                    <a:pt x="193" y="17"/>
                  </a:lnTo>
                  <a:lnTo>
                    <a:pt x="192" y="20"/>
                  </a:lnTo>
                  <a:lnTo>
                    <a:pt x="194" y="23"/>
                  </a:lnTo>
                  <a:lnTo>
                    <a:pt x="196" y="26"/>
                  </a:lnTo>
                  <a:lnTo>
                    <a:pt x="201" y="22"/>
                  </a:lnTo>
                  <a:lnTo>
                    <a:pt x="203" y="21"/>
                  </a:lnTo>
                  <a:lnTo>
                    <a:pt x="205" y="21"/>
                  </a:lnTo>
                  <a:lnTo>
                    <a:pt x="207" y="19"/>
                  </a:lnTo>
                  <a:lnTo>
                    <a:pt x="209" y="17"/>
                  </a:lnTo>
                  <a:lnTo>
                    <a:pt x="211" y="17"/>
                  </a:lnTo>
                  <a:lnTo>
                    <a:pt x="214" y="17"/>
                  </a:lnTo>
                  <a:lnTo>
                    <a:pt x="220" y="17"/>
                  </a:lnTo>
                  <a:lnTo>
                    <a:pt x="227" y="20"/>
                  </a:lnTo>
                  <a:lnTo>
                    <a:pt x="227" y="21"/>
                  </a:lnTo>
                  <a:lnTo>
                    <a:pt x="231" y="25"/>
                  </a:lnTo>
                  <a:lnTo>
                    <a:pt x="232" y="27"/>
                  </a:lnTo>
                  <a:lnTo>
                    <a:pt x="233" y="27"/>
                  </a:lnTo>
                  <a:lnTo>
                    <a:pt x="235" y="29"/>
                  </a:lnTo>
                  <a:lnTo>
                    <a:pt x="238" y="30"/>
                  </a:lnTo>
                  <a:lnTo>
                    <a:pt x="239" y="30"/>
                  </a:lnTo>
                  <a:lnTo>
                    <a:pt x="240" y="30"/>
                  </a:lnTo>
                  <a:lnTo>
                    <a:pt x="241" y="32"/>
                  </a:lnTo>
                  <a:lnTo>
                    <a:pt x="241" y="34"/>
                  </a:lnTo>
                  <a:lnTo>
                    <a:pt x="241" y="41"/>
                  </a:lnTo>
                  <a:lnTo>
                    <a:pt x="239" y="43"/>
                  </a:lnTo>
                  <a:lnTo>
                    <a:pt x="238" y="45"/>
                  </a:lnTo>
                  <a:lnTo>
                    <a:pt x="238" y="46"/>
                  </a:lnTo>
                  <a:lnTo>
                    <a:pt x="238" y="48"/>
                  </a:lnTo>
                  <a:lnTo>
                    <a:pt x="240" y="51"/>
                  </a:lnTo>
                  <a:lnTo>
                    <a:pt x="243" y="56"/>
                  </a:lnTo>
                  <a:lnTo>
                    <a:pt x="243" y="58"/>
                  </a:lnTo>
                  <a:lnTo>
                    <a:pt x="243" y="60"/>
                  </a:lnTo>
                  <a:lnTo>
                    <a:pt x="240" y="66"/>
                  </a:lnTo>
                  <a:lnTo>
                    <a:pt x="239" y="68"/>
                  </a:lnTo>
                  <a:lnTo>
                    <a:pt x="238" y="71"/>
                  </a:lnTo>
                  <a:lnTo>
                    <a:pt x="237" y="74"/>
                  </a:lnTo>
                  <a:lnTo>
                    <a:pt x="238" y="75"/>
                  </a:lnTo>
                  <a:lnTo>
                    <a:pt x="243" y="79"/>
                  </a:lnTo>
                  <a:lnTo>
                    <a:pt x="248" y="82"/>
                  </a:lnTo>
                  <a:lnTo>
                    <a:pt x="249" y="83"/>
                  </a:lnTo>
                  <a:lnTo>
                    <a:pt x="249" y="84"/>
                  </a:lnTo>
                  <a:lnTo>
                    <a:pt x="246" y="89"/>
                  </a:lnTo>
                  <a:lnTo>
                    <a:pt x="246" y="90"/>
                  </a:lnTo>
                  <a:lnTo>
                    <a:pt x="250" y="93"/>
                  </a:lnTo>
                  <a:lnTo>
                    <a:pt x="251" y="96"/>
                  </a:lnTo>
                  <a:lnTo>
                    <a:pt x="253" y="101"/>
                  </a:lnTo>
                  <a:lnTo>
                    <a:pt x="256" y="106"/>
                  </a:lnTo>
                  <a:lnTo>
                    <a:pt x="263" y="111"/>
                  </a:lnTo>
                  <a:lnTo>
                    <a:pt x="269" y="114"/>
                  </a:lnTo>
                  <a:lnTo>
                    <a:pt x="270" y="115"/>
                  </a:lnTo>
                  <a:lnTo>
                    <a:pt x="270" y="117"/>
                  </a:lnTo>
                  <a:lnTo>
                    <a:pt x="270" y="120"/>
                  </a:lnTo>
                  <a:lnTo>
                    <a:pt x="268" y="124"/>
                  </a:lnTo>
                  <a:lnTo>
                    <a:pt x="267" y="127"/>
                  </a:lnTo>
                  <a:lnTo>
                    <a:pt x="269" y="128"/>
                  </a:lnTo>
                  <a:lnTo>
                    <a:pt x="275" y="127"/>
                  </a:lnTo>
                  <a:lnTo>
                    <a:pt x="281" y="128"/>
                  </a:lnTo>
                  <a:lnTo>
                    <a:pt x="289" y="133"/>
                  </a:lnTo>
                  <a:lnTo>
                    <a:pt x="289" y="135"/>
                  </a:lnTo>
                  <a:lnTo>
                    <a:pt x="288" y="137"/>
                  </a:lnTo>
                  <a:lnTo>
                    <a:pt x="289" y="139"/>
                  </a:lnTo>
                  <a:lnTo>
                    <a:pt x="290" y="140"/>
                  </a:lnTo>
                  <a:lnTo>
                    <a:pt x="296" y="146"/>
                  </a:lnTo>
                  <a:lnTo>
                    <a:pt x="297" y="147"/>
                  </a:lnTo>
                  <a:lnTo>
                    <a:pt x="297" y="150"/>
                  </a:lnTo>
                  <a:lnTo>
                    <a:pt x="297" y="151"/>
                  </a:lnTo>
                  <a:lnTo>
                    <a:pt x="295" y="152"/>
                  </a:lnTo>
                  <a:lnTo>
                    <a:pt x="293" y="153"/>
                  </a:lnTo>
                  <a:lnTo>
                    <a:pt x="290" y="155"/>
                  </a:lnTo>
                  <a:lnTo>
                    <a:pt x="288" y="158"/>
                  </a:lnTo>
                  <a:lnTo>
                    <a:pt x="283" y="162"/>
                  </a:lnTo>
                  <a:lnTo>
                    <a:pt x="279" y="164"/>
                  </a:lnTo>
                  <a:lnTo>
                    <a:pt x="277" y="164"/>
                  </a:lnTo>
                  <a:lnTo>
                    <a:pt x="270" y="163"/>
                  </a:lnTo>
                  <a:lnTo>
                    <a:pt x="268" y="161"/>
                  </a:lnTo>
                  <a:lnTo>
                    <a:pt x="267" y="159"/>
                  </a:lnTo>
                  <a:lnTo>
                    <a:pt x="265" y="159"/>
                  </a:lnTo>
                  <a:lnTo>
                    <a:pt x="261" y="158"/>
                  </a:lnTo>
                  <a:lnTo>
                    <a:pt x="257" y="159"/>
                  </a:lnTo>
                  <a:lnTo>
                    <a:pt x="256" y="159"/>
                  </a:lnTo>
                  <a:lnTo>
                    <a:pt x="255" y="162"/>
                  </a:lnTo>
                  <a:lnTo>
                    <a:pt x="253" y="166"/>
                  </a:lnTo>
                  <a:lnTo>
                    <a:pt x="252" y="168"/>
                  </a:lnTo>
                  <a:lnTo>
                    <a:pt x="253" y="170"/>
                  </a:lnTo>
                  <a:lnTo>
                    <a:pt x="255" y="172"/>
                  </a:lnTo>
                  <a:lnTo>
                    <a:pt x="258" y="176"/>
                  </a:lnTo>
                  <a:lnTo>
                    <a:pt x="260" y="179"/>
                  </a:lnTo>
                  <a:lnTo>
                    <a:pt x="261" y="181"/>
                  </a:lnTo>
                  <a:lnTo>
                    <a:pt x="261" y="183"/>
                  </a:lnTo>
                  <a:lnTo>
                    <a:pt x="260" y="184"/>
                  </a:lnTo>
                  <a:lnTo>
                    <a:pt x="260" y="188"/>
                  </a:lnTo>
                  <a:lnTo>
                    <a:pt x="263" y="192"/>
                  </a:lnTo>
                  <a:lnTo>
                    <a:pt x="262" y="193"/>
                  </a:lnTo>
                  <a:lnTo>
                    <a:pt x="262" y="198"/>
                  </a:lnTo>
                  <a:lnTo>
                    <a:pt x="262" y="204"/>
                  </a:lnTo>
                  <a:lnTo>
                    <a:pt x="263" y="206"/>
                  </a:lnTo>
                  <a:lnTo>
                    <a:pt x="264" y="207"/>
                  </a:lnTo>
                  <a:lnTo>
                    <a:pt x="265" y="209"/>
                  </a:lnTo>
                  <a:lnTo>
                    <a:pt x="267" y="214"/>
                  </a:lnTo>
                  <a:lnTo>
                    <a:pt x="268" y="215"/>
                  </a:lnTo>
                  <a:lnTo>
                    <a:pt x="262" y="215"/>
                  </a:lnTo>
                  <a:lnTo>
                    <a:pt x="255" y="215"/>
                  </a:lnTo>
                  <a:lnTo>
                    <a:pt x="251" y="218"/>
                  </a:lnTo>
                  <a:lnTo>
                    <a:pt x="249" y="217"/>
                  </a:lnTo>
                  <a:lnTo>
                    <a:pt x="246" y="216"/>
                  </a:lnTo>
                  <a:lnTo>
                    <a:pt x="243" y="218"/>
                  </a:lnTo>
                  <a:lnTo>
                    <a:pt x="239" y="222"/>
                  </a:lnTo>
                  <a:lnTo>
                    <a:pt x="236" y="225"/>
                  </a:lnTo>
                  <a:lnTo>
                    <a:pt x="233" y="229"/>
                  </a:lnTo>
                  <a:lnTo>
                    <a:pt x="233" y="232"/>
                  </a:lnTo>
                  <a:lnTo>
                    <a:pt x="231" y="236"/>
                  </a:lnTo>
                  <a:lnTo>
                    <a:pt x="229" y="240"/>
                  </a:lnTo>
                  <a:lnTo>
                    <a:pt x="230" y="244"/>
                  </a:lnTo>
                  <a:lnTo>
                    <a:pt x="231" y="247"/>
                  </a:lnTo>
                  <a:lnTo>
                    <a:pt x="232" y="250"/>
                  </a:lnTo>
                  <a:lnTo>
                    <a:pt x="232" y="252"/>
                  </a:lnTo>
                  <a:lnTo>
                    <a:pt x="231" y="254"/>
                  </a:lnTo>
                  <a:lnTo>
                    <a:pt x="230" y="257"/>
                  </a:lnTo>
                  <a:lnTo>
                    <a:pt x="227" y="256"/>
                  </a:lnTo>
                  <a:lnTo>
                    <a:pt x="223" y="254"/>
                  </a:lnTo>
                  <a:lnTo>
                    <a:pt x="222" y="250"/>
                  </a:lnTo>
                  <a:lnTo>
                    <a:pt x="219" y="248"/>
                  </a:lnTo>
                  <a:lnTo>
                    <a:pt x="218" y="246"/>
                  </a:lnTo>
                  <a:lnTo>
                    <a:pt x="215" y="246"/>
                  </a:lnTo>
                  <a:lnTo>
                    <a:pt x="210" y="247"/>
                  </a:lnTo>
                  <a:lnTo>
                    <a:pt x="203" y="248"/>
                  </a:lnTo>
                  <a:lnTo>
                    <a:pt x="199" y="248"/>
                  </a:lnTo>
                  <a:lnTo>
                    <a:pt x="196" y="250"/>
                  </a:lnTo>
                  <a:lnTo>
                    <a:pt x="192" y="251"/>
                  </a:lnTo>
                  <a:lnTo>
                    <a:pt x="191" y="250"/>
                  </a:lnTo>
                  <a:lnTo>
                    <a:pt x="189" y="245"/>
                  </a:lnTo>
                  <a:lnTo>
                    <a:pt x="187" y="241"/>
                  </a:lnTo>
                  <a:lnTo>
                    <a:pt x="186" y="239"/>
                  </a:lnTo>
                  <a:lnTo>
                    <a:pt x="185" y="239"/>
                  </a:lnTo>
                  <a:lnTo>
                    <a:pt x="183" y="239"/>
                  </a:lnTo>
                  <a:lnTo>
                    <a:pt x="182" y="240"/>
                  </a:lnTo>
                  <a:lnTo>
                    <a:pt x="181" y="242"/>
                  </a:lnTo>
                  <a:lnTo>
                    <a:pt x="179" y="242"/>
                  </a:lnTo>
                  <a:lnTo>
                    <a:pt x="177" y="243"/>
                  </a:lnTo>
                  <a:lnTo>
                    <a:pt x="175" y="245"/>
                  </a:lnTo>
                  <a:lnTo>
                    <a:pt x="173" y="248"/>
                  </a:lnTo>
                  <a:lnTo>
                    <a:pt x="172" y="248"/>
                  </a:lnTo>
                  <a:lnTo>
                    <a:pt x="170" y="247"/>
                  </a:lnTo>
                  <a:lnTo>
                    <a:pt x="169" y="243"/>
                  </a:lnTo>
                  <a:lnTo>
                    <a:pt x="167" y="242"/>
                  </a:lnTo>
                  <a:lnTo>
                    <a:pt x="163" y="242"/>
                  </a:lnTo>
                  <a:lnTo>
                    <a:pt x="159" y="241"/>
                  </a:lnTo>
                  <a:lnTo>
                    <a:pt x="156" y="240"/>
                  </a:lnTo>
                  <a:lnTo>
                    <a:pt x="155" y="240"/>
                  </a:lnTo>
                  <a:lnTo>
                    <a:pt x="153" y="242"/>
                  </a:lnTo>
                  <a:lnTo>
                    <a:pt x="151" y="242"/>
                  </a:lnTo>
                  <a:lnTo>
                    <a:pt x="146" y="241"/>
                  </a:lnTo>
                  <a:lnTo>
                    <a:pt x="145" y="241"/>
                  </a:lnTo>
                  <a:lnTo>
                    <a:pt x="144" y="244"/>
                  </a:lnTo>
                  <a:lnTo>
                    <a:pt x="142" y="246"/>
                  </a:lnTo>
                  <a:lnTo>
                    <a:pt x="141" y="246"/>
                  </a:lnTo>
                  <a:lnTo>
                    <a:pt x="140" y="246"/>
                  </a:lnTo>
                  <a:lnTo>
                    <a:pt x="141" y="242"/>
                  </a:lnTo>
                  <a:lnTo>
                    <a:pt x="138" y="240"/>
                  </a:lnTo>
                  <a:lnTo>
                    <a:pt x="133" y="240"/>
                  </a:lnTo>
                  <a:lnTo>
                    <a:pt x="130" y="240"/>
                  </a:lnTo>
                  <a:lnTo>
                    <a:pt x="128" y="240"/>
                  </a:lnTo>
                  <a:lnTo>
                    <a:pt x="128" y="239"/>
                  </a:lnTo>
                  <a:lnTo>
                    <a:pt x="123" y="233"/>
                  </a:lnTo>
                  <a:lnTo>
                    <a:pt x="121" y="232"/>
                  </a:lnTo>
                  <a:lnTo>
                    <a:pt x="118" y="232"/>
                  </a:lnTo>
                  <a:lnTo>
                    <a:pt x="112" y="232"/>
                  </a:lnTo>
                  <a:lnTo>
                    <a:pt x="106" y="230"/>
                  </a:lnTo>
                  <a:lnTo>
                    <a:pt x="102" y="229"/>
                  </a:lnTo>
                  <a:lnTo>
                    <a:pt x="100" y="228"/>
                  </a:lnTo>
                  <a:lnTo>
                    <a:pt x="96" y="227"/>
                  </a:lnTo>
                  <a:lnTo>
                    <a:pt x="86" y="224"/>
                  </a:lnTo>
                  <a:lnTo>
                    <a:pt x="81" y="224"/>
                  </a:lnTo>
                  <a:lnTo>
                    <a:pt x="75" y="224"/>
                  </a:lnTo>
                  <a:lnTo>
                    <a:pt x="65" y="223"/>
                  </a:lnTo>
                  <a:lnTo>
                    <a:pt x="59" y="224"/>
                  </a:lnTo>
                  <a:lnTo>
                    <a:pt x="56" y="225"/>
                  </a:lnTo>
                  <a:lnTo>
                    <a:pt x="53" y="225"/>
                  </a:lnTo>
                  <a:lnTo>
                    <a:pt x="47" y="226"/>
                  </a:lnTo>
                  <a:lnTo>
                    <a:pt x="45" y="226"/>
                  </a:lnTo>
                  <a:lnTo>
                    <a:pt x="41" y="226"/>
                  </a:lnTo>
                  <a:lnTo>
                    <a:pt x="37" y="227"/>
                  </a:lnTo>
                  <a:lnTo>
                    <a:pt x="36" y="228"/>
                  </a:lnTo>
                  <a:lnTo>
                    <a:pt x="34" y="231"/>
                  </a:lnTo>
                  <a:lnTo>
                    <a:pt x="29" y="237"/>
                  </a:lnTo>
                  <a:lnTo>
                    <a:pt x="25" y="241"/>
                  </a:lnTo>
                  <a:lnTo>
                    <a:pt x="24" y="241"/>
                  </a:lnTo>
                  <a:lnTo>
                    <a:pt x="21" y="239"/>
                  </a:lnTo>
                  <a:lnTo>
                    <a:pt x="19" y="238"/>
                  </a:lnTo>
                  <a:lnTo>
                    <a:pt x="16" y="238"/>
                  </a:lnTo>
                  <a:lnTo>
                    <a:pt x="15" y="239"/>
                  </a:lnTo>
                  <a:lnTo>
                    <a:pt x="13" y="240"/>
                  </a:lnTo>
                  <a:lnTo>
                    <a:pt x="13" y="244"/>
                  </a:lnTo>
                  <a:lnTo>
                    <a:pt x="13" y="244"/>
                  </a:lnTo>
                  <a:lnTo>
                    <a:pt x="11" y="239"/>
                  </a:lnTo>
                  <a:lnTo>
                    <a:pt x="11" y="235"/>
                  </a:lnTo>
                  <a:lnTo>
                    <a:pt x="12" y="232"/>
                  </a:lnTo>
                  <a:lnTo>
                    <a:pt x="14" y="230"/>
                  </a:lnTo>
                  <a:lnTo>
                    <a:pt x="13" y="226"/>
                  </a:lnTo>
                  <a:lnTo>
                    <a:pt x="15" y="221"/>
                  </a:lnTo>
                  <a:lnTo>
                    <a:pt x="15" y="218"/>
                  </a:lnTo>
                  <a:lnTo>
                    <a:pt x="14" y="217"/>
                  </a:lnTo>
                  <a:lnTo>
                    <a:pt x="13" y="215"/>
                  </a:lnTo>
                  <a:lnTo>
                    <a:pt x="10" y="213"/>
                  </a:lnTo>
                  <a:lnTo>
                    <a:pt x="9" y="211"/>
                  </a:lnTo>
                  <a:lnTo>
                    <a:pt x="5" y="209"/>
                  </a:lnTo>
                  <a:lnTo>
                    <a:pt x="1" y="207"/>
                  </a:lnTo>
                  <a:lnTo>
                    <a:pt x="0" y="206"/>
                  </a:lnTo>
                  <a:lnTo>
                    <a:pt x="0" y="204"/>
                  </a:lnTo>
                  <a:lnTo>
                    <a:pt x="1" y="203"/>
                  </a:lnTo>
                  <a:lnTo>
                    <a:pt x="4" y="198"/>
                  </a:lnTo>
                  <a:lnTo>
                    <a:pt x="7" y="194"/>
                  </a:lnTo>
                  <a:lnTo>
                    <a:pt x="9" y="192"/>
                  </a:lnTo>
                  <a:lnTo>
                    <a:pt x="21" y="186"/>
                  </a:lnTo>
                  <a:lnTo>
                    <a:pt x="22" y="184"/>
                  </a:lnTo>
                  <a:lnTo>
                    <a:pt x="23" y="181"/>
                  </a:lnTo>
                  <a:lnTo>
                    <a:pt x="23" y="178"/>
                  </a:lnTo>
                  <a:lnTo>
                    <a:pt x="23" y="174"/>
                  </a:lnTo>
                  <a:lnTo>
                    <a:pt x="22" y="168"/>
                  </a:lnTo>
                  <a:lnTo>
                    <a:pt x="21" y="163"/>
                  </a:lnTo>
                  <a:lnTo>
                    <a:pt x="19" y="155"/>
                  </a:lnTo>
                  <a:lnTo>
                    <a:pt x="13" y="138"/>
                  </a:lnTo>
                  <a:lnTo>
                    <a:pt x="9" y="120"/>
                  </a:lnTo>
                  <a:lnTo>
                    <a:pt x="12" y="121"/>
                  </a:lnTo>
                  <a:lnTo>
                    <a:pt x="17" y="121"/>
                  </a:lnTo>
                  <a:lnTo>
                    <a:pt x="22" y="120"/>
                  </a:lnTo>
                  <a:lnTo>
                    <a:pt x="24" y="120"/>
                  </a:lnTo>
                  <a:lnTo>
                    <a:pt x="26" y="120"/>
                  </a:lnTo>
                  <a:lnTo>
                    <a:pt x="29" y="120"/>
                  </a:lnTo>
                  <a:lnTo>
                    <a:pt x="31" y="119"/>
                  </a:lnTo>
                  <a:lnTo>
                    <a:pt x="33" y="121"/>
                  </a:lnTo>
                  <a:lnTo>
                    <a:pt x="35" y="122"/>
                  </a:lnTo>
                  <a:lnTo>
                    <a:pt x="40" y="120"/>
                  </a:lnTo>
                  <a:lnTo>
                    <a:pt x="45" y="118"/>
                  </a:lnTo>
                  <a:lnTo>
                    <a:pt x="49" y="118"/>
                  </a:lnTo>
                  <a:lnTo>
                    <a:pt x="50" y="117"/>
                  </a:lnTo>
                  <a:lnTo>
                    <a:pt x="51" y="110"/>
                  </a:lnTo>
                  <a:lnTo>
                    <a:pt x="53" y="109"/>
                  </a:lnTo>
                  <a:lnTo>
                    <a:pt x="58" y="110"/>
                  </a:lnTo>
                  <a:lnTo>
                    <a:pt x="60" y="108"/>
                  </a:lnTo>
                  <a:lnTo>
                    <a:pt x="62" y="105"/>
                  </a:lnTo>
                  <a:lnTo>
                    <a:pt x="66" y="103"/>
                  </a:lnTo>
                  <a:lnTo>
                    <a:pt x="68" y="103"/>
                  </a:lnTo>
                  <a:lnTo>
                    <a:pt x="71" y="101"/>
                  </a:lnTo>
                  <a:lnTo>
                    <a:pt x="72" y="103"/>
                  </a:lnTo>
                  <a:lnTo>
                    <a:pt x="73" y="105"/>
                  </a:lnTo>
                  <a:lnTo>
                    <a:pt x="72" y="107"/>
                  </a:lnTo>
                  <a:lnTo>
                    <a:pt x="73" y="108"/>
                  </a:lnTo>
                  <a:lnTo>
                    <a:pt x="75" y="109"/>
                  </a:lnTo>
                  <a:lnTo>
                    <a:pt x="78" y="109"/>
                  </a:lnTo>
                  <a:lnTo>
                    <a:pt x="80" y="108"/>
                  </a:lnTo>
                  <a:lnTo>
                    <a:pt x="81" y="107"/>
                  </a:lnTo>
                  <a:lnTo>
                    <a:pt x="81" y="105"/>
                  </a:lnTo>
                  <a:lnTo>
                    <a:pt x="80" y="103"/>
                  </a:lnTo>
                  <a:lnTo>
                    <a:pt x="79" y="101"/>
                  </a:lnTo>
                  <a:lnTo>
                    <a:pt x="76" y="100"/>
                  </a:lnTo>
                  <a:lnTo>
                    <a:pt x="74" y="100"/>
                  </a:lnTo>
                  <a:lnTo>
                    <a:pt x="74" y="99"/>
                  </a:lnTo>
                  <a:lnTo>
                    <a:pt x="74" y="97"/>
                  </a:lnTo>
                  <a:lnTo>
                    <a:pt x="76" y="92"/>
                  </a:lnTo>
                  <a:lnTo>
                    <a:pt x="78" y="88"/>
                  </a:lnTo>
                  <a:lnTo>
                    <a:pt x="79" y="87"/>
                  </a:lnTo>
                  <a:lnTo>
                    <a:pt x="80" y="85"/>
                  </a:lnTo>
                  <a:lnTo>
                    <a:pt x="79" y="83"/>
                  </a:lnTo>
                  <a:lnTo>
                    <a:pt x="79" y="78"/>
                  </a:lnTo>
                  <a:lnTo>
                    <a:pt x="81" y="72"/>
                  </a:lnTo>
                  <a:lnTo>
                    <a:pt x="84" y="67"/>
                  </a:lnTo>
                  <a:lnTo>
                    <a:pt x="87" y="66"/>
                  </a:lnTo>
                  <a:lnTo>
                    <a:pt x="91" y="65"/>
                  </a:lnTo>
                  <a:lnTo>
                    <a:pt x="93" y="63"/>
                  </a:lnTo>
                  <a:lnTo>
                    <a:pt x="95" y="60"/>
                  </a:lnTo>
                  <a:lnTo>
                    <a:pt x="95" y="58"/>
                  </a:lnTo>
                  <a:lnTo>
                    <a:pt x="96" y="56"/>
                  </a:lnTo>
                  <a:lnTo>
                    <a:pt x="97" y="55"/>
                  </a:lnTo>
                  <a:lnTo>
                    <a:pt x="107" y="56"/>
                  </a:lnTo>
                  <a:lnTo>
                    <a:pt x="108" y="52"/>
                  </a:lnTo>
                  <a:lnTo>
                    <a:pt x="109" y="51"/>
                  </a:lnTo>
                  <a:lnTo>
                    <a:pt x="111" y="50"/>
                  </a:lnTo>
                  <a:lnTo>
                    <a:pt x="112" y="48"/>
                  </a:lnTo>
                  <a:lnTo>
                    <a:pt x="112" y="47"/>
                  </a:lnTo>
                  <a:lnTo>
                    <a:pt x="109" y="46"/>
                  </a:lnTo>
                  <a:lnTo>
                    <a:pt x="103" y="46"/>
                  </a:lnTo>
                  <a:lnTo>
                    <a:pt x="102" y="44"/>
                  </a:lnTo>
                  <a:lnTo>
                    <a:pt x="103" y="43"/>
                  </a:lnTo>
                  <a:lnTo>
                    <a:pt x="104" y="39"/>
                  </a:lnTo>
                  <a:lnTo>
                    <a:pt x="106" y="33"/>
                  </a:lnTo>
                  <a:lnTo>
                    <a:pt x="106" y="29"/>
                  </a:lnTo>
                  <a:lnTo>
                    <a:pt x="106" y="27"/>
                  </a:lnTo>
                  <a:lnTo>
                    <a:pt x="107" y="26"/>
                  </a:lnTo>
                  <a:lnTo>
                    <a:pt x="112" y="25"/>
                  </a:lnTo>
                  <a:lnTo>
                    <a:pt x="114" y="24"/>
                  </a:lnTo>
                  <a:lnTo>
                    <a:pt x="118" y="19"/>
                  </a:lnTo>
                  <a:lnTo>
                    <a:pt x="121" y="18"/>
                  </a:lnTo>
                  <a:lnTo>
                    <a:pt x="129" y="19"/>
                  </a:lnTo>
                  <a:lnTo>
                    <a:pt x="132" y="19"/>
                  </a:lnTo>
                  <a:lnTo>
                    <a:pt x="133" y="19"/>
                  </a:lnTo>
                  <a:lnTo>
                    <a:pt x="137" y="19"/>
                  </a:lnTo>
                  <a:lnTo>
                    <a:pt x="137" y="19"/>
                  </a:lnTo>
                  <a:lnTo>
                    <a:pt x="139" y="13"/>
                  </a:lnTo>
                  <a:lnTo>
                    <a:pt x="141" y="11"/>
                  </a:lnTo>
                  <a:lnTo>
                    <a:pt x="147" y="4"/>
                  </a:lnTo>
                  <a:lnTo>
                    <a:pt x="151" y="1"/>
                  </a:lnTo>
                  <a:lnTo>
                    <a:pt x="154"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492" name="Switzerland">
              <a:extLst>
                <a:ext uri="{FF2B5EF4-FFF2-40B4-BE49-F238E27FC236}">
                  <a16:creationId xmlns:a16="http://schemas.microsoft.com/office/drawing/2014/main" id="{361B167F-40EF-4400-9DB6-62F2D0BFEDEE}"/>
                </a:ext>
              </a:extLst>
            </p:cNvPr>
            <p:cNvSpPr>
              <a:spLocks/>
            </p:cNvSpPr>
            <p:nvPr/>
          </p:nvSpPr>
          <p:spPr bwMode="auto">
            <a:xfrm>
              <a:off x="5997616" y="3208596"/>
              <a:ext cx="133919" cy="74542"/>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493" name="Czechia">
              <a:extLst>
                <a:ext uri="{FF2B5EF4-FFF2-40B4-BE49-F238E27FC236}">
                  <a16:creationId xmlns:a16="http://schemas.microsoft.com/office/drawing/2014/main" id="{9A926605-C207-43E7-8ED6-3DA1E462F18E}"/>
                </a:ext>
              </a:extLst>
            </p:cNvPr>
            <p:cNvSpPr>
              <a:spLocks/>
            </p:cNvSpPr>
            <p:nvPr/>
          </p:nvSpPr>
          <p:spPr bwMode="auto">
            <a:xfrm>
              <a:off x="6179104" y="3051270"/>
              <a:ext cx="203112" cy="100042"/>
            </a:xfrm>
            <a:custGeom>
              <a:avLst/>
              <a:gdLst>
                <a:gd name="T0" fmla="*/ 90 w 210"/>
                <a:gd name="T1" fmla="*/ 8 h 119"/>
                <a:gd name="T2" fmla="*/ 95 w 210"/>
                <a:gd name="T3" fmla="*/ 2 h 119"/>
                <a:gd name="T4" fmla="*/ 102 w 210"/>
                <a:gd name="T5" fmla="*/ 11 h 119"/>
                <a:gd name="T6" fmla="*/ 114 w 210"/>
                <a:gd name="T7" fmla="*/ 15 h 119"/>
                <a:gd name="T8" fmla="*/ 121 w 210"/>
                <a:gd name="T9" fmla="*/ 20 h 119"/>
                <a:gd name="T10" fmla="*/ 133 w 210"/>
                <a:gd name="T11" fmla="*/ 21 h 119"/>
                <a:gd name="T12" fmla="*/ 134 w 210"/>
                <a:gd name="T13" fmla="*/ 26 h 119"/>
                <a:gd name="T14" fmla="*/ 129 w 210"/>
                <a:gd name="T15" fmla="*/ 30 h 119"/>
                <a:gd name="T16" fmla="*/ 133 w 210"/>
                <a:gd name="T17" fmla="*/ 34 h 119"/>
                <a:gd name="T18" fmla="*/ 143 w 210"/>
                <a:gd name="T19" fmla="*/ 46 h 119"/>
                <a:gd name="T20" fmla="*/ 150 w 210"/>
                <a:gd name="T21" fmla="*/ 41 h 119"/>
                <a:gd name="T22" fmla="*/ 149 w 210"/>
                <a:gd name="T23" fmla="*/ 31 h 119"/>
                <a:gd name="T24" fmla="*/ 166 w 210"/>
                <a:gd name="T25" fmla="*/ 39 h 119"/>
                <a:gd name="T26" fmla="*/ 175 w 210"/>
                <a:gd name="T27" fmla="*/ 36 h 119"/>
                <a:gd name="T28" fmla="*/ 172 w 210"/>
                <a:gd name="T29" fmla="*/ 43 h 119"/>
                <a:gd name="T30" fmla="*/ 177 w 210"/>
                <a:gd name="T31" fmla="*/ 48 h 119"/>
                <a:gd name="T32" fmla="*/ 184 w 210"/>
                <a:gd name="T33" fmla="*/ 51 h 119"/>
                <a:gd name="T34" fmla="*/ 187 w 210"/>
                <a:gd name="T35" fmla="*/ 51 h 119"/>
                <a:gd name="T36" fmla="*/ 194 w 210"/>
                <a:gd name="T37" fmla="*/ 55 h 119"/>
                <a:gd name="T38" fmla="*/ 202 w 210"/>
                <a:gd name="T39" fmla="*/ 59 h 119"/>
                <a:gd name="T40" fmla="*/ 210 w 210"/>
                <a:gd name="T41" fmla="*/ 73 h 119"/>
                <a:gd name="T42" fmla="*/ 206 w 210"/>
                <a:gd name="T43" fmla="*/ 76 h 119"/>
                <a:gd name="T44" fmla="*/ 197 w 210"/>
                <a:gd name="T45" fmla="*/ 80 h 119"/>
                <a:gd name="T46" fmla="*/ 189 w 210"/>
                <a:gd name="T47" fmla="*/ 88 h 119"/>
                <a:gd name="T48" fmla="*/ 186 w 210"/>
                <a:gd name="T49" fmla="*/ 97 h 119"/>
                <a:gd name="T50" fmla="*/ 179 w 210"/>
                <a:gd name="T51" fmla="*/ 102 h 119"/>
                <a:gd name="T52" fmla="*/ 162 w 210"/>
                <a:gd name="T53" fmla="*/ 106 h 119"/>
                <a:gd name="T54" fmla="*/ 153 w 210"/>
                <a:gd name="T55" fmla="*/ 114 h 119"/>
                <a:gd name="T56" fmla="*/ 148 w 210"/>
                <a:gd name="T57" fmla="*/ 112 h 119"/>
                <a:gd name="T58" fmla="*/ 139 w 210"/>
                <a:gd name="T59" fmla="*/ 108 h 119"/>
                <a:gd name="T60" fmla="*/ 129 w 210"/>
                <a:gd name="T61" fmla="*/ 111 h 119"/>
                <a:gd name="T62" fmla="*/ 113 w 210"/>
                <a:gd name="T63" fmla="*/ 105 h 119"/>
                <a:gd name="T64" fmla="*/ 99 w 210"/>
                <a:gd name="T65" fmla="*/ 100 h 119"/>
                <a:gd name="T66" fmla="*/ 93 w 210"/>
                <a:gd name="T67" fmla="*/ 99 h 119"/>
                <a:gd name="T68" fmla="*/ 88 w 210"/>
                <a:gd name="T69" fmla="*/ 110 h 119"/>
                <a:gd name="T70" fmla="*/ 81 w 210"/>
                <a:gd name="T71" fmla="*/ 118 h 119"/>
                <a:gd name="T72" fmla="*/ 71 w 210"/>
                <a:gd name="T73" fmla="*/ 119 h 119"/>
                <a:gd name="T74" fmla="*/ 57 w 210"/>
                <a:gd name="T75" fmla="*/ 112 h 119"/>
                <a:gd name="T76" fmla="*/ 50 w 210"/>
                <a:gd name="T77" fmla="*/ 105 h 119"/>
                <a:gd name="T78" fmla="*/ 40 w 210"/>
                <a:gd name="T79" fmla="*/ 98 h 119"/>
                <a:gd name="T80" fmla="*/ 33 w 210"/>
                <a:gd name="T81" fmla="*/ 91 h 119"/>
                <a:gd name="T82" fmla="*/ 21 w 210"/>
                <a:gd name="T83" fmla="*/ 81 h 119"/>
                <a:gd name="T84" fmla="*/ 13 w 210"/>
                <a:gd name="T85" fmla="*/ 68 h 119"/>
                <a:gd name="T86" fmla="*/ 11 w 210"/>
                <a:gd name="T87" fmla="*/ 61 h 119"/>
                <a:gd name="T88" fmla="*/ 13 w 210"/>
                <a:gd name="T89" fmla="*/ 56 h 119"/>
                <a:gd name="T90" fmla="*/ 4 w 210"/>
                <a:gd name="T91" fmla="*/ 46 h 119"/>
                <a:gd name="T92" fmla="*/ 0 w 210"/>
                <a:gd name="T93" fmla="*/ 38 h 119"/>
                <a:gd name="T94" fmla="*/ 3 w 210"/>
                <a:gd name="T95" fmla="*/ 37 h 119"/>
                <a:gd name="T96" fmla="*/ 9 w 210"/>
                <a:gd name="T97" fmla="*/ 38 h 119"/>
                <a:gd name="T98" fmla="*/ 19 w 210"/>
                <a:gd name="T99" fmla="*/ 31 h 119"/>
                <a:gd name="T100" fmla="*/ 27 w 210"/>
                <a:gd name="T101" fmla="*/ 31 h 119"/>
                <a:gd name="T102" fmla="*/ 36 w 210"/>
                <a:gd name="T103" fmla="*/ 23 h 119"/>
                <a:gd name="T104" fmla="*/ 40 w 210"/>
                <a:gd name="T105" fmla="*/ 21 h 119"/>
                <a:gd name="T106" fmla="*/ 45 w 210"/>
                <a:gd name="T107" fmla="*/ 17 h 119"/>
                <a:gd name="T108" fmla="*/ 60 w 210"/>
                <a:gd name="T109" fmla="*/ 12 h 119"/>
                <a:gd name="T110" fmla="*/ 71 w 210"/>
                <a:gd name="T111" fmla="*/ 6 h 119"/>
                <a:gd name="T112" fmla="*/ 69 w 210"/>
                <a:gd name="T113" fmla="*/ 1 h 119"/>
                <a:gd name="T114" fmla="*/ 77 w 210"/>
                <a:gd name="T115" fmla="*/ 2 h 119"/>
                <a:gd name="T116" fmla="*/ 79 w 210"/>
                <a:gd name="T117" fmla="*/ 9 h 119"/>
                <a:gd name="T118" fmla="*/ 85 w 210"/>
                <a:gd name="T119"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0" h="119">
                  <a:moveTo>
                    <a:pt x="85" y="9"/>
                  </a:moveTo>
                  <a:lnTo>
                    <a:pt x="85" y="9"/>
                  </a:lnTo>
                  <a:lnTo>
                    <a:pt x="88" y="9"/>
                  </a:lnTo>
                  <a:lnTo>
                    <a:pt x="90" y="8"/>
                  </a:lnTo>
                  <a:lnTo>
                    <a:pt x="91" y="6"/>
                  </a:lnTo>
                  <a:lnTo>
                    <a:pt x="90" y="2"/>
                  </a:lnTo>
                  <a:lnTo>
                    <a:pt x="91" y="1"/>
                  </a:lnTo>
                  <a:lnTo>
                    <a:pt x="95" y="2"/>
                  </a:lnTo>
                  <a:lnTo>
                    <a:pt x="99" y="4"/>
                  </a:lnTo>
                  <a:lnTo>
                    <a:pt x="99" y="8"/>
                  </a:lnTo>
                  <a:lnTo>
                    <a:pt x="101" y="10"/>
                  </a:lnTo>
                  <a:lnTo>
                    <a:pt x="102" y="11"/>
                  </a:lnTo>
                  <a:lnTo>
                    <a:pt x="103" y="12"/>
                  </a:lnTo>
                  <a:lnTo>
                    <a:pt x="105" y="12"/>
                  </a:lnTo>
                  <a:lnTo>
                    <a:pt x="111" y="14"/>
                  </a:lnTo>
                  <a:lnTo>
                    <a:pt x="114" y="15"/>
                  </a:lnTo>
                  <a:lnTo>
                    <a:pt x="116" y="16"/>
                  </a:lnTo>
                  <a:lnTo>
                    <a:pt x="119" y="18"/>
                  </a:lnTo>
                  <a:lnTo>
                    <a:pt x="120" y="18"/>
                  </a:lnTo>
                  <a:lnTo>
                    <a:pt x="121" y="20"/>
                  </a:lnTo>
                  <a:lnTo>
                    <a:pt x="122" y="21"/>
                  </a:lnTo>
                  <a:lnTo>
                    <a:pt x="124" y="20"/>
                  </a:lnTo>
                  <a:lnTo>
                    <a:pt x="131" y="19"/>
                  </a:lnTo>
                  <a:lnTo>
                    <a:pt x="133" y="21"/>
                  </a:lnTo>
                  <a:lnTo>
                    <a:pt x="135" y="22"/>
                  </a:lnTo>
                  <a:lnTo>
                    <a:pt x="135" y="23"/>
                  </a:lnTo>
                  <a:lnTo>
                    <a:pt x="134" y="25"/>
                  </a:lnTo>
                  <a:lnTo>
                    <a:pt x="134" y="26"/>
                  </a:lnTo>
                  <a:lnTo>
                    <a:pt x="133" y="27"/>
                  </a:lnTo>
                  <a:lnTo>
                    <a:pt x="131" y="27"/>
                  </a:lnTo>
                  <a:lnTo>
                    <a:pt x="130" y="29"/>
                  </a:lnTo>
                  <a:lnTo>
                    <a:pt x="129" y="30"/>
                  </a:lnTo>
                  <a:lnTo>
                    <a:pt x="129" y="32"/>
                  </a:lnTo>
                  <a:lnTo>
                    <a:pt x="131" y="33"/>
                  </a:lnTo>
                  <a:lnTo>
                    <a:pt x="132" y="33"/>
                  </a:lnTo>
                  <a:lnTo>
                    <a:pt x="133" y="34"/>
                  </a:lnTo>
                  <a:lnTo>
                    <a:pt x="137" y="39"/>
                  </a:lnTo>
                  <a:lnTo>
                    <a:pt x="141" y="45"/>
                  </a:lnTo>
                  <a:lnTo>
                    <a:pt x="142" y="46"/>
                  </a:lnTo>
                  <a:lnTo>
                    <a:pt x="143" y="46"/>
                  </a:lnTo>
                  <a:lnTo>
                    <a:pt x="145" y="45"/>
                  </a:lnTo>
                  <a:lnTo>
                    <a:pt x="146" y="43"/>
                  </a:lnTo>
                  <a:lnTo>
                    <a:pt x="148" y="42"/>
                  </a:lnTo>
                  <a:lnTo>
                    <a:pt x="150" y="41"/>
                  </a:lnTo>
                  <a:lnTo>
                    <a:pt x="153" y="39"/>
                  </a:lnTo>
                  <a:lnTo>
                    <a:pt x="153" y="38"/>
                  </a:lnTo>
                  <a:lnTo>
                    <a:pt x="151" y="34"/>
                  </a:lnTo>
                  <a:lnTo>
                    <a:pt x="149" y="31"/>
                  </a:lnTo>
                  <a:lnTo>
                    <a:pt x="150" y="30"/>
                  </a:lnTo>
                  <a:lnTo>
                    <a:pt x="153" y="31"/>
                  </a:lnTo>
                  <a:lnTo>
                    <a:pt x="158" y="33"/>
                  </a:lnTo>
                  <a:lnTo>
                    <a:pt x="166" y="39"/>
                  </a:lnTo>
                  <a:lnTo>
                    <a:pt x="168" y="39"/>
                  </a:lnTo>
                  <a:lnTo>
                    <a:pt x="171" y="38"/>
                  </a:lnTo>
                  <a:lnTo>
                    <a:pt x="174" y="37"/>
                  </a:lnTo>
                  <a:lnTo>
                    <a:pt x="175" y="36"/>
                  </a:lnTo>
                  <a:lnTo>
                    <a:pt x="176" y="36"/>
                  </a:lnTo>
                  <a:lnTo>
                    <a:pt x="176" y="40"/>
                  </a:lnTo>
                  <a:lnTo>
                    <a:pt x="175" y="42"/>
                  </a:lnTo>
                  <a:lnTo>
                    <a:pt x="172" y="43"/>
                  </a:lnTo>
                  <a:lnTo>
                    <a:pt x="172" y="44"/>
                  </a:lnTo>
                  <a:lnTo>
                    <a:pt x="173" y="45"/>
                  </a:lnTo>
                  <a:lnTo>
                    <a:pt x="174" y="46"/>
                  </a:lnTo>
                  <a:lnTo>
                    <a:pt x="177" y="48"/>
                  </a:lnTo>
                  <a:lnTo>
                    <a:pt x="178" y="51"/>
                  </a:lnTo>
                  <a:lnTo>
                    <a:pt x="179" y="52"/>
                  </a:lnTo>
                  <a:lnTo>
                    <a:pt x="180" y="52"/>
                  </a:lnTo>
                  <a:lnTo>
                    <a:pt x="184" y="51"/>
                  </a:lnTo>
                  <a:lnTo>
                    <a:pt x="185" y="50"/>
                  </a:lnTo>
                  <a:lnTo>
                    <a:pt x="185" y="49"/>
                  </a:lnTo>
                  <a:lnTo>
                    <a:pt x="186" y="49"/>
                  </a:lnTo>
                  <a:lnTo>
                    <a:pt x="187" y="51"/>
                  </a:lnTo>
                  <a:lnTo>
                    <a:pt x="187" y="51"/>
                  </a:lnTo>
                  <a:lnTo>
                    <a:pt x="191" y="53"/>
                  </a:lnTo>
                  <a:lnTo>
                    <a:pt x="193" y="54"/>
                  </a:lnTo>
                  <a:lnTo>
                    <a:pt x="194" y="55"/>
                  </a:lnTo>
                  <a:lnTo>
                    <a:pt x="195" y="54"/>
                  </a:lnTo>
                  <a:lnTo>
                    <a:pt x="201" y="56"/>
                  </a:lnTo>
                  <a:lnTo>
                    <a:pt x="202" y="57"/>
                  </a:lnTo>
                  <a:lnTo>
                    <a:pt x="202" y="59"/>
                  </a:lnTo>
                  <a:lnTo>
                    <a:pt x="202" y="60"/>
                  </a:lnTo>
                  <a:lnTo>
                    <a:pt x="203" y="63"/>
                  </a:lnTo>
                  <a:lnTo>
                    <a:pt x="210" y="70"/>
                  </a:lnTo>
                  <a:lnTo>
                    <a:pt x="210" y="73"/>
                  </a:lnTo>
                  <a:lnTo>
                    <a:pt x="210" y="74"/>
                  </a:lnTo>
                  <a:lnTo>
                    <a:pt x="210" y="75"/>
                  </a:lnTo>
                  <a:lnTo>
                    <a:pt x="208" y="75"/>
                  </a:lnTo>
                  <a:lnTo>
                    <a:pt x="206" y="76"/>
                  </a:lnTo>
                  <a:lnTo>
                    <a:pt x="203" y="75"/>
                  </a:lnTo>
                  <a:lnTo>
                    <a:pt x="201" y="77"/>
                  </a:lnTo>
                  <a:lnTo>
                    <a:pt x="199" y="79"/>
                  </a:lnTo>
                  <a:lnTo>
                    <a:pt x="197" y="80"/>
                  </a:lnTo>
                  <a:lnTo>
                    <a:pt x="196" y="81"/>
                  </a:lnTo>
                  <a:lnTo>
                    <a:pt x="196" y="83"/>
                  </a:lnTo>
                  <a:lnTo>
                    <a:pt x="189" y="87"/>
                  </a:lnTo>
                  <a:lnTo>
                    <a:pt x="189" y="88"/>
                  </a:lnTo>
                  <a:lnTo>
                    <a:pt x="188" y="90"/>
                  </a:lnTo>
                  <a:lnTo>
                    <a:pt x="188" y="93"/>
                  </a:lnTo>
                  <a:lnTo>
                    <a:pt x="187" y="96"/>
                  </a:lnTo>
                  <a:lnTo>
                    <a:pt x="186" y="97"/>
                  </a:lnTo>
                  <a:lnTo>
                    <a:pt x="183" y="98"/>
                  </a:lnTo>
                  <a:lnTo>
                    <a:pt x="182" y="99"/>
                  </a:lnTo>
                  <a:lnTo>
                    <a:pt x="181" y="100"/>
                  </a:lnTo>
                  <a:lnTo>
                    <a:pt x="179" y="102"/>
                  </a:lnTo>
                  <a:lnTo>
                    <a:pt x="177" y="104"/>
                  </a:lnTo>
                  <a:lnTo>
                    <a:pt x="173" y="106"/>
                  </a:lnTo>
                  <a:lnTo>
                    <a:pt x="168" y="107"/>
                  </a:lnTo>
                  <a:lnTo>
                    <a:pt x="162" y="106"/>
                  </a:lnTo>
                  <a:lnTo>
                    <a:pt x="159" y="105"/>
                  </a:lnTo>
                  <a:lnTo>
                    <a:pt x="157" y="106"/>
                  </a:lnTo>
                  <a:lnTo>
                    <a:pt x="155" y="109"/>
                  </a:lnTo>
                  <a:lnTo>
                    <a:pt x="153" y="114"/>
                  </a:lnTo>
                  <a:lnTo>
                    <a:pt x="152" y="118"/>
                  </a:lnTo>
                  <a:lnTo>
                    <a:pt x="151" y="117"/>
                  </a:lnTo>
                  <a:lnTo>
                    <a:pt x="150" y="113"/>
                  </a:lnTo>
                  <a:lnTo>
                    <a:pt x="148" y="112"/>
                  </a:lnTo>
                  <a:lnTo>
                    <a:pt x="146" y="112"/>
                  </a:lnTo>
                  <a:lnTo>
                    <a:pt x="144" y="111"/>
                  </a:lnTo>
                  <a:lnTo>
                    <a:pt x="141" y="109"/>
                  </a:lnTo>
                  <a:lnTo>
                    <a:pt x="139" y="108"/>
                  </a:lnTo>
                  <a:lnTo>
                    <a:pt x="137" y="108"/>
                  </a:lnTo>
                  <a:lnTo>
                    <a:pt x="135" y="110"/>
                  </a:lnTo>
                  <a:lnTo>
                    <a:pt x="134" y="111"/>
                  </a:lnTo>
                  <a:lnTo>
                    <a:pt x="129" y="111"/>
                  </a:lnTo>
                  <a:lnTo>
                    <a:pt x="124" y="110"/>
                  </a:lnTo>
                  <a:lnTo>
                    <a:pt x="117" y="105"/>
                  </a:lnTo>
                  <a:lnTo>
                    <a:pt x="115" y="105"/>
                  </a:lnTo>
                  <a:lnTo>
                    <a:pt x="113" y="105"/>
                  </a:lnTo>
                  <a:lnTo>
                    <a:pt x="110" y="104"/>
                  </a:lnTo>
                  <a:lnTo>
                    <a:pt x="103" y="101"/>
                  </a:lnTo>
                  <a:lnTo>
                    <a:pt x="101" y="100"/>
                  </a:lnTo>
                  <a:lnTo>
                    <a:pt x="99" y="100"/>
                  </a:lnTo>
                  <a:lnTo>
                    <a:pt x="97" y="101"/>
                  </a:lnTo>
                  <a:lnTo>
                    <a:pt x="96" y="101"/>
                  </a:lnTo>
                  <a:lnTo>
                    <a:pt x="95" y="100"/>
                  </a:lnTo>
                  <a:lnTo>
                    <a:pt x="93" y="99"/>
                  </a:lnTo>
                  <a:lnTo>
                    <a:pt x="91" y="99"/>
                  </a:lnTo>
                  <a:lnTo>
                    <a:pt x="90" y="100"/>
                  </a:lnTo>
                  <a:lnTo>
                    <a:pt x="89" y="107"/>
                  </a:lnTo>
                  <a:lnTo>
                    <a:pt x="88" y="110"/>
                  </a:lnTo>
                  <a:lnTo>
                    <a:pt x="85" y="109"/>
                  </a:lnTo>
                  <a:lnTo>
                    <a:pt x="84" y="111"/>
                  </a:lnTo>
                  <a:lnTo>
                    <a:pt x="82" y="114"/>
                  </a:lnTo>
                  <a:lnTo>
                    <a:pt x="81" y="118"/>
                  </a:lnTo>
                  <a:lnTo>
                    <a:pt x="77" y="117"/>
                  </a:lnTo>
                  <a:lnTo>
                    <a:pt x="75" y="116"/>
                  </a:lnTo>
                  <a:lnTo>
                    <a:pt x="73" y="117"/>
                  </a:lnTo>
                  <a:lnTo>
                    <a:pt x="71" y="119"/>
                  </a:lnTo>
                  <a:lnTo>
                    <a:pt x="66" y="119"/>
                  </a:lnTo>
                  <a:lnTo>
                    <a:pt x="61" y="118"/>
                  </a:lnTo>
                  <a:lnTo>
                    <a:pt x="59" y="113"/>
                  </a:lnTo>
                  <a:lnTo>
                    <a:pt x="57" y="112"/>
                  </a:lnTo>
                  <a:lnTo>
                    <a:pt x="55" y="110"/>
                  </a:lnTo>
                  <a:lnTo>
                    <a:pt x="54" y="110"/>
                  </a:lnTo>
                  <a:lnTo>
                    <a:pt x="53" y="108"/>
                  </a:lnTo>
                  <a:lnTo>
                    <a:pt x="50" y="105"/>
                  </a:lnTo>
                  <a:lnTo>
                    <a:pt x="46" y="101"/>
                  </a:lnTo>
                  <a:lnTo>
                    <a:pt x="42" y="101"/>
                  </a:lnTo>
                  <a:lnTo>
                    <a:pt x="41" y="100"/>
                  </a:lnTo>
                  <a:lnTo>
                    <a:pt x="40" y="98"/>
                  </a:lnTo>
                  <a:lnTo>
                    <a:pt x="39" y="96"/>
                  </a:lnTo>
                  <a:lnTo>
                    <a:pt x="37" y="94"/>
                  </a:lnTo>
                  <a:lnTo>
                    <a:pt x="36" y="93"/>
                  </a:lnTo>
                  <a:lnTo>
                    <a:pt x="33" y="91"/>
                  </a:lnTo>
                  <a:lnTo>
                    <a:pt x="29" y="86"/>
                  </a:lnTo>
                  <a:lnTo>
                    <a:pt x="26" y="83"/>
                  </a:lnTo>
                  <a:lnTo>
                    <a:pt x="23" y="83"/>
                  </a:lnTo>
                  <a:lnTo>
                    <a:pt x="21" y="81"/>
                  </a:lnTo>
                  <a:lnTo>
                    <a:pt x="19" y="79"/>
                  </a:lnTo>
                  <a:lnTo>
                    <a:pt x="17" y="77"/>
                  </a:lnTo>
                  <a:lnTo>
                    <a:pt x="15" y="71"/>
                  </a:lnTo>
                  <a:lnTo>
                    <a:pt x="13" y="68"/>
                  </a:lnTo>
                  <a:lnTo>
                    <a:pt x="12" y="66"/>
                  </a:lnTo>
                  <a:lnTo>
                    <a:pt x="10" y="65"/>
                  </a:lnTo>
                  <a:lnTo>
                    <a:pt x="9" y="63"/>
                  </a:lnTo>
                  <a:lnTo>
                    <a:pt x="11" y="61"/>
                  </a:lnTo>
                  <a:lnTo>
                    <a:pt x="12" y="59"/>
                  </a:lnTo>
                  <a:lnTo>
                    <a:pt x="13" y="58"/>
                  </a:lnTo>
                  <a:lnTo>
                    <a:pt x="13" y="57"/>
                  </a:lnTo>
                  <a:lnTo>
                    <a:pt x="13" y="56"/>
                  </a:lnTo>
                  <a:lnTo>
                    <a:pt x="12" y="53"/>
                  </a:lnTo>
                  <a:lnTo>
                    <a:pt x="9" y="51"/>
                  </a:lnTo>
                  <a:lnTo>
                    <a:pt x="6" y="49"/>
                  </a:lnTo>
                  <a:lnTo>
                    <a:pt x="4" y="46"/>
                  </a:lnTo>
                  <a:lnTo>
                    <a:pt x="3" y="44"/>
                  </a:lnTo>
                  <a:lnTo>
                    <a:pt x="3" y="42"/>
                  </a:lnTo>
                  <a:lnTo>
                    <a:pt x="1" y="41"/>
                  </a:lnTo>
                  <a:lnTo>
                    <a:pt x="0" y="38"/>
                  </a:lnTo>
                  <a:lnTo>
                    <a:pt x="0" y="36"/>
                  </a:lnTo>
                  <a:lnTo>
                    <a:pt x="0" y="36"/>
                  </a:lnTo>
                  <a:lnTo>
                    <a:pt x="2" y="36"/>
                  </a:lnTo>
                  <a:lnTo>
                    <a:pt x="3" y="37"/>
                  </a:lnTo>
                  <a:lnTo>
                    <a:pt x="5" y="39"/>
                  </a:lnTo>
                  <a:lnTo>
                    <a:pt x="6" y="42"/>
                  </a:lnTo>
                  <a:lnTo>
                    <a:pt x="7" y="41"/>
                  </a:lnTo>
                  <a:lnTo>
                    <a:pt x="9" y="38"/>
                  </a:lnTo>
                  <a:lnTo>
                    <a:pt x="11" y="34"/>
                  </a:lnTo>
                  <a:lnTo>
                    <a:pt x="14" y="32"/>
                  </a:lnTo>
                  <a:lnTo>
                    <a:pt x="17" y="32"/>
                  </a:lnTo>
                  <a:lnTo>
                    <a:pt x="19" y="31"/>
                  </a:lnTo>
                  <a:lnTo>
                    <a:pt x="21" y="30"/>
                  </a:lnTo>
                  <a:lnTo>
                    <a:pt x="24" y="30"/>
                  </a:lnTo>
                  <a:lnTo>
                    <a:pt x="27" y="31"/>
                  </a:lnTo>
                  <a:lnTo>
                    <a:pt x="27" y="31"/>
                  </a:lnTo>
                  <a:lnTo>
                    <a:pt x="28" y="29"/>
                  </a:lnTo>
                  <a:lnTo>
                    <a:pt x="29" y="27"/>
                  </a:lnTo>
                  <a:lnTo>
                    <a:pt x="34" y="26"/>
                  </a:lnTo>
                  <a:lnTo>
                    <a:pt x="36" y="23"/>
                  </a:lnTo>
                  <a:lnTo>
                    <a:pt x="37" y="23"/>
                  </a:lnTo>
                  <a:lnTo>
                    <a:pt x="38" y="22"/>
                  </a:lnTo>
                  <a:lnTo>
                    <a:pt x="39" y="21"/>
                  </a:lnTo>
                  <a:lnTo>
                    <a:pt x="40" y="21"/>
                  </a:lnTo>
                  <a:lnTo>
                    <a:pt x="41" y="21"/>
                  </a:lnTo>
                  <a:lnTo>
                    <a:pt x="42" y="22"/>
                  </a:lnTo>
                  <a:lnTo>
                    <a:pt x="43" y="21"/>
                  </a:lnTo>
                  <a:lnTo>
                    <a:pt x="45" y="17"/>
                  </a:lnTo>
                  <a:lnTo>
                    <a:pt x="46" y="17"/>
                  </a:lnTo>
                  <a:lnTo>
                    <a:pt x="50" y="16"/>
                  </a:lnTo>
                  <a:lnTo>
                    <a:pt x="57" y="14"/>
                  </a:lnTo>
                  <a:lnTo>
                    <a:pt x="60" y="12"/>
                  </a:lnTo>
                  <a:lnTo>
                    <a:pt x="63" y="11"/>
                  </a:lnTo>
                  <a:lnTo>
                    <a:pt x="66" y="9"/>
                  </a:lnTo>
                  <a:lnTo>
                    <a:pt x="71" y="7"/>
                  </a:lnTo>
                  <a:lnTo>
                    <a:pt x="71" y="6"/>
                  </a:lnTo>
                  <a:lnTo>
                    <a:pt x="69" y="4"/>
                  </a:lnTo>
                  <a:lnTo>
                    <a:pt x="68" y="3"/>
                  </a:lnTo>
                  <a:lnTo>
                    <a:pt x="68" y="2"/>
                  </a:lnTo>
                  <a:lnTo>
                    <a:pt x="69" y="1"/>
                  </a:lnTo>
                  <a:lnTo>
                    <a:pt x="70" y="0"/>
                  </a:lnTo>
                  <a:lnTo>
                    <a:pt x="71" y="1"/>
                  </a:lnTo>
                  <a:lnTo>
                    <a:pt x="76" y="2"/>
                  </a:lnTo>
                  <a:lnTo>
                    <a:pt x="77" y="2"/>
                  </a:lnTo>
                  <a:lnTo>
                    <a:pt x="77" y="4"/>
                  </a:lnTo>
                  <a:lnTo>
                    <a:pt x="78" y="6"/>
                  </a:lnTo>
                  <a:lnTo>
                    <a:pt x="79" y="6"/>
                  </a:lnTo>
                  <a:lnTo>
                    <a:pt x="79" y="9"/>
                  </a:lnTo>
                  <a:lnTo>
                    <a:pt x="80" y="10"/>
                  </a:lnTo>
                  <a:lnTo>
                    <a:pt x="82" y="11"/>
                  </a:lnTo>
                  <a:lnTo>
                    <a:pt x="84" y="11"/>
                  </a:lnTo>
                  <a:lnTo>
                    <a:pt x="85" y="1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494" name="Germany">
              <a:extLst>
                <a:ext uri="{FF2B5EF4-FFF2-40B4-BE49-F238E27FC236}">
                  <a16:creationId xmlns:a16="http://schemas.microsoft.com/office/drawing/2014/main" id="{3A40F459-3797-4BFA-9FC7-F239D22E8BD8}"/>
                </a:ext>
              </a:extLst>
            </p:cNvPr>
            <p:cNvSpPr>
              <a:spLocks noEditPoints="1"/>
            </p:cNvSpPr>
            <p:nvPr/>
          </p:nvSpPr>
          <p:spPr bwMode="auto">
            <a:xfrm>
              <a:off x="5993152" y="2900624"/>
              <a:ext cx="274537" cy="327588"/>
            </a:xfrm>
            <a:custGeom>
              <a:avLst/>
              <a:gdLst>
                <a:gd name="T0" fmla="*/ 78 w 285"/>
                <a:gd name="T1" fmla="*/ 7 h 387"/>
                <a:gd name="T2" fmla="*/ 126 w 285"/>
                <a:gd name="T3" fmla="*/ 15 h 387"/>
                <a:gd name="T4" fmla="*/ 140 w 285"/>
                <a:gd name="T5" fmla="*/ 33 h 387"/>
                <a:gd name="T6" fmla="*/ 163 w 285"/>
                <a:gd name="T7" fmla="*/ 56 h 387"/>
                <a:gd name="T8" fmla="*/ 209 w 285"/>
                <a:gd name="T9" fmla="*/ 32 h 387"/>
                <a:gd name="T10" fmla="*/ 252 w 285"/>
                <a:gd name="T11" fmla="*/ 67 h 387"/>
                <a:gd name="T12" fmla="*/ 267 w 285"/>
                <a:gd name="T13" fmla="*/ 99 h 387"/>
                <a:gd name="T14" fmla="*/ 271 w 285"/>
                <a:gd name="T15" fmla="*/ 138 h 387"/>
                <a:gd name="T16" fmla="*/ 277 w 285"/>
                <a:gd name="T17" fmla="*/ 156 h 387"/>
                <a:gd name="T18" fmla="*/ 276 w 285"/>
                <a:gd name="T19" fmla="*/ 183 h 387"/>
                <a:gd name="T20" fmla="*/ 279 w 285"/>
                <a:gd name="T21" fmla="*/ 217 h 387"/>
                <a:gd name="T22" fmla="*/ 271 w 285"/>
                <a:gd name="T23" fmla="*/ 210 h 387"/>
                <a:gd name="T24" fmla="*/ 265 w 285"/>
                <a:gd name="T25" fmla="*/ 215 h 387"/>
                <a:gd name="T26" fmla="*/ 236 w 285"/>
                <a:gd name="T27" fmla="*/ 230 h 387"/>
                <a:gd name="T28" fmla="*/ 222 w 285"/>
                <a:gd name="T29" fmla="*/ 237 h 387"/>
                <a:gd name="T30" fmla="*/ 203 w 285"/>
                <a:gd name="T31" fmla="*/ 246 h 387"/>
                <a:gd name="T32" fmla="*/ 195 w 285"/>
                <a:gd name="T33" fmla="*/ 249 h 387"/>
                <a:gd name="T34" fmla="*/ 207 w 285"/>
                <a:gd name="T35" fmla="*/ 266 h 387"/>
                <a:gd name="T36" fmla="*/ 213 w 285"/>
                <a:gd name="T37" fmla="*/ 287 h 387"/>
                <a:gd name="T38" fmla="*/ 235 w 285"/>
                <a:gd name="T39" fmla="*/ 306 h 387"/>
                <a:gd name="T40" fmla="*/ 247 w 285"/>
                <a:gd name="T41" fmla="*/ 325 h 387"/>
                <a:gd name="T42" fmla="*/ 234 w 285"/>
                <a:gd name="T43" fmla="*/ 337 h 387"/>
                <a:gd name="T44" fmla="*/ 218 w 285"/>
                <a:gd name="T45" fmla="*/ 354 h 387"/>
                <a:gd name="T46" fmla="*/ 224 w 285"/>
                <a:gd name="T47" fmla="*/ 373 h 387"/>
                <a:gd name="T48" fmla="*/ 215 w 285"/>
                <a:gd name="T49" fmla="*/ 370 h 387"/>
                <a:gd name="T50" fmla="*/ 198 w 285"/>
                <a:gd name="T51" fmla="*/ 367 h 387"/>
                <a:gd name="T52" fmla="*/ 167 w 285"/>
                <a:gd name="T53" fmla="*/ 381 h 387"/>
                <a:gd name="T54" fmla="*/ 152 w 285"/>
                <a:gd name="T55" fmla="*/ 376 h 387"/>
                <a:gd name="T56" fmla="*/ 135 w 285"/>
                <a:gd name="T57" fmla="*/ 387 h 387"/>
                <a:gd name="T58" fmla="*/ 128 w 285"/>
                <a:gd name="T59" fmla="*/ 377 h 387"/>
                <a:gd name="T60" fmla="*/ 102 w 285"/>
                <a:gd name="T61" fmla="*/ 369 h 387"/>
                <a:gd name="T62" fmla="*/ 85 w 285"/>
                <a:gd name="T63" fmla="*/ 364 h 387"/>
                <a:gd name="T64" fmla="*/ 84 w 285"/>
                <a:gd name="T65" fmla="*/ 371 h 387"/>
                <a:gd name="T66" fmla="*/ 57 w 285"/>
                <a:gd name="T67" fmla="*/ 374 h 387"/>
                <a:gd name="T68" fmla="*/ 57 w 285"/>
                <a:gd name="T69" fmla="*/ 341 h 387"/>
                <a:gd name="T70" fmla="*/ 67 w 285"/>
                <a:gd name="T71" fmla="*/ 306 h 387"/>
                <a:gd name="T72" fmla="*/ 38 w 285"/>
                <a:gd name="T73" fmla="*/ 301 h 387"/>
                <a:gd name="T74" fmla="*/ 27 w 285"/>
                <a:gd name="T75" fmla="*/ 299 h 387"/>
                <a:gd name="T76" fmla="*/ 16 w 285"/>
                <a:gd name="T77" fmla="*/ 278 h 387"/>
                <a:gd name="T78" fmla="*/ 11 w 285"/>
                <a:gd name="T79" fmla="*/ 263 h 387"/>
                <a:gd name="T80" fmla="*/ 15 w 285"/>
                <a:gd name="T81" fmla="*/ 237 h 387"/>
                <a:gd name="T82" fmla="*/ 4 w 285"/>
                <a:gd name="T83" fmla="*/ 222 h 387"/>
                <a:gd name="T84" fmla="*/ 3 w 285"/>
                <a:gd name="T85" fmla="*/ 207 h 387"/>
                <a:gd name="T86" fmla="*/ 10 w 285"/>
                <a:gd name="T87" fmla="*/ 188 h 387"/>
                <a:gd name="T88" fmla="*/ 7 w 285"/>
                <a:gd name="T89" fmla="*/ 167 h 387"/>
                <a:gd name="T90" fmla="*/ 28 w 285"/>
                <a:gd name="T91" fmla="*/ 163 h 387"/>
                <a:gd name="T92" fmla="*/ 35 w 285"/>
                <a:gd name="T93" fmla="*/ 150 h 387"/>
                <a:gd name="T94" fmla="*/ 26 w 285"/>
                <a:gd name="T95" fmla="*/ 135 h 387"/>
                <a:gd name="T96" fmla="*/ 37 w 285"/>
                <a:gd name="T97" fmla="*/ 122 h 387"/>
                <a:gd name="T98" fmla="*/ 39 w 285"/>
                <a:gd name="T99" fmla="*/ 80 h 387"/>
                <a:gd name="T100" fmla="*/ 75 w 285"/>
                <a:gd name="T101" fmla="*/ 82 h 387"/>
                <a:gd name="T102" fmla="*/ 85 w 285"/>
                <a:gd name="T103" fmla="*/ 65 h 387"/>
                <a:gd name="T104" fmla="*/ 108 w 285"/>
                <a:gd name="T105" fmla="*/ 64 h 387"/>
                <a:gd name="T106" fmla="*/ 90 w 285"/>
                <a:gd name="T107" fmla="*/ 41 h 387"/>
                <a:gd name="T108" fmla="*/ 88 w 285"/>
                <a:gd name="T109" fmla="*/ 14 h 387"/>
                <a:gd name="T110" fmla="*/ 118 w 285"/>
                <a:gd name="T111" fmla="*/ 12 h 387"/>
                <a:gd name="T112" fmla="*/ 80 w 285"/>
                <a:gd name="T113" fmla="*/ 17 h 387"/>
                <a:gd name="T114" fmla="*/ 241 w 285"/>
                <a:gd name="T115" fmla="*/ 39 h 387"/>
                <a:gd name="T116" fmla="*/ 230 w 285"/>
                <a:gd name="T117" fmla="*/ 26 h 387"/>
                <a:gd name="T118" fmla="*/ 241 w 285"/>
                <a:gd name="T119" fmla="*/ 31 h 387"/>
                <a:gd name="T120" fmla="*/ 161 w 285"/>
                <a:gd name="T121" fmla="*/ 29 h 387"/>
                <a:gd name="T122" fmla="*/ 259 w 285"/>
                <a:gd name="T123" fmla="*/ 63 h 387"/>
                <a:gd name="T124" fmla="*/ 255 w 285"/>
                <a:gd name="T125" fmla="*/ 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5" h="387">
                  <a:moveTo>
                    <a:pt x="76" y="15"/>
                  </a:moveTo>
                  <a:lnTo>
                    <a:pt x="76" y="15"/>
                  </a:lnTo>
                  <a:lnTo>
                    <a:pt x="75" y="16"/>
                  </a:lnTo>
                  <a:lnTo>
                    <a:pt x="76" y="8"/>
                  </a:lnTo>
                  <a:lnTo>
                    <a:pt x="79" y="0"/>
                  </a:lnTo>
                  <a:lnTo>
                    <a:pt x="81" y="0"/>
                  </a:lnTo>
                  <a:lnTo>
                    <a:pt x="79" y="2"/>
                  </a:lnTo>
                  <a:lnTo>
                    <a:pt x="79" y="4"/>
                  </a:lnTo>
                  <a:lnTo>
                    <a:pt x="78" y="7"/>
                  </a:lnTo>
                  <a:lnTo>
                    <a:pt x="78" y="8"/>
                  </a:lnTo>
                  <a:lnTo>
                    <a:pt x="86" y="9"/>
                  </a:lnTo>
                  <a:lnTo>
                    <a:pt x="85" y="10"/>
                  </a:lnTo>
                  <a:lnTo>
                    <a:pt x="77" y="11"/>
                  </a:lnTo>
                  <a:lnTo>
                    <a:pt x="76" y="15"/>
                  </a:lnTo>
                  <a:close/>
                  <a:moveTo>
                    <a:pt x="121" y="12"/>
                  </a:moveTo>
                  <a:lnTo>
                    <a:pt x="121" y="12"/>
                  </a:lnTo>
                  <a:lnTo>
                    <a:pt x="121" y="14"/>
                  </a:lnTo>
                  <a:lnTo>
                    <a:pt x="126" y="15"/>
                  </a:lnTo>
                  <a:lnTo>
                    <a:pt x="128" y="17"/>
                  </a:lnTo>
                  <a:lnTo>
                    <a:pt x="130" y="21"/>
                  </a:lnTo>
                  <a:lnTo>
                    <a:pt x="130" y="26"/>
                  </a:lnTo>
                  <a:lnTo>
                    <a:pt x="127" y="29"/>
                  </a:lnTo>
                  <a:lnTo>
                    <a:pt x="125" y="32"/>
                  </a:lnTo>
                  <a:lnTo>
                    <a:pt x="133" y="31"/>
                  </a:lnTo>
                  <a:lnTo>
                    <a:pt x="134" y="33"/>
                  </a:lnTo>
                  <a:lnTo>
                    <a:pt x="136" y="35"/>
                  </a:lnTo>
                  <a:lnTo>
                    <a:pt x="140" y="33"/>
                  </a:lnTo>
                  <a:lnTo>
                    <a:pt x="152" y="40"/>
                  </a:lnTo>
                  <a:lnTo>
                    <a:pt x="159" y="37"/>
                  </a:lnTo>
                  <a:lnTo>
                    <a:pt x="161" y="36"/>
                  </a:lnTo>
                  <a:lnTo>
                    <a:pt x="162" y="42"/>
                  </a:lnTo>
                  <a:lnTo>
                    <a:pt x="160" y="47"/>
                  </a:lnTo>
                  <a:lnTo>
                    <a:pt x="154" y="53"/>
                  </a:lnTo>
                  <a:lnTo>
                    <a:pt x="156" y="56"/>
                  </a:lnTo>
                  <a:lnTo>
                    <a:pt x="158" y="57"/>
                  </a:lnTo>
                  <a:lnTo>
                    <a:pt x="163" y="56"/>
                  </a:lnTo>
                  <a:lnTo>
                    <a:pt x="173" y="60"/>
                  </a:lnTo>
                  <a:lnTo>
                    <a:pt x="175" y="58"/>
                  </a:lnTo>
                  <a:lnTo>
                    <a:pt x="182" y="51"/>
                  </a:lnTo>
                  <a:lnTo>
                    <a:pt x="185" y="49"/>
                  </a:lnTo>
                  <a:lnTo>
                    <a:pt x="195" y="48"/>
                  </a:lnTo>
                  <a:lnTo>
                    <a:pt x="197" y="45"/>
                  </a:lnTo>
                  <a:lnTo>
                    <a:pt x="201" y="42"/>
                  </a:lnTo>
                  <a:lnTo>
                    <a:pt x="203" y="38"/>
                  </a:lnTo>
                  <a:lnTo>
                    <a:pt x="209" y="32"/>
                  </a:lnTo>
                  <a:lnTo>
                    <a:pt x="216" y="33"/>
                  </a:lnTo>
                  <a:lnTo>
                    <a:pt x="219" y="34"/>
                  </a:lnTo>
                  <a:lnTo>
                    <a:pt x="223" y="35"/>
                  </a:lnTo>
                  <a:lnTo>
                    <a:pt x="227" y="42"/>
                  </a:lnTo>
                  <a:lnTo>
                    <a:pt x="236" y="49"/>
                  </a:lnTo>
                  <a:lnTo>
                    <a:pt x="245" y="49"/>
                  </a:lnTo>
                  <a:lnTo>
                    <a:pt x="248" y="56"/>
                  </a:lnTo>
                  <a:lnTo>
                    <a:pt x="249" y="64"/>
                  </a:lnTo>
                  <a:lnTo>
                    <a:pt x="252" y="67"/>
                  </a:lnTo>
                  <a:lnTo>
                    <a:pt x="254" y="69"/>
                  </a:lnTo>
                  <a:lnTo>
                    <a:pt x="261" y="71"/>
                  </a:lnTo>
                  <a:lnTo>
                    <a:pt x="262" y="71"/>
                  </a:lnTo>
                  <a:lnTo>
                    <a:pt x="262" y="72"/>
                  </a:lnTo>
                  <a:lnTo>
                    <a:pt x="262" y="76"/>
                  </a:lnTo>
                  <a:lnTo>
                    <a:pt x="263" y="80"/>
                  </a:lnTo>
                  <a:lnTo>
                    <a:pt x="267" y="94"/>
                  </a:lnTo>
                  <a:lnTo>
                    <a:pt x="267" y="98"/>
                  </a:lnTo>
                  <a:lnTo>
                    <a:pt x="267" y="99"/>
                  </a:lnTo>
                  <a:lnTo>
                    <a:pt x="265" y="103"/>
                  </a:lnTo>
                  <a:lnTo>
                    <a:pt x="263" y="108"/>
                  </a:lnTo>
                  <a:lnTo>
                    <a:pt x="260" y="110"/>
                  </a:lnTo>
                  <a:lnTo>
                    <a:pt x="258" y="112"/>
                  </a:lnTo>
                  <a:lnTo>
                    <a:pt x="258" y="115"/>
                  </a:lnTo>
                  <a:lnTo>
                    <a:pt x="262" y="120"/>
                  </a:lnTo>
                  <a:lnTo>
                    <a:pt x="270" y="127"/>
                  </a:lnTo>
                  <a:lnTo>
                    <a:pt x="273" y="133"/>
                  </a:lnTo>
                  <a:lnTo>
                    <a:pt x="271" y="138"/>
                  </a:lnTo>
                  <a:lnTo>
                    <a:pt x="271" y="142"/>
                  </a:lnTo>
                  <a:lnTo>
                    <a:pt x="272" y="144"/>
                  </a:lnTo>
                  <a:lnTo>
                    <a:pt x="273" y="146"/>
                  </a:lnTo>
                  <a:lnTo>
                    <a:pt x="275" y="147"/>
                  </a:lnTo>
                  <a:lnTo>
                    <a:pt x="276" y="150"/>
                  </a:lnTo>
                  <a:lnTo>
                    <a:pt x="275" y="152"/>
                  </a:lnTo>
                  <a:lnTo>
                    <a:pt x="276" y="154"/>
                  </a:lnTo>
                  <a:lnTo>
                    <a:pt x="277" y="156"/>
                  </a:lnTo>
                  <a:lnTo>
                    <a:pt x="277" y="156"/>
                  </a:lnTo>
                  <a:lnTo>
                    <a:pt x="276" y="158"/>
                  </a:lnTo>
                  <a:lnTo>
                    <a:pt x="275" y="162"/>
                  </a:lnTo>
                  <a:lnTo>
                    <a:pt x="275" y="165"/>
                  </a:lnTo>
                  <a:lnTo>
                    <a:pt x="272" y="169"/>
                  </a:lnTo>
                  <a:lnTo>
                    <a:pt x="273" y="172"/>
                  </a:lnTo>
                  <a:lnTo>
                    <a:pt x="275" y="175"/>
                  </a:lnTo>
                  <a:lnTo>
                    <a:pt x="276" y="177"/>
                  </a:lnTo>
                  <a:lnTo>
                    <a:pt x="277" y="179"/>
                  </a:lnTo>
                  <a:lnTo>
                    <a:pt x="276" y="183"/>
                  </a:lnTo>
                  <a:lnTo>
                    <a:pt x="276" y="184"/>
                  </a:lnTo>
                  <a:lnTo>
                    <a:pt x="282" y="187"/>
                  </a:lnTo>
                  <a:lnTo>
                    <a:pt x="283" y="188"/>
                  </a:lnTo>
                  <a:lnTo>
                    <a:pt x="283" y="191"/>
                  </a:lnTo>
                  <a:lnTo>
                    <a:pt x="285" y="198"/>
                  </a:lnTo>
                  <a:lnTo>
                    <a:pt x="284" y="205"/>
                  </a:lnTo>
                  <a:lnTo>
                    <a:pt x="282" y="210"/>
                  </a:lnTo>
                  <a:lnTo>
                    <a:pt x="279" y="216"/>
                  </a:lnTo>
                  <a:lnTo>
                    <a:pt x="279" y="217"/>
                  </a:lnTo>
                  <a:lnTo>
                    <a:pt x="279" y="218"/>
                  </a:lnTo>
                  <a:lnTo>
                    <a:pt x="278" y="219"/>
                  </a:lnTo>
                  <a:lnTo>
                    <a:pt x="276" y="219"/>
                  </a:lnTo>
                  <a:lnTo>
                    <a:pt x="274" y="218"/>
                  </a:lnTo>
                  <a:lnTo>
                    <a:pt x="273" y="217"/>
                  </a:lnTo>
                  <a:lnTo>
                    <a:pt x="273" y="214"/>
                  </a:lnTo>
                  <a:lnTo>
                    <a:pt x="272" y="214"/>
                  </a:lnTo>
                  <a:lnTo>
                    <a:pt x="271" y="212"/>
                  </a:lnTo>
                  <a:lnTo>
                    <a:pt x="271" y="210"/>
                  </a:lnTo>
                  <a:lnTo>
                    <a:pt x="270" y="210"/>
                  </a:lnTo>
                  <a:lnTo>
                    <a:pt x="265" y="209"/>
                  </a:lnTo>
                  <a:lnTo>
                    <a:pt x="264" y="208"/>
                  </a:lnTo>
                  <a:lnTo>
                    <a:pt x="263" y="209"/>
                  </a:lnTo>
                  <a:lnTo>
                    <a:pt x="262" y="210"/>
                  </a:lnTo>
                  <a:lnTo>
                    <a:pt x="262" y="211"/>
                  </a:lnTo>
                  <a:lnTo>
                    <a:pt x="263" y="212"/>
                  </a:lnTo>
                  <a:lnTo>
                    <a:pt x="265" y="214"/>
                  </a:lnTo>
                  <a:lnTo>
                    <a:pt x="265" y="215"/>
                  </a:lnTo>
                  <a:lnTo>
                    <a:pt x="260" y="217"/>
                  </a:lnTo>
                  <a:lnTo>
                    <a:pt x="257" y="219"/>
                  </a:lnTo>
                  <a:lnTo>
                    <a:pt x="254" y="220"/>
                  </a:lnTo>
                  <a:lnTo>
                    <a:pt x="251" y="222"/>
                  </a:lnTo>
                  <a:lnTo>
                    <a:pt x="244" y="224"/>
                  </a:lnTo>
                  <a:lnTo>
                    <a:pt x="240" y="225"/>
                  </a:lnTo>
                  <a:lnTo>
                    <a:pt x="239" y="225"/>
                  </a:lnTo>
                  <a:lnTo>
                    <a:pt x="237" y="229"/>
                  </a:lnTo>
                  <a:lnTo>
                    <a:pt x="236" y="230"/>
                  </a:lnTo>
                  <a:lnTo>
                    <a:pt x="235" y="229"/>
                  </a:lnTo>
                  <a:lnTo>
                    <a:pt x="234" y="229"/>
                  </a:lnTo>
                  <a:lnTo>
                    <a:pt x="233" y="229"/>
                  </a:lnTo>
                  <a:lnTo>
                    <a:pt x="232" y="230"/>
                  </a:lnTo>
                  <a:lnTo>
                    <a:pt x="231" y="231"/>
                  </a:lnTo>
                  <a:lnTo>
                    <a:pt x="230" y="231"/>
                  </a:lnTo>
                  <a:lnTo>
                    <a:pt x="228" y="234"/>
                  </a:lnTo>
                  <a:lnTo>
                    <a:pt x="223" y="235"/>
                  </a:lnTo>
                  <a:lnTo>
                    <a:pt x="222" y="237"/>
                  </a:lnTo>
                  <a:lnTo>
                    <a:pt x="222" y="239"/>
                  </a:lnTo>
                  <a:lnTo>
                    <a:pt x="221" y="239"/>
                  </a:lnTo>
                  <a:lnTo>
                    <a:pt x="218" y="238"/>
                  </a:lnTo>
                  <a:lnTo>
                    <a:pt x="215" y="238"/>
                  </a:lnTo>
                  <a:lnTo>
                    <a:pt x="213" y="239"/>
                  </a:lnTo>
                  <a:lnTo>
                    <a:pt x="211" y="240"/>
                  </a:lnTo>
                  <a:lnTo>
                    <a:pt x="208" y="240"/>
                  </a:lnTo>
                  <a:lnTo>
                    <a:pt x="205" y="242"/>
                  </a:lnTo>
                  <a:lnTo>
                    <a:pt x="203" y="246"/>
                  </a:lnTo>
                  <a:lnTo>
                    <a:pt x="201" y="249"/>
                  </a:lnTo>
                  <a:lnTo>
                    <a:pt x="200" y="250"/>
                  </a:lnTo>
                  <a:lnTo>
                    <a:pt x="199" y="247"/>
                  </a:lnTo>
                  <a:lnTo>
                    <a:pt x="197" y="245"/>
                  </a:lnTo>
                  <a:lnTo>
                    <a:pt x="196" y="244"/>
                  </a:lnTo>
                  <a:lnTo>
                    <a:pt x="194" y="244"/>
                  </a:lnTo>
                  <a:lnTo>
                    <a:pt x="194" y="244"/>
                  </a:lnTo>
                  <a:lnTo>
                    <a:pt x="194" y="246"/>
                  </a:lnTo>
                  <a:lnTo>
                    <a:pt x="195" y="249"/>
                  </a:lnTo>
                  <a:lnTo>
                    <a:pt x="197" y="250"/>
                  </a:lnTo>
                  <a:lnTo>
                    <a:pt x="197" y="252"/>
                  </a:lnTo>
                  <a:lnTo>
                    <a:pt x="198" y="254"/>
                  </a:lnTo>
                  <a:lnTo>
                    <a:pt x="200" y="257"/>
                  </a:lnTo>
                  <a:lnTo>
                    <a:pt x="203" y="259"/>
                  </a:lnTo>
                  <a:lnTo>
                    <a:pt x="206" y="261"/>
                  </a:lnTo>
                  <a:lnTo>
                    <a:pt x="207" y="264"/>
                  </a:lnTo>
                  <a:lnTo>
                    <a:pt x="207" y="265"/>
                  </a:lnTo>
                  <a:lnTo>
                    <a:pt x="207" y="266"/>
                  </a:lnTo>
                  <a:lnTo>
                    <a:pt x="206" y="267"/>
                  </a:lnTo>
                  <a:lnTo>
                    <a:pt x="205" y="269"/>
                  </a:lnTo>
                  <a:lnTo>
                    <a:pt x="204" y="271"/>
                  </a:lnTo>
                  <a:lnTo>
                    <a:pt x="204" y="273"/>
                  </a:lnTo>
                  <a:lnTo>
                    <a:pt x="206" y="274"/>
                  </a:lnTo>
                  <a:lnTo>
                    <a:pt x="207" y="276"/>
                  </a:lnTo>
                  <a:lnTo>
                    <a:pt x="209" y="279"/>
                  </a:lnTo>
                  <a:lnTo>
                    <a:pt x="211" y="285"/>
                  </a:lnTo>
                  <a:lnTo>
                    <a:pt x="213" y="287"/>
                  </a:lnTo>
                  <a:lnTo>
                    <a:pt x="215" y="289"/>
                  </a:lnTo>
                  <a:lnTo>
                    <a:pt x="217" y="291"/>
                  </a:lnTo>
                  <a:lnTo>
                    <a:pt x="220" y="291"/>
                  </a:lnTo>
                  <a:lnTo>
                    <a:pt x="223" y="294"/>
                  </a:lnTo>
                  <a:lnTo>
                    <a:pt x="227" y="299"/>
                  </a:lnTo>
                  <a:lnTo>
                    <a:pt x="230" y="301"/>
                  </a:lnTo>
                  <a:lnTo>
                    <a:pt x="232" y="302"/>
                  </a:lnTo>
                  <a:lnTo>
                    <a:pt x="233" y="304"/>
                  </a:lnTo>
                  <a:lnTo>
                    <a:pt x="235" y="306"/>
                  </a:lnTo>
                  <a:lnTo>
                    <a:pt x="235" y="308"/>
                  </a:lnTo>
                  <a:lnTo>
                    <a:pt x="236" y="309"/>
                  </a:lnTo>
                  <a:lnTo>
                    <a:pt x="240" y="309"/>
                  </a:lnTo>
                  <a:lnTo>
                    <a:pt x="244" y="313"/>
                  </a:lnTo>
                  <a:lnTo>
                    <a:pt x="247" y="316"/>
                  </a:lnTo>
                  <a:lnTo>
                    <a:pt x="248" y="318"/>
                  </a:lnTo>
                  <a:lnTo>
                    <a:pt x="248" y="319"/>
                  </a:lnTo>
                  <a:lnTo>
                    <a:pt x="247" y="322"/>
                  </a:lnTo>
                  <a:lnTo>
                    <a:pt x="247" y="325"/>
                  </a:lnTo>
                  <a:lnTo>
                    <a:pt x="247" y="326"/>
                  </a:lnTo>
                  <a:lnTo>
                    <a:pt x="245" y="328"/>
                  </a:lnTo>
                  <a:lnTo>
                    <a:pt x="244" y="329"/>
                  </a:lnTo>
                  <a:lnTo>
                    <a:pt x="244" y="329"/>
                  </a:lnTo>
                  <a:lnTo>
                    <a:pt x="238" y="327"/>
                  </a:lnTo>
                  <a:lnTo>
                    <a:pt x="237" y="327"/>
                  </a:lnTo>
                  <a:lnTo>
                    <a:pt x="237" y="327"/>
                  </a:lnTo>
                  <a:lnTo>
                    <a:pt x="235" y="335"/>
                  </a:lnTo>
                  <a:lnTo>
                    <a:pt x="234" y="337"/>
                  </a:lnTo>
                  <a:lnTo>
                    <a:pt x="233" y="338"/>
                  </a:lnTo>
                  <a:lnTo>
                    <a:pt x="229" y="340"/>
                  </a:lnTo>
                  <a:lnTo>
                    <a:pt x="227" y="340"/>
                  </a:lnTo>
                  <a:lnTo>
                    <a:pt x="225" y="341"/>
                  </a:lnTo>
                  <a:lnTo>
                    <a:pt x="219" y="344"/>
                  </a:lnTo>
                  <a:lnTo>
                    <a:pt x="217" y="346"/>
                  </a:lnTo>
                  <a:lnTo>
                    <a:pt x="215" y="349"/>
                  </a:lnTo>
                  <a:lnTo>
                    <a:pt x="215" y="350"/>
                  </a:lnTo>
                  <a:lnTo>
                    <a:pt x="218" y="354"/>
                  </a:lnTo>
                  <a:lnTo>
                    <a:pt x="221" y="359"/>
                  </a:lnTo>
                  <a:lnTo>
                    <a:pt x="221" y="363"/>
                  </a:lnTo>
                  <a:lnTo>
                    <a:pt x="220" y="366"/>
                  </a:lnTo>
                  <a:lnTo>
                    <a:pt x="219" y="367"/>
                  </a:lnTo>
                  <a:lnTo>
                    <a:pt x="220" y="367"/>
                  </a:lnTo>
                  <a:lnTo>
                    <a:pt x="222" y="367"/>
                  </a:lnTo>
                  <a:lnTo>
                    <a:pt x="224" y="368"/>
                  </a:lnTo>
                  <a:lnTo>
                    <a:pt x="224" y="370"/>
                  </a:lnTo>
                  <a:lnTo>
                    <a:pt x="224" y="373"/>
                  </a:lnTo>
                  <a:lnTo>
                    <a:pt x="224" y="376"/>
                  </a:lnTo>
                  <a:lnTo>
                    <a:pt x="223" y="378"/>
                  </a:lnTo>
                  <a:lnTo>
                    <a:pt x="222" y="378"/>
                  </a:lnTo>
                  <a:lnTo>
                    <a:pt x="219" y="377"/>
                  </a:lnTo>
                  <a:lnTo>
                    <a:pt x="217" y="375"/>
                  </a:lnTo>
                  <a:lnTo>
                    <a:pt x="216" y="374"/>
                  </a:lnTo>
                  <a:lnTo>
                    <a:pt x="216" y="373"/>
                  </a:lnTo>
                  <a:lnTo>
                    <a:pt x="216" y="372"/>
                  </a:lnTo>
                  <a:lnTo>
                    <a:pt x="215" y="370"/>
                  </a:lnTo>
                  <a:lnTo>
                    <a:pt x="213" y="369"/>
                  </a:lnTo>
                  <a:lnTo>
                    <a:pt x="210" y="370"/>
                  </a:lnTo>
                  <a:lnTo>
                    <a:pt x="208" y="371"/>
                  </a:lnTo>
                  <a:lnTo>
                    <a:pt x="206" y="371"/>
                  </a:lnTo>
                  <a:lnTo>
                    <a:pt x="205" y="369"/>
                  </a:lnTo>
                  <a:lnTo>
                    <a:pt x="203" y="368"/>
                  </a:lnTo>
                  <a:lnTo>
                    <a:pt x="200" y="367"/>
                  </a:lnTo>
                  <a:lnTo>
                    <a:pt x="198" y="367"/>
                  </a:lnTo>
                  <a:lnTo>
                    <a:pt x="198" y="367"/>
                  </a:lnTo>
                  <a:lnTo>
                    <a:pt x="198" y="370"/>
                  </a:lnTo>
                  <a:lnTo>
                    <a:pt x="197" y="371"/>
                  </a:lnTo>
                  <a:lnTo>
                    <a:pt x="183" y="373"/>
                  </a:lnTo>
                  <a:lnTo>
                    <a:pt x="178" y="375"/>
                  </a:lnTo>
                  <a:lnTo>
                    <a:pt x="175" y="377"/>
                  </a:lnTo>
                  <a:lnTo>
                    <a:pt x="172" y="377"/>
                  </a:lnTo>
                  <a:lnTo>
                    <a:pt x="172" y="379"/>
                  </a:lnTo>
                  <a:lnTo>
                    <a:pt x="169" y="380"/>
                  </a:lnTo>
                  <a:lnTo>
                    <a:pt x="167" y="381"/>
                  </a:lnTo>
                  <a:lnTo>
                    <a:pt x="166" y="380"/>
                  </a:lnTo>
                  <a:lnTo>
                    <a:pt x="164" y="381"/>
                  </a:lnTo>
                  <a:lnTo>
                    <a:pt x="161" y="382"/>
                  </a:lnTo>
                  <a:lnTo>
                    <a:pt x="160" y="381"/>
                  </a:lnTo>
                  <a:lnTo>
                    <a:pt x="159" y="380"/>
                  </a:lnTo>
                  <a:lnTo>
                    <a:pt x="157" y="378"/>
                  </a:lnTo>
                  <a:lnTo>
                    <a:pt x="156" y="377"/>
                  </a:lnTo>
                  <a:lnTo>
                    <a:pt x="156" y="376"/>
                  </a:lnTo>
                  <a:lnTo>
                    <a:pt x="152" y="376"/>
                  </a:lnTo>
                  <a:lnTo>
                    <a:pt x="150" y="375"/>
                  </a:lnTo>
                  <a:lnTo>
                    <a:pt x="144" y="375"/>
                  </a:lnTo>
                  <a:lnTo>
                    <a:pt x="143" y="374"/>
                  </a:lnTo>
                  <a:lnTo>
                    <a:pt x="142" y="375"/>
                  </a:lnTo>
                  <a:lnTo>
                    <a:pt x="142" y="381"/>
                  </a:lnTo>
                  <a:lnTo>
                    <a:pt x="141" y="383"/>
                  </a:lnTo>
                  <a:lnTo>
                    <a:pt x="139" y="385"/>
                  </a:lnTo>
                  <a:lnTo>
                    <a:pt x="137" y="387"/>
                  </a:lnTo>
                  <a:lnTo>
                    <a:pt x="135" y="387"/>
                  </a:lnTo>
                  <a:lnTo>
                    <a:pt x="135" y="385"/>
                  </a:lnTo>
                  <a:lnTo>
                    <a:pt x="135" y="383"/>
                  </a:lnTo>
                  <a:lnTo>
                    <a:pt x="134" y="383"/>
                  </a:lnTo>
                  <a:lnTo>
                    <a:pt x="132" y="382"/>
                  </a:lnTo>
                  <a:lnTo>
                    <a:pt x="131" y="382"/>
                  </a:lnTo>
                  <a:lnTo>
                    <a:pt x="131" y="380"/>
                  </a:lnTo>
                  <a:lnTo>
                    <a:pt x="131" y="379"/>
                  </a:lnTo>
                  <a:lnTo>
                    <a:pt x="130" y="378"/>
                  </a:lnTo>
                  <a:lnTo>
                    <a:pt x="128" y="377"/>
                  </a:lnTo>
                  <a:lnTo>
                    <a:pt x="124" y="374"/>
                  </a:lnTo>
                  <a:lnTo>
                    <a:pt x="121" y="373"/>
                  </a:lnTo>
                  <a:lnTo>
                    <a:pt x="120" y="374"/>
                  </a:lnTo>
                  <a:lnTo>
                    <a:pt x="118" y="376"/>
                  </a:lnTo>
                  <a:lnTo>
                    <a:pt x="115" y="375"/>
                  </a:lnTo>
                  <a:lnTo>
                    <a:pt x="114" y="376"/>
                  </a:lnTo>
                  <a:lnTo>
                    <a:pt x="109" y="372"/>
                  </a:lnTo>
                  <a:lnTo>
                    <a:pt x="103" y="369"/>
                  </a:lnTo>
                  <a:lnTo>
                    <a:pt x="102" y="369"/>
                  </a:lnTo>
                  <a:lnTo>
                    <a:pt x="94" y="370"/>
                  </a:lnTo>
                  <a:lnTo>
                    <a:pt x="94" y="369"/>
                  </a:lnTo>
                  <a:lnTo>
                    <a:pt x="93" y="367"/>
                  </a:lnTo>
                  <a:lnTo>
                    <a:pt x="91" y="367"/>
                  </a:lnTo>
                  <a:lnTo>
                    <a:pt x="91" y="367"/>
                  </a:lnTo>
                  <a:lnTo>
                    <a:pt x="90" y="368"/>
                  </a:lnTo>
                  <a:lnTo>
                    <a:pt x="89" y="368"/>
                  </a:lnTo>
                  <a:lnTo>
                    <a:pt x="86" y="365"/>
                  </a:lnTo>
                  <a:lnTo>
                    <a:pt x="85" y="364"/>
                  </a:lnTo>
                  <a:lnTo>
                    <a:pt x="83" y="364"/>
                  </a:lnTo>
                  <a:lnTo>
                    <a:pt x="80" y="366"/>
                  </a:lnTo>
                  <a:lnTo>
                    <a:pt x="79" y="368"/>
                  </a:lnTo>
                  <a:lnTo>
                    <a:pt x="80" y="369"/>
                  </a:lnTo>
                  <a:lnTo>
                    <a:pt x="81" y="370"/>
                  </a:lnTo>
                  <a:lnTo>
                    <a:pt x="84" y="369"/>
                  </a:lnTo>
                  <a:lnTo>
                    <a:pt x="84" y="370"/>
                  </a:lnTo>
                  <a:lnTo>
                    <a:pt x="84" y="370"/>
                  </a:lnTo>
                  <a:lnTo>
                    <a:pt x="84" y="371"/>
                  </a:lnTo>
                  <a:lnTo>
                    <a:pt x="82" y="372"/>
                  </a:lnTo>
                  <a:lnTo>
                    <a:pt x="81" y="372"/>
                  </a:lnTo>
                  <a:lnTo>
                    <a:pt x="80" y="373"/>
                  </a:lnTo>
                  <a:lnTo>
                    <a:pt x="80" y="373"/>
                  </a:lnTo>
                  <a:lnTo>
                    <a:pt x="77" y="372"/>
                  </a:lnTo>
                  <a:lnTo>
                    <a:pt x="73" y="372"/>
                  </a:lnTo>
                  <a:lnTo>
                    <a:pt x="70" y="373"/>
                  </a:lnTo>
                  <a:lnTo>
                    <a:pt x="64" y="374"/>
                  </a:lnTo>
                  <a:lnTo>
                    <a:pt x="57" y="374"/>
                  </a:lnTo>
                  <a:lnTo>
                    <a:pt x="55" y="373"/>
                  </a:lnTo>
                  <a:lnTo>
                    <a:pt x="53" y="372"/>
                  </a:lnTo>
                  <a:lnTo>
                    <a:pt x="52" y="369"/>
                  </a:lnTo>
                  <a:lnTo>
                    <a:pt x="52" y="364"/>
                  </a:lnTo>
                  <a:lnTo>
                    <a:pt x="54" y="358"/>
                  </a:lnTo>
                  <a:lnTo>
                    <a:pt x="54" y="354"/>
                  </a:lnTo>
                  <a:lnTo>
                    <a:pt x="54" y="351"/>
                  </a:lnTo>
                  <a:lnTo>
                    <a:pt x="55" y="346"/>
                  </a:lnTo>
                  <a:lnTo>
                    <a:pt x="57" y="341"/>
                  </a:lnTo>
                  <a:lnTo>
                    <a:pt x="59" y="335"/>
                  </a:lnTo>
                  <a:lnTo>
                    <a:pt x="60" y="328"/>
                  </a:lnTo>
                  <a:lnTo>
                    <a:pt x="62" y="324"/>
                  </a:lnTo>
                  <a:lnTo>
                    <a:pt x="64" y="321"/>
                  </a:lnTo>
                  <a:lnTo>
                    <a:pt x="71" y="313"/>
                  </a:lnTo>
                  <a:lnTo>
                    <a:pt x="71" y="312"/>
                  </a:lnTo>
                  <a:lnTo>
                    <a:pt x="71" y="308"/>
                  </a:lnTo>
                  <a:lnTo>
                    <a:pt x="69" y="307"/>
                  </a:lnTo>
                  <a:lnTo>
                    <a:pt x="67" y="306"/>
                  </a:lnTo>
                  <a:lnTo>
                    <a:pt x="60" y="305"/>
                  </a:lnTo>
                  <a:lnTo>
                    <a:pt x="55" y="304"/>
                  </a:lnTo>
                  <a:lnTo>
                    <a:pt x="52" y="303"/>
                  </a:lnTo>
                  <a:lnTo>
                    <a:pt x="50" y="300"/>
                  </a:lnTo>
                  <a:lnTo>
                    <a:pt x="48" y="299"/>
                  </a:lnTo>
                  <a:lnTo>
                    <a:pt x="45" y="301"/>
                  </a:lnTo>
                  <a:lnTo>
                    <a:pt x="42" y="301"/>
                  </a:lnTo>
                  <a:lnTo>
                    <a:pt x="39" y="301"/>
                  </a:lnTo>
                  <a:lnTo>
                    <a:pt x="38" y="301"/>
                  </a:lnTo>
                  <a:lnTo>
                    <a:pt x="37" y="301"/>
                  </a:lnTo>
                  <a:lnTo>
                    <a:pt x="36" y="301"/>
                  </a:lnTo>
                  <a:lnTo>
                    <a:pt x="36" y="298"/>
                  </a:lnTo>
                  <a:lnTo>
                    <a:pt x="34" y="298"/>
                  </a:lnTo>
                  <a:lnTo>
                    <a:pt x="32" y="297"/>
                  </a:lnTo>
                  <a:lnTo>
                    <a:pt x="31" y="297"/>
                  </a:lnTo>
                  <a:lnTo>
                    <a:pt x="30" y="299"/>
                  </a:lnTo>
                  <a:lnTo>
                    <a:pt x="29" y="299"/>
                  </a:lnTo>
                  <a:lnTo>
                    <a:pt x="27" y="299"/>
                  </a:lnTo>
                  <a:lnTo>
                    <a:pt x="23" y="293"/>
                  </a:lnTo>
                  <a:lnTo>
                    <a:pt x="22" y="292"/>
                  </a:lnTo>
                  <a:lnTo>
                    <a:pt x="22" y="290"/>
                  </a:lnTo>
                  <a:lnTo>
                    <a:pt x="21" y="288"/>
                  </a:lnTo>
                  <a:lnTo>
                    <a:pt x="19" y="286"/>
                  </a:lnTo>
                  <a:lnTo>
                    <a:pt x="16" y="285"/>
                  </a:lnTo>
                  <a:lnTo>
                    <a:pt x="15" y="285"/>
                  </a:lnTo>
                  <a:lnTo>
                    <a:pt x="15" y="282"/>
                  </a:lnTo>
                  <a:lnTo>
                    <a:pt x="16" y="278"/>
                  </a:lnTo>
                  <a:lnTo>
                    <a:pt x="17" y="276"/>
                  </a:lnTo>
                  <a:lnTo>
                    <a:pt x="18" y="274"/>
                  </a:lnTo>
                  <a:lnTo>
                    <a:pt x="19" y="273"/>
                  </a:lnTo>
                  <a:lnTo>
                    <a:pt x="20" y="271"/>
                  </a:lnTo>
                  <a:lnTo>
                    <a:pt x="20" y="269"/>
                  </a:lnTo>
                  <a:lnTo>
                    <a:pt x="18" y="268"/>
                  </a:lnTo>
                  <a:lnTo>
                    <a:pt x="14" y="267"/>
                  </a:lnTo>
                  <a:lnTo>
                    <a:pt x="12" y="265"/>
                  </a:lnTo>
                  <a:lnTo>
                    <a:pt x="11" y="263"/>
                  </a:lnTo>
                  <a:lnTo>
                    <a:pt x="9" y="260"/>
                  </a:lnTo>
                  <a:lnTo>
                    <a:pt x="8" y="257"/>
                  </a:lnTo>
                  <a:lnTo>
                    <a:pt x="8" y="254"/>
                  </a:lnTo>
                  <a:lnTo>
                    <a:pt x="8" y="253"/>
                  </a:lnTo>
                  <a:lnTo>
                    <a:pt x="8" y="252"/>
                  </a:lnTo>
                  <a:lnTo>
                    <a:pt x="10" y="248"/>
                  </a:lnTo>
                  <a:lnTo>
                    <a:pt x="16" y="244"/>
                  </a:lnTo>
                  <a:lnTo>
                    <a:pt x="15" y="239"/>
                  </a:lnTo>
                  <a:lnTo>
                    <a:pt x="15" y="237"/>
                  </a:lnTo>
                  <a:lnTo>
                    <a:pt x="13" y="235"/>
                  </a:lnTo>
                  <a:lnTo>
                    <a:pt x="11" y="235"/>
                  </a:lnTo>
                  <a:lnTo>
                    <a:pt x="10" y="233"/>
                  </a:lnTo>
                  <a:lnTo>
                    <a:pt x="10" y="232"/>
                  </a:lnTo>
                  <a:lnTo>
                    <a:pt x="12" y="230"/>
                  </a:lnTo>
                  <a:lnTo>
                    <a:pt x="9" y="228"/>
                  </a:lnTo>
                  <a:lnTo>
                    <a:pt x="8" y="226"/>
                  </a:lnTo>
                  <a:lnTo>
                    <a:pt x="4" y="223"/>
                  </a:lnTo>
                  <a:lnTo>
                    <a:pt x="4" y="222"/>
                  </a:lnTo>
                  <a:lnTo>
                    <a:pt x="6" y="215"/>
                  </a:lnTo>
                  <a:lnTo>
                    <a:pt x="4" y="212"/>
                  </a:lnTo>
                  <a:lnTo>
                    <a:pt x="3" y="211"/>
                  </a:lnTo>
                  <a:lnTo>
                    <a:pt x="1" y="211"/>
                  </a:lnTo>
                  <a:lnTo>
                    <a:pt x="0" y="210"/>
                  </a:lnTo>
                  <a:lnTo>
                    <a:pt x="0" y="209"/>
                  </a:lnTo>
                  <a:lnTo>
                    <a:pt x="0" y="208"/>
                  </a:lnTo>
                  <a:lnTo>
                    <a:pt x="2" y="208"/>
                  </a:lnTo>
                  <a:lnTo>
                    <a:pt x="3" y="207"/>
                  </a:lnTo>
                  <a:lnTo>
                    <a:pt x="8" y="203"/>
                  </a:lnTo>
                  <a:lnTo>
                    <a:pt x="8" y="202"/>
                  </a:lnTo>
                  <a:lnTo>
                    <a:pt x="8" y="201"/>
                  </a:lnTo>
                  <a:lnTo>
                    <a:pt x="7" y="201"/>
                  </a:lnTo>
                  <a:lnTo>
                    <a:pt x="7" y="200"/>
                  </a:lnTo>
                  <a:lnTo>
                    <a:pt x="7" y="199"/>
                  </a:lnTo>
                  <a:lnTo>
                    <a:pt x="9" y="192"/>
                  </a:lnTo>
                  <a:lnTo>
                    <a:pt x="10" y="190"/>
                  </a:lnTo>
                  <a:lnTo>
                    <a:pt x="10" y="188"/>
                  </a:lnTo>
                  <a:lnTo>
                    <a:pt x="10" y="186"/>
                  </a:lnTo>
                  <a:lnTo>
                    <a:pt x="9" y="183"/>
                  </a:lnTo>
                  <a:lnTo>
                    <a:pt x="7" y="180"/>
                  </a:lnTo>
                  <a:lnTo>
                    <a:pt x="7" y="178"/>
                  </a:lnTo>
                  <a:lnTo>
                    <a:pt x="6" y="177"/>
                  </a:lnTo>
                  <a:lnTo>
                    <a:pt x="3" y="172"/>
                  </a:lnTo>
                  <a:lnTo>
                    <a:pt x="3" y="170"/>
                  </a:lnTo>
                  <a:lnTo>
                    <a:pt x="4" y="168"/>
                  </a:lnTo>
                  <a:lnTo>
                    <a:pt x="7" y="167"/>
                  </a:lnTo>
                  <a:lnTo>
                    <a:pt x="8" y="167"/>
                  </a:lnTo>
                  <a:lnTo>
                    <a:pt x="9" y="166"/>
                  </a:lnTo>
                  <a:lnTo>
                    <a:pt x="13" y="168"/>
                  </a:lnTo>
                  <a:lnTo>
                    <a:pt x="15" y="169"/>
                  </a:lnTo>
                  <a:lnTo>
                    <a:pt x="16" y="169"/>
                  </a:lnTo>
                  <a:lnTo>
                    <a:pt x="17" y="167"/>
                  </a:lnTo>
                  <a:lnTo>
                    <a:pt x="20" y="167"/>
                  </a:lnTo>
                  <a:lnTo>
                    <a:pt x="27" y="165"/>
                  </a:lnTo>
                  <a:lnTo>
                    <a:pt x="28" y="163"/>
                  </a:lnTo>
                  <a:lnTo>
                    <a:pt x="29" y="162"/>
                  </a:lnTo>
                  <a:lnTo>
                    <a:pt x="29" y="161"/>
                  </a:lnTo>
                  <a:lnTo>
                    <a:pt x="27" y="158"/>
                  </a:lnTo>
                  <a:lnTo>
                    <a:pt x="26" y="157"/>
                  </a:lnTo>
                  <a:lnTo>
                    <a:pt x="27" y="156"/>
                  </a:lnTo>
                  <a:lnTo>
                    <a:pt x="28" y="155"/>
                  </a:lnTo>
                  <a:lnTo>
                    <a:pt x="29" y="154"/>
                  </a:lnTo>
                  <a:lnTo>
                    <a:pt x="31" y="153"/>
                  </a:lnTo>
                  <a:lnTo>
                    <a:pt x="35" y="150"/>
                  </a:lnTo>
                  <a:lnTo>
                    <a:pt x="36" y="147"/>
                  </a:lnTo>
                  <a:lnTo>
                    <a:pt x="36" y="143"/>
                  </a:lnTo>
                  <a:lnTo>
                    <a:pt x="36" y="141"/>
                  </a:lnTo>
                  <a:lnTo>
                    <a:pt x="35" y="139"/>
                  </a:lnTo>
                  <a:lnTo>
                    <a:pt x="34" y="138"/>
                  </a:lnTo>
                  <a:lnTo>
                    <a:pt x="33" y="138"/>
                  </a:lnTo>
                  <a:lnTo>
                    <a:pt x="30" y="138"/>
                  </a:lnTo>
                  <a:lnTo>
                    <a:pt x="28" y="137"/>
                  </a:lnTo>
                  <a:lnTo>
                    <a:pt x="26" y="135"/>
                  </a:lnTo>
                  <a:lnTo>
                    <a:pt x="26" y="133"/>
                  </a:lnTo>
                  <a:lnTo>
                    <a:pt x="26" y="132"/>
                  </a:lnTo>
                  <a:lnTo>
                    <a:pt x="27" y="131"/>
                  </a:lnTo>
                  <a:lnTo>
                    <a:pt x="26" y="130"/>
                  </a:lnTo>
                  <a:lnTo>
                    <a:pt x="26" y="129"/>
                  </a:lnTo>
                  <a:lnTo>
                    <a:pt x="28" y="128"/>
                  </a:lnTo>
                  <a:lnTo>
                    <a:pt x="36" y="128"/>
                  </a:lnTo>
                  <a:lnTo>
                    <a:pt x="36" y="127"/>
                  </a:lnTo>
                  <a:lnTo>
                    <a:pt x="37" y="122"/>
                  </a:lnTo>
                  <a:lnTo>
                    <a:pt x="39" y="115"/>
                  </a:lnTo>
                  <a:lnTo>
                    <a:pt x="41" y="111"/>
                  </a:lnTo>
                  <a:lnTo>
                    <a:pt x="41" y="109"/>
                  </a:lnTo>
                  <a:lnTo>
                    <a:pt x="41" y="99"/>
                  </a:lnTo>
                  <a:lnTo>
                    <a:pt x="42" y="94"/>
                  </a:lnTo>
                  <a:lnTo>
                    <a:pt x="40" y="92"/>
                  </a:lnTo>
                  <a:lnTo>
                    <a:pt x="37" y="89"/>
                  </a:lnTo>
                  <a:lnTo>
                    <a:pt x="38" y="84"/>
                  </a:lnTo>
                  <a:lnTo>
                    <a:pt x="39" y="80"/>
                  </a:lnTo>
                  <a:lnTo>
                    <a:pt x="42" y="75"/>
                  </a:lnTo>
                  <a:lnTo>
                    <a:pt x="44" y="73"/>
                  </a:lnTo>
                  <a:lnTo>
                    <a:pt x="55" y="73"/>
                  </a:lnTo>
                  <a:lnTo>
                    <a:pt x="67" y="73"/>
                  </a:lnTo>
                  <a:lnTo>
                    <a:pt x="72" y="81"/>
                  </a:lnTo>
                  <a:lnTo>
                    <a:pt x="70" y="85"/>
                  </a:lnTo>
                  <a:lnTo>
                    <a:pt x="73" y="87"/>
                  </a:lnTo>
                  <a:lnTo>
                    <a:pt x="74" y="86"/>
                  </a:lnTo>
                  <a:lnTo>
                    <a:pt x="75" y="82"/>
                  </a:lnTo>
                  <a:lnTo>
                    <a:pt x="76" y="79"/>
                  </a:lnTo>
                  <a:lnTo>
                    <a:pt x="77" y="77"/>
                  </a:lnTo>
                  <a:lnTo>
                    <a:pt x="81" y="80"/>
                  </a:lnTo>
                  <a:lnTo>
                    <a:pt x="82" y="82"/>
                  </a:lnTo>
                  <a:lnTo>
                    <a:pt x="82" y="89"/>
                  </a:lnTo>
                  <a:lnTo>
                    <a:pt x="83" y="80"/>
                  </a:lnTo>
                  <a:lnTo>
                    <a:pt x="82" y="74"/>
                  </a:lnTo>
                  <a:lnTo>
                    <a:pt x="83" y="68"/>
                  </a:lnTo>
                  <a:lnTo>
                    <a:pt x="85" y="65"/>
                  </a:lnTo>
                  <a:lnTo>
                    <a:pt x="86" y="63"/>
                  </a:lnTo>
                  <a:lnTo>
                    <a:pt x="95" y="65"/>
                  </a:lnTo>
                  <a:lnTo>
                    <a:pt x="104" y="64"/>
                  </a:lnTo>
                  <a:lnTo>
                    <a:pt x="108" y="67"/>
                  </a:lnTo>
                  <a:lnTo>
                    <a:pt x="116" y="78"/>
                  </a:lnTo>
                  <a:lnTo>
                    <a:pt x="119" y="80"/>
                  </a:lnTo>
                  <a:lnTo>
                    <a:pt x="122" y="80"/>
                  </a:lnTo>
                  <a:lnTo>
                    <a:pt x="117" y="78"/>
                  </a:lnTo>
                  <a:lnTo>
                    <a:pt x="108" y="64"/>
                  </a:lnTo>
                  <a:lnTo>
                    <a:pt x="105" y="62"/>
                  </a:lnTo>
                  <a:lnTo>
                    <a:pt x="100" y="62"/>
                  </a:lnTo>
                  <a:lnTo>
                    <a:pt x="97" y="61"/>
                  </a:lnTo>
                  <a:lnTo>
                    <a:pt x="95" y="59"/>
                  </a:lnTo>
                  <a:lnTo>
                    <a:pt x="95" y="57"/>
                  </a:lnTo>
                  <a:lnTo>
                    <a:pt x="95" y="43"/>
                  </a:lnTo>
                  <a:lnTo>
                    <a:pt x="93" y="41"/>
                  </a:lnTo>
                  <a:lnTo>
                    <a:pt x="91" y="40"/>
                  </a:lnTo>
                  <a:lnTo>
                    <a:pt x="90" y="41"/>
                  </a:lnTo>
                  <a:lnTo>
                    <a:pt x="87" y="41"/>
                  </a:lnTo>
                  <a:lnTo>
                    <a:pt x="86" y="38"/>
                  </a:lnTo>
                  <a:lnTo>
                    <a:pt x="87" y="36"/>
                  </a:lnTo>
                  <a:lnTo>
                    <a:pt x="93" y="34"/>
                  </a:lnTo>
                  <a:lnTo>
                    <a:pt x="96" y="32"/>
                  </a:lnTo>
                  <a:lnTo>
                    <a:pt x="96" y="28"/>
                  </a:lnTo>
                  <a:lnTo>
                    <a:pt x="94" y="25"/>
                  </a:lnTo>
                  <a:lnTo>
                    <a:pt x="91" y="20"/>
                  </a:lnTo>
                  <a:lnTo>
                    <a:pt x="88" y="14"/>
                  </a:lnTo>
                  <a:lnTo>
                    <a:pt x="87" y="8"/>
                  </a:lnTo>
                  <a:lnTo>
                    <a:pt x="93" y="8"/>
                  </a:lnTo>
                  <a:lnTo>
                    <a:pt x="95" y="9"/>
                  </a:lnTo>
                  <a:lnTo>
                    <a:pt x="104" y="12"/>
                  </a:lnTo>
                  <a:lnTo>
                    <a:pt x="106" y="13"/>
                  </a:lnTo>
                  <a:lnTo>
                    <a:pt x="108" y="14"/>
                  </a:lnTo>
                  <a:lnTo>
                    <a:pt x="113" y="12"/>
                  </a:lnTo>
                  <a:lnTo>
                    <a:pt x="117" y="11"/>
                  </a:lnTo>
                  <a:lnTo>
                    <a:pt x="118" y="12"/>
                  </a:lnTo>
                  <a:lnTo>
                    <a:pt x="120" y="13"/>
                  </a:lnTo>
                  <a:lnTo>
                    <a:pt x="121" y="13"/>
                  </a:lnTo>
                  <a:lnTo>
                    <a:pt x="121" y="12"/>
                  </a:lnTo>
                  <a:close/>
                  <a:moveTo>
                    <a:pt x="85" y="19"/>
                  </a:moveTo>
                  <a:lnTo>
                    <a:pt x="85" y="19"/>
                  </a:lnTo>
                  <a:lnTo>
                    <a:pt x="84" y="20"/>
                  </a:lnTo>
                  <a:lnTo>
                    <a:pt x="81" y="20"/>
                  </a:lnTo>
                  <a:lnTo>
                    <a:pt x="79" y="19"/>
                  </a:lnTo>
                  <a:lnTo>
                    <a:pt x="80" y="17"/>
                  </a:lnTo>
                  <a:lnTo>
                    <a:pt x="81" y="16"/>
                  </a:lnTo>
                  <a:lnTo>
                    <a:pt x="82" y="16"/>
                  </a:lnTo>
                  <a:lnTo>
                    <a:pt x="84" y="17"/>
                  </a:lnTo>
                  <a:lnTo>
                    <a:pt x="85" y="19"/>
                  </a:lnTo>
                  <a:close/>
                  <a:moveTo>
                    <a:pt x="245" y="36"/>
                  </a:moveTo>
                  <a:lnTo>
                    <a:pt x="245" y="36"/>
                  </a:lnTo>
                  <a:lnTo>
                    <a:pt x="245" y="40"/>
                  </a:lnTo>
                  <a:lnTo>
                    <a:pt x="245" y="42"/>
                  </a:lnTo>
                  <a:lnTo>
                    <a:pt x="241" y="39"/>
                  </a:lnTo>
                  <a:lnTo>
                    <a:pt x="238" y="39"/>
                  </a:lnTo>
                  <a:lnTo>
                    <a:pt x="235" y="43"/>
                  </a:lnTo>
                  <a:lnTo>
                    <a:pt x="234" y="44"/>
                  </a:lnTo>
                  <a:lnTo>
                    <a:pt x="228" y="39"/>
                  </a:lnTo>
                  <a:lnTo>
                    <a:pt x="228" y="37"/>
                  </a:lnTo>
                  <a:lnTo>
                    <a:pt x="227" y="35"/>
                  </a:lnTo>
                  <a:lnTo>
                    <a:pt x="228" y="30"/>
                  </a:lnTo>
                  <a:lnTo>
                    <a:pt x="228" y="28"/>
                  </a:lnTo>
                  <a:lnTo>
                    <a:pt x="230" y="26"/>
                  </a:lnTo>
                  <a:lnTo>
                    <a:pt x="230" y="23"/>
                  </a:lnTo>
                  <a:lnTo>
                    <a:pt x="233" y="19"/>
                  </a:lnTo>
                  <a:lnTo>
                    <a:pt x="236" y="19"/>
                  </a:lnTo>
                  <a:lnTo>
                    <a:pt x="237" y="22"/>
                  </a:lnTo>
                  <a:lnTo>
                    <a:pt x="238" y="24"/>
                  </a:lnTo>
                  <a:lnTo>
                    <a:pt x="242" y="26"/>
                  </a:lnTo>
                  <a:lnTo>
                    <a:pt x="243" y="27"/>
                  </a:lnTo>
                  <a:lnTo>
                    <a:pt x="243" y="28"/>
                  </a:lnTo>
                  <a:lnTo>
                    <a:pt x="241" y="31"/>
                  </a:lnTo>
                  <a:lnTo>
                    <a:pt x="241" y="32"/>
                  </a:lnTo>
                  <a:lnTo>
                    <a:pt x="241" y="34"/>
                  </a:lnTo>
                  <a:lnTo>
                    <a:pt x="245" y="36"/>
                  </a:lnTo>
                  <a:close/>
                  <a:moveTo>
                    <a:pt x="169" y="34"/>
                  </a:moveTo>
                  <a:lnTo>
                    <a:pt x="169" y="34"/>
                  </a:lnTo>
                  <a:lnTo>
                    <a:pt x="164" y="35"/>
                  </a:lnTo>
                  <a:lnTo>
                    <a:pt x="162" y="32"/>
                  </a:lnTo>
                  <a:lnTo>
                    <a:pt x="161" y="32"/>
                  </a:lnTo>
                  <a:lnTo>
                    <a:pt x="161" y="29"/>
                  </a:lnTo>
                  <a:lnTo>
                    <a:pt x="163" y="28"/>
                  </a:lnTo>
                  <a:lnTo>
                    <a:pt x="167" y="30"/>
                  </a:lnTo>
                  <a:lnTo>
                    <a:pt x="169" y="33"/>
                  </a:lnTo>
                  <a:lnTo>
                    <a:pt x="169" y="34"/>
                  </a:lnTo>
                  <a:close/>
                  <a:moveTo>
                    <a:pt x="260" y="59"/>
                  </a:moveTo>
                  <a:lnTo>
                    <a:pt x="260" y="59"/>
                  </a:lnTo>
                  <a:lnTo>
                    <a:pt x="260" y="61"/>
                  </a:lnTo>
                  <a:lnTo>
                    <a:pt x="260" y="63"/>
                  </a:lnTo>
                  <a:lnTo>
                    <a:pt x="259" y="63"/>
                  </a:lnTo>
                  <a:lnTo>
                    <a:pt x="255" y="64"/>
                  </a:lnTo>
                  <a:lnTo>
                    <a:pt x="251" y="63"/>
                  </a:lnTo>
                  <a:lnTo>
                    <a:pt x="251" y="60"/>
                  </a:lnTo>
                  <a:lnTo>
                    <a:pt x="251" y="57"/>
                  </a:lnTo>
                  <a:lnTo>
                    <a:pt x="250" y="55"/>
                  </a:lnTo>
                  <a:lnTo>
                    <a:pt x="248" y="54"/>
                  </a:lnTo>
                  <a:lnTo>
                    <a:pt x="248" y="52"/>
                  </a:lnTo>
                  <a:lnTo>
                    <a:pt x="248" y="50"/>
                  </a:lnTo>
                  <a:lnTo>
                    <a:pt x="255" y="5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495" name="Denmark">
              <a:extLst>
                <a:ext uri="{FF2B5EF4-FFF2-40B4-BE49-F238E27FC236}">
                  <a16:creationId xmlns:a16="http://schemas.microsoft.com/office/drawing/2014/main" id="{506F47ED-8E49-4846-B05A-C69A606C7677}"/>
                </a:ext>
              </a:extLst>
            </p:cNvPr>
            <p:cNvSpPr>
              <a:spLocks noEditPoints="1"/>
            </p:cNvSpPr>
            <p:nvPr/>
          </p:nvSpPr>
          <p:spPr bwMode="auto">
            <a:xfrm>
              <a:off x="6062345" y="2773121"/>
              <a:ext cx="209808" cy="147121"/>
            </a:xfrm>
            <a:custGeom>
              <a:avLst/>
              <a:gdLst>
                <a:gd name="T0" fmla="*/ 47 w 219"/>
                <a:gd name="T1" fmla="*/ 162 h 174"/>
                <a:gd name="T2" fmla="*/ 25 w 219"/>
                <a:gd name="T3" fmla="*/ 160 h 174"/>
                <a:gd name="T4" fmla="*/ 14 w 219"/>
                <a:gd name="T5" fmla="*/ 147 h 174"/>
                <a:gd name="T6" fmla="*/ 1 w 219"/>
                <a:gd name="T7" fmla="*/ 121 h 174"/>
                <a:gd name="T8" fmla="*/ 2 w 219"/>
                <a:gd name="T9" fmla="*/ 65 h 174"/>
                <a:gd name="T10" fmla="*/ 16 w 219"/>
                <a:gd name="T11" fmla="*/ 70 h 174"/>
                <a:gd name="T12" fmla="*/ 28 w 219"/>
                <a:gd name="T13" fmla="*/ 56 h 174"/>
                <a:gd name="T14" fmla="*/ 36 w 219"/>
                <a:gd name="T15" fmla="*/ 42 h 174"/>
                <a:gd name="T16" fmla="*/ 15 w 219"/>
                <a:gd name="T17" fmla="*/ 59 h 174"/>
                <a:gd name="T18" fmla="*/ 5 w 219"/>
                <a:gd name="T19" fmla="*/ 51 h 174"/>
                <a:gd name="T20" fmla="*/ 29 w 219"/>
                <a:gd name="T21" fmla="*/ 34 h 174"/>
                <a:gd name="T22" fmla="*/ 58 w 219"/>
                <a:gd name="T23" fmla="*/ 9 h 174"/>
                <a:gd name="T24" fmla="*/ 73 w 219"/>
                <a:gd name="T25" fmla="*/ 7 h 174"/>
                <a:gd name="T26" fmla="*/ 73 w 219"/>
                <a:gd name="T27" fmla="*/ 33 h 174"/>
                <a:gd name="T28" fmla="*/ 68 w 219"/>
                <a:gd name="T29" fmla="*/ 64 h 174"/>
                <a:gd name="T30" fmla="*/ 88 w 219"/>
                <a:gd name="T31" fmla="*/ 74 h 174"/>
                <a:gd name="T32" fmla="*/ 76 w 219"/>
                <a:gd name="T33" fmla="*/ 88 h 174"/>
                <a:gd name="T34" fmla="*/ 65 w 219"/>
                <a:gd name="T35" fmla="*/ 107 h 174"/>
                <a:gd name="T36" fmla="*/ 58 w 219"/>
                <a:gd name="T37" fmla="*/ 110 h 174"/>
                <a:gd name="T38" fmla="*/ 52 w 219"/>
                <a:gd name="T39" fmla="*/ 121 h 174"/>
                <a:gd name="T40" fmla="*/ 49 w 219"/>
                <a:gd name="T41" fmla="*/ 140 h 174"/>
                <a:gd name="T42" fmla="*/ 48 w 219"/>
                <a:gd name="T43" fmla="*/ 153 h 174"/>
                <a:gd name="T44" fmla="*/ 92 w 219"/>
                <a:gd name="T45" fmla="*/ 28 h 174"/>
                <a:gd name="T46" fmla="*/ 93 w 219"/>
                <a:gd name="T47" fmla="*/ 24 h 174"/>
                <a:gd name="T48" fmla="*/ 139 w 219"/>
                <a:gd name="T49" fmla="*/ 111 h 174"/>
                <a:gd name="T50" fmla="*/ 131 w 219"/>
                <a:gd name="T51" fmla="*/ 122 h 174"/>
                <a:gd name="T52" fmla="*/ 134 w 219"/>
                <a:gd name="T53" fmla="*/ 138 h 174"/>
                <a:gd name="T54" fmla="*/ 124 w 219"/>
                <a:gd name="T55" fmla="*/ 159 h 174"/>
                <a:gd name="T56" fmla="*/ 112 w 219"/>
                <a:gd name="T57" fmla="*/ 152 h 174"/>
                <a:gd name="T58" fmla="*/ 100 w 219"/>
                <a:gd name="T59" fmla="*/ 143 h 174"/>
                <a:gd name="T60" fmla="*/ 94 w 219"/>
                <a:gd name="T61" fmla="*/ 123 h 174"/>
                <a:gd name="T62" fmla="*/ 92 w 219"/>
                <a:gd name="T63" fmla="*/ 114 h 174"/>
                <a:gd name="T64" fmla="*/ 104 w 219"/>
                <a:gd name="T65" fmla="*/ 104 h 174"/>
                <a:gd name="T66" fmla="*/ 112 w 219"/>
                <a:gd name="T67" fmla="*/ 114 h 174"/>
                <a:gd name="T68" fmla="*/ 119 w 219"/>
                <a:gd name="T69" fmla="*/ 109 h 174"/>
                <a:gd name="T70" fmla="*/ 128 w 219"/>
                <a:gd name="T71" fmla="*/ 92 h 174"/>
                <a:gd name="T72" fmla="*/ 140 w 219"/>
                <a:gd name="T73" fmla="*/ 97 h 174"/>
                <a:gd name="T74" fmla="*/ 78 w 219"/>
                <a:gd name="T75" fmla="*/ 111 h 174"/>
                <a:gd name="T76" fmla="*/ 75 w 219"/>
                <a:gd name="T77" fmla="*/ 101 h 174"/>
                <a:gd name="T78" fmla="*/ 78 w 219"/>
                <a:gd name="T79" fmla="*/ 111 h 174"/>
                <a:gd name="T80" fmla="*/ 138 w 219"/>
                <a:gd name="T81" fmla="*/ 120 h 174"/>
                <a:gd name="T82" fmla="*/ 142 w 219"/>
                <a:gd name="T83" fmla="*/ 121 h 174"/>
                <a:gd name="T84" fmla="*/ 84 w 219"/>
                <a:gd name="T85" fmla="*/ 137 h 174"/>
                <a:gd name="T86" fmla="*/ 73 w 219"/>
                <a:gd name="T87" fmla="*/ 151 h 174"/>
                <a:gd name="T88" fmla="*/ 55 w 219"/>
                <a:gd name="T89" fmla="*/ 135 h 174"/>
                <a:gd name="T90" fmla="*/ 72 w 219"/>
                <a:gd name="T91" fmla="*/ 123 h 174"/>
                <a:gd name="T92" fmla="*/ 218 w 219"/>
                <a:gd name="T93" fmla="*/ 153 h 174"/>
                <a:gd name="T94" fmla="*/ 208 w 219"/>
                <a:gd name="T95" fmla="*/ 138 h 174"/>
                <a:gd name="T96" fmla="*/ 82 w 219"/>
                <a:gd name="T97" fmla="*/ 168 h 174"/>
                <a:gd name="T98" fmla="*/ 82 w 219"/>
                <a:gd name="T99" fmla="*/ 156 h 174"/>
                <a:gd name="T100" fmla="*/ 83 w 219"/>
                <a:gd name="T101" fmla="*/ 165 h 174"/>
                <a:gd name="T102" fmla="*/ 56 w 219"/>
                <a:gd name="T103" fmla="*/ 160 h 174"/>
                <a:gd name="T104" fmla="*/ 59 w 219"/>
                <a:gd name="T105" fmla="*/ 155 h 174"/>
                <a:gd name="T106" fmla="*/ 137 w 219"/>
                <a:gd name="T107" fmla="*/ 157 h 174"/>
                <a:gd name="T108" fmla="*/ 126 w 219"/>
                <a:gd name="T109" fmla="*/ 155 h 174"/>
                <a:gd name="T110" fmla="*/ 134 w 219"/>
                <a:gd name="T111" fmla="*/ 152 h 174"/>
                <a:gd name="T112" fmla="*/ 74 w 219"/>
                <a:gd name="T113" fmla="*/ 162 h 174"/>
                <a:gd name="T114" fmla="*/ 67 w 219"/>
                <a:gd name="T115" fmla="*/ 157 h 174"/>
                <a:gd name="T116" fmla="*/ 101 w 219"/>
                <a:gd name="T117" fmla="*/ 160 h 174"/>
                <a:gd name="T118" fmla="*/ 114 w 219"/>
                <a:gd name="T119" fmla="*/ 167 h 174"/>
                <a:gd name="T120" fmla="*/ 91 w 219"/>
                <a:gd name="T121"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174">
                  <a:moveTo>
                    <a:pt x="51" y="163"/>
                  </a:moveTo>
                  <a:lnTo>
                    <a:pt x="51" y="163"/>
                  </a:lnTo>
                  <a:lnTo>
                    <a:pt x="50" y="163"/>
                  </a:lnTo>
                  <a:lnTo>
                    <a:pt x="48" y="163"/>
                  </a:lnTo>
                  <a:lnTo>
                    <a:pt x="47" y="162"/>
                  </a:lnTo>
                  <a:lnTo>
                    <a:pt x="43" y="163"/>
                  </a:lnTo>
                  <a:lnTo>
                    <a:pt x="38" y="165"/>
                  </a:lnTo>
                  <a:lnTo>
                    <a:pt x="36" y="164"/>
                  </a:lnTo>
                  <a:lnTo>
                    <a:pt x="34" y="162"/>
                  </a:lnTo>
                  <a:lnTo>
                    <a:pt x="25" y="160"/>
                  </a:lnTo>
                  <a:lnTo>
                    <a:pt x="23" y="159"/>
                  </a:lnTo>
                  <a:lnTo>
                    <a:pt x="17" y="159"/>
                  </a:lnTo>
                  <a:lnTo>
                    <a:pt x="17" y="155"/>
                  </a:lnTo>
                  <a:lnTo>
                    <a:pt x="16" y="152"/>
                  </a:lnTo>
                  <a:lnTo>
                    <a:pt x="14" y="147"/>
                  </a:lnTo>
                  <a:lnTo>
                    <a:pt x="17" y="146"/>
                  </a:lnTo>
                  <a:lnTo>
                    <a:pt x="17" y="136"/>
                  </a:lnTo>
                  <a:lnTo>
                    <a:pt x="16" y="131"/>
                  </a:lnTo>
                  <a:lnTo>
                    <a:pt x="7" y="126"/>
                  </a:lnTo>
                  <a:lnTo>
                    <a:pt x="1" y="121"/>
                  </a:lnTo>
                  <a:lnTo>
                    <a:pt x="2" y="105"/>
                  </a:lnTo>
                  <a:lnTo>
                    <a:pt x="3" y="100"/>
                  </a:lnTo>
                  <a:lnTo>
                    <a:pt x="0" y="91"/>
                  </a:lnTo>
                  <a:lnTo>
                    <a:pt x="1" y="81"/>
                  </a:lnTo>
                  <a:lnTo>
                    <a:pt x="2" y="65"/>
                  </a:lnTo>
                  <a:lnTo>
                    <a:pt x="4" y="64"/>
                  </a:lnTo>
                  <a:lnTo>
                    <a:pt x="5" y="65"/>
                  </a:lnTo>
                  <a:lnTo>
                    <a:pt x="11" y="67"/>
                  </a:lnTo>
                  <a:lnTo>
                    <a:pt x="14" y="68"/>
                  </a:lnTo>
                  <a:lnTo>
                    <a:pt x="16" y="70"/>
                  </a:lnTo>
                  <a:lnTo>
                    <a:pt x="18" y="71"/>
                  </a:lnTo>
                  <a:lnTo>
                    <a:pt x="19" y="69"/>
                  </a:lnTo>
                  <a:lnTo>
                    <a:pt x="20" y="64"/>
                  </a:lnTo>
                  <a:lnTo>
                    <a:pt x="24" y="58"/>
                  </a:lnTo>
                  <a:lnTo>
                    <a:pt x="28" y="56"/>
                  </a:lnTo>
                  <a:lnTo>
                    <a:pt x="30" y="55"/>
                  </a:lnTo>
                  <a:lnTo>
                    <a:pt x="32" y="57"/>
                  </a:lnTo>
                  <a:lnTo>
                    <a:pt x="34" y="60"/>
                  </a:lnTo>
                  <a:lnTo>
                    <a:pt x="34" y="54"/>
                  </a:lnTo>
                  <a:lnTo>
                    <a:pt x="36" y="42"/>
                  </a:lnTo>
                  <a:lnTo>
                    <a:pt x="31" y="40"/>
                  </a:lnTo>
                  <a:lnTo>
                    <a:pt x="28" y="42"/>
                  </a:lnTo>
                  <a:lnTo>
                    <a:pt x="24" y="49"/>
                  </a:lnTo>
                  <a:lnTo>
                    <a:pt x="21" y="58"/>
                  </a:lnTo>
                  <a:lnTo>
                    <a:pt x="15" y="59"/>
                  </a:lnTo>
                  <a:lnTo>
                    <a:pt x="11" y="62"/>
                  </a:lnTo>
                  <a:lnTo>
                    <a:pt x="7" y="59"/>
                  </a:lnTo>
                  <a:lnTo>
                    <a:pt x="5" y="57"/>
                  </a:lnTo>
                  <a:lnTo>
                    <a:pt x="5" y="53"/>
                  </a:lnTo>
                  <a:lnTo>
                    <a:pt x="5" y="51"/>
                  </a:lnTo>
                  <a:lnTo>
                    <a:pt x="10" y="44"/>
                  </a:lnTo>
                  <a:lnTo>
                    <a:pt x="16" y="36"/>
                  </a:lnTo>
                  <a:lnTo>
                    <a:pt x="22" y="36"/>
                  </a:lnTo>
                  <a:lnTo>
                    <a:pt x="26" y="34"/>
                  </a:lnTo>
                  <a:lnTo>
                    <a:pt x="29" y="34"/>
                  </a:lnTo>
                  <a:lnTo>
                    <a:pt x="37" y="34"/>
                  </a:lnTo>
                  <a:lnTo>
                    <a:pt x="41" y="33"/>
                  </a:lnTo>
                  <a:lnTo>
                    <a:pt x="45" y="29"/>
                  </a:lnTo>
                  <a:lnTo>
                    <a:pt x="53" y="15"/>
                  </a:lnTo>
                  <a:lnTo>
                    <a:pt x="58" y="9"/>
                  </a:lnTo>
                  <a:lnTo>
                    <a:pt x="67" y="7"/>
                  </a:lnTo>
                  <a:lnTo>
                    <a:pt x="76" y="0"/>
                  </a:lnTo>
                  <a:lnTo>
                    <a:pt x="78" y="0"/>
                  </a:lnTo>
                  <a:lnTo>
                    <a:pt x="74" y="5"/>
                  </a:lnTo>
                  <a:lnTo>
                    <a:pt x="73" y="7"/>
                  </a:lnTo>
                  <a:lnTo>
                    <a:pt x="73" y="10"/>
                  </a:lnTo>
                  <a:lnTo>
                    <a:pt x="76" y="17"/>
                  </a:lnTo>
                  <a:lnTo>
                    <a:pt x="75" y="21"/>
                  </a:lnTo>
                  <a:lnTo>
                    <a:pt x="75" y="29"/>
                  </a:lnTo>
                  <a:lnTo>
                    <a:pt x="73" y="33"/>
                  </a:lnTo>
                  <a:lnTo>
                    <a:pt x="70" y="42"/>
                  </a:lnTo>
                  <a:lnTo>
                    <a:pt x="68" y="43"/>
                  </a:lnTo>
                  <a:lnTo>
                    <a:pt x="68" y="53"/>
                  </a:lnTo>
                  <a:lnTo>
                    <a:pt x="68" y="55"/>
                  </a:lnTo>
                  <a:lnTo>
                    <a:pt x="68" y="64"/>
                  </a:lnTo>
                  <a:lnTo>
                    <a:pt x="71" y="68"/>
                  </a:lnTo>
                  <a:lnTo>
                    <a:pt x="74" y="70"/>
                  </a:lnTo>
                  <a:lnTo>
                    <a:pt x="85" y="70"/>
                  </a:lnTo>
                  <a:lnTo>
                    <a:pt x="87" y="72"/>
                  </a:lnTo>
                  <a:lnTo>
                    <a:pt x="88" y="74"/>
                  </a:lnTo>
                  <a:lnTo>
                    <a:pt x="87" y="79"/>
                  </a:lnTo>
                  <a:lnTo>
                    <a:pt x="86" y="83"/>
                  </a:lnTo>
                  <a:lnTo>
                    <a:pt x="82" y="86"/>
                  </a:lnTo>
                  <a:lnTo>
                    <a:pt x="78" y="88"/>
                  </a:lnTo>
                  <a:lnTo>
                    <a:pt x="76" y="88"/>
                  </a:lnTo>
                  <a:lnTo>
                    <a:pt x="72" y="84"/>
                  </a:lnTo>
                  <a:lnTo>
                    <a:pt x="71" y="85"/>
                  </a:lnTo>
                  <a:lnTo>
                    <a:pt x="69" y="87"/>
                  </a:lnTo>
                  <a:lnTo>
                    <a:pt x="66" y="99"/>
                  </a:lnTo>
                  <a:lnTo>
                    <a:pt x="65" y="107"/>
                  </a:lnTo>
                  <a:lnTo>
                    <a:pt x="64" y="107"/>
                  </a:lnTo>
                  <a:lnTo>
                    <a:pt x="62" y="106"/>
                  </a:lnTo>
                  <a:lnTo>
                    <a:pt x="60" y="106"/>
                  </a:lnTo>
                  <a:lnTo>
                    <a:pt x="56" y="108"/>
                  </a:lnTo>
                  <a:lnTo>
                    <a:pt x="58" y="110"/>
                  </a:lnTo>
                  <a:lnTo>
                    <a:pt x="60" y="112"/>
                  </a:lnTo>
                  <a:lnTo>
                    <a:pt x="59" y="114"/>
                  </a:lnTo>
                  <a:lnTo>
                    <a:pt x="56" y="115"/>
                  </a:lnTo>
                  <a:lnTo>
                    <a:pt x="53" y="118"/>
                  </a:lnTo>
                  <a:lnTo>
                    <a:pt x="52" y="121"/>
                  </a:lnTo>
                  <a:lnTo>
                    <a:pt x="48" y="124"/>
                  </a:lnTo>
                  <a:lnTo>
                    <a:pt x="46" y="127"/>
                  </a:lnTo>
                  <a:lnTo>
                    <a:pt x="47" y="132"/>
                  </a:lnTo>
                  <a:lnTo>
                    <a:pt x="48" y="135"/>
                  </a:lnTo>
                  <a:lnTo>
                    <a:pt x="49" y="140"/>
                  </a:lnTo>
                  <a:lnTo>
                    <a:pt x="48" y="143"/>
                  </a:lnTo>
                  <a:lnTo>
                    <a:pt x="44" y="148"/>
                  </a:lnTo>
                  <a:lnTo>
                    <a:pt x="42" y="152"/>
                  </a:lnTo>
                  <a:lnTo>
                    <a:pt x="46" y="152"/>
                  </a:lnTo>
                  <a:lnTo>
                    <a:pt x="48" y="153"/>
                  </a:lnTo>
                  <a:lnTo>
                    <a:pt x="49" y="154"/>
                  </a:lnTo>
                  <a:lnTo>
                    <a:pt x="51" y="156"/>
                  </a:lnTo>
                  <a:lnTo>
                    <a:pt x="50" y="158"/>
                  </a:lnTo>
                  <a:lnTo>
                    <a:pt x="51" y="163"/>
                  </a:lnTo>
                  <a:close/>
                  <a:moveTo>
                    <a:pt x="92" y="28"/>
                  </a:moveTo>
                  <a:lnTo>
                    <a:pt x="92" y="28"/>
                  </a:lnTo>
                  <a:lnTo>
                    <a:pt x="91" y="30"/>
                  </a:lnTo>
                  <a:lnTo>
                    <a:pt x="86" y="28"/>
                  </a:lnTo>
                  <a:lnTo>
                    <a:pt x="88" y="25"/>
                  </a:lnTo>
                  <a:lnTo>
                    <a:pt x="93" y="24"/>
                  </a:lnTo>
                  <a:lnTo>
                    <a:pt x="96" y="24"/>
                  </a:lnTo>
                  <a:lnTo>
                    <a:pt x="93" y="27"/>
                  </a:lnTo>
                  <a:lnTo>
                    <a:pt x="92" y="28"/>
                  </a:lnTo>
                  <a:close/>
                  <a:moveTo>
                    <a:pt x="139" y="111"/>
                  </a:moveTo>
                  <a:lnTo>
                    <a:pt x="139" y="111"/>
                  </a:lnTo>
                  <a:lnTo>
                    <a:pt x="139" y="117"/>
                  </a:lnTo>
                  <a:lnTo>
                    <a:pt x="138" y="118"/>
                  </a:lnTo>
                  <a:lnTo>
                    <a:pt x="137" y="119"/>
                  </a:lnTo>
                  <a:lnTo>
                    <a:pt x="134" y="120"/>
                  </a:lnTo>
                  <a:lnTo>
                    <a:pt x="131" y="122"/>
                  </a:lnTo>
                  <a:lnTo>
                    <a:pt x="129" y="125"/>
                  </a:lnTo>
                  <a:lnTo>
                    <a:pt x="128" y="129"/>
                  </a:lnTo>
                  <a:lnTo>
                    <a:pt x="130" y="131"/>
                  </a:lnTo>
                  <a:lnTo>
                    <a:pt x="133" y="133"/>
                  </a:lnTo>
                  <a:lnTo>
                    <a:pt x="134" y="138"/>
                  </a:lnTo>
                  <a:lnTo>
                    <a:pt x="131" y="141"/>
                  </a:lnTo>
                  <a:lnTo>
                    <a:pt x="124" y="144"/>
                  </a:lnTo>
                  <a:lnTo>
                    <a:pt x="123" y="150"/>
                  </a:lnTo>
                  <a:lnTo>
                    <a:pt x="124" y="155"/>
                  </a:lnTo>
                  <a:lnTo>
                    <a:pt x="124" y="159"/>
                  </a:lnTo>
                  <a:lnTo>
                    <a:pt x="123" y="164"/>
                  </a:lnTo>
                  <a:lnTo>
                    <a:pt x="117" y="166"/>
                  </a:lnTo>
                  <a:lnTo>
                    <a:pt x="113" y="159"/>
                  </a:lnTo>
                  <a:lnTo>
                    <a:pt x="113" y="156"/>
                  </a:lnTo>
                  <a:lnTo>
                    <a:pt x="112" y="152"/>
                  </a:lnTo>
                  <a:lnTo>
                    <a:pt x="112" y="149"/>
                  </a:lnTo>
                  <a:lnTo>
                    <a:pt x="111" y="144"/>
                  </a:lnTo>
                  <a:lnTo>
                    <a:pt x="105" y="143"/>
                  </a:lnTo>
                  <a:lnTo>
                    <a:pt x="103" y="142"/>
                  </a:lnTo>
                  <a:lnTo>
                    <a:pt x="100" y="143"/>
                  </a:lnTo>
                  <a:lnTo>
                    <a:pt x="99" y="143"/>
                  </a:lnTo>
                  <a:lnTo>
                    <a:pt x="95" y="136"/>
                  </a:lnTo>
                  <a:lnTo>
                    <a:pt x="96" y="129"/>
                  </a:lnTo>
                  <a:lnTo>
                    <a:pt x="94" y="125"/>
                  </a:lnTo>
                  <a:lnTo>
                    <a:pt x="94" y="123"/>
                  </a:lnTo>
                  <a:lnTo>
                    <a:pt x="94" y="121"/>
                  </a:lnTo>
                  <a:lnTo>
                    <a:pt x="92" y="120"/>
                  </a:lnTo>
                  <a:lnTo>
                    <a:pt x="90" y="119"/>
                  </a:lnTo>
                  <a:lnTo>
                    <a:pt x="89" y="115"/>
                  </a:lnTo>
                  <a:lnTo>
                    <a:pt x="92" y="114"/>
                  </a:lnTo>
                  <a:lnTo>
                    <a:pt x="97" y="114"/>
                  </a:lnTo>
                  <a:lnTo>
                    <a:pt x="99" y="114"/>
                  </a:lnTo>
                  <a:lnTo>
                    <a:pt x="100" y="113"/>
                  </a:lnTo>
                  <a:lnTo>
                    <a:pt x="105" y="106"/>
                  </a:lnTo>
                  <a:lnTo>
                    <a:pt x="104" y="104"/>
                  </a:lnTo>
                  <a:lnTo>
                    <a:pt x="105" y="102"/>
                  </a:lnTo>
                  <a:lnTo>
                    <a:pt x="110" y="102"/>
                  </a:lnTo>
                  <a:lnTo>
                    <a:pt x="112" y="104"/>
                  </a:lnTo>
                  <a:lnTo>
                    <a:pt x="111" y="109"/>
                  </a:lnTo>
                  <a:lnTo>
                    <a:pt x="112" y="114"/>
                  </a:lnTo>
                  <a:lnTo>
                    <a:pt x="115" y="116"/>
                  </a:lnTo>
                  <a:lnTo>
                    <a:pt x="116" y="116"/>
                  </a:lnTo>
                  <a:lnTo>
                    <a:pt x="117" y="112"/>
                  </a:lnTo>
                  <a:lnTo>
                    <a:pt x="118" y="110"/>
                  </a:lnTo>
                  <a:lnTo>
                    <a:pt x="119" y="109"/>
                  </a:lnTo>
                  <a:lnTo>
                    <a:pt x="119" y="105"/>
                  </a:lnTo>
                  <a:lnTo>
                    <a:pt x="119" y="103"/>
                  </a:lnTo>
                  <a:lnTo>
                    <a:pt x="117" y="101"/>
                  </a:lnTo>
                  <a:lnTo>
                    <a:pt x="123" y="96"/>
                  </a:lnTo>
                  <a:lnTo>
                    <a:pt x="128" y="92"/>
                  </a:lnTo>
                  <a:lnTo>
                    <a:pt x="131" y="92"/>
                  </a:lnTo>
                  <a:lnTo>
                    <a:pt x="135" y="93"/>
                  </a:lnTo>
                  <a:lnTo>
                    <a:pt x="138" y="94"/>
                  </a:lnTo>
                  <a:lnTo>
                    <a:pt x="139" y="96"/>
                  </a:lnTo>
                  <a:lnTo>
                    <a:pt x="140" y="97"/>
                  </a:lnTo>
                  <a:lnTo>
                    <a:pt x="138" y="101"/>
                  </a:lnTo>
                  <a:lnTo>
                    <a:pt x="138" y="104"/>
                  </a:lnTo>
                  <a:lnTo>
                    <a:pt x="139" y="111"/>
                  </a:lnTo>
                  <a:close/>
                  <a:moveTo>
                    <a:pt x="78" y="111"/>
                  </a:moveTo>
                  <a:lnTo>
                    <a:pt x="78" y="111"/>
                  </a:lnTo>
                  <a:lnTo>
                    <a:pt x="77" y="112"/>
                  </a:lnTo>
                  <a:lnTo>
                    <a:pt x="75" y="111"/>
                  </a:lnTo>
                  <a:lnTo>
                    <a:pt x="75" y="108"/>
                  </a:lnTo>
                  <a:lnTo>
                    <a:pt x="76" y="104"/>
                  </a:lnTo>
                  <a:lnTo>
                    <a:pt x="75" y="101"/>
                  </a:lnTo>
                  <a:lnTo>
                    <a:pt x="76" y="100"/>
                  </a:lnTo>
                  <a:lnTo>
                    <a:pt x="79" y="104"/>
                  </a:lnTo>
                  <a:lnTo>
                    <a:pt x="80" y="106"/>
                  </a:lnTo>
                  <a:lnTo>
                    <a:pt x="78" y="108"/>
                  </a:lnTo>
                  <a:lnTo>
                    <a:pt x="78" y="111"/>
                  </a:lnTo>
                  <a:close/>
                  <a:moveTo>
                    <a:pt x="142" y="121"/>
                  </a:moveTo>
                  <a:lnTo>
                    <a:pt x="142" y="121"/>
                  </a:lnTo>
                  <a:lnTo>
                    <a:pt x="139" y="124"/>
                  </a:lnTo>
                  <a:lnTo>
                    <a:pt x="139" y="124"/>
                  </a:lnTo>
                  <a:lnTo>
                    <a:pt x="138" y="120"/>
                  </a:lnTo>
                  <a:lnTo>
                    <a:pt x="139" y="119"/>
                  </a:lnTo>
                  <a:lnTo>
                    <a:pt x="140" y="117"/>
                  </a:lnTo>
                  <a:lnTo>
                    <a:pt x="141" y="117"/>
                  </a:lnTo>
                  <a:lnTo>
                    <a:pt x="142" y="119"/>
                  </a:lnTo>
                  <a:lnTo>
                    <a:pt x="142" y="121"/>
                  </a:lnTo>
                  <a:close/>
                  <a:moveTo>
                    <a:pt x="79" y="121"/>
                  </a:moveTo>
                  <a:lnTo>
                    <a:pt x="79" y="121"/>
                  </a:lnTo>
                  <a:lnTo>
                    <a:pt x="80" y="124"/>
                  </a:lnTo>
                  <a:lnTo>
                    <a:pt x="82" y="130"/>
                  </a:lnTo>
                  <a:lnTo>
                    <a:pt x="84" y="137"/>
                  </a:lnTo>
                  <a:lnTo>
                    <a:pt x="83" y="139"/>
                  </a:lnTo>
                  <a:lnTo>
                    <a:pt x="84" y="143"/>
                  </a:lnTo>
                  <a:lnTo>
                    <a:pt x="83" y="147"/>
                  </a:lnTo>
                  <a:lnTo>
                    <a:pt x="78" y="151"/>
                  </a:lnTo>
                  <a:lnTo>
                    <a:pt x="73" y="151"/>
                  </a:lnTo>
                  <a:lnTo>
                    <a:pt x="67" y="149"/>
                  </a:lnTo>
                  <a:lnTo>
                    <a:pt x="59" y="145"/>
                  </a:lnTo>
                  <a:lnTo>
                    <a:pt x="58" y="143"/>
                  </a:lnTo>
                  <a:lnTo>
                    <a:pt x="57" y="142"/>
                  </a:lnTo>
                  <a:lnTo>
                    <a:pt x="55" y="135"/>
                  </a:lnTo>
                  <a:lnTo>
                    <a:pt x="55" y="126"/>
                  </a:lnTo>
                  <a:lnTo>
                    <a:pt x="59" y="125"/>
                  </a:lnTo>
                  <a:lnTo>
                    <a:pt x="68" y="121"/>
                  </a:lnTo>
                  <a:lnTo>
                    <a:pt x="70" y="121"/>
                  </a:lnTo>
                  <a:lnTo>
                    <a:pt x="72" y="123"/>
                  </a:lnTo>
                  <a:lnTo>
                    <a:pt x="75" y="124"/>
                  </a:lnTo>
                  <a:lnTo>
                    <a:pt x="78" y="121"/>
                  </a:lnTo>
                  <a:lnTo>
                    <a:pt x="79" y="121"/>
                  </a:lnTo>
                  <a:close/>
                  <a:moveTo>
                    <a:pt x="218" y="153"/>
                  </a:moveTo>
                  <a:lnTo>
                    <a:pt x="218" y="153"/>
                  </a:lnTo>
                  <a:lnTo>
                    <a:pt x="216" y="154"/>
                  </a:lnTo>
                  <a:lnTo>
                    <a:pt x="211" y="152"/>
                  </a:lnTo>
                  <a:lnTo>
                    <a:pt x="205" y="149"/>
                  </a:lnTo>
                  <a:lnTo>
                    <a:pt x="206" y="141"/>
                  </a:lnTo>
                  <a:lnTo>
                    <a:pt x="208" y="138"/>
                  </a:lnTo>
                  <a:lnTo>
                    <a:pt x="219" y="146"/>
                  </a:lnTo>
                  <a:lnTo>
                    <a:pt x="219" y="149"/>
                  </a:lnTo>
                  <a:lnTo>
                    <a:pt x="218" y="153"/>
                  </a:lnTo>
                  <a:close/>
                  <a:moveTo>
                    <a:pt x="82" y="168"/>
                  </a:moveTo>
                  <a:lnTo>
                    <a:pt x="82" y="168"/>
                  </a:lnTo>
                  <a:lnTo>
                    <a:pt x="80" y="168"/>
                  </a:lnTo>
                  <a:lnTo>
                    <a:pt x="79" y="163"/>
                  </a:lnTo>
                  <a:lnTo>
                    <a:pt x="78" y="162"/>
                  </a:lnTo>
                  <a:lnTo>
                    <a:pt x="81" y="159"/>
                  </a:lnTo>
                  <a:lnTo>
                    <a:pt x="82" y="156"/>
                  </a:lnTo>
                  <a:lnTo>
                    <a:pt x="86" y="151"/>
                  </a:lnTo>
                  <a:lnTo>
                    <a:pt x="88" y="145"/>
                  </a:lnTo>
                  <a:lnTo>
                    <a:pt x="89" y="146"/>
                  </a:lnTo>
                  <a:lnTo>
                    <a:pt x="88" y="151"/>
                  </a:lnTo>
                  <a:lnTo>
                    <a:pt x="83" y="165"/>
                  </a:lnTo>
                  <a:lnTo>
                    <a:pt x="82" y="168"/>
                  </a:lnTo>
                  <a:close/>
                  <a:moveTo>
                    <a:pt x="61" y="160"/>
                  </a:moveTo>
                  <a:lnTo>
                    <a:pt x="61" y="160"/>
                  </a:lnTo>
                  <a:lnTo>
                    <a:pt x="58" y="161"/>
                  </a:lnTo>
                  <a:lnTo>
                    <a:pt x="56" y="160"/>
                  </a:lnTo>
                  <a:lnTo>
                    <a:pt x="53" y="159"/>
                  </a:lnTo>
                  <a:lnTo>
                    <a:pt x="52" y="151"/>
                  </a:lnTo>
                  <a:lnTo>
                    <a:pt x="52" y="150"/>
                  </a:lnTo>
                  <a:lnTo>
                    <a:pt x="54" y="151"/>
                  </a:lnTo>
                  <a:lnTo>
                    <a:pt x="59" y="155"/>
                  </a:lnTo>
                  <a:lnTo>
                    <a:pt x="61" y="159"/>
                  </a:lnTo>
                  <a:lnTo>
                    <a:pt x="61" y="160"/>
                  </a:lnTo>
                  <a:close/>
                  <a:moveTo>
                    <a:pt x="138" y="156"/>
                  </a:moveTo>
                  <a:lnTo>
                    <a:pt x="138" y="156"/>
                  </a:lnTo>
                  <a:lnTo>
                    <a:pt x="137" y="157"/>
                  </a:lnTo>
                  <a:lnTo>
                    <a:pt x="132" y="156"/>
                  </a:lnTo>
                  <a:lnTo>
                    <a:pt x="127" y="160"/>
                  </a:lnTo>
                  <a:lnTo>
                    <a:pt x="125" y="159"/>
                  </a:lnTo>
                  <a:lnTo>
                    <a:pt x="126" y="156"/>
                  </a:lnTo>
                  <a:lnTo>
                    <a:pt x="126" y="155"/>
                  </a:lnTo>
                  <a:lnTo>
                    <a:pt x="128" y="154"/>
                  </a:lnTo>
                  <a:lnTo>
                    <a:pt x="129" y="153"/>
                  </a:lnTo>
                  <a:lnTo>
                    <a:pt x="130" y="151"/>
                  </a:lnTo>
                  <a:lnTo>
                    <a:pt x="131" y="152"/>
                  </a:lnTo>
                  <a:lnTo>
                    <a:pt x="134" y="152"/>
                  </a:lnTo>
                  <a:lnTo>
                    <a:pt x="136" y="153"/>
                  </a:lnTo>
                  <a:lnTo>
                    <a:pt x="137" y="154"/>
                  </a:lnTo>
                  <a:lnTo>
                    <a:pt x="138" y="156"/>
                  </a:lnTo>
                  <a:close/>
                  <a:moveTo>
                    <a:pt x="74" y="162"/>
                  </a:moveTo>
                  <a:lnTo>
                    <a:pt x="74" y="162"/>
                  </a:lnTo>
                  <a:lnTo>
                    <a:pt x="72" y="163"/>
                  </a:lnTo>
                  <a:lnTo>
                    <a:pt x="70" y="162"/>
                  </a:lnTo>
                  <a:lnTo>
                    <a:pt x="66" y="157"/>
                  </a:lnTo>
                  <a:lnTo>
                    <a:pt x="65" y="156"/>
                  </a:lnTo>
                  <a:lnTo>
                    <a:pt x="67" y="157"/>
                  </a:lnTo>
                  <a:lnTo>
                    <a:pt x="70" y="159"/>
                  </a:lnTo>
                  <a:lnTo>
                    <a:pt x="72" y="160"/>
                  </a:lnTo>
                  <a:lnTo>
                    <a:pt x="75" y="162"/>
                  </a:lnTo>
                  <a:lnTo>
                    <a:pt x="74" y="162"/>
                  </a:lnTo>
                  <a:close/>
                  <a:moveTo>
                    <a:pt x="101" y="160"/>
                  </a:moveTo>
                  <a:lnTo>
                    <a:pt x="101" y="160"/>
                  </a:lnTo>
                  <a:lnTo>
                    <a:pt x="107" y="163"/>
                  </a:lnTo>
                  <a:lnTo>
                    <a:pt x="111" y="163"/>
                  </a:lnTo>
                  <a:lnTo>
                    <a:pt x="113" y="164"/>
                  </a:lnTo>
                  <a:lnTo>
                    <a:pt x="114" y="167"/>
                  </a:lnTo>
                  <a:lnTo>
                    <a:pt x="114" y="171"/>
                  </a:lnTo>
                  <a:lnTo>
                    <a:pt x="111" y="173"/>
                  </a:lnTo>
                  <a:lnTo>
                    <a:pt x="108" y="172"/>
                  </a:lnTo>
                  <a:lnTo>
                    <a:pt x="104" y="174"/>
                  </a:lnTo>
                  <a:lnTo>
                    <a:pt x="91" y="166"/>
                  </a:lnTo>
                  <a:lnTo>
                    <a:pt x="91" y="160"/>
                  </a:lnTo>
                  <a:lnTo>
                    <a:pt x="92" y="157"/>
                  </a:lnTo>
                  <a:lnTo>
                    <a:pt x="98" y="15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496" name="Estonia">
              <a:extLst>
                <a:ext uri="{FF2B5EF4-FFF2-40B4-BE49-F238E27FC236}">
                  <a16:creationId xmlns:a16="http://schemas.microsoft.com/office/drawing/2014/main" id="{A49BB37F-56F5-45C7-A53B-455EA33ABBB3}"/>
                </a:ext>
              </a:extLst>
            </p:cNvPr>
            <p:cNvSpPr>
              <a:spLocks noEditPoints="1"/>
            </p:cNvSpPr>
            <p:nvPr/>
          </p:nvSpPr>
          <p:spPr bwMode="auto">
            <a:xfrm>
              <a:off x="6475264" y="2677002"/>
              <a:ext cx="189720" cy="105926"/>
            </a:xfrm>
            <a:custGeom>
              <a:avLst/>
              <a:gdLst>
                <a:gd name="T0" fmla="*/ 195 w 196"/>
                <a:gd name="T1" fmla="*/ 15 h 126"/>
                <a:gd name="T2" fmla="*/ 193 w 196"/>
                <a:gd name="T3" fmla="*/ 19 h 126"/>
                <a:gd name="T4" fmla="*/ 187 w 196"/>
                <a:gd name="T5" fmla="*/ 28 h 126"/>
                <a:gd name="T6" fmla="*/ 175 w 196"/>
                <a:gd name="T7" fmla="*/ 49 h 126"/>
                <a:gd name="T8" fmla="*/ 177 w 196"/>
                <a:gd name="T9" fmla="*/ 76 h 126"/>
                <a:gd name="T10" fmla="*/ 178 w 196"/>
                <a:gd name="T11" fmla="*/ 91 h 126"/>
                <a:gd name="T12" fmla="*/ 184 w 196"/>
                <a:gd name="T13" fmla="*/ 106 h 126"/>
                <a:gd name="T14" fmla="*/ 177 w 196"/>
                <a:gd name="T15" fmla="*/ 111 h 126"/>
                <a:gd name="T16" fmla="*/ 172 w 196"/>
                <a:gd name="T17" fmla="*/ 121 h 126"/>
                <a:gd name="T18" fmla="*/ 166 w 196"/>
                <a:gd name="T19" fmla="*/ 126 h 126"/>
                <a:gd name="T20" fmla="*/ 154 w 196"/>
                <a:gd name="T21" fmla="*/ 123 h 126"/>
                <a:gd name="T22" fmla="*/ 136 w 196"/>
                <a:gd name="T23" fmla="*/ 119 h 126"/>
                <a:gd name="T24" fmla="*/ 122 w 196"/>
                <a:gd name="T25" fmla="*/ 106 h 126"/>
                <a:gd name="T26" fmla="*/ 108 w 196"/>
                <a:gd name="T27" fmla="*/ 96 h 126"/>
                <a:gd name="T28" fmla="*/ 106 w 196"/>
                <a:gd name="T29" fmla="*/ 99 h 126"/>
                <a:gd name="T30" fmla="*/ 95 w 196"/>
                <a:gd name="T31" fmla="*/ 99 h 126"/>
                <a:gd name="T32" fmla="*/ 78 w 196"/>
                <a:gd name="T33" fmla="*/ 107 h 126"/>
                <a:gd name="T34" fmla="*/ 82 w 196"/>
                <a:gd name="T35" fmla="*/ 83 h 126"/>
                <a:gd name="T36" fmla="*/ 79 w 196"/>
                <a:gd name="T37" fmla="*/ 76 h 126"/>
                <a:gd name="T38" fmla="*/ 70 w 196"/>
                <a:gd name="T39" fmla="*/ 83 h 126"/>
                <a:gd name="T40" fmla="*/ 57 w 196"/>
                <a:gd name="T41" fmla="*/ 69 h 126"/>
                <a:gd name="T42" fmla="*/ 56 w 196"/>
                <a:gd name="T43" fmla="*/ 54 h 126"/>
                <a:gd name="T44" fmla="*/ 51 w 196"/>
                <a:gd name="T45" fmla="*/ 50 h 126"/>
                <a:gd name="T46" fmla="*/ 50 w 196"/>
                <a:gd name="T47" fmla="*/ 37 h 126"/>
                <a:gd name="T48" fmla="*/ 55 w 196"/>
                <a:gd name="T49" fmla="*/ 25 h 126"/>
                <a:gd name="T50" fmla="*/ 72 w 196"/>
                <a:gd name="T51" fmla="*/ 16 h 126"/>
                <a:gd name="T52" fmla="*/ 111 w 196"/>
                <a:gd name="T53" fmla="*/ 7 h 126"/>
                <a:gd name="T54" fmla="*/ 117 w 196"/>
                <a:gd name="T55" fmla="*/ 1 h 126"/>
                <a:gd name="T56" fmla="*/ 155 w 196"/>
                <a:gd name="T57" fmla="*/ 11 h 126"/>
                <a:gd name="T58" fmla="*/ 191 w 196"/>
                <a:gd name="T59" fmla="*/ 11 h 126"/>
                <a:gd name="T60" fmla="*/ 30 w 196"/>
                <a:gd name="T61" fmla="*/ 53 h 126"/>
                <a:gd name="T62" fmla="*/ 21 w 196"/>
                <a:gd name="T63" fmla="*/ 58 h 126"/>
                <a:gd name="T64" fmla="*/ 14 w 196"/>
                <a:gd name="T65" fmla="*/ 46 h 126"/>
                <a:gd name="T66" fmla="*/ 20 w 196"/>
                <a:gd name="T67" fmla="*/ 38 h 126"/>
                <a:gd name="T68" fmla="*/ 26 w 196"/>
                <a:gd name="T69" fmla="*/ 37 h 126"/>
                <a:gd name="T70" fmla="*/ 36 w 196"/>
                <a:gd name="T71" fmla="*/ 49 h 126"/>
                <a:gd name="T72" fmla="*/ 43 w 196"/>
                <a:gd name="T73" fmla="*/ 67 h 126"/>
                <a:gd name="T74" fmla="*/ 46 w 196"/>
                <a:gd name="T75" fmla="*/ 60 h 126"/>
                <a:gd name="T76" fmla="*/ 23 w 196"/>
                <a:gd name="T77" fmla="*/ 62 h 126"/>
                <a:gd name="T78" fmla="*/ 34 w 196"/>
                <a:gd name="T79" fmla="*/ 63 h 126"/>
                <a:gd name="T80" fmla="*/ 38 w 196"/>
                <a:gd name="T81" fmla="*/ 75 h 126"/>
                <a:gd name="T82" fmla="*/ 28 w 196"/>
                <a:gd name="T83" fmla="*/ 83 h 126"/>
                <a:gd name="T84" fmla="*/ 13 w 196"/>
                <a:gd name="T85" fmla="*/ 89 h 126"/>
                <a:gd name="T86" fmla="*/ 4 w 196"/>
                <a:gd name="T87" fmla="*/ 103 h 126"/>
                <a:gd name="T88" fmla="*/ 10 w 196"/>
                <a:gd name="T89" fmla="*/ 90 h 126"/>
                <a:gd name="T90" fmla="*/ 0 w 196"/>
                <a:gd name="T91" fmla="*/ 81 h 126"/>
                <a:gd name="T92" fmla="*/ 4 w 196"/>
                <a:gd name="T93" fmla="*/ 76 h 126"/>
                <a:gd name="T94" fmla="*/ 7 w 196"/>
                <a:gd name="T95" fmla="*/ 71 h 126"/>
                <a:gd name="T96" fmla="*/ 14 w 196"/>
                <a:gd name="T97"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 h="126">
                  <a:moveTo>
                    <a:pt x="192" y="10"/>
                  </a:moveTo>
                  <a:lnTo>
                    <a:pt x="192" y="10"/>
                  </a:lnTo>
                  <a:lnTo>
                    <a:pt x="193" y="12"/>
                  </a:lnTo>
                  <a:lnTo>
                    <a:pt x="195" y="15"/>
                  </a:lnTo>
                  <a:lnTo>
                    <a:pt x="196" y="16"/>
                  </a:lnTo>
                  <a:lnTo>
                    <a:pt x="195" y="18"/>
                  </a:lnTo>
                  <a:lnTo>
                    <a:pt x="193" y="18"/>
                  </a:lnTo>
                  <a:lnTo>
                    <a:pt x="193" y="19"/>
                  </a:lnTo>
                  <a:lnTo>
                    <a:pt x="192" y="21"/>
                  </a:lnTo>
                  <a:lnTo>
                    <a:pt x="189" y="21"/>
                  </a:lnTo>
                  <a:lnTo>
                    <a:pt x="188" y="22"/>
                  </a:lnTo>
                  <a:lnTo>
                    <a:pt x="187" y="28"/>
                  </a:lnTo>
                  <a:lnTo>
                    <a:pt x="184" y="36"/>
                  </a:lnTo>
                  <a:lnTo>
                    <a:pt x="179" y="43"/>
                  </a:lnTo>
                  <a:lnTo>
                    <a:pt x="176" y="46"/>
                  </a:lnTo>
                  <a:lnTo>
                    <a:pt x="175" y="49"/>
                  </a:lnTo>
                  <a:lnTo>
                    <a:pt x="174" y="52"/>
                  </a:lnTo>
                  <a:lnTo>
                    <a:pt x="173" y="55"/>
                  </a:lnTo>
                  <a:lnTo>
                    <a:pt x="177" y="73"/>
                  </a:lnTo>
                  <a:lnTo>
                    <a:pt x="177" y="76"/>
                  </a:lnTo>
                  <a:lnTo>
                    <a:pt x="176" y="80"/>
                  </a:lnTo>
                  <a:lnTo>
                    <a:pt x="175" y="83"/>
                  </a:lnTo>
                  <a:lnTo>
                    <a:pt x="176" y="86"/>
                  </a:lnTo>
                  <a:lnTo>
                    <a:pt x="178" y="91"/>
                  </a:lnTo>
                  <a:lnTo>
                    <a:pt x="180" y="98"/>
                  </a:lnTo>
                  <a:lnTo>
                    <a:pt x="181" y="103"/>
                  </a:lnTo>
                  <a:lnTo>
                    <a:pt x="183" y="104"/>
                  </a:lnTo>
                  <a:lnTo>
                    <a:pt x="184" y="106"/>
                  </a:lnTo>
                  <a:lnTo>
                    <a:pt x="184" y="106"/>
                  </a:lnTo>
                  <a:lnTo>
                    <a:pt x="184" y="107"/>
                  </a:lnTo>
                  <a:lnTo>
                    <a:pt x="184" y="108"/>
                  </a:lnTo>
                  <a:lnTo>
                    <a:pt x="177" y="111"/>
                  </a:lnTo>
                  <a:lnTo>
                    <a:pt x="176" y="113"/>
                  </a:lnTo>
                  <a:lnTo>
                    <a:pt x="175" y="115"/>
                  </a:lnTo>
                  <a:lnTo>
                    <a:pt x="173" y="118"/>
                  </a:lnTo>
                  <a:lnTo>
                    <a:pt x="172" y="121"/>
                  </a:lnTo>
                  <a:lnTo>
                    <a:pt x="171" y="125"/>
                  </a:lnTo>
                  <a:lnTo>
                    <a:pt x="171" y="126"/>
                  </a:lnTo>
                  <a:lnTo>
                    <a:pt x="170" y="126"/>
                  </a:lnTo>
                  <a:lnTo>
                    <a:pt x="166" y="126"/>
                  </a:lnTo>
                  <a:lnTo>
                    <a:pt x="161" y="123"/>
                  </a:lnTo>
                  <a:lnTo>
                    <a:pt x="159" y="122"/>
                  </a:lnTo>
                  <a:lnTo>
                    <a:pt x="157" y="122"/>
                  </a:lnTo>
                  <a:lnTo>
                    <a:pt x="154" y="123"/>
                  </a:lnTo>
                  <a:lnTo>
                    <a:pt x="145" y="126"/>
                  </a:lnTo>
                  <a:lnTo>
                    <a:pt x="143" y="125"/>
                  </a:lnTo>
                  <a:lnTo>
                    <a:pt x="138" y="122"/>
                  </a:lnTo>
                  <a:lnTo>
                    <a:pt x="136" y="119"/>
                  </a:lnTo>
                  <a:lnTo>
                    <a:pt x="130" y="111"/>
                  </a:lnTo>
                  <a:lnTo>
                    <a:pt x="129" y="110"/>
                  </a:lnTo>
                  <a:lnTo>
                    <a:pt x="129" y="108"/>
                  </a:lnTo>
                  <a:lnTo>
                    <a:pt x="122" y="106"/>
                  </a:lnTo>
                  <a:lnTo>
                    <a:pt x="120" y="104"/>
                  </a:lnTo>
                  <a:lnTo>
                    <a:pt x="118" y="104"/>
                  </a:lnTo>
                  <a:lnTo>
                    <a:pt x="116" y="102"/>
                  </a:lnTo>
                  <a:lnTo>
                    <a:pt x="108" y="96"/>
                  </a:lnTo>
                  <a:lnTo>
                    <a:pt x="107" y="96"/>
                  </a:lnTo>
                  <a:lnTo>
                    <a:pt x="106" y="97"/>
                  </a:lnTo>
                  <a:lnTo>
                    <a:pt x="106" y="98"/>
                  </a:lnTo>
                  <a:lnTo>
                    <a:pt x="106" y="99"/>
                  </a:lnTo>
                  <a:lnTo>
                    <a:pt x="105" y="99"/>
                  </a:lnTo>
                  <a:lnTo>
                    <a:pt x="103" y="97"/>
                  </a:lnTo>
                  <a:lnTo>
                    <a:pt x="101" y="95"/>
                  </a:lnTo>
                  <a:lnTo>
                    <a:pt x="95" y="99"/>
                  </a:lnTo>
                  <a:lnTo>
                    <a:pt x="93" y="99"/>
                  </a:lnTo>
                  <a:lnTo>
                    <a:pt x="91" y="100"/>
                  </a:lnTo>
                  <a:lnTo>
                    <a:pt x="81" y="104"/>
                  </a:lnTo>
                  <a:lnTo>
                    <a:pt x="78" y="107"/>
                  </a:lnTo>
                  <a:lnTo>
                    <a:pt x="77" y="106"/>
                  </a:lnTo>
                  <a:lnTo>
                    <a:pt x="77" y="104"/>
                  </a:lnTo>
                  <a:lnTo>
                    <a:pt x="81" y="93"/>
                  </a:lnTo>
                  <a:lnTo>
                    <a:pt x="82" y="83"/>
                  </a:lnTo>
                  <a:lnTo>
                    <a:pt x="83" y="82"/>
                  </a:lnTo>
                  <a:lnTo>
                    <a:pt x="84" y="81"/>
                  </a:lnTo>
                  <a:lnTo>
                    <a:pt x="83" y="78"/>
                  </a:lnTo>
                  <a:lnTo>
                    <a:pt x="79" y="76"/>
                  </a:lnTo>
                  <a:lnTo>
                    <a:pt x="77" y="76"/>
                  </a:lnTo>
                  <a:lnTo>
                    <a:pt x="75" y="79"/>
                  </a:lnTo>
                  <a:lnTo>
                    <a:pt x="74" y="82"/>
                  </a:lnTo>
                  <a:lnTo>
                    <a:pt x="70" y="83"/>
                  </a:lnTo>
                  <a:lnTo>
                    <a:pt x="67" y="81"/>
                  </a:lnTo>
                  <a:lnTo>
                    <a:pt x="59" y="78"/>
                  </a:lnTo>
                  <a:lnTo>
                    <a:pt x="57" y="73"/>
                  </a:lnTo>
                  <a:lnTo>
                    <a:pt x="57" y="69"/>
                  </a:lnTo>
                  <a:lnTo>
                    <a:pt x="53" y="65"/>
                  </a:lnTo>
                  <a:lnTo>
                    <a:pt x="51" y="60"/>
                  </a:lnTo>
                  <a:lnTo>
                    <a:pt x="52" y="56"/>
                  </a:lnTo>
                  <a:lnTo>
                    <a:pt x="56" y="54"/>
                  </a:lnTo>
                  <a:lnTo>
                    <a:pt x="57" y="52"/>
                  </a:lnTo>
                  <a:lnTo>
                    <a:pt x="52" y="52"/>
                  </a:lnTo>
                  <a:lnTo>
                    <a:pt x="51" y="52"/>
                  </a:lnTo>
                  <a:lnTo>
                    <a:pt x="51" y="50"/>
                  </a:lnTo>
                  <a:lnTo>
                    <a:pt x="49" y="44"/>
                  </a:lnTo>
                  <a:lnTo>
                    <a:pt x="51" y="42"/>
                  </a:lnTo>
                  <a:lnTo>
                    <a:pt x="51" y="39"/>
                  </a:lnTo>
                  <a:lnTo>
                    <a:pt x="50" y="37"/>
                  </a:lnTo>
                  <a:lnTo>
                    <a:pt x="50" y="35"/>
                  </a:lnTo>
                  <a:lnTo>
                    <a:pt x="51" y="33"/>
                  </a:lnTo>
                  <a:lnTo>
                    <a:pt x="51" y="27"/>
                  </a:lnTo>
                  <a:lnTo>
                    <a:pt x="55" y="25"/>
                  </a:lnTo>
                  <a:lnTo>
                    <a:pt x="60" y="23"/>
                  </a:lnTo>
                  <a:lnTo>
                    <a:pt x="69" y="22"/>
                  </a:lnTo>
                  <a:lnTo>
                    <a:pt x="68" y="17"/>
                  </a:lnTo>
                  <a:lnTo>
                    <a:pt x="72" y="16"/>
                  </a:lnTo>
                  <a:lnTo>
                    <a:pt x="78" y="10"/>
                  </a:lnTo>
                  <a:lnTo>
                    <a:pt x="85" y="11"/>
                  </a:lnTo>
                  <a:lnTo>
                    <a:pt x="94" y="7"/>
                  </a:lnTo>
                  <a:lnTo>
                    <a:pt x="111" y="7"/>
                  </a:lnTo>
                  <a:lnTo>
                    <a:pt x="114" y="5"/>
                  </a:lnTo>
                  <a:lnTo>
                    <a:pt x="114" y="3"/>
                  </a:lnTo>
                  <a:lnTo>
                    <a:pt x="114" y="0"/>
                  </a:lnTo>
                  <a:lnTo>
                    <a:pt x="117" y="1"/>
                  </a:lnTo>
                  <a:lnTo>
                    <a:pt x="122" y="0"/>
                  </a:lnTo>
                  <a:lnTo>
                    <a:pt x="143" y="5"/>
                  </a:lnTo>
                  <a:lnTo>
                    <a:pt x="148" y="5"/>
                  </a:lnTo>
                  <a:lnTo>
                    <a:pt x="155" y="11"/>
                  </a:lnTo>
                  <a:lnTo>
                    <a:pt x="159" y="12"/>
                  </a:lnTo>
                  <a:lnTo>
                    <a:pt x="170" y="12"/>
                  </a:lnTo>
                  <a:lnTo>
                    <a:pt x="188" y="14"/>
                  </a:lnTo>
                  <a:lnTo>
                    <a:pt x="191" y="11"/>
                  </a:lnTo>
                  <a:lnTo>
                    <a:pt x="192" y="10"/>
                  </a:lnTo>
                  <a:close/>
                  <a:moveTo>
                    <a:pt x="33" y="50"/>
                  </a:moveTo>
                  <a:lnTo>
                    <a:pt x="33" y="50"/>
                  </a:lnTo>
                  <a:lnTo>
                    <a:pt x="30" y="53"/>
                  </a:lnTo>
                  <a:lnTo>
                    <a:pt x="29" y="51"/>
                  </a:lnTo>
                  <a:lnTo>
                    <a:pt x="28" y="50"/>
                  </a:lnTo>
                  <a:lnTo>
                    <a:pt x="25" y="57"/>
                  </a:lnTo>
                  <a:lnTo>
                    <a:pt x="21" y="58"/>
                  </a:lnTo>
                  <a:lnTo>
                    <a:pt x="19" y="57"/>
                  </a:lnTo>
                  <a:lnTo>
                    <a:pt x="19" y="54"/>
                  </a:lnTo>
                  <a:lnTo>
                    <a:pt x="17" y="47"/>
                  </a:lnTo>
                  <a:lnTo>
                    <a:pt x="14" y="46"/>
                  </a:lnTo>
                  <a:lnTo>
                    <a:pt x="9" y="45"/>
                  </a:lnTo>
                  <a:lnTo>
                    <a:pt x="6" y="43"/>
                  </a:lnTo>
                  <a:lnTo>
                    <a:pt x="19" y="41"/>
                  </a:lnTo>
                  <a:lnTo>
                    <a:pt x="20" y="38"/>
                  </a:lnTo>
                  <a:lnTo>
                    <a:pt x="23" y="34"/>
                  </a:lnTo>
                  <a:lnTo>
                    <a:pt x="24" y="34"/>
                  </a:lnTo>
                  <a:lnTo>
                    <a:pt x="26" y="35"/>
                  </a:lnTo>
                  <a:lnTo>
                    <a:pt x="26" y="37"/>
                  </a:lnTo>
                  <a:lnTo>
                    <a:pt x="27" y="38"/>
                  </a:lnTo>
                  <a:lnTo>
                    <a:pt x="33" y="40"/>
                  </a:lnTo>
                  <a:lnTo>
                    <a:pt x="35" y="44"/>
                  </a:lnTo>
                  <a:lnTo>
                    <a:pt x="36" y="49"/>
                  </a:lnTo>
                  <a:lnTo>
                    <a:pt x="33" y="50"/>
                  </a:lnTo>
                  <a:close/>
                  <a:moveTo>
                    <a:pt x="46" y="66"/>
                  </a:moveTo>
                  <a:lnTo>
                    <a:pt x="46" y="66"/>
                  </a:lnTo>
                  <a:lnTo>
                    <a:pt x="43" y="67"/>
                  </a:lnTo>
                  <a:lnTo>
                    <a:pt x="37" y="63"/>
                  </a:lnTo>
                  <a:lnTo>
                    <a:pt x="39" y="60"/>
                  </a:lnTo>
                  <a:lnTo>
                    <a:pt x="40" y="59"/>
                  </a:lnTo>
                  <a:lnTo>
                    <a:pt x="46" y="60"/>
                  </a:lnTo>
                  <a:lnTo>
                    <a:pt x="46" y="65"/>
                  </a:lnTo>
                  <a:lnTo>
                    <a:pt x="46" y="66"/>
                  </a:lnTo>
                  <a:close/>
                  <a:moveTo>
                    <a:pt x="23" y="62"/>
                  </a:moveTo>
                  <a:lnTo>
                    <a:pt x="23" y="62"/>
                  </a:lnTo>
                  <a:lnTo>
                    <a:pt x="26" y="63"/>
                  </a:lnTo>
                  <a:lnTo>
                    <a:pt x="28" y="63"/>
                  </a:lnTo>
                  <a:lnTo>
                    <a:pt x="30" y="62"/>
                  </a:lnTo>
                  <a:lnTo>
                    <a:pt x="34" y="63"/>
                  </a:lnTo>
                  <a:lnTo>
                    <a:pt x="44" y="70"/>
                  </a:lnTo>
                  <a:lnTo>
                    <a:pt x="45" y="72"/>
                  </a:lnTo>
                  <a:lnTo>
                    <a:pt x="39" y="73"/>
                  </a:lnTo>
                  <a:lnTo>
                    <a:pt x="38" y="75"/>
                  </a:lnTo>
                  <a:lnTo>
                    <a:pt x="36" y="77"/>
                  </a:lnTo>
                  <a:lnTo>
                    <a:pt x="35" y="77"/>
                  </a:lnTo>
                  <a:lnTo>
                    <a:pt x="32" y="80"/>
                  </a:lnTo>
                  <a:lnTo>
                    <a:pt x="28" y="83"/>
                  </a:lnTo>
                  <a:lnTo>
                    <a:pt x="27" y="85"/>
                  </a:lnTo>
                  <a:lnTo>
                    <a:pt x="20" y="85"/>
                  </a:lnTo>
                  <a:lnTo>
                    <a:pt x="16" y="86"/>
                  </a:lnTo>
                  <a:lnTo>
                    <a:pt x="13" y="89"/>
                  </a:lnTo>
                  <a:lnTo>
                    <a:pt x="11" y="96"/>
                  </a:lnTo>
                  <a:lnTo>
                    <a:pt x="9" y="101"/>
                  </a:lnTo>
                  <a:lnTo>
                    <a:pt x="7" y="103"/>
                  </a:lnTo>
                  <a:lnTo>
                    <a:pt x="4" y="103"/>
                  </a:lnTo>
                  <a:lnTo>
                    <a:pt x="3" y="101"/>
                  </a:lnTo>
                  <a:lnTo>
                    <a:pt x="4" y="99"/>
                  </a:lnTo>
                  <a:lnTo>
                    <a:pt x="9" y="92"/>
                  </a:lnTo>
                  <a:lnTo>
                    <a:pt x="10" y="90"/>
                  </a:lnTo>
                  <a:lnTo>
                    <a:pt x="7" y="89"/>
                  </a:lnTo>
                  <a:lnTo>
                    <a:pt x="5" y="86"/>
                  </a:lnTo>
                  <a:lnTo>
                    <a:pt x="0" y="83"/>
                  </a:lnTo>
                  <a:lnTo>
                    <a:pt x="0" y="81"/>
                  </a:lnTo>
                  <a:lnTo>
                    <a:pt x="1" y="81"/>
                  </a:lnTo>
                  <a:lnTo>
                    <a:pt x="2" y="80"/>
                  </a:lnTo>
                  <a:lnTo>
                    <a:pt x="3" y="78"/>
                  </a:lnTo>
                  <a:lnTo>
                    <a:pt x="4" y="76"/>
                  </a:lnTo>
                  <a:lnTo>
                    <a:pt x="0" y="69"/>
                  </a:lnTo>
                  <a:lnTo>
                    <a:pt x="2" y="68"/>
                  </a:lnTo>
                  <a:lnTo>
                    <a:pt x="4" y="69"/>
                  </a:lnTo>
                  <a:lnTo>
                    <a:pt x="7" y="71"/>
                  </a:lnTo>
                  <a:lnTo>
                    <a:pt x="9" y="68"/>
                  </a:lnTo>
                  <a:lnTo>
                    <a:pt x="11" y="68"/>
                  </a:lnTo>
                  <a:lnTo>
                    <a:pt x="12" y="69"/>
                  </a:lnTo>
                  <a:lnTo>
                    <a:pt x="14" y="64"/>
                  </a:lnTo>
                  <a:lnTo>
                    <a:pt x="19" y="63"/>
                  </a:lnTo>
                  <a:lnTo>
                    <a:pt x="21" y="6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497" name="Faroe Islands">
              <a:extLst>
                <a:ext uri="{FF2B5EF4-FFF2-40B4-BE49-F238E27FC236}">
                  <a16:creationId xmlns:a16="http://schemas.microsoft.com/office/drawing/2014/main" id="{42D06378-6D12-41F3-ACAE-23CAAABBF912}"/>
                </a:ext>
              </a:extLst>
            </p:cNvPr>
            <p:cNvSpPr>
              <a:spLocks noEditPoints="1"/>
            </p:cNvSpPr>
            <p:nvPr/>
          </p:nvSpPr>
          <p:spPr bwMode="auto">
            <a:xfrm>
              <a:off x="5595857" y="2527920"/>
              <a:ext cx="29017" cy="52964"/>
            </a:xfrm>
            <a:custGeom>
              <a:avLst/>
              <a:gdLst>
                <a:gd name="T0" fmla="*/ 31 w 31"/>
                <a:gd name="T1" fmla="*/ 6 h 62"/>
                <a:gd name="T2" fmla="*/ 28 w 31"/>
                <a:gd name="T3" fmla="*/ 10 h 62"/>
                <a:gd name="T4" fmla="*/ 27 w 31"/>
                <a:gd name="T5" fmla="*/ 8 h 62"/>
                <a:gd name="T6" fmla="*/ 27 w 31"/>
                <a:gd name="T7" fmla="*/ 0 h 62"/>
                <a:gd name="T8" fmla="*/ 31 w 31"/>
                <a:gd name="T9" fmla="*/ 6 h 62"/>
                <a:gd name="T10" fmla="*/ 24 w 31"/>
                <a:gd name="T11" fmla="*/ 8 h 62"/>
                <a:gd name="T12" fmla="*/ 22 w 31"/>
                <a:gd name="T13" fmla="*/ 17 h 62"/>
                <a:gd name="T14" fmla="*/ 18 w 31"/>
                <a:gd name="T15" fmla="*/ 14 h 62"/>
                <a:gd name="T16" fmla="*/ 18 w 31"/>
                <a:gd name="T17" fmla="*/ 17 h 62"/>
                <a:gd name="T18" fmla="*/ 21 w 31"/>
                <a:gd name="T19" fmla="*/ 24 h 62"/>
                <a:gd name="T20" fmla="*/ 21 w 31"/>
                <a:gd name="T21" fmla="*/ 27 h 62"/>
                <a:gd name="T22" fmla="*/ 12 w 31"/>
                <a:gd name="T23" fmla="*/ 17 h 62"/>
                <a:gd name="T24" fmla="*/ 14 w 31"/>
                <a:gd name="T25" fmla="*/ 2 h 62"/>
                <a:gd name="T26" fmla="*/ 24 w 31"/>
                <a:gd name="T27" fmla="*/ 8 h 62"/>
                <a:gd name="T28" fmla="*/ 7 w 31"/>
                <a:gd name="T29" fmla="*/ 14 h 62"/>
                <a:gd name="T30" fmla="*/ 11 w 31"/>
                <a:gd name="T31" fmla="*/ 19 h 62"/>
                <a:gd name="T32" fmla="*/ 7 w 31"/>
                <a:gd name="T33" fmla="*/ 21 h 62"/>
                <a:gd name="T34" fmla="*/ 1 w 31"/>
                <a:gd name="T35" fmla="*/ 18 h 62"/>
                <a:gd name="T36" fmla="*/ 2 w 31"/>
                <a:gd name="T37" fmla="*/ 14 h 62"/>
                <a:gd name="T38" fmla="*/ 7 w 31"/>
                <a:gd name="T39" fmla="*/ 14 h 62"/>
                <a:gd name="T40" fmla="*/ 25 w 31"/>
                <a:gd name="T41" fmla="*/ 36 h 62"/>
                <a:gd name="T42" fmla="*/ 23 w 31"/>
                <a:gd name="T43" fmla="*/ 39 h 62"/>
                <a:gd name="T44" fmla="*/ 18 w 31"/>
                <a:gd name="T45" fmla="*/ 34 h 62"/>
                <a:gd name="T46" fmla="*/ 16 w 31"/>
                <a:gd name="T47" fmla="*/ 30 h 62"/>
                <a:gd name="T48" fmla="*/ 19 w 31"/>
                <a:gd name="T49" fmla="*/ 30 h 62"/>
                <a:gd name="T50" fmla="*/ 24 w 31"/>
                <a:gd name="T51" fmla="*/ 35 h 62"/>
                <a:gd name="T52" fmla="*/ 22 w 31"/>
                <a:gd name="T53" fmla="*/ 60 h 62"/>
                <a:gd name="T54" fmla="*/ 23 w 31"/>
                <a:gd name="T55" fmla="*/ 62 h 62"/>
                <a:gd name="T56" fmla="*/ 20 w 31"/>
                <a:gd name="T57" fmla="*/ 59 h 62"/>
                <a:gd name="T58" fmla="*/ 15 w 31"/>
                <a:gd name="T59" fmla="*/ 50 h 62"/>
                <a:gd name="T60" fmla="*/ 16 w 31"/>
                <a:gd name="T61" fmla="*/ 48 h 62"/>
                <a:gd name="T62" fmla="*/ 20 w 31"/>
                <a:gd name="T63" fmla="*/ 51 h 62"/>
                <a:gd name="T64" fmla="*/ 21 w 31"/>
                <a:gd name="T65"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62">
                  <a:moveTo>
                    <a:pt x="31" y="6"/>
                  </a:moveTo>
                  <a:lnTo>
                    <a:pt x="31" y="6"/>
                  </a:lnTo>
                  <a:lnTo>
                    <a:pt x="30" y="11"/>
                  </a:lnTo>
                  <a:lnTo>
                    <a:pt x="28" y="10"/>
                  </a:lnTo>
                  <a:lnTo>
                    <a:pt x="27" y="10"/>
                  </a:lnTo>
                  <a:lnTo>
                    <a:pt x="27" y="8"/>
                  </a:lnTo>
                  <a:lnTo>
                    <a:pt x="27" y="5"/>
                  </a:lnTo>
                  <a:lnTo>
                    <a:pt x="27" y="0"/>
                  </a:lnTo>
                  <a:lnTo>
                    <a:pt x="29" y="4"/>
                  </a:lnTo>
                  <a:lnTo>
                    <a:pt x="31" y="6"/>
                  </a:lnTo>
                  <a:close/>
                  <a:moveTo>
                    <a:pt x="24" y="8"/>
                  </a:moveTo>
                  <a:lnTo>
                    <a:pt x="24" y="8"/>
                  </a:lnTo>
                  <a:lnTo>
                    <a:pt x="24" y="17"/>
                  </a:lnTo>
                  <a:lnTo>
                    <a:pt x="22" y="17"/>
                  </a:lnTo>
                  <a:lnTo>
                    <a:pt x="20" y="15"/>
                  </a:lnTo>
                  <a:lnTo>
                    <a:pt x="18" y="14"/>
                  </a:lnTo>
                  <a:lnTo>
                    <a:pt x="18" y="15"/>
                  </a:lnTo>
                  <a:lnTo>
                    <a:pt x="18" y="17"/>
                  </a:lnTo>
                  <a:lnTo>
                    <a:pt x="19" y="18"/>
                  </a:lnTo>
                  <a:lnTo>
                    <a:pt x="21" y="24"/>
                  </a:lnTo>
                  <a:lnTo>
                    <a:pt x="22" y="26"/>
                  </a:lnTo>
                  <a:lnTo>
                    <a:pt x="21" y="27"/>
                  </a:lnTo>
                  <a:lnTo>
                    <a:pt x="19" y="25"/>
                  </a:lnTo>
                  <a:lnTo>
                    <a:pt x="12" y="17"/>
                  </a:lnTo>
                  <a:lnTo>
                    <a:pt x="7" y="4"/>
                  </a:lnTo>
                  <a:lnTo>
                    <a:pt x="14" y="2"/>
                  </a:lnTo>
                  <a:lnTo>
                    <a:pt x="19" y="6"/>
                  </a:lnTo>
                  <a:lnTo>
                    <a:pt x="24" y="8"/>
                  </a:lnTo>
                  <a:close/>
                  <a:moveTo>
                    <a:pt x="7" y="14"/>
                  </a:moveTo>
                  <a:lnTo>
                    <a:pt x="7" y="14"/>
                  </a:lnTo>
                  <a:lnTo>
                    <a:pt x="10" y="17"/>
                  </a:lnTo>
                  <a:lnTo>
                    <a:pt x="11" y="19"/>
                  </a:lnTo>
                  <a:lnTo>
                    <a:pt x="9" y="20"/>
                  </a:lnTo>
                  <a:lnTo>
                    <a:pt x="7" y="21"/>
                  </a:lnTo>
                  <a:lnTo>
                    <a:pt x="5" y="20"/>
                  </a:lnTo>
                  <a:lnTo>
                    <a:pt x="1" y="18"/>
                  </a:lnTo>
                  <a:lnTo>
                    <a:pt x="0" y="14"/>
                  </a:lnTo>
                  <a:lnTo>
                    <a:pt x="2" y="14"/>
                  </a:lnTo>
                  <a:lnTo>
                    <a:pt x="6" y="13"/>
                  </a:lnTo>
                  <a:lnTo>
                    <a:pt x="7" y="14"/>
                  </a:lnTo>
                  <a:close/>
                  <a:moveTo>
                    <a:pt x="25" y="36"/>
                  </a:moveTo>
                  <a:lnTo>
                    <a:pt x="25" y="36"/>
                  </a:lnTo>
                  <a:lnTo>
                    <a:pt x="24" y="39"/>
                  </a:lnTo>
                  <a:lnTo>
                    <a:pt x="23" y="39"/>
                  </a:lnTo>
                  <a:lnTo>
                    <a:pt x="20" y="36"/>
                  </a:lnTo>
                  <a:lnTo>
                    <a:pt x="18" y="34"/>
                  </a:lnTo>
                  <a:lnTo>
                    <a:pt x="17" y="33"/>
                  </a:lnTo>
                  <a:lnTo>
                    <a:pt x="16" y="30"/>
                  </a:lnTo>
                  <a:lnTo>
                    <a:pt x="18" y="30"/>
                  </a:lnTo>
                  <a:lnTo>
                    <a:pt x="19" y="30"/>
                  </a:lnTo>
                  <a:lnTo>
                    <a:pt x="23" y="33"/>
                  </a:lnTo>
                  <a:lnTo>
                    <a:pt x="24" y="35"/>
                  </a:lnTo>
                  <a:lnTo>
                    <a:pt x="25" y="36"/>
                  </a:lnTo>
                  <a:close/>
                  <a:moveTo>
                    <a:pt x="22" y="60"/>
                  </a:moveTo>
                  <a:lnTo>
                    <a:pt x="22" y="60"/>
                  </a:lnTo>
                  <a:lnTo>
                    <a:pt x="23" y="62"/>
                  </a:lnTo>
                  <a:lnTo>
                    <a:pt x="22" y="62"/>
                  </a:lnTo>
                  <a:lnTo>
                    <a:pt x="20" y="59"/>
                  </a:lnTo>
                  <a:lnTo>
                    <a:pt x="16" y="54"/>
                  </a:lnTo>
                  <a:lnTo>
                    <a:pt x="15" y="50"/>
                  </a:lnTo>
                  <a:lnTo>
                    <a:pt x="15" y="48"/>
                  </a:lnTo>
                  <a:lnTo>
                    <a:pt x="16" y="48"/>
                  </a:lnTo>
                  <a:lnTo>
                    <a:pt x="17" y="50"/>
                  </a:lnTo>
                  <a:lnTo>
                    <a:pt x="20" y="51"/>
                  </a:lnTo>
                  <a:lnTo>
                    <a:pt x="21" y="52"/>
                  </a:lnTo>
                  <a:lnTo>
                    <a:pt x="21" y="54"/>
                  </a:lnTo>
                  <a:lnTo>
                    <a:pt x="22" y="5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498" name="France">
              <a:extLst>
                <a:ext uri="{FF2B5EF4-FFF2-40B4-BE49-F238E27FC236}">
                  <a16:creationId xmlns:a16="http://schemas.microsoft.com/office/drawing/2014/main" id="{92B4AE1B-DC59-4D0C-8873-4088F46FA990}"/>
                </a:ext>
              </a:extLst>
            </p:cNvPr>
            <p:cNvSpPr>
              <a:spLocks noEditPoints="1"/>
            </p:cNvSpPr>
            <p:nvPr/>
          </p:nvSpPr>
          <p:spPr bwMode="auto">
            <a:xfrm>
              <a:off x="5673977" y="3075208"/>
              <a:ext cx="430776" cy="370743"/>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rgbClr val="800000"/>
            </a:solidFill>
            <a:ln w="3175" cap="flat">
              <a:solidFill>
                <a:schemeClr val="bg2">
                  <a:lumMod val="50000"/>
                </a:schemeClr>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499" name="Greece">
              <a:extLst>
                <a:ext uri="{FF2B5EF4-FFF2-40B4-BE49-F238E27FC236}">
                  <a16:creationId xmlns:a16="http://schemas.microsoft.com/office/drawing/2014/main" id="{643A739E-C1D5-484E-BE33-CD2E9B24ADFF}"/>
                </a:ext>
              </a:extLst>
            </p:cNvPr>
            <p:cNvSpPr>
              <a:spLocks noEditPoints="1"/>
            </p:cNvSpPr>
            <p:nvPr/>
          </p:nvSpPr>
          <p:spPr bwMode="auto">
            <a:xfrm>
              <a:off x="6408304" y="3432219"/>
              <a:ext cx="256680" cy="229509"/>
            </a:xfrm>
            <a:custGeom>
              <a:avLst/>
              <a:gdLst>
                <a:gd name="T0" fmla="*/ 209 w 267"/>
                <a:gd name="T1" fmla="*/ 30 h 270"/>
                <a:gd name="T2" fmla="*/ 157 w 267"/>
                <a:gd name="T3" fmla="*/ 37 h 270"/>
                <a:gd name="T4" fmla="*/ 145 w 267"/>
                <a:gd name="T5" fmla="*/ 62 h 270"/>
                <a:gd name="T6" fmla="*/ 125 w 267"/>
                <a:gd name="T7" fmla="*/ 63 h 270"/>
                <a:gd name="T8" fmla="*/ 99 w 267"/>
                <a:gd name="T9" fmla="*/ 48 h 270"/>
                <a:gd name="T10" fmla="*/ 109 w 267"/>
                <a:gd name="T11" fmla="*/ 108 h 270"/>
                <a:gd name="T12" fmla="*/ 93 w 267"/>
                <a:gd name="T13" fmla="*/ 118 h 270"/>
                <a:gd name="T14" fmla="*/ 137 w 267"/>
                <a:gd name="T15" fmla="*/ 163 h 270"/>
                <a:gd name="T16" fmla="*/ 111 w 267"/>
                <a:gd name="T17" fmla="*/ 167 h 270"/>
                <a:gd name="T18" fmla="*/ 97 w 267"/>
                <a:gd name="T19" fmla="*/ 168 h 270"/>
                <a:gd name="T20" fmla="*/ 92 w 267"/>
                <a:gd name="T21" fmla="*/ 200 h 270"/>
                <a:gd name="T22" fmla="*/ 65 w 267"/>
                <a:gd name="T23" fmla="*/ 196 h 270"/>
                <a:gd name="T24" fmla="*/ 59 w 267"/>
                <a:gd name="T25" fmla="*/ 145 h 270"/>
                <a:gd name="T26" fmla="*/ 110 w 267"/>
                <a:gd name="T27" fmla="*/ 147 h 270"/>
                <a:gd name="T28" fmla="*/ 64 w 267"/>
                <a:gd name="T29" fmla="*/ 138 h 270"/>
                <a:gd name="T30" fmla="*/ 35 w 267"/>
                <a:gd name="T31" fmla="*/ 115 h 270"/>
                <a:gd name="T32" fmla="*/ 17 w 267"/>
                <a:gd name="T33" fmla="*/ 90 h 270"/>
                <a:gd name="T34" fmla="*/ 21 w 267"/>
                <a:gd name="T35" fmla="*/ 74 h 270"/>
                <a:gd name="T36" fmla="*/ 41 w 267"/>
                <a:gd name="T37" fmla="*/ 52 h 270"/>
                <a:gd name="T38" fmla="*/ 73 w 267"/>
                <a:gd name="T39" fmla="*/ 26 h 270"/>
                <a:gd name="T40" fmla="*/ 118 w 267"/>
                <a:gd name="T41" fmla="*/ 15 h 270"/>
                <a:gd name="T42" fmla="*/ 156 w 267"/>
                <a:gd name="T43" fmla="*/ 14 h 270"/>
                <a:gd name="T44" fmla="*/ 202 w 267"/>
                <a:gd name="T45" fmla="*/ 10 h 270"/>
                <a:gd name="T46" fmla="*/ 160 w 267"/>
                <a:gd name="T47" fmla="*/ 42 h 270"/>
                <a:gd name="T48" fmla="*/ 178 w 267"/>
                <a:gd name="T49" fmla="*/ 80 h 270"/>
                <a:gd name="T50" fmla="*/ 178 w 267"/>
                <a:gd name="T51" fmla="*/ 71 h 270"/>
                <a:gd name="T52" fmla="*/ 7 w 267"/>
                <a:gd name="T53" fmla="*/ 85 h 270"/>
                <a:gd name="T54" fmla="*/ 213 w 267"/>
                <a:gd name="T55" fmla="*/ 109 h 270"/>
                <a:gd name="T56" fmla="*/ 201 w 267"/>
                <a:gd name="T57" fmla="*/ 100 h 270"/>
                <a:gd name="T58" fmla="*/ 123 w 267"/>
                <a:gd name="T59" fmla="*/ 104 h 270"/>
                <a:gd name="T60" fmla="*/ 144 w 267"/>
                <a:gd name="T61" fmla="*/ 143 h 270"/>
                <a:gd name="T62" fmla="*/ 140 w 267"/>
                <a:gd name="T63" fmla="*/ 142 h 270"/>
                <a:gd name="T64" fmla="*/ 102 w 267"/>
                <a:gd name="T65" fmla="*/ 119 h 270"/>
                <a:gd name="T66" fmla="*/ 151 w 267"/>
                <a:gd name="T67" fmla="*/ 113 h 270"/>
                <a:gd name="T68" fmla="*/ 32 w 267"/>
                <a:gd name="T69" fmla="*/ 128 h 270"/>
                <a:gd name="T70" fmla="*/ 203 w 267"/>
                <a:gd name="T71" fmla="*/ 140 h 270"/>
                <a:gd name="T72" fmla="*/ 30 w 267"/>
                <a:gd name="T73" fmla="*/ 137 h 270"/>
                <a:gd name="T74" fmla="*/ 22 w 267"/>
                <a:gd name="T75" fmla="*/ 143 h 270"/>
                <a:gd name="T76" fmla="*/ 119 w 267"/>
                <a:gd name="T77" fmla="*/ 153 h 270"/>
                <a:gd name="T78" fmla="*/ 165 w 267"/>
                <a:gd name="T79" fmla="*/ 156 h 270"/>
                <a:gd name="T80" fmla="*/ 224 w 267"/>
                <a:gd name="T81" fmla="*/ 159 h 270"/>
                <a:gd name="T82" fmla="*/ 147 w 267"/>
                <a:gd name="T83" fmla="*/ 169 h 270"/>
                <a:gd name="T84" fmla="*/ 174 w 267"/>
                <a:gd name="T85" fmla="*/ 167 h 270"/>
                <a:gd name="T86" fmla="*/ 176 w 267"/>
                <a:gd name="T87" fmla="*/ 172 h 270"/>
                <a:gd name="T88" fmla="*/ 148 w 267"/>
                <a:gd name="T89" fmla="*/ 176 h 270"/>
                <a:gd name="T90" fmla="*/ 184 w 267"/>
                <a:gd name="T91" fmla="*/ 192 h 270"/>
                <a:gd name="T92" fmla="*/ 174 w 267"/>
                <a:gd name="T93" fmla="*/ 185 h 270"/>
                <a:gd name="T94" fmla="*/ 157 w 267"/>
                <a:gd name="T95" fmla="*/ 194 h 270"/>
                <a:gd name="T96" fmla="*/ 200 w 267"/>
                <a:gd name="T97" fmla="*/ 195 h 270"/>
                <a:gd name="T98" fmla="*/ 179 w 267"/>
                <a:gd name="T99" fmla="*/ 204 h 270"/>
                <a:gd name="T100" fmla="*/ 150 w 267"/>
                <a:gd name="T101" fmla="*/ 201 h 270"/>
                <a:gd name="T102" fmla="*/ 206 w 267"/>
                <a:gd name="T103" fmla="*/ 209 h 270"/>
                <a:gd name="T104" fmla="*/ 181 w 267"/>
                <a:gd name="T105" fmla="*/ 213 h 270"/>
                <a:gd name="T106" fmla="*/ 265 w 267"/>
                <a:gd name="T107" fmla="*/ 222 h 270"/>
                <a:gd name="T108" fmla="*/ 235 w 267"/>
                <a:gd name="T109" fmla="*/ 250 h 270"/>
                <a:gd name="T110" fmla="*/ 133 w 267"/>
                <a:gd name="T111" fmla="*/ 248 h 270"/>
                <a:gd name="T112" fmla="*/ 152 w 267"/>
                <a:gd name="T113" fmla="*/ 254 h 270"/>
                <a:gd name="T114" fmla="*/ 203 w 267"/>
                <a:gd name="T115" fmla="*/ 260 h 270"/>
                <a:gd name="T116" fmla="*/ 158 w 267"/>
                <a:gd name="T117" fmla="*/ 265 h 270"/>
                <a:gd name="T118" fmla="*/ 127 w 267"/>
                <a:gd name="T119" fmla="*/ 24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 h="270">
                  <a:moveTo>
                    <a:pt x="208" y="2"/>
                  </a:moveTo>
                  <a:lnTo>
                    <a:pt x="208" y="2"/>
                  </a:lnTo>
                  <a:lnTo>
                    <a:pt x="211" y="2"/>
                  </a:lnTo>
                  <a:lnTo>
                    <a:pt x="212" y="4"/>
                  </a:lnTo>
                  <a:lnTo>
                    <a:pt x="213" y="5"/>
                  </a:lnTo>
                  <a:lnTo>
                    <a:pt x="215" y="6"/>
                  </a:lnTo>
                  <a:lnTo>
                    <a:pt x="216" y="6"/>
                  </a:lnTo>
                  <a:lnTo>
                    <a:pt x="217" y="10"/>
                  </a:lnTo>
                  <a:lnTo>
                    <a:pt x="217" y="15"/>
                  </a:lnTo>
                  <a:lnTo>
                    <a:pt x="217" y="17"/>
                  </a:lnTo>
                  <a:lnTo>
                    <a:pt x="215" y="17"/>
                  </a:lnTo>
                  <a:lnTo>
                    <a:pt x="208" y="21"/>
                  </a:lnTo>
                  <a:lnTo>
                    <a:pt x="208" y="25"/>
                  </a:lnTo>
                  <a:lnTo>
                    <a:pt x="208" y="27"/>
                  </a:lnTo>
                  <a:lnTo>
                    <a:pt x="208" y="29"/>
                  </a:lnTo>
                  <a:lnTo>
                    <a:pt x="209" y="30"/>
                  </a:lnTo>
                  <a:lnTo>
                    <a:pt x="209" y="31"/>
                  </a:lnTo>
                  <a:lnTo>
                    <a:pt x="208" y="33"/>
                  </a:lnTo>
                  <a:lnTo>
                    <a:pt x="205" y="36"/>
                  </a:lnTo>
                  <a:lnTo>
                    <a:pt x="203" y="38"/>
                  </a:lnTo>
                  <a:lnTo>
                    <a:pt x="201" y="42"/>
                  </a:lnTo>
                  <a:lnTo>
                    <a:pt x="200" y="42"/>
                  </a:lnTo>
                  <a:lnTo>
                    <a:pt x="199" y="42"/>
                  </a:lnTo>
                  <a:lnTo>
                    <a:pt x="198" y="41"/>
                  </a:lnTo>
                  <a:lnTo>
                    <a:pt x="193" y="38"/>
                  </a:lnTo>
                  <a:lnTo>
                    <a:pt x="182" y="36"/>
                  </a:lnTo>
                  <a:lnTo>
                    <a:pt x="177" y="34"/>
                  </a:lnTo>
                  <a:lnTo>
                    <a:pt x="175" y="34"/>
                  </a:lnTo>
                  <a:lnTo>
                    <a:pt x="170" y="31"/>
                  </a:lnTo>
                  <a:lnTo>
                    <a:pt x="167" y="33"/>
                  </a:lnTo>
                  <a:lnTo>
                    <a:pt x="160" y="37"/>
                  </a:lnTo>
                  <a:lnTo>
                    <a:pt x="157" y="37"/>
                  </a:lnTo>
                  <a:lnTo>
                    <a:pt x="153" y="34"/>
                  </a:lnTo>
                  <a:lnTo>
                    <a:pt x="150" y="33"/>
                  </a:lnTo>
                  <a:lnTo>
                    <a:pt x="148" y="35"/>
                  </a:lnTo>
                  <a:lnTo>
                    <a:pt x="143" y="40"/>
                  </a:lnTo>
                  <a:lnTo>
                    <a:pt x="138" y="43"/>
                  </a:lnTo>
                  <a:lnTo>
                    <a:pt x="134" y="42"/>
                  </a:lnTo>
                  <a:lnTo>
                    <a:pt x="128" y="42"/>
                  </a:lnTo>
                  <a:lnTo>
                    <a:pt x="128" y="45"/>
                  </a:lnTo>
                  <a:lnTo>
                    <a:pt x="129" y="47"/>
                  </a:lnTo>
                  <a:lnTo>
                    <a:pt x="132" y="50"/>
                  </a:lnTo>
                  <a:lnTo>
                    <a:pt x="130" y="53"/>
                  </a:lnTo>
                  <a:lnTo>
                    <a:pt x="131" y="55"/>
                  </a:lnTo>
                  <a:lnTo>
                    <a:pt x="133" y="56"/>
                  </a:lnTo>
                  <a:lnTo>
                    <a:pt x="136" y="55"/>
                  </a:lnTo>
                  <a:lnTo>
                    <a:pt x="142" y="59"/>
                  </a:lnTo>
                  <a:lnTo>
                    <a:pt x="145" y="62"/>
                  </a:lnTo>
                  <a:lnTo>
                    <a:pt x="146" y="66"/>
                  </a:lnTo>
                  <a:lnTo>
                    <a:pt x="143" y="63"/>
                  </a:lnTo>
                  <a:lnTo>
                    <a:pt x="140" y="61"/>
                  </a:lnTo>
                  <a:lnTo>
                    <a:pt x="137" y="60"/>
                  </a:lnTo>
                  <a:lnTo>
                    <a:pt x="133" y="58"/>
                  </a:lnTo>
                  <a:lnTo>
                    <a:pt x="130" y="57"/>
                  </a:lnTo>
                  <a:lnTo>
                    <a:pt x="127" y="59"/>
                  </a:lnTo>
                  <a:lnTo>
                    <a:pt x="127" y="60"/>
                  </a:lnTo>
                  <a:lnTo>
                    <a:pt x="130" y="64"/>
                  </a:lnTo>
                  <a:lnTo>
                    <a:pt x="133" y="66"/>
                  </a:lnTo>
                  <a:lnTo>
                    <a:pt x="134" y="67"/>
                  </a:lnTo>
                  <a:lnTo>
                    <a:pt x="136" y="71"/>
                  </a:lnTo>
                  <a:lnTo>
                    <a:pt x="135" y="72"/>
                  </a:lnTo>
                  <a:lnTo>
                    <a:pt x="134" y="74"/>
                  </a:lnTo>
                  <a:lnTo>
                    <a:pt x="130" y="71"/>
                  </a:lnTo>
                  <a:lnTo>
                    <a:pt x="125" y="63"/>
                  </a:lnTo>
                  <a:lnTo>
                    <a:pt x="118" y="61"/>
                  </a:lnTo>
                  <a:lnTo>
                    <a:pt x="116" y="63"/>
                  </a:lnTo>
                  <a:lnTo>
                    <a:pt x="118" y="67"/>
                  </a:lnTo>
                  <a:lnTo>
                    <a:pt x="119" y="69"/>
                  </a:lnTo>
                  <a:lnTo>
                    <a:pt x="125" y="74"/>
                  </a:lnTo>
                  <a:lnTo>
                    <a:pt x="125" y="75"/>
                  </a:lnTo>
                  <a:lnTo>
                    <a:pt x="124" y="75"/>
                  </a:lnTo>
                  <a:lnTo>
                    <a:pt x="117" y="72"/>
                  </a:lnTo>
                  <a:lnTo>
                    <a:pt x="115" y="68"/>
                  </a:lnTo>
                  <a:lnTo>
                    <a:pt x="114" y="63"/>
                  </a:lnTo>
                  <a:lnTo>
                    <a:pt x="107" y="60"/>
                  </a:lnTo>
                  <a:lnTo>
                    <a:pt x="101" y="56"/>
                  </a:lnTo>
                  <a:lnTo>
                    <a:pt x="100" y="52"/>
                  </a:lnTo>
                  <a:lnTo>
                    <a:pt x="101" y="51"/>
                  </a:lnTo>
                  <a:lnTo>
                    <a:pt x="102" y="48"/>
                  </a:lnTo>
                  <a:lnTo>
                    <a:pt x="99" y="48"/>
                  </a:lnTo>
                  <a:lnTo>
                    <a:pt x="96" y="50"/>
                  </a:lnTo>
                  <a:lnTo>
                    <a:pt x="93" y="52"/>
                  </a:lnTo>
                  <a:lnTo>
                    <a:pt x="93" y="55"/>
                  </a:lnTo>
                  <a:lnTo>
                    <a:pt x="93" y="57"/>
                  </a:lnTo>
                  <a:lnTo>
                    <a:pt x="92" y="61"/>
                  </a:lnTo>
                  <a:lnTo>
                    <a:pt x="91" y="67"/>
                  </a:lnTo>
                  <a:lnTo>
                    <a:pt x="92" y="71"/>
                  </a:lnTo>
                  <a:lnTo>
                    <a:pt x="99" y="80"/>
                  </a:lnTo>
                  <a:lnTo>
                    <a:pt x="102" y="87"/>
                  </a:lnTo>
                  <a:lnTo>
                    <a:pt x="104" y="90"/>
                  </a:lnTo>
                  <a:lnTo>
                    <a:pt x="108" y="93"/>
                  </a:lnTo>
                  <a:lnTo>
                    <a:pt x="112" y="98"/>
                  </a:lnTo>
                  <a:lnTo>
                    <a:pt x="113" y="101"/>
                  </a:lnTo>
                  <a:lnTo>
                    <a:pt x="115" y="105"/>
                  </a:lnTo>
                  <a:lnTo>
                    <a:pt x="111" y="108"/>
                  </a:lnTo>
                  <a:lnTo>
                    <a:pt x="109" y="108"/>
                  </a:lnTo>
                  <a:lnTo>
                    <a:pt x="108" y="107"/>
                  </a:lnTo>
                  <a:lnTo>
                    <a:pt x="110" y="104"/>
                  </a:lnTo>
                  <a:lnTo>
                    <a:pt x="109" y="102"/>
                  </a:lnTo>
                  <a:lnTo>
                    <a:pt x="104" y="99"/>
                  </a:lnTo>
                  <a:lnTo>
                    <a:pt x="102" y="100"/>
                  </a:lnTo>
                  <a:lnTo>
                    <a:pt x="99" y="102"/>
                  </a:lnTo>
                  <a:lnTo>
                    <a:pt x="101" y="106"/>
                  </a:lnTo>
                  <a:lnTo>
                    <a:pt x="102" y="108"/>
                  </a:lnTo>
                  <a:lnTo>
                    <a:pt x="103" y="111"/>
                  </a:lnTo>
                  <a:lnTo>
                    <a:pt x="106" y="111"/>
                  </a:lnTo>
                  <a:lnTo>
                    <a:pt x="102" y="114"/>
                  </a:lnTo>
                  <a:lnTo>
                    <a:pt x="98" y="116"/>
                  </a:lnTo>
                  <a:lnTo>
                    <a:pt x="94" y="116"/>
                  </a:lnTo>
                  <a:lnTo>
                    <a:pt x="92" y="117"/>
                  </a:lnTo>
                  <a:lnTo>
                    <a:pt x="91" y="118"/>
                  </a:lnTo>
                  <a:lnTo>
                    <a:pt x="93" y="118"/>
                  </a:lnTo>
                  <a:lnTo>
                    <a:pt x="95" y="118"/>
                  </a:lnTo>
                  <a:lnTo>
                    <a:pt x="97" y="120"/>
                  </a:lnTo>
                  <a:lnTo>
                    <a:pt x="105" y="123"/>
                  </a:lnTo>
                  <a:lnTo>
                    <a:pt x="109" y="126"/>
                  </a:lnTo>
                  <a:lnTo>
                    <a:pt x="112" y="126"/>
                  </a:lnTo>
                  <a:lnTo>
                    <a:pt x="116" y="131"/>
                  </a:lnTo>
                  <a:lnTo>
                    <a:pt x="122" y="133"/>
                  </a:lnTo>
                  <a:lnTo>
                    <a:pt x="126" y="138"/>
                  </a:lnTo>
                  <a:lnTo>
                    <a:pt x="130" y="139"/>
                  </a:lnTo>
                  <a:lnTo>
                    <a:pt x="135" y="141"/>
                  </a:lnTo>
                  <a:lnTo>
                    <a:pt x="136" y="143"/>
                  </a:lnTo>
                  <a:lnTo>
                    <a:pt x="136" y="146"/>
                  </a:lnTo>
                  <a:lnTo>
                    <a:pt x="137" y="154"/>
                  </a:lnTo>
                  <a:lnTo>
                    <a:pt x="137" y="159"/>
                  </a:lnTo>
                  <a:lnTo>
                    <a:pt x="138" y="161"/>
                  </a:lnTo>
                  <a:lnTo>
                    <a:pt x="137" y="163"/>
                  </a:lnTo>
                  <a:lnTo>
                    <a:pt x="136" y="165"/>
                  </a:lnTo>
                  <a:lnTo>
                    <a:pt x="135" y="165"/>
                  </a:lnTo>
                  <a:lnTo>
                    <a:pt x="132" y="161"/>
                  </a:lnTo>
                  <a:lnTo>
                    <a:pt x="127" y="157"/>
                  </a:lnTo>
                  <a:lnTo>
                    <a:pt x="122" y="152"/>
                  </a:lnTo>
                  <a:lnTo>
                    <a:pt x="121" y="151"/>
                  </a:lnTo>
                  <a:lnTo>
                    <a:pt x="120" y="151"/>
                  </a:lnTo>
                  <a:lnTo>
                    <a:pt x="117" y="152"/>
                  </a:lnTo>
                  <a:lnTo>
                    <a:pt x="110" y="154"/>
                  </a:lnTo>
                  <a:lnTo>
                    <a:pt x="107" y="155"/>
                  </a:lnTo>
                  <a:lnTo>
                    <a:pt x="106" y="156"/>
                  </a:lnTo>
                  <a:lnTo>
                    <a:pt x="106" y="157"/>
                  </a:lnTo>
                  <a:lnTo>
                    <a:pt x="107" y="158"/>
                  </a:lnTo>
                  <a:lnTo>
                    <a:pt x="109" y="160"/>
                  </a:lnTo>
                  <a:lnTo>
                    <a:pt x="109" y="163"/>
                  </a:lnTo>
                  <a:lnTo>
                    <a:pt x="111" y="167"/>
                  </a:lnTo>
                  <a:lnTo>
                    <a:pt x="113" y="168"/>
                  </a:lnTo>
                  <a:lnTo>
                    <a:pt x="115" y="168"/>
                  </a:lnTo>
                  <a:lnTo>
                    <a:pt x="117" y="169"/>
                  </a:lnTo>
                  <a:lnTo>
                    <a:pt x="117" y="170"/>
                  </a:lnTo>
                  <a:lnTo>
                    <a:pt x="119" y="172"/>
                  </a:lnTo>
                  <a:lnTo>
                    <a:pt x="120" y="173"/>
                  </a:lnTo>
                  <a:lnTo>
                    <a:pt x="120" y="174"/>
                  </a:lnTo>
                  <a:lnTo>
                    <a:pt x="112" y="176"/>
                  </a:lnTo>
                  <a:lnTo>
                    <a:pt x="111" y="178"/>
                  </a:lnTo>
                  <a:lnTo>
                    <a:pt x="109" y="178"/>
                  </a:lnTo>
                  <a:lnTo>
                    <a:pt x="107" y="177"/>
                  </a:lnTo>
                  <a:lnTo>
                    <a:pt x="107" y="174"/>
                  </a:lnTo>
                  <a:lnTo>
                    <a:pt x="105" y="172"/>
                  </a:lnTo>
                  <a:lnTo>
                    <a:pt x="103" y="171"/>
                  </a:lnTo>
                  <a:lnTo>
                    <a:pt x="100" y="170"/>
                  </a:lnTo>
                  <a:lnTo>
                    <a:pt x="97" y="168"/>
                  </a:lnTo>
                  <a:lnTo>
                    <a:pt x="96" y="170"/>
                  </a:lnTo>
                  <a:lnTo>
                    <a:pt x="97" y="176"/>
                  </a:lnTo>
                  <a:lnTo>
                    <a:pt x="100" y="180"/>
                  </a:lnTo>
                  <a:lnTo>
                    <a:pt x="104" y="191"/>
                  </a:lnTo>
                  <a:lnTo>
                    <a:pt x="106" y="197"/>
                  </a:lnTo>
                  <a:lnTo>
                    <a:pt x="107" y="200"/>
                  </a:lnTo>
                  <a:lnTo>
                    <a:pt x="106" y="205"/>
                  </a:lnTo>
                  <a:lnTo>
                    <a:pt x="108" y="209"/>
                  </a:lnTo>
                  <a:lnTo>
                    <a:pt x="109" y="213"/>
                  </a:lnTo>
                  <a:lnTo>
                    <a:pt x="108" y="212"/>
                  </a:lnTo>
                  <a:lnTo>
                    <a:pt x="106" y="211"/>
                  </a:lnTo>
                  <a:lnTo>
                    <a:pt x="104" y="209"/>
                  </a:lnTo>
                  <a:lnTo>
                    <a:pt x="99" y="203"/>
                  </a:lnTo>
                  <a:lnTo>
                    <a:pt x="98" y="199"/>
                  </a:lnTo>
                  <a:lnTo>
                    <a:pt x="96" y="199"/>
                  </a:lnTo>
                  <a:lnTo>
                    <a:pt x="92" y="200"/>
                  </a:lnTo>
                  <a:lnTo>
                    <a:pt x="88" y="208"/>
                  </a:lnTo>
                  <a:lnTo>
                    <a:pt x="88" y="213"/>
                  </a:lnTo>
                  <a:lnTo>
                    <a:pt x="87" y="211"/>
                  </a:lnTo>
                  <a:lnTo>
                    <a:pt x="85" y="210"/>
                  </a:lnTo>
                  <a:lnTo>
                    <a:pt x="85" y="205"/>
                  </a:lnTo>
                  <a:lnTo>
                    <a:pt x="85" y="203"/>
                  </a:lnTo>
                  <a:lnTo>
                    <a:pt x="80" y="196"/>
                  </a:lnTo>
                  <a:lnTo>
                    <a:pt x="78" y="195"/>
                  </a:lnTo>
                  <a:lnTo>
                    <a:pt x="77" y="193"/>
                  </a:lnTo>
                  <a:lnTo>
                    <a:pt x="76" y="190"/>
                  </a:lnTo>
                  <a:lnTo>
                    <a:pt x="74" y="190"/>
                  </a:lnTo>
                  <a:lnTo>
                    <a:pt x="72" y="192"/>
                  </a:lnTo>
                  <a:lnTo>
                    <a:pt x="71" y="195"/>
                  </a:lnTo>
                  <a:lnTo>
                    <a:pt x="71" y="199"/>
                  </a:lnTo>
                  <a:lnTo>
                    <a:pt x="70" y="201"/>
                  </a:lnTo>
                  <a:lnTo>
                    <a:pt x="65" y="196"/>
                  </a:lnTo>
                  <a:lnTo>
                    <a:pt x="60" y="188"/>
                  </a:lnTo>
                  <a:lnTo>
                    <a:pt x="60" y="183"/>
                  </a:lnTo>
                  <a:lnTo>
                    <a:pt x="64" y="179"/>
                  </a:lnTo>
                  <a:lnTo>
                    <a:pt x="63" y="176"/>
                  </a:lnTo>
                  <a:lnTo>
                    <a:pt x="60" y="170"/>
                  </a:lnTo>
                  <a:lnTo>
                    <a:pt x="55" y="166"/>
                  </a:lnTo>
                  <a:lnTo>
                    <a:pt x="52" y="165"/>
                  </a:lnTo>
                  <a:lnTo>
                    <a:pt x="51" y="161"/>
                  </a:lnTo>
                  <a:lnTo>
                    <a:pt x="48" y="159"/>
                  </a:lnTo>
                  <a:lnTo>
                    <a:pt x="46" y="158"/>
                  </a:lnTo>
                  <a:lnTo>
                    <a:pt x="46" y="156"/>
                  </a:lnTo>
                  <a:lnTo>
                    <a:pt x="47" y="155"/>
                  </a:lnTo>
                  <a:lnTo>
                    <a:pt x="52" y="151"/>
                  </a:lnTo>
                  <a:lnTo>
                    <a:pt x="55" y="144"/>
                  </a:lnTo>
                  <a:lnTo>
                    <a:pt x="56" y="144"/>
                  </a:lnTo>
                  <a:lnTo>
                    <a:pt x="59" y="145"/>
                  </a:lnTo>
                  <a:lnTo>
                    <a:pt x="63" y="145"/>
                  </a:lnTo>
                  <a:lnTo>
                    <a:pt x="65" y="141"/>
                  </a:lnTo>
                  <a:lnTo>
                    <a:pt x="68" y="139"/>
                  </a:lnTo>
                  <a:lnTo>
                    <a:pt x="72" y="139"/>
                  </a:lnTo>
                  <a:lnTo>
                    <a:pt x="81" y="145"/>
                  </a:lnTo>
                  <a:lnTo>
                    <a:pt x="91" y="148"/>
                  </a:lnTo>
                  <a:lnTo>
                    <a:pt x="95" y="150"/>
                  </a:lnTo>
                  <a:lnTo>
                    <a:pt x="98" y="153"/>
                  </a:lnTo>
                  <a:lnTo>
                    <a:pt x="100" y="153"/>
                  </a:lnTo>
                  <a:lnTo>
                    <a:pt x="102" y="154"/>
                  </a:lnTo>
                  <a:lnTo>
                    <a:pt x="102" y="152"/>
                  </a:lnTo>
                  <a:lnTo>
                    <a:pt x="101" y="150"/>
                  </a:lnTo>
                  <a:lnTo>
                    <a:pt x="103" y="149"/>
                  </a:lnTo>
                  <a:lnTo>
                    <a:pt x="108" y="149"/>
                  </a:lnTo>
                  <a:lnTo>
                    <a:pt x="109" y="148"/>
                  </a:lnTo>
                  <a:lnTo>
                    <a:pt x="110" y="147"/>
                  </a:lnTo>
                  <a:lnTo>
                    <a:pt x="109" y="145"/>
                  </a:lnTo>
                  <a:lnTo>
                    <a:pt x="107" y="144"/>
                  </a:lnTo>
                  <a:lnTo>
                    <a:pt x="106" y="144"/>
                  </a:lnTo>
                  <a:lnTo>
                    <a:pt x="104" y="144"/>
                  </a:lnTo>
                  <a:lnTo>
                    <a:pt x="102" y="144"/>
                  </a:lnTo>
                  <a:lnTo>
                    <a:pt x="99" y="143"/>
                  </a:lnTo>
                  <a:lnTo>
                    <a:pt x="98" y="142"/>
                  </a:lnTo>
                  <a:lnTo>
                    <a:pt x="97" y="141"/>
                  </a:lnTo>
                  <a:lnTo>
                    <a:pt x="91" y="138"/>
                  </a:lnTo>
                  <a:lnTo>
                    <a:pt x="86" y="135"/>
                  </a:lnTo>
                  <a:lnTo>
                    <a:pt x="85" y="137"/>
                  </a:lnTo>
                  <a:lnTo>
                    <a:pt x="83" y="138"/>
                  </a:lnTo>
                  <a:lnTo>
                    <a:pt x="80" y="138"/>
                  </a:lnTo>
                  <a:lnTo>
                    <a:pt x="72" y="136"/>
                  </a:lnTo>
                  <a:lnTo>
                    <a:pt x="67" y="137"/>
                  </a:lnTo>
                  <a:lnTo>
                    <a:pt x="64" y="138"/>
                  </a:lnTo>
                  <a:lnTo>
                    <a:pt x="62" y="138"/>
                  </a:lnTo>
                  <a:lnTo>
                    <a:pt x="60" y="139"/>
                  </a:lnTo>
                  <a:lnTo>
                    <a:pt x="57" y="139"/>
                  </a:lnTo>
                  <a:lnTo>
                    <a:pt x="54" y="136"/>
                  </a:lnTo>
                  <a:lnTo>
                    <a:pt x="53" y="133"/>
                  </a:lnTo>
                  <a:lnTo>
                    <a:pt x="52" y="133"/>
                  </a:lnTo>
                  <a:lnTo>
                    <a:pt x="52" y="135"/>
                  </a:lnTo>
                  <a:lnTo>
                    <a:pt x="52" y="137"/>
                  </a:lnTo>
                  <a:lnTo>
                    <a:pt x="48" y="138"/>
                  </a:lnTo>
                  <a:lnTo>
                    <a:pt x="46" y="137"/>
                  </a:lnTo>
                  <a:lnTo>
                    <a:pt x="44" y="132"/>
                  </a:lnTo>
                  <a:lnTo>
                    <a:pt x="42" y="126"/>
                  </a:lnTo>
                  <a:lnTo>
                    <a:pt x="38" y="121"/>
                  </a:lnTo>
                  <a:lnTo>
                    <a:pt x="35" y="120"/>
                  </a:lnTo>
                  <a:lnTo>
                    <a:pt x="35" y="117"/>
                  </a:lnTo>
                  <a:lnTo>
                    <a:pt x="35" y="115"/>
                  </a:lnTo>
                  <a:lnTo>
                    <a:pt x="39" y="115"/>
                  </a:lnTo>
                  <a:lnTo>
                    <a:pt x="44" y="117"/>
                  </a:lnTo>
                  <a:lnTo>
                    <a:pt x="46" y="116"/>
                  </a:lnTo>
                  <a:lnTo>
                    <a:pt x="47" y="115"/>
                  </a:lnTo>
                  <a:lnTo>
                    <a:pt x="47" y="113"/>
                  </a:lnTo>
                  <a:lnTo>
                    <a:pt x="46" y="111"/>
                  </a:lnTo>
                  <a:lnTo>
                    <a:pt x="44" y="111"/>
                  </a:lnTo>
                  <a:lnTo>
                    <a:pt x="43" y="111"/>
                  </a:lnTo>
                  <a:lnTo>
                    <a:pt x="40" y="111"/>
                  </a:lnTo>
                  <a:lnTo>
                    <a:pt x="35" y="112"/>
                  </a:lnTo>
                  <a:lnTo>
                    <a:pt x="33" y="111"/>
                  </a:lnTo>
                  <a:lnTo>
                    <a:pt x="32" y="110"/>
                  </a:lnTo>
                  <a:lnTo>
                    <a:pt x="29" y="106"/>
                  </a:lnTo>
                  <a:lnTo>
                    <a:pt x="25" y="102"/>
                  </a:lnTo>
                  <a:lnTo>
                    <a:pt x="20" y="99"/>
                  </a:lnTo>
                  <a:lnTo>
                    <a:pt x="17" y="90"/>
                  </a:lnTo>
                  <a:lnTo>
                    <a:pt x="14" y="87"/>
                  </a:lnTo>
                  <a:lnTo>
                    <a:pt x="11" y="84"/>
                  </a:lnTo>
                  <a:lnTo>
                    <a:pt x="12" y="84"/>
                  </a:lnTo>
                  <a:lnTo>
                    <a:pt x="13" y="84"/>
                  </a:lnTo>
                  <a:lnTo>
                    <a:pt x="15" y="86"/>
                  </a:lnTo>
                  <a:lnTo>
                    <a:pt x="17" y="86"/>
                  </a:lnTo>
                  <a:lnTo>
                    <a:pt x="19" y="85"/>
                  </a:lnTo>
                  <a:lnTo>
                    <a:pt x="19" y="84"/>
                  </a:lnTo>
                  <a:lnTo>
                    <a:pt x="20" y="83"/>
                  </a:lnTo>
                  <a:lnTo>
                    <a:pt x="20" y="81"/>
                  </a:lnTo>
                  <a:lnTo>
                    <a:pt x="20" y="80"/>
                  </a:lnTo>
                  <a:lnTo>
                    <a:pt x="22" y="80"/>
                  </a:lnTo>
                  <a:lnTo>
                    <a:pt x="23" y="80"/>
                  </a:lnTo>
                  <a:lnTo>
                    <a:pt x="23" y="78"/>
                  </a:lnTo>
                  <a:lnTo>
                    <a:pt x="22" y="76"/>
                  </a:lnTo>
                  <a:lnTo>
                    <a:pt x="21" y="74"/>
                  </a:lnTo>
                  <a:lnTo>
                    <a:pt x="21" y="73"/>
                  </a:lnTo>
                  <a:lnTo>
                    <a:pt x="21" y="72"/>
                  </a:lnTo>
                  <a:lnTo>
                    <a:pt x="23" y="71"/>
                  </a:lnTo>
                  <a:lnTo>
                    <a:pt x="24" y="70"/>
                  </a:lnTo>
                  <a:lnTo>
                    <a:pt x="25" y="69"/>
                  </a:lnTo>
                  <a:lnTo>
                    <a:pt x="27" y="69"/>
                  </a:lnTo>
                  <a:lnTo>
                    <a:pt x="30" y="69"/>
                  </a:lnTo>
                  <a:lnTo>
                    <a:pt x="31" y="67"/>
                  </a:lnTo>
                  <a:lnTo>
                    <a:pt x="32" y="66"/>
                  </a:lnTo>
                  <a:lnTo>
                    <a:pt x="33" y="62"/>
                  </a:lnTo>
                  <a:lnTo>
                    <a:pt x="33" y="60"/>
                  </a:lnTo>
                  <a:lnTo>
                    <a:pt x="34" y="58"/>
                  </a:lnTo>
                  <a:lnTo>
                    <a:pt x="35" y="56"/>
                  </a:lnTo>
                  <a:lnTo>
                    <a:pt x="36" y="54"/>
                  </a:lnTo>
                  <a:lnTo>
                    <a:pt x="38" y="53"/>
                  </a:lnTo>
                  <a:lnTo>
                    <a:pt x="41" y="52"/>
                  </a:lnTo>
                  <a:lnTo>
                    <a:pt x="42" y="49"/>
                  </a:lnTo>
                  <a:lnTo>
                    <a:pt x="43" y="47"/>
                  </a:lnTo>
                  <a:lnTo>
                    <a:pt x="43" y="45"/>
                  </a:lnTo>
                  <a:lnTo>
                    <a:pt x="42" y="43"/>
                  </a:lnTo>
                  <a:lnTo>
                    <a:pt x="41" y="40"/>
                  </a:lnTo>
                  <a:lnTo>
                    <a:pt x="41" y="37"/>
                  </a:lnTo>
                  <a:lnTo>
                    <a:pt x="45" y="37"/>
                  </a:lnTo>
                  <a:lnTo>
                    <a:pt x="47" y="37"/>
                  </a:lnTo>
                  <a:lnTo>
                    <a:pt x="52" y="37"/>
                  </a:lnTo>
                  <a:lnTo>
                    <a:pt x="55" y="35"/>
                  </a:lnTo>
                  <a:lnTo>
                    <a:pt x="56" y="35"/>
                  </a:lnTo>
                  <a:lnTo>
                    <a:pt x="60" y="37"/>
                  </a:lnTo>
                  <a:lnTo>
                    <a:pt x="62" y="35"/>
                  </a:lnTo>
                  <a:lnTo>
                    <a:pt x="66" y="33"/>
                  </a:lnTo>
                  <a:lnTo>
                    <a:pt x="71" y="27"/>
                  </a:lnTo>
                  <a:lnTo>
                    <a:pt x="73" y="26"/>
                  </a:lnTo>
                  <a:lnTo>
                    <a:pt x="78" y="25"/>
                  </a:lnTo>
                  <a:lnTo>
                    <a:pt x="79" y="25"/>
                  </a:lnTo>
                  <a:lnTo>
                    <a:pt x="81" y="25"/>
                  </a:lnTo>
                  <a:lnTo>
                    <a:pt x="86" y="26"/>
                  </a:lnTo>
                  <a:lnTo>
                    <a:pt x="89" y="26"/>
                  </a:lnTo>
                  <a:lnTo>
                    <a:pt x="92" y="25"/>
                  </a:lnTo>
                  <a:lnTo>
                    <a:pt x="96" y="24"/>
                  </a:lnTo>
                  <a:lnTo>
                    <a:pt x="97" y="18"/>
                  </a:lnTo>
                  <a:lnTo>
                    <a:pt x="98" y="17"/>
                  </a:lnTo>
                  <a:lnTo>
                    <a:pt x="100" y="17"/>
                  </a:lnTo>
                  <a:lnTo>
                    <a:pt x="102" y="17"/>
                  </a:lnTo>
                  <a:lnTo>
                    <a:pt x="105" y="18"/>
                  </a:lnTo>
                  <a:lnTo>
                    <a:pt x="109" y="18"/>
                  </a:lnTo>
                  <a:lnTo>
                    <a:pt x="112" y="15"/>
                  </a:lnTo>
                  <a:lnTo>
                    <a:pt x="116" y="15"/>
                  </a:lnTo>
                  <a:lnTo>
                    <a:pt x="118" y="15"/>
                  </a:lnTo>
                  <a:lnTo>
                    <a:pt x="121" y="15"/>
                  </a:lnTo>
                  <a:lnTo>
                    <a:pt x="124" y="15"/>
                  </a:lnTo>
                  <a:lnTo>
                    <a:pt x="128" y="14"/>
                  </a:lnTo>
                  <a:lnTo>
                    <a:pt x="132" y="12"/>
                  </a:lnTo>
                  <a:lnTo>
                    <a:pt x="135" y="12"/>
                  </a:lnTo>
                  <a:lnTo>
                    <a:pt x="136" y="12"/>
                  </a:lnTo>
                  <a:lnTo>
                    <a:pt x="137" y="12"/>
                  </a:lnTo>
                  <a:lnTo>
                    <a:pt x="137" y="9"/>
                  </a:lnTo>
                  <a:lnTo>
                    <a:pt x="143" y="9"/>
                  </a:lnTo>
                  <a:lnTo>
                    <a:pt x="145" y="9"/>
                  </a:lnTo>
                  <a:lnTo>
                    <a:pt x="148" y="10"/>
                  </a:lnTo>
                  <a:lnTo>
                    <a:pt x="151" y="8"/>
                  </a:lnTo>
                  <a:lnTo>
                    <a:pt x="152" y="8"/>
                  </a:lnTo>
                  <a:lnTo>
                    <a:pt x="153" y="12"/>
                  </a:lnTo>
                  <a:lnTo>
                    <a:pt x="154" y="13"/>
                  </a:lnTo>
                  <a:lnTo>
                    <a:pt x="156" y="14"/>
                  </a:lnTo>
                  <a:lnTo>
                    <a:pt x="160" y="16"/>
                  </a:lnTo>
                  <a:lnTo>
                    <a:pt x="160" y="16"/>
                  </a:lnTo>
                  <a:lnTo>
                    <a:pt x="162" y="15"/>
                  </a:lnTo>
                  <a:lnTo>
                    <a:pt x="167" y="16"/>
                  </a:lnTo>
                  <a:lnTo>
                    <a:pt x="171" y="18"/>
                  </a:lnTo>
                  <a:lnTo>
                    <a:pt x="175" y="21"/>
                  </a:lnTo>
                  <a:lnTo>
                    <a:pt x="179" y="20"/>
                  </a:lnTo>
                  <a:lnTo>
                    <a:pt x="183" y="19"/>
                  </a:lnTo>
                  <a:lnTo>
                    <a:pt x="186" y="18"/>
                  </a:lnTo>
                  <a:lnTo>
                    <a:pt x="189" y="18"/>
                  </a:lnTo>
                  <a:lnTo>
                    <a:pt x="191" y="18"/>
                  </a:lnTo>
                  <a:lnTo>
                    <a:pt x="196" y="18"/>
                  </a:lnTo>
                  <a:lnTo>
                    <a:pt x="200" y="17"/>
                  </a:lnTo>
                  <a:lnTo>
                    <a:pt x="202" y="15"/>
                  </a:lnTo>
                  <a:lnTo>
                    <a:pt x="203" y="13"/>
                  </a:lnTo>
                  <a:lnTo>
                    <a:pt x="202" y="10"/>
                  </a:lnTo>
                  <a:lnTo>
                    <a:pt x="201" y="6"/>
                  </a:lnTo>
                  <a:lnTo>
                    <a:pt x="200" y="5"/>
                  </a:lnTo>
                  <a:lnTo>
                    <a:pt x="200" y="3"/>
                  </a:lnTo>
                  <a:lnTo>
                    <a:pt x="201" y="2"/>
                  </a:lnTo>
                  <a:lnTo>
                    <a:pt x="201" y="1"/>
                  </a:lnTo>
                  <a:lnTo>
                    <a:pt x="204" y="0"/>
                  </a:lnTo>
                  <a:lnTo>
                    <a:pt x="208" y="2"/>
                  </a:lnTo>
                  <a:close/>
                  <a:moveTo>
                    <a:pt x="160" y="47"/>
                  </a:moveTo>
                  <a:lnTo>
                    <a:pt x="160" y="47"/>
                  </a:lnTo>
                  <a:lnTo>
                    <a:pt x="156" y="48"/>
                  </a:lnTo>
                  <a:lnTo>
                    <a:pt x="152" y="46"/>
                  </a:lnTo>
                  <a:lnTo>
                    <a:pt x="152" y="44"/>
                  </a:lnTo>
                  <a:lnTo>
                    <a:pt x="154" y="41"/>
                  </a:lnTo>
                  <a:lnTo>
                    <a:pt x="155" y="40"/>
                  </a:lnTo>
                  <a:lnTo>
                    <a:pt x="158" y="40"/>
                  </a:lnTo>
                  <a:lnTo>
                    <a:pt x="160" y="42"/>
                  </a:lnTo>
                  <a:lnTo>
                    <a:pt x="160" y="43"/>
                  </a:lnTo>
                  <a:lnTo>
                    <a:pt x="159" y="45"/>
                  </a:lnTo>
                  <a:lnTo>
                    <a:pt x="160" y="47"/>
                  </a:lnTo>
                  <a:close/>
                  <a:moveTo>
                    <a:pt x="188" y="55"/>
                  </a:moveTo>
                  <a:lnTo>
                    <a:pt x="188" y="55"/>
                  </a:lnTo>
                  <a:lnTo>
                    <a:pt x="185" y="56"/>
                  </a:lnTo>
                  <a:lnTo>
                    <a:pt x="181" y="52"/>
                  </a:lnTo>
                  <a:lnTo>
                    <a:pt x="184" y="51"/>
                  </a:lnTo>
                  <a:lnTo>
                    <a:pt x="186" y="52"/>
                  </a:lnTo>
                  <a:lnTo>
                    <a:pt x="187" y="53"/>
                  </a:lnTo>
                  <a:lnTo>
                    <a:pt x="188" y="55"/>
                  </a:lnTo>
                  <a:close/>
                  <a:moveTo>
                    <a:pt x="180" y="73"/>
                  </a:moveTo>
                  <a:lnTo>
                    <a:pt x="180" y="73"/>
                  </a:lnTo>
                  <a:lnTo>
                    <a:pt x="179" y="74"/>
                  </a:lnTo>
                  <a:lnTo>
                    <a:pt x="178" y="76"/>
                  </a:lnTo>
                  <a:lnTo>
                    <a:pt x="178" y="80"/>
                  </a:lnTo>
                  <a:lnTo>
                    <a:pt x="176" y="80"/>
                  </a:lnTo>
                  <a:lnTo>
                    <a:pt x="175" y="79"/>
                  </a:lnTo>
                  <a:lnTo>
                    <a:pt x="175" y="78"/>
                  </a:lnTo>
                  <a:lnTo>
                    <a:pt x="174" y="76"/>
                  </a:lnTo>
                  <a:lnTo>
                    <a:pt x="174" y="76"/>
                  </a:lnTo>
                  <a:lnTo>
                    <a:pt x="173" y="78"/>
                  </a:lnTo>
                  <a:lnTo>
                    <a:pt x="172" y="79"/>
                  </a:lnTo>
                  <a:lnTo>
                    <a:pt x="171" y="79"/>
                  </a:lnTo>
                  <a:lnTo>
                    <a:pt x="169" y="78"/>
                  </a:lnTo>
                  <a:lnTo>
                    <a:pt x="169" y="76"/>
                  </a:lnTo>
                  <a:lnTo>
                    <a:pt x="168" y="73"/>
                  </a:lnTo>
                  <a:lnTo>
                    <a:pt x="169" y="72"/>
                  </a:lnTo>
                  <a:lnTo>
                    <a:pt x="174" y="72"/>
                  </a:lnTo>
                  <a:lnTo>
                    <a:pt x="176" y="74"/>
                  </a:lnTo>
                  <a:lnTo>
                    <a:pt x="178" y="73"/>
                  </a:lnTo>
                  <a:lnTo>
                    <a:pt x="178" y="71"/>
                  </a:lnTo>
                  <a:lnTo>
                    <a:pt x="181" y="71"/>
                  </a:lnTo>
                  <a:lnTo>
                    <a:pt x="180" y="73"/>
                  </a:lnTo>
                  <a:close/>
                  <a:moveTo>
                    <a:pt x="13" y="95"/>
                  </a:moveTo>
                  <a:lnTo>
                    <a:pt x="13" y="95"/>
                  </a:lnTo>
                  <a:lnTo>
                    <a:pt x="14" y="97"/>
                  </a:lnTo>
                  <a:lnTo>
                    <a:pt x="10" y="96"/>
                  </a:lnTo>
                  <a:lnTo>
                    <a:pt x="7" y="94"/>
                  </a:lnTo>
                  <a:lnTo>
                    <a:pt x="5" y="89"/>
                  </a:lnTo>
                  <a:lnTo>
                    <a:pt x="0" y="83"/>
                  </a:lnTo>
                  <a:lnTo>
                    <a:pt x="0" y="82"/>
                  </a:lnTo>
                  <a:lnTo>
                    <a:pt x="2" y="80"/>
                  </a:lnTo>
                  <a:lnTo>
                    <a:pt x="6" y="79"/>
                  </a:lnTo>
                  <a:lnTo>
                    <a:pt x="7" y="80"/>
                  </a:lnTo>
                  <a:lnTo>
                    <a:pt x="8" y="81"/>
                  </a:lnTo>
                  <a:lnTo>
                    <a:pt x="9" y="82"/>
                  </a:lnTo>
                  <a:lnTo>
                    <a:pt x="7" y="85"/>
                  </a:lnTo>
                  <a:lnTo>
                    <a:pt x="6" y="86"/>
                  </a:lnTo>
                  <a:lnTo>
                    <a:pt x="8" y="88"/>
                  </a:lnTo>
                  <a:lnTo>
                    <a:pt x="8" y="88"/>
                  </a:lnTo>
                  <a:lnTo>
                    <a:pt x="9" y="92"/>
                  </a:lnTo>
                  <a:lnTo>
                    <a:pt x="9" y="93"/>
                  </a:lnTo>
                  <a:lnTo>
                    <a:pt x="12" y="95"/>
                  </a:lnTo>
                  <a:lnTo>
                    <a:pt x="13" y="95"/>
                  </a:lnTo>
                  <a:close/>
                  <a:moveTo>
                    <a:pt x="211" y="99"/>
                  </a:moveTo>
                  <a:lnTo>
                    <a:pt x="211" y="99"/>
                  </a:lnTo>
                  <a:lnTo>
                    <a:pt x="210" y="102"/>
                  </a:lnTo>
                  <a:lnTo>
                    <a:pt x="214" y="105"/>
                  </a:lnTo>
                  <a:lnTo>
                    <a:pt x="216" y="108"/>
                  </a:lnTo>
                  <a:lnTo>
                    <a:pt x="216" y="110"/>
                  </a:lnTo>
                  <a:lnTo>
                    <a:pt x="216" y="111"/>
                  </a:lnTo>
                  <a:lnTo>
                    <a:pt x="214" y="110"/>
                  </a:lnTo>
                  <a:lnTo>
                    <a:pt x="213" y="109"/>
                  </a:lnTo>
                  <a:lnTo>
                    <a:pt x="214" y="111"/>
                  </a:lnTo>
                  <a:lnTo>
                    <a:pt x="215" y="113"/>
                  </a:lnTo>
                  <a:lnTo>
                    <a:pt x="213" y="113"/>
                  </a:lnTo>
                  <a:lnTo>
                    <a:pt x="210" y="113"/>
                  </a:lnTo>
                  <a:lnTo>
                    <a:pt x="203" y="111"/>
                  </a:lnTo>
                  <a:lnTo>
                    <a:pt x="201" y="109"/>
                  </a:lnTo>
                  <a:lnTo>
                    <a:pt x="206" y="106"/>
                  </a:lnTo>
                  <a:lnTo>
                    <a:pt x="206" y="104"/>
                  </a:lnTo>
                  <a:lnTo>
                    <a:pt x="203" y="105"/>
                  </a:lnTo>
                  <a:lnTo>
                    <a:pt x="200" y="109"/>
                  </a:lnTo>
                  <a:lnTo>
                    <a:pt x="195" y="107"/>
                  </a:lnTo>
                  <a:lnTo>
                    <a:pt x="193" y="105"/>
                  </a:lnTo>
                  <a:lnTo>
                    <a:pt x="193" y="104"/>
                  </a:lnTo>
                  <a:lnTo>
                    <a:pt x="195" y="101"/>
                  </a:lnTo>
                  <a:lnTo>
                    <a:pt x="199" y="101"/>
                  </a:lnTo>
                  <a:lnTo>
                    <a:pt x="201" y="100"/>
                  </a:lnTo>
                  <a:lnTo>
                    <a:pt x="203" y="99"/>
                  </a:lnTo>
                  <a:lnTo>
                    <a:pt x="203" y="97"/>
                  </a:lnTo>
                  <a:lnTo>
                    <a:pt x="209" y="97"/>
                  </a:lnTo>
                  <a:lnTo>
                    <a:pt x="211" y="99"/>
                  </a:lnTo>
                  <a:close/>
                  <a:moveTo>
                    <a:pt x="132" y="106"/>
                  </a:moveTo>
                  <a:lnTo>
                    <a:pt x="132" y="106"/>
                  </a:lnTo>
                  <a:lnTo>
                    <a:pt x="131" y="107"/>
                  </a:lnTo>
                  <a:lnTo>
                    <a:pt x="132" y="103"/>
                  </a:lnTo>
                  <a:lnTo>
                    <a:pt x="135" y="102"/>
                  </a:lnTo>
                  <a:lnTo>
                    <a:pt x="134" y="104"/>
                  </a:lnTo>
                  <a:lnTo>
                    <a:pt x="132" y="106"/>
                  </a:lnTo>
                  <a:close/>
                  <a:moveTo>
                    <a:pt x="129" y="108"/>
                  </a:moveTo>
                  <a:lnTo>
                    <a:pt x="129" y="108"/>
                  </a:lnTo>
                  <a:lnTo>
                    <a:pt x="127" y="109"/>
                  </a:lnTo>
                  <a:lnTo>
                    <a:pt x="125" y="109"/>
                  </a:lnTo>
                  <a:lnTo>
                    <a:pt x="123" y="104"/>
                  </a:lnTo>
                  <a:lnTo>
                    <a:pt x="129" y="108"/>
                  </a:lnTo>
                  <a:close/>
                  <a:moveTo>
                    <a:pt x="117" y="114"/>
                  </a:moveTo>
                  <a:lnTo>
                    <a:pt x="117" y="114"/>
                  </a:lnTo>
                  <a:lnTo>
                    <a:pt x="119" y="118"/>
                  </a:lnTo>
                  <a:lnTo>
                    <a:pt x="121" y="120"/>
                  </a:lnTo>
                  <a:lnTo>
                    <a:pt x="124" y="122"/>
                  </a:lnTo>
                  <a:lnTo>
                    <a:pt x="126" y="122"/>
                  </a:lnTo>
                  <a:lnTo>
                    <a:pt x="132" y="125"/>
                  </a:lnTo>
                  <a:lnTo>
                    <a:pt x="139" y="125"/>
                  </a:lnTo>
                  <a:lnTo>
                    <a:pt x="139" y="126"/>
                  </a:lnTo>
                  <a:lnTo>
                    <a:pt x="140" y="129"/>
                  </a:lnTo>
                  <a:lnTo>
                    <a:pt x="142" y="131"/>
                  </a:lnTo>
                  <a:lnTo>
                    <a:pt x="142" y="132"/>
                  </a:lnTo>
                  <a:lnTo>
                    <a:pt x="141" y="134"/>
                  </a:lnTo>
                  <a:lnTo>
                    <a:pt x="142" y="139"/>
                  </a:lnTo>
                  <a:lnTo>
                    <a:pt x="144" y="143"/>
                  </a:lnTo>
                  <a:lnTo>
                    <a:pt x="147" y="146"/>
                  </a:lnTo>
                  <a:lnTo>
                    <a:pt x="150" y="146"/>
                  </a:lnTo>
                  <a:lnTo>
                    <a:pt x="153" y="146"/>
                  </a:lnTo>
                  <a:lnTo>
                    <a:pt x="154" y="147"/>
                  </a:lnTo>
                  <a:lnTo>
                    <a:pt x="154" y="151"/>
                  </a:lnTo>
                  <a:lnTo>
                    <a:pt x="152" y="153"/>
                  </a:lnTo>
                  <a:lnTo>
                    <a:pt x="151" y="153"/>
                  </a:lnTo>
                  <a:lnTo>
                    <a:pt x="150" y="153"/>
                  </a:lnTo>
                  <a:lnTo>
                    <a:pt x="149" y="152"/>
                  </a:lnTo>
                  <a:lnTo>
                    <a:pt x="148" y="151"/>
                  </a:lnTo>
                  <a:lnTo>
                    <a:pt x="147" y="151"/>
                  </a:lnTo>
                  <a:lnTo>
                    <a:pt x="145" y="150"/>
                  </a:lnTo>
                  <a:lnTo>
                    <a:pt x="142" y="147"/>
                  </a:lnTo>
                  <a:lnTo>
                    <a:pt x="141" y="146"/>
                  </a:lnTo>
                  <a:lnTo>
                    <a:pt x="141" y="144"/>
                  </a:lnTo>
                  <a:lnTo>
                    <a:pt x="140" y="142"/>
                  </a:lnTo>
                  <a:lnTo>
                    <a:pt x="139" y="140"/>
                  </a:lnTo>
                  <a:lnTo>
                    <a:pt x="137" y="139"/>
                  </a:lnTo>
                  <a:lnTo>
                    <a:pt x="137" y="137"/>
                  </a:lnTo>
                  <a:lnTo>
                    <a:pt x="137" y="137"/>
                  </a:lnTo>
                  <a:lnTo>
                    <a:pt x="132" y="136"/>
                  </a:lnTo>
                  <a:lnTo>
                    <a:pt x="128" y="136"/>
                  </a:lnTo>
                  <a:lnTo>
                    <a:pt x="125" y="135"/>
                  </a:lnTo>
                  <a:lnTo>
                    <a:pt x="124" y="130"/>
                  </a:lnTo>
                  <a:lnTo>
                    <a:pt x="122" y="129"/>
                  </a:lnTo>
                  <a:lnTo>
                    <a:pt x="120" y="128"/>
                  </a:lnTo>
                  <a:lnTo>
                    <a:pt x="119" y="126"/>
                  </a:lnTo>
                  <a:lnTo>
                    <a:pt x="116" y="123"/>
                  </a:lnTo>
                  <a:lnTo>
                    <a:pt x="112" y="120"/>
                  </a:lnTo>
                  <a:lnTo>
                    <a:pt x="109" y="119"/>
                  </a:lnTo>
                  <a:lnTo>
                    <a:pt x="105" y="117"/>
                  </a:lnTo>
                  <a:lnTo>
                    <a:pt x="102" y="119"/>
                  </a:lnTo>
                  <a:lnTo>
                    <a:pt x="101" y="118"/>
                  </a:lnTo>
                  <a:lnTo>
                    <a:pt x="100" y="118"/>
                  </a:lnTo>
                  <a:lnTo>
                    <a:pt x="104" y="116"/>
                  </a:lnTo>
                  <a:lnTo>
                    <a:pt x="109" y="112"/>
                  </a:lnTo>
                  <a:lnTo>
                    <a:pt x="112" y="111"/>
                  </a:lnTo>
                  <a:lnTo>
                    <a:pt x="114" y="111"/>
                  </a:lnTo>
                  <a:lnTo>
                    <a:pt x="117" y="114"/>
                  </a:lnTo>
                  <a:close/>
                  <a:moveTo>
                    <a:pt x="157" y="120"/>
                  </a:moveTo>
                  <a:lnTo>
                    <a:pt x="157" y="120"/>
                  </a:lnTo>
                  <a:lnTo>
                    <a:pt x="153" y="121"/>
                  </a:lnTo>
                  <a:lnTo>
                    <a:pt x="152" y="121"/>
                  </a:lnTo>
                  <a:lnTo>
                    <a:pt x="153" y="120"/>
                  </a:lnTo>
                  <a:lnTo>
                    <a:pt x="153" y="119"/>
                  </a:lnTo>
                  <a:lnTo>
                    <a:pt x="150" y="117"/>
                  </a:lnTo>
                  <a:lnTo>
                    <a:pt x="150" y="114"/>
                  </a:lnTo>
                  <a:lnTo>
                    <a:pt x="151" y="113"/>
                  </a:lnTo>
                  <a:lnTo>
                    <a:pt x="153" y="115"/>
                  </a:lnTo>
                  <a:lnTo>
                    <a:pt x="154" y="117"/>
                  </a:lnTo>
                  <a:lnTo>
                    <a:pt x="157" y="120"/>
                  </a:lnTo>
                  <a:close/>
                  <a:moveTo>
                    <a:pt x="32" y="128"/>
                  </a:moveTo>
                  <a:lnTo>
                    <a:pt x="32" y="128"/>
                  </a:lnTo>
                  <a:lnTo>
                    <a:pt x="31" y="128"/>
                  </a:lnTo>
                  <a:lnTo>
                    <a:pt x="30" y="128"/>
                  </a:lnTo>
                  <a:lnTo>
                    <a:pt x="29" y="128"/>
                  </a:lnTo>
                  <a:lnTo>
                    <a:pt x="28" y="129"/>
                  </a:lnTo>
                  <a:lnTo>
                    <a:pt x="28" y="126"/>
                  </a:lnTo>
                  <a:lnTo>
                    <a:pt x="29" y="122"/>
                  </a:lnTo>
                  <a:lnTo>
                    <a:pt x="31" y="120"/>
                  </a:lnTo>
                  <a:lnTo>
                    <a:pt x="32" y="119"/>
                  </a:lnTo>
                  <a:lnTo>
                    <a:pt x="33" y="120"/>
                  </a:lnTo>
                  <a:lnTo>
                    <a:pt x="33" y="127"/>
                  </a:lnTo>
                  <a:lnTo>
                    <a:pt x="32" y="128"/>
                  </a:lnTo>
                  <a:close/>
                  <a:moveTo>
                    <a:pt x="201" y="143"/>
                  </a:moveTo>
                  <a:lnTo>
                    <a:pt x="201" y="143"/>
                  </a:lnTo>
                  <a:lnTo>
                    <a:pt x="198" y="146"/>
                  </a:lnTo>
                  <a:lnTo>
                    <a:pt x="194" y="142"/>
                  </a:lnTo>
                  <a:lnTo>
                    <a:pt x="194" y="141"/>
                  </a:lnTo>
                  <a:lnTo>
                    <a:pt x="196" y="140"/>
                  </a:lnTo>
                  <a:lnTo>
                    <a:pt x="198" y="138"/>
                  </a:lnTo>
                  <a:lnTo>
                    <a:pt x="197" y="136"/>
                  </a:lnTo>
                  <a:lnTo>
                    <a:pt x="193" y="132"/>
                  </a:lnTo>
                  <a:lnTo>
                    <a:pt x="193" y="129"/>
                  </a:lnTo>
                  <a:lnTo>
                    <a:pt x="198" y="128"/>
                  </a:lnTo>
                  <a:lnTo>
                    <a:pt x="201" y="130"/>
                  </a:lnTo>
                  <a:lnTo>
                    <a:pt x="203" y="131"/>
                  </a:lnTo>
                  <a:lnTo>
                    <a:pt x="202" y="133"/>
                  </a:lnTo>
                  <a:lnTo>
                    <a:pt x="203" y="134"/>
                  </a:lnTo>
                  <a:lnTo>
                    <a:pt x="203" y="140"/>
                  </a:lnTo>
                  <a:lnTo>
                    <a:pt x="201" y="141"/>
                  </a:lnTo>
                  <a:lnTo>
                    <a:pt x="201" y="143"/>
                  </a:lnTo>
                  <a:lnTo>
                    <a:pt x="201" y="143"/>
                  </a:lnTo>
                  <a:close/>
                  <a:moveTo>
                    <a:pt x="34" y="139"/>
                  </a:moveTo>
                  <a:lnTo>
                    <a:pt x="34" y="139"/>
                  </a:lnTo>
                  <a:lnTo>
                    <a:pt x="33" y="139"/>
                  </a:lnTo>
                  <a:lnTo>
                    <a:pt x="31" y="136"/>
                  </a:lnTo>
                  <a:lnTo>
                    <a:pt x="30" y="133"/>
                  </a:lnTo>
                  <a:lnTo>
                    <a:pt x="31" y="133"/>
                  </a:lnTo>
                  <a:lnTo>
                    <a:pt x="32" y="133"/>
                  </a:lnTo>
                  <a:lnTo>
                    <a:pt x="33" y="134"/>
                  </a:lnTo>
                  <a:lnTo>
                    <a:pt x="33" y="135"/>
                  </a:lnTo>
                  <a:lnTo>
                    <a:pt x="33" y="136"/>
                  </a:lnTo>
                  <a:lnTo>
                    <a:pt x="34" y="138"/>
                  </a:lnTo>
                  <a:lnTo>
                    <a:pt x="34" y="139"/>
                  </a:lnTo>
                  <a:close/>
                  <a:moveTo>
                    <a:pt x="30" y="137"/>
                  </a:moveTo>
                  <a:lnTo>
                    <a:pt x="30" y="137"/>
                  </a:lnTo>
                  <a:lnTo>
                    <a:pt x="30" y="141"/>
                  </a:lnTo>
                  <a:lnTo>
                    <a:pt x="32" y="142"/>
                  </a:lnTo>
                  <a:lnTo>
                    <a:pt x="35" y="146"/>
                  </a:lnTo>
                  <a:lnTo>
                    <a:pt x="35" y="149"/>
                  </a:lnTo>
                  <a:lnTo>
                    <a:pt x="35" y="149"/>
                  </a:lnTo>
                  <a:lnTo>
                    <a:pt x="30" y="147"/>
                  </a:lnTo>
                  <a:lnTo>
                    <a:pt x="29" y="148"/>
                  </a:lnTo>
                  <a:lnTo>
                    <a:pt x="27" y="148"/>
                  </a:lnTo>
                  <a:lnTo>
                    <a:pt x="26" y="146"/>
                  </a:lnTo>
                  <a:lnTo>
                    <a:pt x="26" y="145"/>
                  </a:lnTo>
                  <a:lnTo>
                    <a:pt x="26" y="143"/>
                  </a:lnTo>
                  <a:lnTo>
                    <a:pt x="25" y="143"/>
                  </a:lnTo>
                  <a:lnTo>
                    <a:pt x="23" y="145"/>
                  </a:lnTo>
                  <a:lnTo>
                    <a:pt x="22" y="145"/>
                  </a:lnTo>
                  <a:lnTo>
                    <a:pt x="22" y="143"/>
                  </a:lnTo>
                  <a:lnTo>
                    <a:pt x="24" y="139"/>
                  </a:lnTo>
                  <a:lnTo>
                    <a:pt x="24" y="138"/>
                  </a:lnTo>
                  <a:lnTo>
                    <a:pt x="26" y="139"/>
                  </a:lnTo>
                  <a:lnTo>
                    <a:pt x="27" y="139"/>
                  </a:lnTo>
                  <a:lnTo>
                    <a:pt x="28" y="136"/>
                  </a:lnTo>
                  <a:lnTo>
                    <a:pt x="28" y="134"/>
                  </a:lnTo>
                  <a:lnTo>
                    <a:pt x="28" y="133"/>
                  </a:lnTo>
                  <a:lnTo>
                    <a:pt x="30" y="137"/>
                  </a:lnTo>
                  <a:close/>
                  <a:moveTo>
                    <a:pt x="122" y="155"/>
                  </a:moveTo>
                  <a:lnTo>
                    <a:pt x="122" y="155"/>
                  </a:lnTo>
                  <a:lnTo>
                    <a:pt x="120" y="156"/>
                  </a:lnTo>
                  <a:lnTo>
                    <a:pt x="119" y="156"/>
                  </a:lnTo>
                  <a:lnTo>
                    <a:pt x="118" y="156"/>
                  </a:lnTo>
                  <a:lnTo>
                    <a:pt x="117" y="155"/>
                  </a:lnTo>
                  <a:lnTo>
                    <a:pt x="118" y="154"/>
                  </a:lnTo>
                  <a:lnTo>
                    <a:pt x="119" y="153"/>
                  </a:lnTo>
                  <a:lnTo>
                    <a:pt x="119" y="152"/>
                  </a:lnTo>
                  <a:lnTo>
                    <a:pt x="120" y="153"/>
                  </a:lnTo>
                  <a:lnTo>
                    <a:pt x="121" y="153"/>
                  </a:lnTo>
                  <a:lnTo>
                    <a:pt x="122" y="155"/>
                  </a:lnTo>
                  <a:close/>
                  <a:moveTo>
                    <a:pt x="166" y="162"/>
                  </a:moveTo>
                  <a:lnTo>
                    <a:pt x="166" y="162"/>
                  </a:lnTo>
                  <a:lnTo>
                    <a:pt x="166" y="164"/>
                  </a:lnTo>
                  <a:lnTo>
                    <a:pt x="163" y="161"/>
                  </a:lnTo>
                  <a:lnTo>
                    <a:pt x="160" y="159"/>
                  </a:lnTo>
                  <a:lnTo>
                    <a:pt x="159" y="157"/>
                  </a:lnTo>
                  <a:lnTo>
                    <a:pt x="158" y="156"/>
                  </a:lnTo>
                  <a:lnTo>
                    <a:pt x="157" y="154"/>
                  </a:lnTo>
                  <a:lnTo>
                    <a:pt x="159" y="153"/>
                  </a:lnTo>
                  <a:lnTo>
                    <a:pt x="160" y="152"/>
                  </a:lnTo>
                  <a:lnTo>
                    <a:pt x="162" y="155"/>
                  </a:lnTo>
                  <a:lnTo>
                    <a:pt x="165" y="156"/>
                  </a:lnTo>
                  <a:lnTo>
                    <a:pt x="165" y="158"/>
                  </a:lnTo>
                  <a:lnTo>
                    <a:pt x="166" y="160"/>
                  </a:lnTo>
                  <a:lnTo>
                    <a:pt x="166" y="162"/>
                  </a:lnTo>
                  <a:close/>
                  <a:moveTo>
                    <a:pt x="39" y="160"/>
                  </a:moveTo>
                  <a:lnTo>
                    <a:pt x="39" y="160"/>
                  </a:lnTo>
                  <a:lnTo>
                    <a:pt x="42" y="164"/>
                  </a:lnTo>
                  <a:lnTo>
                    <a:pt x="39" y="163"/>
                  </a:lnTo>
                  <a:lnTo>
                    <a:pt x="36" y="165"/>
                  </a:lnTo>
                  <a:lnTo>
                    <a:pt x="33" y="162"/>
                  </a:lnTo>
                  <a:lnTo>
                    <a:pt x="31" y="159"/>
                  </a:lnTo>
                  <a:lnTo>
                    <a:pt x="30" y="158"/>
                  </a:lnTo>
                  <a:lnTo>
                    <a:pt x="32" y="155"/>
                  </a:lnTo>
                  <a:lnTo>
                    <a:pt x="34" y="158"/>
                  </a:lnTo>
                  <a:lnTo>
                    <a:pt x="37" y="158"/>
                  </a:lnTo>
                  <a:lnTo>
                    <a:pt x="39" y="160"/>
                  </a:lnTo>
                  <a:close/>
                  <a:moveTo>
                    <a:pt x="224" y="159"/>
                  </a:moveTo>
                  <a:lnTo>
                    <a:pt x="224" y="159"/>
                  </a:lnTo>
                  <a:lnTo>
                    <a:pt x="227" y="161"/>
                  </a:lnTo>
                  <a:lnTo>
                    <a:pt x="229" y="161"/>
                  </a:lnTo>
                  <a:lnTo>
                    <a:pt x="230" y="161"/>
                  </a:lnTo>
                  <a:lnTo>
                    <a:pt x="231" y="163"/>
                  </a:lnTo>
                  <a:lnTo>
                    <a:pt x="228" y="164"/>
                  </a:lnTo>
                  <a:lnTo>
                    <a:pt x="224" y="166"/>
                  </a:lnTo>
                  <a:lnTo>
                    <a:pt x="222" y="166"/>
                  </a:lnTo>
                  <a:lnTo>
                    <a:pt x="220" y="164"/>
                  </a:lnTo>
                  <a:lnTo>
                    <a:pt x="217" y="163"/>
                  </a:lnTo>
                  <a:lnTo>
                    <a:pt x="216" y="163"/>
                  </a:lnTo>
                  <a:lnTo>
                    <a:pt x="218" y="161"/>
                  </a:lnTo>
                  <a:lnTo>
                    <a:pt x="221" y="160"/>
                  </a:lnTo>
                  <a:lnTo>
                    <a:pt x="224" y="159"/>
                  </a:lnTo>
                  <a:close/>
                  <a:moveTo>
                    <a:pt x="147" y="169"/>
                  </a:moveTo>
                  <a:lnTo>
                    <a:pt x="147" y="169"/>
                  </a:lnTo>
                  <a:lnTo>
                    <a:pt x="145" y="171"/>
                  </a:lnTo>
                  <a:lnTo>
                    <a:pt x="144" y="168"/>
                  </a:lnTo>
                  <a:lnTo>
                    <a:pt x="146" y="165"/>
                  </a:lnTo>
                  <a:lnTo>
                    <a:pt x="147" y="164"/>
                  </a:lnTo>
                  <a:lnTo>
                    <a:pt x="148" y="166"/>
                  </a:lnTo>
                  <a:lnTo>
                    <a:pt x="147" y="169"/>
                  </a:lnTo>
                  <a:close/>
                  <a:moveTo>
                    <a:pt x="175" y="168"/>
                  </a:moveTo>
                  <a:lnTo>
                    <a:pt x="175" y="168"/>
                  </a:lnTo>
                  <a:lnTo>
                    <a:pt x="174" y="170"/>
                  </a:lnTo>
                  <a:lnTo>
                    <a:pt x="172" y="170"/>
                  </a:lnTo>
                  <a:lnTo>
                    <a:pt x="168" y="167"/>
                  </a:lnTo>
                  <a:lnTo>
                    <a:pt x="167" y="166"/>
                  </a:lnTo>
                  <a:lnTo>
                    <a:pt x="167" y="165"/>
                  </a:lnTo>
                  <a:lnTo>
                    <a:pt x="168" y="165"/>
                  </a:lnTo>
                  <a:lnTo>
                    <a:pt x="170" y="166"/>
                  </a:lnTo>
                  <a:lnTo>
                    <a:pt x="174" y="167"/>
                  </a:lnTo>
                  <a:lnTo>
                    <a:pt x="175" y="168"/>
                  </a:lnTo>
                  <a:close/>
                  <a:moveTo>
                    <a:pt x="199" y="171"/>
                  </a:moveTo>
                  <a:lnTo>
                    <a:pt x="199" y="171"/>
                  </a:lnTo>
                  <a:lnTo>
                    <a:pt x="197" y="171"/>
                  </a:lnTo>
                  <a:lnTo>
                    <a:pt x="198" y="169"/>
                  </a:lnTo>
                  <a:lnTo>
                    <a:pt x="201" y="166"/>
                  </a:lnTo>
                  <a:lnTo>
                    <a:pt x="204" y="166"/>
                  </a:lnTo>
                  <a:lnTo>
                    <a:pt x="208" y="165"/>
                  </a:lnTo>
                  <a:lnTo>
                    <a:pt x="209" y="165"/>
                  </a:lnTo>
                  <a:lnTo>
                    <a:pt x="207" y="167"/>
                  </a:lnTo>
                  <a:lnTo>
                    <a:pt x="204" y="169"/>
                  </a:lnTo>
                  <a:lnTo>
                    <a:pt x="199" y="171"/>
                  </a:lnTo>
                  <a:close/>
                  <a:moveTo>
                    <a:pt x="179" y="175"/>
                  </a:moveTo>
                  <a:lnTo>
                    <a:pt x="179" y="175"/>
                  </a:lnTo>
                  <a:lnTo>
                    <a:pt x="176" y="175"/>
                  </a:lnTo>
                  <a:lnTo>
                    <a:pt x="176" y="172"/>
                  </a:lnTo>
                  <a:lnTo>
                    <a:pt x="178" y="171"/>
                  </a:lnTo>
                  <a:lnTo>
                    <a:pt x="181" y="173"/>
                  </a:lnTo>
                  <a:lnTo>
                    <a:pt x="181" y="174"/>
                  </a:lnTo>
                  <a:lnTo>
                    <a:pt x="179" y="175"/>
                  </a:lnTo>
                  <a:close/>
                  <a:moveTo>
                    <a:pt x="165" y="172"/>
                  </a:moveTo>
                  <a:lnTo>
                    <a:pt x="165" y="172"/>
                  </a:lnTo>
                  <a:lnTo>
                    <a:pt x="165" y="176"/>
                  </a:lnTo>
                  <a:lnTo>
                    <a:pt x="164" y="176"/>
                  </a:lnTo>
                  <a:lnTo>
                    <a:pt x="163" y="175"/>
                  </a:lnTo>
                  <a:lnTo>
                    <a:pt x="163" y="174"/>
                  </a:lnTo>
                  <a:lnTo>
                    <a:pt x="164" y="171"/>
                  </a:lnTo>
                  <a:lnTo>
                    <a:pt x="165" y="172"/>
                  </a:lnTo>
                  <a:close/>
                  <a:moveTo>
                    <a:pt x="149" y="178"/>
                  </a:moveTo>
                  <a:lnTo>
                    <a:pt x="149" y="178"/>
                  </a:lnTo>
                  <a:lnTo>
                    <a:pt x="147" y="179"/>
                  </a:lnTo>
                  <a:lnTo>
                    <a:pt x="148" y="176"/>
                  </a:lnTo>
                  <a:lnTo>
                    <a:pt x="147" y="175"/>
                  </a:lnTo>
                  <a:lnTo>
                    <a:pt x="148" y="174"/>
                  </a:lnTo>
                  <a:lnTo>
                    <a:pt x="149" y="173"/>
                  </a:lnTo>
                  <a:lnTo>
                    <a:pt x="150" y="174"/>
                  </a:lnTo>
                  <a:lnTo>
                    <a:pt x="150" y="175"/>
                  </a:lnTo>
                  <a:lnTo>
                    <a:pt x="149" y="178"/>
                  </a:lnTo>
                  <a:close/>
                  <a:moveTo>
                    <a:pt x="152" y="186"/>
                  </a:moveTo>
                  <a:lnTo>
                    <a:pt x="152" y="186"/>
                  </a:lnTo>
                  <a:lnTo>
                    <a:pt x="151" y="187"/>
                  </a:lnTo>
                  <a:lnTo>
                    <a:pt x="149" y="186"/>
                  </a:lnTo>
                  <a:lnTo>
                    <a:pt x="149" y="184"/>
                  </a:lnTo>
                  <a:lnTo>
                    <a:pt x="151" y="183"/>
                  </a:lnTo>
                  <a:lnTo>
                    <a:pt x="152" y="184"/>
                  </a:lnTo>
                  <a:lnTo>
                    <a:pt x="152" y="185"/>
                  </a:lnTo>
                  <a:lnTo>
                    <a:pt x="152" y="186"/>
                  </a:lnTo>
                  <a:close/>
                  <a:moveTo>
                    <a:pt x="184" y="192"/>
                  </a:moveTo>
                  <a:lnTo>
                    <a:pt x="184" y="192"/>
                  </a:lnTo>
                  <a:lnTo>
                    <a:pt x="181" y="194"/>
                  </a:lnTo>
                  <a:lnTo>
                    <a:pt x="179" y="192"/>
                  </a:lnTo>
                  <a:lnTo>
                    <a:pt x="178" y="188"/>
                  </a:lnTo>
                  <a:lnTo>
                    <a:pt x="183" y="184"/>
                  </a:lnTo>
                  <a:lnTo>
                    <a:pt x="184" y="184"/>
                  </a:lnTo>
                  <a:lnTo>
                    <a:pt x="185" y="185"/>
                  </a:lnTo>
                  <a:lnTo>
                    <a:pt x="185" y="190"/>
                  </a:lnTo>
                  <a:lnTo>
                    <a:pt x="184" y="192"/>
                  </a:lnTo>
                  <a:close/>
                  <a:moveTo>
                    <a:pt x="175" y="189"/>
                  </a:moveTo>
                  <a:lnTo>
                    <a:pt x="175" y="189"/>
                  </a:lnTo>
                  <a:lnTo>
                    <a:pt x="173" y="192"/>
                  </a:lnTo>
                  <a:lnTo>
                    <a:pt x="171" y="191"/>
                  </a:lnTo>
                  <a:lnTo>
                    <a:pt x="170" y="190"/>
                  </a:lnTo>
                  <a:lnTo>
                    <a:pt x="171" y="187"/>
                  </a:lnTo>
                  <a:lnTo>
                    <a:pt x="174" y="185"/>
                  </a:lnTo>
                  <a:lnTo>
                    <a:pt x="175" y="186"/>
                  </a:lnTo>
                  <a:lnTo>
                    <a:pt x="175" y="188"/>
                  </a:lnTo>
                  <a:lnTo>
                    <a:pt x="175" y="189"/>
                  </a:lnTo>
                  <a:close/>
                  <a:moveTo>
                    <a:pt x="230" y="193"/>
                  </a:moveTo>
                  <a:lnTo>
                    <a:pt x="230" y="193"/>
                  </a:lnTo>
                  <a:lnTo>
                    <a:pt x="227" y="193"/>
                  </a:lnTo>
                  <a:lnTo>
                    <a:pt x="227" y="190"/>
                  </a:lnTo>
                  <a:lnTo>
                    <a:pt x="226" y="188"/>
                  </a:lnTo>
                  <a:lnTo>
                    <a:pt x="228" y="189"/>
                  </a:lnTo>
                  <a:lnTo>
                    <a:pt x="230" y="191"/>
                  </a:lnTo>
                  <a:lnTo>
                    <a:pt x="230" y="191"/>
                  </a:lnTo>
                  <a:lnTo>
                    <a:pt x="230" y="192"/>
                  </a:lnTo>
                  <a:lnTo>
                    <a:pt x="230" y="193"/>
                  </a:lnTo>
                  <a:close/>
                  <a:moveTo>
                    <a:pt x="158" y="194"/>
                  </a:moveTo>
                  <a:lnTo>
                    <a:pt x="158" y="194"/>
                  </a:lnTo>
                  <a:lnTo>
                    <a:pt x="157" y="194"/>
                  </a:lnTo>
                  <a:lnTo>
                    <a:pt x="157" y="193"/>
                  </a:lnTo>
                  <a:lnTo>
                    <a:pt x="156" y="191"/>
                  </a:lnTo>
                  <a:lnTo>
                    <a:pt x="157" y="190"/>
                  </a:lnTo>
                  <a:lnTo>
                    <a:pt x="158" y="190"/>
                  </a:lnTo>
                  <a:lnTo>
                    <a:pt x="159" y="193"/>
                  </a:lnTo>
                  <a:lnTo>
                    <a:pt x="158" y="194"/>
                  </a:lnTo>
                  <a:close/>
                  <a:moveTo>
                    <a:pt x="194" y="199"/>
                  </a:moveTo>
                  <a:lnTo>
                    <a:pt x="194" y="199"/>
                  </a:lnTo>
                  <a:lnTo>
                    <a:pt x="191" y="200"/>
                  </a:lnTo>
                  <a:lnTo>
                    <a:pt x="190" y="199"/>
                  </a:lnTo>
                  <a:lnTo>
                    <a:pt x="192" y="199"/>
                  </a:lnTo>
                  <a:lnTo>
                    <a:pt x="193" y="198"/>
                  </a:lnTo>
                  <a:lnTo>
                    <a:pt x="193" y="197"/>
                  </a:lnTo>
                  <a:lnTo>
                    <a:pt x="196" y="196"/>
                  </a:lnTo>
                  <a:lnTo>
                    <a:pt x="198" y="194"/>
                  </a:lnTo>
                  <a:lnTo>
                    <a:pt x="200" y="195"/>
                  </a:lnTo>
                  <a:lnTo>
                    <a:pt x="197" y="196"/>
                  </a:lnTo>
                  <a:lnTo>
                    <a:pt x="194" y="199"/>
                  </a:lnTo>
                  <a:close/>
                  <a:moveTo>
                    <a:pt x="227" y="202"/>
                  </a:moveTo>
                  <a:lnTo>
                    <a:pt x="227" y="202"/>
                  </a:lnTo>
                  <a:lnTo>
                    <a:pt x="227" y="202"/>
                  </a:lnTo>
                  <a:lnTo>
                    <a:pt x="228" y="200"/>
                  </a:lnTo>
                  <a:lnTo>
                    <a:pt x="231" y="197"/>
                  </a:lnTo>
                  <a:lnTo>
                    <a:pt x="236" y="195"/>
                  </a:lnTo>
                  <a:lnTo>
                    <a:pt x="237" y="195"/>
                  </a:lnTo>
                  <a:lnTo>
                    <a:pt x="240" y="196"/>
                  </a:lnTo>
                  <a:lnTo>
                    <a:pt x="235" y="199"/>
                  </a:lnTo>
                  <a:lnTo>
                    <a:pt x="234" y="200"/>
                  </a:lnTo>
                  <a:lnTo>
                    <a:pt x="230" y="200"/>
                  </a:lnTo>
                  <a:lnTo>
                    <a:pt x="227" y="202"/>
                  </a:lnTo>
                  <a:close/>
                  <a:moveTo>
                    <a:pt x="179" y="204"/>
                  </a:moveTo>
                  <a:lnTo>
                    <a:pt x="179" y="204"/>
                  </a:lnTo>
                  <a:lnTo>
                    <a:pt x="178" y="204"/>
                  </a:lnTo>
                  <a:lnTo>
                    <a:pt x="176" y="202"/>
                  </a:lnTo>
                  <a:lnTo>
                    <a:pt x="175" y="201"/>
                  </a:lnTo>
                  <a:lnTo>
                    <a:pt x="176" y="199"/>
                  </a:lnTo>
                  <a:lnTo>
                    <a:pt x="179" y="202"/>
                  </a:lnTo>
                  <a:lnTo>
                    <a:pt x="179" y="204"/>
                  </a:lnTo>
                  <a:close/>
                  <a:moveTo>
                    <a:pt x="152" y="200"/>
                  </a:moveTo>
                  <a:lnTo>
                    <a:pt x="152" y="200"/>
                  </a:lnTo>
                  <a:lnTo>
                    <a:pt x="152" y="203"/>
                  </a:lnTo>
                  <a:lnTo>
                    <a:pt x="152" y="203"/>
                  </a:lnTo>
                  <a:lnTo>
                    <a:pt x="146" y="205"/>
                  </a:lnTo>
                  <a:lnTo>
                    <a:pt x="146" y="202"/>
                  </a:lnTo>
                  <a:lnTo>
                    <a:pt x="147" y="201"/>
                  </a:lnTo>
                  <a:lnTo>
                    <a:pt x="149" y="202"/>
                  </a:lnTo>
                  <a:lnTo>
                    <a:pt x="150" y="202"/>
                  </a:lnTo>
                  <a:lnTo>
                    <a:pt x="150" y="201"/>
                  </a:lnTo>
                  <a:lnTo>
                    <a:pt x="152" y="200"/>
                  </a:lnTo>
                  <a:close/>
                  <a:moveTo>
                    <a:pt x="256" y="208"/>
                  </a:moveTo>
                  <a:lnTo>
                    <a:pt x="256" y="208"/>
                  </a:lnTo>
                  <a:lnTo>
                    <a:pt x="255" y="209"/>
                  </a:lnTo>
                  <a:lnTo>
                    <a:pt x="254" y="207"/>
                  </a:lnTo>
                  <a:lnTo>
                    <a:pt x="254" y="206"/>
                  </a:lnTo>
                  <a:lnTo>
                    <a:pt x="255" y="205"/>
                  </a:lnTo>
                  <a:lnTo>
                    <a:pt x="256" y="205"/>
                  </a:lnTo>
                  <a:lnTo>
                    <a:pt x="256" y="206"/>
                  </a:lnTo>
                  <a:lnTo>
                    <a:pt x="256" y="207"/>
                  </a:lnTo>
                  <a:lnTo>
                    <a:pt x="256" y="208"/>
                  </a:lnTo>
                  <a:close/>
                  <a:moveTo>
                    <a:pt x="212" y="207"/>
                  </a:moveTo>
                  <a:lnTo>
                    <a:pt x="212" y="207"/>
                  </a:lnTo>
                  <a:lnTo>
                    <a:pt x="210" y="208"/>
                  </a:lnTo>
                  <a:lnTo>
                    <a:pt x="208" y="210"/>
                  </a:lnTo>
                  <a:lnTo>
                    <a:pt x="206" y="209"/>
                  </a:lnTo>
                  <a:lnTo>
                    <a:pt x="206" y="207"/>
                  </a:lnTo>
                  <a:lnTo>
                    <a:pt x="208" y="207"/>
                  </a:lnTo>
                  <a:lnTo>
                    <a:pt x="210" y="206"/>
                  </a:lnTo>
                  <a:lnTo>
                    <a:pt x="209" y="205"/>
                  </a:lnTo>
                  <a:lnTo>
                    <a:pt x="211" y="206"/>
                  </a:lnTo>
                  <a:lnTo>
                    <a:pt x="212" y="207"/>
                  </a:lnTo>
                  <a:close/>
                  <a:moveTo>
                    <a:pt x="182" y="215"/>
                  </a:moveTo>
                  <a:lnTo>
                    <a:pt x="182" y="215"/>
                  </a:lnTo>
                  <a:lnTo>
                    <a:pt x="180" y="217"/>
                  </a:lnTo>
                  <a:lnTo>
                    <a:pt x="178" y="216"/>
                  </a:lnTo>
                  <a:lnTo>
                    <a:pt x="179" y="215"/>
                  </a:lnTo>
                  <a:lnTo>
                    <a:pt x="180" y="214"/>
                  </a:lnTo>
                  <a:lnTo>
                    <a:pt x="180" y="213"/>
                  </a:lnTo>
                  <a:lnTo>
                    <a:pt x="179" y="212"/>
                  </a:lnTo>
                  <a:lnTo>
                    <a:pt x="179" y="212"/>
                  </a:lnTo>
                  <a:lnTo>
                    <a:pt x="181" y="213"/>
                  </a:lnTo>
                  <a:lnTo>
                    <a:pt x="182" y="215"/>
                  </a:lnTo>
                  <a:close/>
                  <a:moveTo>
                    <a:pt x="255" y="233"/>
                  </a:moveTo>
                  <a:lnTo>
                    <a:pt x="255" y="233"/>
                  </a:lnTo>
                  <a:lnTo>
                    <a:pt x="253" y="233"/>
                  </a:lnTo>
                  <a:lnTo>
                    <a:pt x="252" y="233"/>
                  </a:lnTo>
                  <a:lnTo>
                    <a:pt x="251" y="231"/>
                  </a:lnTo>
                  <a:lnTo>
                    <a:pt x="253" y="227"/>
                  </a:lnTo>
                  <a:lnTo>
                    <a:pt x="252" y="224"/>
                  </a:lnTo>
                  <a:lnTo>
                    <a:pt x="251" y="223"/>
                  </a:lnTo>
                  <a:lnTo>
                    <a:pt x="253" y="222"/>
                  </a:lnTo>
                  <a:lnTo>
                    <a:pt x="254" y="219"/>
                  </a:lnTo>
                  <a:lnTo>
                    <a:pt x="258" y="217"/>
                  </a:lnTo>
                  <a:lnTo>
                    <a:pt x="266" y="213"/>
                  </a:lnTo>
                  <a:lnTo>
                    <a:pt x="267" y="213"/>
                  </a:lnTo>
                  <a:lnTo>
                    <a:pt x="267" y="216"/>
                  </a:lnTo>
                  <a:lnTo>
                    <a:pt x="265" y="222"/>
                  </a:lnTo>
                  <a:lnTo>
                    <a:pt x="262" y="225"/>
                  </a:lnTo>
                  <a:lnTo>
                    <a:pt x="263" y="227"/>
                  </a:lnTo>
                  <a:lnTo>
                    <a:pt x="259" y="228"/>
                  </a:lnTo>
                  <a:lnTo>
                    <a:pt x="255" y="233"/>
                  </a:lnTo>
                  <a:close/>
                  <a:moveTo>
                    <a:pt x="106" y="223"/>
                  </a:moveTo>
                  <a:lnTo>
                    <a:pt x="106" y="223"/>
                  </a:lnTo>
                  <a:lnTo>
                    <a:pt x="106" y="224"/>
                  </a:lnTo>
                  <a:lnTo>
                    <a:pt x="102" y="223"/>
                  </a:lnTo>
                  <a:lnTo>
                    <a:pt x="102" y="221"/>
                  </a:lnTo>
                  <a:lnTo>
                    <a:pt x="101" y="217"/>
                  </a:lnTo>
                  <a:lnTo>
                    <a:pt x="102" y="216"/>
                  </a:lnTo>
                  <a:lnTo>
                    <a:pt x="103" y="215"/>
                  </a:lnTo>
                  <a:lnTo>
                    <a:pt x="104" y="217"/>
                  </a:lnTo>
                  <a:lnTo>
                    <a:pt x="107" y="220"/>
                  </a:lnTo>
                  <a:lnTo>
                    <a:pt x="106" y="223"/>
                  </a:lnTo>
                  <a:close/>
                  <a:moveTo>
                    <a:pt x="235" y="250"/>
                  </a:moveTo>
                  <a:lnTo>
                    <a:pt x="235" y="250"/>
                  </a:lnTo>
                  <a:lnTo>
                    <a:pt x="233" y="252"/>
                  </a:lnTo>
                  <a:lnTo>
                    <a:pt x="232" y="251"/>
                  </a:lnTo>
                  <a:lnTo>
                    <a:pt x="233" y="249"/>
                  </a:lnTo>
                  <a:lnTo>
                    <a:pt x="231" y="245"/>
                  </a:lnTo>
                  <a:lnTo>
                    <a:pt x="234" y="240"/>
                  </a:lnTo>
                  <a:lnTo>
                    <a:pt x="234" y="238"/>
                  </a:lnTo>
                  <a:lnTo>
                    <a:pt x="236" y="237"/>
                  </a:lnTo>
                  <a:lnTo>
                    <a:pt x="236" y="241"/>
                  </a:lnTo>
                  <a:lnTo>
                    <a:pt x="234" y="244"/>
                  </a:lnTo>
                  <a:lnTo>
                    <a:pt x="236" y="247"/>
                  </a:lnTo>
                  <a:lnTo>
                    <a:pt x="236" y="250"/>
                  </a:lnTo>
                  <a:lnTo>
                    <a:pt x="235" y="250"/>
                  </a:lnTo>
                  <a:close/>
                  <a:moveTo>
                    <a:pt x="131" y="248"/>
                  </a:moveTo>
                  <a:lnTo>
                    <a:pt x="131" y="248"/>
                  </a:lnTo>
                  <a:lnTo>
                    <a:pt x="133" y="248"/>
                  </a:lnTo>
                  <a:lnTo>
                    <a:pt x="136" y="248"/>
                  </a:lnTo>
                  <a:lnTo>
                    <a:pt x="137" y="248"/>
                  </a:lnTo>
                  <a:lnTo>
                    <a:pt x="138" y="245"/>
                  </a:lnTo>
                  <a:lnTo>
                    <a:pt x="141" y="245"/>
                  </a:lnTo>
                  <a:lnTo>
                    <a:pt x="142" y="248"/>
                  </a:lnTo>
                  <a:lnTo>
                    <a:pt x="139" y="249"/>
                  </a:lnTo>
                  <a:lnTo>
                    <a:pt x="139" y="249"/>
                  </a:lnTo>
                  <a:lnTo>
                    <a:pt x="139" y="250"/>
                  </a:lnTo>
                  <a:lnTo>
                    <a:pt x="141" y="250"/>
                  </a:lnTo>
                  <a:lnTo>
                    <a:pt x="143" y="250"/>
                  </a:lnTo>
                  <a:lnTo>
                    <a:pt x="144" y="252"/>
                  </a:lnTo>
                  <a:lnTo>
                    <a:pt x="144" y="253"/>
                  </a:lnTo>
                  <a:lnTo>
                    <a:pt x="145" y="254"/>
                  </a:lnTo>
                  <a:lnTo>
                    <a:pt x="147" y="254"/>
                  </a:lnTo>
                  <a:lnTo>
                    <a:pt x="149" y="254"/>
                  </a:lnTo>
                  <a:lnTo>
                    <a:pt x="152" y="254"/>
                  </a:lnTo>
                  <a:lnTo>
                    <a:pt x="155" y="252"/>
                  </a:lnTo>
                  <a:lnTo>
                    <a:pt x="158" y="252"/>
                  </a:lnTo>
                  <a:lnTo>
                    <a:pt x="167" y="252"/>
                  </a:lnTo>
                  <a:lnTo>
                    <a:pt x="170" y="255"/>
                  </a:lnTo>
                  <a:lnTo>
                    <a:pt x="176" y="255"/>
                  </a:lnTo>
                  <a:lnTo>
                    <a:pt x="182" y="256"/>
                  </a:lnTo>
                  <a:lnTo>
                    <a:pt x="184" y="256"/>
                  </a:lnTo>
                  <a:lnTo>
                    <a:pt x="190" y="255"/>
                  </a:lnTo>
                  <a:lnTo>
                    <a:pt x="190" y="256"/>
                  </a:lnTo>
                  <a:lnTo>
                    <a:pt x="190" y="261"/>
                  </a:lnTo>
                  <a:lnTo>
                    <a:pt x="190" y="263"/>
                  </a:lnTo>
                  <a:lnTo>
                    <a:pt x="191" y="263"/>
                  </a:lnTo>
                  <a:lnTo>
                    <a:pt x="193" y="263"/>
                  </a:lnTo>
                  <a:lnTo>
                    <a:pt x="195" y="261"/>
                  </a:lnTo>
                  <a:lnTo>
                    <a:pt x="199" y="260"/>
                  </a:lnTo>
                  <a:lnTo>
                    <a:pt x="203" y="260"/>
                  </a:lnTo>
                  <a:lnTo>
                    <a:pt x="207" y="256"/>
                  </a:lnTo>
                  <a:lnTo>
                    <a:pt x="208" y="256"/>
                  </a:lnTo>
                  <a:lnTo>
                    <a:pt x="207" y="258"/>
                  </a:lnTo>
                  <a:lnTo>
                    <a:pt x="207" y="262"/>
                  </a:lnTo>
                  <a:lnTo>
                    <a:pt x="206" y="264"/>
                  </a:lnTo>
                  <a:lnTo>
                    <a:pt x="206" y="266"/>
                  </a:lnTo>
                  <a:lnTo>
                    <a:pt x="203" y="267"/>
                  </a:lnTo>
                  <a:lnTo>
                    <a:pt x="199" y="267"/>
                  </a:lnTo>
                  <a:lnTo>
                    <a:pt x="193" y="267"/>
                  </a:lnTo>
                  <a:lnTo>
                    <a:pt x="186" y="268"/>
                  </a:lnTo>
                  <a:lnTo>
                    <a:pt x="173" y="269"/>
                  </a:lnTo>
                  <a:lnTo>
                    <a:pt x="160" y="270"/>
                  </a:lnTo>
                  <a:lnTo>
                    <a:pt x="159" y="270"/>
                  </a:lnTo>
                  <a:lnTo>
                    <a:pt x="159" y="267"/>
                  </a:lnTo>
                  <a:lnTo>
                    <a:pt x="158" y="266"/>
                  </a:lnTo>
                  <a:lnTo>
                    <a:pt x="158" y="265"/>
                  </a:lnTo>
                  <a:lnTo>
                    <a:pt x="154" y="264"/>
                  </a:lnTo>
                  <a:lnTo>
                    <a:pt x="150" y="262"/>
                  </a:lnTo>
                  <a:lnTo>
                    <a:pt x="135" y="260"/>
                  </a:lnTo>
                  <a:lnTo>
                    <a:pt x="132" y="259"/>
                  </a:lnTo>
                  <a:lnTo>
                    <a:pt x="126" y="259"/>
                  </a:lnTo>
                  <a:lnTo>
                    <a:pt x="124" y="259"/>
                  </a:lnTo>
                  <a:lnTo>
                    <a:pt x="123" y="258"/>
                  </a:lnTo>
                  <a:lnTo>
                    <a:pt x="122" y="257"/>
                  </a:lnTo>
                  <a:lnTo>
                    <a:pt x="121" y="252"/>
                  </a:lnTo>
                  <a:lnTo>
                    <a:pt x="122" y="248"/>
                  </a:lnTo>
                  <a:lnTo>
                    <a:pt x="123" y="246"/>
                  </a:lnTo>
                  <a:lnTo>
                    <a:pt x="124" y="248"/>
                  </a:lnTo>
                  <a:lnTo>
                    <a:pt x="125" y="248"/>
                  </a:lnTo>
                  <a:lnTo>
                    <a:pt x="127" y="247"/>
                  </a:lnTo>
                  <a:lnTo>
                    <a:pt x="127" y="245"/>
                  </a:lnTo>
                  <a:lnTo>
                    <a:pt x="127" y="243"/>
                  </a:lnTo>
                  <a:lnTo>
                    <a:pt x="128" y="244"/>
                  </a:lnTo>
                  <a:lnTo>
                    <a:pt x="129" y="247"/>
                  </a:lnTo>
                  <a:lnTo>
                    <a:pt x="131" y="24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00" name="Croatia">
              <a:extLst>
                <a:ext uri="{FF2B5EF4-FFF2-40B4-BE49-F238E27FC236}">
                  <a16:creationId xmlns:a16="http://schemas.microsoft.com/office/drawing/2014/main" id="{33FCADAA-2EA7-4985-B1D1-87D75941053B}"/>
                </a:ext>
              </a:extLst>
            </p:cNvPr>
            <p:cNvSpPr>
              <a:spLocks noEditPoints="1"/>
            </p:cNvSpPr>
            <p:nvPr/>
          </p:nvSpPr>
          <p:spPr bwMode="auto">
            <a:xfrm>
              <a:off x="6225281" y="3257635"/>
              <a:ext cx="176329" cy="151044"/>
            </a:xfrm>
            <a:custGeom>
              <a:avLst/>
              <a:gdLst>
                <a:gd name="T0" fmla="*/ 109 w 183"/>
                <a:gd name="T1" fmla="*/ 15 h 179"/>
                <a:gd name="T2" fmla="*/ 128 w 183"/>
                <a:gd name="T3" fmla="*/ 30 h 179"/>
                <a:gd name="T4" fmla="*/ 153 w 183"/>
                <a:gd name="T5" fmla="*/ 34 h 179"/>
                <a:gd name="T6" fmla="*/ 168 w 183"/>
                <a:gd name="T7" fmla="*/ 27 h 179"/>
                <a:gd name="T8" fmla="*/ 169 w 183"/>
                <a:gd name="T9" fmla="*/ 44 h 179"/>
                <a:gd name="T10" fmla="*/ 179 w 183"/>
                <a:gd name="T11" fmla="*/ 56 h 179"/>
                <a:gd name="T12" fmla="*/ 180 w 183"/>
                <a:gd name="T13" fmla="*/ 61 h 179"/>
                <a:gd name="T14" fmla="*/ 173 w 183"/>
                <a:gd name="T15" fmla="*/ 71 h 179"/>
                <a:gd name="T16" fmla="*/ 165 w 183"/>
                <a:gd name="T17" fmla="*/ 73 h 179"/>
                <a:gd name="T18" fmla="*/ 153 w 183"/>
                <a:gd name="T19" fmla="*/ 64 h 179"/>
                <a:gd name="T20" fmla="*/ 135 w 183"/>
                <a:gd name="T21" fmla="*/ 65 h 179"/>
                <a:gd name="T22" fmla="*/ 118 w 183"/>
                <a:gd name="T23" fmla="*/ 61 h 179"/>
                <a:gd name="T24" fmla="*/ 91 w 183"/>
                <a:gd name="T25" fmla="*/ 61 h 179"/>
                <a:gd name="T26" fmla="*/ 74 w 183"/>
                <a:gd name="T27" fmla="*/ 59 h 179"/>
                <a:gd name="T28" fmla="*/ 79 w 183"/>
                <a:gd name="T29" fmla="*/ 89 h 179"/>
                <a:gd name="T30" fmla="*/ 92 w 183"/>
                <a:gd name="T31" fmla="*/ 112 h 179"/>
                <a:gd name="T32" fmla="*/ 117 w 183"/>
                <a:gd name="T33" fmla="*/ 136 h 179"/>
                <a:gd name="T34" fmla="*/ 128 w 183"/>
                <a:gd name="T35" fmla="*/ 156 h 179"/>
                <a:gd name="T36" fmla="*/ 89 w 183"/>
                <a:gd name="T37" fmla="*/ 132 h 179"/>
                <a:gd name="T38" fmla="*/ 75 w 183"/>
                <a:gd name="T39" fmla="*/ 127 h 179"/>
                <a:gd name="T40" fmla="*/ 53 w 183"/>
                <a:gd name="T41" fmla="*/ 100 h 179"/>
                <a:gd name="T42" fmla="*/ 43 w 183"/>
                <a:gd name="T43" fmla="*/ 81 h 179"/>
                <a:gd name="T44" fmla="*/ 24 w 183"/>
                <a:gd name="T45" fmla="*/ 53 h 179"/>
                <a:gd name="T46" fmla="*/ 10 w 183"/>
                <a:gd name="T47" fmla="*/ 75 h 179"/>
                <a:gd name="T48" fmla="*/ 3 w 183"/>
                <a:gd name="T49" fmla="*/ 47 h 179"/>
                <a:gd name="T50" fmla="*/ 20 w 183"/>
                <a:gd name="T51" fmla="*/ 47 h 179"/>
                <a:gd name="T52" fmla="*/ 33 w 183"/>
                <a:gd name="T53" fmla="*/ 40 h 179"/>
                <a:gd name="T54" fmla="*/ 44 w 183"/>
                <a:gd name="T55" fmla="*/ 46 h 179"/>
                <a:gd name="T56" fmla="*/ 55 w 183"/>
                <a:gd name="T57" fmla="*/ 41 h 179"/>
                <a:gd name="T58" fmla="*/ 66 w 183"/>
                <a:gd name="T59" fmla="*/ 30 h 179"/>
                <a:gd name="T60" fmla="*/ 66 w 183"/>
                <a:gd name="T61" fmla="*/ 15 h 179"/>
                <a:gd name="T62" fmla="*/ 80 w 183"/>
                <a:gd name="T63" fmla="*/ 7 h 179"/>
                <a:gd name="T64" fmla="*/ 90 w 183"/>
                <a:gd name="T65" fmla="*/ 0 h 179"/>
                <a:gd name="T66" fmla="*/ 31 w 183"/>
                <a:gd name="T67" fmla="*/ 67 h 179"/>
                <a:gd name="T68" fmla="*/ 38 w 183"/>
                <a:gd name="T69" fmla="*/ 65 h 179"/>
                <a:gd name="T70" fmla="*/ 24 w 183"/>
                <a:gd name="T71" fmla="*/ 73 h 179"/>
                <a:gd name="T72" fmla="*/ 26 w 183"/>
                <a:gd name="T73" fmla="*/ 65 h 179"/>
                <a:gd name="T74" fmla="*/ 41 w 183"/>
                <a:gd name="T75" fmla="*/ 79 h 179"/>
                <a:gd name="T76" fmla="*/ 36 w 183"/>
                <a:gd name="T77" fmla="*/ 75 h 179"/>
                <a:gd name="T78" fmla="*/ 49 w 183"/>
                <a:gd name="T79" fmla="*/ 96 h 179"/>
                <a:gd name="T80" fmla="*/ 40 w 183"/>
                <a:gd name="T81" fmla="*/ 84 h 179"/>
                <a:gd name="T82" fmla="*/ 52 w 183"/>
                <a:gd name="T83" fmla="*/ 97 h 179"/>
                <a:gd name="T84" fmla="*/ 42 w 183"/>
                <a:gd name="T85" fmla="*/ 106 h 179"/>
                <a:gd name="T86" fmla="*/ 50 w 183"/>
                <a:gd name="T87" fmla="*/ 108 h 179"/>
                <a:gd name="T88" fmla="*/ 58 w 183"/>
                <a:gd name="T89" fmla="*/ 115 h 179"/>
                <a:gd name="T90" fmla="*/ 92 w 183"/>
                <a:gd name="T91" fmla="*/ 142 h 179"/>
                <a:gd name="T92" fmla="*/ 104 w 183"/>
                <a:gd name="T93" fmla="*/ 142 h 179"/>
                <a:gd name="T94" fmla="*/ 90 w 183"/>
                <a:gd name="T95" fmla="*/ 146 h 179"/>
                <a:gd name="T96" fmla="*/ 129 w 183"/>
                <a:gd name="T97" fmla="*/ 159 h 179"/>
                <a:gd name="T98" fmla="*/ 143 w 183"/>
                <a:gd name="T99" fmla="*/ 168 h 179"/>
                <a:gd name="T100" fmla="*/ 150 w 183"/>
                <a:gd name="T101" fmla="*/ 175 h 179"/>
                <a:gd name="T102" fmla="*/ 115 w 183"/>
                <a:gd name="T103" fmla="*/ 154 h 179"/>
                <a:gd name="T104" fmla="*/ 111 w 183"/>
                <a:gd name="T105" fmla="*/ 156 h 179"/>
                <a:gd name="T106" fmla="*/ 99 w 183"/>
                <a:gd name="T107" fmla="*/ 157 h 179"/>
                <a:gd name="T108" fmla="*/ 120 w 183"/>
                <a:gd name="T109"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179">
                  <a:moveTo>
                    <a:pt x="93" y="1"/>
                  </a:moveTo>
                  <a:lnTo>
                    <a:pt x="93" y="1"/>
                  </a:lnTo>
                  <a:lnTo>
                    <a:pt x="95" y="2"/>
                  </a:lnTo>
                  <a:lnTo>
                    <a:pt x="100" y="5"/>
                  </a:lnTo>
                  <a:lnTo>
                    <a:pt x="104" y="9"/>
                  </a:lnTo>
                  <a:lnTo>
                    <a:pt x="106" y="12"/>
                  </a:lnTo>
                  <a:lnTo>
                    <a:pt x="109" y="15"/>
                  </a:lnTo>
                  <a:lnTo>
                    <a:pt x="113" y="18"/>
                  </a:lnTo>
                  <a:lnTo>
                    <a:pt x="116" y="20"/>
                  </a:lnTo>
                  <a:lnTo>
                    <a:pt x="118" y="24"/>
                  </a:lnTo>
                  <a:lnTo>
                    <a:pt x="121" y="26"/>
                  </a:lnTo>
                  <a:lnTo>
                    <a:pt x="125" y="27"/>
                  </a:lnTo>
                  <a:lnTo>
                    <a:pt x="127" y="28"/>
                  </a:lnTo>
                  <a:lnTo>
                    <a:pt x="128" y="30"/>
                  </a:lnTo>
                  <a:lnTo>
                    <a:pt x="130" y="32"/>
                  </a:lnTo>
                  <a:lnTo>
                    <a:pt x="133" y="33"/>
                  </a:lnTo>
                  <a:lnTo>
                    <a:pt x="138" y="34"/>
                  </a:lnTo>
                  <a:lnTo>
                    <a:pt x="148" y="34"/>
                  </a:lnTo>
                  <a:lnTo>
                    <a:pt x="148" y="34"/>
                  </a:lnTo>
                  <a:lnTo>
                    <a:pt x="151" y="35"/>
                  </a:lnTo>
                  <a:lnTo>
                    <a:pt x="153" y="34"/>
                  </a:lnTo>
                  <a:lnTo>
                    <a:pt x="156" y="33"/>
                  </a:lnTo>
                  <a:lnTo>
                    <a:pt x="157" y="32"/>
                  </a:lnTo>
                  <a:lnTo>
                    <a:pt x="160" y="28"/>
                  </a:lnTo>
                  <a:lnTo>
                    <a:pt x="162" y="28"/>
                  </a:lnTo>
                  <a:lnTo>
                    <a:pt x="165" y="28"/>
                  </a:lnTo>
                  <a:lnTo>
                    <a:pt x="168" y="27"/>
                  </a:lnTo>
                  <a:lnTo>
                    <a:pt x="168" y="27"/>
                  </a:lnTo>
                  <a:lnTo>
                    <a:pt x="168" y="28"/>
                  </a:lnTo>
                  <a:lnTo>
                    <a:pt x="167" y="30"/>
                  </a:lnTo>
                  <a:lnTo>
                    <a:pt x="166" y="31"/>
                  </a:lnTo>
                  <a:lnTo>
                    <a:pt x="167" y="34"/>
                  </a:lnTo>
                  <a:lnTo>
                    <a:pt x="169" y="39"/>
                  </a:lnTo>
                  <a:lnTo>
                    <a:pt x="168" y="42"/>
                  </a:lnTo>
                  <a:lnTo>
                    <a:pt x="169" y="44"/>
                  </a:lnTo>
                  <a:lnTo>
                    <a:pt x="172" y="45"/>
                  </a:lnTo>
                  <a:lnTo>
                    <a:pt x="173" y="45"/>
                  </a:lnTo>
                  <a:lnTo>
                    <a:pt x="172" y="46"/>
                  </a:lnTo>
                  <a:lnTo>
                    <a:pt x="171" y="48"/>
                  </a:lnTo>
                  <a:lnTo>
                    <a:pt x="171" y="51"/>
                  </a:lnTo>
                  <a:lnTo>
                    <a:pt x="174" y="53"/>
                  </a:lnTo>
                  <a:lnTo>
                    <a:pt x="179" y="56"/>
                  </a:lnTo>
                  <a:lnTo>
                    <a:pt x="181" y="56"/>
                  </a:lnTo>
                  <a:lnTo>
                    <a:pt x="182" y="57"/>
                  </a:lnTo>
                  <a:lnTo>
                    <a:pt x="183" y="58"/>
                  </a:lnTo>
                  <a:lnTo>
                    <a:pt x="183" y="59"/>
                  </a:lnTo>
                  <a:lnTo>
                    <a:pt x="183" y="60"/>
                  </a:lnTo>
                  <a:lnTo>
                    <a:pt x="183" y="61"/>
                  </a:lnTo>
                  <a:lnTo>
                    <a:pt x="180" y="61"/>
                  </a:lnTo>
                  <a:lnTo>
                    <a:pt x="177" y="61"/>
                  </a:lnTo>
                  <a:lnTo>
                    <a:pt x="175" y="60"/>
                  </a:lnTo>
                  <a:lnTo>
                    <a:pt x="175" y="61"/>
                  </a:lnTo>
                  <a:lnTo>
                    <a:pt x="175" y="62"/>
                  </a:lnTo>
                  <a:lnTo>
                    <a:pt x="173" y="62"/>
                  </a:lnTo>
                  <a:lnTo>
                    <a:pt x="174" y="69"/>
                  </a:lnTo>
                  <a:lnTo>
                    <a:pt x="173" y="71"/>
                  </a:lnTo>
                  <a:lnTo>
                    <a:pt x="172" y="72"/>
                  </a:lnTo>
                  <a:lnTo>
                    <a:pt x="172" y="72"/>
                  </a:lnTo>
                  <a:lnTo>
                    <a:pt x="171" y="72"/>
                  </a:lnTo>
                  <a:lnTo>
                    <a:pt x="170" y="72"/>
                  </a:lnTo>
                  <a:lnTo>
                    <a:pt x="171" y="74"/>
                  </a:lnTo>
                  <a:lnTo>
                    <a:pt x="169" y="74"/>
                  </a:lnTo>
                  <a:lnTo>
                    <a:pt x="165" y="73"/>
                  </a:lnTo>
                  <a:lnTo>
                    <a:pt x="164" y="72"/>
                  </a:lnTo>
                  <a:lnTo>
                    <a:pt x="164" y="71"/>
                  </a:lnTo>
                  <a:lnTo>
                    <a:pt x="164" y="69"/>
                  </a:lnTo>
                  <a:lnTo>
                    <a:pt x="163" y="67"/>
                  </a:lnTo>
                  <a:lnTo>
                    <a:pt x="160" y="65"/>
                  </a:lnTo>
                  <a:lnTo>
                    <a:pt x="155" y="64"/>
                  </a:lnTo>
                  <a:lnTo>
                    <a:pt x="153" y="64"/>
                  </a:lnTo>
                  <a:lnTo>
                    <a:pt x="151" y="63"/>
                  </a:lnTo>
                  <a:lnTo>
                    <a:pt x="148" y="62"/>
                  </a:lnTo>
                  <a:lnTo>
                    <a:pt x="146" y="62"/>
                  </a:lnTo>
                  <a:lnTo>
                    <a:pt x="144" y="63"/>
                  </a:lnTo>
                  <a:lnTo>
                    <a:pt x="139" y="62"/>
                  </a:lnTo>
                  <a:lnTo>
                    <a:pt x="138" y="63"/>
                  </a:lnTo>
                  <a:lnTo>
                    <a:pt x="135" y="65"/>
                  </a:lnTo>
                  <a:lnTo>
                    <a:pt x="134" y="65"/>
                  </a:lnTo>
                  <a:lnTo>
                    <a:pt x="130" y="61"/>
                  </a:lnTo>
                  <a:lnTo>
                    <a:pt x="129" y="61"/>
                  </a:lnTo>
                  <a:lnTo>
                    <a:pt x="125" y="63"/>
                  </a:lnTo>
                  <a:lnTo>
                    <a:pt x="124" y="63"/>
                  </a:lnTo>
                  <a:lnTo>
                    <a:pt x="123" y="62"/>
                  </a:lnTo>
                  <a:lnTo>
                    <a:pt x="118" y="61"/>
                  </a:lnTo>
                  <a:lnTo>
                    <a:pt x="116" y="61"/>
                  </a:lnTo>
                  <a:lnTo>
                    <a:pt x="115" y="61"/>
                  </a:lnTo>
                  <a:lnTo>
                    <a:pt x="112" y="61"/>
                  </a:lnTo>
                  <a:lnTo>
                    <a:pt x="106" y="56"/>
                  </a:lnTo>
                  <a:lnTo>
                    <a:pt x="102" y="60"/>
                  </a:lnTo>
                  <a:lnTo>
                    <a:pt x="94" y="59"/>
                  </a:lnTo>
                  <a:lnTo>
                    <a:pt x="91" y="61"/>
                  </a:lnTo>
                  <a:lnTo>
                    <a:pt x="88" y="66"/>
                  </a:lnTo>
                  <a:lnTo>
                    <a:pt x="86" y="68"/>
                  </a:lnTo>
                  <a:lnTo>
                    <a:pt x="84" y="67"/>
                  </a:lnTo>
                  <a:lnTo>
                    <a:pt x="82" y="65"/>
                  </a:lnTo>
                  <a:lnTo>
                    <a:pt x="78" y="60"/>
                  </a:lnTo>
                  <a:lnTo>
                    <a:pt x="76" y="59"/>
                  </a:lnTo>
                  <a:lnTo>
                    <a:pt x="74" y="59"/>
                  </a:lnTo>
                  <a:lnTo>
                    <a:pt x="71" y="59"/>
                  </a:lnTo>
                  <a:lnTo>
                    <a:pt x="70" y="60"/>
                  </a:lnTo>
                  <a:lnTo>
                    <a:pt x="70" y="68"/>
                  </a:lnTo>
                  <a:lnTo>
                    <a:pt x="69" y="75"/>
                  </a:lnTo>
                  <a:lnTo>
                    <a:pt x="69" y="79"/>
                  </a:lnTo>
                  <a:lnTo>
                    <a:pt x="73" y="82"/>
                  </a:lnTo>
                  <a:lnTo>
                    <a:pt x="79" y="89"/>
                  </a:lnTo>
                  <a:lnTo>
                    <a:pt x="80" y="89"/>
                  </a:lnTo>
                  <a:lnTo>
                    <a:pt x="81" y="91"/>
                  </a:lnTo>
                  <a:lnTo>
                    <a:pt x="82" y="97"/>
                  </a:lnTo>
                  <a:lnTo>
                    <a:pt x="84" y="103"/>
                  </a:lnTo>
                  <a:lnTo>
                    <a:pt x="86" y="106"/>
                  </a:lnTo>
                  <a:lnTo>
                    <a:pt x="89" y="109"/>
                  </a:lnTo>
                  <a:lnTo>
                    <a:pt x="92" y="112"/>
                  </a:lnTo>
                  <a:lnTo>
                    <a:pt x="95" y="116"/>
                  </a:lnTo>
                  <a:lnTo>
                    <a:pt x="98" y="120"/>
                  </a:lnTo>
                  <a:lnTo>
                    <a:pt x="99" y="121"/>
                  </a:lnTo>
                  <a:lnTo>
                    <a:pt x="105" y="127"/>
                  </a:lnTo>
                  <a:lnTo>
                    <a:pt x="111" y="133"/>
                  </a:lnTo>
                  <a:lnTo>
                    <a:pt x="116" y="135"/>
                  </a:lnTo>
                  <a:lnTo>
                    <a:pt x="117" y="136"/>
                  </a:lnTo>
                  <a:lnTo>
                    <a:pt x="117" y="140"/>
                  </a:lnTo>
                  <a:lnTo>
                    <a:pt x="117" y="142"/>
                  </a:lnTo>
                  <a:lnTo>
                    <a:pt x="121" y="146"/>
                  </a:lnTo>
                  <a:lnTo>
                    <a:pt x="128" y="153"/>
                  </a:lnTo>
                  <a:lnTo>
                    <a:pt x="128" y="154"/>
                  </a:lnTo>
                  <a:lnTo>
                    <a:pt x="129" y="156"/>
                  </a:lnTo>
                  <a:lnTo>
                    <a:pt x="128" y="156"/>
                  </a:lnTo>
                  <a:lnTo>
                    <a:pt x="126" y="157"/>
                  </a:lnTo>
                  <a:lnTo>
                    <a:pt x="125" y="156"/>
                  </a:lnTo>
                  <a:lnTo>
                    <a:pt x="118" y="150"/>
                  </a:lnTo>
                  <a:lnTo>
                    <a:pt x="112" y="146"/>
                  </a:lnTo>
                  <a:lnTo>
                    <a:pt x="105" y="138"/>
                  </a:lnTo>
                  <a:lnTo>
                    <a:pt x="96" y="135"/>
                  </a:lnTo>
                  <a:lnTo>
                    <a:pt x="89" y="132"/>
                  </a:lnTo>
                  <a:lnTo>
                    <a:pt x="85" y="132"/>
                  </a:lnTo>
                  <a:lnTo>
                    <a:pt x="81" y="133"/>
                  </a:lnTo>
                  <a:lnTo>
                    <a:pt x="78" y="133"/>
                  </a:lnTo>
                  <a:lnTo>
                    <a:pt x="77" y="133"/>
                  </a:lnTo>
                  <a:lnTo>
                    <a:pt x="75" y="130"/>
                  </a:lnTo>
                  <a:lnTo>
                    <a:pt x="75" y="129"/>
                  </a:lnTo>
                  <a:lnTo>
                    <a:pt x="75" y="127"/>
                  </a:lnTo>
                  <a:lnTo>
                    <a:pt x="71" y="123"/>
                  </a:lnTo>
                  <a:lnTo>
                    <a:pt x="66" y="120"/>
                  </a:lnTo>
                  <a:lnTo>
                    <a:pt x="61" y="116"/>
                  </a:lnTo>
                  <a:lnTo>
                    <a:pt x="52" y="104"/>
                  </a:lnTo>
                  <a:lnTo>
                    <a:pt x="50" y="101"/>
                  </a:lnTo>
                  <a:lnTo>
                    <a:pt x="52" y="100"/>
                  </a:lnTo>
                  <a:lnTo>
                    <a:pt x="53" y="100"/>
                  </a:lnTo>
                  <a:lnTo>
                    <a:pt x="55" y="99"/>
                  </a:lnTo>
                  <a:lnTo>
                    <a:pt x="57" y="99"/>
                  </a:lnTo>
                  <a:lnTo>
                    <a:pt x="60" y="100"/>
                  </a:lnTo>
                  <a:lnTo>
                    <a:pt x="58" y="98"/>
                  </a:lnTo>
                  <a:lnTo>
                    <a:pt x="54" y="95"/>
                  </a:lnTo>
                  <a:lnTo>
                    <a:pt x="45" y="86"/>
                  </a:lnTo>
                  <a:lnTo>
                    <a:pt x="43" y="81"/>
                  </a:lnTo>
                  <a:lnTo>
                    <a:pt x="42" y="76"/>
                  </a:lnTo>
                  <a:lnTo>
                    <a:pt x="43" y="70"/>
                  </a:lnTo>
                  <a:lnTo>
                    <a:pt x="41" y="65"/>
                  </a:lnTo>
                  <a:lnTo>
                    <a:pt x="34" y="58"/>
                  </a:lnTo>
                  <a:lnTo>
                    <a:pt x="32" y="55"/>
                  </a:lnTo>
                  <a:lnTo>
                    <a:pt x="27" y="53"/>
                  </a:lnTo>
                  <a:lnTo>
                    <a:pt x="24" y="53"/>
                  </a:lnTo>
                  <a:lnTo>
                    <a:pt x="23" y="56"/>
                  </a:lnTo>
                  <a:lnTo>
                    <a:pt x="22" y="61"/>
                  </a:lnTo>
                  <a:lnTo>
                    <a:pt x="17" y="68"/>
                  </a:lnTo>
                  <a:lnTo>
                    <a:pt x="16" y="71"/>
                  </a:lnTo>
                  <a:lnTo>
                    <a:pt x="14" y="75"/>
                  </a:lnTo>
                  <a:lnTo>
                    <a:pt x="11" y="76"/>
                  </a:lnTo>
                  <a:lnTo>
                    <a:pt x="10" y="75"/>
                  </a:lnTo>
                  <a:lnTo>
                    <a:pt x="7" y="69"/>
                  </a:lnTo>
                  <a:lnTo>
                    <a:pt x="3" y="64"/>
                  </a:lnTo>
                  <a:lnTo>
                    <a:pt x="3" y="61"/>
                  </a:lnTo>
                  <a:lnTo>
                    <a:pt x="2" y="58"/>
                  </a:lnTo>
                  <a:lnTo>
                    <a:pt x="0" y="47"/>
                  </a:lnTo>
                  <a:lnTo>
                    <a:pt x="1" y="45"/>
                  </a:lnTo>
                  <a:lnTo>
                    <a:pt x="3" y="47"/>
                  </a:lnTo>
                  <a:lnTo>
                    <a:pt x="11" y="49"/>
                  </a:lnTo>
                  <a:lnTo>
                    <a:pt x="13" y="48"/>
                  </a:lnTo>
                  <a:lnTo>
                    <a:pt x="14" y="47"/>
                  </a:lnTo>
                  <a:lnTo>
                    <a:pt x="14" y="46"/>
                  </a:lnTo>
                  <a:lnTo>
                    <a:pt x="14" y="46"/>
                  </a:lnTo>
                  <a:lnTo>
                    <a:pt x="17" y="47"/>
                  </a:lnTo>
                  <a:lnTo>
                    <a:pt x="20" y="47"/>
                  </a:lnTo>
                  <a:lnTo>
                    <a:pt x="23" y="47"/>
                  </a:lnTo>
                  <a:lnTo>
                    <a:pt x="26" y="47"/>
                  </a:lnTo>
                  <a:lnTo>
                    <a:pt x="28" y="46"/>
                  </a:lnTo>
                  <a:lnTo>
                    <a:pt x="30" y="42"/>
                  </a:lnTo>
                  <a:lnTo>
                    <a:pt x="31" y="40"/>
                  </a:lnTo>
                  <a:lnTo>
                    <a:pt x="32" y="39"/>
                  </a:lnTo>
                  <a:lnTo>
                    <a:pt x="33" y="40"/>
                  </a:lnTo>
                  <a:lnTo>
                    <a:pt x="34" y="41"/>
                  </a:lnTo>
                  <a:lnTo>
                    <a:pt x="35" y="43"/>
                  </a:lnTo>
                  <a:lnTo>
                    <a:pt x="37" y="46"/>
                  </a:lnTo>
                  <a:lnTo>
                    <a:pt x="39" y="47"/>
                  </a:lnTo>
                  <a:lnTo>
                    <a:pt x="41" y="48"/>
                  </a:lnTo>
                  <a:lnTo>
                    <a:pt x="43" y="47"/>
                  </a:lnTo>
                  <a:lnTo>
                    <a:pt x="44" y="46"/>
                  </a:lnTo>
                  <a:lnTo>
                    <a:pt x="49" y="48"/>
                  </a:lnTo>
                  <a:lnTo>
                    <a:pt x="53" y="49"/>
                  </a:lnTo>
                  <a:lnTo>
                    <a:pt x="56" y="48"/>
                  </a:lnTo>
                  <a:lnTo>
                    <a:pt x="56" y="46"/>
                  </a:lnTo>
                  <a:lnTo>
                    <a:pt x="55" y="44"/>
                  </a:lnTo>
                  <a:lnTo>
                    <a:pt x="55" y="43"/>
                  </a:lnTo>
                  <a:lnTo>
                    <a:pt x="55" y="41"/>
                  </a:lnTo>
                  <a:lnTo>
                    <a:pt x="57" y="40"/>
                  </a:lnTo>
                  <a:lnTo>
                    <a:pt x="57" y="39"/>
                  </a:lnTo>
                  <a:lnTo>
                    <a:pt x="54" y="37"/>
                  </a:lnTo>
                  <a:lnTo>
                    <a:pt x="54" y="36"/>
                  </a:lnTo>
                  <a:lnTo>
                    <a:pt x="60" y="33"/>
                  </a:lnTo>
                  <a:lnTo>
                    <a:pt x="65" y="31"/>
                  </a:lnTo>
                  <a:lnTo>
                    <a:pt x="66" y="30"/>
                  </a:lnTo>
                  <a:lnTo>
                    <a:pt x="67" y="28"/>
                  </a:lnTo>
                  <a:lnTo>
                    <a:pt x="67" y="25"/>
                  </a:lnTo>
                  <a:lnTo>
                    <a:pt x="67" y="22"/>
                  </a:lnTo>
                  <a:lnTo>
                    <a:pt x="64" y="19"/>
                  </a:lnTo>
                  <a:lnTo>
                    <a:pt x="64" y="18"/>
                  </a:lnTo>
                  <a:lnTo>
                    <a:pt x="65" y="16"/>
                  </a:lnTo>
                  <a:lnTo>
                    <a:pt x="66" y="15"/>
                  </a:lnTo>
                  <a:lnTo>
                    <a:pt x="68" y="14"/>
                  </a:lnTo>
                  <a:lnTo>
                    <a:pt x="70" y="13"/>
                  </a:lnTo>
                  <a:lnTo>
                    <a:pt x="72" y="12"/>
                  </a:lnTo>
                  <a:lnTo>
                    <a:pt x="75" y="11"/>
                  </a:lnTo>
                  <a:lnTo>
                    <a:pt x="77" y="10"/>
                  </a:lnTo>
                  <a:lnTo>
                    <a:pt x="79" y="7"/>
                  </a:lnTo>
                  <a:lnTo>
                    <a:pt x="80" y="7"/>
                  </a:lnTo>
                  <a:lnTo>
                    <a:pt x="84" y="7"/>
                  </a:lnTo>
                  <a:lnTo>
                    <a:pt x="85" y="6"/>
                  </a:lnTo>
                  <a:lnTo>
                    <a:pt x="84" y="2"/>
                  </a:lnTo>
                  <a:lnTo>
                    <a:pt x="85" y="1"/>
                  </a:lnTo>
                  <a:lnTo>
                    <a:pt x="86" y="1"/>
                  </a:lnTo>
                  <a:lnTo>
                    <a:pt x="87" y="0"/>
                  </a:lnTo>
                  <a:lnTo>
                    <a:pt x="90" y="0"/>
                  </a:lnTo>
                  <a:lnTo>
                    <a:pt x="93" y="1"/>
                  </a:lnTo>
                  <a:close/>
                  <a:moveTo>
                    <a:pt x="40" y="69"/>
                  </a:moveTo>
                  <a:lnTo>
                    <a:pt x="40" y="69"/>
                  </a:lnTo>
                  <a:lnTo>
                    <a:pt x="36" y="70"/>
                  </a:lnTo>
                  <a:lnTo>
                    <a:pt x="34" y="68"/>
                  </a:lnTo>
                  <a:lnTo>
                    <a:pt x="34" y="67"/>
                  </a:lnTo>
                  <a:lnTo>
                    <a:pt x="31" y="67"/>
                  </a:lnTo>
                  <a:lnTo>
                    <a:pt x="29" y="65"/>
                  </a:lnTo>
                  <a:lnTo>
                    <a:pt x="28" y="64"/>
                  </a:lnTo>
                  <a:lnTo>
                    <a:pt x="31" y="62"/>
                  </a:lnTo>
                  <a:lnTo>
                    <a:pt x="33" y="58"/>
                  </a:lnTo>
                  <a:lnTo>
                    <a:pt x="34" y="60"/>
                  </a:lnTo>
                  <a:lnTo>
                    <a:pt x="37" y="64"/>
                  </a:lnTo>
                  <a:lnTo>
                    <a:pt x="38" y="65"/>
                  </a:lnTo>
                  <a:lnTo>
                    <a:pt x="40" y="69"/>
                  </a:lnTo>
                  <a:close/>
                  <a:moveTo>
                    <a:pt x="30" y="83"/>
                  </a:moveTo>
                  <a:lnTo>
                    <a:pt x="30" y="83"/>
                  </a:lnTo>
                  <a:lnTo>
                    <a:pt x="30" y="85"/>
                  </a:lnTo>
                  <a:lnTo>
                    <a:pt x="28" y="83"/>
                  </a:lnTo>
                  <a:lnTo>
                    <a:pt x="27" y="79"/>
                  </a:lnTo>
                  <a:lnTo>
                    <a:pt x="24" y="73"/>
                  </a:lnTo>
                  <a:lnTo>
                    <a:pt x="24" y="71"/>
                  </a:lnTo>
                  <a:lnTo>
                    <a:pt x="25" y="69"/>
                  </a:lnTo>
                  <a:lnTo>
                    <a:pt x="25" y="67"/>
                  </a:lnTo>
                  <a:lnTo>
                    <a:pt x="24" y="62"/>
                  </a:lnTo>
                  <a:lnTo>
                    <a:pt x="25" y="61"/>
                  </a:lnTo>
                  <a:lnTo>
                    <a:pt x="26" y="61"/>
                  </a:lnTo>
                  <a:lnTo>
                    <a:pt x="26" y="65"/>
                  </a:lnTo>
                  <a:lnTo>
                    <a:pt x="27" y="67"/>
                  </a:lnTo>
                  <a:lnTo>
                    <a:pt x="29" y="70"/>
                  </a:lnTo>
                  <a:lnTo>
                    <a:pt x="29" y="74"/>
                  </a:lnTo>
                  <a:lnTo>
                    <a:pt x="29" y="80"/>
                  </a:lnTo>
                  <a:lnTo>
                    <a:pt x="30" y="82"/>
                  </a:lnTo>
                  <a:lnTo>
                    <a:pt x="30" y="83"/>
                  </a:lnTo>
                  <a:close/>
                  <a:moveTo>
                    <a:pt x="41" y="79"/>
                  </a:moveTo>
                  <a:lnTo>
                    <a:pt x="41" y="79"/>
                  </a:lnTo>
                  <a:lnTo>
                    <a:pt x="41" y="81"/>
                  </a:lnTo>
                  <a:lnTo>
                    <a:pt x="38" y="79"/>
                  </a:lnTo>
                  <a:lnTo>
                    <a:pt x="36" y="78"/>
                  </a:lnTo>
                  <a:lnTo>
                    <a:pt x="35" y="77"/>
                  </a:lnTo>
                  <a:lnTo>
                    <a:pt x="36" y="76"/>
                  </a:lnTo>
                  <a:lnTo>
                    <a:pt x="36" y="75"/>
                  </a:lnTo>
                  <a:lnTo>
                    <a:pt x="38" y="75"/>
                  </a:lnTo>
                  <a:lnTo>
                    <a:pt x="39" y="76"/>
                  </a:lnTo>
                  <a:lnTo>
                    <a:pt x="41" y="79"/>
                  </a:lnTo>
                  <a:close/>
                  <a:moveTo>
                    <a:pt x="52" y="97"/>
                  </a:moveTo>
                  <a:lnTo>
                    <a:pt x="52" y="97"/>
                  </a:lnTo>
                  <a:lnTo>
                    <a:pt x="51" y="98"/>
                  </a:lnTo>
                  <a:lnTo>
                    <a:pt x="49" y="96"/>
                  </a:lnTo>
                  <a:lnTo>
                    <a:pt x="47" y="95"/>
                  </a:lnTo>
                  <a:lnTo>
                    <a:pt x="46" y="93"/>
                  </a:lnTo>
                  <a:lnTo>
                    <a:pt x="43" y="91"/>
                  </a:lnTo>
                  <a:lnTo>
                    <a:pt x="42" y="88"/>
                  </a:lnTo>
                  <a:lnTo>
                    <a:pt x="38" y="83"/>
                  </a:lnTo>
                  <a:lnTo>
                    <a:pt x="38" y="82"/>
                  </a:lnTo>
                  <a:lnTo>
                    <a:pt x="40" y="84"/>
                  </a:lnTo>
                  <a:lnTo>
                    <a:pt x="41" y="85"/>
                  </a:lnTo>
                  <a:lnTo>
                    <a:pt x="43" y="85"/>
                  </a:lnTo>
                  <a:lnTo>
                    <a:pt x="46" y="89"/>
                  </a:lnTo>
                  <a:lnTo>
                    <a:pt x="49" y="93"/>
                  </a:lnTo>
                  <a:lnTo>
                    <a:pt x="53" y="97"/>
                  </a:lnTo>
                  <a:lnTo>
                    <a:pt x="53" y="97"/>
                  </a:lnTo>
                  <a:lnTo>
                    <a:pt x="52" y="97"/>
                  </a:lnTo>
                  <a:close/>
                  <a:moveTo>
                    <a:pt x="52" y="115"/>
                  </a:moveTo>
                  <a:lnTo>
                    <a:pt x="52" y="115"/>
                  </a:lnTo>
                  <a:lnTo>
                    <a:pt x="52" y="116"/>
                  </a:lnTo>
                  <a:lnTo>
                    <a:pt x="52" y="116"/>
                  </a:lnTo>
                  <a:lnTo>
                    <a:pt x="51" y="116"/>
                  </a:lnTo>
                  <a:lnTo>
                    <a:pt x="50" y="116"/>
                  </a:lnTo>
                  <a:lnTo>
                    <a:pt x="42" y="106"/>
                  </a:lnTo>
                  <a:lnTo>
                    <a:pt x="42" y="105"/>
                  </a:lnTo>
                  <a:lnTo>
                    <a:pt x="44" y="107"/>
                  </a:lnTo>
                  <a:lnTo>
                    <a:pt x="52" y="115"/>
                  </a:lnTo>
                  <a:close/>
                  <a:moveTo>
                    <a:pt x="53" y="109"/>
                  </a:moveTo>
                  <a:lnTo>
                    <a:pt x="53" y="109"/>
                  </a:lnTo>
                  <a:lnTo>
                    <a:pt x="54" y="111"/>
                  </a:lnTo>
                  <a:lnTo>
                    <a:pt x="50" y="108"/>
                  </a:lnTo>
                  <a:lnTo>
                    <a:pt x="48" y="106"/>
                  </a:lnTo>
                  <a:lnTo>
                    <a:pt x="48" y="105"/>
                  </a:lnTo>
                  <a:lnTo>
                    <a:pt x="53" y="109"/>
                  </a:lnTo>
                  <a:close/>
                  <a:moveTo>
                    <a:pt x="57" y="113"/>
                  </a:moveTo>
                  <a:lnTo>
                    <a:pt x="57" y="113"/>
                  </a:lnTo>
                  <a:lnTo>
                    <a:pt x="59" y="116"/>
                  </a:lnTo>
                  <a:lnTo>
                    <a:pt x="58" y="115"/>
                  </a:lnTo>
                  <a:lnTo>
                    <a:pt x="55" y="114"/>
                  </a:lnTo>
                  <a:lnTo>
                    <a:pt x="54" y="111"/>
                  </a:lnTo>
                  <a:lnTo>
                    <a:pt x="57" y="113"/>
                  </a:lnTo>
                  <a:close/>
                  <a:moveTo>
                    <a:pt x="102" y="143"/>
                  </a:moveTo>
                  <a:lnTo>
                    <a:pt x="102" y="143"/>
                  </a:lnTo>
                  <a:lnTo>
                    <a:pt x="97" y="143"/>
                  </a:lnTo>
                  <a:lnTo>
                    <a:pt x="92" y="142"/>
                  </a:lnTo>
                  <a:lnTo>
                    <a:pt x="90" y="141"/>
                  </a:lnTo>
                  <a:lnTo>
                    <a:pt x="90" y="140"/>
                  </a:lnTo>
                  <a:lnTo>
                    <a:pt x="91" y="138"/>
                  </a:lnTo>
                  <a:lnTo>
                    <a:pt x="96" y="138"/>
                  </a:lnTo>
                  <a:lnTo>
                    <a:pt x="103" y="140"/>
                  </a:lnTo>
                  <a:lnTo>
                    <a:pt x="105" y="141"/>
                  </a:lnTo>
                  <a:lnTo>
                    <a:pt x="104" y="142"/>
                  </a:lnTo>
                  <a:lnTo>
                    <a:pt x="102" y="143"/>
                  </a:lnTo>
                  <a:close/>
                  <a:moveTo>
                    <a:pt x="114" y="149"/>
                  </a:moveTo>
                  <a:lnTo>
                    <a:pt x="114" y="149"/>
                  </a:lnTo>
                  <a:lnTo>
                    <a:pt x="112" y="150"/>
                  </a:lnTo>
                  <a:lnTo>
                    <a:pt x="98" y="149"/>
                  </a:lnTo>
                  <a:lnTo>
                    <a:pt x="94" y="149"/>
                  </a:lnTo>
                  <a:lnTo>
                    <a:pt x="90" y="146"/>
                  </a:lnTo>
                  <a:lnTo>
                    <a:pt x="89" y="146"/>
                  </a:lnTo>
                  <a:lnTo>
                    <a:pt x="93" y="145"/>
                  </a:lnTo>
                  <a:lnTo>
                    <a:pt x="98" y="146"/>
                  </a:lnTo>
                  <a:lnTo>
                    <a:pt x="99" y="147"/>
                  </a:lnTo>
                  <a:lnTo>
                    <a:pt x="110" y="149"/>
                  </a:lnTo>
                  <a:lnTo>
                    <a:pt x="114" y="149"/>
                  </a:lnTo>
                  <a:close/>
                  <a:moveTo>
                    <a:pt x="129" y="159"/>
                  </a:moveTo>
                  <a:lnTo>
                    <a:pt x="129" y="159"/>
                  </a:lnTo>
                  <a:lnTo>
                    <a:pt x="131" y="158"/>
                  </a:lnTo>
                  <a:lnTo>
                    <a:pt x="133" y="159"/>
                  </a:lnTo>
                  <a:lnTo>
                    <a:pt x="134" y="161"/>
                  </a:lnTo>
                  <a:lnTo>
                    <a:pt x="137" y="163"/>
                  </a:lnTo>
                  <a:lnTo>
                    <a:pt x="141" y="166"/>
                  </a:lnTo>
                  <a:lnTo>
                    <a:pt x="143" y="168"/>
                  </a:lnTo>
                  <a:lnTo>
                    <a:pt x="149" y="172"/>
                  </a:lnTo>
                  <a:lnTo>
                    <a:pt x="150" y="172"/>
                  </a:lnTo>
                  <a:lnTo>
                    <a:pt x="153" y="173"/>
                  </a:lnTo>
                  <a:lnTo>
                    <a:pt x="153" y="175"/>
                  </a:lnTo>
                  <a:lnTo>
                    <a:pt x="154" y="177"/>
                  </a:lnTo>
                  <a:lnTo>
                    <a:pt x="156" y="179"/>
                  </a:lnTo>
                  <a:lnTo>
                    <a:pt x="150" y="175"/>
                  </a:lnTo>
                  <a:lnTo>
                    <a:pt x="144" y="170"/>
                  </a:lnTo>
                  <a:lnTo>
                    <a:pt x="134" y="163"/>
                  </a:lnTo>
                  <a:lnTo>
                    <a:pt x="126" y="162"/>
                  </a:lnTo>
                  <a:lnTo>
                    <a:pt x="116" y="156"/>
                  </a:lnTo>
                  <a:lnTo>
                    <a:pt x="110" y="154"/>
                  </a:lnTo>
                  <a:lnTo>
                    <a:pt x="112" y="154"/>
                  </a:lnTo>
                  <a:lnTo>
                    <a:pt x="115" y="154"/>
                  </a:lnTo>
                  <a:lnTo>
                    <a:pt x="131" y="161"/>
                  </a:lnTo>
                  <a:lnTo>
                    <a:pt x="129" y="159"/>
                  </a:lnTo>
                  <a:close/>
                  <a:moveTo>
                    <a:pt x="97" y="155"/>
                  </a:moveTo>
                  <a:lnTo>
                    <a:pt x="97" y="155"/>
                  </a:lnTo>
                  <a:lnTo>
                    <a:pt x="103" y="156"/>
                  </a:lnTo>
                  <a:lnTo>
                    <a:pt x="107" y="155"/>
                  </a:lnTo>
                  <a:lnTo>
                    <a:pt x="111" y="156"/>
                  </a:lnTo>
                  <a:lnTo>
                    <a:pt x="114" y="158"/>
                  </a:lnTo>
                  <a:lnTo>
                    <a:pt x="114" y="158"/>
                  </a:lnTo>
                  <a:lnTo>
                    <a:pt x="111" y="158"/>
                  </a:lnTo>
                  <a:lnTo>
                    <a:pt x="108" y="158"/>
                  </a:lnTo>
                  <a:lnTo>
                    <a:pt x="104" y="159"/>
                  </a:lnTo>
                  <a:lnTo>
                    <a:pt x="100" y="158"/>
                  </a:lnTo>
                  <a:lnTo>
                    <a:pt x="99" y="157"/>
                  </a:lnTo>
                  <a:lnTo>
                    <a:pt x="98" y="156"/>
                  </a:lnTo>
                  <a:lnTo>
                    <a:pt x="97" y="155"/>
                  </a:lnTo>
                  <a:close/>
                  <a:moveTo>
                    <a:pt x="127" y="164"/>
                  </a:moveTo>
                  <a:lnTo>
                    <a:pt x="127" y="164"/>
                  </a:lnTo>
                  <a:lnTo>
                    <a:pt x="131" y="167"/>
                  </a:lnTo>
                  <a:lnTo>
                    <a:pt x="119" y="164"/>
                  </a:lnTo>
                  <a:lnTo>
                    <a:pt x="120" y="163"/>
                  </a:lnTo>
                  <a:lnTo>
                    <a:pt x="122" y="163"/>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01" name="Hungary">
              <a:extLst>
                <a:ext uri="{FF2B5EF4-FFF2-40B4-BE49-F238E27FC236}">
                  <a16:creationId xmlns:a16="http://schemas.microsoft.com/office/drawing/2014/main" id="{99D4C346-9A7A-4CA3-8D2B-660B09ECC655}"/>
                </a:ext>
              </a:extLst>
            </p:cNvPr>
            <p:cNvSpPr>
              <a:spLocks/>
            </p:cNvSpPr>
            <p:nvPr/>
          </p:nvSpPr>
          <p:spPr bwMode="auto">
            <a:xfrm>
              <a:off x="6301168" y="3179172"/>
              <a:ext cx="203112" cy="107888"/>
            </a:xfrm>
            <a:custGeom>
              <a:avLst/>
              <a:gdLst>
                <a:gd name="T0" fmla="*/ 191 w 211"/>
                <a:gd name="T1" fmla="*/ 6 h 128"/>
                <a:gd name="T2" fmla="*/ 193 w 211"/>
                <a:gd name="T3" fmla="*/ 10 h 128"/>
                <a:gd name="T4" fmla="*/ 200 w 211"/>
                <a:gd name="T5" fmla="*/ 16 h 128"/>
                <a:gd name="T6" fmla="*/ 206 w 211"/>
                <a:gd name="T7" fmla="*/ 21 h 128"/>
                <a:gd name="T8" fmla="*/ 211 w 211"/>
                <a:gd name="T9" fmla="*/ 24 h 128"/>
                <a:gd name="T10" fmla="*/ 211 w 211"/>
                <a:gd name="T11" fmla="*/ 29 h 128"/>
                <a:gd name="T12" fmla="*/ 199 w 211"/>
                <a:gd name="T13" fmla="*/ 36 h 128"/>
                <a:gd name="T14" fmla="*/ 192 w 211"/>
                <a:gd name="T15" fmla="*/ 40 h 128"/>
                <a:gd name="T16" fmla="*/ 184 w 211"/>
                <a:gd name="T17" fmla="*/ 49 h 128"/>
                <a:gd name="T18" fmla="*/ 180 w 211"/>
                <a:gd name="T19" fmla="*/ 58 h 128"/>
                <a:gd name="T20" fmla="*/ 173 w 211"/>
                <a:gd name="T21" fmla="*/ 71 h 128"/>
                <a:gd name="T22" fmla="*/ 168 w 211"/>
                <a:gd name="T23" fmla="*/ 83 h 128"/>
                <a:gd name="T24" fmla="*/ 163 w 211"/>
                <a:gd name="T25" fmla="*/ 90 h 128"/>
                <a:gd name="T26" fmla="*/ 161 w 211"/>
                <a:gd name="T27" fmla="*/ 98 h 128"/>
                <a:gd name="T28" fmla="*/ 157 w 211"/>
                <a:gd name="T29" fmla="*/ 104 h 128"/>
                <a:gd name="T30" fmla="*/ 145 w 211"/>
                <a:gd name="T31" fmla="*/ 107 h 128"/>
                <a:gd name="T32" fmla="*/ 141 w 211"/>
                <a:gd name="T33" fmla="*/ 111 h 128"/>
                <a:gd name="T34" fmla="*/ 128 w 211"/>
                <a:gd name="T35" fmla="*/ 111 h 128"/>
                <a:gd name="T36" fmla="*/ 113 w 211"/>
                <a:gd name="T37" fmla="*/ 110 h 128"/>
                <a:gd name="T38" fmla="*/ 104 w 211"/>
                <a:gd name="T39" fmla="*/ 114 h 128"/>
                <a:gd name="T40" fmla="*/ 97 w 211"/>
                <a:gd name="T41" fmla="*/ 118 h 128"/>
                <a:gd name="T42" fmla="*/ 92 w 211"/>
                <a:gd name="T43" fmla="*/ 118 h 128"/>
                <a:gd name="T44" fmla="*/ 85 w 211"/>
                <a:gd name="T45" fmla="*/ 121 h 128"/>
                <a:gd name="T46" fmla="*/ 76 w 211"/>
                <a:gd name="T47" fmla="*/ 126 h 128"/>
                <a:gd name="T48" fmla="*/ 68 w 211"/>
                <a:gd name="T49" fmla="*/ 127 h 128"/>
                <a:gd name="T50" fmla="*/ 48 w 211"/>
                <a:gd name="T51" fmla="*/ 123 h 128"/>
                <a:gd name="T52" fmla="*/ 38 w 211"/>
                <a:gd name="T53" fmla="*/ 117 h 128"/>
                <a:gd name="T54" fmla="*/ 26 w 211"/>
                <a:gd name="T55" fmla="*/ 105 h 128"/>
                <a:gd name="T56" fmla="*/ 13 w 211"/>
                <a:gd name="T57" fmla="*/ 94 h 128"/>
                <a:gd name="T58" fmla="*/ 9 w 211"/>
                <a:gd name="T59" fmla="*/ 86 h 128"/>
                <a:gd name="T60" fmla="*/ 7 w 211"/>
                <a:gd name="T61" fmla="*/ 80 h 128"/>
                <a:gd name="T62" fmla="*/ 7 w 211"/>
                <a:gd name="T63" fmla="*/ 72 h 128"/>
                <a:gd name="T64" fmla="*/ 12 w 211"/>
                <a:gd name="T65" fmla="*/ 69 h 128"/>
                <a:gd name="T66" fmla="*/ 11 w 211"/>
                <a:gd name="T67" fmla="*/ 65 h 128"/>
                <a:gd name="T68" fmla="*/ 11 w 211"/>
                <a:gd name="T69" fmla="*/ 55 h 128"/>
                <a:gd name="T70" fmla="*/ 16 w 211"/>
                <a:gd name="T71" fmla="*/ 51 h 128"/>
                <a:gd name="T72" fmla="*/ 11 w 211"/>
                <a:gd name="T73" fmla="*/ 42 h 128"/>
                <a:gd name="T74" fmla="*/ 14 w 211"/>
                <a:gd name="T75" fmla="*/ 37 h 128"/>
                <a:gd name="T76" fmla="*/ 22 w 211"/>
                <a:gd name="T77" fmla="*/ 41 h 128"/>
                <a:gd name="T78" fmla="*/ 30 w 211"/>
                <a:gd name="T79" fmla="*/ 39 h 128"/>
                <a:gd name="T80" fmla="*/ 30 w 211"/>
                <a:gd name="T81" fmla="*/ 32 h 128"/>
                <a:gd name="T82" fmla="*/ 34 w 211"/>
                <a:gd name="T83" fmla="*/ 25 h 128"/>
                <a:gd name="T84" fmla="*/ 43 w 211"/>
                <a:gd name="T85" fmla="*/ 31 h 128"/>
                <a:gd name="T86" fmla="*/ 64 w 211"/>
                <a:gd name="T87" fmla="*/ 37 h 128"/>
                <a:gd name="T88" fmla="*/ 84 w 211"/>
                <a:gd name="T89" fmla="*/ 33 h 128"/>
                <a:gd name="T90" fmla="*/ 88 w 211"/>
                <a:gd name="T91" fmla="*/ 23 h 128"/>
                <a:gd name="T92" fmla="*/ 108 w 211"/>
                <a:gd name="T93" fmla="*/ 16 h 128"/>
                <a:gd name="T94" fmla="*/ 119 w 211"/>
                <a:gd name="T95" fmla="*/ 20 h 128"/>
                <a:gd name="T96" fmla="*/ 137 w 211"/>
                <a:gd name="T97" fmla="*/ 3 h 128"/>
                <a:gd name="T98" fmla="*/ 152 w 211"/>
                <a:gd name="T99" fmla="*/ 1 h 128"/>
                <a:gd name="T100" fmla="*/ 167 w 211"/>
                <a:gd name="T101" fmla="*/ 0 h 128"/>
                <a:gd name="T102" fmla="*/ 173 w 211"/>
                <a:gd name="T103" fmla="*/ 6 h 128"/>
                <a:gd name="T104" fmla="*/ 177 w 211"/>
                <a:gd name="T105"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 h="128">
                  <a:moveTo>
                    <a:pt x="188" y="7"/>
                  </a:moveTo>
                  <a:lnTo>
                    <a:pt x="188" y="7"/>
                  </a:lnTo>
                  <a:lnTo>
                    <a:pt x="191" y="6"/>
                  </a:lnTo>
                  <a:lnTo>
                    <a:pt x="191" y="6"/>
                  </a:lnTo>
                  <a:lnTo>
                    <a:pt x="192" y="7"/>
                  </a:lnTo>
                  <a:lnTo>
                    <a:pt x="193" y="9"/>
                  </a:lnTo>
                  <a:lnTo>
                    <a:pt x="193" y="9"/>
                  </a:lnTo>
                  <a:lnTo>
                    <a:pt x="193" y="10"/>
                  </a:lnTo>
                  <a:lnTo>
                    <a:pt x="194" y="12"/>
                  </a:lnTo>
                  <a:lnTo>
                    <a:pt x="195" y="14"/>
                  </a:lnTo>
                  <a:lnTo>
                    <a:pt x="197" y="14"/>
                  </a:lnTo>
                  <a:lnTo>
                    <a:pt x="200" y="16"/>
                  </a:lnTo>
                  <a:lnTo>
                    <a:pt x="202" y="19"/>
                  </a:lnTo>
                  <a:lnTo>
                    <a:pt x="205" y="21"/>
                  </a:lnTo>
                  <a:lnTo>
                    <a:pt x="205" y="21"/>
                  </a:lnTo>
                  <a:lnTo>
                    <a:pt x="206" y="21"/>
                  </a:lnTo>
                  <a:lnTo>
                    <a:pt x="208" y="21"/>
                  </a:lnTo>
                  <a:lnTo>
                    <a:pt x="209" y="21"/>
                  </a:lnTo>
                  <a:lnTo>
                    <a:pt x="210" y="23"/>
                  </a:lnTo>
                  <a:lnTo>
                    <a:pt x="211" y="24"/>
                  </a:lnTo>
                  <a:lnTo>
                    <a:pt x="211" y="26"/>
                  </a:lnTo>
                  <a:lnTo>
                    <a:pt x="211" y="28"/>
                  </a:lnTo>
                  <a:lnTo>
                    <a:pt x="211" y="28"/>
                  </a:lnTo>
                  <a:lnTo>
                    <a:pt x="211" y="29"/>
                  </a:lnTo>
                  <a:lnTo>
                    <a:pt x="205" y="35"/>
                  </a:lnTo>
                  <a:lnTo>
                    <a:pt x="203" y="37"/>
                  </a:lnTo>
                  <a:lnTo>
                    <a:pt x="202" y="37"/>
                  </a:lnTo>
                  <a:lnTo>
                    <a:pt x="199" y="36"/>
                  </a:lnTo>
                  <a:lnTo>
                    <a:pt x="197" y="37"/>
                  </a:lnTo>
                  <a:lnTo>
                    <a:pt x="195" y="38"/>
                  </a:lnTo>
                  <a:lnTo>
                    <a:pt x="193" y="38"/>
                  </a:lnTo>
                  <a:lnTo>
                    <a:pt x="192" y="40"/>
                  </a:lnTo>
                  <a:lnTo>
                    <a:pt x="190" y="43"/>
                  </a:lnTo>
                  <a:lnTo>
                    <a:pt x="188" y="45"/>
                  </a:lnTo>
                  <a:lnTo>
                    <a:pt x="185" y="47"/>
                  </a:lnTo>
                  <a:lnTo>
                    <a:pt x="184" y="49"/>
                  </a:lnTo>
                  <a:lnTo>
                    <a:pt x="184" y="54"/>
                  </a:lnTo>
                  <a:lnTo>
                    <a:pt x="183" y="55"/>
                  </a:lnTo>
                  <a:lnTo>
                    <a:pt x="181" y="57"/>
                  </a:lnTo>
                  <a:lnTo>
                    <a:pt x="180" y="58"/>
                  </a:lnTo>
                  <a:lnTo>
                    <a:pt x="177" y="65"/>
                  </a:lnTo>
                  <a:lnTo>
                    <a:pt x="176" y="68"/>
                  </a:lnTo>
                  <a:lnTo>
                    <a:pt x="174" y="70"/>
                  </a:lnTo>
                  <a:lnTo>
                    <a:pt x="173" y="71"/>
                  </a:lnTo>
                  <a:lnTo>
                    <a:pt x="173" y="73"/>
                  </a:lnTo>
                  <a:lnTo>
                    <a:pt x="171" y="77"/>
                  </a:lnTo>
                  <a:lnTo>
                    <a:pt x="168" y="81"/>
                  </a:lnTo>
                  <a:lnTo>
                    <a:pt x="168" y="83"/>
                  </a:lnTo>
                  <a:lnTo>
                    <a:pt x="168" y="85"/>
                  </a:lnTo>
                  <a:lnTo>
                    <a:pt x="166" y="88"/>
                  </a:lnTo>
                  <a:lnTo>
                    <a:pt x="164" y="89"/>
                  </a:lnTo>
                  <a:lnTo>
                    <a:pt x="163" y="90"/>
                  </a:lnTo>
                  <a:lnTo>
                    <a:pt x="162" y="91"/>
                  </a:lnTo>
                  <a:lnTo>
                    <a:pt x="161" y="95"/>
                  </a:lnTo>
                  <a:lnTo>
                    <a:pt x="161" y="97"/>
                  </a:lnTo>
                  <a:lnTo>
                    <a:pt x="161" y="98"/>
                  </a:lnTo>
                  <a:lnTo>
                    <a:pt x="159" y="99"/>
                  </a:lnTo>
                  <a:lnTo>
                    <a:pt x="158" y="101"/>
                  </a:lnTo>
                  <a:lnTo>
                    <a:pt x="158" y="103"/>
                  </a:lnTo>
                  <a:lnTo>
                    <a:pt x="157" y="104"/>
                  </a:lnTo>
                  <a:lnTo>
                    <a:pt x="154" y="106"/>
                  </a:lnTo>
                  <a:lnTo>
                    <a:pt x="148" y="105"/>
                  </a:lnTo>
                  <a:lnTo>
                    <a:pt x="145" y="106"/>
                  </a:lnTo>
                  <a:lnTo>
                    <a:pt x="145" y="107"/>
                  </a:lnTo>
                  <a:lnTo>
                    <a:pt x="145" y="108"/>
                  </a:lnTo>
                  <a:lnTo>
                    <a:pt x="144" y="109"/>
                  </a:lnTo>
                  <a:lnTo>
                    <a:pt x="142" y="110"/>
                  </a:lnTo>
                  <a:lnTo>
                    <a:pt x="141" y="111"/>
                  </a:lnTo>
                  <a:lnTo>
                    <a:pt x="138" y="109"/>
                  </a:lnTo>
                  <a:lnTo>
                    <a:pt x="131" y="111"/>
                  </a:lnTo>
                  <a:lnTo>
                    <a:pt x="129" y="112"/>
                  </a:lnTo>
                  <a:lnTo>
                    <a:pt x="128" y="111"/>
                  </a:lnTo>
                  <a:lnTo>
                    <a:pt x="127" y="111"/>
                  </a:lnTo>
                  <a:lnTo>
                    <a:pt x="120" y="110"/>
                  </a:lnTo>
                  <a:lnTo>
                    <a:pt x="117" y="110"/>
                  </a:lnTo>
                  <a:lnTo>
                    <a:pt x="113" y="110"/>
                  </a:lnTo>
                  <a:lnTo>
                    <a:pt x="110" y="109"/>
                  </a:lnTo>
                  <a:lnTo>
                    <a:pt x="107" y="110"/>
                  </a:lnTo>
                  <a:lnTo>
                    <a:pt x="105" y="113"/>
                  </a:lnTo>
                  <a:lnTo>
                    <a:pt x="104" y="114"/>
                  </a:lnTo>
                  <a:lnTo>
                    <a:pt x="103" y="115"/>
                  </a:lnTo>
                  <a:lnTo>
                    <a:pt x="101" y="116"/>
                  </a:lnTo>
                  <a:lnTo>
                    <a:pt x="99" y="117"/>
                  </a:lnTo>
                  <a:lnTo>
                    <a:pt x="97" y="118"/>
                  </a:lnTo>
                  <a:lnTo>
                    <a:pt x="95" y="117"/>
                  </a:lnTo>
                  <a:lnTo>
                    <a:pt x="93" y="116"/>
                  </a:lnTo>
                  <a:lnTo>
                    <a:pt x="93" y="116"/>
                  </a:lnTo>
                  <a:lnTo>
                    <a:pt x="92" y="118"/>
                  </a:lnTo>
                  <a:lnTo>
                    <a:pt x="91" y="119"/>
                  </a:lnTo>
                  <a:lnTo>
                    <a:pt x="88" y="120"/>
                  </a:lnTo>
                  <a:lnTo>
                    <a:pt x="88" y="120"/>
                  </a:lnTo>
                  <a:lnTo>
                    <a:pt x="85" y="121"/>
                  </a:lnTo>
                  <a:lnTo>
                    <a:pt x="82" y="121"/>
                  </a:lnTo>
                  <a:lnTo>
                    <a:pt x="80" y="121"/>
                  </a:lnTo>
                  <a:lnTo>
                    <a:pt x="77" y="125"/>
                  </a:lnTo>
                  <a:lnTo>
                    <a:pt x="76" y="126"/>
                  </a:lnTo>
                  <a:lnTo>
                    <a:pt x="73" y="127"/>
                  </a:lnTo>
                  <a:lnTo>
                    <a:pt x="71" y="128"/>
                  </a:lnTo>
                  <a:lnTo>
                    <a:pt x="68" y="127"/>
                  </a:lnTo>
                  <a:lnTo>
                    <a:pt x="68" y="127"/>
                  </a:lnTo>
                  <a:lnTo>
                    <a:pt x="58" y="127"/>
                  </a:lnTo>
                  <a:lnTo>
                    <a:pt x="53" y="126"/>
                  </a:lnTo>
                  <a:lnTo>
                    <a:pt x="50" y="125"/>
                  </a:lnTo>
                  <a:lnTo>
                    <a:pt x="48" y="123"/>
                  </a:lnTo>
                  <a:lnTo>
                    <a:pt x="47" y="121"/>
                  </a:lnTo>
                  <a:lnTo>
                    <a:pt x="45" y="120"/>
                  </a:lnTo>
                  <a:lnTo>
                    <a:pt x="41" y="119"/>
                  </a:lnTo>
                  <a:lnTo>
                    <a:pt x="38" y="117"/>
                  </a:lnTo>
                  <a:lnTo>
                    <a:pt x="36" y="113"/>
                  </a:lnTo>
                  <a:lnTo>
                    <a:pt x="33" y="111"/>
                  </a:lnTo>
                  <a:lnTo>
                    <a:pt x="29" y="108"/>
                  </a:lnTo>
                  <a:lnTo>
                    <a:pt x="26" y="105"/>
                  </a:lnTo>
                  <a:lnTo>
                    <a:pt x="24" y="102"/>
                  </a:lnTo>
                  <a:lnTo>
                    <a:pt x="20" y="98"/>
                  </a:lnTo>
                  <a:lnTo>
                    <a:pt x="15" y="95"/>
                  </a:lnTo>
                  <a:lnTo>
                    <a:pt x="13" y="94"/>
                  </a:lnTo>
                  <a:lnTo>
                    <a:pt x="13" y="93"/>
                  </a:lnTo>
                  <a:lnTo>
                    <a:pt x="10" y="90"/>
                  </a:lnTo>
                  <a:lnTo>
                    <a:pt x="9" y="88"/>
                  </a:lnTo>
                  <a:lnTo>
                    <a:pt x="9" y="86"/>
                  </a:lnTo>
                  <a:lnTo>
                    <a:pt x="9" y="85"/>
                  </a:lnTo>
                  <a:lnTo>
                    <a:pt x="8" y="84"/>
                  </a:lnTo>
                  <a:lnTo>
                    <a:pt x="7" y="82"/>
                  </a:lnTo>
                  <a:lnTo>
                    <a:pt x="7" y="80"/>
                  </a:lnTo>
                  <a:lnTo>
                    <a:pt x="6" y="78"/>
                  </a:lnTo>
                  <a:lnTo>
                    <a:pt x="0" y="78"/>
                  </a:lnTo>
                  <a:lnTo>
                    <a:pt x="5" y="73"/>
                  </a:lnTo>
                  <a:lnTo>
                    <a:pt x="7" y="72"/>
                  </a:lnTo>
                  <a:lnTo>
                    <a:pt x="10" y="72"/>
                  </a:lnTo>
                  <a:lnTo>
                    <a:pt x="11" y="71"/>
                  </a:lnTo>
                  <a:lnTo>
                    <a:pt x="11" y="71"/>
                  </a:lnTo>
                  <a:lnTo>
                    <a:pt x="12" y="69"/>
                  </a:lnTo>
                  <a:lnTo>
                    <a:pt x="12" y="68"/>
                  </a:lnTo>
                  <a:lnTo>
                    <a:pt x="12" y="66"/>
                  </a:lnTo>
                  <a:lnTo>
                    <a:pt x="12" y="65"/>
                  </a:lnTo>
                  <a:lnTo>
                    <a:pt x="11" y="65"/>
                  </a:lnTo>
                  <a:lnTo>
                    <a:pt x="10" y="61"/>
                  </a:lnTo>
                  <a:lnTo>
                    <a:pt x="11" y="60"/>
                  </a:lnTo>
                  <a:lnTo>
                    <a:pt x="11" y="59"/>
                  </a:lnTo>
                  <a:lnTo>
                    <a:pt x="11" y="55"/>
                  </a:lnTo>
                  <a:lnTo>
                    <a:pt x="11" y="53"/>
                  </a:lnTo>
                  <a:lnTo>
                    <a:pt x="13" y="53"/>
                  </a:lnTo>
                  <a:lnTo>
                    <a:pt x="15" y="52"/>
                  </a:lnTo>
                  <a:lnTo>
                    <a:pt x="16" y="51"/>
                  </a:lnTo>
                  <a:lnTo>
                    <a:pt x="17" y="50"/>
                  </a:lnTo>
                  <a:lnTo>
                    <a:pt x="18" y="47"/>
                  </a:lnTo>
                  <a:lnTo>
                    <a:pt x="17" y="44"/>
                  </a:lnTo>
                  <a:lnTo>
                    <a:pt x="11" y="42"/>
                  </a:lnTo>
                  <a:lnTo>
                    <a:pt x="10" y="41"/>
                  </a:lnTo>
                  <a:lnTo>
                    <a:pt x="12" y="40"/>
                  </a:lnTo>
                  <a:lnTo>
                    <a:pt x="13" y="38"/>
                  </a:lnTo>
                  <a:lnTo>
                    <a:pt x="14" y="37"/>
                  </a:lnTo>
                  <a:lnTo>
                    <a:pt x="16" y="37"/>
                  </a:lnTo>
                  <a:lnTo>
                    <a:pt x="17" y="38"/>
                  </a:lnTo>
                  <a:lnTo>
                    <a:pt x="20" y="40"/>
                  </a:lnTo>
                  <a:lnTo>
                    <a:pt x="22" y="41"/>
                  </a:lnTo>
                  <a:lnTo>
                    <a:pt x="23" y="40"/>
                  </a:lnTo>
                  <a:lnTo>
                    <a:pt x="24" y="40"/>
                  </a:lnTo>
                  <a:lnTo>
                    <a:pt x="27" y="40"/>
                  </a:lnTo>
                  <a:lnTo>
                    <a:pt x="30" y="39"/>
                  </a:lnTo>
                  <a:lnTo>
                    <a:pt x="30" y="37"/>
                  </a:lnTo>
                  <a:lnTo>
                    <a:pt x="30" y="35"/>
                  </a:lnTo>
                  <a:lnTo>
                    <a:pt x="29" y="33"/>
                  </a:lnTo>
                  <a:lnTo>
                    <a:pt x="30" y="32"/>
                  </a:lnTo>
                  <a:lnTo>
                    <a:pt x="31" y="30"/>
                  </a:lnTo>
                  <a:lnTo>
                    <a:pt x="31" y="27"/>
                  </a:lnTo>
                  <a:lnTo>
                    <a:pt x="33" y="25"/>
                  </a:lnTo>
                  <a:lnTo>
                    <a:pt x="34" y="25"/>
                  </a:lnTo>
                  <a:lnTo>
                    <a:pt x="37" y="26"/>
                  </a:lnTo>
                  <a:lnTo>
                    <a:pt x="38" y="26"/>
                  </a:lnTo>
                  <a:lnTo>
                    <a:pt x="38" y="26"/>
                  </a:lnTo>
                  <a:lnTo>
                    <a:pt x="43" y="31"/>
                  </a:lnTo>
                  <a:lnTo>
                    <a:pt x="48" y="35"/>
                  </a:lnTo>
                  <a:lnTo>
                    <a:pt x="52" y="36"/>
                  </a:lnTo>
                  <a:lnTo>
                    <a:pt x="58" y="36"/>
                  </a:lnTo>
                  <a:lnTo>
                    <a:pt x="64" y="37"/>
                  </a:lnTo>
                  <a:lnTo>
                    <a:pt x="74" y="36"/>
                  </a:lnTo>
                  <a:lnTo>
                    <a:pt x="82" y="36"/>
                  </a:lnTo>
                  <a:lnTo>
                    <a:pt x="83" y="35"/>
                  </a:lnTo>
                  <a:lnTo>
                    <a:pt x="84" y="33"/>
                  </a:lnTo>
                  <a:lnTo>
                    <a:pt x="83" y="31"/>
                  </a:lnTo>
                  <a:lnTo>
                    <a:pt x="83" y="29"/>
                  </a:lnTo>
                  <a:lnTo>
                    <a:pt x="84" y="26"/>
                  </a:lnTo>
                  <a:lnTo>
                    <a:pt x="88" y="23"/>
                  </a:lnTo>
                  <a:lnTo>
                    <a:pt x="99" y="22"/>
                  </a:lnTo>
                  <a:lnTo>
                    <a:pt x="105" y="21"/>
                  </a:lnTo>
                  <a:lnTo>
                    <a:pt x="106" y="18"/>
                  </a:lnTo>
                  <a:lnTo>
                    <a:pt x="108" y="16"/>
                  </a:lnTo>
                  <a:lnTo>
                    <a:pt x="110" y="15"/>
                  </a:lnTo>
                  <a:lnTo>
                    <a:pt x="113" y="16"/>
                  </a:lnTo>
                  <a:lnTo>
                    <a:pt x="116" y="18"/>
                  </a:lnTo>
                  <a:lnTo>
                    <a:pt x="119" y="20"/>
                  </a:lnTo>
                  <a:lnTo>
                    <a:pt x="120" y="19"/>
                  </a:lnTo>
                  <a:lnTo>
                    <a:pt x="126" y="15"/>
                  </a:lnTo>
                  <a:lnTo>
                    <a:pt x="132" y="12"/>
                  </a:lnTo>
                  <a:lnTo>
                    <a:pt x="137" y="3"/>
                  </a:lnTo>
                  <a:lnTo>
                    <a:pt x="137" y="1"/>
                  </a:lnTo>
                  <a:lnTo>
                    <a:pt x="142" y="0"/>
                  </a:lnTo>
                  <a:lnTo>
                    <a:pt x="149" y="0"/>
                  </a:lnTo>
                  <a:lnTo>
                    <a:pt x="152" y="1"/>
                  </a:lnTo>
                  <a:lnTo>
                    <a:pt x="155" y="2"/>
                  </a:lnTo>
                  <a:lnTo>
                    <a:pt x="159" y="2"/>
                  </a:lnTo>
                  <a:lnTo>
                    <a:pt x="165" y="0"/>
                  </a:lnTo>
                  <a:lnTo>
                    <a:pt x="167" y="0"/>
                  </a:lnTo>
                  <a:lnTo>
                    <a:pt x="169" y="1"/>
                  </a:lnTo>
                  <a:lnTo>
                    <a:pt x="171" y="3"/>
                  </a:lnTo>
                  <a:lnTo>
                    <a:pt x="172" y="4"/>
                  </a:lnTo>
                  <a:lnTo>
                    <a:pt x="173" y="6"/>
                  </a:lnTo>
                  <a:lnTo>
                    <a:pt x="173" y="7"/>
                  </a:lnTo>
                  <a:lnTo>
                    <a:pt x="174" y="8"/>
                  </a:lnTo>
                  <a:lnTo>
                    <a:pt x="175" y="10"/>
                  </a:lnTo>
                  <a:lnTo>
                    <a:pt x="177" y="10"/>
                  </a:lnTo>
                  <a:lnTo>
                    <a:pt x="188" y="7"/>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02" name="Kosovo">
              <a:extLst>
                <a:ext uri="{FF2B5EF4-FFF2-40B4-BE49-F238E27FC236}">
                  <a16:creationId xmlns:a16="http://schemas.microsoft.com/office/drawing/2014/main" id="{DDEB601D-EC63-4D47-BF06-CD5C2C77807E}"/>
                </a:ext>
              </a:extLst>
            </p:cNvPr>
            <p:cNvSpPr>
              <a:spLocks/>
            </p:cNvSpPr>
            <p:nvPr/>
          </p:nvSpPr>
          <p:spPr bwMode="auto">
            <a:xfrm>
              <a:off x="6419465" y="3379256"/>
              <a:ext cx="51337" cy="51002"/>
            </a:xfrm>
            <a:custGeom>
              <a:avLst/>
              <a:gdLst>
                <a:gd name="T0" fmla="*/ 48 w 53"/>
                <a:gd name="T1" fmla="*/ 42 h 59"/>
                <a:gd name="T2" fmla="*/ 42 w 53"/>
                <a:gd name="T3" fmla="*/ 44 h 59"/>
                <a:gd name="T4" fmla="*/ 39 w 53"/>
                <a:gd name="T5" fmla="*/ 47 h 59"/>
                <a:gd name="T6" fmla="*/ 38 w 53"/>
                <a:gd name="T7" fmla="*/ 49 h 59"/>
                <a:gd name="T8" fmla="*/ 34 w 53"/>
                <a:gd name="T9" fmla="*/ 45 h 59"/>
                <a:gd name="T10" fmla="*/ 23 w 53"/>
                <a:gd name="T11" fmla="*/ 50 h 59"/>
                <a:gd name="T12" fmla="*/ 22 w 53"/>
                <a:gd name="T13" fmla="*/ 57 h 59"/>
                <a:gd name="T14" fmla="*/ 20 w 53"/>
                <a:gd name="T15" fmla="*/ 59 h 59"/>
                <a:gd name="T16" fmla="*/ 16 w 53"/>
                <a:gd name="T17" fmla="*/ 58 h 59"/>
                <a:gd name="T18" fmla="*/ 17 w 53"/>
                <a:gd name="T19" fmla="*/ 52 h 59"/>
                <a:gd name="T20" fmla="*/ 14 w 53"/>
                <a:gd name="T21" fmla="*/ 43 h 59"/>
                <a:gd name="T22" fmla="*/ 10 w 53"/>
                <a:gd name="T23" fmla="*/ 40 h 59"/>
                <a:gd name="T24" fmla="*/ 5 w 53"/>
                <a:gd name="T25" fmla="*/ 35 h 59"/>
                <a:gd name="T26" fmla="*/ 1 w 53"/>
                <a:gd name="T27" fmla="*/ 30 h 59"/>
                <a:gd name="T28" fmla="*/ 2 w 53"/>
                <a:gd name="T29" fmla="*/ 26 h 59"/>
                <a:gd name="T30" fmla="*/ 0 w 53"/>
                <a:gd name="T31" fmla="*/ 22 h 59"/>
                <a:gd name="T32" fmla="*/ 3 w 53"/>
                <a:gd name="T33" fmla="*/ 21 h 59"/>
                <a:gd name="T34" fmla="*/ 6 w 53"/>
                <a:gd name="T35" fmla="*/ 19 h 59"/>
                <a:gd name="T36" fmla="*/ 13 w 53"/>
                <a:gd name="T37" fmla="*/ 17 h 59"/>
                <a:gd name="T38" fmla="*/ 13 w 53"/>
                <a:gd name="T39" fmla="*/ 14 h 59"/>
                <a:gd name="T40" fmla="*/ 18 w 53"/>
                <a:gd name="T41" fmla="*/ 9 h 59"/>
                <a:gd name="T42" fmla="*/ 19 w 53"/>
                <a:gd name="T43" fmla="*/ 6 h 59"/>
                <a:gd name="T44" fmla="*/ 18 w 53"/>
                <a:gd name="T45" fmla="*/ 3 h 59"/>
                <a:gd name="T46" fmla="*/ 21 w 53"/>
                <a:gd name="T47" fmla="*/ 1 h 59"/>
                <a:gd name="T48" fmla="*/ 24 w 53"/>
                <a:gd name="T49" fmla="*/ 0 h 59"/>
                <a:gd name="T50" fmla="*/ 24 w 53"/>
                <a:gd name="T51" fmla="*/ 2 h 59"/>
                <a:gd name="T52" fmla="*/ 27 w 53"/>
                <a:gd name="T53" fmla="*/ 4 h 59"/>
                <a:gd name="T54" fmla="*/ 32 w 53"/>
                <a:gd name="T55" fmla="*/ 7 h 59"/>
                <a:gd name="T56" fmla="*/ 37 w 53"/>
                <a:gd name="T57" fmla="*/ 12 h 59"/>
                <a:gd name="T58" fmla="*/ 40 w 53"/>
                <a:gd name="T59" fmla="*/ 16 h 59"/>
                <a:gd name="T60" fmla="*/ 42 w 53"/>
                <a:gd name="T61" fmla="*/ 21 h 59"/>
                <a:gd name="T62" fmla="*/ 53 w 53"/>
                <a:gd name="T63" fmla="*/ 24 h 59"/>
                <a:gd name="T64" fmla="*/ 53 w 53"/>
                <a:gd name="T65" fmla="*/ 25 h 59"/>
                <a:gd name="T66" fmla="*/ 49 w 53"/>
                <a:gd name="T67" fmla="*/ 35 h 59"/>
                <a:gd name="T68" fmla="*/ 46 w 53"/>
                <a:gd name="T69" fmla="*/ 38 h 59"/>
                <a:gd name="T70" fmla="*/ 47 w 53"/>
                <a:gd name="T71"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59">
                  <a:moveTo>
                    <a:pt x="48" y="42"/>
                  </a:moveTo>
                  <a:lnTo>
                    <a:pt x="48" y="42"/>
                  </a:lnTo>
                  <a:lnTo>
                    <a:pt x="47" y="42"/>
                  </a:lnTo>
                  <a:lnTo>
                    <a:pt x="42" y="44"/>
                  </a:lnTo>
                  <a:lnTo>
                    <a:pt x="40" y="45"/>
                  </a:lnTo>
                  <a:lnTo>
                    <a:pt x="39" y="47"/>
                  </a:lnTo>
                  <a:lnTo>
                    <a:pt x="39" y="49"/>
                  </a:lnTo>
                  <a:lnTo>
                    <a:pt x="38" y="49"/>
                  </a:lnTo>
                  <a:lnTo>
                    <a:pt x="36" y="47"/>
                  </a:lnTo>
                  <a:lnTo>
                    <a:pt x="34" y="45"/>
                  </a:lnTo>
                  <a:lnTo>
                    <a:pt x="32" y="46"/>
                  </a:lnTo>
                  <a:lnTo>
                    <a:pt x="23" y="50"/>
                  </a:lnTo>
                  <a:lnTo>
                    <a:pt x="22" y="52"/>
                  </a:lnTo>
                  <a:lnTo>
                    <a:pt x="22" y="57"/>
                  </a:lnTo>
                  <a:lnTo>
                    <a:pt x="21" y="58"/>
                  </a:lnTo>
                  <a:lnTo>
                    <a:pt x="20" y="59"/>
                  </a:lnTo>
                  <a:lnTo>
                    <a:pt x="17" y="58"/>
                  </a:lnTo>
                  <a:lnTo>
                    <a:pt x="16" y="58"/>
                  </a:lnTo>
                  <a:lnTo>
                    <a:pt x="17" y="56"/>
                  </a:lnTo>
                  <a:lnTo>
                    <a:pt x="17" y="52"/>
                  </a:lnTo>
                  <a:lnTo>
                    <a:pt x="15" y="46"/>
                  </a:lnTo>
                  <a:lnTo>
                    <a:pt x="14" y="43"/>
                  </a:lnTo>
                  <a:lnTo>
                    <a:pt x="12" y="41"/>
                  </a:lnTo>
                  <a:lnTo>
                    <a:pt x="10" y="40"/>
                  </a:lnTo>
                  <a:lnTo>
                    <a:pt x="6" y="39"/>
                  </a:lnTo>
                  <a:lnTo>
                    <a:pt x="5" y="35"/>
                  </a:lnTo>
                  <a:lnTo>
                    <a:pt x="2" y="31"/>
                  </a:lnTo>
                  <a:lnTo>
                    <a:pt x="1" y="30"/>
                  </a:lnTo>
                  <a:lnTo>
                    <a:pt x="1" y="29"/>
                  </a:lnTo>
                  <a:lnTo>
                    <a:pt x="2" y="26"/>
                  </a:lnTo>
                  <a:lnTo>
                    <a:pt x="1" y="24"/>
                  </a:lnTo>
                  <a:lnTo>
                    <a:pt x="0" y="22"/>
                  </a:lnTo>
                  <a:lnTo>
                    <a:pt x="0" y="21"/>
                  </a:lnTo>
                  <a:lnTo>
                    <a:pt x="3" y="21"/>
                  </a:lnTo>
                  <a:lnTo>
                    <a:pt x="5" y="21"/>
                  </a:lnTo>
                  <a:lnTo>
                    <a:pt x="6" y="19"/>
                  </a:lnTo>
                  <a:lnTo>
                    <a:pt x="10" y="18"/>
                  </a:lnTo>
                  <a:lnTo>
                    <a:pt x="13" y="17"/>
                  </a:lnTo>
                  <a:lnTo>
                    <a:pt x="14" y="16"/>
                  </a:lnTo>
                  <a:lnTo>
                    <a:pt x="13" y="14"/>
                  </a:lnTo>
                  <a:lnTo>
                    <a:pt x="14" y="13"/>
                  </a:lnTo>
                  <a:lnTo>
                    <a:pt x="18" y="9"/>
                  </a:lnTo>
                  <a:lnTo>
                    <a:pt x="19" y="8"/>
                  </a:lnTo>
                  <a:lnTo>
                    <a:pt x="19" y="6"/>
                  </a:lnTo>
                  <a:lnTo>
                    <a:pt x="19" y="5"/>
                  </a:lnTo>
                  <a:lnTo>
                    <a:pt x="18" y="3"/>
                  </a:lnTo>
                  <a:lnTo>
                    <a:pt x="18" y="2"/>
                  </a:lnTo>
                  <a:lnTo>
                    <a:pt x="21" y="1"/>
                  </a:lnTo>
                  <a:lnTo>
                    <a:pt x="23" y="0"/>
                  </a:lnTo>
                  <a:lnTo>
                    <a:pt x="24" y="0"/>
                  </a:lnTo>
                  <a:lnTo>
                    <a:pt x="24" y="1"/>
                  </a:lnTo>
                  <a:lnTo>
                    <a:pt x="24" y="2"/>
                  </a:lnTo>
                  <a:lnTo>
                    <a:pt x="25" y="3"/>
                  </a:lnTo>
                  <a:lnTo>
                    <a:pt x="27" y="4"/>
                  </a:lnTo>
                  <a:lnTo>
                    <a:pt x="29" y="6"/>
                  </a:lnTo>
                  <a:lnTo>
                    <a:pt x="32" y="7"/>
                  </a:lnTo>
                  <a:lnTo>
                    <a:pt x="34" y="9"/>
                  </a:lnTo>
                  <a:lnTo>
                    <a:pt x="37" y="12"/>
                  </a:lnTo>
                  <a:lnTo>
                    <a:pt x="37" y="14"/>
                  </a:lnTo>
                  <a:lnTo>
                    <a:pt x="40" y="16"/>
                  </a:lnTo>
                  <a:lnTo>
                    <a:pt x="43" y="18"/>
                  </a:lnTo>
                  <a:lnTo>
                    <a:pt x="42" y="21"/>
                  </a:lnTo>
                  <a:lnTo>
                    <a:pt x="51" y="24"/>
                  </a:lnTo>
                  <a:lnTo>
                    <a:pt x="53" y="24"/>
                  </a:lnTo>
                  <a:lnTo>
                    <a:pt x="53" y="25"/>
                  </a:lnTo>
                  <a:lnTo>
                    <a:pt x="53" y="25"/>
                  </a:lnTo>
                  <a:lnTo>
                    <a:pt x="53" y="28"/>
                  </a:lnTo>
                  <a:lnTo>
                    <a:pt x="49" y="35"/>
                  </a:lnTo>
                  <a:lnTo>
                    <a:pt x="49" y="37"/>
                  </a:lnTo>
                  <a:lnTo>
                    <a:pt x="46" y="38"/>
                  </a:lnTo>
                  <a:lnTo>
                    <a:pt x="46" y="39"/>
                  </a:lnTo>
                  <a:lnTo>
                    <a:pt x="47" y="4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03" name="Lithuania">
              <a:extLst>
                <a:ext uri="{FF2B5EF4-FFF2-40B4-BE49-F238E27FC236}">
                  <a16:creationId xmlns:a16="http://schemas.microsoft.com/office/drawing/2014/main" id="{518C19FC-C5BC-46DB-81CE-0615F62DF38B}"/>
                </a:ext>
              </a:extLst>
            </p:cNvPr>
            <p:cNvSpPr>
              <a:spLocks noEditPoints="1"/>
            </p:cNvSpPr>
            <p:nvPr/>
          </p:nvSpPr>
          <p:spPr bwMode="auto">
            <a:xfrm>
              <a:off x="6446249" y="2837852"/>
              <a:ext cx="176329" cy="115735"/>
            </a:xfrm>
            <a:custGeom>
              <a:avLst/>
              <a:gdLst>
                <a:gd name="T0" fmla="*/ 177 w 183"/>
                <a:gd name="T1" fmla="*/ 44 h 137"/>
                <a:gd name="T2" fmla="*/ 174 w 183"/>
                <a:gd name="T3" fmla="*/ 58 h 137"/>
                <a:gd name="T4" fmla="*/ 180 w 183"/>
                <a:gd name="T5" fmla="*/ 61 h 137"/>
                <a:gd name="T6" fmla="*/ 182 w 183"/>
                <a:gd name="T7" fmla="*/ 65 h 137"/>
                <a:gd name="T8" fmla="*/ 178 w 183"/>
                <a:gd name="T9" fmla="*/ 71 h 137"/>
                <a:gd name="T10" fmla="*/ 166 w 183"/>
                <a:gd name="T11" fmla="*/ 73 h 137"/>
                <a:gd name="T12" fmla="*/ 162 w 183"/>
                <a:gd name="T13" fmla="*/ 80 h 137"/>
                <a:gd name="T14" fmla="*/ 152 w 183"/>
                <a:gd name="T15" fmla="*/ 87 h 137"/>
                <a:gd name="T16" fmla="*/ 151 w 183"/>
                <a:gd name="T17" fmla="*/ 100 h 137"/>
                <a:gd name="T18" fmla="*/ 147 w 183"/>
                <a:gd name="T19" fmla="*/ 107 h 137"/>
                <a:gd name="T20" fmla="*/ 145 w 183"/>
                <a:gd name="T21" fmla="*/ 115 h 137"/>
                <a:gd name="T22" fmla="*/ 151 w 183"/>
                <a:gd name="T23" fmla="*/ 118 h 137"/>
                <a:gd name="T24" fmla="*/ 151 w 183"/>
                <a:gd name="T25" fmla="*/ 123 h 137"/>
                <a:gd name="T26" fmla="*/ 144 w 183"/>
                <a:gd name="T27" fmla="*/ 123 h 137"/>
                <a:gd name="T28" fmla="*/ 143 w 183"/>
                <a:gd name="T29" fmla="*/ 118 h 137"/>
                <a:gd name="T30" fmla="*/ 137 w 183"/>
                <a:gd name="T31" fmla="*/ 118 h 137"/>
                <a:gd name="T32" fmla="*/ 129 w 183"/>
                <a:gd name="T33" fmla="*/ 125 h 137"/>
                <a:gd name="T34" fmla="*/ 121 w 183"/>
                <a:gd name="T35" fmla="*/ 132 h 137"/>
                <a:gd name="T36" fmla="*/ 111 w 183"/>
                <a:gd name="T37" fmla="*/ 135 h 137"/>
                <a:gd name="T38" fmla="*/ 102 w 183"/>
                <a:gd name="T39" fmla="*/ 134 h 137"/>
                <a:gd name="T40" fmla="*/ 95 w 183"/>
                <a:gd name="T41" fmla="*/ 135 h 137"/>
                <a:gd name="T42" fmla="*/ 83 w 183"/>
                <a:gd name="T43" fmla="*/ 136 h 137"/>
                <a:gd name="T44" fmla="*/ 80 w 183"/>
                <a:gd name="T45" fmla="*/ 131 h 137"/>
                <a:gd name="T46" fmla="*/ 77 w 183"/>
                <a:gd name="T47" fmla="*/ 121 h 137"/>
                <a:gd name="T48" fmla="*/ 68 w 183"/>
                <a:gd name="T49" fmla="*/ 116 h 137"/>
                <a:gd name="T50" fmla="*/ 66 w 183"/>
                <a:gd name="T51" fmla="*/ 113 h 137"/>
                <a:gd name="T52" fmla="*/ 60 w 183"/>
                <a:gd name="T53" fmla="*/ 111 h 137"/>
                <a:gd name="T54" fmla="*/ 55 w 183"/>
                <a:gd name="T55" fmla="*/ 105 h 137"/>
                <a:gd name="T56" fmla="*/ 60 w 183"/>
                <a:gd name="T57" fmla="*/ 87 h 137"/>
                <a:gd name="T58" fmla="*/ 54 w 183"/>
                <a:gd name="T59" fmla="*/ 80 h 137"/>
                <a:gd name="T60" fmla="*/ 38 w 183"/>
                <a:gd name="T61" fmla="*/ 75 h 137"/>
                <a:gd name="T62" fmla="*/ 24 w 183"/>
                <a:gd name="T63" fmla="*/ 69 h 137"/>
                <a:gd name="T64" fmla="*/ 15 w 183"/>
                <a:gd name="T65" fmla="*/ 63 h 137"/>
                <a:gd name="T66" fmla="*/ 10 w 183"/>
                <a:gd name="T67" fmla="*/ 63 h 137"/>
                <a:gd name="T68" fmla="*/ 8 w 183"/>
                <a:gd name="T69" fmla="*/ 44 h 137"/>
                <a:gd name="T70" fmla="*/ 4 w 183"/>
                <a:gd name="T71" fmla="*/ 19 h 137"/>
                <a:gd name="T72" fmla="*/ 26 w 183"/>
                <a:gd name="T73" fmla="*/ 5 h 137"/>
                <a:gd name="T74" fmla="*/ 46 w 183"/>
                <a:gd name="T75" fmla="*/ 1 h 137"/>
                <a:gd name="T76" fmla="*/ 61 w 183"/>
                <a:gd name="T77" fmla="*/ 1 h 137"/>
                <a:gd name="T78" fmla="*/ 69 w 183"/>
                <a:gd name="T79" fmla="*/ 5 h 137"/>
                <a:gd name="T80" fmla="*/ 87 w 183"/>
                <a:gd name="T81" fmla="*/ 4 h 137"/>
                <a:gd name="T82" fmla="*/ 100 w 183"/>
                <a:gd name="T83" fmla="*/ 8 h 137"/>
                <a:gd name="T84" fmla="*/ 113 w 183"/>
                <a:gd name="T85" fmla="*/ 7 h 137"/>
                <a:gd name="T86" fmla="*/ 123 w 183"/>
                <a:gd name="T87" fmla="*/ 0 h 137"/>
                <a:gd name="T88" fmla="*/ 130 w 183"/>
                <a:gd name="T89" fmla="*/ 12 h 137"/>
                <a:gd name="T90" fmla="*/ 148 w 183"/>
                <a:gd name="T91" fmla="*/ 17 h 137"/>
                <a:gd name="T92" fmla="*/ 161 w 183"/>
                <a:gd name="T93" fmla="*/ 29 h 137"/>
                <a:gd name="T94" fmla="*/ 171 w 183"/>
                <a:gd name="T95" fmla="*/ 40 h 137"/>
                <a:gd name="T96" fmla="*/ 2 w 183"/>
                <a:gd name="T97" fmla="*/ 63 h 137"/>
                <a:gd name="T98" fmla="*/ 3 w 183"/>
                <a:gd name="T99" fmla="*/ 56 h 137"/>
                <a:gd name="T100" fmla="*/ 7 w 183"/>
                <a:gd name="T101" fmla="*/ 44 h 137"/>
                <a:gd name="T102" fmla="*/ 4 w 183"/>
                <a:gd name="T103" fmla="*/ 5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 h="137">
                  <a:moveTo>
                    <a:pt x="177" y="42"/>
                  </a:moveTo>
                  <a:lnTo>
                    <a:pt x="177" y="42"/>
                  </a:lnTo>
                  <a:lnTo>
                    <a:pt x="177" y="44"/>
                  </a:lnTo>
                  <a:lnTo>
                    <a:pt x="177" y="48"/>
                  </a:lnTo>
                  <a:lnTo>
                    <a:pt x="175" y="54"/>
                  </a:lnTo>
                  <a:lnTo>
                    <a:pt x="174" y="58"/>
                  </a:lnTo>
                  <a:lnTo>
                    <a:pt x="173" y="59"/>
                  </a:lnTo>
                  <a:lnTo>
                    <a:pt x="174" y="61"/>
                  </a:lnTo>
                  <a:lnTo>
                    <a:pt x="180" y="61"/>
                  </a:lnTo>
                  <a:lnTo>
                    <a:pt x="183" y="62"/>
                  </a:lnTo>
                  <a:lnTo>
                    <a:pt x="183" y="63"/>
                  </a:lnTo>
                  <a:lnTo>
                    <a:pt x="182" y="65"/>
                  </a:lnTo>
                  <a:lnTo>
                    <a:pt x="180" y="66"/>
                  </a:lnTo>
                  <a:lnTo>
                    <a:pt x="179" y="67"/>
                  </a:lnTo>
                  <a:lnTo>
                    <a:pt x="178" y="71"/>
                  </a:lnTo>
                  <a:lnTo>
                    <a:pt x="168" y="70"/>
                  </a:lnTo>
                  <a:lnTo>
                    <a:pt x="167" y="71"/>
                  </a:lnTo>
                  <a:lnTo>
                    <a:pt x="166" y="73"/>
                  </a:lnTo>
                  <a:lnTo>
                    <a:pt x="166" y="75"/>
                  </a:lnTo>
                  <a:lnTo>
                    <a:pt x="164" y="78"/>
                  </a:lnTo>
                  <a:lnTo>
                    <a:pt x="162" y="80"/>
                  </a:lnTo>
                  <a:lnTo>
                    <a:pt x="158" y="81"/>
                  </a:lnTo>
                  <a:lnTo>
                    <a:pt x="155" y="82"/>
                  </a:lnTo>
                  <a:lnTo>
                    <a:pt x="152" y="87"/>
                  </a:lnTo>
                  <a:lnTo>
                    <a:pt x="150" y="93"/>
                  </a:lnTo>
                  <a:lnTo>
                    <a:pt x="150" y="98"/>
                  </a:lnTo>
                  <a:lnTo>
                    <a:pt x="151" y="100"/>
                  </a:lnTo>
                  <a:lnTo>
                    <a:pt x="150" y="102"/>
                  </a:lnTo>
                  <a:lnTo>
                    <a:pt x="149" y="103"/>
                  </a:lnTo>
                  <a:lnTo>
                    <a:pt x="147" y="107"/>
                  </a:lnTo>
                  <a:lnTo>
                    <a:pt x="145" y="112"/>
                  </a:lnTo>
                  <a:lnTo>
                    <a:pt x="145" y="114"/>
                  </a:lnTo>
                  <a:lnTo>
                    <a:pt x="145" y="115"/>
                  </a:lnTo>
                  <a:lnTo>
                    <a:pt x="147" y="115"/>
                  </a:lnTo>
                  <a:lnTo>
                    <a:pt x="150" y="116"/>
                  </a:lnTo>
                  <a:lnTo>
                    <a:pt x="151" y="118"/>
                  </a:lnTo>
                  <a:lnTo>
                    <a:pt x="152" y="120"/>
                  </a:lnTo>
                  <a:lnTo>
                    <a:pt x="152" y="122"/>
                  </a:lnTo>
                  <a:lnTo>
                    <a:pt x="151" y="123"/>
                  </a:lnTo>
                  <a:lnTo>
                    <a:pt x="149" y="124"/>
                  </a:lnTo>
                  <a:lnTo>
                    <a:pt x="146" y="124"/>
                  </a:lnTo>
                  <a:lnTo>
                    <a:pt x="144" y="123"/>
                  </a:lnTo>
                  <a:lnTo>
                    <a:pt x="143" y="122"/>
                  </a:lnTo>
                  <a:lnTo>
                    <a:pt x="144" y="120"/>
                  </a:lnTo>
                  <a:lnTo>
                    <a:pt x="143" y="118"/>
                  </a:lnTo>
                  <a:lnTo>
                    <a:pt x="142" y="116"/>
                  </a:lnTo>
                  <a:lnTo>
                    <a:pt x="139" y="118"/>
                  </a:lnTo>
                  <a:lnTo>
                    <a:pt x="137" y="118"/>
                  </a:lnTo>
                  <a:lnTo>
                    <a:pt x="133" y="120"/>
                  </a:lnTo>
                  <a:lnTo>
                    <a:pt x="131" y="123"/>
                  </a:lnTo>
                  <a:lnTo>
                    <a:pt x="129" y="125"/>
                  </a:lnTo>
                  <a:lnTo>
                    <a:pt x="124" y="124"/>
                  </a:lnTo>
                  <a:lnTo>
                    <a:pt x="122" y="125"/>
                  </a:lnTo>
                  <a:lnTo>
                    <a:pt x="121" y="132"/>
                  </a:lnTo>
                  <a:lnTo>
                    <a:pt x="120" y="133"/>
                  </a:lnTo>
                  <a:lnTo>
                    <a:pt x="116" y="133"/>
                  </a:lnTo>
                  <a:lnTo>
                    <a:pt x="111" y="135"/>
                  </a:lnTo>
                  <a:lnTo>
                    <a:pt x="106" y="137"/>
                  </a:lnTo>
                  <a:lnTo>
                    <a:pt x="104" y="136"/>
                  </a:lnTo>
                  <a:lnTo>
                    <a:pt x="102" y="134"/>
                  </a:lnTo>
                  <a:lnTo>
                    <a:pt x="100" y="135"/>
                  </a:lnTo>
                  <a:lnTo>
                    <a:pt x="97" y="135"/>
                  </a:lnTo>
                  <a:lnTo>
                    <a:pt x="95" y="135"/>
                  </a:lnTo>
                  <a:lnTo>
                    <a:pt x="93" y="135"/>
                  </a:lnTo>
                  <a:lnTo>
                    <a:pt x="88" y="136"/>
                  </a:lnTo>
                  <a:lnTo>
                    <a:pt x="83" y="136"/>
                  </a:lnTo>
                  <a:lnTo>
                    <a:pt x="80" y="135"/>
                  </a:lnTo>
                  <a:lnTo>
                    <a:pt x="80" y="134"/>
                  </a:lnTo>
                  <a:lnTo>
                    <a:pt x="80" y="131"/>
                  </a:lnTo>
                  <a:lnTo>
                    <a:pt x="80" y="127"/>
                  </a:lnTo>
                  <a:lnTo>
                    <a:pt x="79" y="124"/>
                  </a:lnTo>
                  <a:lnTo>
                    <a:pt x="77" y="121"/>
                  </a:lnTo>
                  <a:lnTo>
                    <a:pt x="74" y="119"/>
                  </a:lnTo>
                  <a:lnTo>
                    <a:pt x="71" y="117"/>
                  </a:lnTo>
                  <a:lnTo>
                    <a:pt x="68" y="116"/>
                  </a:lnTo>
                  <a:lnTo>
                    <a:pt x="67" y="115"/>
                  </a:lnTo>
                  <a:lnTo>
                    <a:pt x="66" y="114"/>
                  </a:lnTo>
                  <a:lnTo>
                    <a:pt x="66" y="113"/>
                  </a:lnTo>
                  <a:lnTo>
                    <a:pt x="65" y="112"/>
                  </a:lnTo>
                  <a:lnTo>
                    <a:pt x="62" y="111"/>
                  </a:lnTo>
                  <a:lnTo>
                    <a:pt x="60" y="111"/>
                  </a:lnTo>
                  <a:lnTo>
                    <a:pt x="58" y="113"/>
                  </a:lnTo>
                  <a:lnTo>
                    <a:pt x="57" y="110"/>
                  </a:lnTo>
                  <a:lnTo>
                    <a:pt x="55" y="105"/>
                  </a:lnTo>
                  <a:lnTo>
                    <a:pt x="55" y="102"/>
                  </a:lnTo>
                  <a:lnTo>
                    <a:pt x="56" y="98"/>
                  </a:lnTo>
                  <a:lnTo>
                    <a:pt x="60" y="87"/>
                  </a:lnTo>
                  <a:lnTo>
                    <a:pt x="60" y="85"/>
                  </a:lnTo>
                  <a:lnTo>
                    <a:pt x="57" y="82"/>
                  </a:lnTo>
                  <a:lnTo>
                    <a:pt x="54" y="80"/>
                  </a:lnTo>
                  <a:lnTo>
                    <a:pt x="52" y="75"/>
                  </a:lnTo>
                  <a:lnTo>
                    <a:pt x="45" y="75"/>
                  </a:lnTo>
                  <a:lnTo>
                    <a:pt x="38" y="75"/>
                  </a:lnTo>
                  <a:lnTo>
                    <a:pt x="36" y="75"/>
                  </a:lnTo>
                  <a:lnTo>
                    <a:pt x="30" y="73"/>
                  </a:lnTo>
                  <a:lnTo>
                    <a:pt x="24" y="69"/>
                  </a:lnTo>
                  <a:lnTo>
                    <a:pt x="20" y="67"/>
                  </a:lnTo>
                  <a:lnTo>
                    <a:pt x="17" y="65"/>
                  </a:lnTo>
                  <a:lnTo>
                    <a:pt x="15" y="63"/>
                  </a:lnTo>
                  <a:lnTo>
                    <a:pt x="12" y="64"/>
                  </a:lnTo>
                  <a:lnTo>
                    <a:pt x="10" y="64"/>
                  </a:lnTo>
                  <a:lnTo>
                    <a:pt x="10" y="63"/>
                  </a:lnTo>
                  <a:lnTo>
                    <a:pt x="9" y="59"/>
                  </a:lnTo>
                  <a:lnTo>
                    <a:pt x="10" y="53"/>
                  </a:lnTo>
                  <a:lnTo>
                    <a:pt x="8" y="44"/>
                  </a:lnTo>
                  <a:lnTo>
                    <a:pt x="5" y="34"/>
                  </a:lnTo>
                  <a:lnTo>
                    <a:pt x="5" y="22"/>
                  </a:lnTo>
                  <a:lnTo>
                    <a:pt x="4" y="19"/>
                  </a:lnTo>
                  <a:lnTo>
                    <a:pt x="13" y="13"/>
                  </a:lnTo>
                  <a:lnTo>
                    <a:pt x="23" y="6"/>
                  </a:lnTo>
                  <a:lnTo>
                    <a:pt x="26" y="5"/>
                  </a:lnTo>
                  <a:lnTo>
                    <a:pt x="35" y="1"/>
                  </a:lnTo>
                  <a:lnTo>
                    <a:pt x="37" y="0"/>
                  </a:lnTo>
                  <a:lnTo>
                    <a:pt x="46" y="1"/>
                  </a:lnTo>
                  <a:lnTo>
                    <a:pt x="52" y="2"/>
                  </a:lnTo>
                  <a:lnTo>
                    <a:pt x="58" y="2"/>
                  </a:lnTo>
                  <a:lnTo>
                    <a:pt x="61" y="1"/>
                  </a:lnTo>
                  <a:lnTo>
                    <a:pt x="64" y="2"/>
                  </a:lnTo>
                  <a:lnTo>
                    <a:pt x="67" y="5"/>
                  </a:lnTo>
                  <a:lnTo>
                    <a:pt x="69" y="5"/>
                  </a:lnTo>
                  <a:lnTo>
                    <a:pt x="71" y="3"/>
                  </a:lnTo>
                  <a:lnTo>
                    <a:pt x="84" y="4"/>
                  </a:lnTo>
                  <a:lnTo>
                    <a:pt x="87" y="4"/>
                  </a:lnTo>
                  <a:lnTo>
                    <a:pt x="91" y="5"/>
                  </a:lnTo>
                  <a:lnTo>
                    <a:pt x="97" y="7"/>
                  </a:lnTo>
                  <a:lnTo>
                    <a:pt x="100" y="8"/>
                  </a:lnTo>
                  <a:lnTo>
                    <a:pt x="108" y="7"/>
                  </a:lnTo>
                  <a:lnTo>
                    <a:pt x="111" y="7"/>
                  </a:lnTo>
                  <a:lnTo>
                    <a:pt x="113" y="7"/>
                  </a:lnTo>
                  <a:lnTo>
                    <a:pt x="118" y="2"/>
                  </a:lnTo>
                  <a:lnTo>
                    <a:pt x="121" y="1"/>
                  </a:lnTo>
                  <a:lnTo>
                    <a:pt x="123" y="0"/>
                  </a:lnTo>
                  <a:lnTo>
                    <a:pt x="125" y="1"/>
                  </a:lnTo>
                  <a:lnTo>
                    <a:pt x="126" y="5"/>
                  </a:lnTo>
                  <a:lnTo>
                    <a:pt x="130" y="12"/>
                  </a:lnTo>
                  <a:lnTo>
                    <a:pt x="134" y="13"/>
                  </a:lnTo>
                  <a:lnTo>
                    <a:pt x="146" y="16"/>
                  </a:lnTo>
                  <a:lnTo>
                    <a:pt x="148" y="17"/>
                  </a:lnTo>
                  <a:lnTo>
                    <a:pt x="155" y="23"/>
                  </a:lnTo>
                  <a:lnTo>
                    <a:pt x="159" y="26"/>
                  </a:lnTo>
                  <a:lnTo>
                    <a:pt x="161" y="29"/>
                  </a:lnTo>
                  <a:lnTo>
                    <a:pt x="165" y="34"/>
                  </a:lnTo>
                  <a:lnTo>
                    <a:pt x="168" y="37"/>
                  </a:lnTo>
                  <a:lnTo>
                    <a:pt x="171" y="40"/>
                  </a:lnTo>
                  <a:lnTo>
                    <a:pt x="176" y="41"/>
                  </a:lnTo>
                  <a:lnTo>
                    <a:pt x="177" y="42"/>
                  </a:lnTo>
                  <a:close/>
                  <a:moveTo>
                    <a:pt x="2" y="63"/>
                  </a:moveTo>
                  <a:lnTo>
                    <a:pt x="2" y="63"/>
                  </a:lnTo>
                  <a:lnTo>
                    <a:pt x="0" y="62"/>
                  </a:lnTo>
                  <a:lnTo>
                    <a:pt x="3" y="56"/>
                  </a:lnTo>
                  <a:lnTo>
                    <a:pt x="5" y="52"/>
                  </a:lnTo>
                  <a:lnTo>
                    <a:pt x="6" y="46"/>
                  </a:lnTo>
                  <a:lnTo>
                    <a:pt x="7" y="44"/>
                  </a:lnTo>
                  <a:lnTo>
                    <a:pt x="7" y="47"/>
                  </a:lnTo>
                  <a:lnTo>
                    <a:pt x="6" y="51"/>
                  </a:lnTo>
                  <a:lnTo>
                    <a:pt x="4" y="59"/>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04" name="Luxembourg">
              <a:extLst>
                <a:ext uri="{FF2B5EF4-FFF2-40B4-BE49-F238E27FC236}">
                  <a16:creationId xmlns:a16="http://schemas.microsoft.com/office/drawing/2014/main" id="{679C3CAF-D0FE-4ED1-923E-D56BD57D490F}"/>
                </a:ext>
              </a:extLst>
            </p:cNvPr>
            <p:cNvSpPr>
              <a:spLocks/>
            </p:cNvSpPr>
            <p:nvPr/>
          </p:nvSpPr>
          <p:spPr bwMode="auto">
            <a:xfrm>
              <a:off x="5990921" y="3112477"/>
              <a:ext cx="22319" cy="31386"/>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05" name="Latvia">
              <a:extLst>
                <a:ext uri="{FF2B5EF4-FFF2-40B4-BE49-F238E27FC236}">
                  <a16:creationId xmlns:a16="http://schemas.microsoft.com/office/drawing/2014/main" id="{E1DDF9B6-FE7D-43A2-A51C-42FA0513526D}"/>
                </a:ext>
              </a:extLst>
            </p:cNvPr>
            <p:cNvSpPr>
              <a:spLocks/>
            </p:cNvSpPr>
            <p:nvPr/>
          </p:nvSpPr>
          <p:spPr bwMode="auto">
            <a:xfrm>
              <a:off x="6448480" y="2757428"/>
              <a:ext cx="216505" cy="115735"/>
            </a:xfrm>
            <a:custGeom>
              <a:avLst/>
              <a:gdLst>
                <a:gd name="T0" fmla="*/ 202 w 225"/>
                <a:gd name="T1" fmla="*/ 32 h 137"/>
                <a:gd name="T2" fmla="*/ 208 w 225"/>
                <a:gd name="T3" fmla="*/ 41 h 137"/>
                <a:gd name="T4" fmla="*/ 213 w 225"/>
                <a:gd name="T5" fmla="*/ 48 h 137"/>
                <a:gd name="T6" fmla="*/ 211 w 225"/>
                <a:gd name="T7" fmla="*/ 54 h 137"/>
                <a:gd name="T8" fmla="*/ 207 w 225"/>
                <a:gd name="T9" fmla="*/ 71 h 137"/>
                <a:gd name="T10" fmla="*/ 214 w 225"/>
                <a:gd name="T11" fmla="*/ 70 h 137"/>
                <a:gd name="T12" fmla="*/ 216 w 225"/>
                <a:gd name="T13" fmla="*/ 79 h 137"/>
                <a:gd name="T14" fmla="*/ 221 w 225"/>
                <a:gd name="T15" fmla="*/ 88 h 137"/>
                <a:gd name="T16" fmla="*/ 224 w 225"/>
                <a:gd name="T17" fmla="*/ 101 h 137"/>
                <a:gd name="T18" fmla="*/ 223 w 225"/>
                <a:gd name="T19" fmla="*/ 110 h 137"/>
                <a:gd name="T20" fmla="*/ 215 w 225"/>
                <a:gd name="T21" fmla="*/ 114 h 137"/>
                <a:gd name="T22" fmla="*/ 205 w 225"/>
                <a:gd name="T23" fmla="*/ 129 h 137"/>
                <a:gd name="T24" fmla="*/ 200 w 225"/>
                <a:gd name="T25" fmla="*/ 129 h 137"/>
                <a:gd name="T26" fmla="*/ 186 w 225"/>
                <a:gd name="T27" fmla="*/ 129 h 137"/>
                <a:gd name="T28" fmla="*/ 175 w 225"/>
                <a:gd name="T29" fmla="*/ 136 h 137"/>
                <a:gd name="T30" fmla="*/ 168 w 225"/>
                <a:gd name="T31" fmla="*/ 135 h 137"/>
                <a:gd name="T32" fmla="*/ 159 w 225"/>
                <a:gd name="T33" fmla="*/ 124 h 137"/>
                <a:gd name="T34" fmla="*/ 145 w 225"/>
                <a:gd name="T35" fmla="*/ 112 h 137"/>
                <a:gd name="T36" fmla="*/ 127 w 225"/>
                <a:gd name="T37" fmla="*/ 107 h 137"/>
                <a:gd name="T38" fmla="*/ 120 w 225"/>
                <a:gd name="T39" fmla="*/ 95 h 137"/>
                <a:gd name="T40" fmla="*/ 110 w 225"/>
                <a:gd name="T41" fmla="*/ 102 h 137"/>
                <a:gd name="T42" fmla="*/ 97 w 225"/>
                <a:gd name="T43" fmla="*/ 103 h 137"/>
                <a:gd name="T44" fmla="*/ 84 w 225"/>
                <a:gd name="T45" fmla="*/ 99 h 137"/>
                <a:gd name="T46" fmla="*/ 66 w 225"/>
                <a:gd name="T47" fmla="*/ 100 h 137"/>
                <a:gd name="T48" fmla="*/ 58 w 225"/>
                <a:gd name="T49" fmla="*/ 96 h 137"/>
                <a:gd name="T50" fmla="*/ 43 w 225"/>
                <a:gd name="T51" fmla="*/ 96 h 137"/>
                <a:gd name="T52" fmla="*/ 23 w 225"/>
                <a:gd name="T53" fmla="*/ 100 h 137"/>
                <a:gd name="T54" fmla="*/ 1 w 225"/>
                <a:gd name="T55" fmla="*/ 114 h 137"/>
                <a:gd name="T56" fmla="*/ 2 w 225"/>
                <a:gd name="T57" fmla="*/ 72 h 137"/>
                <a:gd name="T58" fmla="*/ 13 w 225"/>
                <a:gd name="T59" fmla="*/ 54 h 137"/>
                <a:gd name="T60" fmla="*/ 23 w 225"/>
                <a:gd name="T61" fmla="*/ 29 h 137"/>
                <a:gd name="T62" fmla="*/ 48 w 225"/>
                <a:gd name="T63" fmla="*/ 20 h 137"/>
                <a:gd name="T64" fmla="*/ 64 w 225"/>
                <a:gd name="T65" fmla="*/ 39 h 137"/>
                <a:gd name="T66" fmla="*/ 83 w 225"/>
                <a:gd name="T67" fmla="*/ 63 h 137"/>
                <a:gd name="T68" fmla="*/ 102 w 225"/>
                <a:gd name="T69" fmla="*/ 52 h 137"/>
                <a:gd name="T70" fmla="*/ 105 w 225"/>
                <a:gd name="T71" fmla="*/ 24 h 137"/>
                <a:gd name="T72" fmla="*/ 105 w 225"/>
                <a:gd name="T73" fmla="*/ 12 h 137"/>
                <a:gd name="T74" fmla="*/ 120 w 225"/>
                <a:gd name="T75" fmla="*/ 4 h 137"/>
                <a:gd name="T76" fmla="*/ 130 w 225"/>
                <a:gd name="T77" fmla="*/ 2 h 137"/>
                <a:gd name="T78" fmla="*/ 133 w 225"/>
                <a:gd name="T79" fmla="*/ 3 h 137"/>
                <a:gd name="T80" fmla="*/ 135 w 225"/>
                <a:gd name="T81" fmla="*/ 2 h 137"/>
                <a:gd name="T82" fmla="*/ 147 w 225"/>
                <a:gd name="T83" fmla="*/ 9 h 137"/>
                <a:gd name="T84" fmla="*/ 156 w 225"/>
                <a:gd name="T85" fmla="*/ 15 h 137"/>
                <a:gd name="T86" fmla="*/ 165 w 225"/>
                <a:gd name="T87" fmla="*/ 27 h 137"/>
                <a:gd name="T88" fmla="*/ 181 w 225"/>
                <a:gd name="T89" fmla="*/ 28 h 137"/>
                <a:gd name="T90" fmla="*/ 188 w 225"/>
                <a:gd name="T91" fmla="*/ 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37">
                  <a:moveTo>
                    <a:pt x="198" y="31"/>
                  </a:moveTo>
                  <a:lnTo>
                    <a:pt x="198" y="31"/>
                  </a:lnTo>
                  <a:lnTo>
                    <a:pt x="202" y="32"/>
                  </a:lnTo>
                  <a:lnTo>
                    <a:pt x="203" y="32"/>
                  </a:lnTo>
                  <a:lnTo>
                    <a:pt x="204" y="37"/>
                  </a:lnTo>
                  <a:lnTo>
                    <a:pt x="208" y="41"/>
                  </a:lnTo>
                  <a:lnTo>
                    <a:pt x="212" y="44"/>
                  </a:lnTo>
                  <a:lnTo>
                    <a:pt x="213" y="45"/>
                  </a:lnTo>
                  <a:lnTo>
                    <a:pt x="213" y="48"/>
                  </a:lnTo>
                  <a:lnTo>
                    <a:pt x="213" y="51"/>
                  </a:lnTo>
                  <a:lnTo>
                    <a:pt x="212" y="52"/>
                  </a:lnTo>
                  <a:lnTo>
                    <a:pt x="211" y="54"/>
                  </a:lnTo>
                  <a:lnTo>
                    <a:pt x="209" y="59"/>
                  </a:lnTo>
                  <a:lnTo>
                    <a:pt x="209" y="63"/>
                  </a:lnTo>
                  <a:lnTo>
                    <a:pt x="207" y="71"/>
                  </a:lnTo>
                  <a:lnTo>
                    <a:pt x="208" y="71"/>
                  </a:lnTo>
                  <a:lnTo>
                    <a:pt x="212" y="69"/>
                  </a:lnTo>
                  <a:lnTo>
                    <a:pt x="214" y="70"/>
                  </a:lnTo>
                  <a:lnTo>
                    <a:pt x="215" y="72"/>
                  </a:lnTo>
                  <a:lnTo>
                    <a:pt x="215" y="76"/>
                  </a:lnTo>
                  <a:lnTo>
                    <a:pt x="216" y="79"/>
                  </a:lnTo>
                  <a:lnTo>
                    <a:pt x="218" y="82"/>
                  </a:lnTo>
                  <a:lnTo>
                    <a:pt x="218" y="84"/>
                  </a:lnTo>
                  <a:lnTo>
                    <a:pt x="221" y="88"/>
                  </a:lnTo>
                  <a:lnTo>
                    <a:pt x="222" y="90"/>
                  </a:lnTo>
                  <a:lnTo>
                    <a:pt x="224" y="96"/>
                  </a:lnTo>
                  <a:lnTo>
                    <a:pt x="224" y="101"/>
                  </a:lnTo>
                  <a:lnTo>
                    <a:pt x="225" y="104"/>
                  </a:lnTo>
                  <a:lnTo>
                    <a:pt x="224" y="108"/>
                  </a:lnTo>
                  <a:lnTo>
                    <a:pt x="223" y="110"/>
                  </a:lnTo>
                  <a:lnTo>
                    <a:pt x="222" y="110"/>
                  </a:lnTo>
                  <a:lnTo>
                    <a:pt x="219" y="111"/>
                  </a:lnTo>
                  <a:lnTo>
                    <a:pt x="215" y="114"/>
                  </a:lnTo>
                  <a:lnTo>
                    <a:pt x="209" y="121"/>
                  </a:lnTo>
                  <a:lnTo>
                    <a:pt x="207" y="123"/>
                  </a:lnTo>
                  <a:lnTo>
                    <a:pt x="205" y="129"/>
                  </a:lnTo>
                  <a:lnTo>
                    <a:pt x="205" y="129"/>
                  </a:lnTo>
                  <a:lnTo>
                    <a:pt x="201" y="129"/>
                  </a:lnTo>
                  <a:lnTo>
                    <a:pt x="200" y="129"/>
                  </a:lnTo>
                  <a:lnTo>
                    <a:pt x="197" y="129"/>
                  </a:lnTo>
                  <a:lnTo>
                    <a:pt x="189" y="128"/>
                  </a:lnTo>
                  <a:lnTo>
                    <a:pt x="186" y="129"/>
                  </a:lnTo>
                  <a:lnTo>
                    <a:pt x="182" y="134"/>
                  </a:lnTo>
                  <a:lnTo>
                    <a:pt x="180" y="135"/>
                  </a:lnTo>
                  <a:lnTo>
                    <a:pt x="175" y="136"/>
                  </a:lnTo>
                  <a:lnTo>
                    <a:pt x="174" y="137"/>
                  </a:lnTo>
                  <a:lnTo>
                    <a:pt x="173" y="136"/>
                  </a:lnTo>
                  <a:lnTo>
                    <a:pt x="168" y="135"/>
                  </a:lnTo>
                  <a:lnTo>
                    <a:pt x="165" y="132"/>
                  </a:lnTo>
                  <a:lnTo>
                    <a:pt x="162" y="129"/>
                  </a:lnTo>
                  <a:lnTo>
                    <a:pt x="159" y="124"/>
                  </a:lnTo>
                  <a:lnTo>
                    <a:pt x="156" y="121"/>
                  </a:lnTo>
                  <a:lnTo>
                    <a:pt x="152" y="118"/>
                  </a:lnTo>
                  <a:lnTo>
                    <a:pt x="145" y="112"/>
                  </a:lnTo>
                  <a:lnTo>
                    <a:pt x="143" y="111"/>
                  </a:lnTo>
                  <a:lnTo>
                    <a:pt x="131" y="108"/>
                  </a:lnTo>
                  <a:lnTo>
                    <a:pt x="127" y="107"/>
                  </a:lnTo>
                  <a:lnTo>
                    <a:pt x="123" y="100"/>
                  </a:lnTo>
                  <a:lnTo>
                    <a:pt x="122" y="96"/>
                  </a:lnTo>
                  <a:lnTo>
                    <a:pt x="120" y="95"/>
                  </a:lnTo>
                  <a:lnTo>
                    <a:pt x="118" y="96"/>
                  </a:lnTo>
                  <a:lnTo>
                    <a:pt x="115" y="97"/>
                  </a:lnTo>
                  <a:lnTo>
                    <a:pt x="110" y="102"/>
                  </a:lnTo>
                  <a:lnTo>
                    <a:pt x="108" y="102"/>
                  </a:lnTo>
                  <a:lnTo>
                    <a:pt x="105" y="102"/>
                  </a:lnTo>
                  <a:lnTo>
                    <a:pt x="97" y="103"/>
                  </a:lnTo>
                  <a:lnTo>
                    <a:pt x="94" y="102"/>
                  </a:lnTo>
                  <a:lnTo>
                    <a:pt x="88" y="100"/>
                  </a:lnTo>
                  <a:lnTo>
                    <a:pt x="84" y="99"/>
                  </a:lnTo>
                  <a:lnTo>
                    <a:pt x="81" y="99"/>
                  </a:lnTo>
                  <a:lnTo>
                    <a:pt x="68" y="98"/>
                  </a:lnTo>
                  <a:lnTo>
                    <a:pt x="66" y="100"/>
                  </a:lnTo>
                  <a:lnTo>
                    <a:pt x="64" y="100"/>
                  </a:lnTo>
                  <a:lnTo>
                    <a:pt x="61" y="97"/>
                  </a:lnTo>
                  <a:lnTo>
                    <a:pt x="58" y="96"/>
                  </a:lnTo>
                  <a:lnTo>
                    <a:pt x="55" y="97"/>
                  </a:lnTo>
                  <a:lnTo>
                    <a:pt x="49" y="97"/>
                  </a:lnTo>
                  <a:lnTo>
                    <a:pt x="43" y="96"/>
                  </a:lnTo>
                  <a:lnTo>
                    <a:pt x="34" y="95"/>
                  </a:lnTo>
                  <a:lnTo>
                    <a:pt x="32" y="96"/>
                  </a:lnTo>
                  <a:lnTo>
                    <a:pt x="23" y="100"/>
                  </a:lnTo>
                  <a:lnTo>
                    <a:pt x="20" y="101"/>
                  </a:lnTo>
                  <a:lnTo>
                    <a:pt x="10" y="108"/>
                  </a:lnTo>
                  <a:lnTo>
                    <a:pt x="1" y="114"/>
                  </a:lnTo>
                  <a:lnTo>
                    <a:pt x="0" y="104"/>
                  </a:lnTo>
                  <a:lnTo>
                    <a:pt x="1" y="82"/>
                  </a:lnTo>
                  <a:lnTo>
                    <a:pt x="2" y="72"/>
                  </a:lnTo>
                  <a:lnTo>
                    <a:pt x="8" y="66"/>
                  </a:lnTo>
                  <a:lnTo>
                    <a:pt x="11" y="61"/>
                  </a:lnTo>
                  <a:lnTo>
                    <a:pt x="13" y="54"/>
                  </a:lnTo>
                  <a:lnTo>
                    <a:pt x="13" y="48"/>
                  </a:lnTo>
                  <a:lnTo>
                    <a:pt x="14" y="43"/>
                  </a:lnTo>
                  <a:lnTo>
                    <a:pt x="23" y="29"/>
                  </a:lnTo>
                  <a:lnTo>
                    <a:pt x="29" y="27"/>
                  </a:lnTo>
                  <a:lnTo>
                    <a:pt x="38" y="23"/>
                  </a:lnTo>
                  <a:lnTo>
                    <a:pt x="48" y="20"/>
                  </a:lnTo>
                  <a:lnTo>
                    <a:pt x="50" y="24"/>
                  </a:lnTo>
                  <a:lnTo>
                    <a:pt x="51" y="27"/>
                  </a:lnTo>
                  <a:lnTo>
                    <a:pt x="64" y="39"/>
                  </a:lnTo>
                  <a:lnTo>
                    <a:pt x="67" y="43"/>
                  </a:lnTo>
                  <a:lnTo>
                    <a:pt x="71" y="57"/>
                  </a:lnTo>
                  <a:lnTo>
                    <a:pt x="83" y="63"/>
                  </a:lnTo>
                  <a:lnTo>
                    <a:pt x="91" y="61"/>
                  </a:lnTo>
                  <a:lnTo>
                    <a:pt x="95" y="58"/>
                  </a:lnTo>
                  <a:lnTo>
                    <a:pt x="102" y="52"/>
                  </a:lnTo>
                  <a:lnTo>
                    <a:pt x="105" y="47"/>
                  </a:lnTo>
                  <a:lnTo>
                    <a:pt x="106" y="43"/>
                  </a:lnTo>
                  <a:lnTo>
                    <a:pt x="105" y="24"/>
                  </a:lnTo>
                  <a:lnTo>
                    <a:pt x="103" y="16"/>
                  </a:lnTo>
                  <a:lnTo>
                    <a:pt x="104" y="11"/>
                  </a:lnTo>
                  <a:lnTo>
                    <a:pt x="105" y="12"/>
                  </a:lnTo>
                  <a:lnTo>
                    <a:pt x="108" y="9"/>
                  </a:lnTo>
                  <a:lnTo>
                    <a:pt x="118" y="5"/>
                  </a:lnTo>
                  <a:lnTo>
                    <a:pt x="120" y="4"/>
                  </a:lnTo>
                  <a:lnTo>
                    <a:pt x="122" y="4"/>
                  </a:lnTo>
                  <a:lnTo>
                    <a:pt x="128" y="0"/>
                  </a:lnTo>
                  <a:lnTo>
                    <a:pt x="130" y="2"/>
                  </a:lnTo>
                  <a:lnTo>
                    <a:pt x="132" y="4"/>
                  </a:lnTo>
                  <a:lnTo>
                    <a:pt x="133" y="4"/>
                  </a:lnTo>
                  <a:lnTo>
                    <a:pt x="133" y="3"/>
                  </a:lnTo>
                  <a:lnTo>
                    <a:pt x="133" y="2"/>
                  </a:lnTo>
                  <a:lnTo>
                    <a:pt x="134" y="1"/>
                  </a:lnTo>
                  <a:lnTo>
                    <a:pt x="135" y="2"/>
                  </a:lnTo>
                  <a:lnTo>
                    <a:pt x="143" y="7"/>
                  </a:lnTo>
                  <a:lnTo>
                    <a:pt x="145" y="9"/>
                  </a:lnTo>
                  <a:lnTo>
                    <a:pt x="147" y="9"/>
                  </a:lnTo>
                  <a:lnTo>
                    <a:pt x="149" y="12"/>
                  </a:lnTo>
                  <a:lnTo>
                    <a:pt x="156" y="13"/>
                  </a:lnTo>
                  <a:lnTo>
                    <a:pt x="156" y="15"/>
                  </a:lnTo>
                  <a:lnTo>
                    <a:pt x="157" y="16"/>
                  </a:lnTo>
                  <a:lnTo>
                    <a:pt x="163" y="24"/>
                  </a:lnTo>
                  <a:lnTo>
                    <a:pt x="165" y="27"/>
                  </a:lnTo>
                  <a:lnTo>
                    <a:pt x="170" y="30"/>
                  </a:lnTo>
                  <a:lnTo>
                    <a:pt x="173" y="31"/>
                  </a:lnTo>
                  <a:lnTo>
                    <a:pt x="181" y="28"/>
                  </a:lnTo>
                  <a:lnTo>
                    <a:pt x="184" y="27"/>
                  </a:lnTo>
                  <a:lnTo>
                    <a:pt x="186" y="27"/>
                  </a:lnTo>
                  <a:lnTo>
                    <a:pt x="188" y="28"/>
                  </a:lnTo>
                  <a:lnTo>
                    <a:pt x="193" y="31"/>
                  </a:lnTo>
                  <a:lnTo>
                    <a:pt x="197" y="3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06" name="Monaco">
              <a:extLst>
                <a:ext uri="{FF2B5EF4-FFF2-40B4-BE49-F238E27FC236}">
                  <a16:creationId xmlns:a16="http://schemas.microsoft.com/office/drawing/2014/main" id="{B9FA67B2-7013-4741-8A42-424351009D31}"/>
                </a:ext>
              </a:extLst>
            </p:cNvPr>
            <p:cNvSpPr>
              <a:spLocks/>
            </p:cNvSpPr>
            <p:nvPr/>
          </p:nvSpPr>
          <p:spPr bwMode="auto">
            <a:xfrm>
              <a:off x="6040025" y="3361602"/>
              <a:ext cx="2233"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07" name="Moldova">
              <a:extLst>
                <a:ext uri="{FF2B5EF4-FFF2-40B4-BE49-F238E27FC236}">
                  <a16:creationId xmlns:a16="http://schemas.microsoft.com/office/drawing/2014/main" id="{68552769-10EF-414D-8F22-A520D165D55E}"/>
                </a:ext>
              </a:extLst>
            </p:cNvPr>
            <p:cNvSpPr>
              <a:spLocks/>
            </p:cNvSpPr>
            <p:nvPr/>
          </p:nvSpPr>
          <p:spPr bwMode="auto">
            <a:xfrm>
              <a:off x="6618112" y="3181134"/>
              <a:ext cx="104905" cy="117696"/>
            </a:xfrm>
            <a:custGeom>
              <a:avLst/>
              <a:gdLst>
                <a:gd name="T0" fmla="*/ 48 w 110"/>
                <a:gd name="T1" fmla="*/ 136 h 138"/>
                <a:gd name="T2" fmla="*/ 46 w 110"/>
                <a:gd name="T3" fmla="*/ 131 h 138"/>
                <a:gd name="T4" fmla="*/ 48 w 110"/>
                <a:gd name="T5" fmla="*/ 127 h 138"/>
                <a:gd name="T6" fmla="*/ 47 w 110"/>
                <a:gd name="T7" fmla="*/ 119 h 138"/>
                <a:gd name="T8" fmla="*/ 49 w 110"/>
                <a:gd name="T9" fmla="*/ 98 h 138"/>
                <a:gd name="T10" fmla="*/ 51 w 110"/>
                <a:gd name="T11" fmla="*/ 85 h 138"/>
                <a:gd name="T12" fmla="*/ 45 w 110"/>
                <a:gd name="T13" fmla="*/ 70 h 138"/>
                <a:gd name="T14" fmla="*/ 37 w 110"/>
                <a:gd name="T15" fmla="*/ 61 h 138"/>
                <a:gd name="T16" fmla="*/ 31 w 110"/>
                <a:gd name="T17" fmla="*/ 53 h 138"/>
                <a:gd name="T18" fmla="*/ 26 w 110"/>
                <a:gd name="T19" fmla="*/ 43 h 138"/>
                <a:gd name="T20" fmla="*/ 20 w 110"/>
                <a:gd name="T21" fmla="*/ 33 h 138"/>
                <a:gd name="T22" fmla="*/ 15 w 110"/>
                <a:gd name="T23" fmla="*/ 21 h 138"/>
                <a:gd name="T24" fmla="*/ 9 w 110"/>
                <a:gd name="T25" fmla="*/ 13 h 138"/>
                <a:gd name="T26" fmla="*/ 0 w 110"/>
                <a:gd name="T27" fmla="*/ 11 h 138"/>
                <a:gd name="T28" fmla="*/ 9 w 110"/>
                <a:gd name="T29" fmla="*/ 5 h 138"/>
                <a:gd name="T30" fmla="*/ 23 w 110"/>
                <a:gd name="T31" fmla="*/ 3 h 138"/>
                <a:gd name="T32" fmla="*/ 29 w 110"/>
                <a:gd name="T33" fmla="*/ 0 h 138"/>
                <a:gd name="T34" fmla="*/ 34 w 110"/>
                <a:gd name="T35" fmla="*/ 2 h 138"/>
                <a:gd name="T36" fmla="*/ 42 w 110"/>
                <a:gd name="T37" fmla="*/ 7 h 138"/>
                <a:gd name="T38" fmla="*/ 46 w 110"/>
                <a:gd name="T39" fmla="*/ 11 h 138"/>
                <a:gd name="T40" fmla="*/ 54 w 110"/>
                <a:gd name="T41" fmla="*/ 13 h 138"/>
                <a:gd name="T42" fmla="*/ 55 w 110"/>
                <a:gd name="T43" fmla="*/ 15 h 138"/>
                <a:gd name="T44" fmla="*/ 58 w 110"/>
                <a:gd name="T45" fmla="*/ 19 h 138"/>
                <a:gd name="T46" fmla="*/ 67 w 110"/>
                <a:gd name="T47" fmla="*/ 17 h 138"/>
                <a:gd name="T48" fmla="*/ 74 w 110"/>
                <a:gd name="T49" fmla="*/ 26 h 138"/>
                <a:gd name="T50" fmla="*/ 78 w 110"/>
                <a:gd name="T51" fmla="*/ 24 h 138"/>
                <a:gd name="T52" fmla="*/ 81 w 110"/>
                <a:gd name="T53" fmla="*/ 35 h 138"/>
                <a:gd name="T54" fmla="*/ 78 w 110"/>
                <a:gd name="T55" fmla="*/ 44 h 138"/>
                <a:gd name="T56" fmla="*/ 81 w 110"/>
                <a:gd name="T57" fmla="*/ 48 h 138"/>
                <a:gd name="T58" fmla="*/ 89 w 110"/>
                <a:gd name="T59" fmla="*/ 55 h 138"/>
                <a:gd name="T60" fmla="*/ 92 w 110"/>
                <a:gd name="T61" fmla="*/ 57 h 138"/>
                <a:gd name="T62" fmla="*/ 91 w 110"/>
                <a:gd name="T63" fmla="*/ 65 h 138"/>
                <a:gd name="T64" fmla="*/ 93 w 110"/>
                <a:gd name="T65" fmla="*/ 72 h 138"/>
                <a:gd name="T66" fmla="*/ 103 w 110"/>
                <a:gd name="T67" fmla="*/ 79 h 138"/>
                <a:gd name="T68" fmla="*/ 103 w 110"/>
                <a:gd name="T69" fmla="*/ 90 h 138"/>
                <a:gd name="T70" fmla="*/ 108 w 110"/>
                <a:gd name="T71" fmla="*/ 97 h 138"/>
                <a:gd name="T72" fmla="*/ 98 w 110"/>
                <a:gd name="T73" fmla="*/ 94 h 138"/>
                <a:gd name="T74" fmla="*/ 94 w 110"/>
                <a:gd name="T75" fmla="*/ 96 h 138"/>
                <a:gd name="T76" fmla="*/ 89 w 110"/>
                <a:gd name="T77" fmla="*/ 93 h 138"/>
                <a:gd name="T78" fmla="*/ 85 w 110"/>
                <a:gd name="T79" fmla="*/ 94 h 138"/>
                <a:gd name="T80" fmla="*/ 81 w 110"/>
                <a:gd name="T81" fmla="*/ 97 h 138"/>
                <a:gd name="T82" fmla="*/ 80 w 110"/>
                <a:gd name="T83" fmla="*/ 90 h 138"/>
                <a:gd name="T84" fmla="*/ 73 w 110"/>
                <a:gd name="T85" fmla="*/ 93 h 138"/>
                <a:gd name="T86" fmla="*/ 73 w 110"/>
                <a:gd name="T87" fmla="*/ 101 h 138"/>
                <a:gd name="T88" fmla="*/ 73 w 110"/>
                <a:gd name="T89" fmla="*/ 112 h 138"/>
                <a:gd name="T90" fmla="*/ 66 w 110"/>
                <a:gd name="T91" fmla="*/ 121 h 138"/>
                <a:gd name="T92" fmla="*/ 59 w 110"/>
                <a:gd name="T93" fmla="*/ 129 h 138"/>
                <a:gd name="T94" fmla="*/ 59 w 110"/>
                <a:gd name="T95" fmla="*/ 134 h 138"/>
                <a:gd name="T96" fmla="*/ 53 w 110"/>
                <a:gd name="T97"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38">
                  <a:moveTo>
                    <a:pt x="50" y="138"/>
                  </a:moveTo>
                  <a:lnTo>
                    <a:pt x="50" y="138"/>
                  </a:lnTo>
                  <a:lnTo>
                    <a:pt x="48" y="136"/>
                  </a:lnTo>
                  <a:lnTo>
                    <a:pt x="47" y="133"/>
                  </a:lnTo>
                  <a:lnTo>
                    <a:pt x="46" y="132"/>
                  </a:lnTo>
                  <a:lnTo>
                    <a:pt x="46" y="131"/>
                  </a:lnTo>
                  <a:lnTo>
                    <a:pt x="47" y="130"/>
                  </a:lnTo>
                  <a:lnTo>
                    <a:pt x="48" y="130"/>
                  </a:lnTo>
                  <a:lnTo>
                    <a:pt x="48" y="127"/>
                  </a:lnTo>
                  <a:lnTo>
                    <a:pt x="47" y="123"/>
                  </a:lnTo>
                  <a:lnTo>
                    <a:pt x="47" y="122"/>
                  </a:lnTo>
                  <a:lnTo>
                    <a:pt x="47" y="119"/>
                  </a:lnTo>
                  <a:lnTo>
                    <a:pt x="46" y="115"/>
                  </a:lnTo>
                  <a:lnTo>
                    <a:pt x="47" y="108"/>
                  </a:lnTo>
                  <a:lnTo>
                    <a:pt x="49" y="98"/>
                  </a:lnTo>
                  <a:lnTo>
                    <a:pt x="51" y="94"/>
                  </a:lnTo>
                  <a:lnTo>
                    <a:pt x="50" y="91"/>
                  </a:lnTo>
                  <a:lnTo>
                    <a:pt x="51" y="85"/>
                  </a:lnTo>
                  <a:lnTo>
                    <a:pt x="50" y="82"/>
                  </a:lnTo>
                  <a:lnTo>
                    <a:pt x="48" y="78"/>
                  </a:lnTo>
                  <a:lnTo>
                    <a:pt x="45" y="70"/>
                  </a:lnTo>
                  <a:lnTo>
                    <a:pt x="42" y="67"/>
                  </a:lnTo>
                  <a:lnTo>
                    <a:pt x="39" y="63"/>
                  </a:lnTo>
                  <a:lnTo>
                    <a:pt x="37" y="61"/>
                  </a:lnTo>
                  <a:lnTo>
                    <a:pt x="36" y="58"/>
                  </a:lnTo>
                  <a:lnTo>
                    <a:pt x="34" y="56"/>
                  </a:lnTo>
                  <a:lnTo>
                    <a:pt x="31" y="53"/>
                  </a:lnTo>
                  <a:lnTo>
                    <a:pt x="28" y="47"/>
                  </a:lnTo>
                  <a:lnTo>
                    <a:pt x="27" y="44"/>
                  </a:lnTo>
                  <a:lnTo>
                    <a:pt x="26" y="43"/>
                  </a:lnTo>
                  <a:lnTo>
                    <a:pt x="23" y="39"/>
                  </a:lnTo>
                  <a:lnTo>
                    <a:pt x="21" y="36"/>
                  </a:lnTo>
                  <a:lnTo>
                    <a:pt x="20" y="33"/>
                  </a:lnTo>
                  <a:lnTo>
                    <a:pt x="19" y="30"/>
                  </a:lnTo>
                  <a:lnTo>
                    <a:pt x="17" y="25"/>
                  </a:lnTo>
                  <a:lnTo>
                    <a:pt x="15" y="21"/>
                  </a:lnTo>
                  <a:lnTo>
                    <a:pt x="12" y="18"/>
                  </a:lnTo>
                  <a:lnTo>
                    <a:pt x="11" y="15"/>
                  </a:lnTo>
                  <a:lnTo>
                    <a:pt x="9" y="13"/>
                  </a:lnTo>
                  <a:lnTo>
                    <a:pt x="5" y="11"/>
                  </a:lnTo>
                  <a:lnTo>
                    <a:pt x="3" y="10"/>
                  </a:lnTo>
                  <a:lnTo>
                    <a:pt x="0" y="11"/>
                  </a:lnTo>
                  <a:lnTo>
                    <a:pt x="1" y="9"/>
                  </a:lnTo>
                  <a:lnTo>
                    <a:pt x="7" y="5"/>
                  </a:lnTo>
                  <a:lnTo>
                    <a:pt x="9" y="5"/>
                  </a:lnTo>
                  <a:lnTo>
                    <a:pt x="12" y="6"/>
                  </a:lnTo>
                  <a:lnTo>
                    <a:pt x="19" y="5"/>
                  </a:lnTo>
                  <a:lnTo>
                    <a:pt x="23" y="3"/>
                  </a:lnTo>
                  <a:lnTo>
                    <a:pt x="25" y="3"/>
                  </a:lnTo>
                  <a:lnTo>
                    <a:pt x="26" y="2"/>
                  </a:lnTo>
                  <a:lnTo>
                    <a:pt x="29" y="0"/>
                  </a:lnTo>
                  <a:lnTo>
                    <a:pt x="30" y="1"/>
                  </a:lnTo>
                  <a:lnTo>
                    <a:pt x="30" y="1"/>
                  </a:lnTo>
                  <a:lnTo>
                    <a:pt x="34" y="2"/>
                  </a:lnTo>
                  <a:lnTo>
                    <a:pt x="38" y="3"/>
                  </a:lnTo>
                  <a:lnTo>
                    <a:pt x="40" y="6"/>
                  </a:lnTo>
                  <a:lnTo>
                    <a:pt x="42" y="7"/>
                  </a:lnTo>
                  <a:lnTo>
                    <a:pt x="44" y="8"/>
                  </a:lnTo>
                  <a:lnTo>
                    <a:pt x="46" y="9"/>
                  </a:lnTo>
                  <a:lnTo>
                    <a:pt x="46" y="11"/>
                  </a:lnTo>
                  <a:lnTo>
                    <a:pt x="48" y="12"/>
                  </a:lnTo>
                  <a:lnTo>
                    <a:pt x="52" y="12"/>
                  </a:lnTo>
                  <a:lnTo>
                    <a:pt x="54" y="13"/>
                  </a:lnTo>
                  <a:lnTo>
                    <a:pt x="53" y="15"/>
                  </a:lnTo>
                  <a:lnTo>
                    <a:pt x="54" y="16"/>
                  </a:lnTo>
                  <a:lnTo>
                    <a:pt x="55" y="15"/>
                  </a:lnTo>
                  <a:lnTo>
                    <a:pt x="56" y="16"/>
                  </a:lnTo>
                  <a:lnTo>
                    <a:pt x="57" y="18"/>
                  </a:lnTo>
                  <a:lnTo>
                    <a:pt x="58" y="19"/>
                  </a:lnTo>
                  <a:lnTo>
                    <a:pt x="60" y="16"/>
                  </a:lnTo>
                  <a:lnTo>
                    <a:pt x="62" y="16"/>
                  </a:lnTo>
                  <a:lnTo>
                    <a:pt x="67" y="17"/>
                  </a:lnTo>
                  <a:lnTo>
                    <a:pt x="70" y="23"/>
                  </a:lnTo>
                  <a:lnTo>
                    <a:pt x="72" y="25"/>
                  </a:lnTo>
                  <a:lnTo>
                    <a:pt x="74" y="26"/>
                  </a:lnTo>
                  <a:lnTo>
                    <a:pt x="76" y="25"/>
                  </a:lnTo>
                  <a:lnTo>
                    <a:pt x="77" y="24"/>
                  </a:lnTo>
                  <a:lnTo>
                    <a:pt x="78" y="24"/>
                  </a:lnTo>
                  <a:lnTo>
                    <a:pt x="81" y="28"/>
                  </a:lnTo>
                  <a:lnTo>
                    <a:pt x="81" y="33"/>
                  </a:lnTo>
                  <a:lnTo>
                    <a:pt x="81" y="35"/>
                  </a:lnTo>
                  <a:lnTo>
                    <a:pt x="80" y="39"/>
                  </a:lnTo>
                  <a:lnTo>
                    <a:pt x="79" y="42"/>
                  </a:lnTo>
                  <a:lnTo>
                    <a:pt x="78" y="44"/>
                  </a:lnTo>
                  <a:lnTo>
                    <a:pt x="79" y="46"/>
                  </a:lnTo>
                  <a:lnTo>
                    <a:pt x="79" y="48"/>
                  </a:lnTo>
                  <a:lnTo>
                    <a:pt x="81" y="48"/>
                  </a:lnTo>
                  <a:lnTo>
                    <a:pt x="85" y="52"/>
                  </a:lnTo>
                  <a:lnTo>
                    <a:pt x="86" y="54"/>
                  </a:lnTo>
                  <a:lnTo>
                    <a:pt x="89" y="55"/>
                  </a:lnTo>
                  <a:lnTo>
                    <a:pt x="90" y="55"/>
                  </a:lnTo>
                  <a:lnTo>
                    <a:pt x="91" y="56"/>
                  </a:lnTo>
                  <a:lnTo>
                    <a:pt x="92" y="57"/>
                  </a:lnTo>
                  <a:lnTo>
                    <a:pt x="91" y="60"/>
                  </a:lnTo>
                  <a:lnTo>
                    <a:pt x="90" y="63"/>
                  </a:lnTo>
                  <a:lnTo>
                    <a:pt x="91" y="65"/>
                  </a:lnTo>
                  <a:lnTo>
                    <a:pt x="92" y="67"/>
                  </a:lnTo>
                  <a:lnTo>
                    <a:pt x="92" y="70"/>
                  </a:lnTo>
                  <a:lnTo>
                    <a:pt x="93" y="72"/>
                  </a:lnTo>
                  <a:lnTo>
                    <a:pt x="97" y="74"/>
                  </a:lnTo>
                  <a:lnTo>
                    <a:pt x="102" y="77"/>
                  </a:lnTo>
                  <a:lnTo>
                    <a:pt x="103" y="79"/>
                  </a:lnTo>
                  <a:lnTo>
                    <a:pt x="104" y="81"/>
                  </a:lnTo>
                  <a:lnTo>
                    <a:pt x="104" y="86"/>
                  </a:lnTo>
                  <a:lnTo>
                    <a:pt x="103" y="90"/>
                  </a:lnTo>
                  <a:lnTo>
                    <a:pt x="110" y="95"/>
                  </a:lnTo>
                  <a:lnTo>
                    <a:pt x="109" y="96"/>
                  </a:lnTo>
                  <a:lnTo>
                    <a:pt x="108" y="97"/>
                  </a:lnTo>
                  <a:lnTo>
                    <a:pt x="102" y="98"/>
                  </a:lnTo>
                  <a:lnTo>
                    <a:pt x="101" y="98"/>
                  </a:lnTo>
                  <a:lnTo>
                    <a:pt x="98" y="94"/>
                  </a:lnTo>
                  <a:lnTo>
                    <a:pt x="96" y="94"/>
                  </a:lnTo>
                  <a:lnTo>
                    <a:pt x="95" y="95"/>
                  </a:lnTo>
                  <a:lnTo>
                    <a:pt x="94" y="96"/>
                  </a:lnTo>
                  <a:lnTo>
                    <a:pt x="92" y="96"/>
                  </a:lnTo>
                  <a:lnTo>
                    <a:pt x="90" y="94"/>
                  </a:lnTo>
                  <a:lnTo>
                    <a:pt x="89" y="93"/>
                  </a:lnTo>
                  <a:lnTo>
                    <a:pt x="88" y="93"/>
                  </a:lnTo>
                  <a:lnTo>
                    <a:pt x="87" y="94"/>
                  </a:lnTo>
                  <a:lnTo>
                    <a:pt x="85" y="94"/>
                  </a:lnTo>
                  <a:lnTo>
                    <a:pt x="84" y="93"/>
                  </a:lnTo>
                  <a:lnTo>
                    <a:pt x="82" y="96"/>
                  </a:lnTo>
                  <a:lnTo>
                    <a:pt x="81" y="97"/>
                  </a:lnTo>
                  <a:lnTo>
                    <a:pt x="81" y="97"/>
                  </a:lnTo>
                  <a:lnTo>
                    <a:pt x="81" y="91"/>
                  </a:lnTo>
                  <a:lnTo>
                    <a:pt x="80" y="90"/>
                  </a:lnTo>
                  <a:lnTo>
                    <a:pt x="79" y="90"/>
                  </a:lnTo>
                  <a:lnTo>
                    <a:pt x="76" y="92"/>
                  </a:lnTo>
                  <a:lnTo>
                    <a:pt x="73" y="93"/>
                  </a:lnTo>
                  <a:lnTo>
                    <a:pt x="72" y="95"/>
                  </a:lnTo>
                  <a:lnTo>
                    <a:pt x="72" y="98"/>
                  </a:lnTo>
                  <a:lnTo>
                    <a:pt x="73" y="101"/>
                  </a:lnTo>
                  <a:lnTo>
                    <a:pt x="75" y="106"/>
                  </a:lnTo>
                  <a:lnTo>
                    <a:pt x="74" y="108"/>
                  </a:lnTo>
                  <a:lnTo>
                    <a:pt x="73" y="112"/>
                  </a:lnTo>
                  <a:lnTo>
                    <a:pt x="70" y="115"/>
                  </a:lnTo>
                  <a:lnTo>
                    <a:pt x="66" y="117"/>
                  </a:lnTo>
                  <a:lnTo>
                    <a:pt x="66" y="121"/>
                  </a:lnTo>
                  <a:lnTo>
                    <a:pt x="64" y="123"/>
                  </a:lnTo>
                  <a:lnTo>
                    <a:pt x="61" y="126"/>
                  </a:lnTo>
                  <a:lnTo>
                    <a:pt x="59" y="129"/>
                  </a:lnTo>
                  <a:lnTo>
                    <a:pt x="59" y="131"/>
                  </a:lnTo>
                  <a:lnTo>
                    <a:pt x="59" y="133"/>
                  </a:lnTo>
                  <a:lnTo>
                    <a:pt x="59" y="134"/>
                  </a:lnTo>
                  <a:lnTo>
                    <a:pt x="59" y="135"/>
                  </a:lnTo>
                  <a:lnTo>
                    <a:pt x="58" y="136"/>
                  </a:lnTo>
                  <a:lnTo>
                    <a:pt x="53" y="136"/>
                  </a:lnTo>
                  <a:lnTo>
                    <a:pt x="51" y="13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08" name="Montenegro">
              <a:extLst>
                <a:ext uri="{FF2B5EF4-FFF2-40B4-BE49-F238E27FC236}">
                  <a16:creationId xmlns:a16="http://schemas.microsoft.com/office/drawing/2014/main" id="{B65E8B76-8105-43C4-8417-98199E8FECEC}"/>
                </a:ext>
              </a:extLst>
            </p:cNvPr>
            <p:cNvSpPr>
              <a:spLocks/>
            </p:cNvSpPr>
            <p:nvPr/>
          </p:nvSpPr>
          <p:spPr bwMode="auto">
            <a:xfrm>
              <a:off x="6372591" y="3369448"/>
              <a:ext cx="58032" cy="58849"/>
            </a:xfrm>
            <a:custGeom>
              <a:avLst/>
              <a:gdLst>
                <a:gd name="T0" fmla="*/ 24 w 60"/>
                <a:gd name="T1" fmla="*/ 1 h 71"/>
                <a:gd name="T2" fmla="*/ 24 w 60"/>
                <a:gd name="T3" fmla="*/ 3 h 71"/>
                <a:gd name="T4" fmla="*/ 27 w 60"/>
                <a:gd name="T5" fmla="*/ 6 h 71"/>
                <a:gd name="T6" fmla="*/ 35 w 60"/>
                <a:gd name="T7" fmla="*/ 15 h 71"/>
                <a:gd name="T8" fmla="*/ 39 w 60"/>
                <a:gd name="T9" fmla="*/ 17 h 71"/>
                <a:gd name="T10" fmla="*/ 44 w 60"/>
                <a:gd name="T11" fmla="*/ 20 h 71"/>
                <a:gd name="T12" fmla="*/ 54 w 60"/>
                <a:gd name="T13" fmla="*/ 25 h 71"/>
                <a:gd name="T14" fmla="*/ 59 w 60"/>
                <a:gd name="T15" fmla="*/ 28 h 71"/>
                <a:gd name="T16" fmla="*/ 60 w 60"/>
                <a:gd name="T17" fmla="*/ 31 h 71"/>
                <a:gd name="T18" fmla="*/ 55 w 60"/>
                <a:gd name="T19" fmla="*/ 34 h 71"/>
                <a:gd name="T20" fmla="*/ 50 w 60"/>
                <a:gd name="T21" fmla="*/ 34 h 71"/>
                <a:gd name="T22" fmla="*/ 51 w 60"/>
                <a:gd name="T23" fmla="*/ 37 h 71"/>
                <a:gd name="T24" fmla="*/ 51 w 60"/>
                <a:gd name="T25" fmla="*/ 42 h 71"/>
                <a:gd name="T26" fmla="*/ 50 w 60"/>
                <a:gd name="T27" fmla="*/ 43 h 71"/>
                <a:gd name="T28" fmla="*/ 44 w 60"/>
                <a:gd name="T29" fmla="*/ 45 h 71"/>
                <a:gd name="T30" fmla="*/ 41 w 60"/>
                <a:gd name="T31" fmla="*/ 45 h 71"/>
                <a:gd name="T32" fmla="*/ 41 w 60"/>
                <a:gd name="T33" fmla="*/ 40 h 71"/>
                <a:gd name="T34" fmla="*/ 40 w 60"/>
                <a:gd name="T35" fmla="*/ 39 h 71"/>
                <a:gd name="T36" fmla="*/ 36 w 60"/>
                <a:gd name="T37" fmla="*/ 42 h 71"/>
                <a:gd name="T38" fmla="*/ 32 w 60"/>
                <a:gd name="T39" fmla="*/ 48 h 71"/>
                <a:gd name="T40" fmla="*/ 28 w 60"/>
                <a:gd name="T41" fmla="*/ 55 h 71"/>
                <a:gd name="T42" fmla="*/ 28 w 60"/>
                <a:gd name="T43" fmla="*/ 60 h 71"/>
                <a:gd name="T44" fmla="*/ 29 w 60"/>
                <a:gd name="T45" fmla="*/ 65 h 71"/>
                <a:gd name="T46" fmla="*/ 28 w 60"/>
                <a:gd name="T47" fmla="*/ 69 h 71"/>
                <a:gd name="T48" fmla="*/ 23 w 60"/>
                <a:gd name="T49" fmla="*/ 68 h 71"/>
                <a:gd name="T50" fmla="*/ 14 w 60"/>
                <a:gd name="T51" fmla="*/ 55 h 71"/>
                <a:gd name="T52" fmla="*/ 6 w 60"/>
                <a:gd name="T53" fmla="*/ 49 h 71"/>
                <a:gd name="T54" fmla="*/ 7 w 60"/>
                <a:gd name="T55" fmla="*/ 47 h 71"/>
                <a:gd name="T56" fmla="*/ 4 w 60"/>
                <a:gd name="T57" fmla="*/ 48 h 71"/>
                <a:gd name="T58" fmla="*/ 1 w 60"/>
                <a:gd name="T59" fmla="*/ 46 h 71"/>
                <a:gd name="T60" fmla="*/ 0 w 60"/>
                <a:gd name="T61" fmla="*/ 42 h 71"/>
                <a:gd name="T62" fmla="*/ 1 w 60"/>
                <a:gd name="T63" fmla="*/ 41 h 71"/>
                <a:gd name="T64" fmla="*/ 3 w 60"/>
                <a:gd name="T65" fmla="*/ 39 h 71"/>
                <a:gd name="T66" fmla="*/ 1 w 60"/>
                <a:gd name="T67" fmla="*/ 33 h 71"/>
                <a:gd name="T68" fmla="*/ 0 w 60"/>
                <a:gd name="T69" fmla="*/ 25 h 71"/>
                <a:gd name="T70" fmla="*/ 2 w 60"/>
                <a:gd name="T71" fmla="*/ 23 h 71"/>
                <a:gd name="T72" fmla="*/ 6 w 60"/>
                <a:gd name="T73" fmla="*/ 18 h 71"/>
                <a:gd name="T74" fmla="*/ 7 w 60"/>
                <a:gd name="T75" fmla="*/ 15 h 71"/>
                <a:gd name="T76" fmla="*/ 10 w 60"/>
                <a:gd name="T77" fmla="*/ 12 h 71"/>
                <a:gd name="T78" fmla="*/ 14 w 60"/>
                <a:gd name="T79" fmla="*/ 9 h 71"/>
                <a:gd name="T80" fmla="*/ 17 w 60"/>
                <a:gd name="T81" fmla="*/ 11 h 71"/>
                <a:gd name="T82" fmla="*/ 19 w 60"/>
                <a:gd name="T83" fmla="*/ 8 h 71"/>
                <a:gd name="T84" fmla="*/ 16 w 60"/>
                <a:gd name="T85" fmla="*/ 2 h 71"/>
                <a:gd name="T86" fmla="*/ 17 w 60"/>
                <a:gd name="T87" fmla="*/ 0 h 71"/>
                <a:gd name="T88" fmla="*/ 20 w 60"/>
                <a:gd name="T89" fmla="*/ 2 h 71"/>
                <a:gd name="T90" fmla="*/ 23 w 60"/>
                <a:gd name="T91"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71">
                  <a:moveTo>
                    <a:pt x="24" y="1"/>
                  </a:moveTo>
                  <a:lnTo>
                    <a:pt x="24" y="1"/>
                  </a:lnTo>
                  <a:lnTo>
                    <a:pt x="24" y="1"/>
                  </a:lnTo>
                  <a:lnTo>
                    <a:pt x="24" y="3"/>
                  </a:lnTo>
                  <a:lnTo>
                    <a:pt x="24" y="4"/>
                  </a:lnTo>
                  <a:lnTo>
                    <a:pt x="27" y="6"/>
                  </a:lnTo>
                  <a:lnTo>
                    <a:pt x="31" y="9"/>
                  </a:lnTo>
                  <a:lnTo>
                    <a:pt x="35" y="15"/>
                  </a:lnTo>
                  <a:lnTo>
                    <a:pt x="37" y="16"/>
                  </a:lnTo>
                  <a:lnTo>
                    <a:pt x="39" y="17"/>
                  </a:lnTo>
                  <a:lnTo>
                    <a:pt x="42" y="19"/>
                  </a:lnTo>
                  <a:lnTo>
                    <a:pt x="44" y="20"/>
                  </a:lnTo>
                  <a:lnTo>
                    <a:pt x="47" y="20"/>
                  </a:lnTo>
                  <a:lnTo>
                    <a:pt x="54" y="25"/>
                  </a:lnTo>
                  <a:lnTo>
                    <a:pt x="57" y="26"/>
                  </a:lnTo>
                  <a:lnTo>
                    <a:pt x="59" y="28"/>
                  </a:lnTo>
                  <a:lnTo>
                    <a:pt x="60" y="30"/>
                  </a:lnTo>
                  <a:lnTo>
                    <a:pt x="60" y="31"/>
                  </a:lnTo>
                  <a:lnTo>
                    <a:pt x="56" y="32"/>
                  </a:lnTo>
                  <a:lnTo>
                    <a:pt x="55" y="34"/>
                  </a:lnTo>
                  <a:lnTo>
                    <a:pt x="53" y="34"/>
                  </a:lnTo>
                  <a:lnTo>
                    <a:pt x="50" y="34"/>
                  </a:lnTo>
                  <a:lnTo>
                    <a:pt x="50" y="35"/>
                  </a:lnTo>
                  <a:lnTo>
                    <a:pt x="51" y="37"/>
                  </a:lnTo>
                  <a:lnTo>
                    <a:pt x="52" y="39"/>
                  </a:lnTo>
                  <a:lnTo>
                    <a:pt x="51" y="42"/>
                  </a:lnTo>
                  <a:lnTo>
                    <a:pt x="51" y="43"/>
                  </a:lnTo>
                  <a:lnTo>
                    <a:pt x="50" y="43"/>
                  </a:lnTo>
                  <a:lnTo>
                    <a:pt x="47" y="45"/>
                  </a:lnTo>
                  <a:lnTo>
                    <a:pt x="44" y="45"/>
                  </a:lnTo>
                  <a:lnTo>
                    <a:pt x="42" y="46"/>
                  </a:lnTo>
                  <a:lnTo>
                    <a:pt x="41" y="45"/>
                  </a:lnTo>
                  <a:lnTo>
                    <a:pt x="41" y="44"/>
                  </a:lnTo>
                  <a:lnTo>
                    <a:pt x="41" y="40"/>
                  </a:lnTo>
                  <a:lnTo>
                    <a:pt x="40" y="39"/>
                  </a:lnTo>
                  <a:lnTo>
                    <a:pt x="40" y="39"/>
                  </a:lnTo>
                  <a:lnTo>
                    <a:pt x="38" y="39"/>
                  </a:lnTo>
                  <a:lnTo>
                    <a:pt x="36" y="42"/>
                  </a:lnTo>
                  <a:lnTo>
                    <a:pt x="35" y="45"/>
                  </a:lnTo>
                  <a:lnTo>
                    <a:pt x="32" y="48"/>
                  </a:lnTo>
                  <a:lnTo>
                    <a:pt x="30" y="51"/>
                  </a:lnTo>
                  <a:lnTo>
                    <a:pt x="28" y="55"/>
                  </a:lnTo>
                  <a:lnTo>
                    <a:pt x="26" y="59"/>
                  </a:lnTo>
                  <a:lnTo>
                    <a:pt x="28" y="60"/>
                  </a:lnTo>
                  <a:lnTo>
                    <a:pt x="29" y="63"/>
                  </a:lnTo>
                  <a:lnTo>
                    <a:pt x="29" y="65"/>
                  </a:lnTo>
                  <a:lnTo>
                    <a:pt x="29" y="66"/>
                  </a:lnTo>
                  <a:lnTo>
                    <a:pt x="28" y="69"/>
                  </a:lnTo>
                  <a:lnTo>
                    <a:pt x="28" y="71"/>
                  </a:lnTo>
                  <a:lnTo>
                    <a:pt x="23" y="68"/>
                  </a:lnTo>
                  <a:lnTo>
                    <a:pt x="21" y="63"/>
                  </a:lnTo>
                  <a:lnTo>
                    <a:pt x="14" y="55"/>
                  </a:lnTo>
                  <a:lnTo>
                    <a:pt x="6" y="50"/>
                  </a:lnTo>
                  <a:lnTo>
                    <a:pt x="6" y="49"/>
                  </a:lnTo>
                  <a:lnTo>
                    <a:pt x="6" y="48"/>
                  </a:lnTo>
                  <a:lnTo>
                    <a:pt x="7" y="47"/>
                  </a:lnTo>
                  <a:lnTo>
                    <a:pt x="5" y="47"/>
                  </a:lnTo>
                  <a:lnTo>
                    <a:pt x="4" y="48"/>
                  </a:lnTo>
                  <a:lnTo>
                    <a:pt x="3" y="48"/>
                  </a:lnTo>
                  <a:lnTo>
                    <a:pt x="1" y="46"/>
                  </a:lnTo>
                  <a:lnTo>
                    <a:pt x="0" y="44"/>
                  </a:lnTo>
                  <a:lnTo>
                    <a:pt x="0" y="42"/>
                  </a:lnTo>
                  <a:lnTo>
                    <a:pt x="1" y="42"/>
                  </a:lnTo>
                  <a:lnTo>
                    <a:pt x="1" y="41"/>
                  </a:lnTo>
                  <a:lnTo>
                    <a:pt x="3" y="40"/>
                  </a:lnTo>
                  <a:lnTo>
                    <a:pt x="3" y="39"/>
                  </a:lnTo>
                  <a:lnTo>
                    <a:pt x="3" y="37"/>
                  </a:lnTo>
                  <a:lnTo>
                    <a:pt x="1" y="33"/>
                  </a:lnTo>
                  <a:lnTo>
                    <a:pt x="1" y="30"/>
                  </a:lnTo>
                  <a:lnTo>
                    <a:pt x="0" y="25"/>
                  </a:lnTo>
                  <a:lnTo>
                    <a:pt x="1" y="24"/>
                  </a:lnTo>
                  <a:lnTo>
                    <a:pt x="2" y="23"/>
                  </a:lnTo>
                  <a:lnTo>
                    <a:pt x="6" y="22"/>
                  </a:lnTo>
                  <a:lnTo>
                    <a:pt x="6" y="18"/>
                  </a:lnTo>
                  <a:lnTo>
                    <a:pt x="6" y="17"/>
                  </a:lnTo>
                  <a:lnTo>
                    <a:pt x="7" y="15"/>
                  </a:lnTo>
                  <a:lnTo>
                    <a:pt x="7" y="14"/>
                  </a:lnTo>
                  <a:lnTo>
                    <a:pt x="10" y="12"/>
                  </a:lnTo>
                  <a:lnTo>
                    <a:pt x="13" y="9"/>
                  </a:lnTo>
                  <a:lnTo>
                    <a:pt x="14" y="9"/>
                  </a:lnTo>
                  <a:lnTo>
                    <a:pt x="16" y="9"/>
                  </a:lnTo>
                  <a:lnTo>
                    <a:pt x="17" y="11"/>
                  </a:lnTo>
                  <a:lnTo>
                    <a:pt x="18" y="11"/>
                  </a:lnTo>
                  <a:lnTo>
                    <a:pt x="19" y="8"/>
                  </a:lnTo>
                  <a:lnTo>
                    <a:pt x="17" y="5"/>
                  </a:lnTo>
                  <a:lnTo>
                    <a:pt x="16" y="2"/>
                  </a:lnTo>
                  <a:lnTo>
                    <a:pt x="16" y="1"/>
                  </a:lnTo>
                  <a:lnTo>
                    <a:pt x="17" y="0"/>
                  </a:lnTo>
                  <a:lnTo>
                    <a:pt x="19" y="1"/>
                  </a:lnTo>
                  <a:lnTo>
                    <a:pt x="20" y="2"/>
                  </a:lnTo>
                  <a:lnTo>
                    <a:pt x="21" y="1"/>
                  </a:lnTo>
                  <a:lnTo>
                    <a:pt x="23" y="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09" name="Macedonia">
              <a:extLst>
                <a:ext uri="{FF2B5EF4-FFF2-40B4-BE49-F238E27FC236}">
                  <a16:creationId xmlns:a16="http://schemas.microsoft.com/office/drawing/2014/main" id="{664102E9-DCF6-486E-8A1D-D682D8C41799}"/>
                </a:ext>
              </a:extLst>
            </p:cNvPr>
            <p:cNvSpPr>
              <a:spLocks/>
            </p:cNvSpPr>
            <p:nvPr/>
          </p:nvSpPr>
          <p:spPr bwMode="auto">
            <a:xfrm>
              <a:off x="6432856" y="3412602"/>
              <a:ext cx="78121" cy="51002"/>
            </a:xfrm>
            <a:custGeom>
              <a:avLst/>
              <a:gdLst>
                <a:gd name="T0" fmla="*/ 59 w 80"/>
                <a:gd name="T1" fmla="*/ 2 h 62"/>
                <a:gd name="T2" fmla="*/ 66 w 80"/>
                <a:gd name="T3" fmla="*/ 10 h 62"/>
                <a:gd name="T4" fmla="*/ 73 w 80"/>
                <a:gd name="T5" fmla="*/ 14 h 62"/>
                <a:gd name="T6" fmla="*/ 77 w 80"/>
                <a:gd name="T7" fmla="*/ 22 h 62"/>
                <a:gd name="T8" fmla="*/ 79 w 80"/>
                <a:gd name="T9" fmla="*/ 25 h 62"/>
                <a:gd name="T10" fmla="*/ 80 w 80"/>
                <a:gd name="T11" fmla="*/ 27 h 62"/>
                <a:gd name="T12" fmla="*/ 77 w 80"/>
                <a:gd name="T13" fmla="*/ 42 h 62"/>
                <a:gd name="T14" fmla="*/ 75 w 80"/>
                <a:gd name="T15" fmla="*/ 42 h 62"/>
                <a:gd name="T16" fmla="*/ 72 w 80"/>
                <a:gd name="T17" fmla="*/ 43 h 62"/>
                <a:gd name="T18" fmla="*/ 67 w 80"/>
                <a:gd name="T19" fmla="*/ 51 h 62"/>
                <a:gd name="T20" fmla="*/ 61 w 80"/>
                <a:gd name="T21" fmla="*/ 51 h 62"/>
                <a:gd name="T22" fmla="*/ 54 w 80"/>
                <a:gd name="T23" fmla="*/ 50 h 62"/>
                <a:gd name="T24" fmla="*/ 48 w 80"/>
                <a:gd name="T25" fmla="*/ 51 h 62"/>
                <a:gd name="T26" fmla="*/ 41 w 80"/>
                <a:gd name="T27" fmla="*/ 58 h 62"/>
                <a:gd name="T28" fmla="*/ 35 w 80"/>
                <a:gd name="T29" fmla="*/ 62 h 62"/>
                <a:gd name="T30" fmla="*/ 30 w 80"/>
                <a:gd name="T31" fmla="*/ 60 h 62"/>
                <a:gd name="T32" fmla="*/ 22 w 80"/>
                <a:gd name="T33" fmla="*/ 62 h 62"/>
                <a:gd name="T34" fmla="*/ 16 w 80"/>
                <a:gd name="T35" fmla="*/ 62 h 62"/>
                <a:gd name="T36" fmla="*/ 15 w 80"/>
                <a:gd name="T37" fmla="*/ 60 h 62"/>
                <a:gd name="T38" fmla="*/ 9 w 80"/>
                <a:gd name="T39" fmla="*/ 60 h 62"/>
                <a:gd name="T40" fmla="*/ 6 w 80"/>
                <a:gd name="T41" fmla="*/ 54 h 62"/>
                <a:gd name="T42" fmla="*/ 3 w 80"/>
                <a:gd name="T43" fmla="*/ 51 h 62"/>
                <a:gd name="T44" fmla="*/ 1 w 80"/>
                <a:gd name="T45" fmla="*/ 42 h 62"/>
                <a:gd name="T46" fmla="*/ 0 w 80"/>
                <a:gd name="T47" fmla="*/ 35 h 62"/>
                <a:gd name="T48" fmla="*/ 2 w 80"/>
                <a:gd name="T49" fmla="*/ 32 h 62"/>
                <a:gd name="T50" fmla="*/ 2 w 80"/>
                <a:gd name="T51" fmla="*/ 27 h 62"/>
                <a:gd name="T52" fmla="*/ 3 w 80"/>
                <a:gd name="T53" fmla="*/ 20 h 62"/>
                <a:gd name="T54" fmla="*/ 7 w 80"/>
                <a:gd name="T55" fmla="*/ 21 h 62"/>
                <a:gd name="T56" fmla="*/ 9 w 80"/>
                <a:gd name="T57" fmla="*/ 19 h 62"/>
                <a:gd name="T58" fmla="*/ 10 w 80"/>
                <a:gd name="T59" fmla="*/ 12 h 62"/>
                <a:gd name="T60" fmla="*/ 21 w 80"/>
                <a:gd name="T61" fmla="*/ 7 h 62"/>
                <a:gd name="T62" fmla="*/ 25 w 80"/>
                <a:gd name="T63" fmla="*/ 11 h 62"/>
                <a:gd name="T64" fmla="*/ 26 w 80"/>
                <a:gd name="T65" fmla="*/ 9 h 62"/>
                <a:gd name="T66" fmla="*/ 29 w 80"/>
                <a:gd name="T67" fmla="*/ 6 h 62"/>
                <a:gd name="T68" fmla="*/ 35 w 80"/>
                <a:gd name="T69" fmla="*/ 4 h 62"/>
                <a:gd name="T70" fmla="*/ 40 w 80"/>
                <a:gd name="T71" fmla="*/ 4 h 62"/>
                <a:gd name="T72" fmla="*/ 44 w 80"/>
                <a:gd name="T73" fmla="*/ 2 h 62"/>
                <a:gd name="T74" fmla="*/ 47 w 80"/>
                <a:gd name="T75" fmla="*/ 1 h 62"/>
                <a:gd name="T76" fmla="*/ 53 w 80"/>
                <a:gd name="T77" fmla="*/ 1 h 62"/>
                <a:gd name="T78" fmla="*/ 57 w 80"/>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2">
                  <a:moveTo>
                    <a:pt x="59" y="2"/>
                  </a:moveTo>
                  <a:lnTo>
                    <a:pt x="59" y="2"/>
                  </a:lnTo>
                  <a:lnTo>
                    <a:pt x="64" y="8"/>
                  </a:lnTo>
                  <a:lnTo>
                    <a:pt x="66" y="10"/>
                  </a:lnTo>
                  <a:lnTo>
                    <a:pt x="69" y="12"/>
                  </a:lnTo>
                  <a:lnTo>
                    <a:pt x="73" y="14"/>
                  </a:lnTo>
                  <a:lnTo>
                    <a:pt x="74" y="15"/>
                  </a:lnTo>
                  <a:lnTo>
                    <a:pt x="77" y="22"/>
                  </a:lnTo>
                  <a:lnTo>
                    <a:pt x="78" y="24"/>
                  </a:lnTo>
                  <a:lnTo>
                    <a:pt x="79" y="25"/>
                  </a:lnTo>
                  <a:lnTo>
                    <a:pt x="79" y="26"/>
                  </a:lnTo>
                  <a:lnTo>
                    <a:pt x="80" y="27"/>
                  </a:lnTo>
                  <a:lnTo>
                    <a:pt x="78" y="31"/>
                  </a:lnTo>
                  <a:lnTo>
                    <a:pt x="77" y="42"/>
                  </a:lnTo>
                  <a:lnTo>
                    <a:pt x="77" y="42"/>
                  </a:lnTo>
                  <a:lnTo>
                    <a:pt x="75" y="42"/>
                  </a:lnTo>
                  <a:lnTo>
                    <a:pt x="73" y="43"/>
                  </a:lnTo>
                  <a:lnTo>
                    <a:pt x="72" y="43"/>
                  </a:lnTo>
                  <a:lnTo>
                    <a:pt x="71" y="49"/>
                  </a:lnTo>
                  <a:lnTo>
                    <a:pt x="67" y="51"/>
                  </a:lnTo>
                  <a:lnTo>
                    <a:pt x="64" y="51"/>
                  </a:lnTo>
                  <a:lnTo>
                    <a:pt x="61" y="51"/>
                  </a:lnTo>
                  <a:lnTo>
                    <a:pt x="56" y="50"/>
                  </a:lnTo>
                  <a:lnTo>
                    <a:pt x="54" y="50"/>
                  </a:lnTo>
                  <a:lnTo>
                    <a:pt x="52" y="50"/>
                  </a:lnTo>
                  <a:lnTo>
                    <a:pt x="48" y="51"/>
                  </a:lnTo>
                  <a:lnTo>
                    <a:pt x="46" y="52"/>
                  </a:lnTo>
                  <a:lnTo>
                    <a:pt x="41" y="58"/>
                  </a:lnTo>
                  <a:lnTo>
                    <a:pt x="37" y="61"/>
                  </a:lnTo>
                  <a:lnTo>
                    <a:pt x="35" y="62"/>
                  </a:lnTo>
                  <a:lnTo>
                    <a:pt x="31" y="60"/>
                  </a:lnTo>
                  <a:lnTo>
                    <a:pt x="30" y="60"/>
                  </a:lnTo>
                  <a:lnTo>
                    <a:pt x="27" y="62"/>
                  </a:lnTo>
                  <a:lnTo>
                    <a:pt x="22" y="62"/>
                  </a:lnTo>
                  <a:lnTo>
                    <a:pt x="20" y="62"/>
                  </a:lnTo>
                  <a:lnTo>
                    <a:pt x="16" y="62"/>
                  </a:lnTo>
                  <a:lnTo>
                    <a:pt x="16" y="62"/>
                  </a:lnTo>
                  <a:lnTo>
                    <a:pt x="15" y="60"/>
                  </a:lnTo>
                  <a:lnTo>
                    <a:pt x="13" y="60"/>
                  </a:lnTo>
                  <a:lnTo>
                    <a:pt x="9" y="60"/>
                  </a:lnTo>
                  <a:lnTo>
                    <a:pt x="8" y="59"/>
                  </a:lnTo>
                  <a:lnTo>
                    <a:pt x="6" y="54"/>
                  </a:lnTo>
                  <a:lnTo>
                    <a:pt x="5" y="53"/>
                  </a:lnTo>
                  <a:lnTo>
                    <a:pt x="3" y="51"/>
                  </a:lnTo>
                  <a:lnTo>
                    <a:pt x="1" y="45"/>
                  </a:lnTo>
                  <a:lnTo>
                    <a:pt x="1" y="42"/>
                  </a:lnTo>
                  <a:lnTo>
                    <a:pt x="1" y="40"/>
                  </a:lnTo>
                  <a:lnTo>
                    <a:pt x="0" y="35"/>
                  </a:lnTo>
                  <a:lnTo>
                    <a:pt x="1" y="33"/>
                  </a:lnTo>
                  <a:lnTo>
                    <a:pt x="2" y="32"/>
                  </a:lnTo>
                  <a:lnTo>
                    <a:pt x="2" y="30"/>
                  </a:lnTo>
                  <a:lnTo>
                    <a:pt x="2" y="27"/>
                  </a:lnTo>
                  <a:lnTo>
                    <a:pt x="3" y="21"/>
                  </a:lnTo>
                  <a:lnTo>
                    <a:pt x="3" y="20"/>
                  </a:lnTo>
                  <a:lnTo>
                    <a:pt x="4" y="20"/>
                  </a:lnTo>
                  <a:lnTo>
                    <a:pt x="7" y="21"/>
                  </a:lnTo>
                  <a:lnTo>
                    <a:pt x="8" y="20"/>
                  </a:lnTo>
                  <a:lnTo>
                    <a:pt x="9" y="19"/>
                  </a:lnTo>
                  <a:lnTo>
                    <a:pt x="9" y="14"/>
                  </a:lnTo>
                  <a:lnTo>
                    <a:pt x="10" y="12"/>
                  </a:lnTo>
                  <a:lnTo>
                    <a:pt x="19" y="8"/>
                  </a:lnTo>
                  <a:lnTo>
                    <a:pt x="21" y="7"/>
                  </a:lnTo>
                  <a:lnTo>
                    <a:pt x="23" y="9"/>
                  </a:lnTo>
                  <a:lnTo>
                    <a:pt x="25" y="11"/>
                  </a:lnTo>
                  <a:lnTo>
                    <a:pt x="26" y="11"/>
                  </a:lnTo>
                  <a:lnTo>
                    <a:pt x="26" y="9"/>
                  </a:lnTo>
                  <a:lnTo>
                    <a:pt x="27" y="7"/>
                  </a:lnTo>
                  <a:lnTo>
                    <a:pt x="29" y="6"/>
                  </a:lnTo>
                  <a:lnTo>
                    <a:pt x="34" y="4"/>
                  </a:lnTo>
                  <a:lnTo>
                    <a:pt x="35" y="4"/>
                  </a:lnTo>
                  <a:lnTo>
                    <a:pt x="36" y="5"/>
                  </a:lnTo>
                  <a:lnTo>
                    <a:pt x="40" y="4"/>
                  </a:lnTo>
                  <a:lnTo>
                    <a:pt x="42" y="2"/>
                  </a:lnTo>
                  <a:lnTo>
                    <a:pt x="44" y="2"/>
                  </a:lnTo>
                  <a:lnTo>
                    <a:pt x="45" y="1"/>
                  </a:lnTo>
                  <a:lnTo>
                    <a:pt x="47" y="1"/>
                  </a:lnTo>
                  <a:lnTo>
                    <a:pt x="50" y="2"/>
                  </a:lnTo>
                  <a:lnTo>
                    <a:pt x="53" y="1"/>
                  </a:lnTo>
                  <a:lnTo>
                    <a:pt x="56" y="0"/>
                  </a:lnTo>
                  <a:lnTo>
                    <a:pt x="57" y="0"/>
                  </a:lnTo>
                  <a:lnTo>
                    <a:pt x="58" y="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10" name="Netherlands">
              <a:extLst>
                <a:ext uri="{FF2B5EF4-FFF2-40B4-BE49-F238E27FC236}">
                  <a16:creationId xmlns:a16="http://schemas.microsoft.com/office/drawing/2014/main" id="{B5BE32BE-5BA2-4D89-91A0-90A683BF335C}"/>
                </a:ext>
              </a:extLst>
            </p:cNvPr>
            <p:cNvSpPr>
              <a:spLocks noEditPoints="1"/>
            </p:cNvSpPr>
            <p:nvPr/>
          </p:nvSpPr>
          <p:spPr bwMode="auto">
            <a:xfrm>
              <a:off x="5919498" y="2965358"/>
              <a:ext cx="116064" cy="123581"/>
            </a:xfrm>
            <a:custGeom>
              <a:avLst/>
              <a:gdLst>
                <a:gd name="T0" fmla="*/ 64 w 120"/>
                <a:gd name="T1" fmla="*/ 11 h 146"/>
                <a:gd name="T2" fmla="*/ 58 w 120"/>
                <a:gd name="T3" fmla="*/ 13 h 146"/>
                <a:gd name="T4" fmla="*/ 80 w 120"/>
                <a:gd name="T5" fmla="*/ 9 h 146"/>
                <a:gd name="T6" fmla="*/ 72 w 120"/>
                <a:gd name="T7" fmla="*/ 9 h 146"/>
                <a:gd name="T8" fmla="*/ 91 w 120"/>
                <a:gd name="T9" fmla="*/ 6 h 146"/>
                <a:gd name="T10" fmla="*/ 93 w 120"/>
                <a:gd name="T11" fmla="*/ 6 h 146"/>
                <a:gd name="T12" fmla="*/ 48 w 120"/>
                <a:gd name="T13" fmla="*/ 20 h 146"/>
                <a:gd name="T14" fmla="*/ 107 w 120"/>
                <a:gd name="T15" fmla="*/ 0 h 146"/>
                <a:gd name="T16" fmla="*/ 105 w 120"/>
                <a:gd name="T17" fmla="*/ 3 h 146"/>
                <a:gd name="T18" fmla="*/ 16 w 120"/>
                <a:gd name="T19" fmla="*/ 116 h 146"/>
                <a:gd name="T20" fmla="*/ 0 w 120"/>
                <a:gd name="T21" fmla="*/ 115 h 146"/>
                <a:gd name="T22" fmla="*/ 3 w 120"/>
                <a:gd name="T23" fmla="*/ 122 h 146"/>
                <a:gd name="T24" fmla="*/ 12 w 120"/>
                <a:gd name="T25" fmla="*/ 121 h 146"/>
                <a:gd name="T26" fmla="*/ 21 w 120"/>
                <a:gd name="T27" fmla="*/ 122 h 146"/>
                <a:gd name="T28" fmla="*/ 23 w 120"/>
                <a:gd name="T29" fmla="*/ 116 h 146"/>
                <a:gd name="T30" fmla="*/ 115 w 120"/>
                <a:gd name="T31" fmla="*/ 17 h 146"/>
                <a:gd name="T32" fmla="*/ 100 w 120"/>
                <a:gd name="T33" fmla="*/ 10 h 146"/>
                <a:gd name="T34" fmla="*/ 68 w 120"/>
                <a:gd name="T35" fmla="*/ 19 h 146"/>
                <a:gd name="T36" fmla="*/ 48 w 120"/>
                <a:gd name="T37" fmla="*/ 38 h 146"/>
                <a:gd name="T38" fmla="*/ 41 w 120"/>
                <a:gd name="T39" fmla="*/ 43 h 146"/>
                <a:gd name="T40" fmla="*/ 26 w 120"/>
                <a:gd name="T41" fmla="*/ 81 h 146"/>
                <a:gd name="T42" fmla="*/ 19 w 120"/>
                <a:gd name="T43" fmla="*/ 92 h 146"/>
                <a:gd name="T44" fmla="*/ 26 w 120"/>
                <a:gd name="T45" fmla="*/ 104 h 146"/>
                <a:gd name="T46" fmla="*/ 27 w 120"/>
                <a:gd name="T47" fmla="*/ 109 h 146"/>
                <a:gd name="T48" fmla="*/ 16 w 120"/>
                <a:gd name="T49" fmla="*/ 105 h 146"/>
                <a:gd name="T50" fmla="*/ 3 w 120"/>
                <a:gd name="T51" fmla="*/ 107 h 146"/>
                <a:gd name="T52" fmla="*/ 14 w 120"/>
                <a:gd name="T53" fmla="*/ 114 h 146"/>
                <a:gd name="T54" fmla="*/ 29 w 120"/>
                <a:gd name="T55" fmla="*/ 116 h 146"/>
                <a:gd name="T56" fmla="*/ 34 w 120"/>
                <a:gd name="T57" fmla="*/ 111 h 146"/>
                <a:gd name="T58" fmla="*/ 40 w 120"/>
                <a:gd name="T59" fmla="*/ 113 h 146"/>
                <a:gd name="T60" fmla="*/ 45 w 120"/>
                <a:gd name="T61" fmla="*/ 112 h 146"/>
                <a:gd name="T62" fmla="*/ 51 w 120"/>
                <a:gd name="T63" fmla="*/ 112 h 146"/>
                <a:gd name="T64" fmla="*/ 54 w 120"/>
                <a:gd name="T65" fmla="*/ 117 h 146"/>
                <a:gd name="T66" fmla="*/ 66 w 120"/>
                <a:gd name="T67" fmla="*/ 120 h 146"/>
                <a:gd name="T68" fmla="*/ 75 w 120"/>
                <a:gd name="T69" fmla="*/ 126 h 146"/>
                <a:gd name="T70" fmla="*/ 74 w 120"/>
                <a:gd name="T71" fmla="*/ 135 h 146"/>
                <a:gd name="T72" fmla="*/ 71 w 120"/>
                <a:gd name="T73" fmla="*/ 141 h 146"/>
                <a:gd name="T74" fmla="*/ 77 w 120"/>
                <a:gd name="T75" fmla="*/ 143 h 146"/>
                <a:gd name="T76" fmla="*/ 82 w 120"/>
                <a:gd name="T77" fmla="*/ 136 h 146"/>
                <a:gd name="T78" fmla="*/ 78 w 120"/>
                <a:gd name="T79" fmla="*/ 133 h 146"/>
                <a:gd name="T80" fmla="*/ 86 w 120"/>
                <a:gd name="T81" fmla="*/ 127 h 146"/>
                <a:gd name="T82" fmla="*/ 85 w 120"/>
                <a:gd name="T83" fmla="*/ 124 h 146"/>
                <a:gd name="T84" fmla="*/ 88 w 120"/>
                <a:gd name="T85" fmla="*/ 112 h 146"/>
                <a:gd name="T86" fmla="*/ 85 w 120"/>
                <a:gd name="T87" fmla="*/ 102 h 146"/>
                <a:gd name="T88" fmla="*/ 82 w 120"/>
                <a:gd name="T89" fmla="*/ 92 h 146"/>
                <a:gd name="T90" fmla="*/ 92 w 120"/>
                <a:gd name="T91" fmla="*/ 92 h 146"/>
                <a:gd name="T92" fmla="*/ 98 w 120"/>
                <a:gd name="T93" fmla="*/ 91 h 146"/>
                <a:gd name="T94" fmla="*/ 107 w 120"/>
                <a:gd name="T95" fmla="*/ 85 h 146"/>
                <a:gd name="T96" fmla="*/ 106 w 120"/>
                <a:gd name="T97" fmla="*/ 79 h 146"/>
                <a:gd name="T98" fmla="*/ 114 w 120"/>
                <a:gd name="T99" fmla="*/ 71 h 146"/>
                <a:gd name="T100" fmla="*/ 112 w 120"/>
                <a:gd name="T101" fmla="*/ 62 h 146"/>
                <a:gd name="T102" fmla="*/ 104 w 120"/>
                <a:gd name="T103" fmla="*/ 59 h 146"/>
                <a:gd name="T104" fmla="*/ 104 w 120"/>
                <a:gd name="T105" fmla="*/ 54 h 146"/>
                <a:gd name="T106" fmla="*/ 114 w 120"/>
                <a:gd name="T107" fmla="*/ 51 h 146"/>
                <a:gd name="T108" fmla="*/ 119 w 120"/>
                <a:gd name="T109" fmla="*/ 33 h 146"/>
                <a:gd name="T110" fmla="*/ 12 w 120"/>
                <a:gd name="T111" fmla="*/ 100 h 146"/>
                <a:gd name="T112" fmla="*/ 22 w 120"/>
                <a:gd name="T113" fmla="*/ 101 h 146"/>
                <a:gd name="T114" fmla="*/ 10 w 120"/>
                <a:gd name="T115" fmla="*/ 98 h 146"/>
                <a:gd name="T116" fmla="*/ 44 w 120"/>
                <a:gd name="T117" fmla="*/ 33 h 146"/>
                <a:gd name="T118" fmla="*/ 42 w 120"/>
                <a:gd name="T119"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6">
                  <a:moveTo>
                    <a:pt x="58" y="13"/>
                  </a:moveTo>
                  <a:lnTo>
                    <a:pt x="58" y="13"/>
                  </a:lnTo>
                  <a:lnTo>
                    <a:pt x="57" y="13"/>
                  </a:lnTo>
                  <a:lnTo>
                    <a:pt x="64" y="11"/>
                  </a:lnTo>
                  <a:lnTo>
                    <a:pt x="68" y="10"/>
                  </a:lnTo>
                  <a:lnTo>
                    <a:pt x="69" y="10"/>
                  </a:lnTo>
                  <a:lnTo>
                    <a:pt x="61" y="13"/>
                  </a:lnTo>
                  <a:lnTo>
                    <a:pt x="58" y="13"/>
                  </a:lnTo>
                  <a:close/>
                  <a:moveTo>
                    <a:pt x="74" y="10"/>
                  </a:moveTo>
                  <a:lnTo>
                    <a:pt x="74" y="10"/>
                  </a:lnTo>
                  <a:lnTo>
                    <a:pt x="80" y="9"/>
                  </a:lnTo>
                  <a:lnTo>
                    <a:pt x="80" y="9"/>
                  </a:lnTo>
                  <a:lnTo>
                    <a:pt x="78" y="8"/>
                  </a:lnTo>
                  <a:lnTo>
                    <a:pt x="73" y="8"/>
                  </a:lnTo>
                  <a:lnTo>
                    <a:pt x="71" y="9"/>
                  </a:lnTo>
                  <a:lnTo>
                    <a:pt x="72" y="9"/>
                  </a:lnTo>
                  <a:lnTo>
                    <a:pt x="74" y="10"/>
                  </a:lnTo>
                  <a:close/>
                  <a:moveTo>
                    <a:pt x="93" y="6"/>
                  </a:moveTo>
                  <a:lnTo>
                    <a:pt x="93" y="6"/>
                  </a:lnTo>
                  <a:lnTo>
                    <a:pt x="91" y="6"/>
                  </a:lnTo>
                  <a:lnTo>
                    <a:pt x="87" y="7"/>
                  </a:lnTo>
                  <a:lnTo>
                    <a:pt x="87" y="8"/>
                  </a:lnTo>
                  <a:lnTo>
                    <a:pt x="88" y="8"/>
                  </a:lnTo>
                  <a:lnTo>
                    <a:pt x="93" y="6"/>
                  </a:lnTo>
                  <a:close/>
                  <a:moveTo>
                    <a:pt x="54" y="17"/>
                  </a:moveTo>
                  <a:lnTo>
                    <a:pt x="54" y="17"/>
                  </a:lnTo>
                  <a:lnTo>
                    <a:pt x="52" y="17"/>
                  </a:lnTo>
                  <a:lnTo>
                    <a:pt x="48" y="20"/>
                  </a:lnTo>
                  <a:lnTo>
                    <a:pt x="49" y="21"/>
                  </a:lnTo>
                  <a:lnTo>
                    <a:pt x="54" y="17"/>
                  </a:lnTo>
                  <a:close/>
                  <a:moveTo>
                    <a:pt x="107" y="0"/>
                  </a:moveTo>
                  <a:lnTo>
                    <a:pt x="107" y="0"/>
                  </a:lnTo>
                  <a:lnTo>
                    <a:pt x="106" y="0"/>
                  </a:lnTo>
                  <a:lnTo>
                    <a:pt x="103" y="1"/>
                  </a:lnTo>
                  <a:lnTo>
                    <a:pt x="102" y="3"/>
                  </a:lnTo>
                  <a:lnTo>
                    <a:pt x="105" y="3"/>
                  </a:lnTo>
                  <a:lnTo>
                    <a:pt x="107" y="0"/>
                  </a:lnTo>
                  <a:close/>
                  <a:moveTo>
                    <a:pt x="20" y="114"/>
                  </a:moveTo>
                  <a:lnTo>
                    <a:pt x="20" y="114"/>
                  </a:lnTo>
                  <a:lnTo>
                    <a:pt x="16" y="116"/>
                  </a:lnTo>
                  <a:lnTo>
                    <a:pt x="11" y="116"/>
                  </a:lnTo>
                  <a:lnTo>
                    <a:pt x="7" y="114"/>
                  </a:lnTo>
                  <a:lnTo>
                    <a:pt x="2" y="115"/>
                  </a:lnTo>
                  <a:lnTo>
                    <a:pt x="0" y="115"/>
                  </a:lnTo>
                  <a:lnTo>
                    <a:pt x="1" y="120"/>
                  </a:lnTo>
                  <a:lnTo>
                    <a:pt x="1" y="121"/>
                  </a:lnTo>
                  <a:lnTo>
                    <a:pt x="2" y="122"/>
                  </a:lnTo>
                  <a:lnTo>
                    <a:pt x="3" y="122"/>
                  </a:lnTo>
                  <a:lnTo>
                    <a:pt x="5" y="121"/>
                  </a:lnTo>
                  <a:lnTo>
                    <a:pt x="7" y="120"/>
                  </a:lnTo>
                  <a:lnTo>
                    <a:pt x="10" y="120"/>
                  </a:lnTo>
                  <a:lnTo>
                    <a:pt x="12" y="121"/>
                  </a:lnTo>
                  <a:lnTo>
                    <a:pt x="13" y="122"/>
                  </a:lnTo>
                  <a:lnTo>
                    <a:pt x="15" y="124"/>
                  </a:lnTo>
                  <a:lnTo>
                    <a:pt x="17" y="124"/>
                  </a:lnTo>
                  <a:lnTo>
                    <a:pt x="21" y="122"/>
                  </a:lnTo>
                  <a:lnTo>
                    <a:pt x="25" y="119"/>
                  </a:lnTo>
                  <a:lnTo>
                    <a:pt x="26" y="117"/>
                  </a:lnTo>
                  <a:lnTo>
                    <a:pt x="27" y="115"/>
                  </a:lnTo>
                  <a:lnTo>
                    <a:pt x="23" y="116"/>
                  </a:lnTo>
                  <a:lnTo>
                    <a:pt x="20" y="114"/>
                  </a:lnTo>
                  <a:close/>
                  <a:moveTo>
                    <a:pt x="120" y="18"/>
                  </a:moveTo>
                  <a:lnTo>
                    <a:pt x="120" y="18"/>
                  </a:lnTo>
                  <a:lnTo>
                    <a:pt x="115" y="17"/>
                  </a:lnTo>
                  <a:lnTo>
                    <a:pt x="112" y="16"/>
                  </a:lnTo>
                  <a:lnTo>
                    <a:pt x="111" y="13"/>
                  </a:lnTo>
                  <a:lnTo>
                    <a:pt x="108" y="10"/>
                  </a:lnTo>
                  <a:lnTo>
                    <a:pt x="100" y="10"/>
                  </a:lnTo>
                  <a:lnTo>
                    <a:pt x="93" y="11"/>
                  </a:lnTo>
                  <a:lnTo>
                    <a:pt x="84" y="12"/>
                  </a:lnTo>
                  <a:lnTo>
                    <a:pt x="78" y="13"/>
                  </a:lnTo>
                  <a:lnTo>
                    <a:pt x="68" y="19"/>
                  </a:lnTo>
                  <a:lnTo>
                    <a:pt x="65" y="22"/>
                  </a:lnTo>
                  <a:lnTo>
                    <a:pt x="62" y="28"/>
                  </a:lnTo>
                  <a:lnTo>
                    <a:pt x="53" y="35"/>
                  </a:lnTo>
                  <a:lnTo>
                    <a:pt x="48" y="38"/>
                  </a:lnTo>
                  <a:lnTo>
                    <a:pt x="46" y="37"/>
                  </a:lnTo>
                  <a:lnTo>
                    <a:pt x="44" y="36"/>
                  </a:lnTo>
                  <a:lnTo>
                    <a:pt x="42" y="40"/>
                  </a:lnTo>
                  <a:lnTo>
                    <a:pt x="41" y="43"/>
                  </a:lnTo>
                  <a:lnTo>
                    <a:pt x="37" y="62"/>
                  </a:lnTo>
                  <a:lnTo>
                    <a:pt x="35" y="68"/>
                  </a:lnTo>
                  <a:lnTo>
                    <a:pt x="32" y="74"/>
                  </a:lnTo>
                  <a:lnTo>
                    <a:pt x="26" y="81"/>
                  </a:lnTo>
                  <a:lnTo>
                    <a:pt x="24" y="83"/>
                  </a:lnTo>
                  <a:lnTo>
                    <a:pt x="23" y="84"/>
                  </a:lnTo>
                  <a:lnTo>
                    <a:pt x="21" y="88"/>
                  </a:lnTo>
                  <a:lnTo>
                    <a:pt x="19" y="92"/>
                  </a:lnTo>
                  <a:lnTo>
                    <a:pt x="18" y="94"/>
                  </a:lnTo>
                  <a:lnTo>
                    <a:pt x="24" y="100"/>
                  </a:lnTo>
                  <a:lnTo>
                    <a:pt x="25" y="102"/>
                  </a:lnTo>
                  <a:lnTo>
                    <a:pt x="26" y="104"/>
                  </a:lnTo>
                  <a:lnTo>
                    <a:pt x="20" y="104"/>
                  </a:lnTo>
                  <a:lnTo>
                    <a:pt x="22" y="107"/>
                  </a:lnTo>
                  <a:lnTo>
                    <a:pt x="25" y="108"/>
                  </a:lnTo>
                  <a:lnTo>
                    <a:pt x="27" y="109"/>
                  </a:lnTo>
                  <a:lnTo>
                    <a:pt x="28" y="111"/>
                  </a:lnTo>
                  <a:lnTo>
                    <a:pt x="26" y="111"/>
                  </a:lnTo>
                  <a:lnTo>
                    <a:pt x="24" y="111"/>
                  </a:lnTo>
                  <a:lnTo>
                    <a:pt x="16" y="105"/>
                  </a:lnTo>
                  <a:lnTo>
                    <a:pt x="12" y="104"/>
                  </a:lnTo>
                  <a:lnTo>
                    <a:pt x="6" y="105"/>
                  </a:lnTo>
                  <a:lnTo>
                    <a:pt x="4" y="105"/>
                  </a:lnTo>
                  <a:lnTo>
                    <a:pt x="3" y="107"/>
                  </a:lnTo>
                  <a:lnTo>
                    <a:pt x="5" y="110"/>
                  </a:lnTo>
                  <a:lnTo>
                    <a:pt x="7" y="111"/>
                  </a:lnTo>
                  <a:lnTo>
                    <a:pt x="10" y="112"/>
                  </a:lnTo>
                  <a:lnTo>
                    <a:pt x="14" y="114"/>
                  </a:lnTo>
                  <a:lnTo>
                    <a:pt x="20" y="112"/>
                  </a:lnTo>
                  <a:lnTo>
                    <a:pt x="24" y="114"/>
                  </a:lnTo>
                  <a:lnTo>
                    <a:pt x="27" y="115"/>
                  </a:lnTo>
                  <a:lnTo>
                    <a:pt x="29" y="116"/>
                  </a:lnTo>
                  <a:lnTo>
                    <a:pt x="32" y="116"/>
                  </a:lnTo>
                  <a:lnTo>
                    <a:pt x="33" y="116"/>
                  </a:lnTo>
                  <a:lnTo>
                    <a:pt x="32" y="113"/>
                  </a:lnTo>
                  <a:lnTo>
                    <a:pt x="34" y="111"/>
                  </a:lnTo>
                  <a:lnTo>
                    <a:pt x="36" y="110"/>
                  </a:lnTo>
                  <a:lnTo>
                    <a:pt x="36" y="112"/>
                  </a:lnTo>
                  <a:lnTo>
                    <a:pt x="38" y="113"/>
                  </a:lnTo>
                  <a:lnTo>
                    <a:pt x="40" y="113"/>
                  </a:lnTo>
                  <a:lnTo>
                    <a:pt x="43" y="110"/>
                  </a:lnTo>
                  <a:lnTo>
                    <a:pt x="44" y="110"/>
                  </a:lnTo>
                  <a:lnTo>
                    <a:pt x="45" y="112"/>
                  </a:lnTo>
                  <a:lnTo>
                    <a:pt x="45" y="112"/>
                  </a:lnTo>
                  <a:lnTo>
                    <a:pt x="45" y="114"/>
                  </a:lnTo>
                  <a:lnTo>
                    <a:pt x="46" y="114"/>
                  </a:lnTo>
                  <a:lnTo>
                    <a:pt x="49" y="114"/>
                  </a:lnTo>
                  <a:lnTo>
                    <a:pt x="51" y="112"/>
                  </a:lnTo>
                  <a:lnTo>
                    <a:pt x="52" y="111"/>
                  </a:lnTo>
                  <a:lnTo>
                    <a:pt x="53" y="112"/>
                  </a:lnTo>
                  <a:lnTo>
                    <a:pt x="53" y="114"/>
                  </a:lnTo>
                  <a:lnTo>
                    <a:pt x="54" y="117"/>
                  </a:lnTo>
                  <a:lnTo>
                    <a:pt x="58" y="120"/>
                  </a:lnTo>
                  <a:lnTo>
                    <a:pt x="61" y="121"/>
                  </a:lnTo>
                  <a:lnTo>
                    <a:pt x="64" y="120"/>
                  </a:lnTo>
                  <a:lnTo>
                    <a:pt x="66" y="120"/>
                  </a:lnTo>
                  <a:lnTo>
                    <a:pt x="67" y="120"/>
                  </a:lnTo>
                  <a:lnTo>
                    <a:pt x="68" y="122"/>
                  </a:lnTo>
                  <a:lnTo>
                    <a:pt x="70" y="124"/>
                  </a:lnTo>
                  <a:lnTo>
                    <a:pt x="75" y="126"/>
                  </a:lnTo>
                  <a:lnTo>
                    <a:pt x="76" y="126"/>
                  </a:lnTo>
                  <a:lnTo>
                    <a:pt x="77" y="128"/>
                  </a:lnTo>
                  <a:lnTo>
                    <a:pt x="77" y="130"/>
                  </a:lnTo>
                  <a:lnTo>
                    <a:pt x="74" y="135"/>
                  </a:lnTo>
                  <a:lnTo>
                    <a:pt x="74" y="136"/>
                  </a:lnTo>
                  <a:lnTo>
                    <a:pt x="74" y="136"/>
                  </a:lnTo>
                  <a:lnTo>
                    <a:pt x="74" y="137"/>
                  </a:lnTo>
                  <a:lnTo>
                    <a:pt x="71" y="141"/>
                  </a:lnTo>
                  <a:lnTo>
                    <a:pt x="71" y="142"/>
                  </a:lnTo>
                  <a:lnTo>
                    <a:pt x="72" y="144"/>
                  </a:lnTo>
                  <a:lnTo>
                    <a:pt x="73" y="145"/>
                  </a:lnTo>
                  <a:lnTo>
                    <a:pt x="77" y="143"/>
                  </a:lnTo>
                  <a:lnTo>
                    <a:pt x="79" y="146"/>
                  </a:lnTo>
                  <a:lnTo>
                    <a:pt x="82" y="146"/>
                  </a:lnTo>
                  <a:lnTo>
                    <a:pt x="84" y="139"/>
                  </a:lnTo>
                  <a:lnTo>
                    <a:pt x="82" y="136"/>
                  </a:lnTo>
                  <a:lnTo>
                    <a:pt x="81" y="135"/>
                  </a:lnTo>
                  <a:lnTo>
                    <a:pt x="79" y="135"/>
                  </a:lnTo>
                  <a:lnTo>
                    <a:pt x="78" y="134"/>
                  </a:lnTo>
                  <a:lnTo>
                    <a:pt x="78" y="133"/>
                  </a:lnTo>
                  <a:lnTo>
                    <a:pt x="78" y="132"/>
                  </a:lnTo>
                  <a:lnTo>
                    <a:pt x="80" y="132"/>
                  </a:lnTo>
                  <a:lnTo>
                    <a:pt x="81" y="131"/>
                  </a:lnTo>
                  <a:lnTo>
                    <a:pt x="86" y="127"/>
                  </a:lnTo>
                  <a:lnTo>
                    <a:pt x="87" y="126"/>
                  </a:lnTo>
                  <a:lnTo>
                    <a:pt x="86" y="125"/>
                  </a:lnTo>
                  <a:lnTo>
                    <a:pt x="85" y="125"/>
                  </a:lnTo>
                  <a:lnTo>
                    <a:pt x="85" y="124"/>
                  </a:lnTo>
                  <a:lnTo>
                    <a:pt x="85" y="123"/>
                  </a:lnTo>
                  <a:lnTo>
                    <a:pt x="87" y="116"/>
                  </a:lnTo>
                  <a:lnTo>
                    <a:pt x="88" y="114"/>
                  </a:lnTo>
                  <a:lnTo>
                    <a:pt x="88" y="112"/>
                  </a:lnTo>
                  <a:lnTo>
                    <a:pt x="88" y="110"/>
                  </a:lnTo>
                  <a:lnTo>
                    <a:pt x="87" y="107"/>
                  </a:lnTo>
                  <a:lnTo>
                    <a:pt x="85" y="104"/>
                  </a:lnTo>
                  <a:lnTo>
                    <a:pt x="85" y="102"/>
                  </a:lnTo>
                  <a:lnTo>
                    <a:pt x="84" y="101"/>
                  </a:lnTo>
                  <a:lnTo>
                    <a:pt x="81" y="96"/>
                  </a:lnTo>
                  <a:lnTo>
                    <a:pt x="81" y="94"/>
                  </a:lnTo>
                  <a:lnTo>
                    <a:pt x="82" y="92"/>
                  </a:lnTo>
                  <a:lnTo>
                    <a:pt x="85" y="91"/>
                  </a:lnTo>
                  <a:lnTo>
                    <a:pt x="86" y="91"/>
                  </a:lnTo>
                  <a:lnTo>
                    <a:pt x="87" y="90"/>
                  </a:lnTo>
                  <a:lnTo>
                    <a:pt x="92" y="92"/>
                  </a:lnTo>
                  <a:lnTo>
                    <a:pt x="93" y="93"/>
                  </a:lnTo>
                  <a:lnTo>
                    <a:pt x="94" y="93"/>
                  </a:lnTo>
                  <a:lnTo>
                    <a:pt x="96" y="91"/>
                  </a:lnTo>
                  <a:lnTo>
                    <a:pt x="98" y="91"/>
                  </a:lnTo>
                  <a:lnTo>
                    <a:pt x="105" y="89"/>
                  </a:lnTo>
                  <a:lnTo>
                    <a:pt x="106" y="87"/>
                  </a:lnTo>
                  <a:lnTo>
                    <a:pt x="107" y="86"/>
                  </a:lnTo>
                  <a:lnTo>
                    <a:pt x="107" y="85"/>
                  </a:lnTo>
                  <a:lnTo>
                    <a:pt x="105" y="82"/>
                  </a:lnTo>
                  <a:lnTo>
                    <a:pt x="104" y="81"/>
                  </a:lnTo>
                  <a:lnTo>
                    <a:pt x="105" y="80"/>
                  </a:lnTo>
                  <a:lnTo>
                    <a:pt x="106" y="79"/>
                  </a:lnTo>
                  <a:lnTo>
                    <a:pt x="107" y="78"/>
                  </a:lnTo>
                  <a:lnTo>
                    <a:pt x="109" y="77"/>
                  </a:lnTo>
                  <a:lnTo>
                    <a:pt x="113" y="74"/>
                  </a:lnTo>
                  <a:lnTo>
                    <a:pt x="114" y="71"/>
                  </a:lnTo>
                  <a:lnTo>
                    <a:pt x="114" y="67"/>
                  </a:lnTo>
                  <a:lnTo>
                    <a:pt x="115" y="65"/>
                  </a:lnTo>
                  <a:lnTo>
                    <a:pt x="113" y="63"/>
                  </a:lnTo>
                  <a:lnTo>
                    <a:pt x="112" y="62"/>
                  </a:lnTo>
                  <a:lnTo>
                    <a:pt x="111" y="62"/>
                  </a:lnTo>
                  <a:lnTo>
                    <a:pt x="108" y="62"/>
                  </a:lnTo>
                  <a:lnTo>
                    <a:pt x="106" y="61"/>
                  </a:lnTo>
                  <a:lnTo>
                    <a:pt x="104" y="59"/>
                  </a:lnTo>
                  <a:lnTo>
                    <a:pt x="104" y="57"/>
                  </a:lnTo>
                  <a:lnTo>
                    <a:pt x="104" y="56"/>
                  </a:lnTo>
                  <a:lnTo>
                    <a:pt x="105" y="55"/>
                  </a:lnTo>
                  <a:lnTo>
                    <a:pt x="104" y="54"/>
                  </a:lnTo>
                  <a:lnTo>
                    <a:pt x="104" y="53"/>
                  </a:lnTo>
                  <a:lnTo>
                    <a:pt x="106" y="52"/>
                  </a:lnTo>
                  <a:lnTo>
                    <a:pt x="114" y="52"/>
                  </a:lnTo>
                  <a:lnTo>
                    <a:pt x="114" y="51"/>
                  </a:lnTo>
                  <a:lnTo>
                    <a:pt x="115" y="46"/>
                  </a:lnTo>
                  <a:lnTo>
                    <a:pt x="117" y="39"/>
                  </a:lnTo>
                  <a:lnTo>
                    <a:pt x="119" y="35"/>
                  </a:lnTo>
                  <a:lnTo>
                    <a:pt x="119" y="33"/>
                  </a:lnTo>
                  <a:lnTo>
                    <a:pt x="119" y="23"/>
                  </a:lnTo>
                  <a:lnTo>
                    <a:pt x="120" y="18"/>
                  </a:lnTo>
                  <a:close/>
                  <a:moveTo>
                    <a:pt x="12" y="100"/>
                  </a:moveTo>
                  <a:lnTo>
                    <a:pt x="12" y="100"/>
                  </a:lnTo>
                  <a:lnTo>
                    <a:pt x="14" y="99"/>
                  </a:lnTo>
                  <a:lnTo>
                    <a:pt x="18" y="103"/>
                  </a:lnTo>
                  <a:lnTo>
                    <a:pt x="22" y="102"/>
                  </a:lnTo>
                  <a:lnTo>
                    <a:pt x="22" y="101"/>
                  </a:lnTo>
                  <a:lnTo>
                    <a:pt x="21" y="100"/>
                  </a:lnTo>
                  <a:lnTo>
                    <a:pt x="18" y="97"/>
                  </a:lnTo>
                  <a:lnTo>
                    <a:pt x="13" y="97"/>
                  </a:lnTo>
                  <a:lnTo>
                    <a:pt x="10" y="98"/>
                  </a:lnTo>
                  <a:lnTo>
                    <a:pt x="10" y="99"/>
                  </a:lnTo>
                  <a:lnTo>
                    <a:pt x="12" y="100"/>
                  </a:lnTo>
                  <a:close/>
                  <a:moveTo>
                    <a:pt x="44" y="33"/>
                  </a:moveTo>
                  <a:lnTo>
                    <a:pt x="44" y="33"/>
                  </a:lnTo>
                  <a:lnTo>
                    <a:pt x="47" y="29"/>
                  </a:lnTo>
                  <a:lnTo>
                    <a:pt x="47" y="23"/>
                  </a:lnTo>
                  <a:lnTo>
                    <a:pt x="43" y="28"/>
                  </a:lnTo>
                  <a:lnTo>
                    <a:pt x="42" y="31"/>
                  </a:lnTo>
                  <a:lnTo>
                    <a:pt x="42" y="3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11" name="Poland">
              <a:extLst>
                <a:ext uri="{FF2B5EF4-FFF2-40B4-BE49-F238E27FC236}">
                  <a16:creationId xmlns:a16="http://schemas.microsoft.com/office/drawing/2014/main" id="{CE3A42B1-E427-46A8-9CE0-138CC594D474}"/>
                </a:ext>
              </a:extLst>
            </p:cNvPr>
            <p:cNvSpPr>
              <a:spLocks/>
            </p:cNvSpPr>
            <p:nvPr/>
          </p:nvSpPr>
          <p:spPr bwMode="auto">
            <a:xfrm>
              <a:off x="6243136" y="2910433"/>
              <a:ext cx="299088" cy="249124"/>
            </a:xfrm>
            <a:custGeom>
              <a:avLst/>
              <a:gdLst>
                <a:gd name="T0" fmla="*/ 189 w 311"/>
                <a:gd name="T1" fmla="*/ 22 h 294"/>
                <a:gd name="T2" fmla="*/ 268 w 311"/>
                <a:gd name="T3" fmla="*/ 26 h 294"/>
                <a:gd name="T4" fmla="*/ 277 w 311"/>
                <a:gd name="T5" fmla="*/ 26 h 294"/>
                <a:gd name="T6" fmla="*/ 285 w 311"/>
                <a:gd name="T7" fmla="*/ 32 h 294"/>
                <a:gd name="T8" fmla="*/ 291 w 311"/>
                <a:gd name="T9" fmla="*/ 47 h 294"/>
                <a:gd name="T10" fmla="*/ 304 w 311"/>
                <a:gd name="T11" fmla="*/ 96 h 294"/>
                <a:gd name="T12" fmla="*/ 303 w 311"/>
                <a:gd name="T13" fmla="*/ 114 h 294"/>
                <a:gd name="T14" fmla="*/ 282 w 311"/>
                <a:gd name="T15" fmla="*/ 132 h 294"/>
                <a:gd name="T16" fmla="*/ 292 w 311"/>
                <a:gd name="T17" fmla="*/ 141 h 294"/>
                <a:gd name="T18" fmla="*/ 295 w 311"/>
                <a:gd name="T19" fmla="*/ 154 h 294"/>
                <a:gd name="T20" fmla="*/ 295 w 311"/>
                <a:gd name="T21" fmla="*/ 172 h 294"/>
                <a:gd name="T22" fmla="*/ 299 w 311"/>
                <a:gd name="T23" fmla="*/ 185 h 294"/>
                <a:gd name="T24" fmla="*/ 311 w 311"/>
                <a:gd name="T25" fmla="*/ 206 h 294"/>
                <a:gd name="T26" fmla="*/ 308 w 311"/>
                <a:gd name="T27" fmla="*/ 210 h 294"/>
                <a:gd name="T28" fmla="*/ 308 w 311"/>
                <a:gd name="T29" fmla="*/ 225 h 294"/>
                <a:gd name="T30" fmla="*/ 289 w 311"/>
                <a:gd name="T31" fmla="*/ 239 h 294"/>
                <a:gd name="T32" fmla="*/ 267 w 311"/>
                <a:gd name="T33" fmla="*/ 266 h 294"/>
                <a:gd name="T34" fmla="*/ 268 w 311"/>
                <a:gd name="T35" fmla="*/ 283 h 294"/>
                <a:gd name="T36" fmla="*/ 272 w 311"/>
                <a:gd name="T37" fmla="*/ 292 h 294"/>
                <a:gd name="T38" fmla="*/ 262 w 311"/>
                <a:gd name="T39" fmla="*/ 291 h 294"/>
                <a:gd name="T40" fmla="*/ 244 w 311"/>
                <a:gd name="T41" fmla="*/ 281 h 294"/>
                <a:gd name="T42" fmla="*/ 221 w 311"/>
                <a:gd name="T43" fmla="*/ 274 h 294"/>
                <a:gd name="T44" fmla="*/ 210 w 311"/>
                <a:gd name="T45" fmla="*/ 280 h 294"/>
                <a:gd name="T46" fmla="*/ 198 w 311"/>
                <a:gd name="T47" fmla="*/ 276 h 294"/>
                <a:gd name="T48" fmla="*/ 190 w 311"/>
                <a:gd name="T49" fmla="*/ 279 h 294"/>
                <a:gd name="T50" fmla="*/ 179 w 311"/>
                <a:gd name="T51" fmla="*/ 285 h 294"/>
                <a:gd name="T52" fmla="*/ 176 w 311"/>
                <a:gd name="T53" fmla="*/ 280 h 294"/>
                <a:gd name="T54" fmla="*/ 171 w 311"/>
                <a:gd name="T55" fmla="*/ 275 h 294"/>
                <a:gd name="T56" fmla="*/ 164 w 311"/>
                <a:gd name="T57" fmla="*/ 268 h 294"/>
                <a:gd name="T58" fmla="*/ 150 w 311"/>
                <a:gd name="T59" fmla="*/ 273 h 294"/>
                <a:gd name="T60" fmla="*/ 139 w 311"/>
                <a:gd name="T61" fmla="*/ 259 h 294"/>
                <a:gd name="T62" fmla="*/ 131 w 311"/>
                <a:gd name="T63" fmla="*/ 250 h 294"/>
                <a:gd name="T64" fmla="*/ 123 w 311"/>
                <a:gd name="T65" fmla="*/ 247 h 294"/>
                <a:gd name="T66" fmla="*/ 116 w 311"/>
                <a:gd name="T67" fmla="*/ 248 h 294"/>
                <a:gd name="T68" fmla="*/ 109 w 311"/>
                <a:gd name="T69" fmla="*/ 241 h 294"/>
                <a:gd name="T70" fmla="*/ 112 w 311"/>
                <a:gd name="T71" fmla="*/ 232 h 294"/>
                <a:gd name="T72" fmla="*/ 102 w 311"/>
                <a:gd name="T73" fmla="*/ 235 h 294"/>
                <a:gd name="T74" fmla="*/ 87 w 311"/>
                <a:gd name="T75" fmla="*/ 230 h 294"/>
                <a:gd name="T76" fmla="*/ 82 w 311"/>
                <a:gd name="T77" fmla="*/ 239 h 294"/>
                <a:gd name="T78" fmla="*/ 73 w 311"/>
                <a:gd name="T79" fmla="*/ 235 h 294"/>
                <a:gd name="T80" fmla="*/ 65 w 311"/>
                <a:gd name="T81" fmla="*/ 226 h 294"/>
                <a:gd name="T82" fmla="*/ 70 w 311"/>
                <a:gd name="T83" fmla="*/ 221 h 294"/>
                <a:gd name="T84" fmla="*/ 60 w 311"/>
                <a:gd name="T85" fmla="*/ 216 h 294"/>
                <a:gd name="T86" fmla="*/ 52 w 311"/>
                <a:gd name="T87" fmla="*/ 212 h 294"/>
                <a:gd name="T88" fmla="*/ 38 w 311"/>
                <a:gd name="T89" fmla="*/ 207 h 294"/>
                <a:gd name="T90" fmla="*/ 27 w 311"/>
                <a:gd name="T91" fmla="*/ 197 h 294"/>
                <a:gd name="T92" fmla="*/ 21 w 311"/>
                <a:gd name="T93" fmla="*/ 205 h 294"/>
                <a:gd name="T94" fmla="*/ 25 w 311"/>
                <a:gd name="T95" fmla="*/ 179 h 294"/>
                <a:gd name="T96" fmla="*/ 19 w 311"/>
                <a:gd name="T97" fmla="*/ 167 h 294"/>
                <a:gd name="T98" fmla="*/ 17 w 311"/>
                <a:gd name="T99" fmla="*/ 153 h 294"/>
                <a:gd name="T100" fmla="*/ 18 w 311"/>
                <a:gd name="T101" fmla="*/ 142 h 294"/>
                <a:gd name="T102" fmla="*/ 14 w 311"/>
                <a:gd name="T103" fmla="*/ 132 h 294"/>
                <a:gd name="T104" fmla="*/ 4 w 311"/>
                <a:gd name="T105" fmla="*/ 108 h 294"/>
                <a:gd name="T106" fmla="*/ 7 w 311"/>
                <a:gd name="T107" fmla="*/ 91 h 294"/>
                <a:gd name="T108" fmla="*/ 4 w 311"/>
                <a:gd name="T109" fmla="*/ 64 h 294"/>
                <a:gd name="T110" fmla="*/ 14 w 311"/>
                <a:gd name="T111" fmla="*/ 62 h 294"/>
                <a:gd name="T112" fmla="*/ 2 w 311"/>
                <a:gd name="T113" fmla="*/ 51 h 294"/>
                <a:gd name="T114" fmla="*/ 18 w 311"/>
                <a:gd name="T115" fmla="*/ 44 h 294"/>
                <a:gd name="T116" fmla="*/ 65 w 311"/>
                <a:gd name="T117" fmla="*/ 27 h 294"/>
                <a:gd name="T118" fmla="*/ 89 w 311"/>
                <a:gd name="T119" fmla="*/ 10 h 294"/>
                <a:gd name="T120" fmla="*/ 137 w 311"/>
                <a:gd name="T121" fmla="*/ 4 h 294"/>
                <a:gd name="T122" fmla="*/ 134 w 311"/>
                <a:gd name="T123" fmla="*/ 5 h 294"/>
                <a:gd name="T124" fmla="*/ 164 w 311"/>
                <a:gd name="T125" fmla="*/ 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94">
                  <a:moveTo>
                    <a:pt x="170" y="20"/>
                  </a:moveTo>
                  <a:lnTo>
                    <a:pt x="170" y="20"/>
                  </a:lnTo>
                  <a:lnTo>
                    <a:pt x="172" y="21"/>
                  </a:lnTo>
                  <a:lnTo>
                    <a:pt x="180" y="22"/>
                  </a:lnTo>
                  <a:lnTo>
                    <a:pt x="189" y="22"/>
                  </a:lnTo>
                  <a:lnTo>
                    <a:pt x="204" y="23"/>
                  </a:lnTo>
                  <a:lnTo>
                    <a:pt x="218" y="24"/>
                  </a:lnTo>
                  <a:lnTo>
                    <a:pt x="234" y="25"/>
                  </a:lnTo>
                  <a:lnTo>
                    <a:pt x="250" y="26"/>
                  </a:lnTo>
                  <a:lnTo>
                    <a:pt x="268" y="26"/>
                  </a:lnTo>
                  <a:lnTo>
                    <a:pt x="269" y="26"/>
                  </a:lnTo>
                  <a:lnTo>
                    <a:pt x="271" y="24"/>
                  </a:lnTo>
                  <a:lnTo>
                    <a:pt x="273" y="24"/>
                  </a:lnTo>
                  <a:lnTo>
                    <a:pt x="276" y="25"/>
                  </a:lnTo>
                  <a:lnTo>
                    <a:pt x="277" y="26"/>
                  </a:lnTo>
                  <a:lnTo>
                    <a:pt x="277" y="27"/>
                  </a:lnTo>
                  <a:lnTo>
                    <a:pt x="278" y="28"/>
                  </a:lnTo>
                  <a:lnTo>
                    <a:pt x="279" y="29"/>
                  </a:lnTo>
                  <a:lnTo>
                    <a:pt x="282" y="30"/>
                  </a:lnTo>
                  <a:lnTo>
                    <a:pt x="285" y="32"/>
                  </a:lnTo>
                  <a:lnTo>
                    <a:pt x="288" y="34"/>
                  </a:lnTo>
                  <a:lnTo>
                    <a:pt x="290" y="37"/>
                  </a:lnTo>
                  <a:lnTo>
                    <a:pt x="291" y="40"/>
                  </a:lnTo>
                  <a:lnTo>
                    <a:pt x="291" y="44"/>
                  </a:lnTo>
                  <a:lnTo>
                    <a:pt x="291" y="47"/>
                  </a:lnTo>
                  <a:lnTo>
                    <a:pt x="291" y="48"/>
                  </a:lnTo>
                  <a:lnTo>
                    <a:pt x="295" y="66"/>
                  </a:lnTo>
                  <a:lnTo>
                    <a:pt x="301" y="83"/>
                  </a:lnTo>
                  <a:lnTo>
                    <a:pt x="303" y="91"/>
                  </a:lnTo>
                  <a:lnTo>
                    <a:pt x="304" y="96"/>
                  </a:lnTo>
                  <a:lnTo>
                    <a:pt x="305" y="102"/>
                  </a:lnTo>
                  <a:lnTo>
                    <a:pt x="305" y="106"/>
                  </a:lnTo>
                  <a:lnTo>
                    <a:pt x="305" y="109"/>
                  </a:lnTo>
                  <a:lnTo>
                    <a:pt x="304" y="112"/>
                  </a:lnTo>
                  <a:lnTo>
                    <a:pt x="303" y="114"/>
                  </a:lnTo>
                  <a:lnTo>
                    <a:pt x="291" y="120"/>
                  </a:lnTo>
                  <a:lnTo>
                    <a:pt x="289" y="122"/>
                  </a:lnTo>
                  <a:lnTo>
                    <a:pt x="286" y="126"/>
                  </a:lnTo>
                  <a:lnTo>
                    <a:pt x="283" y="131"/>
                  </a:lnTo>
                  <a:lnTo>
                    <a:pt x="282" y="132"/>
                  </a:lnTo>
                  <a:lnTo>
                    <a:pt x="282" y="134"/>
                  </a:lnTo>
                  <a:lnTo>
                    <a:pt x="283" y="135"/>
                  </a:lnTo>
                  <a:lnTo>
                    <a:pt x="287" y="137"/>
                  </a:lnTo>
                  <a:lnTo>
                    <a:pt x="291" y="139"/>
                  </a:lnTo>
                  <a:lnTo>
                    <a:pt x="292" y="141"/>
                  </a:lnTo>
                  <a:lnTo>
                    <a:pt x="295" y="143"/>
                  </a:lnTo>
                  <a:lnTo>
                    <a:pt x="296" y="145"/>
                  </a:lnTo>
                  <a:lnTo>
                    <a:pt x="297" y="146"/>
                  </a:lnTo>
                  <a:lnTo>
                    <a:pt x="297" y="149"/>
                  </a:lnTo>
                  <a:lnTo>
                    <a:pt x="295" y="154"/>
                  </a:lnTo>
                  <a:lnTo>
                    <a:pt x="296" y="158"/>
                  </a:lnTo>
                  <a:lnTo>
                    <a:pt x="294" y="160"/>
                  </a:lnTo>
                  <a:lnTo>
                    <a:pt x="293" y="163"/>
                  </a:lnTo>
                  <a:lnTo>
                    <a:pt x="293" y="167"/>
                  </a:lnTo>
                  <a:lnTo>
                    <a:pt x="295" y="172"/>
                  </a:lnTo>
                  <a:lnTo>
                    <a:pt x="297" y="176"/>
                  </a:lnTo>
                  <a:lnTo>
                    <a:pt x="298" y="178"/>
                  </a:lnTo>
                  <a:lnTo>
                    <a:pt x="297" y="180"/>
                  </a:lnTo>
                  <a:lnTo>
                    <a:pt x="297" y="183"/>
                  </a:lnTo>
                  <a:lnTo>
                    <a:pt x="299" y="185"/>
                  </a:lnTo>
                  <a:lnTo>
                    <a:pt x="303" y="192"/>
                  </a:lnTo>
                  <a:lnTo>
                    <a:pt x="306" y="198"/>
                  </a:lnTo>
                  <a:lnTo>
                    <a:pt x="307" y="201"/>
                  </a:lnTo>
                  <a:lnTo>
                    <a:pt x="311" y="204"/>
                  </a:lnTo>
                  <a:lnTo>
                    <a:pt x="311" y="206"/>
                  </a:lnTo>
                  <a:lnTo>
                    <a:pt x="309" y="207"/>
                  </a:lnTo>
                  <a:lnTo>
                    <a:pt x="308" y="207"/>
                  </a:lnTo>
                  <a:lnTo>
                    <a:pt x="307" y="207"/>
                  </a:lnTo>
                  <a:lnTo>
                    <a:pt x="307" y="209"/>
                  </a:lnTo>
                  <a:lnTo>
                    <a:pt x="308" y="210"/>
                  </a:lnTo>
                  <a:lnTo>
                    <a:pt x="309" y="212"/>
                  </a:lnTo>
                  <a:lnTo>
                    <a:pt x="310" y="217"/>
                  </a:lnTo>
                  <a:lnTo>
                    <a:pt x="310" y="221"/>
                  </a:lnTo>
                  <a:lnTo>
                    <a:pt x="309" y="222"/>
                  </a:lnTo>
                  <a:lnTo>
                    <a:pt x="308" y="225"/>
                  </a:lnTo>
                  <a:lnTo>
                    <a:pt x="307" y="227"/>
                  </a:lnTo>
                  <a:lnTo>
                    <a:pt x="299" y="229"/>
                  </a:lnTo>
                  <a:lnTo>
                    <a:pt x="297" y="231"/>
                  </a:lnTo>
                  <a:lnTo>
                    <a:pt x="292" y="236"/>
                  </a:lnTo>
                  <a:lnTo>
                    <a:pt x="289" y="239"/>
                  </a:lnTo>
                  <a:lnTo>
                    <a:pt x="285" y="243"/>
                  </a:lnTo>
                  <a:lnTo>
                    <a:pt x="277" y="252"/>
                  </a:lnTo>
                  <a:lnTo>
                    <a:pt x="275" y="255"/>
                  </a:lnTo>
                  <a:lnTo>
                    <a:pt x="273" y="258"/>
                  </a:lnTo>
                  <a:lnTo>
                    <a:pt x="267" y="266"/>
                  </a:lnTo>
                  <a:lnTo>
                    <a:pt x="265" y="269"/>
                  </a:lnTo>
                  <a:lnTo>
                    <a:pt x="266" y="272"/>
                  </a:lnTo>
                  <a:lnTo>
                    <a:pt x="268" y="278"/>
                  </a:lnTo>
                  <a:lnTo>
                    <a:pt x="268" y="281"/>
                  </a:lnTo>
                  <a:lnTo>
                    <a:pt x="268" y="283"/>
                  </a:lnTo>
                  <a:lnTo>
                    <a:pt x="267" y="286"/>
                  </a:lnTo>
                  <a:lnTo>
                    <a:pt x="267" y="287"/>
                  </a:lnTo>
                  <a:lnTo>
                    <a:pt x="269" y="288"/>
                  </a:lnTo>
                  <a:lnTo>
                    <a:pt x="272" y="291"/>
                  </a:lnTo>
                  <a:lnTo>
                    <a:pt x="272" y="292"/>
                  </a:lnTo>
                  <a:lnTo>
                    <a:pt x="271" y="293"/>
                  </a:lnTo>
                  <a:lnTo>
                    <a:pt x="270" y="294"/>
                  </a:lnTo>
                  <a:lnTo>
                    <a:pt x="267" y="293"/>
                  </a:lnTo>
                  <a:lnTo>
                    <a:pt x="263" y="291"/>
                  </a:lnTo>
                  <a:lnTo>
                    <a:pt x="262" y="291"/>
                  </a:lnTo>
                  <a:lnTo>
                    <a:pt x="260" y="291"/>
                  </a:lnTo>
                  <a:lnTo>
                    <a:pt x="251" y="287"/>
                  </a:lnTo>
                  <a:lnTo>
                    <a:pt x="246" y="285"/>
                  </a:lnTo>
                  <a:lnTo>
                    <a:pt x="245" y="283"/>
                  </a:lnTo>
                  <a:lnTo>
                    <a:pt x="244" y="281"/>
                  </a:lnTo>
                  <a:lnTo>
                    <a:pt x="242" y="278"/>
                  </a:lnTo>
                  <a:lnTo>
                    <a:pt x="236" y="277"/>
                  </a:lnTo>
                  <a:lnTo>
                    <a:pt x="234" y="275"/>
                  </a:lnTo>
                  <a:lnTo>
                    <a:pt x="225" y="274"/>
                  </a:lnTo>
                  <a:lnTo>
                    <a:pt x="221" y="274"/>
                  </a:lnTo>
                  <a:lnTo>
                    <a:pt x="218" y="275"/>
                  </a:lnTo>
                  <a:lnTo>
                    <a:pt x="216" y="275"/>
                  </a:lnTo>
                  <a:lnTo>
                    <a:pt x="214" y="279"/>
                  </a:lnTo>
                  <a:lnTo>
                    <a:pt x="212" y="280"/>
                  </a:lnTo>
                  <a:lnTo>
                    <a:pt x="210" y="280"/>
                  </a:lnTo>
                  <a:lnTo>
                    <a:pt x="208" y="279"/>
                  </a:lnTo>
                  <a:lnTo>
                    <a:pt x="206" y="277"/>
                  </a:lnTo>
                  <a:lnTo>
                    <a:pt x="202" y="276"/>
                  </a:lnTo>
                  <a:lnTo>
                    <a:pt x="199" y="277"/>
                  </a:lnTo>
                  <a:lnTo>
                    <a:pt x="198" y="276"/>
                  </a:lnTo>
                  <a:lnTo>
                    <a:pt x="196" y="276"/>
                  </a:lnTo>
                  <a:lnTo>
                    <a:pt x="195" y="277"/>
                  </a:lnTo>
                  <a:lnTo>
                    <a:pt x="194" y="276"/>
                  </a:lnTo>
                  <a:lnTo>
                    <a:pt x="192" y="277"/>
                  </a:lnTo>
                  <a:lnTo>
                    <a:pt x="190" y="279"/>
                  </a:lnTo>
                  <a:lnTo>
                    <a:pt x="188" y="280"/>
                  </a:lnTo>
                  <a:lnTo>
                    <a:pt x="186" y="282"/>
                  </a:lnTo>
                  <a:lnTo>
                    <a:pt x="185" y="286"/>
                  </a:lnTo>
                  <a:lnTo>
                    <a:pt x="180" y="284"/>
                  </a:lnTo>
                  <a:lnTo>
                    <a:pt x="179" y="285"/>
                  </a:lnTo>
                  <a:lnTo>
                    <a:pt x="177" y="286"/>
                  </a:lnTo>
                  <a:lnTo>
                    <a:pt x="175" y="285"/>
                  </a:lnTo>
                  <a:lnTo>
                    <a:pt x="176" y="284"/>
                  </a:lnTo>
                  <a:lnTo>
                    <a:pt x="176" y="282"/>
                  </a:lnTo>
                  <a:lnTo>
                    <a:pt x="176" y="280"/>
                  </a:lnTo>
                  <a:lnTo>
                    <a:pt x="176" y="277"/>
                  </a:lnTo>
                  <a:lnTo>
                    <a:pt x="174" y="276"/>
                  </a:lnTo>
                  <a:lnTo>
                    <a:pt x="172" y="276"/>
                  </a:lnTo>
                  <a:lnTo>
                    <a:pt x="171" y="275"/>
                  </a:lnTo>
                  <a:lnTo>
                    <a:pt x="171" y="275"/>
                  </a:lnTo>
                  <a:lnTo>
                    <a:pt x="170" y="273"/>
                  </a:lnTo>
                  <a:lnTo>
                    <a:pt x="168" y="271"/>
                  </a:lnTo>
                  <a:lnTo>
                    <a:pt x="167" y="267"/>
                  </a:lnTo>
                  <a:lnTo>
                    <a:pt x="165" y="266"/>
                  </a:lnTo>
                  <a:lnTo>
                    <a:pt x="164" y="268"/>
                  </a:lnTo>
                  <a:lnTo>
                    <a:pt x="161" y="270"/>
                  </a:lnTo>
                  <a:lnTo>
                    <a:pt x="159" y="270"/>
                  </a:lnTo>
                  <a:lnTo>
                    <a:pt x="156" y="276"/>
                  </a:lnTo>
                  <a:lnTo>
                    <a:pt x="151" y="276"/>
                  </a:lnTo>
                  <a:lnTo>
                    <a:pt x="150" y="273"/>
                  </a:lnTo>
                  <a:lnTo>
                    <a:pt x="150" y="271"/>
                  </a:lnTo>
                  <a:lnTo>
                    <a:pt x="146" y="270"/>
                  </a:lnTo>
                  <a:lnTo>
                    <a:pt x="146" y="269"/>
                  </a:lnTo>
                  <a:lnTo>
                    <a:pt x="146" y="266"/>
                  </a:lnTo>
                  <a:lnTo>
                    <a:pt x="139" y="259"/>
                  </a:lnTo>
                  <a:lnTo>
                    <a:pt x="138" y="256"/>
                  </a:lnTo>
                  <a:lnTo>
                    <a:pt x="138" y="255"/>
                  </a:lnTo>
                  <a:lnTo>
                    <a:pt x="138" y="253"/>
                  </a:lnTo>
                  <a:lnTo>
                    <a:pt x="137" y="252"/>
                  </a:lnTo>
                  <a:lnTo>
                    <a:pt x="131" y="250"/>
                  </a:lnTo>
                  <a:lnTo>
                    <a:pt x="130" y="251"/>
                  </a:lnTo>
                  <a:lnTo>
                    <a:pt x="129" y="250"/>
                  </a:lnTo>
                  <a:lnTo>
                    <a:pt x="127" y="249"/>
                  </a:lnTo>
                  <a:lnTo>
                    <a:pt x="123" y="247"/>
                  </a:lnTo>
                  <a:lnTo>
                    <a:pt x="123" y="247"/>
                  </a:lnTo>
                  <a:lnTo>
                    <a:pt x="122" y="245"/>
                  </a:lnTo>
                  <a:lnTo>
                    <a:pt x="121" y="245"/>
                  </a:lnTo>
                  <a:lnTo>
                    <a:pt x="121" y="246"/>
                  </a:lnTo>
                  <a:lnTo>
                    <a:pt x="120" y="247"/>
                  </a:lnTo>
                  <a:lnTo>
                    <a:pt x="116" y="248"/>
                  </a:lnTo>
                  <a:lnTo>
                    <a:pt x="115" y="248"/>
                  </a:lnTo>
                  <a:lnTo>
                    <a:pt x="114" y="247"/>
                  </a:lnTo>
                  <a:lnTo>
                    <a:pt x="113" y="244"/>
                  </a:lnTo>
                  <a:lnTo>
                    <a:pt x="110" y="242"/>
                  </a:lnTo>
                  <a:lnTo>
                    <a:pt x="109" y="241"/>
                  </a:lnTo>
                  <a:lnTo>
                    <a:pt x="108" y="240"/>
                  </a:lnTo>
                  <a:lnTo>
                    <a:pt x="108" y="239"/>
                  </a:lnTo>
                  <a:lnTo>
                    <a:pt x="111" y="238"/>
                  </a:lnTo>
                  <a:lnTo>
                    <a:pt x="112" y="236"/>
                  </a:lnTo>
                  <a:lnTo>
                    <a:pt x="112" y="232"/>
                  </a:lnTo>
                  <a:lnTo>
                    <a:pt x="111" y="232"/>
                  </a:lnTo>
                  <a:lnTo>
                    <a:pt x="110" y="233"/>
                  </a:lnTo>
                  <a:lnTo>
                    <a:pt x="107" y="234"/>
                  </a:lnTo>
                  <a:lnTo>
                    <a:pt x="104" y="235"/>
                  </a:lnTo>
                  <a:lnTo>
                    <a:pt x="102" y="235"/>
                  </a:lnTo>
                  <a:lnTo>
                    <a:pt x="94" y="229"/>
                  </a:lnTo>
                  <a:lnTo>
                    <a:pt x="89" y="227"/>
                  </a:lnTo>
                  <a:lnTo>
                    <a:pt x="86" y="226"/>
                  </a:lnTo>
                  <a:lnTo>
                    <a:pt x="85" y="227"/>
                  </a:lnTo>
                  <a:lnTo>
                    <a:pt x="87" y="230"/>
                  </a:lnTo>
                  <a:lnTo>
                    <a:pt x="89" y="234"/>
                  </a:lnTo>
                  <a:lnTo>
                    <a:pt x="89" y="235"/>
                  </a:lnTo>
                  <a:lnTo>
                    <a:pt x="86" y="237"/>
                  </a:lnTo>
                  <a:lnTo>
                    <a:pt x="84" y="238"/>
                  </a:lnTo>
                  <a:lnTo>
                    <a:pt x="82" y="239"/>
                  </a:lnTo>
                  <a:lnTo>
                    <a:pt x="81" y="241"/>
                  </a:lnTo>
                  <a:lnTo>
                    <a:pt x="79" y="242"/>
                  </a:lnTo>
                  <a:lnTo>
                    <a:pt x="78" y="242"/>
                  </a:lnTo>
                  <a:lnTo>
                    <a:pt x="77" y="241"/>
                  </a:lnTo>
                  <a:lnTo>
                    <a:pt x="73" y="235"/>
                  </a:lnTo>
                  <a:lnTo>
                    <a:pt x="69" y="230"/>
                  </a:lnTo>
                  <a:lnTo>
                    <a:pt x="68" y="229"/>
                  </a:lnTo>
                  <a:lnTo>
                    <a:pt x="67" y="229"/>
                  </a:lnTo>
                  <a:lnTo>
                    <a:pt x="65" y="228"/>
                  </a:lnTo>
                  <a:lnTo>
                    <a:pt x="65" y="226"/>
                  </a:lnTo>
                  <a:lnTo>
                    <a:pt x="66" y="225"/>
                  </a:lnTo>
                  <a:lnTo>
                    <a:pt x="67" y="223"/>
                  </a:lnTo>
                  <a:lnTo>
                    <a:pt x="69" y="223"/>
                  </a:lnTo>
                  <a:lnTo>
                    <a:pt x="70" y="222"/>
                  </a:lnTo>
                  <a:lnTo>
                    <a:pt x="70" y="221"/>
                  </a:lnTo>
                  <a:lnTo>
                    <a:pt x="71" y="219"/>
                  </a:lnTo>
                  <a:lnTo>
                    <a:pt x="71" y="218"/>
                  </a:lnTo>
                  <a:lnTo>
                    <a:pt x="69" y="217"/>
                  </a:lnTo>
                  <a:lnTo>
                    <a:pt x="67" y="215"/>
                  </a:lnTo>
                  <a:lnTo>
                    <a:pt x="60" y="216"/>
                  </a:lnTo>
                  <a:lnTo>
                    <a:pt x="58" y="217"/>
                  </a:lnTo>
                  <a:lnTo>
                    <a:pt x="57" y="216"/>
                  </a:lnTo>
                  <a:lnTo>
                    <a:pt x="56" y="214"/>
                  </a:lnTo>
                  <a:lnTo>
                    <a:pt x="55" y="214"/>
                  </a:lnTo>
                  <a:lnTo>
                    <a:pt x="52" y="212"/>
                  </a:lnTo>
                  <a:lnTo>
                    <a:pt x="50" y="211"/>
                  </a:lnTo>
                  <a:lnTo>
                    <a:pt x="47" y="210"/>
                  </a:lnTo>
                  <a:lnTo>
                    <a:pt x="41" y="208"/>
                  </a:lnTo>
                  <a:lnTo>
                    <a:pt x="39" y="208"/>
                  </a:lnTo>
                  <a:lnTo>
                    <a:pt x="38" y="207"/>
                  </a:lnTo>
                  <a:lnTo>
                    <a:pt x="37" y="206"/>
                  </a:lnTo>
                  <a:lnTo>
                    <a:pt x="35" y="204"/>
                  </a:lnTo>
                  <a:lnTo>
                    <a:pt x="35" y="200"/>
                  </a:lnTo>
                  <a:lnTo>
                    <a:pt x="31" y="198"/>
                  </a:lnTo>
                  <a:lnTo>
                    <a:pt x="27" y="197"/>
                  </a:lnTo>
                  <a:lnTo>
                    <a:pt x="26" y="198"/>
                  </a:lnTo>
                  <a:lnTo>
                    <a:pt x="27" y="202"/>
                  </a:lnTo>
                  <a:lnTo>
                    <a:pt x="26" y="204"/>
                  </a:lnTo>
                  <a:lnTo>
                    <a:pt x="24" y="205"/>
                  </a:lnTo>
                  <a:lnTo>
                    <a:pt x="21" y="205"/>
                  </a:lnTo>
                  <a:lnTo>
                    <a:pt x="21" y="204"/>
                  </a:lnTo>
                  <a:lnTo>
                    <a:pt x="24" y="198"/>
                  </a:lnTo>
                  <a:lnTo>
                    <a:pt x="26" y="193"/>
                  </a:lnTo>
                  <a:lnTo>
                    <a:pt x="27" y="186"/>
                  </a:lnTo>
                  <a:lnTo>
                    <a:pt x="25" y="179"/>
                  </a:lnTo>
                  <a:lnTo>
                    <a:pt x="25" y="176"/>
                  </a:lnTo>
                  <a:lnTo>
                    <a:pt x="24" y="175"/>
                  </a:lnTo>
                  <a:lnTo>
                    <a:pt x="18" y="172"/>
                  </a:lnTo>
                  <a:lnTo>
                    <a:pt x="18" y="171"/>
                  </a:lnTo>
                  <a:lnTo>
                    <a:pt x="19" y="167"/>
                  </a:lnTo>
                  <a:lnTo>
                    <a:pt x="18" y="165"/>
                  </a:lnTo>
                  <a:lnTo>
                    <a:pt x="17" y="163"/>
                  </a:lnTo>
                  <a:lnTo>
                    <a:pt x="15" y="160"/>
                  </a:lnTo>
                  <a:lnTo>
                    <a:pt x="14" y="157"/>
                  </a:lnTo>
                  <a:lnTo>
                    <a:pt x="17" y="153"/>
                  </a:lnTo>
                  <a:lnTo>
                    <a:pt x="17" y="150"/>
                  </a:lnTo>
                  <a:lnTo>
                    <a:pt x="18" y="146"/>
                  </a:lnTo>
                  <a:lnTo>
                    <a:pt x="19" y="144"/>
                  </a:lnTo>
                  <a:lnTo>
                    <a:pt x="19" y="144"/>
                  </a:lnTo>
                  <a:lnTo>
                    <a:pt x="18" y="142"/>
                  </a:lnTo>
                  <a:lnTo>
                    <a:pt x="17" y="140"/>
                  </a:lnTo>
                  <a:lnTo>
                    <a:pt x="18" y="138"/>
                  </a:lnTo>
                  <a:lnTo>
                    <a:pt x="17" y="135"/>
                  </a:lnTo>
                  <a:lnTo>
                    <a:pt x="15" y="134"/>
                  </a:lnTo>
                  <a:lnTo>
                    <a:pt x="14" y="132"/>
                  </a:lnTo>
                  <a:lnTo>
                    <a:pt x="13" y="130"/>
                  </a:lnTo>
                  <a:lnTo>
                    <a:pt x="13" y="126"/>
                  </a:lnTo>
                  <a:lnTo>
                    <a:pt x="15" y="121"/>
                  </a:lnTo>
                  <a:lnTo>
                    <a:pt x="12" y="115"/>
                  </a:lnTo>
                  <a:lnTo>
                    <a:pt x="4" y="108"/>
                  </a:lnTo>
                  <a:lnTo>
                    <a:pt x="0" y="103"/>
                  </a:lnTo>
                  <a:lnTo>
                    <a:pt x="0" y="100"/>
                  </a:lnTo>
                  <a:lnTo>
                    <a:pt x="2" y="98"/>
                  </a:lnTo>
                  <a:lnTo>
                    <a:pt x="5" y="96"/>
                  </a:lnTo>
                  <a:lnTo>
                    <a:pt x="7" y="91"/>
                  </a:lnTo>
                  <a:lnTo>
                    <a:pt x="9" y="87"/>
                  </a:lnTo>
                  <a:lnTo>
                    <a:pt x="9" y="86"/>
                  </a:lnTo>
                  <a:lnTo>
                    <a:pt x="9" y="82"/>
                  </a:lnTo>
                  <a:lnTo>
                    <a:pt x="5" y="68"/>
                  </a:lnTo>
                  <a:lnTo>
                    <a:pt x="4" y="64"/>
                  </a:lnTo>
                  <a:lnTo>
                    <a:pt x="4" y="60"/>
                  </a:lnTo>
                  <a:lnTo>
                    <a:pt x="4" y="59"/>
                  </a:lnTo>
                  <a:lnTo>
                    <a:pt x="11" y="62"/>
                  </a:lnTo>
                  <a:lnTo>
                    <a:pt x="14" y="64"/>
                  </a:lnTo>
                  <a:lnTo>
                    <a:pt x="14" y="62"/>
                  </a:lnTo>
                  <a:lnTo>
                    <a:pt x="13" y="60"/>
                  </a:lnTo>
                  <a:lnTo>
                    <a:pt x="13" y="58"/>
                  </a:lnTo>
                  <a:lnTo>
                    <a:pt x="13" y="54"/>
                  </a:lnTo>
                  <a:lnTo>
                    <a:pt x="7" y="52"/>
                  </a:lnTo>
                  <a:lnTo>
                    <a:pt x="2" y="51"/>
                  </a:lnTo>
                  <a:lnTo>
                    <a:pt x="2" y="49"/>
                  </a:lnTo>
                  <a:lnTo>
                    <a:pt x="2" y="47"/>
                  </a:lnTo>
                  <a:lnTo>
                    <a:pt x="3" y="48"/>
                  </a:lnTo>
                  <a:lnTo>
                    <a:pt x="8" y="49"/>
                  </a:lnTo>
                  <a:lnTo>
                    <a:pt x="18" y="44"/>
                  </a:lnTo>
                  <a:lnTo>
                    <a:pt x="36" y="37"/>
                  </a:lnTo>
                  <a:lnTo>
                    <a:pt x="55" y="31"/>
                  </a:lnTo>
                  <a:lnTo>
                    <a:pt x="59" y="30"/>
                  </a:lnTo>
                  <a:lnTo>
                    <a:pt x="64" y="29"/>
                  </a:lnTo>
                  <a:lnTo>
                    <a:pt x="65" y="27"/>
                  </a:lnTo>
                  <a:lnTo>
                    <a:pt x="67" y="25"/>
                  </a:lnTo>
                  <a:lnTo>
                    <a:pt x="70" y="21"/>
                  </a:lnTo>
                  <a:lnTo>
                    <a:pt x="76" y="15"/>
                  </a:lnTo>
                  <a:lnTo>
                    <a:pt x="86" y="13"/>
                  </a:lnTo>
                  <a:lnTo>
                    <a:pt x="89" y="10"/>
                  </a:lnTo>
                  <a:lnTo>
                    <a:pt x="97" y="6"/>
                  </a:lnTo>
                  <a:lnTo>
                    <a:pt x="116" y="1"/>
                  </a:lnTo>
                  <a:lnTo>
                    <a:pt x="123" y="0"/>
                  </a:lnTo>
                  <a:lnTo>
                    <a:pt x="130" y="0"/>
                  </a:lnTo>
                  <a:lnTo>
                    <a:pt x="137" y="4"/>
                  </a:lnTo>
                  <a:lnTo>
                    <a:pt x="144" y="8"/>
                  </a:lnTo>
                  <a:lnTo>
                    <a:pt x="145" y="11"/>
                  </a:lnTo>
                  <a:lnTo>
                    <a:pt x="142" y="9"/>
                  </a:lnTo>
                  <a:lnTo>
                    <a:pt x="136" y="5"/>
                  </a:lnTo>
                  <a:lnTo>
                    <a:pt x="134" y="5"/>
                  </a:lnTo>
                  <a:lnTo>
                    <a:pt x="139" y="17"/>
                  </a:lnTo>
                  <a:lnTo>
                    <a:pt x="141" y="22"/>
                  </a:lnTo>
                  <a:lnTo>
                    <a:pt x="146" y="25"/>
                  </a:lnTo>
                  <a:lnTo>
                    <a:pt x="151" y="26"/>
                  </a:lnTo>
                  <a:lnTo>
                    <a:pt x="164" y="24"/>
                  </a:lnTo>
                  <a:lnTo>
                    <a:pt x="169"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12" name="Portugal">
              <a:extLst>
                <a:ext uri="{FF2B5EF4-FFF2-40B4-BE49-F238E27FC236}">
                  <a16:creationId xmlns:a16="http://schemas.microsoft.com/office/drawing/2014/main" id="{A4DCE269-BB40-43B5-8234-EC8CCF259CD3}"/>
                </a:ext>
              </a:extLst>
            </p:cNvPr>
            <p:cNvSpPr>
              <a:spLocks noEditPoints="1"/>
            </p:cNvSpPr>
            <p:nvPr/>
          </p:nvSpPr>
          <p:spPr bwMode="auto">
            <a:xfrm>
              <a:off x="4877154" y="3418487"/>
              <a:ext cx="754415" cy="315819"/>
            </a:xfrm>
            <a:custGeom>
              <a:avLst/>
              <a:gdLst>
                <a:gd name="T0" fmla="*/ 452 w 781"/>
                <a:gd name="T1" fmla="*/ 367 h 372"/>
                <a:gd name="T2" fmla="*/ 440 w 781"/>
                <a:gd name="T3" fmla="*/ 369 h 372"/>
                <a:gd name="T4" fmla="*/ 195 w 781"/>
                <a:gd name="T5" fmla="*/ 209 h 372"/>
                <a:gd name="T6" fmla="*/ 190 w 781"/>
                <a:gd name="T7" fmla="*/ 206 h 372"/>
                <a:gd name="T8" fmla="*/ 175 w 781"/>
                <a:gd name="T9" fmla="*/ 174 h 372"/>
                <a:gd name="T10" fmla="*/ 188 w 781"/>
                <a:gd name="T11" fmla="*/ 178 h 372"/>
                <a:gd name="T12" fmla="*/ 169 w 781"/>
                <a:gd name="T13" fmla="*/ 172 h 372"/>
                <a:gd name="T14" fmla="*/ 100 w 781"/>
                <a:gd name="T15" fmla="*/ 152 h 372"/>
                <a:gd name="T16" fmla="*/ 85 w 781"/>
                <a:gd name="T17" fmla="*/ 150 h 372"/>
                <a:gd name="T18" fmla="*/ 82 w 781"/>
                <a:gd name="T19" fmla="*/ 147 h 372"/>
                <a:gd name="T20" fmla="*/ 82 w 781"/>
                <a:gd name="T21" fmla="*/ 144 h 372"/>
                <a:gd name="T22" fmla="*/ 109 w 781"/>
                <a:gd name="T23" fmla="*/ 146 h 372"/>
                <a:gd name="T24" fmla="*/ 103 w 781"/>
                <a:gd name="T25" fmla="*/ 143 h 372"/>
                <a:gd name="T26" fmla="*/ 124 w 781"/>
                <a:gd name="T27" fmla="*/ 142 h 372"/>
                <a:gd name="T28" fmla="*/ 129 w 781"/>
                <a:gd name="T29" fmla="*/ 137 h 372"/>
                <a:gd name="T30" fmla="*/ 4 w 781"/>
                <a:gd name="T31" fmla="*/ 112 h 372"/>
                <a:gd name="T32" fmla="*/ 2 w 781"/>
                <a:gd name="T33" fmla="*/ 107 h 372"/>
                <a:gd name="T34" fmla="*/ 721 w 781"/>
                <a:gd name="T35" fmla="*/ 14 h 372"/>
                <a:gd name="T36" fmla="*/ 735 w 781"/>
                <a:gd name="T37" fmla="*/ 10 h 372"/>
                <a:gd name="T38" fmla="*/ 748 w 781"/>
                <a:gd name="T39" fmla="*/ 11 h 372"/>
                <a:gd name="T40" fmla="*/ 752 w 781"/>
                <a:gd name="T41" fmla="*/ 7 h 372"/>
                <a:gd name="T42" fmla="*/ 764 w 781"/>
                <a:gd name="T43" fmla="*/ 8 h 372"/>
                <a:gd name="T44" fmla="*/ 771 w 781"/>
                <a:gd name="T45" fmla="*/ 15 h 372"/>
                <a:gd name="T46" fmla="*/ 778 w 781"/>
                <a:gd name="T47" fmla="*/ 21 h 372"/>
                <a:gd name="T48" fmla="*/ 779 w 781"/>
                <a:gd name="T49" fmla="*/ 28 h 372"/>
                <a:gd name="T50" fmla="*/ 761 w 781"/>
                <a:gd name="T51" fmla="*/ 45 h 372"/>
                <a:gd name="T52" fmla="*/ 763 w 781"/>
                <a:gd name="T53" fmla="*/ 61 h 372"/>
                <a:gd name="T54" fmla="*/ 762 w 781"/>
                <a:gd name="T55" fmla="*/ 73 h 372"/>
                <a:gd name="T56" fmla="*/ 756 w 781"/>
                <a:gd name="T57" fmla="*/ 81 h 372"/>
                <a:gd name="T58" fmla="*/ 758 w 781"/>
                <a:gd name="T59" fmla="*/ 96 h 372"/>
                <a:gd name="T60" fmla="*/ 740 w 781"/>
                <a:gd name="T61" fmla="*/ 102 h 372"/>
                <a:gd name="T62" fmla="*/ 747 w 781"/>
                <a:gd name="T63" fmla="*/ 115 h 372"/>
                <a:gd name="T64" fmla="*/ 755 w 781"/>
                <a:gd name="T65" fmla="*/ 132 h 372"/>
                <a:gd name="T66" fmla="*/ 747 w 781"/>
                <a:gd name="T67" fmla="*/ 146 h 372"/>
                <a:gd name="T68" fmla="*/ 758 w 781"/>
                <a:gd name="T69" fmla="*/ 161 h 372"/>
                <a:gd name="T70" fmla="*/ 748 w 781"/>
                <a:gd name="T71" fmla="*/ 172 h 372"/>
                <a:gd name="T72" fmla="*/ 742 w 781"/>
                <a:gd name="T73" fmla="*/ 190 h 372"/>
                <a:gd name="T74" fmla="*/ 721 w 781"/>
                <a:gd name="T75" fmla="*/ 204 h 372"/>
                <a:gd name="T76" fmla="*/ 696 w 781"/>
                <a:gd name="T77" fmla="*/ 206 h 372"/>
                <a:gd name="T78" fmla="*/ 701 w 781"/>
                <a:gd name="T79" fmla="*/ 178 h 372"/>
                <a:gd name="T80" fmla="*/ 698 w 781"/>
                <a:gd name="T81" fmla="*/ 150 h 372"/>
                <a:gd name="T82" fmla="*/ 697 w 781"/>
                <a:gd name="T83" fmla="*/ 148 h 372"/>
                <a:gd name="T84" fmla="*/ 687 w 781"/>
                <a:gd name="T85" fmla="*/ 142 h 372"/>
                <a:gd name="T86" fmla="*/ 694 w 781"/>
                <a:gd name="T87" fmla="*/ 132 h 372"/>
                <a:gd name="T88" fmla="*/ 692 w 781"/>
                <a:gd name="T89" fmla="*/ 135 h 372"/>
                <a:gd name="T90" fmla="*/ 680 w 781"/>
                <a:gd name="T91" fmla="*/ 139 h 372"/>
                <a:gd name="T92" fmla="*/ 683 w 781"/>
                <a:gd name="T93" fmla="*/ 118 h 372"/>
                <a:gd name="T94" fmla="*/ 690 w 781"/>
                <a:gd name="T95" fmla="*/ 107 h 372"/>
                <a:gd name="T96" fmla="*/ 699 w 781"/>
                <a:gd name="T97" fmla="*/ 78 h 372"/>
                <a:gd name="T98" fmla="*/ 705 w 781"/>
                <a:gd name="T99" fmla="*/ 46 h 372"/>
                <a:gd name="T100" fmla="*/ 700 w 781"/>
                <a:gd name="T101" fmla="*/ 20 h 372"/>
                <a:gd name="T102" fmla="*/ 701 w 781"/>
                <a:gd name="T103" fmla="*/ 8 h 372"/>
                <a:gd name="T104" fmla="*/ 717 w 781"/>
                <a:gd name="T105" fmla="*/ 0 h 372"/>
                <a:gd name="T106" fmla="*/ 722 w 781"/>
                <a:gd name="T107" fmla="*/ 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1" h="372">
                  <a:moveTo>
                    <a:pt x="439" y="364"/>
                  </a:moveTo>
                  <a:lnTo>
                    <a:pt x="439" y="364"/>
                  </a:lnTo>
                  <a:lnTo>
                    <a:pt x="443" y="366"/>
                  </a:lnTo>
                  <a:lnTo>
                    <a:pt x="447" y="365"/>
                  </a:lnTo>
                  <a:lnTo>
                    <a:pt x="452" y="367"/>
                  </a:lnTo>
                  <a:lnTo>
                    <a:pt x="455" y="368"/>
                  </a:lnTo>
                  <a:lnTo>
                    <a:pt x="452" y="370"/>
                  </a:lnTo>
                  <a:lnTo>
                    <a:pt x="450" y="372"/>
                  </a:lnTo>
                  <a:lnTo>
                    <a:pt x="444" y="371"/>
                  </a:lnTo>
                  <a:lnTo>
                    <a:pt x="440" y="369"/>
                  </a:lnTo>
                  <a:lnTo>
                    <a:pt x="438" y="367"/>
                  </a:lnTo>
                  <a:lnTo>
                    <a:pt x="437" y="366"/>
                  </a:lnTo>
                  <a:lnTo>
                    <a:pt x="439" y="364"/>
                  </a:lnTo>
                  <a:close/>
                  <a:moveTo>
                    <a:pt x="195" y="209"/>
                  </a:moveTo>
                  <a:lnTo>
                    <a:pt x="195" y="209"/>
                  </a:lnTo>
                  <a:lnTo>
                    <a:pt x="195" y="209"/>
                  </a:lnTo>
                  <a:lnTo>
                    <a:pt x="193" y="209"/>
                  </a:lnTo>
                  <a:lnTo>
                    <a:pt x="191" y="209"/>
                  </a:lnTo>
                  <a:lnTo>
                    <a:pt x="189" y="207"/>
                  </a:lnTo>
                  <a:lnTo>
                    <a:pt x="190" y="206"/>
                  </a:lnTo>
                  <a:lnTo>
                    <a:pt x="193" y="206"/>
                  </a:lnTo>
                  <a:lnTo>
                    <a:pt x="194" y="207"/>
                  </a:lnTo>
                  <a:lnTo>
                    <a:pt x="195" y="209"/>
                  </a:lnTo>
                  <a:close/>
                  <a:moveTo>
                    <a:pt x="175" y="174"/>
                  </a:moveTo>
                  <a:lnTo>
                    <a:pt x="175" y="174"/>
                  </a:lnTo>
                  <a:lnTo>
                    <a:pt x="177" y="175"/>
                  </a:lnTo>
                  <a:lnTo>
                    <a:pt x="187" y="174"/>
                  </a:lnTo>
                  <a:lnTo>
                    <a:pt x="190" y="174"/>
                  </a:lnTo>
                  <a:lnTo>
                    <a:pt x="190" y="177"/>
                  </a:lnTo>
                  <a:lnTo>
                    <a:pt x="188" y="178"/>
                  </a:lnTo>
                  <a:lnTo>
                    <a:pt x="182" y="179"/>
                  </a:lnTo>
                  <a:lnTo>
                    <a:pt x="173" y="177"/>
                  </a:lnTo>
                  <a:lnTo>
                    <a:pt x="170" y="175"/>
                  </a:lnTo>
                  <a:lnTo>
                    <a:pt x="169" y="173"/>
                  </a:lnTo>
                  <a:lnTo>
                    <a:pt x="169" y="172"/>
                  </a:lnTo>
                  <a:lnTo>
                    <a:pt x="171" y="172"/>
                  </a:lnTo>
                  <a:lnTo>
                    <a:pt x="175" y="174"/>
                  </a:lnTo>
                  <a:close/>
                  <a:moveTo>
                    <a:pt x="97" y="150"/>
                  </a:moveTo>
                  <a:lnTo>
                    <a:pt x="97" y="150"/>
                  </a:lnTo>
                  <a:lnTo>
                    <a:pt x="100" y="152"/>
                  </a:lnTo>
                  <a:lnTo>
                    <a:pt x="96" y="152"/>
                  </a:lnTo>
                  <a:lnTo>
                    <a:pt x="95" y="153"/>
                  </a:lnTo>
                  <a:lnTo>
                    <a:pt x="92" y="152"/>
                  </a:lnTo>
                  <a:lnTo>
                    <a:pt x="88" y="152"/>
                  </a:lnTo>
                  <a:lnTo>
                    <a:pt x="85" y="150"/>
                  </a:lnTo>
                  <a:lnTo>
                    <a:pt x="85" y="148"/>
                  </a:lnTo>
                  <a:lnTo>
                    <a:pt x="86" y="146"/>
                  </a:lnTo>
                  <a:lnTo>
                    <a:pt x="89" y="146"/>
                  </a:lnTo>
                  <a:lnTo>
                    <a:pt x="97" y="150"/>
                  </a:lnTo>
                  <a:close/>
                  <a:moveTo>
                    <a:pt x="82" y="147"/>
                  </a:moveTo>
                  <a:lnTo>
                    <a:pt x="82" y="147"/>
                  </a:lnTo>
                  <a:lnTo>
                    <a:pt x="79" y="147"/>
                  </a:lnTo>
                  <a:lnTo>
                    <a:pt x="76" y="144"/>
                  </a:lnTo>
                  <a:lnTo>
                    <a:pt x="80" y="143"/>
                  </a:lnTo>
                  <a:lnTo>
                    <a:pt x="82" y="144"/>
                  </a:lnTo>
                  <a:lnTo>
                    <a:pt x="83" y="145"/>
                  </a:lnTo>
                  <a:lnTo>
                    <a:pt x="83" y="146"/>
                  </a:lnTo>
                  <a:lnTo>
                    <a:pt x="82" y="147"/>
                  </a:lnTo>
                  <a:close/>
                  <a:moveTo>
                    <a:pt x="109" y="146"/>
                  </a:moveTo>
                  <a:lnTo>
                    <a:pt x="109" y="146"/>
                  </a:lnTo>
                  <a:lnTo>
                    <a:pt x="107" y="147"/>
                  </a:lnTo>
                  <a:lnTo>
                    <a:pt x="99" y="143"/>
                  </a:lnTo>
                  <a:lnTo>
                    <a:pt x="96" y="142"/>
                  </a:lnTo>
                  <a:lnTo>
                    <a:pt x="92" y="139"/>
                  </a:lnTo>
                  <a:lnTo>
                    <a:pt x="103" y="143"/>
                  </a:lnTo>
                  <a:lnTo>
                    <a:pt x="109" y="146"/>
                  </a:lnTo>
                  <a:close/>
                  <a:moveTo>
                    <a:pt x="131" y="143"/>
                  </a:moveTo>
                  <a:lnTo>
                    <a:pt x="131" y="143"/>
                  </a:lnTo>
                  <a:lnTo>
                    <a:pt x="130" y="143"/>
                  </a:lnTo>
                  <a:lnTo>
                    <a:pt x="124" y="142"/>
                  </a:lnTo>
                  <a:lnTo>
                    <a:pt x="122" y="140"/>
                  </a:lnTo>
                  <a:lnTo>
                    <a:pt x="121" y="138"/>
                  </a:lnTo>
                  <a:lnTo>
                    <a:pt x="122" y="137"/>
                  </a:lnTo>
                  <a:lnTo>
                    <a:pt x="125" y="136"/>
                  </a:lnTo>
                  <a:lnTo>
                    <a:pt x="129" y="137"/>
                  </a:lnTo>
                  <a:lnTo>
                    <a:pt x="132" y="139"/>
                  </a:lnTo>
                  <a:lnTo>
                    <a:pt x="132" y="141"/>
                  </a:lnTo>
                  <a:lnTo>
                    <a:pt x="131" y="143"/>
                  </a:lnTo>
                  <a:close/>
                  <a:moveTo>
                    <a:pt x="4" y="112"/>
                  </a:moveTo>
                  <a:lnTo>
                    <a:pt x="4" y="112"/>
                  </a:lnTo>
                  <a:lnTo>
                    <a:pt x="3" y="114"/>
                  </a:lnTo>
                  <a:lnTo>
                    <a:pt x="0" y="113"/>
                  </a:lnTo>
                  <a:lnTo>
                    <a:pt x="0" y="113"/>
                  </a:lnTo>
                  <a:lnTo>
                    <a:pt x="0" y="108"/>
                  </a:lnTo>
                  <a:lnTo>
                    <a:pt x="2" y="107"/>
                  </a:lnTo>
                  <a:lnTo>
                    <a:pt x="4" y="109"/>
                  </a:lnTo>
                  <a:lnTo>
                    <a:pt x="4" y="112"/>
                  </a:lnTo>
                  <a:close/>
                  <a:moveTo>
                    <a:pt x="720" y="13"/>
                  </a:moveTo>
                  <a:lnTo>
                    <a:pt x="720" y="13"/>
                  </a:lnTo>
                  <a:lnTo>
                    <a:pt x="721" y="14"/>
                  </a:lnTo>
                  <a:lnTo>
                    <a:pt x="723" y="14"/>
                  </a:lnTo>
                  <a:lnTo>
                    <a:pt x="726" y="12"/>
                  </a:lnTo>
                  <a:lnTo>
                    <a:pt x="728" y="11"/>
                  </a:lnTo>
                  <a:lnTo>
                    <a:pt x="729" y="11"/>
                  </a:lnTo>
                  <a:lnTo>
                    <a:pt x="735" y="10"/>
                  </a:lnTo>
                  <a:lnTo>
                    <a:pt x="737" y="11"/>
                  </a:lnTo>
                  <a:lnTo>
                    <a:pt x="738" y="12"/>
                  </a:lnTo>
                  <a:lnTo>
                    <a:pt x="741" y="13"/>
                  </a:lnTo>
                  <a:lnTo>
                    <a:pt x="744" y="13"/>
                  </a:lnTo>
                  <a:lnTo>
                    <a:pt x="748" y="11"/>
                  </a:lnTo>
                  <a:lnTo>
                    <a:pt x="750" y="10"/>
                  </a:lnTo>
                  <a:lnTo>
                    <a:pt x="751" y="9"/>
                  </a:lnTo>
                  <a:lnTo>
                    <a:pt x="751" y="8"/>
                  </a:lnTo>
                  <a:lnTo>
                    <a:pt x="751" y="7"/>
                  </a:lnTo>
                  <a:lnTo>
                    <a:pt x="752" y="7"/>
                  </a:lnTo>
                  <a:lnTo>
                    <a:pt x="754" y="7"/>
                  </a:lnTo>
                  <a:lnTo>
                    <a:pt x="756" y="8"/>
                  </a:lnTo>
                  <a:lnTo>
                    <a:pt x="761" y="8"/>
                  </a:lnTo>
                  <a:lnTo>
                    <a:pt x="762" y="7"/>
                  </a:lnTo>
                  <a:lnTo>
                    <a:pt x="764" y="8"/>
                  </a:lnTo>
                  <a:lnTo>
                    <a:pt x="766" y="9"/>
                  </a:lnTo>
                  <a:lnTo>
                    <a:pt x="769" y="8"/>
                  </a:lnTo>
                  <a:lnTo>
                    <a:pt x="770" y="9"/>
                  </a:lnTo>
                  <a:lnTo>
                    <a:pt x="771" y="11"/>
                  </a:lnTo>
                  <a:lnTo>
                    <a:pt x="771" y="15"/>
                  </a:lnTo>
                  <a:lnTo>
                    <a:pt x="771" y="18"/>
                  </a:lnTo>
                  <a:lnTo>
                    <a:pt x="771" y="19"/>
                  </a:lnTo>
                  <a:lnTo>
                    <a:pt x="773" y="20"/>
                  </a:lnTo>
                  <a:lnTo>
                    <a:pt x="776" y="20"/>
                  </a:lnTo>
                  <a:lnTo>
                    <a:pt x="778" y="21"/>
                  </a:lnTo>
                  <a:lnTo>
                    <a:pt x="780" y="22"/>
                  </a:lnTo>
                  <a:lnTo>
                    <a:pt x="781" y="24"/>
                  </a:lnTo>
                  <a:lnTo>
                    <a:pt x="781" y="25"/>
                  </a:lnTo>
                  <a:lnTo>
                    <a:pt x="780" y="26"/>
                  </a:lnTo>
                  <a:lnTo>
                    <a:pt x="779" y="28"/>
                  </a:lnTo>
                  <a:lnTo>
                    <a:pt x="775" y="32"/>
                  </a:lnTo>
                  <a:lnTo>
                    <a:pt x="770" y="35"/>
                  </a:lnTo>
                  <a:lnTo>
                    <a:pt x="767" y="38"/>
                  </a:lnTo>
                  <a:lnTo>
                    <a:pt x="764" y="43"/>
                  </a:lnTo>
                  <a:lnTo>
                    <a:pt x="761" y="45"/>
                  </a:lnTo>
                  <a:lnTo>
                    <a:pt x="759" y="46"/>
                  </a:lnTo>
                  <a:lnTo>
                    <a:pt x="759" y="47"/>
                  </a:lnTo>
                  <a:lnTo>
                    <a:pt x="761" y="52"/>
                  </a:lnTo>
                  <a:lnTo>
                    <a:pt x="762" y="56"/>
                  </a:lnTo>
                  <a:lnTo>
                    <a:pt x="763" y="61"/>
                  </a:lnTo>
                  <a:lnTo>
                    <a:pt x="762" y="63"/>
                  </a:lnTo>
                  <a:lnTo>
                    <a:pt x="762" y="68"/>
                  </a:lnTo>
                  <a:lnTo>
                    <a:pt x="761" y="70"/>
                  </a:lnTo>
                  <a:lnTo>
                    <a:pt x="762" y="71"/>
                  </a:lnTo>
                  <a:lnTo>
                    <a:pt x="762" y="73"/>
                  </a:lnTo>
                  <a:lnTo>
                    <a:pt x="763" y="74"/>
                  </a:lnTo>
                  <a:lnTo>
                    <a:pt x="761" y="76"/>
                  </a:lnTo>
                  <a:lnTo>
                    <a:pt x="758" y="78"/>
                  </a:lnTo>
                  <a:lnTo>
                    <a:pt x="756" y="80"/>
                  </a:lnTo>
                  <a:lnTo>
                    <a:pt x="756" y="81"/>
                  </a:lnTo>
                  <a:lnTo>
                    <a:pt x="756" y="82"/>
                  </a:lnTo>
                  <a:lnTo>
                    <a:pt x="759" y="86"/>
                  </a:lnTo>
                  <a:lnTo>
                    <a:pt x="760" y="87"/>
                  </a:lnTo>
                  <a:lnTo>
                    <a:pt x="760" y="91"/>
                  </a:lnTo>
                  <a:lnTo>
                    <a:pt x="758" y="96"/>
                  </a:lnTo>
                  <a:lnTo>
                    <a:pt x="756" y="100"/>
                  </a:lnTo>
                  <a:lnTo>
                    <a:pt x="755" y="100"/>
                  </a:lnTo>
                  <a:lnTo>
                    <a:pt x="753" y="101"/>
                  </a:lnTo>
                  <a:lnTo>
                    <a:pt x="743" y="101"/>
                  </a:lnTo>
                  <a:lnTo>
                    <a:pt x="740" y="102"/>
                  </a:lnTo>
                  <a:lnTo>
                    <a:pt x="741" y="102"/>
                  </a:lnTo>
                  <a:lnTo>
                    <a:pt x="743" y="107"/>
                  </a:lnTo>
                  <a:lnTo>
                    <a:pt x="746" y="109"/>
                  </a:lnTo>
                  <a:lnTo>
                    <a:pt x="746" y="110"/>
                  </a:lnTo>
                  <a:lnTo>
                    <a:pt x="747" y="115"/>
                  </a:lnTo>
                  <a:lnTo>
                    <a:pt x="752" y="123"/>
                  </a:lnTo>
                  <a:lnTo>
                    <a:pt x="756" y="124"/>
                  </a:lnTo>
                  <a:lnTo>
                    <a:pt x="757" y="126"/>
                  </a:lnTo>
                  <a:lnTo>
                    <a:pt x="757" y="129"/>
                  </a:lnTo>
                  <a:lnTo>
                    <a:pt x="755" y="132"/>
                  </a:lnTo>
                  <a:lnTo>
                    <a:pt x="753" y="135"/>
                  </a:lnTo>
                  <a:lnTo>
                    <a:pt x="750" y="137"/>
                  </a:lnTo>
                  <a:lnTo>
                    <a:pt x="748" y="140"/>
                  </a:lnTo>
                  <a:lnTo>
                    <a:pt x="748" y="142"/>
                  </a:lnTo>
                  <a:lnTo>
                    <a:pt x="747" y="146"/>
                  </a:lnTo>
                  <a:lnTo>
                    <a:pt x="746" y="148"/>
                  </a:lnTo>
                  <a:lnTo>
                    <a:pt x="746" y="150"/>
                  </a:lnTo>
                  <a:lnTo>
                    <a:pt x="754" y="161"/>
                  </a:lnTo>
                  <a:lnTo>
                    <a:pt x="758" y="160"/>
                  </a:lnTo>
                  <a:lnTo>
                    <a:pt x="758" y="161"/>
                  </a:lnTo>
                  <a:lnTo>
                    <a:pt x="757" y="163"/>
                  </a:lnTo>
                  <a:lnTo>
                    <a:pt x="756" y="166"/>
                  </a:lnTo>
                  <a:lnTo>
                    <a:pt x="755" y="167"/>
                  </a:lnTo>
                  <a:lnTo>
                    <a:pt x="751" y="168"/>
                  </a:lnTo>
                  <a:lnTo>
                    <a:pt x="748" y="172"/>
                  </a:lnTo>
                  <a:lnTo>
                    <a:pt x="745" y="176"/>
                  </a:lnTo>
                  <a:lnTo>
                    <a:pt x="743" y="179"/>
                  </a:lnTo>
                  <a:lnTo>
                    <a:pt x="741" y="184"/>
                  </a:lnTo>
                  <a:lnTo>
                    <a:pt x="741" y="187"/>
                  </a:lnTo>
                  <a:lnTo>
                    <a:pt x="742" y="190"/>
                  </a:lnTo>
                  <a:lnTo>
                    <a:pt x="744" y="200"/>
                  </a:lnTo>
                  <a:lnTo>
                    <a:pt x="741" y="201"/>
                  </a:lnTo>
                  <a:lnTo>
                    <a:pt x="731" y="207"/>
                  </a:lnTo>
                  <a:lnTo>
                    <a:pt x="728" y="207"/>
                  </a:lnTo>
                  <a:lnTo>
                    <a:pt x="721" y="204"/>
                  </a:lnTo>
                  <a:lnTo>
                    <a:pt x="711" y="203"/>
                  </a:lnTo>
                  <a:lnTo>
                    <a:pt x="707" y="202"/>
                  </a:lnTo>
                  <a:lnTo>
                    <a:pt x="703" y="204"/>
                  </a:lnTo>
                  <a:lnTo>
                    <a:pt x="699" y="204"/>
                  </a:lnTo>
                  <a:lnTo>
                    <a:pt x="696" y="206"/>
                  </a:lnTo>
                  <a:lnTo>
                    <a:pt x="695" y="206"/>
                  </a:lnTo>
                  <a:lnTo>
                    <a:pt x="697" y="201"/>
                  </a:lnTo>
                  <a:lnTo>
                    <a:pt x="700" y="190"/>
                  </a:lnTo>
                  <a:lnTo>
                    <a:pt x="700" y="184"/>
                  </a:lnTo>
                  <a:lnTo>
                    <a:pt x="701" y="178"/>
                  </a:lnTo>
                  <a:lnTo>
                    <a:pt x="700" y="173"/>
                  </a:lnTo>
                  <a:lnTo>
                    <a:pt x="698" y="170"/>
                  </a:lnTo>
                  <a:lnTo>
                    <a:pt x="701" y="161"/>
                  </a:lnTo>
                  <a:lnTo>
                    <a:pt x="700" y="156"/>
                  </a:lnTo>
                  <a:lnTo>
                    <a:pt x="698" y="150"/>
                  </a:lnTo>
                  <a:lnTo>
                    <a:pt x="705" y="151"/>
                  </a:lnTo>
                  <a:lnTo>
                    <a:pt x="703" y="149"/>
                  </a:lnTo>
                  <a:lnTo>
                    <a:pt x="701" y="147"/>
                  </a:lnTo>
                  <a:lnTo>
                    <a:pt x="699" y="148"/>
                  </a:lnTo>
                  <a:lnTo>
                    <a:pt x="697" y="148"/>
                  </a:lnTo>
                  <a:lnTo>
                    <a:pt x="692" y="150"/>
                  </a:lnTo>
                  <a:lnTo>
                    <a:pt x="689" y="151"/>
                  </a:lnTo>
                  <a:lnTo>
                    <a:pt x="688" y="150"/>
                  </a:lnTo>
                  <a:lnTo>
                    <a:pt x="688" y="147"/>
                  </a:lnTo>
                  <a:lnTo>
                    <a:pt x="687" y="142"/>
                  </a:lnTo>
                  <a:lnTo>
                    <a:pt x="689" y="141"/>
                  </a:lnTo>
                  <a:lnTo>
                    <a:pt x="692" y="140"/>
                  </a:lnTo>
                  <a:lnTo>
                    <a:pt x="694" y="138"/>
                  </a:lnTo>
                  <a:lnTo>
                    <a:pt x="695" y="136"/>
                  </a:lnTo>
                  <a:lnTo>
                    <a:pt x="694" y="132"/>
                  </a:lnTo>
                  <a:lnTo>
                    <a:pt x="696" y="128"/>
                  </a:lnTo>
                  <a:lnTo>
                    <a:pt x="701" y="125"/>
                  </a:lnTo>
                  <a:lnTo>
                    <a:pt x="699" y="126"/>
                  </a:lnTo>
                  <a:lnTo>
                    <a:pt x="696" y="128"/>
                  </a:lnTo>
                  <a:lnTo>
                    <a:pt x="692" y="135"/>
                  </a:lnTo>
                  <a:lnTo>
                    <a:pt x="690" y="139"/>
                  </a:lnTo>
                  <a:lnTo>
                    <a:pt x="687" y="140"/>
                  </a:lnTo>
                  <a:lnTo>
                    <a:pt x="683" y="140"/>
                  </a:lnTo>
                  <a:lnTo>
                    <a:pt x="682" y="140"/>
                  </a:lnTo>
                  <a:lnTo>
                    <a:pt x="680" y="139"/>
                  </a:lnTo>
                  <a:lnTo>
                    <a:pt x="680" y="136"/>
                  </a:lnTo>
                  <a:lnTo>
                    <a:pt x="680" y="134"/>
                  </a:lnTo>
                  <a:lnTo>
                    <a:pt x="681" y="130"/>
                  </a:lnTo>
                  <a:lnTo>
                    <a:pt x="682" y="124"/>
                  </a:lnTo>
                  <a:lnTo>
                    <a:pt x="683" y="118"/>
                  </a:lnTo>
                  <a:lnTo>
                    <a:pt x="683" y="117"/>
                  </a:lnTo>
                  <a:lnTo>
                    <a:pt x="683" y="115"/>
                  </a:lnTo>
                  <a:lnTo>
                    <a:pt x="685" y="113"/>
                  </a:lnTo>
                  <a:lnTo>
                    <a:pt x="687" y="111"/>
                  </a:lnTo>
                  <a:lnTo>
                    <a:pt x="690" y="107"/>
                  </a:lnTo>
                  <a:lnTo>
                    <a:pt x="694" y="95"/>
                  </a:lnTo>
                  <a:lnTo>
                    <a:pt x="700" y="83"/>
                  </a:lnTo>
                  <a:lnTo>
                    <a:pt x="699" y="82"/>
                  </a:lnTo>
                  <a:lnTo>
                    <a:pt x="698" y="81"/>
                  </a:lnTo>
                  <a:lnTo>
                    <a:pt x="699" y="78"/>
                  </a:lnTo>
                  <a:lnTo>
                    <a:pt x="702" y="63"/>
                  </a:lnTo>
                  <a:lnTo>
                    <a:pt x="703" y="62"/>
                  </a:lnTo>
                  <a:lnTo>
                    <a:pt x="704" y="57"/>
                  </a:lnTo>
                  <a:lnTo>
                    <a:pt x="705" y="51"/>
                  </a:lnTo>
                  <a:lnTo>
                    <a:pt x="705" y="46"/>
                  </a:lnTo>
                  <a:lnTo>
                    <a:pt x="705" y="44"/>
                  </a:lnTo>
                  <a:lnTo>
                    <a:pt x="705" y="41"/>
                  </a:lnTo>
                  <a:lnTo>
                    <a:pt x="703" y="35"/>
                  </a:lnTo>
                  <a:lnTo>
                    <a:pt x="701" y="24"/>
                  </a:lnTo>
                  <a:lnTo>
                    <a:pt x="700" y="20"/>
                  </a:lnTo>
                  <a:lnTo>
                    <a:pt x="702" y="18"/>
                  </a:lnTo>
                  <a:lnTo>
                    <a:pt x="699" y="18"/>
                  </a:lnTo>
                  <a:lnTo>
                    <a:pt x="698" y="16"/>
                  </a:lnTo>
                  <a:lnTo>
                    <a:pt x="698" y="13"/>
                  </a:lnTo>
                  <a:lnTo>
                    <a:pt x="701" y="8"/>
                  </a:lnTo>
                  <a:lnTo>
                    <a:pt x="704" y="5"/>
                  </a:lnTo>
                  <a:lnTo>
                    <a:pt x="707" y="4"/>
                  </a:lnTo>
                  <a:lnTo>
                    <a:pt x="709" y="3"/>
                  </a:lnTo>
                  <a:lnTo>
                    <a:pt x="716" y="1"/>
                  </a:lnTo>
                  <a:lnTo>
                    <a:pt x="717" y="0"/>
                  </a:lnTo>
                  <a:lnTo>
                    <a:pt x="719" y="0"/>
                  </a:lnTo>
                  <a:lnTo>
                    <a:pt x="719" y="1"/>
                  </a:lnTo>
                  <a:lnTo>
                    <a:pt x="720" y="3"/>
                  </a:lnTo>
                  <a:lnTo>
                    <a:pt x="721" y="4"/>
                  </a:lnTo>
                  <a:lnTo>
                    <a:pt x="722" y="5"/>
                  </a:lnTo>
                  <a:lnTo>
                    <a:pt x="719" y="9"/>
                  </a:lnTo>
                  <a:lnTo>
                    <a:pt x="719" y="10"/>
                  </a:lnTo>
                  <a:lnTo>
                    <a:pt x="720" y="13"/>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13" name="Romania">
              <a:extLst>
                <a:ext uri="{FF2B5EF4-FFF2-40B4-BE49-F238E27FC236}">
                  <a16:creationId xmlns:a16="http://schemas.microsoft.com/office/drawing/2014/main" id="{E1A771AE-9864-4D00-BA6A-A12320B0375D}"/>
                </a:ext>
              </a:extLst>
            </p:cNvPr>
            <p:cNvSpPr>
              <a:spLocks/>
            </p:cNvSpPr>
            <p:nvPr/>
          </p:nvSpPr>
          <p:spPr bwMode="auto">
            <a:xfrm>
              <a:off x="6426159" y="3188981"/>
              <a:ext cx="283465" cy="174583"/>
            </a:xfrm>
            <a:custGeom>
              <a:avLst/>
              <a:gdLst>
                <a:gd name="T0" fmla="*/ 266 w 295"/>
                <a:gd name="T1" fmla="*/ 138 h 206"/>
                <a:gd name="T2" fmla="*/ 267 w 295"/>
                <a:gd name="T3" fmla="*/ 135 h 206"/>
                <a:gd name="T4" fmla="*/ 286 w 295"/>
                <a:gd name="T5" fmla="*/ 130 h 206"/>
                <a:gd name="T6" fmla="*/ 295 w 295"/>
                <a:gd name="T7" fmla="*/ 142 h 206"/>
                <a:gd name="T8" fmla="*/ 276 w 295"/>
                <a:gd name="T9" fmla="*/ 157 h 206"/>
                <a:gd name="T10" fmla="*/ 271 w 295"/>
                <a:gd name="T11" fmla="*/ 150 h 206"/>
                <a:gd name="T12" fmla="*/ 269 w 295"/>
                <a:gd name="T13" fmla="*/ 164 h 206"/>
                <a:gd name="T14" fmla="*/ 264 w 295"/>
                <a:gd name="T15" fmla="*/ 176 h 206"/>
                <a:gd name="T16" fmla="*/ 255 w 295"/>
                <a:gd name="T17" fmla="*/ 203 h 206"/>
                <a:gd name="T18" fmla="*/ 239 w 295"/>
                <a:gd name="T19" fmla="*/ 192 h 206"/>
                <a:gd name="T20" fmla="*/ 224 w 295"/>
                <a:gd name="T21" fmla="*/ 191 h 206"/>
                <a:gd name="T22" fmla="*/ 187 w 295"/>
                <a:gd name="T23" fmla="*/ 192 h 206"/>
                <a:gd name="T24" fmla="*/ 154 w 295"/>
                <a:gd name="T25" fmla="*/ 205 h 206"/>
                <a:gd name="T26" fmla="*/ 103 w 295"/>
                <a:gd name="T27" fmla="*/ 198 h 206"/>
                <a:gd name="T28" fmla="*/ 82 w 295"/>
                <a:gd name="T29" fmla="*/ 194 h 206"/>
                <a:gd name="T30" fmla="*/ 85 w 295"/>
                <a:gd name="T31" fmla="*/ 186 h 206"/>
                <a:gd name="T32" fmla="*/ 75 w 295"/>
                <a:gd name="T33" fmla="*/ 178 h 206"/>
                <a:gd name="T34" fmla="*/ 72 w 295"/>
                <a:gd name="T35" fmla="*/ 168 h 206"/>
                <a:gd name="T36" fmla="*/ 75 w 295"/>
                <a:gd name="T37" fmla="*/ 164 h 206"/>
                <a:gd name="T38" fmla="*/ 56 w 295"/>
                <a:gd name="T39" fmla="*/ 165 h 206"/>
                <a:gd name="T40" fmla="*/ 40 w 295"/>
                <a:gd name="T41" fmla="*/ 157 h 206"/>
                <a:gd name="T42" fmla="*/ 40 w 295"/>
                <a:gd name="T43" fmla="*/ 153 h 206"/>
                <a:gd name="T44" fmla="*/ 36 w 295"/>
                <a:gd name="T45" fmla="*/ 149 h 206"/>
                <a:gd name="T46" fmla="*/ 37 w 295"/>
                <a:gd name="T47" fmla="*/ 147 h 206"/>
                <a:gd name="T48" fmla="*/ 38 w 295"/>
                <a:gd name="T49" fmla="*/ 141 h 206"/>
                <a:gd name="T50" fmla="*/ 27 w 295"/>
                <a:gd name="T51" fmla="*/ 135 h 206"/>
                <a:gd name="T52" fmla="*/ 17 w 295"/>
                <a:gd name="T53" fmla="*/ 127 h 206"/>
                <a:gd name="T54" fmla="*/ 17 w 295"/>
                <a:gd name="T55" fmla="*/ 119 h 206"/>
                <a:gd name="T56" fmla="*/ 15 w 295"/>
                <a:gd name="T57" fmla="*/ 116 h 206"/>
                <a:gd name="T58" fmla="*/ 6 w 295"/>
                <a:gd name="T59" fmla="*/ 107 h 206"/>
                <a:gd name="T60" fmla="*/ 9 w 295"/>
                <a:gd name="T61" fmla="*/ 96 h 206"/>
                <a:gd name="T62" fmla="*/ 16 w 295"/>
                <a:gd name="T63" fmla="*/ 94 h 206"/>
                <a:gd name="T64" fmla="*/ 29 w 295"/>
                <a:gd name="T65" fmla="*/ 90 h 206"/>
                <a:gd name="T66" fmla="*/ 32 w 295"/>
                <a:gd name="T67" fmla="*/ 82 h 206"/>
                <a:gd name="T68" fmla="*/ 39 w 295"/>
                <a:gd name="T69" fmla="*/ 72 h 206"/>
                <a:gd name="T70" fmla="*/ 44 w 295"/>
                <a:gd name="T71" fmla="*/ 58 h 206"/>
                <a:gd name="T72" fmla="*/ 52 w 295"/>
                <a:gd name="T73" fmla="*/ 44 h 206"/>
                <a:gd name="T74" fmla="*/ 59 w 295"/>
                <a:gd name="T75" fmla="*/ 32 h 206"/>
                <a:gd name="T76" fmla="*/ 68 w 295"/>
                <a:gd name="T77" fmla="*/ 24 h 206"/>
                <a:gd name="T78" fmla="*/ 82 w 295"/>
                <a:gd name="T79" fmla="*/ 16 h 206"/>
                <a:gd name="T80" fmla="*/ 91 w 295"/>
                <a:gd name="T81" fmla="*/ 9 h 206"/>
                <a:gd name="T82" fmla="*/ 108 w 295"/>
                <a:gd name="T83" fmla="*/ 13 h 206"/>
                <a:gd name="T84" fmla="*/ 123 w 295"/>
                <a:gd name="T85" fmla="*/ 17 h 206"/>
                <a:gd name="T86" fmla="*/ 138 w 295"/>
                <a:gd name="T87" fmla="*/ 18 h 206"/>
                <a:gd name="T88" fmla="*/ 154 w 295"/>
                <a:gd name="T89" fmla="*/ 21 h 206"/>
                <a:gd name="T90" fmla="*/ 187 w 295"/>
                <a:gd name="T91" fmla="*/ 10 h 206"/>
                <a:gd name="T92" fmla="*/ 199 w 295"/>
                <a:gd name="T93" fmla="*/ 1 h 206"/>
                <a:gd name="T94" fmla="*/ 211 w 295"/>
                <a:gd name="T95" fmla="*/ 8 h 206"/>
                <a:gd name="T96" fmla="*/ 220 w 295"/>
                <a:gd name="T97" fmla="*/ 26 h 206"/>
                <a:gd name="T98" fmla="*/ 230 w 295"/>
                <a:gd name="T99" fmla="*/ 43 h 206"/>
                <a:gd name="T100" fmla="*/ 241 w 295"/>
                <a:gd name="T101" fmla="*/ 57 h 206"/>
                <a:gd name="T102" fmla="*/ 249 w 295"/>
                <a:gd name="T103" fmla="*/ 81 h 206"/>
                <a:gd name="T104" fmla="*/ 246 w 295"/>
                <a:gd name="T105" fmla="*/ 109 h 206"/>
                <a:gd name="T106" fmla="*/ 246 w 295"/>
                <a:gd name="T107" fmla="*/ 12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5" h="206">
                  <a:moveTo>
                    <a:pt x="249" y="128"/>
                  </a:moveTo>
                  <a:lnTo>
                    <a:pt x="249" y="128"/>
                  </a:lnTo>
                  <a:lnTo>
                    <a:pt x="252" y="133"/>
                  </a:lnTo>
                  <a:lnTo>
                    <a:pt x="256" y="135"/>
                  </a:lnTo>
                  <a:lnTo>
                    <a:pt x="266" y="138"/>
                  </a:lnTo>
                  <a:lnTo>
                    <a:pt x="267" y="138"/>
                  </a:lnTo>
                  <a:lnTo>
                    <a:pt x="267" y="137"/>
                  </a:lnTo>
                  <a:lnTo>
                    <a:pt x="266" y="136"/>
                  </a:lnTo>
                  <a:lnTo>
                    <a:pt x="266" y="136"/>
                  </a:lnTo>
                  <a:lnTo>
                    <a:pt x="267" y="135"/>
                  </a:lnTo>
                  <a:lnTo>
                    <a:pt x="268" y="135"/>
                  </a:lnTo>
                  <a:lnTo>
                    <a:pt x="270" y="135"/>
                  </a:lnTo>
                  <a:lnTo>
                    <a:pt x="274" y="134"/>
                  </a:lnTo>
                  <a:lnTo>
                    <a:pt x="280" y="130"/>
                  </a:lnTo>
                  <a:lnTo>
                    <a:pt x="286" y="130"/>
                  </a:lnTo>
                  <a:lnTo>
                    <a:pt x="291" y="132"/>
                  </a:lnTo>
                  <a:lnTo>
                    <a:pt x="294" y="134"/>
                  </a:lnTo>
                  <a:lnTo>
                    <a:pt x="295" y="137"/>
                  </a:lnTo>
                  <a:lnTo>
                    <a:pt x="295" y="140"/>
                  </a:lnTo>
                  <a:lnTo>
                    <a:pt x="295" y="142"/>
                  </a:lnTo>
                  <a:lnTo>
                    <a:pt x="293" y="149"/>
                  </a:lnTo>
                  <a:lnTo>
                    <a:pt x="292" y="152"/>
                  </a:lnTo>
                  <a:lnTo>
                    <a:pt x="291" y="155"/>
                  </a:lnTo>
                  <a:lnTo>
                    <a:pt x="275" y="159"/>
                  </a:lnTo>
                  <a:lnTo>
                    <a:pt x="276" y="157"/>
                  </a:lnTo>
                  <a:lnTo>
                    <a:pt x="276" y="154"/>
                  </a:lnTo>
                  <a:lnTo>
                    <a:pt x="275" y="151"/>
                  </a:lnTo>
                  <a:lnTo>
                    <a:pt x="276" y="149"/>
                  </a:lnTo>
                  <a:lnTo>
                    <a:pt x="273" y="149"/>
                  </a:lnTo>
                  <a:lnTo>
                    <a:pt x="271" y="150"/>
                  </a:lnTo>
                  <a:lnTo>
                    <a:pt x="270" y="152"/>
                  </a:lnTo>
                  <a:lnTo>
                    <a:pt x="271" y="157"/>
                  </a:lnTo>
                  <a:lnTo>
                    <a:pt x="269" y="159"/>
                  </a:lnTo>
                  <a:lnTo>
                    <a:pt x="269" y="161"/>
                  </a:lnTo>
                  <a:lnTo>
                    <a:pt x="269" y="164"/>
                  </a:lnTo>
                  <a:lnTo>
                    <a:pt x="268" y="166"/>
                  </a:lnTo>
                  <a:lnTo>
                    <a:pt x="267" y="167"/>
                  </a:lnTo>
                  <a:lnTo>
                    <a:pt x="270" y="167"/>
                  </a:lnTo>
                  <a:lnTo>
                    <a:pt x="269" y="170"/>
                  </a:lnTo>
                  <a:lnTo>
                    <a:pt x="264" y="176"/>
                  </a:lnTo>
                  <a:lnTo>
                    <a:pt x="262" y="179"/>
                  </a:lnTo>
                  <a:lnTo>
                    <a:pt x="263" y="192"/>
                  </a:lnTo>
                  <a:lnTo>
                    <a:pt x="261" y="201"/>
                  </a:lnTo>
                  <a:lnTo>
                    <a:pt x="261" y="203"/>
                  </a:lnTo>
                  <a:lnTo>
                    <a:pt x="255" y="203"/>
                  </a:lnTo>
                  <a:lnTo>
                    <a:pt x="254" y="203"/>
                  </a:lnTo>
                  <a:lnTo>
                    <a:pt x="249" y="202"/>
                  </a:lnTo>
                  <a:lnTo>
                    <a:pt x="244" y="199"/>
                  </a:lnTo>
                  <a:lnTo>
                    <a:pt x="241" y="195"/>
                  </a:lnTo>
                  <a:lnTo>
                    <a:pt x="239" y="192"/>
                  </a:lnTo>
                  <a:lnTo>
                    <a:pt x="234" y="194"/>
                  </a:lnTo>
                  <a:lnTo>
                    <a:pt x="233" y="193"/>
                  </a:lnTo>
                  <a:lnTo>
                    <a:pt x="232" y="192"/>
                  </a:lnTo>
                  <a:lnTo>
                    <a:pt x="229" y="191"/>
                  </a:lnTo>
                  <a:lnTo>
                    <a:pt x="224" y="191"/>
                  </a:lnTo>
                  <a:lnTo>
                    <a:pt x="215" y="185"/>
                  </a:lnTo>
                  <a:lnTo>
                    <a:pt x="214" y="185"/>
                  </a:lnTo>
                  <a:lnTo>
                    <a:pt x="206" y="185"/>
                  </a:lnTo>
                  <a:lnTo>
                    <a:pt x="195" y="188"/>
                  </a:lnTo>
                  <a:lnTo>
                    <a:pt x="187" y="192"/>
                  </a:lnTo>
                  <a:lnTo>
                    <a:pt x="178" y="197"/>
                  </a:lnTo>
                  <a:lnTo>
                    <a:pt x="174" y="202"/>
                  </a:lnTo>
                  <a:lnTo>
                    <a:pt x="170" y="204"/>
                  </a:lnTo>
                  <a:lnTo>
                    <a:pt x="164" y="206"/>
                  </a:lnTo>
                  <a:lnTo>
                    <a:pt x="154" y="205"/>
                  </a:lnTo>
                  <a:lnTo>
                    <a:pt x="143" y="203"/>
                  </a:lnTo>
                  <a:lnTo>
                    <a:pt x="131" y="201"/>
                  </a:lnTo>
                  <a:lnTo>
                    <a:pt x="125" y="202"/>
                  </a:lnTo>
                  <a:lnTo>
                    <a:pt x="116" y="201"/>
                  </a:lnTo>
                  <a:lnTo>
                    <a:pt x="103" y="198"/>
                  </a:lnTo>
                  <a:lnTo>
                    <a:pt x="93" y="197"/>
                  </a:lnTo>
                  <a:lnTo>
                    <a:pt x="84" y="199"/>
                  </a:lnTo>
                  <a:lnTo>
                    <a:pt x="82" y="198"/>
                  </a:lnTo>
                  <a:lnTo>
                    <a:pt x="82" y="196"/>
                  </a:lnTo>
                  <a:lnTo>
                    <a:pt x="82" y="194"/>
                  </a:lnTo>
                  <a:lnTo>
                    <a:pt x="84" y="192"/>
                  </a:lnTo>
                  <a:lnTo>
                    <a:pt x="86" y="191"/>
                  </a:lnTo>
                  <a:lnTo>
                    <a:pt x="87" y="190"/>
                  </a:lnTo>
                  <a:lnTo>
                    <a:pt x="87" y="188"/>
                  </a:lnTo>
                  <a:lnTo>
                    <a:pt x="85" y="186"/>
                  </a:lnTo>
                  <a:lnTo>
                    <a:pt x="79" y="183"/>
                  </a:lnTo>
                  <a:lnTo>
                    <a:pt x="77" y="182"/>
                  </a:lnTo>
                  <a:lnTo>
                    <a:pt x="77" y="181"/>
                  </a:lnTo>
                  <a:lnTo>
                    <a:pt x="76" y="179"/>
                  </a:lnTo>
                  <a:lnTo>
                    <a:pt x="75" y="178"/>
                  </a:lnTo>
                  <a:lnTo>
                    <a:pt x="73" y="177"/>
                  </a:lnTo>
                  <a:lnTo>
                    <a:pt x="72" y="175"/>
                  </a:lnTo>
                  <a:lnTo>
                    <a:pt x="71" y="173"/>
                  </a:lnTo>
                  <a:lnTo>
                    <a:pt x="71" y="171"/>
                  </a:lnTo>
                  <a:lnTo>
                    <a:pt x="72" y="168"/>
                  </a:lnTo>
                  <a:lnTo>
                    <a:pt x="74" y="167"/>
                  </a:lnTo>
                  <a:lnTo>
                    <a:pt x="77" y="168"/>
                  </a:lnTo>
                  <a:lnTo>
                    <a:pt x="78" y="167"/>
                  </a:lnTo>
                  <a:lnTo>
                    <a:pt x="78" y="166"/>
                  </a:lnTo>
                  <a:lnTo>
                    <a:pt x="75" y="164"/>
                  </a:lnTo>
                  <a:lnTo>
                    <a:pt x="71" y="161"/>
                  </a:lnTo>
                  <a:lnTo>
                    <a:pt x="66" y="162"/>
                  </a:lnTo>
                  <a:lnTo>
                    <a:pt x="61" y="167"/>
                  </a:lnTo>
                  <a:lnTo>
                    <a:pt x="58" y="168"/>
                  </a:lnTo>
                  <a:lnTo>
                    <a:pt x="56" y="165"/>
                  </a:lnTo>
                  <a:lnTo>
                    <a:pt x="52" y="163"/>
                  </a:lnTo>
                  <a:lnTo>
                    <a:pt x="47" y="162"/>
                  </a:lnTo>
                  <a:lnTo>
                    <a:pt x="44" y="161"/>
                  </a:lnTo>
                  <a:lnTo>
                    <a:pt x="43" y="159"/>
                  </a:lnTo>
                  <a:lnTo>
                    <a:pt x="40" y="157"/>
                  </a:lnTo>
                  <a:lnTo>
                    <a:pt x="35" y="156"/>
                  </a:lnTo>
                  <a:lnTo>
                    <a:pt x="35" y="154"/>
                  </a:lnTo>
                  <a:lnTo>
                    <a:pt x="36" y="154"/>
                  </a:lnTo>
                  <a:lnTo>
                    <a:pt x="38" y="154"/>
                  </a:lnTo>
                  <a:lnTo>
                    <a:pt x="40" y="153"/>
                  </a:lnTo>
                  <a:lnTo>
                    <a:pt x="41" y="153"/>
                  </a:lnTo>
                  <a:lnTo>
                    <a:pt x="41" y="152"/>
                  </a:lnTo>
                  <a:lnTo>
                    <a:pt x="39" y="151"/>
                  </a:lnTo>
                  <a:lnTo>
                    <a:pt x="37" y="150"/>
                  </a:lnTo>
                  <a:lnTo>
                    <a:pt x="36" y="149"/>
                  </a:lnTo>
                  <a:lnTo>
                    <a:pt x="35" y="149"/>
                  </a:lnTo>
                  <a:lnTo>
                    <a:pt x="35" y="148"/>
                  </a:lnTo>
                  <a:lnTo>
                    <a:pt x="36" y="147"/>
                  </a:lnTo>
                  <a:lnTo>
                    <a:pt x="36" y="147"/>
                  </a:lnTo>
                  <a:lnTo>
                    <a:pt x="37" y="147"/>
                  </a:lnTo>
                  <a:lnTo>
                    <a:pt x="37" y="145"/>
                  </a:lnTo>
                  <a:lnTo>
                    <a:pt x="39" y="143"/>
                  </a:lnTo>
                  <a:lnTo>
                    <a:pt x="39" y="143"/>
                  </a:lnTo>
                  <a:lnTo>
                    <a:pt x="39" y="142"/>
                  </a:lnTo>
                  <a:lnTo>
                    <a:pt x="38" y="141"/>
                  </a:lnTo>
                  <a:lnTo>
                    <a:pt x="37" y="140"/>
                  </a:lnTo>
                  <a:lnTo>
                    <a:pt x="36" y="139"/>
                  </a:lnTo>
                  <a:lnTo>
                    <a:pt x="31" y="138"/>
                  </a:lnTo>
                  <a:lnTo>
                    <a:pt x="29" y="135"/>
                  </a:lnTo>
                  <a:lnTo>
                    <a:pt x="27" y="135"/>
                  </a:lnTo>
                  <a:lnTo>
                    <a:pt x="25" y="134"/>
                  </a:lnTo>
                  <a:lnTo>
                    <a:pt x="22" y="132"/>
                  </a:lnTo>
                  <a:lnTo>
                    <a:pt x="20" y="129"/>
                  </a:lnTo>
                  <a:lnTo>
                    <a:pt x="18" y="128"/>
                  </a:lnTo>
                  <a:lnTo>
                    <a:pt x="17" y="127"/>
                  </a:lnTo>
                  <a:lnTo>
                    <a:pt x="17" y="126"/>
                  </a:lnTo>
                  <a:lnTo>
                    <a:pt x="17" y="125"/>
                  </a:lnTo>
                  <a:lnTo>
                    <a:pt x="17" y="125"/>
                  </a:lnTo>
                  <a:lnTo>
                    <a:pt x="17" y="122"/>
                  </a:lnTo>
                  <a:lnTo>
                    <a:pt x="17" y="119"/>
                  </a:lnTo>
                  <a:lnTo>
                    <a:pt x="17" y="116"/>
                  </a:lnTo>
                  <a:lnTo>
                    <a:pt x="17" y="115"/>
                  </a:lnTo>
                  <a:lnTo>
                    <a:pt x="16" y="115"/>
                  </a:lnTo>
                  <a:lnTo>
                    <a:pt x="16" y="115"/>
                  </a:lnTo>
                  <a:lnTo>
                    <a:pt x="15" y="116"/>
                  </a:lnTo>
                  <a:lnTo>
                    <a:pt x="15" y="116"/>
                  </a:lnTo>
                  <a:lnTo>
                    <a:pt x="13" y="114"/>
                  </a:lnTo>
                  <a:lnTo>
                    <a:pt x="11" y="110"/>
                  </a:lnTo>
                  <a:lnTo>
                    <a:pt x="9" y="108"/>
                  </a:lnTo>
                  <a:lnTo>
                    <a:pt x="6" y="107"/>
                  </a:lnTo>
                  <a:lnTo>
                    <a:pt x="4" y="105"/>
                  </a:lnTo>
                  <a:lnTo>
                    <a:pt x="2" y="102"/>
                  </a:lnTo>
                  <a:lnTo>
                    <a:pt x="0" y="99"/>
                  </a:lnTo>
                  <a:lnTo>
                    <a:pt x="2" y="98"/>
                  </a:lnTo>
                  <a:lnTo>
                    <a:pt x="9" y="96"/>
                  </a:lnTo>
                  <a:lnTo>
                    <a:pt x="12" y="98"/>
                  </a:lnTo>
                  <a:lnTo>
                    <a:pt x="13" y="97"/>
                  </a:lnTo>
                  <a:lnTo>
                    <a:pt x="15" y="96"/>
                  </a:lnTo>
                  <a:lnTo>
                    <a:pt x="16" y="95"/>
                  </a:lnTo>
                  <a:lnTo>
                    <a:pt x="16" y="94"/>
                  </a:lnTo>
                  <a:lnTo>
                    <a:pt x="16" y="93"/>
                  </a:lnTo>
                  <a:lnTo>
                    <a:pt x="19" y="92"/>
                  </a:lnTo>
                  <a:lnTo>
                    <a:pt x="25" y="93"/>
                  </a:lnTo>
                  <a:lnTo>
                    <a:pt x="28" y="91"/>
                  </a:lnTo>
                  <a:lnTo>
                    <a:pt x="29" y="90"/>
                  </a:lnTo>
                  <a:lnTo>
                    <a:pt x="29" y="88"/>
                  </a:lnTo>
                  <a:lnTo>
                    <a:pt x="30" y="86"/>
                  </a:lnTo>
                  <a:lnTo>
                    <a:pt x="32" y="85"/>
                  </a:lnTo>
                  <a:lnTo>
                    <a:pt x="32" y="84"/>
                  </a:lnTo>
                  <a:lnTo>
                    <a:pt x="32" y="82"/>
                  </a:lnTo>
                  <a:lnTo>
                    <a:pt x="33" y="78"/>
                  </a:lnTo>
                  <a:lnTo>
                    <a:pt x="34" y="77"/>
                  </a:lnTo>
                  <a:lnTo>
                    <a:pt x="35" y="76"/>
                  </a:lnTo>
                  <a:lnTo>
                    <a:pt x="37" y="75"/>
                  </a:lnTo>
                  <a:lnTo>
                    <a:pt x="39" y="72"/>
                  </a:lnTo>
                  <a:lnTo>
                    <a:pt x="39" y="70"/>
                  </a:lnTo>
                  <a:lnTo>
                    <a:pt x="39" y="68"/>
                  </a:lnTo>
                  <a:lnTo>
                    <a:pt x="42" y="64"/>
                  </a:lnTo>
                  <a:lnTo>
                    <a:pt x="44" y="60"/>
                  </a:lnTo>
                  <a:lnTo>
                    <a:pt x="44" y="58"/>
                  </a:lnTo>
                  <a:lnTo>
                    <a:pt x="45" y="57"/>
                  </a:lnTo>
                  <a:lnTo>
                    <a:pt x="47" y="55"/>
                  </a:lnTo>
                  <a:lnTo>
                    <a:pt x="48" y="52"/>
                  </a:lnTo>
                  <a:lnTo>
                    <a:pt x="51" y="45"/>
                  </a:lnTo>
                  <a:lnTo>
                    <a:pt x="52" y="44"/>
                  </a:lnTo>
                  <a:lnTo>
                    <a:pt x="54" y="42"/>
                  </a:lnTo>
                  <a:lnTo>
                    <a:pt x="55" y="41"/>
                  </a:lnTo>
                  <a:lnTo>
                    <a:pt x="55" y="36"/>
                  </a:lnTo>
                  <a:lnTo>
                    <a:pt x="56" y="34"/>
                  </a:lnTo>
                  <a:lnTo>
                    <a:pt x="59" y="32"/>
                  </a:lnTo>
                  <a:lnTo>
                    <a:pt x="61" y="30"/>
                  </a:lnTo>
                  <a:lnTo>
                    <a:pt x="63" y="27"/>
                  </a:lnTo>
                  <a:lnTo>
                    <a:pt x="64" y="25"/>
                  </a:lnTo>
                  <a:lnTo>
                    <a:pt x="66" y="25"/>
                  </a:lnTo>
                  <a:lnTo>
                    <a:pt x="68" y="24"/>
                  </a:lnTo>
                  <a:lnTo>
                    <a:pt x="70" y="23"/>
                  </a:lnTo>
                  <a:lnTo>
                    <a:pt x="73" y="24"/>
                  </a:lnTo>
                  <a:lnTo>
                    <a:pt x="74" y="24"/>
                  </a:lnTo>
                  <a:lnTo>
                    <a:pt x="76" y="22"/>
                  </a:lnTo>
                  <a:lnTo>
                    <a:pt x="82" y="16"/>
                  </a:lnTo>
                  <a:lnTo>
                    <a:pt x="82" y="15"/>
                  </a:lnTo>
                  <a:lnTo>
                    <a:pt x="84" y="14"/>
                  </a:lnTo>
                  <a:lnTo>
                    <a:pt x="88" y="12"/>
                  </a:lnTo>
                  <a:lnTo>
                    <a:pt x="89" y="10"/>
                  </a:lnTo>
                  <a:lnTo>
                    <a:pt x="91" y="9"/>
                  </a:lnTo>
                  <a:lnTo>
                    <a:pt x="93" y="9"/>
                  </a:lnTo>
                  <a:lnTo>
                    <a:pt x="99" y="13"/>
                  </a:lnTo>
                  <a:lnTo>
                    <a:pt x="106" y="13"/>
                  </a:lnTo>
                  <a:lnTo>
                    <a:pt x="107" y="13"/>
                  </a:lnTo>
                  <a:lnTo>
                    <a:pt x="108" y="13"/>
                  </a:lnTo>
                  <a:lnTo>
                    <a:pt x="108" y="13"/>
                  </a:lnTo>
                  <a:lnTo>
                    <a:pt x="118" y="16"/>
                  </a:lnTo>
                  <a:lnTo>
                    <a:pt x="119" y="15"/>
                  </a:lnTo>
                  <a:lnTo>
                    <a:pt x="119" y="15"/>
                  </a:lnTo>
                  <a:lnTo>
                    <a:pt x="123" y="17"/>
                  </a:lnTo>
                  <a:lnTo>
                    <a:pt x="126" y="17"/>
                  </a:lnTo>
                  <a:lnTo>
                    <a:pt x="129" y="16"/>
                  </a:lnTo>
                  <a:lnTo>
                    <a:pt x="133" y="15"/>
                  </a:lnTo>
                  <a:lnTo>
                    <a:pt x="136" y="16"/>
                  </a:lnTo>
                  <a:lnTo>
                    <a:pt x="138" y="18"/>
                  </a:lnTo>
                  <a:lnTo>
                    <a:pt x="144" y="24"/>
                  </a:lnTo>
                  <a:lnTo>
                    <a:pt x="145" y="26"/>
                  </a:lnTo>
                  <a:lnTo>
                    <a:pt x="148" y="25"/>
                  </a:lnTo>
                  <a:lnTo>
                    <a:pt x="151" y="24"/>
                  </a:lnTo>
                  <a:lnTo>
                    <a:pt x="154" y="21"/>
                  </a:lnTo>
                  <a:lnTo>
                    <a:pt x="163" y="17"/>
                  </a:lnTo>
                  <a:lnTo>
                    <a:pt x="170" y="16"/>
                  </a:lnTo>
                  <a:lnTo>
                    <a:pt x="177" y="14"/>
                  </a:lnTo>
                  <a:lnTo>
                    <a:pt x="185" y="13"/>
                  </a:lnTo>
                  <a:lnTo>
                    <a:pt x="187" y="10"/>
                  </a:lnTo>
                  <a:lnTo>
                    <a:pt x="189" y="7"/>
                  </a:lnTo>
                  <a:lnTo>
                    <a:pt x="189" y="3"/>
                  </a:lnTo>
                  <a:lnTo>
                    <a:pt x="194" y="2"/>
                  </a:lnTo>
                  <a:lnTo>
                    <a:pt x="198" y="1"/>
                  </a:lnTo>
                  <a:lnTo>
                    <a:pt x="199" y="1"/>
                  </a:lnTo>
                  <a:lnTo>
                    <a:pt x="202" y="0"/>
                  </a:lnTo>
                  <a:lnTo>
                    <a:pt x="204" y="1"/>
                  </a:lnTo>
                  <a:lnTo>
                    <a:pt x="208" y="3"/>
                  </a:lnTo>
                  <a:lnTo>
                    <a:pt x="210" y="5"/>
                  </a:lnTo>
                  <a:lnTo>
                    <a:pt x="211" y="8"/>
                  </a:lnTo>
                  <a:lnTo>
                    <a:pt x="214" y="11"/>
                  </a:lnTo>
                  <a:lnTo>
                    <a:pt x="216" y="15"/>
                  </a:lnTo>
                  <a:lnTo>
                    <a:pt x="218" y="20"/>
                  </a:lnTo>
                  <a:lnTo>
                    <a:pt x="219" y="23"/>
                  </a:lnTo>
                  <a:lnTo>
                    <a:pt x="220" y="26"/>
                  </a:lnTo>
                  <a:lnTo>
                    <a:pt x="222" y="29"/>
                  </a:lnTo>
                  <a:lnTo>
                    <a:pt x="225" y="33"/>
                  </a:lnTo>
                  <a:lnTo>
                    <a:pt x="226" y="34"/>
                  </a:lnTo>
                  <a:lnTo>
                    <a:pt x="227" y="37"/>
                  </a:lnTo>
                  <a:lnTo>
                    <a:pt x="230" y="43"/>
                  </a:lnTo>
                  <a:lnTo>
                    <a:pt x="233" y="46"/>
                  </a:lnTo>
                  <a:lnTo>
                    <a:pt x="235" y="48"/>
                  </a:lnTo>
                  <a:lnTo>
                    <a:pt x="236" y="51"/>
                  </a:lnTo>
                  <a:lnTo>
                    <a:pt x="238" y="53"/>
                  </a:lnTo>
                  <a:lnTo>
                    <a:pt x="241" y="57"/>
                  </a:lnTo>
                  <a:lnTo>
                    <a:pt x="244" y="60"/>
                  </a:lnTo>
                  <a:lnTo>
                    <a:pt x="247" y="68"/>
                  </a:lnTo>
                  <a:lnTo>
                    <a:pt x="249" y="72"/>
                  </a:lnTo>
                  <a:lnTo>
                    <a:pt x="250" y="75"/>
                  </a:lnTo>
                  <a:lnTo>
                    <a:pt x="249" y="81"/>
                  </a:lnTo>
                  <a:lnTo>
                    <a:pt x="250" y="84"/>
                  </a:lnTo>
                  <a:lnTo>
                    <a:pt x="248" y="88"/>
                  </a:lnTo>
                  <a:lnTo>
                    <a:pt x="246" y="98"/>
                  </a:lnTo>
                  <a:lnTo>
                    <a:pt x="245" y="105"/>
                  </a:lnTo>
                  <a:lnTo>
                    <a:pt x="246" y="109"/>
                  </a:lnTo>
                  <a:lnTo>
                    <a:pt x="246" y="112"/>
                  </a:lnTo>
                  <a:lnTo>
                    <a:pt x="246" y="113"/>
                  </a:lnTo>
                  <a:lnTo>
                    <a:pt x="247" y="117"/>
                  </a:lnTo>
                  <a:lnTo>
                    <a:pt x="247" y="120"/>
                  </a:lnTo>
                  <a:lnTo>
                    <a:pt x="246" y="120"/>
                  </a:lnTo>
                  <a:lnTo>
                    <a:pt x="245" y="121"/>
                  </a:lnTo>
                  <a:lnTo>
                    <a:pt x="245" y="122"/>
                  </a:lnTo>
                  <a:lnTo>
                    <a:pt x="246" y="123"/>
                  </a:lnTo>
                  <a:lnTo>
                    <a:pt x="247" y="126"/>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14" name="Serbia">
              <a:extLst>
                <a:ext uri="{FF2B5EF4-FFF2-40B4-BE49-F238E27FC236}">
                  <a16:creationId xmlns:a16="http://schemas.microsoft.com/office/drawing/2014/main" id="{1EEFAD93-014F-4D6B-8DAC-AFB9ACAE7513}"/>
                </a:ext>
              </a:extLst>
            </p:cNvPr>
            <p:cNvSpPr>
              <a:spLocks/>
            </p:cNvSpPr>
            <p:nvPr/>
          </p:nvSpPr>
          <p:spPr bwMode="auto">
            <a:xfrm>
              <a:off x="6383752" y="3271367"/>
              <a:ext cx="124992" cy="145158"/>
            </a:xfrm>
            <a:custGeom>
              <a:avLst/>
              <a:gdLst>
                <a:gd name="T0" fmla="*/ 41 w 129"/>
                <a:gd name="T1" fmla="*/ 2 h 171"/>
                <a:gd name="T2" fmla="*/ 49 w 129"/>
                <a:gd name="T3" fmla="*/ 11 h 171"/>
                <a:gd name="T4" fmla="*/ 58 w 129"/>
                <a:gd name="T5" fmla="*/ 20 h 171"/>
                <a:gd name="T6" fmla="*/ 60 w 129"/>
                <a:gd name="T7" fmla="*/ 23 h 171"/>
                <a:gd name="T8" fmla="*/ 60 w 129"/>
                <a:gd name="T9" fmla="*/ 31 h 171"/>
                <a:gd name="T10" fmla="*/ 70 w 129"/>
                <a:gd name="T11" fmla="*/ 39 h 171"/>
                <a:gd name="T12" fmla="*/ 81 w 129"/>
                <a:gd name="T13" fmla="*/ 45 h 171"/>
                <a:gd name="T14" fmla="*/ 80 w 129"/>
                <a:gd name="T15" fmla="*/ 51 h 171"/>
                <a:gd name="T16" fmla="*/ 79 w 129"/>
                <a:gd name="T17" fmla="*/ 53 h 171"/>
                <a:gd name="T18" fmla="*/ 83 w 129"/>
                <a:gd name="T19" fmla="*/ 57 h 171"/>
                <a:gd name="T20" fmla="*/ 83 w 129"/>
                <a:gd name="T21" fmla="*/ 61 h 171"/>
                <a:gd name="T22" fmla="*/ 99 w 129"/>
                <a:gd name="T23" fmla="*/ 69 h 171"/>
                <a:gd name="T24" fmla="*/ 118 w 129"/>
                <a:gd name="T25" fmla="*/ 68 h 171"/>
                <a:gd name="T26" fmla="*/ 115 w 129"/>
                <a:gd name="T27" fmla="*/ 72 h 171"/>
                <a:gd name="T28" fmla="*/ 118 w 129"/>
                <a:gd name="T29" fmla="*/ 82 h 171"/>
                <a:gd name="T30" fmla="*/ 118 w 129"/>
                <a:gd name="T31" fmla="*/ 87 h 171"/>
                <a:gd name="T32" fmla="*/ 111 w 129"/>
                <a:gd name="T33" fmla="*/ 97 h 171"/>
                <a:gd name="T34" fmla="*/ 112 w 129"/>
                <a:gd name="T35" fmla="*/ 110 h 171"/>
                <a:gd name="T36" fmla="*/ 122 w 129"/>
                <a:gd name="T37" fmla="*/ 124 h 171"/>
                <a:gd name="T38" fmla="*/ 128 w 129"/>
                <a:gd name="T39" fmla="*/ 135 h 171"/>
                <a:gd name="T40" fmla="*/ 116 w 129"/>
                <a:gd name="T41" fmla="*/ 144 h 171"/>
                <a:gd name="T42" fmla="*/ 113 w 129"/>
                <a:gd name="T43" fmla="*/ 151 h 171"/>
                <a:gd name="T44" fmla="*/ 114 w 129"/>
                <a:gd name="T45" fmla="*/ 162 h 171"/>
                <a:gd name="T46" fmla="*/ 107 w 129"/>
                <a:gd name="T47" fmla="*/ 166 h 171"/>
                <a:gd name="T48" fmla="*/ 95 w 129"/>
                <a:gd name="T49" fmla="*/ 167 h 171"/>
                <a:gd name="T50" fmla="*/ 85 w 129"/>
                <a:gd name="T51" fmla="*/ 170 h 171"/>
                <a:gd name="T52" fmla="*/ 86 w 129"/>
                <a:gd name="T53" fmla="*/ 163 h 171"/>
                <a:gd name="T54" fmla="*/ 88 w 129"/>
                <a:gd name="T55" fmla="*/ 152 h 171"/>
                <a:gd name="T56" fmla="*/ 74 w 129"/>
                <a:gd name="T57" fmla="*/ 140 h 171"/>
                <a:gd name="T58" fmla="*/ 62 w 129"/>
                <a:gd name="T59" fmla="*/ 131 h 171"/>
                <a:gd name="T60" fmla="*/ 58 w 129"/>
                <a:gd name="T61" fmla="*/ 129 h 171"/>
                <a:gd name="T62" fmla="*/ 56 w 129"/>
                <a:gd name="T63" fmla="*/ 136 h 171"/>
                <a:gd name="T64" fmla="*/ 50 w 129"/>
                <a:gd name="T65" fmla="*/ 145 h 171"/>
                <a:gd name="T66" fmla="*/ 41 w 129"/>
                <a:gd name="T67" fmla="*/ 140 h 171"/>
                <a:gd name="T68" fmla="*/ 24 w 129"/>
                <a:gd name="T69" fmla="*/ 131 h 171"/>
                <a:gd name="T70" fmla="*/ 11 w 129"/>
                <a:gd name="T71" fmla="*/ 118 h 171"/>
                <a:gd name="T72" fmla="*/ 16 w 129"/>
                <a:gd name="T73" fmla="*/ 113 h 171"/>
                <a:gd name="T74" fmla="*/ 20 w 129"/>
                <a:gd name="T75" fmla="*/ 109 h 171"/>
                <a:gd name="T76" fmla="*/ 14 w 129"/>
                <a:gd name="T77" fmla="*/ 96 h 171"/>
                <a:gd name="T78" fmla="*/ 23 w 129"/>
                <a:gd name="T79" fmla="*/ 94 h 171"/>
                <a:gd name="T80" fmla="*/ 9 w 129"/>
                <a:gd name="T81" fmla="*/ 83 h 171"/>
                <a:gd name="T82" fmla="*/ 9 w 129"/>
                <a:gd name="T83" fmla="*/ 73 h 171"/>
                <a:gd name="T84" fmla="*/ 15 w 129"/>
                <a:gd name="T85" fmla="*/ 57 h 171"/>
                <a:gd name="T86" fmla="*/ 5 w 129"/>
                <a:gd name="T87" fmla="*/ 58 h 171"/>
                <a:gd name="T88" fmla="*/ 7 w 129"/>
                <a:gd name="T89" fmla="*/ 55 h 171"/>
                <a:gd name="T90" fmla="*/ 9 w 129"/>
                <a:gd name="T91" fmla="*/ 44 h 171"/>
                <a:gd name="T92" fmla="*/ 17 w 129"/>
                <a:gd name="T93" fmla="*/ 43 h 171"/>
                <a:gd name="T94" fmla="*/ 8 w 129"/>
                <a:gd name="T95" fmla="*/ 37 h 171"/>
                <a:gd name="T96" fmla="*/ 6 w 129"/>
                <a:gd name="T97" fmla="*/ 29 h 171"/>
                <a:gd name="T98" fmla="*/ 0 w 129"/>
                <a:gd name="T99" fmla="*/ 15 h 171"/>
                <a:gd name="T100" fmla="*/ 5 w 129"/>
                <a:gd name="T101" fmla="*/ 10 h 171"/>
                <a:gd name="T102" fmla="*/ 11 w 129"/>
                <a:gd name="T103" fmla="*/ 9 h 171"/>
                <a:gd name="T104" fmla="*/ 19 w 129"/>
                <a:gd name="T105"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171">
                  <a:moveTo>
                    <a:pt x="27" y="1"/>
                  </a:moveTo>
                  <a:lnTo>
                    <a:pt x="27" y="1"/>
                  </a:lnTo>
                  <a:lnTo>
                    <a:pt x="31" y="1"/>
                  </a:lnTo>
                  <a:lnTo>
                    <a:pt x="34" y="1"/>
                  </a:lnTo>
                  <a:lnTo>
                    <a:pt x="41" y="2"/>
                  </a:lnTo>
                  <a:lnTo>
                    <a:pt x="42" y="2"/>
                  </a:lnTo>
                  <a:lnTo>
                    <a:pt x="43" y="3"/>
                  </a:lnTo>
                  <a:lnTo>
                    <a:pt x="45" y="6"/>
                  </a:lnTo>
                  <a:lnTo>
                    <a:pt x="47" y="9"/>
                  </a:lnTo>
                  <a:lnTo>
                    <a:pt x="49" y="11"/>
                  </a:lnTo>
                  <a:lnTo>
                    <a:pt x="52" y="12"/>
                  </a:lnTo>
                  <a:lnTo>
                    <a:pt x="54" y="14"/>
                  </a:lnTo>
                  <a:lnTo>
                    <a:pt x="56" y="18"/>
                  </a:lnTo>
                  <a:lnTo>
                    <a:pt x="58" y="20"/>
                  </a:lnTo>
                  <a:lnTo>
                    <a:pt x="58" y="20"/>
                  </a:lnTo>
                  <a:lnTo>
                    <a:pt x="59" y="19"/>
                  </a:lnTo>
                  <a:lnTo>
                    <a:pt x="59" y="19"/>
                  </a:lnTo>
                  <a:lnTo>
                    <a:pt x="60" y="19"/>
                  </a:lnTo>
                  <a:lnTo>
                    <a:pt x="60" y="20"/>
                  </a:lnTo>
                  <a:lnTo>
                    <a:pt x="60" y="23"/>
                  </a:lnTo>
                  <a:lnTo>
                    <a:pt x="60" y="26"/>
                  </a:lnTo>
                  <a:lnTo>
                    <a:pt x="60" y="29"/>
                  </a:lnTo>
                  <a:lnTo>
                    <a:pt x="60" y="29"/>
                  </a:lnTo>
                  <a:lnTo>
                    <a:pt x="60" y="30"/>
                  </a:lnTo>
                  <a:lnTo>
                    <a:pt x="60" y="31"/>
                  </a:lnTo>
                  <a:lnTo>
                    <a:pt x="61" y="32"/>
                  </a:lnTo>
                  <a:lnTo>
                    <a:pt x="63" y="33"/>
                  </a:lnTo>
                  <a:lnTo>
                    <a:pt x="65" y="36"/>
                  </a:lnTo>
                  <a:lnTo>
                    <a:pt x="68" y="38"/>
                  </a:lnTo>
                  <a:lnTo>
                    <a:pt x="70" y="39"/>
                  </a:lnTo>
                  <a:lnTo>
                    <a:pt x="72" y="39"/>
                  </a:lnTo>
                  <a:lnTo>
                    <a:pt x="74" y="42"/>
                  </a:lnTo>
                  <a:lnTo>
                    <a:pt x="79" y="43"/>
                  </a:lnTo>
                  <a:lnTo>
                    <a:pt x="80" y="44"/>
                  </a:lnTo>
                  <a:lnTo>
                    <a:pt x="81" y="45"/>
                  </a:lnTo>
                  <a:lnTo>
                    <a:pt x="82" y="46"/>
                  </a:lnTo>
                  <a:lnTo>
                    <a:pt x="82" y="47"/>
                  </a:lnTo>
                  <a:lnTo>
                    <a:pt x="82" y="47"/>
                  </a:lnTo>
                  <a:lnTo>
                    <a:pt x="80" y="49"/>
                  </a:lnTo>
                  <a:lnTo>
                    <a:pt x="80" y="51"/>
                  </a:lnTo>
                  <a:lnTo>
                    <a:pt x="79" y="51"/>
                  </a:lnTo>
                  <a:lnTo>
                    <a:pt x="79" y="51"/>
                  </a:lnTo>
                  <a:lnTo>
                    <a:pt x="78" y="52"/>
                  </a:lnTo>
                  <a:lnTo>
                    <a:pt x="78" y="53"/>
                  </a:lnTo>
                  <a:lnTo>
                    <a:pt x="79" y="53"/>
                  </a:lnTo>
                  <a:lnTo>
                    <a:pt x="80" y="54"/>
                  </a:lnTo>
                  <a:lnTo>
                    <a:pt x="82" y="55"/>
                  </a:lnTo>
                  <a:lnTo>
                    <a:pt x="84" y="56"/>
                  </a:lnTo>
                  <a:lnTo>
                    <a:pt x="84" y="57"/>
                  </a:lnTo>
                  <a:lnTo>
                    <a:pt x="83" y="57"/>
                  </a:lnTo>
                  <a:lnTo>
                    <a:pt x="81" y="58"/>
                  </a:lnTo>
                  <a:lnTo>
                    <a:pt x="79" y="58"/>
                  </a:lnTo>
                  <a:lnTo>
                    <a:pt x="78" y="58"/>
                  </a:lnTo>
                  <a:lnTo>
                    <a:pt x="78" y="60"/>
                  </a:lnTo>
                  <a:lnTo>
                    <a:pt x="83" y="61"/>
                  </a:lnTo>
                  <a:lnTo>
                    <a:pt x="86" y="63"/>
                  </a:lnTo>
                  <a:lnTo>
                    <a:pt x="87" y="65"/>
                  </a:lnTo>
                  <a:lnTo>
                    <a:pt x="90" y="66"/>
                  </a:lnTo>
                  <a:lnTo>
                    <a:pt x="95" y="67"/>
                  </a:lnTo>
                  <a:lnTo>
                    <a:pt x="99" y="69"/>
                  </a:lnTo>
                  <a:lnTo>
                    <a:pt x="101" y="72"/>
                  </a:lnTo>
                  <a:lnTo>
                    <a:pt x="104" y="71"/>
                  </a:lnTo>
                  <a:lnTo>
                    <a:pt x="109" y="66"/>
                  </a:lnTo>
                  <a:lnTo>
                    <a:pt x="114" y="65"/>
                  </a:lnTo>
                  <a:lnTo>
                    <a:pt x="118" y="68"/>
                  </a:lnTo>
                  <a:lnTo>
                    <a:pt x="121" y="70"/>
                  </a:lnTo>
                  <a:lnTo>
                    <a:pt x="121" y="71"/>
                  </a:lnTo>
                  <a:lnTo>
                    <a:pt x="120" y="72"/>
                  </a:lnTo>
                  <a:lnTo>
                    <a:pt x="117" y="71"/>
                  </a:lnTo>
                  <a:lnTo>
                    <a:pt x="115" y="72"/>
                  </a:lnTo>
                  <a:lnTo>
                    <a:pt x="114" y="75"/>
                  </a:lnTo>
                  <a:lnTo>
                    <a:pt x="114" y="77"/>
                  </a:lnTo>
                  <a:lnTo>
                    <a:pt x="115" y="79"/>
                  </a:lnTo>
                  <a:lnTo>
                    <a:pt x="116" y="81"/>
                  </a:lnTo>
                  <a:lnTo>
                    <a:pt x="118" y="82"/>
                  </a:lnTo>
                  <a:lnTo>
                    <a:pt x="119" y="83"/>
                  </a:lnTo>
                  <a:lnTo>
                    <a:pt x="120" y="85"/>
                  </a:lnTo>
                  <a:lnTo>
                    <a:pt x="120" y="86"/>
                  </a:lnTo>
                  <a:lnTo>
                    <a:pt x="119" y="86"/>
                  </a:lnTo>
                  <a:lnTo>
                    <a:pt x="118" y="87"/>
                  </a:lnTo>
                  <a:lnTo>
                    <a:pt x="117" y="89"/>
                  </a:lnTo>
                  <a:lnTo>
                    <a:pt x="117" y="93"/>
                  </a:lnTo>
                  <a:lnTo>
                    <a:pt x="113" y="95"/>
                  </a:lnTo>
                  <a:lnTo>
                    <a:pt x="111" y="95"/>
                  </a:lnTo>
                  <a:lnTo>
                    <a:pt x="111" y="97"/>
                  </a:lnTo>
                  <a:lnTo>
                    <a:pt x="110" y="102"/>
                  </a:lnTo>
                  <a:lnTo>
                    <a:pt x="110" y="105"/>
                  </a:lnTo>
                  <a:lnTo>
                    <a:pt x="110" y="107"/>
                  </a:lnTo>
                  <a:lnTo>
                    <a:pt x="110" y="108"/>
                  </a:lnTo>
                  <a:lnTo>
                    <a:pt x="112" y="110"/>
                  </a:lnTo>
                  <a:lnTo>
                    <a:pt x="113" y="113"/>
                  </a:lnTo>
                  <a:lnTo>
                    <a:pt x="114" y="117"/>
                  </a:lnTo>
                  <a:lnTo>
                    <a:pt x="115" y="119"/>
                  </a:lnTo>
                  <a:lnTo>
                    <a:pt x="120" y="122"/>
                  </a:lnTo>
                  <a:lnTo>
                    <a:pt x="122" y="124"/>
                  </a:lnTo>
                  <a:lnTo>
                    <a:pt x="124" y="126"/>
                  </a:lnTo>
                  <a:lnTo>
                    <a:pt x="125" y="128"/>
                  </a:lnTo>
                  <a:lnTo>
                    <a:pt x="129" y="131"/>
                  </a:lnTo>
                  <a:lnTo>
                    <a:pt x="128" y="133"/>
                  </a:lnTo>
                  <a:lnTo>
                    <a:pt x="128" y="135"/>
                  </a:lnTo>
                  <a:lnTo>
                    <a:pt x="127" y="135"/>
                  </a:lnTo>
                  <a:lnTo>
                    <a:pt x="125" y="138"/>
                  </a:lnTo>
                  <a:lnTo>
                    <a:pt x="123" y="139"/>
                  </a:lnTo>
                  <a:lnTo>
                    <a:pt x="120" y="144"/>
                  </a:lnTo>
                  <a:lnTo>
                    <a:pt x="116" y="144"/>
                  </a:lnTo>
                  <a:lnTo>
                    <a:pt x="114" y="144"/>
                  </a:lnTo>
                  <a:lnTo>
                    <a:pt x="113" y="145"/>
                  </a:lnTo>
                  <a:lnTo>
                    <a:pt x="112" y="147"/>
                  </a:lnTo>
                  <a:lnTo>
                    <a:pt x="113" y="149"/>
                  </a:lnTo>
                  <a:lnTo>
                    <a:pt x="113" y="151"/>
                  </a:lnTo>
                  <a:lnTo>
                    <a:pt x="112" y="154"/>
                  </a:lnTo>
                  <a:lnTo>
                    <a:pt x="113" y="158"/>
                  </a:lnTo>
                  <a:lnTo>
                    <a:pt x="115" y="160"/>
                  </a:lnTo>
                  <a:lnTo>
                    <a:pt x="115" y="161"/>
                  </a:lnTo>
                  <a:lnTo>
                    <a:pt x="114" y="162"/>
                  </a:lnTo>
                  <a:lnTo>
                    <a:pt x="112" y="166"/>
                  </a:lnTo>
                  <a:lnTo>
                    <a:pt x="111" y="167"/>
                  </a:lnTo>
                  <a:lnTo>
                    <a:pt x="109" y="168"/>
                  </a:lnTo>
                  <a:lnTo>
                    <a:pt x="108" y="167"/>
                  </a:lnTo>
                  <a:lnTo>
                    <a:pt x="107" y="166"/>
                  </a:lnTo>
                  <a:lnTo>
                    <a:pt x="106" y="166"/>
                  </a:lnTo>
                  <a:lnTo>
                    <a:pt x="103" y="167"/>
                  </a:lnTo>
                  <a:lnTo>
                    <a:pt x="100" y="168"/>
                  </a:lnTo>
                  <a:lnTo>
                    <a:pt x="97" y="167"/>
                  </a:lnTo>
                  <a:lnTo>
                    <a:pt x="95" y="167"/>
                  </a:lnTo>
                  <a:lnTo>
                    <a:pt x="94" y="168"/>
                  </a:lnTo>
                  <a:lnTo>
                    <a:pt x="92" y="168"/>
                  </a:lnTo>
                  <a:lnTo>
                    <a:pt x="90" y="170"/>
                  </a:lnTo>
                  <a:lnTo>
                    <a:pt x="86" y="171"/>
                  </a:lnTo>
                  <a:lnTo>
                    <a:pt x="85" y="170"/>
                  </a:lnTo>
                  <a:lnTo>
                    <a:pt x="84" y="169"/>
                  </a:lnTo>
                  <a:lnTo>
                    <a:pt x="83" y="167"/>
                  </a:lnTo>
                  <a:lnTo>
                    <a:pt x="83" y="166"/>
                  </a:lnTo>
                  <a:lnTo>
                    <a:pt x="86" y="165"/>
                  </a:lnTo>
                  <a:lnTo>
                    <a:pt x="86" y="163"/>
                  </a:lnTo>
                  <a:lnTo>
                    <a:pt x="90" y="156"/>
                  </a:lnTo>
                  <a:lnTo>
                    <a:pt x="90" y="153"/>
                  </a:lnTo>
                  <a:lnTo>
                    <a:pt x="90" y="153"/>
                  </a:lnTo>
                  <a:lnTo>
                    <a:pt x="90" y="152"/>
                  </a:lnTo>
                  <a:lnTo>
                    <a:pt x="88" y="152"/>
                  </a:lnTo>
                  <a:lnTo>
                    <a:pt x="79" y="149"/>
                  </a:lnTo>
                  <a:lnTo>
                    <a:pt x="80" y="146"/>
                  </a:lnTo>
                  <a:lnTo>
                    <a:pt x="77" y="144"/>
                  </a:lnTo>
                  <a:lnTo>
                    <a:pt x="74" y="142"/>
                  </a:lnTo>
                  <a:lnTo>
                    <a:pt x="74" y="140"/>
                  </a:lnTo>
                  <a:lnTo>
                    <a:pt x="71" y="137"/>
                  </a:lnTo>
                  <a:lnTo>
                    <a:pt x="69" y="135"/>
                  </a:lnTo>
                  <a:lnTo>
                    <a:pt x="66" y="134"/>
                  </a:lnTo>
                  <a:lnTo>
                    <a:pt x="64" y="132"/>
                  </a:lnTo>
                  <a:lnTo>
                    <a:pt x="62" y="131"/>
                  </a:lnTo>
                  <a:lnTo>
                    <a:pt x="61" y="130"/>
                  </a:lnTo>
                  <a:lnTo>
                    <a:pt x="61" y="129"/>
                  </a:lnTo>
                  <a:lnTo>
                    <a:pt x="61" y="128"/>
                  </a:lnTo>
                  <a:lnTo>
                    <a:pt x="60" y="128"/>
                  </a:lnTo>
                  <a:lnTo>
                    <a:pt x="58" y="129"/>
                  </a:lnTo>
                  <a:lnTo>
                    <a:pt x="55" y="130"/>
                  </a:lnTo>
                  <a:lnTo>
                    <a:pt x="55" y="131"/>
                  </a:lnTo>
                  <a:lnTo>
                    <a:pt x="56" y="133"/>
                  </a:lnTo>
                  <a:lnTo>
                    <a:pt x="56" y="134"/>
                  </a:lnTo>
                  <a:lnTo>
                    <a:pt x="56" y="136"/>
                  </a:lnTo>
                  <a:lnTo>
                    <a:pt x="55" y="137"/>
                  </a:lnTo>
                  <a:lnTo>
                    <a:pt x="51" y="141"/>
                  </a:lnTo>
                  <a:lnTo>
                    <a:pt x="50" y="142"/>
                  </a:lnTo>
                  <a:lnTo>
                    <a:pt x="51" y="144"/>
                  </a:lnTo>
                  <a:lnTo>
                    <a:pt x="50" y="145"/>
                  </a:lnTo>
                  <a:lnTo>
                    <a:pt x="47" y="146"/>
                  </a:lnTo>
                  <a:lnTo>
                    <a:pt x="47" y="145"/>
                  </a:lnTo>
                  <a:lnTo>
                    <a:pt x="46" y="143"/>
                  </a:lnTo>
                  <a:lnTo>
                    <a:pt x="44" y="141"/>
                  </a:lnTo>
                  <a:lnTo>
                    <a:pt x="41" y="140"/>
                  </a:lnTo>
                  <a:lnTo>
                    <a:pt x="34" y="135"/>
                  </a:lnTo>
                  <a:lnTo>
                    <a:pt x="31" y="135"/>
                  </a:lnTo>
                  <a:lnTo>
                    <a:pt x="29" y="134"/>
                  </a:lnTo>
                  <a:lnTo>
                    <a:pt x="26" y="132"/>
                  </a:lnTo>
                  <a:lnTo>
                    <a:pt x="24" y="131"/>
                  </a:lnTo>
                  <a:lnTo>
                    <a:pt x="22" y="130"/>
                  </a:lnTo>
                  <a:lnTo>
                    <a:pt x="18" y="124"/>
                  </a:lnTo>
                  <a:lnTo>
                    <a:pt x="14" y="121"/>
                  </a:lnTo>
                  <a:lnTo>
                    <a:pt x="11" y="119"/>
                  </a:lnTo>
                  <a:lnTo>
                    <a:pt x="11" y="118"/>
                  </a:lnTo>
                  <a:lnTo>
                    <a:pt x="11" y="116"/>
                  </a:lnTo>
                  <a:lnTo>
                    <a:pt x="11" y="116"/>
                  </a:lnTo>
                  <a:lnTo>
                    <a:pt x="13" y="114"/>
                  </a:lnTo>
                  <a:lnTo>
                    <a:pt x="14" y="113"/>
                  </a:lnTo>
                  <a:lnTo>
                    <a:pt x="16" y="113"/>
                  </a:lnTo>
                  <a:lnTo>
                    <a:pt x="17" y="114"/>
                  </a:lnTo>
                  <a:lnTo>
                    <a:pt x="19" y="115"/>
                  </a:lnTo>
                  <a:lnTo>
                    <a:pt x="20" y="113"/>
                  </a:lnTo>
                  <a:lnTo>
                    <a:pt x="20" y="111"/>
                  </a:lnTo>
                  <a:lnTo>
                    <a:pt x="20" y="109"/>
                  </a:lnTo>
                  <a:lnTo>
                    <a:pt x="16" y="103"/>
                  </a:lnTo>
                  <a:lnTo>
                    <a:pt x="13" y="98"/>
                  </a:lnTo>
                  <a:lnTo>
                    <a:pt x="12" y="97"/>
                  </a:lnTo>
                  <a:lnTo>
                    <a:pt x="13" y="96"/>
                  </a:lnTo>
                  <a:lnTo>
                    <a:pt x="14" y="96"/>
                  </a:lnTo>
                  <a:lnTo>
                    <a:pt x="15" y="96"/>
                  </a:lnTo>
                  <a:lnTo>
                    <a:pt x="19" y="97"/>
                  </a:lnTo>
                  <a:lnTo>
                    <a:pt x="22" y="96"/>
                  </a:lnTo>
                  <a:lnTo>
                    <a:pt x="23" y="95"/>
                  </a:lnTo>
                  <a:lnTo>
                    <a:pt x="23" y="94"/>
                  </a:lnTo>
                  <a:lnTo>
                    <a:pt x="22" y="93"/>
                  </a:lnTo>
                  <a:lnTo>
                    <a:pt x="18" y="89"/>
                  </a:lnTo>
                  <a:lnTo>
                    <a:pt x="15" y="86"/>
                  </a:lnTo>
                  <a:lnTo>
                    <a:pt x="12" y="84"/>
                  </a:lnTo>
                  <a:lnTo>
                    <a:pt x="9" y="83"/>
                  </a:lnTo>
                  <a:lnTo>
                    <a:pt x="9" y="82"/>
                  </a:lnTo>
                  <a:lnTo>
                    <a:pt x="8" y="80"/>
                  </a:lnTo>
                  <a:lnTo>
                    <a:pt x="9" y="78"/>
                  </a:lnTo>
                  <a:lnTo>
                    <a:pt x="9" y="75"/>
                  </a:lnTo>
                  <a:lnTo>
                    <a:pt x="9" y="73"/>
                  </a:lnTo>
                  <a:lnTo>
                    <a:pt x="12" y="69"/>
                  </a:lnTo>
                  <a:lnTo>
                    <a:pt x="14" y="66"/>
                  </a:lnTo>
                  <a:lnTo>
                    <a:pt x="15" y="62"/>
                  </a:lnTo>
                  <a:lnTo>
                    <a:pt x="16" y="58"/>
                  </a:lnTo>
                  <a:lnTo>
                    <a:pt x="15" y="57"/>
                  </a:lnTo>
                  <a:lnTo>
                    <a:pt x="14" y="57"/>
                  </a:lnTo>
                  <a:lnTo>
                    <a:pt x="12" y="56"/>
                  </a:lnTo>
                  <a:lnTo>
                    <a:pt x="9" y="57"/>
                  </a:lnTo>
                  <a:lnTo>
                    <a:pt x="6" y="58"/>
                  </a:lnTo>
                  <a:lnTo>
                    <a:pt x="5" y="58"/>
                  </a:lnTo>
                  <a:lnTo>
                    <a:pt x="4" y="56"/>
                  </a:lnTo>
                  <a:lnTo>
                    <a:pt x="5" y="56"/>
                  </a:lnTo>
                  <a:lnTo>
                    <a:pt x="6" y="56"/>
                  </a:lnTo>
                  <a:lnTo>
                    <a:pt x="6" y="56"/>
                  </a:lnTo>
                  <a:lnTo>
                    <a:pt x="7" y="55"/>
                  </a:lnTo>
                  <a:lnTo>
                    <a:pt x="8" y="53"/>
                  </a:lnTo>
                  <a:lnTo>
                    <a:pt x="7" y="46"/>
                  </a:lnTo>
                  <a:lnTo>
                    <a:pt x="9" y="46"/>
                  </a:lnTo>
                  <a:lnTo>
                    <a:pt x="9" y="45"/>
                  </a:lnTo>
                  <a:lnTo>
                    <a:pt x="9" y="44"/>
                  </a:lnTo>
                  <a:lnTo>
                    <a:pt x="11" y="45"/>
                  </a:lnTo>
                  <a:lnTo>
                    <a:pt x="14" y="45"/>
                  </a:lnTo>
                  <a:lnTo>
                    <a:pt x="17" y="45"/>
                  </a:lnTo>
                  <a:lnTo>
                    <a:pt x="17" y="44"/>
                  </a:lnTo>
                  <a:lnTo>
                    <a:pt x="17" y="43"/>
                  </a:lnTo>
                  <a:lnTo>
                    <a:pt x="17" y="42"/>
                  </a:lnTo>
                  <a:lnTo>
                    <a:pt x="16" y="41"/>
                  </a:lnTo>
                  <a:lnTo>
                    <a:pt x="15" y="40"/>
                  </a:lnTo>
                  <a:lnTo>
                    <a:pt x="13" y="40"/>
                  </a:lnTo>
                  <a:lnTo>
                    <a:pt x="8" y="37"/>
                  </a:lnTo>
                  <a:lnTo>
                    <a:pt x="5" y="35"/>
                  </a:lnTo>
                  <a:lnTo>
                    <a:pt x="5" y="32"/>
                  </a:lnTo>
                  <a:lnTo>
                    <a:pt x="6" y="30"/>
                  </a:lnTo>
                  <a:lnTo>
                    <a:pt x="7" y="29"/>
                  </a:lnTo>
                  <a:lnTo>
                    <a:pt x="6" y="29"/>
                  </a:lnTo>
                  <a:lnTo>
                    <a:pt x="3" y="28"/>
                  </a:lnTo>
                  <a:lnTo>
                    <a:pt x="2" y="26"/>
                  </a:lnTo>
                  <a:lnTo>
                    <a:pt x="3" y="23"/>
                  </a:lnTo>
                  <a:lnTo>
                    <a:pt x="1" y="18"/>
                  </a:lnTo>
                  <a:lnTo>
                    <a:pt x="0" y="15"/>
                  </a:lnTo>
                  <a:lnTo>
                    <a:pt x="1" y="14"/>
                  </a:lnTo>
                  <a:lnTo>
                    <a:pt x="2" y="12"/>
                  </a:lnTo>
                  <a:lnTo>
                    <a:pt x="2" y="11"/>
                  </a:lnTo>
                  <a:lnTo>
                    <a:pt x="2" y="11"/>
                  </a:lnTo>
                  <a:lnTo>
                    <a:pt x="5" y="10"/>
                  </a:lnTo>
                  <a:lnTo>
                    <a:pt x="6" y="9"/>
                  </a:lnTo>
                  <a:lnTo>
                    <a:pt x="7" y="7"/>
                  </a:lnTo>
                  <a:lnTo>
                    <a:pt x="7" y="7"/>
                  </a:lnTo>
                  <a:lnTo>
                    <a:pt x="9" y="8"/>
                  </a:lnTo>
                  <a:lnTo>
                    <a:pt x="11" y="9"/>
                  </a:lnTo>
                  <a:lnTo>
                    <a:pt x="13" y="8"/>
                  </a:lnTo>
                  <a:lnTo>
                    <a:pt x="15" y="7"/>
                  </a:lnTo>
                  <a:lnTo>
                    <a:pt x="17" y="6"/>
                  </a:lnTo>
                  <a:lnTo>
                    <a:pt x="18" y="5"/>
                  </a:lnTo>
                  <a:lnTo>
                    <a:pt x="19" y="4"/>
                  </a:lnTo>
                  <a:lnTo>
                    <a:pt x="21" y="1"/>
                  </a:lnTo>
                  <a:lnTo>
                    <a:pt x="24"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15" name="Finland">
              <a:extLst>
                <a:ext uri="{FF2B5EF4-FFF2-40B4-BE49-F238E27FC236}">
                  <a16:creationId xmlns:a16="http://schemas.microsoft.com/office/drawing/2014/main" id="{2B93DB74-88B3-414D-8635-C2777902A612}"/>
                </a:ext>
              </a:extLst>
            </p:cNvPr>
            <p:cNvSpPr>
              <a:spLocks noEditPoints="1"/>
            </p:cNvSpPr>
            <p:nvPr/>
          </p:nvSpPr>
          <p:spPr bwMode="auto">
            <a:xfrm>
              <a:off x="6439551" y="2173010"/>
              <a:ext cx="306375" cy="500036"/>
            </a:xfrm>
            <a:custGeom>
              <a:avLst/>
              <a:gdLst>
                <a:gd name="T0" fmla="*/ 253 w 340"/>
                <a:gd name="T1" fmla="*/ 108 h 764"/>
                <a:gd name="T2" fmla="*/ 272 w 340"/>
                <a:gd name="T3" fmla="*/ 175 h 764"/>
                <a:gd name="T4" fmla="*/ 269 w 340"/>
                <a:gd name="T5" fmla="*/ 254 h 764"/>
                <a:gd name="T6" fmla="*/ 280 w 340"/>
                <a:gd name="T7" fmla="*/ 312 h 764"/>
                <a:gd name="T8" fmla="*/ 294 w 340"/>
                <a:gd name="T9" fmla="*/ 365 h 764"/>
                <a:gd name="T10" fmla="*/ 281 w 340"/>
                <a:gd name="T11" fmla="*/ 397 h 764"/>
                <a:gd name="T12" fmla="*/ 280 w 340"/>
                <a:gd name="T13" fmla="*/ 417 h 764"/>
                <a:gd name="T14" fmla="*/ 292 w 340"/>
                <a:gd name="T15" fmla="*/ 450 h 764"/>
                <a:gd name="T16" fmla="*/ 306 w 340"/>
                <a:gd name="T17" fmla="*/ 491 h 764"/>
                <a:gd name="T18" fmla="*/ 331 w 340"/>
                <a:gd name="T19" fmla="*/ 547 h 764"/>
                <a:gd name="T20" fmla="*/ 330 w 340"/>
                <a:gd name="T21" fmla="*/ 592 h 764"/>
                <a:gd name="T22" fmla="*/ 277 w 340"/>
                <a:gd name="T23" fmla="*/ 661 h 764"/>
                <a:gd name="T24" fmla="*/ 224 w 340"/>
                <a:gd name="T25" fmla="*/ 719 h 764"/>
                <a:gd name="T26" fmla="*/ 190 w 340"/>
                <a:gd name="T27" fmla="*/ 724 h 764"/>
                <a:gd name="T28" fmla="*/ 182 w 340"/>
                <a:gd name="T29" fmla="*/ 724 h 764"/>
                <a:gd name="T30" fmla="*/ 163 w 340"/>
                <a:gd name="T31" fmla="*/ 733 h 764"/>
                <a:gd name="T32" fmla="*/ 132 w 340"/>
                <a:gd name="T33" fmla="*/ 743 h 764"/>
                <a:gd name="T34" fmla="*/ 84 w 340"/>
                <a:gd name="T35" fmla="*/ 758 h 764"/>
                <a:gd name="T36" fmla="*/ 77 w 340"/>
                <a:gd name="T37" fmla="*/ 750 h 764"/>
                <a:gd name="T38" fmla="*/ 63 w 340"/>
                <a:gd name="T39" fmla="*/ 751 h 764"/>
                <a:gd name="T40" fmla="*/ 62 w 340"/>
                <a:gd name="T41" fmla="*/ 739 h 764"/>
                <a:gd name="T42" fmla="*/ 41 w 340"/>
                <a:gd name="T43" fmla="*/ 722 h 764"/>
                <a:gd name="T44" fmla="*/ 25 w 340"/>
                <a:gd name="T45" fmla="*/ 705 h 764"/>
                <a:gd name="T46" fmla="*/ 28 w 340"/>
                <a:gd name="T47" fmla="*/ 658 h 764"/>
                <a:gd name="T48" fmla="*/ 29 w 340"/>
                <a:gd name="T49" fmla="*/ 646 h 764"/>
                <a:gd name="T50" fmla="*/ 17 w 340"/>
                <a:gd name="T51" fmla="*/ 597 h 764"/>
                <a:gd name="T52" fmla="*/ 30 w 340"/>
                <a:gd name="T53" fmla="*/ 549 h 764"/>
                <a:gd name="T54" fmla="*/ 51 w 340"/>
                <a:gd name="T55" fmla="*/ 527 h 764"/>
                <a:gd name="T56" fmla="*/ 75 w 340"/>
                <a:gd name="T57" fmla="*/ 500 h 764"/>
                <a:gd name="T58" fmla="*/ 114 w 340"/>
                <a:gd name="T59" fmla="*/ 450 h 764"/>
                <a:gd name="T60" fmla="*/ 146 w 340"/>
                <a:gd name="T61" fmla="*/ 425 h 764"/>
                <a:gd name="T62" fmla="*/ 146 w 340"/>
                <a:gd name="T63" fmla="*/ 389 h 764"/>
                <a:gd name="T64" fmla="*/ 124 w 340"/>
                <a:gd name="T65" fmla="*/ 351 h 764"/>
                <a:gd name="T66" fmla="*/ 97 w 340"/>
                <a:gd name="T67" fmla="*/ 323 h 764"/>
                <a:gd name="T68" fmla="*/ 102 w 340"/>
                <a:gd name="T69" fmla="*/ 285 h 764"/>
                <a:gd name="T70" fmla="*/ 94 w 340"/>
                <a:gd name="T71" fmla="*/ 247 h 764"/>
                <a:gd name="T72" fmla="*/ 88 w 340"/>
                <a:gd name="T73" fmla="*/ 225 h 764"/>
                <a:gd name="T74" fmla="*/ 94 w 340"/>
                <a:gd name="T75" fmla="*/ 186 h 764"/>
                <a:gd name="T76" fmla="*/ 67 w 340"/>
                <a:gd name="T77" fmla="*/ 147 h 764"/>
                <a:gd name="T78" fmla="*/ 20 w 340"/>
                <a:gd name="T79" fmla="*/ 114 h 764"/>
                <a:gd name="T80" fmla="*/ 14 w 340"/>
                <a:gd name="T81" fmla="*/ 92 h 764"/>
                <a:gd name="T82" fmla="*/ 31 w 340"/>
                <a:gd name="T83" fmla="*/ 72 h 764"/>
                <a:gd name="T84" fmla="*/ 77 w 340"/>
                <a:gd name="T85" fmla="*/ 123 h 764"/>
                <a:gd name="T86" fmla="*/ 116 w 340"/>
                <a:gd name="T87" fmla="*/ 120 h 764"/>
                <a:gd name="T88" fmla="*/ 152 w 340"/>
                <a:gd name="T89" fmla="*/ 106 h 764"/>
                <a:gd name="T90" fmla="*/ 168 w 340"/>
                <a:gd name="T91" fmla="*/ 38 h 764"/>
                <a:gd name="T92" fmla="*/ 203 w 340"/>
                <a:gd name="T93" fmla="*/ 15 h 764"/>
                <a:gd name="T94" fmla="*/ 255 w 340"/>
                <a:gd name="T95" fmla="*/ 31 h 764"/>
                <a:gd name="T96" fmla="*/ 260 w 340"/>
                <a:gd name="T97" fmla="*/ 93 h 764"/>
                <a:gd name="T98" fmla="*/ 137 w 340"/>
                <a:gd name="T99" fmla="*/ 412 h 764"/>
                <a:gd name="T100" fmla="*/ 25 w 340"/>
                <a:gd name="T101" fmla="*/ 543 h 764"/>
                <a:gd name="T102" fmla="*/ 19 w 340"/>
                <a:gd name="T103" fmla="*/ 539 h 764"/>
                <a:gd name="T104" fmla="*/ 19 w 340"/>
                <a:gd name="T105" fmla="*/ 714 h 764"/>
                <a:gd name="T106" fmla="*/ 38 w 340"/>
                <a:gd name="T107" fmla="*/ 727 h 764"/>
                <a:gd name="T108" fmla="*/ 49 w 340"/>
                <a:gd name="T109" fmla="*/ 730 h 764"/>
                <a:gd name="T110" fmla="*/ 50 w 340"/>
                <a:gd name="T111" fmla="*/ 741 h 764"/>
                <a:gd name="T112" fmla="*/ 35 w 340"/>
                <a:gd name="T113" fmla="*/ 746 h 764"/>
                <a:gd name="T114" fmla="*/ 27 w 340"/>
                <a:gd name="T115" fmla="*/ 745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 h="764">
                  <a:moveTo>
                    <a:pt x="260" y="93"/>
                  </a:moveTo>
                  <a:lnTo>
                    <a:pt x="260" y="93"/>
                  </a:lnTo>
                  <a:lnTo>
                    <a:pt x="258" y="94"/>
                  </a:lnTo>
                  <a:lnTo>
                    <a:pt x="252" y="99"/>
                  </a:lnTo>
                  <a:lnTo>
                    <a:pt x="248" y="101"/>
                  </a:lnTo>
                  <a:lnTo>
                    <a:pt x="243" y="103"/>
                  </a:lnTo>
                  <a:lnTo>
                    <a:pt x="244" y="106"/>
                  </a:lnTo>
                  <a:lnTo>
                    <a:pt x="252" y="107"/>
                  </a:lnTo>
                  <a:lnTo>
                    <a:pt x="253" y="108"/>
                  </a:lnTo>
                  <a:lnTo>
                    <a:pt x="254" y="109"/>
                  </a:lnTo>
                  <a:lnTo>
                    <a:pt x="254" y="111"/>
                  </a:lnTo>
                  <a:lnTo>
                    <a:pt x="254" y="115"/>
                  </a:lnTo>
                  <a:lnTo>
                    <a:pt x="245" y="135"/>
                  </a:lnTo>
                  <a:lnTo>
                    <a:pt x="245" y="139"/>
                  </a:lnTo>
                  <a:lnTo>
                    <a:pt x="248" y="151"/>
                  </a:lnTo>
                  <a:lnTo>
                    <a:pt x="252" y="164"/>
                  </a:lnTo>
                  <a:lnTo>
                    <a:pt x="263" y="170"/>
                  </a:lnTo>
                  <a:lnTo>
                    <a:pt x="272" y="175"/>
                  </a:lnTo>
                  <a:lnTo>
                    <a:pt x="278" y="186"/>
                  </a:lnTo>
                  <a:lnTo>
                    <a:pt x="287" y="200"/>
                  </a:lnTo>
                  <a:lnTo>
                    <a:pt x="292" y="206"/>
                  </a:lnTo>
                  <a:lnTo>
                    <a:pt x="292" y="208"/>
                  </a:lnTo>
                  <a:lnTo>
                    <a:pt x="291" y="217"/>
                  </a:lnTo>
                  <a:lnTo>
                    <a:pt x="285" y="227"/>
                  </a:lnTo>
                  <a:lnTo>
                    <a:pt x="279" y="236"/>
                  </a:lnTo>
                  <a:lnTo>
                    <a:pt x="274" y="245"/>
                  </a:lnTo>
                  <a:lnTo>
                    <a:pt x="269" y="254"/>
                  </a:lnTo>
                  <a:lnTo>
                    <a:pt x="264" y="264"/>
                  </a:lnTo>
                  <a:lnTo>
                    <a:pt x="264" y="267"/>
                  </a:lnTo>
                  <a:lnTo>
                    <a:pt x="264" y="270"/>
                  </a:lnTo>
                  <a:lnTo>
                    <a:pt x="264" y="274"/>
                  </a:lnTo>
                  <a:lnTo>
                    <a:pt x="271" y="286"/>
                  </a:lnTo>
                  <a:lnTo>
                    <a:pt x="273" y="292"/>
                  </a:lnTo>
                  <a:lnTo>
                    <a:pt x="276" y="299"/>
                  </a:lnTo>
                  <a:lnTo>
                    <a:pt x="278" y="306"/>
                  </a:lnTo>
                  <a:lnTo>
                    <a:pt x="280" y="312"/>
                  </a:lnTo>
                  <a:lnTo>
                    <a:pt x="282" y="318"/>
                  </a:lnTo>
                  <a:lnTo>
                    <a:pt x="284" y="322"/>
                  </a:lnTo>
                  <a:lnTo>
                    <a:pt x="287" y="326"/>
                  </a:lnTo>
                  <a:lnTo>
                    <a:pt x="290" y="333"/>
                  </a:lnTo>
                  <a:lnTo>
                    <a:pt x="291" y="338"/>
                  </a:lnTo>
                  <a:lnTo>
                    <a:pt x="295" y="356"/>
                  </a:lnTo>
                  <a:lnTo>
                    <a:pt x="296" y="361"/>
                  </a:lnTo>
                  <a:lnTo>
                    <a:pt x="296" y="364"/>
                  </a:lnTo>
                  <a:lnTo>
                    <a:pt x="294" y="365"/>
                  </a:lnTo>
                  <a:lnTo>
                    <a:pt x="289" y="365"/>
                  </a:lnTo>
                  <a:lnTo>
                    <a:pt x="284" y="367"/>
                  </a:lnTo>
                  <a:lnTo>
                    <a:pt x="284" y="368"/>
                  </a:lnTo>
                  <a:lnTo>
                    <a:pt x="287" y="372"/>
                  </a:lnTo>
                  <a:lnTo>
                    <a:pt x="284" y="380"/>
                  </a:lnTo>
                  <a:lnTo>
                    <a:pt x="284" y="390"/>
                  </a:lnTo>
                  <a:lnTo>
                    <a:pt x="281" y="395"/>
                  </a:lnTo>
                  <a:lnTo>
                    <a:pt x="280" y="396"/>
                  </a:lnTo>
                  <a:lnTo>
                    <a:pt x="281" y="397"/>
                  </a:lnTo>
                  <a:lnTo>
                    <a:pt x="281" y="398"/>
                  </a:lnTo>
                  <a:lnTo>
                    <a:pt x="287" y="400"/>
                  </a:lnTo>
                  <a:lnTo>
                    <a:pt x="287" y="401"/>
                  </a:lnTo>
                  <a:lnTo>
                    <a:pt x="287" y="404"/>
                  </a:lnTo>
                  <a:lnTo>
                    <a:pt x="287" y="407"/>
                  </a:lnTo>
                  <a:lnTo>
                    <a:pt x="284" y="409"/>
                  </a:lnTo>
                  <a:lnTo>
                    <a:pt x="281" y="412"/>
                  </a:lnTo>
                  <a:lnTo>
                    <a:pt x="280" y="415"/>
                  </a:lnTo>
                  <a:lnTo>
                    <a:pt x="280" y="417"/>
                  </a:lnTo>
                  <a:lnTo>
                    <a:pt x="281" y="421"/>
                  </a:lnTo>
                  <a:lnTo>
                    <a:pt x="283" y="426"/>
                  </a:lnTo>
                  <a:lnTo>
                    <a:pt x="286" y="429"/>
                  </a:lnTo>
                  <a:lnTo>
                    <a:pt x="295" y="432"/>
                  </a:lnTo>
                  <a:lnTo>
                    <a:pt x="296" y="434"/>
                  </a:lnTo>
                  <a:lnTo>
                    <a:pt x="297" y="438"/>
                  </a:lnTo>
                  <a:lnTo>
                    <a:pt x="296" y="441"/>
                  </a:lnTo>
                  <a:lnTo>
                    <a:pt x="292" y="447"/>
                  </a:lnTo>
                  <a:lnTo>
                    <a:pt x="292" y="450"/>
                  </a:lnTo>
                  <a:lnTo>
                    <a:pt x="294" y="455"/>
                  </a:lnTo>
                  <a:lnTo>
                    <a:pt x="296" y="461"/>
                  </a:lnTo>
                  <a:lnTo>
                    <a:pt x="305" y="467"/>
                  </a:lnTo>
                  <a:lnTo>
                    <a:pt x="308" y="470"/>
                  </a:lnTo>
                  <a:lnTo>
                    <a:pt x="309" y="473"/>
                  </a:lnTo>
                  <a:lnTo>
                    <a:pt x="309" y="477"/>
                  </a:lnTo>
                  <a:lnTo>
                    <a:pt x="309" y="482"/>
                  </a:lnTo>
                  <a:lnTo>
                    <a:pt x="308" y="486"/>
                  </a:lnTo>
                  <a:lnTo>
                    <a:pt x="306" y="491"/>
                  </a:lnTo>
                  <a:lnTo>
                    <a:pt x="299" y="501"/>
                  </a:lnTo>
                  <a:lnTo>
                    <a:pt x="293" y="505"/>
                  </a:lnTo>
                  <a:lnTo>
                    <a:pt x="292" y="506"/>
                  </a:lnTo>
                  <a:lnTo>
                    <a:pt x="294" y="509"/>
                  </a:lnTo>
                  <a:lnTo>
                    <a:pt x="306" y="522"/>
                  </a:lnTo>
                  <a:lnTo>
                    <a:pt x="313" y="528"/>
                  </a:lnTo>
                  <a:lnTo>
                    <a:pt x="323" y="536"/>
                  </a:lnTo>
                  <a:lnTo>
                    <a:pt x="329" y="543"/>
                  </a:lnTo>
                  <a:lnTo>
                    <a:pt x="331" y="547"/>
                  </a:lnTo>
                  <a:lnTo>
                    <a:pt x="334" y="552"/>
                  </a:lnTo>
                  <a:lnTo>
                    <a:pt x="337" y="556"/>
                  </a:lnTo>
                  <a:lnTo>
                    <a:pt x="340" y="560"/>
                  </a:lnTo>
                  <a:lnTo>
                    <a:pt x="340" y="562"/>
                  </a:lnTo>
                  <a:lnTo>
                    <a:pt x="340" y="565"/>
                  </a:lnTo>
                  <a:lnTo>
                    <a:pt x="337" y="572"/>
                  </a:lnTo>
                  <a:lnTo>
                    <a:pt x="336" y="578"/>
                  </a:lnTo>
                  <a:lnTo>
                    <a:pt x="333" y="586"/>
                  </a:lnTo>
                  <a:lnTo>
                    <a:pt x="330" y="592"/>
                  </a:lnTo>
                  <a:lnTo>
                    <a:pt x="322" y="603"/>
                  </a:lnTo>
                  <a:lnTo>
                    <a:pt x="310" y="616"/>
                  </a:lnTo>
                  <a:lnTo>
                    <a:pt x="308" y="620"/>
                  </a:lnTo>
                  <a:lnTo>
                    <a:pt x="302" y="627"/>
                  </a:lnTo>
                  <a:lnTo>
                    <a:pt x="293" y="640"/>
                  </a:lnTo>
                  <a:lnTo>
                    <a:pt x="291" y="643"/>
                  </a:lnTo>
                  <a:lnTo>
                    <a:pt x="283" y="654"/>
                  </a:lnTo>
                  <a:lnTo>
                    <a:pt x="280" y="658"/>
                  </a:lnTo>
                  <a:lnTo>
                    <a:pt x="277" y="661"/>
                  </a:lnTo>
                  <a:lnTo>
                    <a:pt x="269" y="671"/>
                  </a:lnTo>
                  <a:lnTo>
                    <a:pt x="261" y="679"/>
                  </a:lnTo>
                  <a:lnTo>
                    <a:pt x="253" y="686"/>
                  </a:lnTo>
                  <a:lnTo>
                    <a:pt x="251" y="690"/>
                  </a:lnTo>
                  <a:lnTo>
                    <a:pt x="248" y="692"/>
                  </a:lnTo>
                  <a:lnTo>
                    <a:pt x="244" y="695"/>
                  </a:lnTo>
                  <a:lnTo>
                    <a:pt x="243" y="696"/>
                  </a:lnTo>
                  <a:lnTo>
                    <a:pt x="235" y="706"/>
                  </a:lnTo>
                  <a:lnTo>
                    <a:pt x="224" y="719"/>
                  </a:lnTo>
                  <a:lnTo>
                    <a:pt x="223" y="719"/>
                  </a:lnTo>
                  <a:lnTo>
                    <a:pt x="220" y="722"/>
                  </a:lnTo>
                  <a:lnTo>
                    <a:pt x="215" y="722"/>
                  </a:lnTo>
                  <a:lnTo>
                    <a:pt x="213" y="724"/>
                  </a:lnTo>
                  <a:lnTo>
                    <a:pt x="207" y="719"/>
                  </a:lnTo>
                  <a:lnTo>
                    <a:pt x="205" y="719"/>
                  </a:lnTo>
                  <a:lnTo>
                    <a:pt x="201" y="720"/>
                  </a:lnTo>
                  <a:lnTo>
                    <a:pt x="198" y="723"/>
                  </a:lnTo>
                  <a:lnTo>
                    <a:pt x="190" y="724"/>
                  </a:lnTo>
                  <a:lnTo>
                    <a:pt x="187" y="726"/>
                  </a:lnTo>
                  <a:lnTo>
                    <a:pt x="185" y="727"/>
                  </a:lnTo>
                  <a:lnTo>
                    <a:pt x="184" y="723"/>
                  </a:lnTo>
                  <a:lnTo>
                    <a:pt x="185" y="719"/>
                  </a:lnTo>
                  <a:lnTo>
                    <a:pt x="187" y="716"/>
                  </a:lnTo>
                  <a:lnTo>
                    <a:pt x="187" y="713"/>
                  </a:lnTo>
                  <a:lnTo>
                    <a:pt x="186" y="714"/>
                  </a:lnTo>
                  <a:lnTo>
                    <a:pt x="183" y="718"/>
                  </a:lnTo>
                  <a:lnTo>
                    <a:pt x="182" y="724"/>
                  </a:lnTo>
                  <a:lnTo>
                    <a:pt x="180" y="726"/>
                  </a:lnTo>
                  <a:lnTo>
                    <a:pt x="174" y="727"/>
                  </a:lnTo>
                  <a:lnTo>
                    <a:pt x="169" y="723"/>
                  </a:lnTo>
                  <a:lnTo>
                    <a:pt x="166" y="723"/>
                  </a:lnTo>
                  <a:lnTo>
                    <a:pt x="168" y="726"/>
                  </a:lnTo>
                  <a:lnTo>
                    <a:pt x="169" y="730"/>
                  </a:lnTo>
                  <a:lnTo>
                    <a:pt x="169" y="732"/>
                  </a:lnTo>
                  <a:lnTo>
                    <a:pt x="166" y="731"/>
                  </a:lnTo>
                  <a:lnTo>
                    <a:pt x="163" y="733"/>
                  </a:lnTo>
                  <a:lnTo>
                    <a:pt x="160" y="736"/>
                  </a:lnTo>
                  <a:lnTo>
                    <a:pt x="159" y="736"/>
                  </a:lnTo>
                  <a:lnTo>
                    <a:pt x="157" y="732"/>
                  </a:lnTo>
                  <a:lnTo>
                    <a:pt x="154" y="734"/>
                  </a:lnTo>
                  <a:lnTo>
                    <a:pt x="151" y="737"/>
                  </a:lnTo>
                  <a:lnTo>
                    <a:pt x="145" y="737"/>
                  </a:lnTo>
                  <a:lnTo>
                    <a:pt x="142" y="741"/>
                  </a:lnTo>
                  <a:lnTo>
                    <a:pt x="135" y="743"/>
                  </a:lnTo>
                  <a:lnTo>
                    <a:pt x="132" y="743"/>
                  </a:lnTo>
                  <a:lnTo>
                    <a:pt x="124" y="746"/>
                  </a:lnTo>
                  <a:lnTo>
                    <a:pt x="122" y="750"/>
                  </a:lnTo>
                  <a:lnTo>
                    <a:pt x="119" y="752"/>
                  </a:lnTo>
                  <a:lnTo>
                    <a:pt x="116" y="750"/>
                  </a:lnTo>
                  <a:lnTo>
                    <a:pt x="106" y="752"/>
                  </a:lnTo>
                  <a:lnTo>
                    <a:pt x="97" y="755"/>
                  </a:lnTo>
                  <a:lnTo>
                    <a:pt x="93" y="755"/>
                  </a:lnTo>
                  <a:lnTo>
                    <a:pt x="89" y="754"/>
                  </a:lnTo>
                  <a:lnTo>
                    <a:pt x="84" y="758"/>
                  </a:lnTo>
                  <a:lnTo>
                    <a:pt x="80" y="763"/>
                  </a:lnTo>
                  <a:lnTo>
                    <a:pt x="75" y="764"/>
                  </a:lnTo>
                  <a:lnTo>
                    <a:pt x="73" y="764"/>
                  </a:lnTo>
                  <a:lnTo>
                    <a:pt x="75" y="761"/>
                  </a:lnTo>
                  <a:lnTo>
                    <a:pt x="78" y="758"/>
                  </a:lnTo>
                  <a:lnTo>
                    <a:pt x="80" y="755"/>
                  </a:lnTo>
                  <a:lnTo>
                    <a:pt x="81" y="752"/>
                  </a:lnTo>
                  <a:lnTo>
                    <a:pt x="79" y="750"/>
                  </a:lnTo>
                  <a:lnTo>
                    <a:pt x="77" y="750"/>
                  </a:lnTo>
                  <a:lnTo>
                    <a:pt x="74" y="747"/>
                  </a:lnTo>
                  <a:lnTo>
                    <a:pt x="72" y="740"/>
                  </a:lnTo>
                  <a:lnTo>
                    <a:pt x="70" y="739"/>
                  </a:lnTo>
                  <a:lnTo>
                    <a:pt x="69" y="741"/>
                  </a:lnTo>
                  <a:lnTo>
                    <a:pt x="69" y="747"/>
                  </a:lnTo>
                  <a:lnTo>
                    <a:pt x="68" y="748"/>
                  </a:lnTo>
                  <a:lnTo>
                    <a:pt x="67" y="749"/>
                  </a:lnTo>
                  <a:lnTo>
                    <a:pt x="65" y="751"/>
                  </a:lnTo>
                  <a:lnTo>
                    <a:pt x="63" y="751"/>
                  </a:lnTo>
                  <a:lnTo>
                    <a:pt x="58" y="751"/>
                  </a:lnTo>
                  <a:lnTo>
                    <a:pt x="57" y="748"/>
                  </a:lnTo>
                  <a:lnTo>
                    <a:pt x="57" y="747"/>
                  </a:lnTo>
                  <a:lnTo>
                    <a:pt x="58" y="744"/>
                  </a:lnTo>
                  <a:lnTo>
                    <a:pt x="57" y="743"/>
                  </a:lnTo>
                  <a:lnTo>
                    <a:pt x="58" y="740"/>
                  </a:lnTo>
                  <a:lnTo>
                    <a:pt x="59" y="740"/>
                  </a:lnTo>
                  <a:lnTo>
                    <a:pt x="61" y="740"/>
                  </a:lnTo>
                  <a:lnTo>
                    <a:pt x="62" y="739"/>
                  </a:lnTo>
                  <a:lnTo>
                    <a:pt x="61" y="737"/>
                  </a:lnTo>
                  <a:lnTo>
                    <a:pt x="59" y="737"/>
                  </a:lnTo>
                  <a:lnTo>
                    <a:pt x="59" y="735"/>
                  </a:lnTo>
                  <a:lnTo>
                    <a:pt x="61" y="730"/>
                  </a:lnTo>
                  <a:lnTo>
                    <a:pt x="61" y="729"/>
                  </a:lnTo>
                  <a:lnTo>
                    <a:pt x="61" y="729"/>
                  </a:lnTo>
                  <a:lnTo>
                    <a:pt x="59" y="729"/>
                  </a:lnTo>
                  <a:lnTo>
                    <a:pt x="51" y="728"/>
                  </a:lnTo>
                  <a:lnTo>
                    <a:pt x="41" y="722"/>
                  </a:lnTo>
                  <a:lnTo>
                    <a:pt x="39" y="721"/>
                  </a:lnTo>
                  <a:lnTo>
                    <a:pt x="37" y="716"/>
                  </a:lnTo>
                  <a:lnTo>
                    <a:pt x="35" y="716"/>
                  </a:lnTo>
                  <a:lnTo>
                    <a:pt x="31" y="720"/>
                  </a:lnTo>
                  <a:lnTo>
                    <a:pt x="28" y="717"/>
                  </a:lnTo>
                  <a:lnTo>
                    <a:pt x="26" y="715"/>
                  </a:lnTo>
                  <a:lnTo>
                    <a:pt x="25" y="713"/>
                  </a:lnTo>
                  <a:lnTo>
                    <a:pt x="25" y="709"/>
                  </a:lnTo>
                  <a:lnTo>
                    <a:pt x="25" y="705"/>
                  </a:lnTo>
                  <a:lnTo>
                    <a:pt x="24" y="699"/>
                  </a:lnTo>
                  <a:lnTo>
                    <a:pt x="23" y="692"/>
                  </a:lnTo>
                  <a:lnTo>
                    <a:pt x="24" y="686"/>
                  </a:lnTo>
                  <a:lnTo>
                    <a:pt x="26" y="682"/>
                  </a:lnTo>
                  <a:lnTo>
                    <a:pt x="27" y="679"/>
                  </a:lnTo>
                  <a:lnTo>
                    <a:pt x="28" y="672"/>
                  </a:lnTo>
                  <a:lnTo>
                    <a:pt x="28" y="663"/>
                  </a:lnTo>
                  <a:lnTo>
                    <a:pt x="28" y="660"/>
                  </a:lnTo>
                  <a:lnTo>
                    <a:pt x="28" y="658"/>
                  </a:lnTo>
                  <a:lnTo>
                    <a:pt x="30" y="658"/>
                  </a:lnTo>
                  <a:lnTo>
                    <a:pt x="29" y="657"/>
                  </a:lnTo>
                  <a:lnTo>
                    <a:pt x="28" y="656"/>
                  </a:lnTo>
                  <a:lnTo>
                    <a:pt x="28" y="654"/>
                  </a:lnTo>
                  <a:lnTo>
                    <a:pt x="28" y="653"/>
                  </a:lnTo>
                  <a:lnTo>
                    <a:pt x="30" y="653"/>
                  </a:lnTo>
                  <a:lnTo>
                    <a:pt x="31" y="652"/>
                  </a:lnTo>
                  <a:lnTo>
                    <a:pt x="31" y="651"/>
                  </a:lnTo>
                  <a:lnTo>
                    <a:pt x="29" y="646"/>
                  </a:lnTo>
                  <a:lnTo>
                    <a:pt x="29" y="644"/>
                  </a:lnTo>
                  <a:lnTo>
                    <a:pt x="27" y="637"/>
                  </a:lnTo>
                  <a:lnTo>
                    <a:pt x="24" y="630"/>
                  </a:lnTo>
                  <a:lnTo>
                    <a:pt x="20" y="625"/>
                  </a:lnTo>
                  <a:lnTo>
                    <a:pt x="21" y="617"/>
                  </a:lnTo>
                  <a:lnTo>
                    <a:pt x="23" y="610"/>
                  </a:lnTo>
                  <a:lnTo>
                    <a:pt x="23" y="606"/>
                  </a:lnTo>
                  <a:lnTo>
                    <a:pt x="22" y="602"/>
                  </a:lnTo>
                  <a:lnTo>
                    <a:pt x="17" y="597"/>
                  </a:lnTo>
                  <a:lnTo>
                    <a:pt x="16" y="590"/>
                  </a:lnTo>
                  <a:lnTo>
                    <a:pt x="15" y="583"/>
                  </a:lnTo>
                  <a:lnTo>
                    <a:pt x="16" y="578"/>
                  </a:lnTo>
                  <a:lnTo>
                    <a:pt x="16" y="575"/>
                  </a:lnTo>
                  <a:lnTo>
                    <a:pt x="18" y="571"/>
                  </a:lnTo>
                  <a:lnTo>
                    <a:pt x="26" y="560"/>
                  </a:lnTo>
                  <a:lnTo>
                    <a:pt x="27" y="555"/>
                  </a:lnTo>
                  <a:lnTo>
                    <a:pt x="32" y="554"/>
                  </a:lnTo>
                  <a:lnTo>
                    <a:pt x="30" y="549"/>
                  </a:lnTo>
                  <a:lnTo>
                    <a:pt x="29" y="546"/>
                  </a:lnTo>
                  <a:lnTo>
                    <a:pt x="29" y="543"/>
                  </a:lnTo>
                  <a:lnTo>
                    <a:pt x="37" y="541"/>
                  </a:lnTo>
                  <a:lnTo>
                    <a:pt x="40" y="543"/>
                  </a:lnTo>
                  <a:lnTo>
                    <a:pt x="47" y="540"/>
                  </a:lnTo>
                  <a:lnTo>
                    <a:pt x="53" y="536"/>
                  </a:lnTo>
                  <a:lnTo>
                    <a:pt x="53" y="533"/>
                  </a:lnTo>
                  <a:lnTo>
                    <a:pt x="52" y="531"/>
                  </a:lnTo>
                  <a:lnTo>
                    <a:pt x="51" y="527"/>
                  </a:lnTo>
                  <a:lnTo>
                    <a:pt x="52" y="526"/>
                  </a:lnTo>
                  <a:lnTo>
                    <a:pt x="54" y="526"/>
                  </a:lnTo>
                  <a:lnTo>
                    <a:pt x="53" y="524"/>
                  </a:lnTo>
                  <a:lnTo>
                    <a:pt x="53" y="522"/>
                  </a:lnTo>
                  <a:lnTo>
                    <a:pt x="56" y="523"/>
                  </a:lnTo>
                  <a:lnTo>
                    <a:pt x="60" y="517"/>
                  </a:lnTo>
                  <a:lnTo>
                    <a:pt x="60" y="512"/>
                  </a:lnTo>
                  <a:lnTo>
                    <a:pt x="67" y="510"/>
                  </a:lnTo>
                  <a:lnTo>
                    <a:pt x="75" y="500"/>
                  </a:lnTo>
                  <a:lnTo>
                    <a:pt x="78" y="497"/>
                  </a:lnTo>
                  <a:lnTo>
                    <a:pt x="82" y="495"/>
                  </a:lnTo>
                  <a:lnTo>
                    <a:pt x="90" y="485"/>
                  </a:lnTo>
                  <a:lnTo>
                    <a:pt x="93" y="484"/>
                  </a:lnTo>
                  <a:lnTo>
                    <a:pt x="95" y="478"/>
                  </a:lnTo>
                  <a:lnTo>
                    <a:pt x="101" y="469"/>
                  </a:lnTo>
                  <a:lnTo>
                    <a:pt x="103" y="468"/>
                  </a:lnTo>
                  <a:lnTo>
                    <a:pt x="106" y="460"/>
                  </a:lnTo>
                  <a:lnTo>
                    <a:pt x="114" y="450"/>
                  </a:lnTo>
                  <a:lnTo>
                    <a:pt x="119" y="438"/>
                  </a:lnTo>
                  <a:lnTo>
                    <a:pt x="122" y="434"/>
                  </a:lnTo>
                  <a:lnTo>
                    <a:pt x="123" y="429"/>
                  </a:lnTo>
                  <a:lnTo>
                    <a:pt x="126" y="429"/>
                  </a:lnTo>
                  <a:lnTo>
                    <a:pt x="129" y="426"/>
                  </a:lnTo>
                  <a:lnTo>
                    <a:pt x="135" y="423"/>
                  </a:lnTo>
                  <a:lnTo>
                    <a:pt x="141" y="424"/>
                  </a:lnTo>
                  <a:lnTo>
                    <a:pt x="143" y="426"/>
                  </a:lnTo>
                  <a:lnTo>
                    <a:pt x="146" y="425"/>
                  </a:lnTo>
                  <a:lnTo>
                    <a:pt x="145" y="421"/>
                  </a:lnTo>
                  <a:lnTo>
                    <a:pt x="144" y="419"/>
                  </a:lnTo>
                  <a:lnTo>
                    <a:pt x="145" y="416"/>
                  </a:lnTo>
                  <a:lnTo>
                    <a:pt x="148" y="414"/>
                  </a:lnTo>
                  <a:lnTo>
                    <a:pt x="148" y="410"/>
                  </a:lnTo>
                  <a:lnTo>
                    <a:pt x="147" y="408"/>
                  </a:lnTo>
                  <a:lnTo>
                    <a:pt x="145" y="404"/>
                  </a:lnTo>
                  <a:lnTo>
                    <a:pt x="146" y="397"/>
                  </a:lnTo>
                  <a:lnTo>
                    <a:pt x="146" y="389"/>
                  </a:lnTo>
                  <a:lnTo>
                    <a:pt x="148" y="379"/>
                  </a:lnTo>
                  <a:lnTo>
                    <a:pt x="144" y="374"/>
                  </a:lnTo>
                  <a:lnTo>
                    <a:pt x="132" y="366"/>
                  </a:lnTo>
                  <a:lnTo>
                    <a:pt x="129" y="366"/>
                  </a:lnTo>
                  <a:lnTo>
                    <a:pt x="127" y="365"/>
                  </a:lnTo>
                  <a:lnTo>
                    <a:pt x="124" y="358"/>
                  </a:lnTo>
                  <a:lnTo>
                    <a:pt x="125" y="353"/>
                  </a:lnTo>
                  <a:lnTo>
                    <a:pt x="125" y="351"/>
                  </a:lnTo>
                  <a:lnTo>
                    <a:pt x="124" y="351"/>
                  </a:lnTo>
                  <a:lnTo>
                    <a:pt x="122" y="353"/>
                  </a:lnTo>
                  <a:lnTo>
                    <a:pt x="118" y="357"/>
                  </a:lnTo>
                  <a:lnTo>
                    <a:pt x="113" y="354"/>
                  </a:lnTo>
                  <a:lnTo>
                    <a:pt x="110" y="355"/>
                  </a:lnTo>
                  <a:lnTo>
                    <a:pt x="107" y="341"/>
                  </a:lnTo>
                  <a:lnTo>
                    <a:pt x="105" y="335"/>
                  </a:lnTo>
                  <a:lnTo>
                    <a:pt x="103" y="328"/>
                  </a:lnTo>
                  <a:lnTo>
                    <a:pt x="98" y="325"/>
                  </a:lnTo>
                  <a:lnTo>
                    <a:pt x="97" y="323"/>
                  </a:lnTo>
                  <a:lnTo>
                    <a:pt x="96" y="320"/>
                  </a:lnTo>
                  <a:lnTo>
                    <a:pt x="96" y="316"/>
                  </a:lnTo>
                  <a:lnTo>
                    <a:pt x="95" y="310"/>
                  </a:lnTo>
                  <a:lnTo>
                    <a:pt x="96" y="306"/>
                  </a:lnTo>
                  <a:lnTo>
                    <a:pt x="96" y="303"/>
                  </a:lnTo>
                  <a:lnTo>
                    <a:pt x="98" y="301"/>
                  </a:lnTo>
                  <a:lnTo>
                    <a:pt x="101" y="295"/>
                  </a:lnTo>
                  <a:lnTo>
                    <a:pt x="102" y="291"/>
                  </a:lnTo>
                  <a:lnTo>
                    <a:pt x="102" y="285"/>
                  </a:lnTo>
                  <a:lnTo>
                    <a:pt x="104" y="279"/>
                  </a:lnTo>
                  <a:lnTo>
                    <a:pt x="105" y="277"/>
                  </a:lnTo>
                  <a:lnTo>
                    <a:pt x="105" y="275"/>
                  </a:lnTo>
                  <a:lnTo>
                    <a:pt x="104" y="271"/>
                  </a:lnTo>
                  <a:lnTo>
                    <a:pt x="101" y="267"/>
                  </a:lnTo>
                  <a:lnTo>
                    <a:pt x="98" y="261"/>
                  </a:lnTo>
                  <a:lnTo>
                    <a:pt x="95" y="256"/>
                  </a:lnTo>
                  <a:lnTo>
                    <a:pt x="94" y="251"/>
                  </a:lnTo>
                  <a:lnTo>
                    <a:pt x="94" y="247"/>
                  </a:lnTo>
                  <a:lnTo>
                    <a:pt x="94" y="243"/>
                  </a:lnTo>
                  <a:lnTo>
                    <a:pt x="95" y="240"/>
                  </a:lnTo>
                  <a:lnTo>
                    <a:pt x="98" y="237"/>
                  </a:lnTo>
                  <a:lnTo>
                    <a:pt x="98" y="235"/>
                  </a:lnTo>
                  <a:lnTo>
                    <a:pt x="97" y="228"/>
                  </a:lnTo>
                  <a:lnTo>
                    <a:pt x="95" y="226"/>
                  </a:lnTo>
                  <a:lnTo>
                    <a:pt x="91" y="226"/>
                  </a:lnTo>
                  <a:lnTo>
                    <a:pt x="89" y="225"/>
                  </a:lnTo>
                  <a:lnTo>
                    <a:pt x="88" y="225"/>
                  </a:lnTo>
                  <a:lnTo>
                    <a:pt x="88" y="223"/>
                  </a:lnTo>
                  <a:lnTo>
                    <a:pt x="89" y="220"/>
                  </a:lnTo>
                  <a:lnTo>
                    <a:pt x="90" y="216"/>
                  </a:lnTo>
                  <a:lnTo>
                    <a:pt x="91" y="214"/>
                  </a:lnTo>
                  <a:lnTo>
                    <a:pt x="91" y="212"/>
                  </a:lnTo>
                  <a:lnTo>
                    <a:pt x="90" y="205"/>
                  </a:lnTo>
                  <a:lnTo>
                    <a:pt x="89" y="197"/>
                  </a:lnTo>
                  <a:lnTo>
                    <a:pt x="90" y="191"/>
                  </a:lnTo>
                  <a:lnTo>
                    <a:pt x="94" y="186"/>
                  </a:lnTo>
                  <a:lnTo>
                    <a:pt x="94" y="184"/>
                  </a:lnTo>
                  <a:lnTo>
                    <a:pt x="89" y="179"/>
                  </a:lnTo>
                  <a:lnTo>
                    <a:pt x="85" y="173"/>
                  </a:lnTo>
                  <a:lnTo>
                    <a:pt x="84" y="169"/>
                  </a:lnTo>
                  <a:lnTo>
                    <a:pt x="80" y="169"/>
                  </a:lnTo>
                  <a:lnTo>
                    <a:pt x="77" y="159"/>
                  </a:lnTo>
                  <a:lnTo>
                    <a:pt x="74" y="154"/>
                  </a:lnTo>
                  <a:lnTo>
                    <a:pt x="70" y="149"/>
                  </a:lnTo>
                  <a:lnTo>
                    <a:pt x="67" y="147"/>
                  </a:lnTo>
                  <a:lnTo>
                    <a:pt x="54" y="141"/>
                  </a:lnTo>
                  <a:lnTo>
                    <a:pt x="49" y="140"/>
                  </a:lnTo>
                  <a:lnTo>
                    <a:pt x="43" y="136"/>
                  </a:lnTo>
                  <a:lnTo>
                    <a:pt x="38" y="132"/>
                  </a:lnTo>
                  <a:lnTo>
                    <a:pt x="35" y="129"/>
                  </a:lnTo>
                  <a:lnTo>
                    <a:pt x="31" y="125"/>
                  </a:lnTo>
                  <a:lnTo>
                    <a:pt x="26" y="122"/>
                  </a:lnTo>
                  <a:lnTo>
                    <a:pt x="25" y="119"/>
                  </a:lnTo>
                  <a:lnTo>
                    <a:pt x="20" y="114"/>
                  </a:lnTo>
                  <a:lnTo>
                    <a:pt x="18" y="110"/>
                  </a:lnTo>
                  <a:lnTo>
                    <a:pt x="9" y="103"/>
                  </a:lnTo>
                  <a:lnTo>
                    <a:pt x="9" y="101"/>
                  </a:lnTo>
                  <a:lnTo>
                    <a:pt x="9" y="98"/>
                  </a:lnTo>
                  <a:lnTo>
                    <a:pt x="9" y="97"/>
                  </a:lnTo>
                  <a:lnTo>
                    <a:pt x="0" y="92"/>
                  </a:lnTo>
                  <a:lnTo>
                    <a:pt x="2" y="89"/>
                  </a:lnTo>
                  <a:lnTo>
                    <a:pt x="8" y="89"/>
                  </a:lnTo>
                  <a:lnTo>
                    <a:pt x="14" y="92"/>
                  </a:lnTo>
                  <a:lnTo>
                    <a:pt x="15" y="90"/>
                  </a:lnTo>
                  <a:lnTo>
                    <a:pt x="16" y="88"/>
                  </a:lnTo>
                  <a:lnTo>
                    <a:pt x="14" y="79"/>
                  </a:lnTo>
                  <a:lnTo>
                    <a:pt x="14" y="77"/>
                  </a:lnTo>
                  <a:lnTo>
                    <a:pt x="16" y="74"/>
                  </a:lnTo>
                  <a:lnTo>
                    <a:pt x="20" y="71"/>
                  </a:lnTo>
                  <a:lnTo>
                    <a:pt x="26" y="71"/>
                  </a:lnTo>
                  <a:lnTo>
                    <a:pt x="30" y="71"/>
                  </a:lnTo>
                  <a:lnTo>
                    <a:pt x="31" y="72"/>
                  </a:lnTo>
                  <a:lnTo>
                    <a:pt x="37" y="82"/>
                  </a:lnTo>
                  <a:lnTo>
                    <a:pt x="43" y="92"/>
                  </a:lnTo>
                  <a:lnTo>
                    <a:pt x="46" y="96"/>
                  </a:lnTo>
                  <a:lnTo>
                    <a:pt x="52" y="108"/>
                  </a:lnTo>
                  <a:lnTo>
                    <a:pt x="55" y="115"/>
                  </a:lnTo>
                  <a:lnTo>
                    <a:pt x="56" y="119"/>
                  </a:lnTo>
                  <a:lnTo>
                    <a:pt x="59" y="119"/>
                  </a:lnTo>
                  <a:lnTo>
                    <a:pt x="68" y="122"/>
                  </a:lnTo>
                  <a:lnTo>
                    <a:pt x="77" y="123"/>
                  </a:lnTo>
                  <a:lnTo>
                    <a:pt x="79" y="126"/>
                  </a:lnTo>
                  <a:lnTo>
                    <a:pt x="84" y="126"/>
                  </a:lnTo>
                  <a:lnTo>
                    <a:pt x="89" y="123"/>
                  </a:lnTo>
                  <a:lnTo>
                    <a:pt x="96" y="120"/>
                  </a:lnTo>
                  <a:lnTo>
                    <a:pt x="98" y="116"/>
                  </a:lnTo>
                  <a:lnTo>
                    <a:pt x="101" y="112"/>
                  </a:lnTo>
                  <a:lnTo>
                    <a:pt x="105" y="113"/>
                  </a:lnTo>
                  <a:lnTo>
                    <a:pt x="110" y="116"/>
                  </a:lnTo>
                  <a:lnTo>
                    <a:pt x="116" y="120"/>
                  </a:lnTo>
                  <a:lnTo>
                    <a:pt x="121" y="122"/>
                  </a:lnTo>
                  <a:lnTo>
                    <a:pt x="127" y="125"/>
                  </a:lnTo>
                  <a:lnTo>
                    <a:pt x="131" y="129"/>
                  </a:lnTo>
                  <a:lnTo>
                    <a:pt x="135" y="130"/>
                  </a:lnTo>
                  <a:lnTo>
                    <a:pt x="139" y="126"/>
                  </a:lnTo>
                  <a:lnTo>
                    <a:pt x="142" y="116"/>
                  </a:lnTo>
                  <a:lnTo>
                    <a:pt x="144" y="111"/>
                  </a:lnTo>
                  <a:lnTo>
                    <a:pt x="148" y="107"/>
                  </a:lnTo>
                  <a:lnTo>
                    <a:pt x="152" y="106"/>
                  </a:lnTo>
                  <a:lnTo>
                    <a:pt x="155" y="105"/>
                  </a:lnTo>
                  <a:lnTo>
                    <a:pt x="157" y="102"/>
                  </a:lnTo>
                  <a:lnTo>
                    <a:pt x="160" y="96"/>
                  </a:lnTo>
                  <a:lnTo>
                    <a:pt x="161" y="89"/>
                  </a:lnTo>
                  <a:lnTo>
                    <a:pt x="160" y="75"/>
                  </a:lnTo>
                  <a:lnTo>
                    <a:pt x="161" y="71"/>
                  </a:lnTo>
                  <a:lnTo>
                    <a:pt x="163" y="63"/>
                  </a:lnTo>
                  <a:lnTo>
                    <a:pt x="167" y="43"/>
                  </a:lnTo>
                  <a:lnTo>
                    <a:pt x="168" y="38"/>
                  </a:lnTo>
                  <a:lnTo>
                    <a:pt x="170" y="34"/>
                  </a:lnTo>
                  <a:lnTo>
                    <a:pt x="173" y="32"/>
                  </a:lnTo>
                  <a:lnTo>
                    <a:pt x="177" y="26"/>
                  </a:lnTo>
                  <a:lnTo>
                    <a:pt x="184" y="14"/>
                  </a:lnTo>
                  <a:lnTo>
                    <a:pt x="186" y="13"/>
                  </a:lnTo>
                  <a:lnTo>
                    <a:pt x="191" y="12"/>
                  </a:lnTo>
                  <a:lnTo>
                    <a:pt x="197" y="13"/>
                  </a:lnTo>
                  <a:lnTo>
                    <a:pt x="202" y="15"/>
                  </a:lnTo>
                  <a:lnTo>
                    <a:pt x="203" y="15"/>
                  </a:lnTo>
                  <a:lnTo>
                    <a:pt x="205" y="14"/>
                  </a:lnTo>
                  <a:lnTo>
                    <a:pt x="210" y="10"/>
                  </a:lnTo>
                  <a:lnTo>
                    <a:pt x="217" y="2"/>
                  </a:lnTo>
                  <a:lnTo>
                    <a:pt x="222" y="0"/>
                  </a:lnTo>
                  <a:lnTo>
                    <a:pt x="227" y="1"/>
                  </a:lnTo>
                  <a:lnTo>
                    <a:pt x="232" y="9"/>
                  </a:lnTo>
                  <a:lnTo>
                    <a:pt x="239" y="18"/>
                  </a:lnTo>
                  <a:lnTo>
                    <a:pt x="243" y="22"/>
                  </a:lnTo>
                  <a:lnTo>
                    <a:pt x="255" y="31"/>
                  </a:lnTo>
                  <a:lnTo>
                    <a:pt x="266" y="36"/>
                  </a:lnTo>
                  <a:lnTo>
                    <a:pt x="272" y="54"/>
                  </a:lnTo>
                  <a:lnTo>
                    <a:pt x="269" y="61"/>
                  </a:lnTo>
                  <a:lnTo>
                    <a:pt x="267" y="63"/>
                  </a:lnTo>
                  <a:lnTo>
                    <a:pt x="262" y="70"/>
                  </a:lnTo>
                  <a:lnTo>
                    <a:pt x="257" y="80"/>
                  </a:lnTo>
                  <a:lnTo>
                    <a:pt x="256" y="85"/>
                  </a:lnTo>
                  <a:lnTo>
                    <a:pt x="258" y="90"/>
                  </a:lnTo>
                  <a:lnTo>
                    <a:pt x="260" y="93"/>
                  </a:lnTo>
                  <a:close/>
                  <a:moveTo>
                    <a:pt x="132" y="416"/>
                  </a:moveTo>
                  <a:lnTo>
                    <a:pt x="132" y="416"/>
                  </a:lnTo>
                  <a:lnTo>
                    <a:pt x="127" y="418"/>
                  </a:lnTo>
                  <a:lnTo>
                    <a:pt x="124" y="416"/>
                  </a:lnTo>
                  <a:lnTo>
                    <a:pt x="124" y="412"/>
                  </a:lnTo>
                  <a:lnTo>
                    <a:pt x="126" y="409"/>
                  </a:lnTo>
                  <a:lnTo>
                    <a:pt x="130" y="408"/>
                  </a:lnTo>
                  <a:lnTo>
                    <a:pt x="136" y="411"/>
                  </a:lnTo>
                  <a:lnTo>
                    <a:pt x="137" y="412"/>
                  </a:lnTo>
                  <a:lnTo>
                    <a:pt x="133" y="413"/>
                  </a:lnTo>
                  <a:lnTo>
                    <a:pt x="132" y="416"/>
                  </a:lnTo>
                  <a:close/>
                  <a:moveTo>
                    <a:pt x="19" y="540"/>
                  </a:moveTo>
                  <a:lnTo>
                    <a:pt x="19" y="540"/>
                  </a:lnTo>
                  <a:lnTo>
                    <a:pt x="19" y="542"/>
                  </a:lnTo>
                  <a:lnTo>
                    <a:pt x="21" y="541"/>
                  </a:lnTo>
                  <a:lnTo>
                    <a:pt x="23" y="539"/>
                  </a:lnTo>
                  <a:lnTo>
                    <a:pt x="25" y="540"/>
                  </a:lnTo>
                  <a:lnTo>
                    <a:pt x="25" y="543"/>
                  </a:lnTo>
                  <a:lnTo>
                    <a:pt x="24" y="543"/>
                  </a:lnTo>
                  <a:lnTo>
                    <a:pt x="23" y="543"/>
                  </a:lnTo>
                  <a:lnTo>
                    <a:pt x="22" y="545"/>
                  </a:lnTo>
                  <a:lnTo>
                    <a:pt x="22" y="546"/>
                  </a:lnTo>
                  <a:lnTo>
                    <a:pt x="20" y="546"/>
                  </a:lnTo>
                  <a:lnTo>
                    <a:pt x="17" y="543"/>
                  </a:lnTo>
                  <a:lnTo>
                    <a:pt x="15" y="538"/>
                  </a:lnTo>
                  <a:lnTo>
                    <a:pt x="19" y="538"/>
                  </a:lnTo>
                  <a:lnTo>
                    <a:pt x="19" y="539"/>
                  </a:lnTo>
                  <a:lnTo>
                    <a:pt x="19" y="540"/>
                  </a:lnTo>
                  <a:close/>
                  <a:moveTo>
                    <a:pt x="26" y="720"/>
                  </a:moveTo>
                  <a:lnTo>
                    <a:pt x="26" y="720"/>
                  </a:lnTo>
                  <a:lnTo>
                    <a:pt x="26" y="723"/>
                  </a:lnTo>
                  <a:lnTo>
                    <a:pt x="23" y="722"/>
                  </a:lnTo>
                  <a:lnTo>
                    <a:pt x="21" y="723"/>
                  </a:lnTo>
                  <a:lnTo>
                    <a:pt x="20" y="720"/>
                  </a:lnTo>
                  <a:lnTo>
                    <a:pt x="19" y="715"/>
                  </a:lnTo>
                  <a:lnTo>
                    <a:pt x="19" y="714"/>
                  </a:lnTo>
                  <a:lnTo>
                    <a:pt x="20" y="713"/>
                  </a:lnTo>
                  <a:lnTo>
                    <a:pt x="21" y="715"/>
                  </a:lnTo>
                  <a:lnTo>
                    <a:pt x="26" y="720"/>
                  </a:lnTo>
                  <a:close/>
                  <a:moveTo>
                    <a:pt x="43" y="732"/>
                  </a:moveTo>
                  <a:lnTo>
                    <a:pt x="43" y="732"/>
                  </a:lnTo>
                  <a:lnTo>
                    <a:pt x="41" y="732"/>
                  </a:lnTo>
                  <a:lnTo>
                    <a:pt x="37" y="729"/>
                  </a:lnTo>
                  <a:lnTo>
                    <a:pt x="37" y="728"/>
                  </a:lnTo>
                  <a:lnTo>
                    <a:pt x="38" y="727"/>
                  </a:lnTo>
                  <a:lnTo>
                    <a:pt x="37" y="725"/>
                  </a:lnTo>
                  <a:lnTo>
                    <a:pt x="38" y="723"/>
                  </a:lnTo>
                  <a:lnTo>
                    <a:pt x="40" y="725"/>
                  </a:lnTo>
                  <a:lnTo>
                    <a:pt x="42" y="728"/>
                  </a:lnTo>
                  <a:lnTo>
                    <a:pt x="40" y="728"/>
                  </a:lnTo>
                  <a:lnTo>
                    <a:pt x="43" y="731"/>
                  </a:lnTo>
                  <a:lnTo>
                    <a:pt x="43" y="732"/>
                  </a:lnTo>
                  <a:close/>
                  <a:moveTo>
                    <a:pt x="49" y="730"/>
                  </a:moveTo>
                  <a:lnTo>
                    <a:pt x="49" y="730"/>
                  </a:lnTo>
                  <a:lnTo>
                    <a:pt x="53" y="731"/>
                  </a:lnTo>
                  <a:lnTo>
                    <a:pt x="54" y="731"/>
                  </a:lnTo>
                  <a:lnTo>
                    <a:pt x="56" y="734"/>
                  </a:lnTo>
                  <a:lnTo>
                    <a:pt x="53" y="736"/>
                  </a:lnTo>
                  <a:lnTo>
                    <a:pt x="53" y="739"/>
                  </a:lnTo>
                  <a:lnTo>
                    <a:pt x="54" y="740"/>
                  </a:lnTo>
                  <a:lnTo>
                    <a:pt x="54" y="743"/>
                  </a:lnTo>
                  <a:lnTo>
                    <a:pt x="51" y="743"/>
                  </a:lnTo>
                  <a:lnTo>
                    <a:pt x="50" y="741"/>
                  </a:lnTo>
                  <a:lnTo>
                    <a:pt x="49" y="738"/>
                  </a:lnTo>
                  <a:lnTo>
                    <a:pt x="48" y="736"/>
                  </a:lnTo>
                  <a:lnTo>
                    <a:pt x="46" y="735"/>
                  </a:lnTo>
                  <a:lnTo>
                    <a:pt x="46" y="733"/>
                  </a:lnTo>
                  <a:lnTo>
                    <a:pt x="47" y="731"/>
                  </a:lnTo>
                  <a:lnTo>
                    <a:pt x="49" y="730"/>
                  </a:lnTo>
                  <a:close/>
                  <a:moveTo>
                    <a:pt x="38" y="744"/>
                  </a:moveTo>
                  <a:lnTo>
                    <a:pt x="38" y="744"/>
                  </a:lnTo>
                  <a:lnTo>
                    <a:pt x="35" y="746"/>
                  </a:lnTo>
                  <a:lnTo>
                    <a:pt x="34" y="746"/>
                  </a:lnTo>
                  <a:lnTo>
                    <a:pt x="34" y="742"/>
                  </a:lnTo>
                  <a:lnTo>
                    <a:pt x="36" y="740"/>
                  </a:lnTo>
                  <a:lnTo>
                    <a:pt x="39" y="740"/>
                  </a:lnTo>
                  <a:lnTo>
                    <a:pt x="38" y="744"/>
                  </a:lnTo>
                  <a:close/>
                  <a:moveTo>
                    <a:pt x="32" y="746"/>
                  </a:moveTo>
                  <a:lnTo>
                    <a:pt x="32" y="746"/>
                  </a:lnTo>
                  <a:lnTo>
                    <a:pt x="29" y="747"/>
                  </a:lnTo>
                  <a:lnTo>
                    <a:pt x="27" y="745"/>
                  </a:lnTo>
                  <a:lnTo>
                    <a:pt x="28" y="744"/>
                  </a:lnTo>
                  <a:lnTo>
                    <a:pt x="30" y="742"/>
                  </a:lnTo>
                  <a:lnTo>
                    <a:pt x="32" y="742"/>
                  </a:lnTo>
                  <a:lnTo>
                    <a:pt x="32" y="744"/>
                  </a:lnTo>
                  <a:lnTo>
                    <a:pt x="32" y="7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16" name="Norway">
              <a:extLst>
                <a:ext uri="{FF2B5EF4-FFF2-40B4-BE49-F238E27FC236}">
                  <a16:creationId xmlns:a16="http://schemas.microsoft.com/office/drawing/2014/main" id="{32BCD297-6836-42A8-A70C-2E9E21AEC7D6}"/>
                </a:ext>
              </a:extLst>
            </p:cNvPr>
            <p:cNvSpPr>
              <a:spLocks noEditPoints="1"/>
            </p:cNvSpPr>
            <p:nvPr/>
          </p:nvSpPr>
          <p:spPr bwMode="auto">
            <a:xfrm>
              <a:off x="5995620" y="2106338"/>
              <a:ext cx="735717" cy="637926"/>
            </a:xfrm>
            <a:custGeom>
              <a:avLst/>
              <a:gdLst>
                <a:gd name="T0" fmla="*/ 810 w 816"/>
                <a:gd name="T1" fmla="*/ 150 h 974"/>
                <a:gd name="T2" fmla="*/ 760 w 816"/>
                <a:gd name="T3" fmla="*/ 164 h 974"/>
                <a:gd name="T4" fmla="*/ 660 w 816"/>
                <a:gd name="T5" fmla="*/ 144 h 974"/>
                <a:gd name="T6" fmla="*/ 582 w 816"/>
                <a:gd name="T7" fmla="*/ 224 h 974"/>
                <a:gd name="T8" fmla="*/ 495 w 816"/>
                <a:gd name="T9" fmla="*/ 190 h 974"/>
                <a:gd name="T10" fmla="*/ 416 w 816"/>
                <a:gd name="T11" fmla="*/ 242 h 974"/>
                <a:gd name="T12" fmla="*/ 335 w 816"/>
                <a:gd name="T13" fmla="*/ 398 h 974"/>
                <a:gd name="T14" fmla="*/ 291 w 816"/>
                <a:gd name="T15" fmla="*/ 576 h 974"/>
                <a:gd name="T16" fmla="*/ 228 w 816"/>
                <a:gd name="T17" fmla="*/ 681 h 974"/>
                <a:gd name="T18" fmla="*/ 242 w 816"/>
                <a:gd name="T19" fmla="*/ 820 h 974"/>
                <a:gd name="T20" fmla="*/ 205 w 816"/>
                <a:gd name="T21" fmla="*/ 913 h 974"/>
                <a:gd name="T22" fmla="*/ 168 w 816"/>
                <a:gd name="T23" fmla="*/ 913 h 974"/>
                <a:gd name="T24" fmla="*/ 101 w 816"/>
                <a:gd name="T25" fmla="*/ 966 h 974"/>
                <a:gd name="T26" fmla="*/ 39 w 816"/>
                <a:gd name="T27" fmla="*/ 953 h 974"/>
                <a:gd name="T28" fmla="*/ 43 w 816"/>
                <a:gd name="T29" fmla="*/ 889 h 974"/>
                <a:gd name="T30" fmla="*/ 33 w 816"/>
                <a:gd name="T31" fmla="*/ 870 h 974"/>
                <a:gd name="T32" fmla="*/ 67 w 816"/>
                <a:gd name="T33" fmla="*/ 824 h 974"/>
                <a:gd name="T34" fmla="*/ 11 w 816"/>
                <a:gd name="T35" fmla="*/ 851 h 974"/>
                <a:gd name="T36" fmla="*/ 9 w 816"/>
                <a:gd name="T37" fmla="*/ 786 h 974"/>
                <a:gd name="T38" fmla="*/ 77 w 816"/>
                <a:gd name="T39" fmla="*/ 772 h 974"/>
                <a:gd name="T40" fmla="*/ 17 w 816"/>
                <a:gd name="T41" fmla="*/ 759 h 974"/>
                <a:gd name="T42" fmla="*/ 11 w 816"/>
                <a:gd name="T43" fmla="*/ 715 h 974"/>
                <a:gd name="T44" fmla="*/ 46 w 816"/>
                <a:gd name="T45" fmla="*/ 686 h 974"/>
                <a:gd name="T46" fmla="*/ 62 w 816"/>
                <a:gd name="T47" fmla="*/ 672 h 974"/>
                <a:gd name="T48" fmla="*/ 115 w 816"/>
                <a:gd name="T49" fmla="*/ 629 h 974"/>
                <a:gd name="T50" fmla="*/ 173 w 816"/>
                <a:gd name="T51" fmla="*/ 625 h 974"/>
                <a:gd name="T52" fmla="*/ 192 w 816"/>
                <a:gd name="T53" fmla="*/ 595 h 974"/>
                <a:gd name="T54" fmla="*/ 203 w 816"/>
                <a:gd name="T55" fmla="*/ 539 h 974"/>
                <a:gd name="T56" fmla="*/ 228 w 816"/>
                <a:gd name="T57" fmla="*/ 495 h 974"/>
                <a:gd name="T58" fmla="*/ 259 w 816"/>
                <a:gd name="T59" fmla="*/ 423 h 974"/>
                <a:gd name="T60" fmla="*/ 311 w 816"/>
                <a:gd name="T61" fmla="*/ 347 h 974"/>
                <a:gd name="T62" fmla="*/ 329 w 816"/>
                <a:gd name="T63" fmla="*/ 319 h 974"/>
                <a:gd name="T64" fmla="*/ 344 w 816"/>
                <a:gd name="T65" fmla="*/ 266 h 974"/>
                <a:gd name="T66" fmla="*/ 398 w 816"/>
                <a:gd name="T67" fmla="*/ 243 h 974"/>
                <a:gd name="T68" fmla="*/ 423 w 816"/>
                <a:gd name="T69" fmla="*/ 157 h 974"/>
                <a:gd name="T70" fmla="*/ 473 w 816"/>
                <a:gd name="T71" fmla="*/ 123 h 974"/>
                <a:gd name="T72" fmla="*/ 504 w 816"/>
                <a:gd name="T73" fmla="*/ 115 h 974"/>
                <a:gd name="T74" fmla="*/ 558 w 816"/>
                <a:gd name="T75" fmla="*/ 73 h 974"/>
                <a:gd name="T76" fmla="*/ 619 w 816"/>
                <a:gd name="T77" fmla="*/ 14 h 974"/>
                <a:gd name="T78" fmla="*/ 643 w 816"/>
                <a:gd name="T79" fmla="*/ 85 h 974"/>
                <a:gd name="T80" fmla="*/ 699 w 816"/>
                <a:gd name="T81" fmla="*/ 19 h 974"/>
                <a:gd name="T82" fmla="*/ 738 w 816"/>
                <a:gd name="T83" fmla="*/ 50 h 974"/>
                <a:gd name="T84" fmla="*/ 794 w 816"/>
                <a:gd name="T85" fmla="*/ 96 h 974"/>
                <a:gd name="T86" fmla="*/ 581 w 816"/>
                <a:gd name="T87" fmla="*/ 31 h 974"/>
                <a:gd name="T88" fmla="*/ 566 w 816"/>
                <a:gd name="T89" fmla="*/ 41 h 974"/>
                <a:gd name="T90" fmla="*/ 578 w 816"/>
                <a:gd name="T91" fmla="*/ 76 h 974"/>
                <a:gd name="T92" fmla="*/ 476 w 816"/>
                <a:gd name="T93" fmla="*/ 95 h 974"/>
                <a:gd name="T94" fmla="*/ 443 w 816"/>
                <a:gd name="T95" fmla="*/ 129 h 974"/>
                <a:gd name="T96" fmla="*/ 437 w 816"/>
                <a:gd name="T97" fmla="*/ 111 h 974"/>
                <a:gd name="T98" fmla="*/ 499 w 816"/>
                <a:gd name="T99" fmla="*/ 88 h 974"/>
                <a:gd name="T100" fmla="*/ 410 w 816"/>
                <a:gd name="T101" fmla="*/ 167 h 974"/>
                <a:gd name="T102" fmla="*/ 387 w 816"/>
                <a:gd name="T103" fmla="*/ 154 h 974"/>
                <a:gd name="T104" fmla="*/ 360 w 816"/>
                <a:gd name="T105" fmla="*/ 233 h 974"/>
                <a:gd name="T106" fmla="*/ 321 w 816"/>
                <a:gd name="T107" fmla="*/ 244 h 974"/>
                <a:gd name="T108" fmla="*/ 324 w 816"/>
                <a:gd name="T109" fmla="*/ 201 h 974"/>
                <a:gd name="T110" fmla="*/ 319 w 816"/>
                <a:gd name="T111" fmla="*/ 205 h 974"/>
                <a:gd name="T112" fmla="*/ 263 w 816"/>
                <a:gd name="T113" fmla="*/ 281 h 974"/>
                <a:gd name="T114" fmla="*/ 235 w 816"/>
                <a:gd name="T115" fmla="*/ 438 h 974"/>
                <a:gd name="T116" fmla="*/ 221 w 816"/>
                <a:gd name="T117" fmla="*/ 471 h 974"/>
                <a:gd name="T118" fmla="*/ 114 w 816"/>
                <a:gd name="T119" fmla="*/ 607 h 974"/>
                <a:gd name="T120" fmla="*/ 1 w 816"/>
                <a:gd name="T121" fmla="*/ 779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6" h="974">
                  <a:moveTo>
                    <a:pt x="648" y="0"/>
                  </a:moveTo>
                  <a:lnTo>
                    <a:pt x="648" y="0"/>
                  </a:lnTo>
                  <a:lnTo>
                    <a:pt x="656" y="4"/>
                  </a:lnTo>
                  <a:lnTo>
                    <a:pt x="659" y="4"/>
                  </a:lnTo>
                  <a:lnTo>
                    <a:pt x="663" y="11"/>
                  </a:lnTo>
                  <a:lnTo>
                    <a:pt x="665" y="10"/>
                  </a:lnTo>
                  <a:lnTo>
                    <a:pt x="665" y="14"/>
                  </a:lnTo>
                  <a:lnTo>
                    <a:pt x="661" y="16"/>
                  </a:lnTo>
                  <a:lnTo>
                    <a:pt x="654" y="17"/>
                  </a:lnTo>
                  <a:lnTo>
                    <a:pt x="653" y="18"/>
                  </a:lnTo>
                  <a:lnTo>
                    <a:pt x="648" y="18"/>
                  </a:lnTo>
                  <a:lnTo>
                    <a:pt x="645" y="12"/>
                  </a:lnTo>
                  <a:lnTo>
                    <a:pt x="640" y="11"/>
                  </a:lnTo>
                  <a:lnTo>
                    <a:pt x="640" y="9"/>
                  </a:lnTo>
                  <a:lnTo>
                    <a:pt x="643" y="4"/>
                  </a:lnTo>
                  <a:lnTo>
                    <a:pt x="648" y="0"/>
                  </a:lnTo>
                  <a:close/>
                  <a:moveTo>
                    <a:pt x="813" y="127"/>
                  </a:moveTo>
                  <a:lnTo>
                    <a:pt x="813" y="127"/>
                  </a:lnTo>
                  <a:lnTo>
                    <a:pt x="814" y="139"/>
                  </a:lnTo>
                  <a:lnTo>
                    <a:pt x="814" y="143"/>
                  </a:lnTo>
                  <a:lnTo>
                    <a:pt x="814" y="147"/>
                  </a:lnTo>
                  <a:lnTo>
                    <a:pt x="812" y="149"/>
                  </a:lnTo>
                  <a:lnTo>
                    <a:pt x="810" y="150"/>
                  </a:lnTo>
                  <a:lnTo>
                    <a:pt x="805" y="149"/>
                  </a:lnTo>
                  <a:lnTo>
                    <a:pt x="797" y="145"/>
                  </a:lnTo>
                  <a:lnTo>
                    <a:pt x="793" y="140"/>
                  </a:lnTo>
                  <a:lnTo>
                    <a:pt x="791" y="140"/>
                  </a:lnTo>
                  <a:lnTo>
                    <a:pt x="791" y="141"/>
                  </a:lnTo>
                  <a:lnTo>
                    <a:pt x="792" y="145"/>
                  </a:lnTo>
                  <a:lnTo>
                    <a:pt x="791" y="148"/>
                  </a:lnTo>
                  <a:lnTo>
                    <a:pt x="791" y="152"/>
                  </a:lnTo>
                  <a:lnTo>
                    <a:pt x="790" y="155"/>
                  </a:lnTo>
                  <a:lnTo>
                    <a:pt x="788" y="158"/>
                  </a:lnTo>
                  <a:lnTo>
                    <a:pt x="785" y="162"/>
                  </a:lnTo>
                  <a:lnTo>
                    <a:pt x="780" y="164"/>
                  </a:lnTo>
                  <a:lnTo>
                    <a:pt x="767" y="170"/>
                  </a:lnTo>
                  <a:lnTo>
                    <a:pt x="765" y="172"/>
                  </a:lnTo>
                  <a:lnTo>
                    <a:pt x="761" y="188"/>
                  </a:lnTo>
                  <a:lnTo>
                    <a:pt x="760" y="190"/>
                  </a:lnTo>
                  <a:lnTo>
                    <a:pt x="758" y="192"/>
                  </a:lnTo>
                  <a:lnTo>
                    <a:pt x="753" y="194"/>
                  </a:lnTo>
                  <a:lnTo>
                    <a:pt x="751" y="191"/>
                  </a:lnTo>
                  <a:lnTo>
                    <a:pt x="749" y="186"/>
                  </a:lnTo>
                  <a:lnTo>
                    <a:pt x="750" y="181"/>
                  </a:lnTo>
                  <a:lnTo>
                    <a:pt x="755" y="171"/>
                  </a:lnTo>
                  <a:lnTo>
                    <a:pt x="760" y="164"/>
                  </a:lnTo>
                  <a:lnTo>
                    <a:pt x="762" y="162"/>
                  </a:lnTo>
                  <a:lnTo>
                    <a:pt x="765" y="155"/>
                  </a:lnTo>
                  <a:lnTo>
                    <a:pt x="759" y="137"/>
                  </a:lnTo>
                  <a:lnTo>
                    <a:pt x="748" y="131"/>
                  </a:lnTo>
                  <a:lnTo>
                    <a:pt x="736" y="123"/>
                  </a:lnTo>
                  <a:lnTo>
                    <a:pt x="732" y="119"/>
                  </a:lnTo>
                  <a:lnTo>
                    <a:pt x="725" y="110"/>
                  </a:lnTo>
                  <a:lnTo>
                    <a:pt x="720" y="102"/>
                  </a:lnTo>
                  <a:lnTo>
                    <a:pt x="715" y="101"/>
                  </a:lnTo>
                  <a:lnTo>
                    <a:pt x="711" y="103"/>
                  </a:lnTo>
                  <a:lnTo>
                    <a:pt x="703" y="111"/>
                  </a:lnTo>
                  <a:lnTo>
                    <a:pt x="699" y="115"/>
                  </a:lnTo>
                  <a:lnTo>
                    <a:pt x="696" y="116"/>
                  </a:lnTo>
                  <a:lnTo>
                    <a:pt x="695" y="116"/>
                  </a:lnTo>
                  <a:lnTo>
                    <a:pt x="690" y="114"/>
                  </a:lnTo>
                  <a:lnTo>
                    <a:pt x="684" y="113"/>
                  </a:lnTo>
                  <a:lnTo>
                    <a:pt x="679" y="114"/>
                  </a:lnTo>
                  <a:lnTo>
                    <a:pt x="677" y="115"/>
                  </a:lnTo>
                  <a:lnTo>
                    <a:pt x="671" y="127"/>
                  </a:lnTo>
                  <a:lnTo>
                    <a:pt x="666" y="133"/>
                  </a:lnTo>
                  <a:lnTo>
                    <a:pt x="663" y="135"/>
                  </a:lnTo>
                  <a:lnTo>
                    <a:pt x="661" y="139"/>
                  </a:lnTo>
                  <a:lnTo>
                    <a:pt x="660" y="144"/>
                  </a:lnTo>
                  <a:lnTo>
                    <a:pt x="656" y="164"/>
                  </a:lnTo>
                  <a:lnTo>
                    <a:pt x="654" y="171"/>
                  </a:lnTo>
                  <a:lnTo>
                    <a:pt x="653" y="176"/>
                  </a:lnTo>
                  <a:lnTo>
                    <a:pt x="654" y="190"/>
                  </a:lnTo>
                  <a:lnTo>
                    <a:pt x="653" y="197"/>
                  </a:lnTo>
                  <a:lnTo>
                    <a:pt x="650" y="203"/>
                  </a:lnTo>
                  <a:lnTo>
                    <a:pt x="648" y="206"/>
                  </a:lnTo>
                  <a:lnTo>
                    <a:pt x="645" y="207"/>
                  </a:lnTo>
                  <a:lnTo>
                    <a:pt x="641" y="208"/>
                  </a:lnTo>
                  <a:lnTo>
                    <a:pt x="637" y="212"/>
                  </a:lnTo>
                  <a:lnTo>
                    <a:pt x="635" y="216"/>
                  </a:lnTo>
                  <a:lnTo>
                    <a:pt x="632" y="227"/>
                  </a:lnTo>
                  <a:lnTo>
                    <a:pt x="628" y="231"/>
                  </a:lnTo>
                  <a:lnTo>
                    <a:pt x="624" y="230"/>
                  </a:lnTo>
                  <a:lnTo>
                    <a:pt x="620" y="226"/>
                  </a:lnTo>
                  <a:lnTo>
                    <a:pt x="614" y="223"/>
                  </a:lnTo>
                  <a:lnTo>
                    <a:pt x="609" y="221"/>
                  </a:lnTo>
                  <a:lnTo>
                    <a:pt x="603" y="217"/>
                  </a:lnTo>
                  <a:lnTo>
                    <a:pt x="598" y="214"/>
                  </a:lnTo>
                  <a:lnTo>
                    <a:pt x="594" y="213"/>
                  </a:lnTo>
                  <a:lnTo>
                    <a:pt x="591" y="217"/>
                  </a:lnTo>
                  <a:lnTo>
                    <a:pt x="589" y="221"/>
                  </a:lnTo>
                  <a:lnTo>
                    <a:pt x="582" y="224"/>
                  </a:lnTo>
                  <a:lnTo>
                    <a:pt x="577" y="226"/>
                  </a:lnTo>
                  <a:lnTo>
                    <a:pt x="572" y="227"/>
                  </a:lnTo>
                  <a:lnTo>
                    <a:pt x="570" y="224"/>
                  </a:lnTo>
                  <a:lnTo>
                    <a:pt x="561" y="222"/>
                  </a:lnTo>
                  <a:lnTo>
                    <a:pt x="552" y="220"/>
                  </a:lnTo>
                  <a:lnTo>
                    <a:pt x="549" y="220"/>
                  </a:lnTo>
                  <a:lnTo>
                    <a:pt x="548" y="215"/>
                  </a:lnTo>
                  <a:lnTo>
                    <a:pt x="546" y="209"/>
                  </a:lnTo>
                  <a:lnTo>
                    <a:pt x="539" y="197"/>
                  </a:lnTo>
                  <a:lnTo>
                    <a:pt x="536" y="193"/>
                  </a:lnTo>
                  <a:lnTo>
                    <a:pt x="531" y="183"/>
                  </a:lnTo>
                  <a:lnTo>
                    <a:pt x="524" y="172"/>
                  </a:lnTo>
                  <a:lnTo>
                    <a:pt x="523" y="172"/>
                  </a:lnTo>
                  <a:lnTo>
                    <a:pt x="519" y="172"/>
                  </a:lnTo>
                  <a:lnTo>
                    <a:pt x="513" y="172"/>
                  </a:lnTo>
                  <a:lnTo>
                    <a:pt x="509" y="174"/>
                  </a:lnTo>
                  <a:lnTo>
                    <a:pt x="507" y="177"/>
                  </a:lnTo>
                  <a:lnTo>
                    <a:pt x="507" y="180"/>
                  </a:lnTo>
                  <a:lnTo>
                    <a:pt x="509" y="189"/>
                  </a:lnTo>
                  <a:lnTo>
                    <a:pt x="508" y="191"/>
                  </a:lnTo>
                  <a:lnTo>
                    <a:pt x="507" y="192"/>
                  </a:lnTo>
                  <a:lnTo>
                    <a:pt x="502" y="190"/>
                  </a:lnTo>
                  <a:lnTo>
                    <a:pt x="495" y="190"/>
                  </a:lnTo>
                  <a:lnTo>
                    <a:pt x="493" y="193"/>
                  </a:lnTo>
                  <a:lnTo>
                    <a:pt x="489" y="193"/>
                  </a:lnTo>
                  <a:lnTo>
                    <a:pt x="477" y="194"/>
                  </a:lnTo>
                  <a:lnTo>
                    <a:pt x="483" y="202"/>
                  </a:lnTo>
                  <a:lnTo>
                    <a:pt x="484" y="205"/>
                  </a:lnTo>
                  <a:lnTo>
                    <a:pt x="485" y="209"/>
                  </a:lnTo>
                  <a:lnTo>
                    <a:pt x="484" y="217"/>
                  </a:lnTo>
                  <a:lnTo>
                    <a:pt x="481" y="224"/>
                  </a:lnTo>
                  <a:lnTo>
                    <a:pt x="478" y="230"/>
                  </a:lnTo>
                  <a:lnTo>
                    <a:pt x="473" y="236"/>
                  </a:lnTo>
                  <a:lnTo>
                    <a:pt x="481" y="241"/>
                  </a:lnTo>
                  <a:lnTo>
                    <a:pt x="476" y="248"/>
                  </a:lnTo>
                  <a:lnTo>
                    <a:pt x="473" y="251"/>
                  </a:lnTo>
                  <a:lnTo>
                    <a:pt x="470" y="251"/>
                  </a:lnTo>
                  <a:lnTo>
                    <a:pt x="464" y="248"/>
                  </a:lnTo>
                  <a:lnTo>
                    <a:pt x="451" y="242"/>
                  </a:lnTo>
                  <a:lnTo>
                    <a:pt x="444" y="240"/>
                  </a:lnTo>
                  <a:lnTo>
                    <a:pt x="438" y="239"/>
                  </a:lnTo>
                  <a:lnTo>
                    <a:pt x="435" y="239"/>
                  </a:lnTo>
                  <a:lnTo>
                    <a:pt x="423" y="234"/>
                  </a:lnTo>
                  <a:lnTo>
                    <a:pt x="421" y="234"/>
                  </a:lnTo>
                  <a:lnTo>
                    <a:pt x="416" y="237"/>
                  </a:lnTo>
                  <a:lnTo>
                    <a:pt x="416" y="242"/>
                  </a:lnTo>
                  <a:lnTo>
                    <a:pt x="416" y="255"/>
                  </a:lnTo>
                  <a:lnTo>
                    <a:pt x="417" y="264"/>
                  </a:lnTo>
                  <a:lnTo>
                    <a:pt x="415" y="270"/>
                  </a:lnTo>
                  <a:lnTo>
                    <a:pt x="414" y="274"/>
                  </a:lnTo>
                  <a:lnTo>
                    <a:pt x="409" y="284"/>
                  </a:lnTo>
                  <a:lnTo>
                    <a:pt x="398" y="277"/>
                  </a:lnTo>
                  <a:lnTo>
                    <a:pt x="390" y="272"/>
                  </a:lnTo>
                  <a:lnTo>
                    <a:pt x="386" y="279"/>
                  </a:lnTo>
                  <a:lnTo>
                    <a:pt x="373" y="290"/>
                  </a:lnTo>
                  <a:lnTo>
                    <a:pt x="367" y="312"/>
                  </a:lnTo>
                  <a:lnTo>
                    <a:pt x="367" y="313"/>
                  </a:lnTo>
                  <a:lnTo>
                    <a:pt x="363" y="318"/>
                  </a:lnTo>
                  <a:lnTo>
                    <a:pt x="359" y="321"/>
                  </a:lnTo>
                  <a:lnTo>
                    <a:pt x="355" y="322"/>
                  </a:lnTo>
                  <a:lnTo>
                    <a:pt x="353" y="328"/>
                  </a:lnTo>
                  <a:lnTo>
                    <a:pt x="358" y="338"/>
                  </a:lnTo>
                  <a:lnTo>
                    <a:pt x="360" y="342"/>
                  </a:lnTo>
                  <a:lnTo>
                    <a:pt x="363" y="350"/>
                  </a:lnTo>
                  <a:lnTo>
                    <a:pt x="362" y="355"/>
                  </a:lnTo>
                  <a:lnTo>
                    <a:pt x="362" y="358"/>
                  </a:lnTo>
                  <a:lnTo>
                    <a:pt x="356" y="364"/>
                  </a:lnTo>
                  <a:lnTo>
                    <a:pt x="345" y="381"/>
                  </a:lnTo>
                  <a:lnTo>
                    <a:pt x="335" y="398"/>
                  </a:lnTo>
                  <a:lnTo>
                    <a:pt x="331" y="403"/>
                  </a:lnTo>
                  <a:lnTo>
                    <a:pt x="333" y="417"/>
                  </a:lnTo>
                  <a:lnTo>
                    <a:pt x="330" y="421"/>
                  </a:lnTo>
                  <a:lnTo>
                    <a:pt x="323" y="426"/>
                  </a:lnTo>
                  <a:lnTo>
                    <a:pt x="319" y="428"/>
                  </a:lnTo>
                  <a:lnTo>
                    <a:pt x="315" y="429"/>
                  </a:lnTo>
                  <a:lnTo>
                    <a:pt x="304" y="431"/>
                  </a:lnTo>
                  <a:lnTo>
                    <a:pt x="306" y="446"/>
                  </a:lnTo>
                  <a:lnTo>
                    <a:pt x="307" y="453"/>
                  </a:lnTo>
                  <a:lnTo>
                    <a:pt x="306" y="457"/>
                  </a:lnTo>
                  <a:lnTo>
                    <a:pt x="305" y="460"/>
                  </a:lnTo>
                  <a:lnTo>
                    <a:pt x="304" y="468"/>
                  </a:lnTo>
                  <a:lnTo>
                    <a:pt x="302" y="494"/>
                  </a:lnTo>
                  <a:lnTo>
                    <a:pt x="300" y="496"/>
                  </a:lnTo>
                  <a:lnTo>
                    <a:pt x="298" y="503"/>
                  </a:lnTo>
                  <a:lnTo>
                    <a:pt x="290" y="520"/>
                  </a:lnTo>
                  <a:lnTo>
                    <a:pt x="284" y="531"/>
                  </a:lnTo>
                  <a:lnTo>
                    <a:pt x="276" y="546"/>
                  </a:lnTo>
                  <a:lnTo>
                    <a:pt x="283" y="551"/>
                  </a:lnTo>
                  <a:lnTo>
                    <a:pt x="289" y="555"/>
                  </a:lnTo>
                  <a:lnTo>
                    <a:pt x="290" y="560"/>
                  </a:lnTo>
                  <a:lnTo>
                    <a:pt x="291" y="570"/>
                  </a:lnTo>
                  <a:lnTo>
                    <a:pt x="291" y="576"/>
                  </a:lnTo>
                  <a:lnTo>
                    <a:pt x="289" y="581"/>
                  </a:lnTo>
                  <a:lnTo>
                    <a:pt x="287" y="585"/>
                  </a:lnTo>
                  <a:lnTo>
                    <a:pt x="285" y="587"/>
                  </a:lnTo>
                  <a:lnTo>
                    <a:pt x="276" y="585"/>
                  </a:lnTo>
                  <a:lnTo>
                    <a:pt x="265" y="583"/>
                  </a:lnTo>
                  <a:lnTo>
                    <a:pt x="262" y="583"/>
                  </a:lnTo>
                  <a:lnTo>
                    <a:pt x="255" y="585"/>
                  </a:lnTo>
                  <a:lnTo>
                    <a:pt x="249" y="588"/>
                  </a:lnTo>
                  <a:lnTo>
                    <a:pt x="246" y="591"/>
                  </a:lnTo>
                  <a:lnTo>
                    <a:pt x="245" y="592"/>
                  </a:lnTo>
                  <a:lnTo>
                    <a:pt x="241" y="599"/>
                  </a:lnTo>
                  <a:lnTo>
                    <a:pt x="234" y="611"/>
                  </a:lnTo>
                  <a:lnTo>
                    <a:pt x="230" y="617"/>
                  </a:lnTo>
                  <a:lnTo>
                    <a:pt x="231" y="624"/>
                  </a:lnTo>
                  <a:lnTo>
                    <a:pt x="224" y="638"/>
                  </a:lnTo>
                  <a:lnTo>
                    <a:pt x="229" y="652"/>
                  </a:lnTo>
                  <a:lnTo>
                    <a:pt x="229" y="652"/>
                  </a:lnTo>
                  <a:lnTo>
                    <a:pt x="231" y="658"/>
                  </a:lnTo>
                  <a:lnTo>
                    <a:pt x="229" y="662"/>
                  </a:lnTo>
                  <a:lnTo>
                    <a:pt x="228" y="664"/>
                  </a:lnTo>
                  <a:lnTo>
                    <a:pt x="228" y="670"/>
                  </a:lnTo>
                  <a:lnTo>
                    <a:pt x="229" y="677"/>
                  </a:lnTo>
                  <a:lnTo>
                    <a:pt x="228" y="681"/>
                  </a:lnTo>
                  <a:lnTo>
                    <a:pt x="228" y="686"/>
                  </a:lnTo>
                  <a:lnTo>
                    <a:pt x="234" y="706"/>
                  </a:lnTo>
                  <a:lnTo>
                    <a:pt x="234" y="711"/>
                  </a:lnTo>
                  <a:lnTo>
                    <a:pt x="233" y="714"/>
                  </a:lnTo>
                  <a:lnTo>
                    <a:pt x="232" y="727"/>
                  </a:lnTo>
                  <a:lnTo>
                    <a:pt x="229" y="744"/>
                  </a:lnTo>
                  <a:lnTo>
                    <a:pt x="233" y="748"/>
                  </a:lnTo>
                  <a:lnTo>
                    <a:pt x="240" y="754"/>
                  </a:lnTo>
                  <a:lnTo>
                    <a:pt x="243" y="756"/>
                  </a:lnTo>
                  <a:lnTo>
                    <a:pt x="248" y="762"/>
                  </a:lnTo>
                  <a:lnTo>
                    <a:pt x="252" y="768"/>
                  </a:lnTo>
                  <a:lnTo>
                    <a:pt x="251" y="772"/>
                  </a:lnTo>
                  <a:lnTo>
                    <a:pt x="250" y="776"/>
                  </a:lnTo>
                  <a:lnTo>
                    <a:pt x="249" y="780"/>
                  </a:lnTo>
                  <a:lnTo>
                    <a:pt x="247" y="784"/>
                  </a:lnTo>
                  <a:lnTo>
                    <a:pt x="246" y="787"/>
                  </a:lnTo>
                  <a:lnTo>
                    <a:pt x="246" y="788"/>
                  </a:lnTo>
                  <a:lnTo>
                    <a:pt x="239" y="788"/>
                  </a:lnTo>
                  <a:lnTo>
                    <a:pt x="235" y="789"/>
                  </a:lnTo>
                  <a:lnTo>
                    <a:pt x="234" y="791"/>
                  </a:lnTo>
                  <a:lnTo>
                    <a:pt x="234" y="798"/>
                  </a:lnTo>
                  <a:lnTo>
                    <a:pt x="238" y="811"/>
                  </a:lnTo>
                  <a:lnTo>
                    <a:pt x="242" y="820"/>
                  </a:lnTo>
                  <a:lnTo>
                    <a:pt x="243" y="826"/>
                  </a:lnTo>
                  <a:lnTo>
                    <a:pt x="242" y="832"/>
                  </a:lnTo>
                  <a:lnTo>
                    <a:pt x="240" y="835"/>
                  </a:lnTo>
                  <a:lnTo>
                    <a:pt x="240" y="839"/>
                  </a:lnTo>
                  <a:lnTo>
                    <a:pt x="240" y="847"/>
                  </a:lnTo>
                  <a:lnTo>
                    <a:pt x="237" y="851"/>
                  </a:lnTo>
                  <a:lnTo>
                    <a:pt x="233" y="856"/>
                  </a:lnTo>
                  <a:lnTo>
                    <a:pt x="230" y="859"/>
                  </a:lnTo>
                  <a:lnTo>
                    <a:pt x="227" y="860"/>
                  </a:lnTo>
                  <a:lnTo>
                    <a:pt x="224" y="861"/>
                  </a:lnTo>
                  <a:lnTo>
                    <a:pt x="222" y="862"/>
                  </a:lnTo>
                  <a:lnTo>
                    <a:pt x="221" y="867"/>
                  </a:lnTo>
                  <a:lnTo>
                    <a:pt x="219" y="873"/>
                  </a:lnTo>
                  <a:lnTo>
                    <a:pt x="214" y="879"/>
                  </a:lnTo>
                  <a:lnTo>
                    <a:pt x="215" y="881"/>
                  </a:lnTo>
                  <a:lnTo>
                    <a:pt x="216" y="889"/>
                  </a:lnTo>
                  <a:lnTo>
                    <a:pt x="218" y="898"/>
                  </a:lnTo>
                  <a:lnTo>
                    <a:pt x="217" y="906"/>
                  </a:lnTo>
                  <a:lnTo>
                    <a:pt x="215" y="914"/>
                  </a:lnTo>
                  <a:lnTo>
                    <a:pt x="213" y="920"/>
                  </a:lnTo>
                  <a:lnTo>
                    <a:pt x="210" y="922"/>
                  </a:lnTo>
                  <a:lnTo>
                    <a:pt x="208" y="921"/>
                  </a:lnTo>
                  <a:lnTo>
                    <a:pt x="205" y="913"/>
                  </a:lnTo>
                  <a:lnTo>
                    <a:pt x="205" y="911"/>
                  </a:lnTo>
                  <a:lnTo>
                    <a:pt x="205" y="909"/>
                  </a:lnTo>
                  <a:lnTo>
                    <a:pt x="197" y="907"/>
                  </a:lnTo>
                  <a:lnTo>
                    <a:pt x="196" y="907"/>
                  </a:lnTo>
                  <a:lnTo>
                    <a:pt x="193" y="905"/>
                  </a:lnTo>
                  <a:lnTo>
                    <a:pt x="191" y="905"/>
                  </a:lnTo>
                  <a:lnTo>
                    <a:pt x="188" y="904"/>
                  </a:lnTo>
                  <a:lnTo>
                    <a:pt x="185" y="897"/>
                  </a:lnTo>
                  <a:lnTo>
                    <a:pt x="182" y="892"/>
                  </a:lnTo>
                  <a:lnTo>
                    <a:pt x="182" y="889"/>
                  </a:lnTo>
                  <a:lnTo>
                    <a:pt x="182" y="878"/>
                  </a:lnTo>
                  <a:lnTo>
                    <a:pt x="181" y="874"/>
                  </a:lnTo>
                  <a:lnTo>
                    <a:pt x="181" y="869"/>
                  </a:lnTo>
                  <a:lnTo>
                    <a:pt x="179" y="873"/>
                  </a:lnTo>
                  <a:lnTo>
                    <a:pt x="180" y="879"/>
                  </a:lnTo>
                  <a:lnTo>
                    <a:pt x="177" y="882"/>
                  </a:lnTo>
                  <a:lnTo>
                    <a:pt x="174" y="884"/>
                  </a:lnTo>
                  <a:lnTo>
                    <a:pt x="175" y="887"/>
                  </a:lnTo>
                  <a:lnTo>
                    <a:pt x="176" y="888"/>
                  </a:lnTo>
                  <a:lnTo>
                    <a:pt x="176" y="892"/>
                  </a:lnTo>
                  <a:lnTo>
                    <a:pt x="175" y="898"/>
                  </a:lnTo>
                  <a:lnTo>
                    <a:pt x="170" y="911"/>
                  </a:lnTo>
                  <a:lnTo>
                    <a:pt x="168" y="913"/>
                  </a:lnTo>
                  <a:lnTo>
                    <a:pt x="168" y="915"/>
                  </a:lnTo>
                  <a:lnTo>
                    <a:pt x="165" y="913"/>
                  </a:lnTo>
                  <a:lnTo>
                    <a:pt x="161" y="917"/>
                  </a:lnTo>
                  <a:lnTo>
                    <a:pt x="157" y="918"/>
                  </a:lnTo>
                  <a:lnTo>
                    <a:pt x="156" y="914"/>
                  </a:lnTo>
                  <a:lnTo>
                    <a:pt x="151" y="908"/>
                  </a:lnTo>
                  <a:lnTo>
                    <a:pt x="148" y="908"/>
                  </a:lnTo>
                  <a:lnTo>
                    <a:pt x="150" y="911"/>
                  </a:lnTo>
                  <a:lnTo>
                    <a:pt x="153" y="915"/>
                  </a:lnTo>
                  <a:lnTo>
                    <a:pt x="151" y="917"/>
                  </a:lnTo>
                  <a:lnTo>
                    <a:pt x="150" y="918"/>
                  </a:lnTo>
                  <a:lnTo>
                    <a:pt x="148" y="919"/>
                  </a:lnTo>
                  <a:lnTo>
                    <a:pt x="140" y="924"/>
                  </a:lnTo>
                  <a:lnTo>
                    <a:pt x="143" y="927"/>
                  </a:lnTo>
                  <a:lnTo>
                    <a:pt x="141" y="930"/>
                  </a:lnTo>
                  <a:lnTo>
                    <a:pt x="138" y="931"/>
                  </a:lnTo>
                  <a:lnTo>
                    <a:pt x="137" y="933"/>
                  </a:lnTo>
                  <a:lnTo>
                    <a:pt x="136" y="935"/>
                  </a:lnTo>
                  <a:lnTo>
                    <a:pt x="129" y="941"/>
                  </a:lnTo>
                  <a:lnTo>
                    <a:pt x="116" y="957"/>
                  </a:lnTo>
                  <a:lnTo>
                    <a:pt x="109" y="962"/>
                  </a:lnTo>
                  <a:lnTo>
                    <a:pt x="105" y="966"/>
                  </a:lnTo>
                  <a:lnTo>
                    <a:pt x="101" y="966"/>
                  </a:lnTo>
                  <a:lnTo>
                    <a:pt x="96" y="970"/>
                  </a:lnTo>
                  <a:lnTo>
                    <a:pt x="83" y="974"/>
                  </a:lnTo>
                  <a:lnTo>
                    <a:pt x="74" y="972"/>
                  </a:lnTo>
                  <a:lnTo>
                    <a:pt x="69" y="973"/>
                  </a:lnTo>
                  <a:lnTo>
                    <a:pt x="65" y="971"/>
                  </a:lnTo>
                  <a:lnTo>
                    <a:pt x="65" y="969"/>
                  </a:lnTo>
                  <a:lnTo>
                    <a:pt x="65" y="968"/>
                  </a:lnTo>
                  <a:lnTo>
                    <a:pt x="66" y="966"/>
                  </a:lnTo>
                  <a:lnTo>
                    <a:pt x="65" y="966"/>
                  </a:lnTo>
                  <a:lnTo>
                    <a:pt x="62" y="966"/>
                  </a:lnTo>
                  <a:lnTo>
                    <a:pt x="61" y="967"/>
                  </a:lnTo>
                  <a:lnTo>
                    <a:pt x="61" y="970"/>
                  </a:lnTo>
                  <a:lnTo>
                    <a:pt x="60" y="971"/>
                  </a:lnTo>
                  <a:lnTo>
                    <a:pt x="56" y="969"/>
                  </a:lnTo>
                  <a:lnTo>
                    <a:pt x="55" y="968"/>
                  </a:lnTo>
                  <a:lnTo>
                    <a:pt x="56" y="964"/>
                  </a:lnTo>
                  <a:lnTo>
                    <a:pt x="59" y="962"/>
                  </a:lnTo>
                  <a:lnTo>
                    <a:pt x="58" y="961"/>
                  </a:lnTo>
                  <a:lnTo>
                    <a:pt x="58" y="959"/>
                  </a:lnTo>
                  <a:lnTo>
                    <a:pt x="56" y="959"/>
                  </a:lnTo>
                  <a:lnTo>
                    <a:pt x="53" y="960"/>
                  </a:lnTo>
                  <a:lnTo>
                    <a:pt x="49" y="959"/>
                  </a:lnTo>
                  <a:lnTo>
                    <a:pt x="39" y="953"/>
                  </a:lnTo>
                  <a:lnTo>
                    <a:pt x="37" y="949"/>
                  </a:lnTo>
                  <a:lnTo>
                    <a:pt x="28" y="944"/>
                  </a:lnTo>
                  <a:lnTo>
                    <a:pt x="24" y="938"/>
                  </a:lnTo>
                  <a:lnTo>
                    <a:pt x="22" y="932"/>
                  </a:lnTo>
                  <a:lnTo>
                    <a:pt x="22" y="926"/>
                  </a:lnTo>
                  <a:lnTo>
                    <a:pt x="23" y="917"/>
                  </a:lnTo>
                  <a:lnTo>
                    <a:pt x="25" y="914"/>
                  </a:lnTo>
                  <a:lnTo>
                    <a:pt x="33" y="918"/>
                  </a:lnTo>
                  <a:lnTo>
                    <a:pt x="40" y="923"/>
                  </a:lnTo>
                  <a:lnTo>
                    <a:pt x="41" y="923"/>
                  </a:lnTo>
                  <a:lnTo>
                    <a:pt x="44" y="919"/>
                  </a:lnTo>
                  <a:lnTo>
                    <a:pt x="49" y="915"/>
                  </a:lnTo>
                  <a:lnTo>
                    <a:pt x="47" y="914"/>
                  </a:lnTo>
                  <a:lnTo>
                    <a:pt x="40" y="918"/>
                  </a:lnTo>
                  <a:lnTo>
                    <a:pt x="38" y="916"/>
                  </a:lnTo>
                  <a:lnTo>
                    <a:pt x="34" y="912"/>
                  </a:lnTo>
                  <a:lnTo>
                    <a:pt x="34" y="909"/>
                  </a:lnTo>
                  <a:lnTo>
                    <a:pt x="36" y="907"/>
                  </a:lnTo>
                  <a:lnTo>
                    <a:pt x="36" y="904"/>
                  </a:lnTo>
                  <a:lnTo>
                    <a:pt x="35" y="901"/>
                  </a:lnTo>
                  <a:lnTo>
                    <a:pt x="36" y="897"/>
                  </a:lnTo>
                  <a:lnTo>
                    <a:pt x="39" y="893"/>
                  </a:lnTo>
                  <a:lnTo>
                    <a:pt x="43" y="889"/>
                  </a:lnTo>
                  <a:lnTo>
                    <a:pt x="47" y="884"/>
                  </a:lnTo>
                  <a:lnTo>
                    <a:pt x="50" y="882"/>
                  </a:lnTo>
                  <a:lnTo>
                    <a:pt x="50" y="881"/>
                  </a:lnTo>
                  <a:lnTo>
                    <a:pt x="46" y="883"/>
                  </a:lnTo>
                  <a:lnTo>
                    <a:pt x="42" y="885"/>
                  </a:lnTo>
                  <a:lnTo>
                    <a:pt x="38" y="890"/>
                  </a:lnTo>
                  <a:lnTo>
                    <a:pt x="32" y="894"/>
                  </a:lnTo>
                  <a:lnTo>
                    <a:pt x="28" y="895"/>
                  </a:lnTo>
                  <a:lnTo>
                    <a:pt x="27" y="896"/>
                  </a:lnTo>
                  <a:lnTo>
                    <a:pt x="24" y="898"/>
                  </a:lnTo>
                  <a:lnTo>
                    <a:pt x="21" y="903"/>
                  </a:lnTo>
                  <a:lnTo>
                    <a:pt x="17" y="905"/>
                  </a:lnTo>
                  <a:lnTo>
                    <a:pt x="11" y="905"/>
                  </a:lnTo>
                  <a:lnTo>
                    <a:pt x="10" y="901"/>
                  </a:lnTo>
                  <a:lnTo>
                    <a:pt x="12" y="888"/>
                  </a:lnTo>
                  <a:lnTo>
                    <a:pt x="14" y="881"/>
                  </a:lnTo>
                  <a:lnTo>
                    <a:pt x="16" y="876"/>
                  </a:lnTo>
                  <a:lnTo>
                    <a:pt x="19" y="875"/>
                  </a:lnTo>
                  <a:lnTo>
                    <a:pt x="21" y="872"/>
                  </a:lnTo>
                  <a:lnTo>
                    <a:pt x="23" y="872"/>
                  </a:lnTo>
                  <a:lnTo>
                    <a:pt x="24" y="873"/>
                  </a:lnTo>
                  <a:lnTo>
                    <a:pt x="30" y="875"/>
                  </a:lnTo>
                  <a:lnTo>
                    <a:pt x="33" y="870"/>
                  </a:lnTo>
                  <a:lnTo>
                    <a:pt x="37" y="870"/>
                  </a:lnTo>
                  <a:lnTo>
                    <a:pt x="44" y="865"/>
                  </a:lnTo>
                  <a:lnTo>
                    <a:pt x="44" y="864"/>
                  </a:lnTo>
                  <a:lnTo>
                    <a:pt x="39" y="865"/>
                  </a:lnTo>
                  <a:lnTo>
                    <a:pt x="36" y="866"/>
                  </a:lnTo>
                  <a:lnTo>
                    <a:pt x="32" y="867"/>
                  </a:lnTo>
                  <a:lnTo>
                    <a:pt x="30" y="866"/>
                  </a:lnTo>
                  <a:lnTo>
                    <a:pt x="29" y="862"/>
                  </a:lnTo>
                  <a:lnTo>
                    <a:pt x="30" y="859"/>
                  </a:lnTo>
                  <a:lnTo>
                    <a:pt x="37" y="852"/>
                  </a:lnTo>
                  <a:lnTo>
                    <a:pt x="39" y="849"/>
                  </a:lnTo>
                  <a:lnTo>
                    <a:pt x="41" y="846"/>
                  </a:lnTo>
                  <a:lnTo>
                    <a:pt x="41" y="844"/>
                  </a:lnTo>
                  <a:lnTo>
                    <a:pt x="42" y="839"/>
                  </a:lnTo>
                  <a:lnTo>
                    <a:pt x="48" y="832"/>
                  </a:lnTo>
                  <a:lnTo>
                    <a:pt x="53" y="828"/>
                  </a:lnTo>
                  <a:lnTo>
                    <a:pt x="55" y="831"/>
                  </a:lnTo>
                  <a:lnTo>
                    <a:pt x="54" y="841"/>
                  </a:lnTo>
                  <a:lnTo>
                    <a:pt x="54" y="844"/>
                  </a:lnTo>
                  <a:lnTo>
                    <a:pt x="58" y="831"/>
                  </a:lnTo>
                  <a:lnTo>
                    <a:pt x="60" y="828"/>
                  </a:lnTo>
                  <a:lnTo>
                    <a:pt x="62" y="825"/>
                  </a:lnTo>
                  <a:lnTo>
                    <a:pt x="67" y="824"/>
                  </a:lnTo>
                  <a:lnTo>
                    <a:pt x="68" y="822"/>
                  </a:lnTo>
                  <a:lnTo>
                    <a:pt x="62" y="822"/>
                  </a:lnTo>
                  <a:lnTo>
                    <a:pt x="48" y="828"/>
                  </a:lnTo>
                  <a:lnTo>
                    <a:pt x="42" y="832"/>
                  </a:lnTo>
                  <a:lnTo>
                    <a:pt x="40" y="836"/>
                  </a:lnTo>
                  <a:lnTo>
                    <a:pt x="36" y="841"/>
                  </a:lnTo>
                  <a:lnTo>
                    <a:pt x="34" y="844"/>
                  </a:lnTo>
                  <a:lnTo>
                    <a:pt x="33" y="850"/>
                  </a:lnTo>
                  <a:lnTo>
                    <a:pt x="31" y="852"/>
                  </a:lnTo>
                  <a:lnTo>
                    <a:pt x="28" y="853"/>
                  </a:lnTo>
                  <a:lnTo>
                    <a:pt x="23" y="860"/>
                  </a:lnTo>
                  <a:lnTo>
                    <a:pt x="21" y="865"/>
                  </a:lnTo>
                  <a:lnTo>
                    <a:pt x="17" y="869"/>
                  </a:lnTo>
                  <a:lnTo>
                    <a:pt x="14" y="872"/>
                  </a:lnTo>
                  <a:lnTo>
                    <a:pt x="13" y="873"/>
                  </a:lnTo>
                  <a:lnTo>
                    <a:pt x="12" y="876"/>
                  </a:lnTo>
                  <a:lnTo>
                    <a:pt x="11" y="876"/>
                  </a:lnTo>
                  <a:lnTo>
                    <a:pt x="9" y="874"/>
                  </a:lnTo>
                  <a:lnTo>
                    <a:pt x="9" y="870"/>
                  </a:lnTo>
                  <a:lnTo>
                    <a:pt x="10" y="864"/>
                  </a:lnTo>
                  <a:lnTo>
                    <a:pt x="12" y="860"/>
                  </a:lnTo>
                  <a:lnTo>
                    <a:pt x="13" y="855"/>
                  </a:lnTo>
                  <a:lnTo>
                    <a:pt x="11" y="851"/>
                  </a:lnTo>
                  <a:lnTo>
                    <a:pt x="12" y="848"/>
                  </a:lnTo>
                  <a:lnTo>
                    <a:pt x="14" y="848"/>
                  </a:lnTo>
                  <a:lnTo>
                    <a:pt x="18" y="850"/>
                  </a:lnTo>
                  <a:lnTo>
                    <a:pt x="21" y="850"/>
                  </a:lnTo>
                  <a:lnTo>
                    <a:pt x="28" y="846"/>
                  </a:lnTo>
                  <a:lnTo>
                    <a:pt x="27" y="844"/>
                  </a:lnTo>
                  <a:lnTo>
                    <a:pt x="24" y="844"/>
                  </a:lnTo>
                  <a:lnTo>
                    <a:pt x="19" y="844"/>
                  </a:lnTo>
                  <a:lnTo>
                    <a:pt x="15" y="841"/>
                  </a:lnTo>
                  <a:lnTo>
                    <a:pt x="12" y="835"/>
                  </a:lnTo>
                  <a:lnTo>
                    <a:pt x="10" y="826"/>
                  </a:lnTo>
                  <a:lnTo>
                    <a:pt x="11" y="823"/>
                  </a:lnTo>
                  <a:lnTo>
                    <a:pt x="23" y="815"/>
                  </a:lnTo>
                  <a:lnTo>
                    <a:pt x="26" y="811"/>
                  </a:lnTo>
                  <a:lnTo>
                    <a:pt x="24" y="810"/>
                  </a:lnTo>
                  <a:lnTo>
                    <a:pt x="20" y="815"/>
                  </a:lnTo>
                  <a:lnTo>
                    <a:pt x="14" y="818"/>
                  </a:lnTo>
                  <a:lnTo>
                    <a:pt x="10" y="814"/>
                  </a:lnTo>
                  <a:lnTo>
                    <a:pt x="8" y="809"/>
                  </a:lnTo>
                  <a:lnTo>
                    <a:pt x="6" y="800"/>
                  </a:lnTo>
                  <a:lnTo>
                    <a:pt x="7" y="795"/>
                  </a:lnTo>
                  <a:lnTo>
                    <a:pt x="6" y="788"/>
                  </a:lnTo>
                  <a:lnTo>
                    <a:pt x="9" y="786"/>
                  </a:lnTo>
                  <a:lnTo>
                    <a:pt x="12" y="787"/>
                  </a:lnTo>
                  <a:lnTo>
                    <a:pt x="15" y="788"/>
                  </a:lnTo>
                  <a:lnTo>
                    <a:pt x="22" y="787"/>
                  </a:lnTo>
                  <a:lnTo>
                    <a:pt x="37" y="783"/>
                  </a:lnTo>
                  <a:lnTo>
                    <a:pt x="46" y="785"/>
                  </a:lnTo>
                  <a:lnTo>
                    <a:pt x="50" y="785"/>
                  </a:lnTo>
                  <a:lnTo>
                    <a:pt x="56" y="782"/>
                  </a:lnTo>
                  <a:lnTo>
                    <a:pt x="61" y="781"/>
                  </a:lnTo>
                  <a:lnTo>
                    <a:pt x="65" y="784"/>
                  </a:lnTo>
                  <a:lnTo>
                    <a:pt x="68" y="787"/>
                  </a:lnTo>
                  <a:lnTo>
                    <a:pt x="68" y="791"/>
                  </a:lnTo>
                  <a:lnTo>
                    <a:pt x="70" y="794"/>
                  </a:lnTo>
                  <a:lnTo>
                    <a:pt x="71" y="793"/>
                  </a:lnTo>
                  <a:lnTo>
                    <a:pt x="70" y="790"/>
                  </a:lnTo>
                  <a:lnTo>
                    <a:pt x="70" y="785"/>
                  </a:lnTo>
                  <a:lnTo>
                    <a:pt x="85" y="779"/>
                  </a:lnTo>
                  <a:lnTo>
                    <a:pt x="87" y="777"/>
                  </a:lnTo>
                  <a:lnTo>
                    <a:pt x="81" y="776"/>
                  </a:lnTo>
                  <a:lnTo>
                    <a:pt x="79" y="771"/>
                  </a:lnTo>
                  <a:lnTo>
                    <a:pt x="83" y="764"/>
                  </a:lnTo>
                  <a:lnTo>
                    <a:pt x="82" y="763"/>
                  </a:lnTo>
                  <a:lnTo>
                    <a:pt x="79" y="767"/>
                  </a:lnTo>
                  <a:lnTo>
                    <a:pt x="77" y="772"/>
                  </a:lnTo>
                  <a:lnTo>
                    <a:pt x="78" y="777"/>
                  </a:lnTo>
                  <a:lnTo>
                    <a:pt x="77" y="779"/>
                  </a:lnTo>
                  <a:lnTo>
                    <a:pt x="74" y="780"/>
                  </a:lnTo>
                  <a:lnTo>
                    <a:pt x="67" y="780"/>
                  </a:lnTo>
                  <a:lnTo>
                    <a:pt x="62" y="778"/>
                  </a:lnTo>
                  <a:lnTo>
                    <a:pt x="58" y="777"/>
                  </a:lnTo>
                  <a:lnTo>
                    <a:pt x="56" y="776"/>
                  </a:lnTo>
                  <a:lnTo>
                    <a:pt x="57" y="773"/>
                  </a:lnTo>
                  <a:lnTo>
                    <a:pt x="56" y="772"/>
                  </a:lnTo>
                  <a:lnTo>
                    <a:pt x="54" y="775"/>
                  </a:lnTo>
                  <a:lnTo>
                    <a:pt x="53" y="781"/>
                  </a:lnTo>
                  <a:lnTo>
                    <a:pt x="49" y="782"/>
                  </a:lnTo>
                  <a:lnTo>
                    <a:pt x="40" y="780"/>
                  </a:lnTo>
                  <a:lnTo>
                    <a:pt x="26" y="781"/>
                  </a:lnTo>
                  <a:lnTo>
                    <a:pt x="20" y="784"/>
                  </a:lnTo>
                  <a:lnTo>
                    <a:pt x="16" y="784"/>
                  </a:lnTo>
                  <a:lnTo>
                    <a:pt x="9" y="779"/>
                  </a:lnTo>
                  <a:lnTo>
                    <a:pt x="7" y="774"/>
                  </a:lnTo>
                  <a:lnTo>
                    <a:pt x="6" y="766"/>
                  </a:lnTo>
                  <a:lnTo>
                    <a:pt x="6" y="763"/>
                  </a:lnTo>
                  <a:lnTo>
                    <a:pt x="11" y="761"/>
                  </a:lnTo>
                  <a:lnTo>
                    <a:pt x="14" y="761"/>
                  </a:lnTo>
                  <a:lnTo>
                    <a:pt x="17" y="759"/>
                  </a:lnTo>
                  <a:lnTo>
                    <a:pt x="14" y="758"/>
                  </a:lnTo>
                  <a:lnTo>
                    <a:pt x="11" y="755"/>
                  </a:lnTo>
                  <a:lnTo>
                    <a:pt x="9" y="750"/>
                  </a:lnTo>
                  <a:lnTo>
                    <a:pt x="6" y="749"/>
                  </a:lnTo>
                  <a:lnTo>
                    <a:pt x="4" y="744"/>
                  </a:lnTo>
                  <a:lnTo>
                    <a:pt x="3" y="738"/>
                  </a:lnTo>
                  <a:lnTo>
                    <a:pt x="4" y="733"/>
                  </a:lnTo>
                  <a:lnTo>
                    <a:pt x="6" y="732"/>
                  </a:lnTo>
                  <a:lnTo>
                    <a:pt x="10" y="733"/>
                  </a:lnTo>
                  <a:lnTo>
                    <a:pt x="21" y="732"/>
                  </a:lnTo>
                  <a:lnTo>
                    <a:pt x="31" y="737"/>
                  </a:lnTo>
                  <a:lnTo>
                    <a:pt x="38" y="739"/>
                  </a:lnTo>
                  <a:lnTo>
                    <a:pt x="52" y="738"/>
                  </a:lnTo>
                  <a:lnTo>
                    <a:pt x="60" y="734"/>
                  </a:lnTo>
                  <a:lnTo>
                    <a:pt x="58" y="733"/>
                  </a:lnTo>
                  <a:lnTo>
                    <a:pt x="50" y="735"/>
                  </a:lnTo>
                  <a:lnTo>
                    <a:pt x="41" y="735"/>
                  </a:lnTo>
                  <a:lnTo>
                    <a:pt x="27" y="730"/>
                  </a:lnTo>
                  <a:lnTo>
                    <a:pt x="21" y="729"/>
                  </a:lnTo>
                  <a:lnTo>
                    <a:pt x="14" y="730"/>
                  </a:lnTo>
                  <a:lnTo>
                    <a:pt x="11" y="728"/>
                  </a:lnTo>
                  <a:lnTo>
                    <a:pt x="9" y="724"/>
                  </a:lnTo>
                  <a:lnTo>
                    <a:pt x="11" y="715"/>
                  </a:lnTo>
                  <a:lnTo>
                    <a:pt x="14" y="713"/>
                  </a:lnTo>
                  <a:lnTo>
                    <a:pt x="15" y="715"/>
                  </a:lnTo>
                  <a:lnTo>
                    <a:pt x="17" y="715"/>
                  </a:lnTo>
                  <a:lnTo>
                    <a:pt x="19" y="712"/>
                  </a:lnTo>
                  <a:lnTo>
                    <a:pt x="21" y="709"/>
                  </a:lnTo>
                  <a:lnTo>
                    <a:pt x="23" y="705"/>
                  </a:lnTo>
                  <a:lnTo>
                    <a:pt x="28" y="700"/>
                  </a:lnTo>
                  <a:lnTo>
                    <a:pt x="31" y="700"/>
                  </a:lnTo>
                  <a:lnTo>
                    <a:pt x="34" y="698"/>
                  </a:lnTo>
                  <a:lnTo>
                    <a:pt x="37" y="698"/>
                  </a:lnTo>
                  <a:lnTo>
                    <a:pt x="38" y="700"/>
                  </a:lnTo>
                  <a:lnTo>
                    <a:pt x="40" y="702"/>
                  </a:lnTo>
                  <a:lnTo>
                    <a:pt x="44" y="702"/>
                  </a:lnTo>
                  <a:lnTo>
                    <a:pt x="55" y="698"/>
                  </a:lnTo>
                  <a:lnTo>
                    <a:pt x="57" y="697"/>
                  </a:lnTo>
                  <a:lnTo>
                    <a:pt x="59" y="694"/>
                  </a:lnTo>
                  <a:lnTo>
                    <a:pt x="51" y="695"/>
                  </a:lnTo>
                  <a:lnTo>
                    <a:pt x="45" y="698"/>
                  </a:lnTo>
                  <a:lnTo>
                    <a:pt x="41" y="698"/>
                  </a:lnTo>
                  <a:lnTo>
                    <a:pt x="41" y="695"/>
                  </a:lnTo>
                  <a:lnTo>
                    <a:pt x="42" y="693"/>
                  </a:lnTo>
                  <a:lnTo>
                    <a:pt x="45" y="691"/>
                  </a:lnTo>
                  <a:lnTo>
                    <a:pt x="46" y="686"/>
                  </a:lnTo>
                  <a:lnTo>
                    <a:pt x="48" y="684"/>
                  </a:lnTo>
                  <a:lnTo>
                    <a:pt x="51" y="685"/>
                  </a:lnTo>
                  <a:lnTo>
                    <a:pt x="56" y="684"/>
                  </a:lnTo>
                  <a:lnTo>
                    <a:pt x="60" y="683"/>
                  </a:lnTo>
                  <a:lnTo>
                    <a:pt x="67" y="683"/>
                  </a:lnTo>
                  <a:lnTo>
                    <a:pt x="77" y="685"/>
                  </a:lnTo>
                  <a:lnTo>
                    <a:pt x="84" y="689"/>
                  </a:lnTo>
                  <a:lnTo>
                    <a:pt x="86" y="689"/>
                  </a:lnTo>
                  <a:lnTo>
                    <a:pt x="89" y="688"/>
                  </a:lnTo>
                  <a:lnTo>
                    <a:pt x="90" y="686"/>
                  </a:lnTo>
                  <a:lnTo>
                    <a:pt x="85" y="684"/>
                  </a:lnTo>
                  <a:lnTo>
                    <a:pt x="85" y="682"/>
                  </a:lnTo>
                  <a:lnTo>
                    <a:pt x="85" y="680"/>
                  </a:lnTo>
                  <a:lnTo>
                    <a:pt x="93" y="677"/>
                  </a:lnTo>
                  <a:lnTo>
                    <a:pt x="103" y="676"/>
                  </a:lnTo>
                  <a:lnTo>
                    <a:pt x="101" y="674"/>
                  </a:lnTo>
                  <a:lnTo>
                    <a:pt x="81" y="678"/>
                  </a:lnTo>
                  <a:lnTo>
                    <a:pt x="76" y="675"/>
                  </a:lnTo>
                  <a:lnTo>
                    <a:pt x="72" y="675"/>
                  </a:lnTo>
                  <a:lnTo>
                    <a:pt x="69" y="676"/>
                  </a:lnTo>
                  <a:lnTo>
                    <a:pt x="62" y="678"/>
                  </a:lnTo>
                  <a:lnTo>
                    <a:pt x="60" y="677"/>
                  </a:lnTo>
                  <a:lnTo>
                    <a:pt x="62" y="672"/>
                  </a:lnTo>
                  <a:lnTo>
                    <a:pt x="66" y="665"/>
                  </a:lnTo>
                  <a:lnTo>
                    <a:pt x="67" y="663"/>
                  </a:lnTo>
                  <a:lnTo>
                    <a:pt x="69" y="661"/>
                  </a:lnTo>
                  <a:lnTo>
                    <a:pt x="81" y="656"/>
                  </a:lnTo>
                  <a:lnTo>
                    <a:pt x="86" y="651"/>
                  </a:lnTo>
                  <a:lnTo>
                    <a:pt x="89" y="650"/>
                  </a:lnTo>
                  <a:lnTo>
                    <a:pt x="91" y="651"/>
                  </a:lnTo>
                  <a:lnTo>
                    <a:pt x="95" y="650"/>
                  </a:lnTo>
                  <a:lnTo>
                    <a:pt x="103" y="652"/>
                  </a:lnTo>
                  <a:lnTo>
                    <a:pt x="106" y="658"/>
                  </a:lnTo>
                  <a:lnTo>
                    <a:pt x="109" y="660"/>
                  </a:lnTo>
                  <a:lnTo>
                    <a:pt x="119" y="668"/>
                  </a:lnTo>
                  <a:lnTo>
                    <a:pt x="119" y="666"/>
                  </a:lnTo>
                  <a:lnTo>
                    <a:pt x="110" y="655"/>
                  </a:lnTo>
                  <a:lnTo>
                    <a:pt x="107" y="652"/>
                  </a:lnTo>
                  <a:lnTo>
                    <a:pt x="104" y="647"/>
                  </a:lnTo>
                  <a:lnTo>
                    <a:pt x="105" y="642"/>
                  </a:lnTo>
                  <a:lnTo>
                    <a:pt x="108" y="638"/>
                  </a:lnTo>
                  <a:lnTo>
                    <a:pt x="118" y="636"/>
                  </a:lnTo>
                  <a:lnTo>
                    <a:pt x="119" y="634"/>
                  </a:lnTo>
                  <a:lnTo>
                    <a:pt x="120" y="631"/>
                  </a:lnTo>
                  <a:lnTo>
                    <a:pt x="118" y="628"/>
                  </a:lnTo>
                  <a:lnTo>
                    <a:pt x="115" y="629"/>
                  </a:lnTo>
                  <a:lnTo>
                    <a:pt x="112" y="627"/>
                  </a:lnTo>
                  <a:lnTo>
                    <a:pt x="111" y="623"/>
                  </a:lnTo>
                  <a:lnTo>
                    <a:pt x="112" y="621"/>
                  </a:lnTo>
                  <a:lnTo>
                    <a:pt x="118" y="616"/>
                  </a:lnTo>
                  <a:lnTo>
                    <a:pt x="121" y="615"/>
                  </a:lnTo>
                  <a:lnTo>
                    <a:pt x="126" y="613"/>
                  </a:lnTo>
                  <a:lnTo>
                    <a:pt x="135" y="617"/>
                  </a:lnTo>
                  <a:lnTo>
                    <a:pt x="136" y="619"/>
                  </a:lnTo>
                  <a:lnTo>
                    <a:pt x="133" y="623"/>
                  </a:lnTo>
                  <a:lnTo>
                    <a:pt x="133" y="626"/>
                  </a:lnTo>
                  <a:lnTo>
                    <a:pt x="136" y="626"/>
                  </a:lnTo>
                  <a:lnTo>
                    <a:pt x="141" y="618"/>
                  </a:lnTo>
                  <a:lnTo>
                    <a:pt x="147" y="617"/>
                  </a:lnTo>
                  <a:lnTo>
                    <a:pt x="150" y="616"/>
                  </a:lnTo>
                  <a:lnTo>
                    <a:pt x="153" y="615"/>
                  </a:lnTo>
                  <a:lnTo>
                    <a:pt x="157" y="622"/>
                  </a:lnTo>
                  <a:lnTo>
                    <a:pt x="159" y="624"/>
                  </a:lnTo>
                  <a:lnTo>
                    <a:pt x="160" y="625"/>
                  </a:lnTo>
                  <a:lnTo>
                    <a:pt x="161" y="631"/>
                  </a:lnTo>
                  <a:lnTo>
                    <a:pt x="163" y="631"/>
                  </a:lnTo>
                  <a:lnTo>
                    <a:pt x="164" y="628"/>
                  </a:lnTo>
                  <a:lnTo>
                    <a:pt x="168" y="626"/>
                  </a:lnTo>
                  <a:lnTo>
                    <a:pt x="173" y="625"/>
                  </a:lnTo>
                  <a:lnTo>
                    <a:pt x="180" y="627"/>
                  </a:lnTo>
                  <a:lnTo>
                    <a:pt x="184" y="626"/>
                  </a:lnTo>
                  <a:lnTo>
                    <a:pt x="186" y="626"/>
                  </a:lnTo>
                  <a:lnTo>
                    <a:pt x="184" y="621"/>
                  </a:lnTo>
                  <a:lnTo>
                    <a:pt x="183" y="619"/>
                  </a:lnTo>
                  <a:lnTo>
                    <a:pt x="185" y="615"/>
                  </a:lnTo>
                  <a:lnTo>
                    <a:pt x="186" y="613"/>
                  </a:lnTo>
                  <a:lnTo>
                    <a:pt x="192" y="609"/>
                  </a:lnTo>
                  <a:lnTo>
                    <a:pt x="197" y="608"/>
                  </a:lnTo>
                  <a:lnTo>
                    <a:pt x="200" y="605"/>
                  </a:lnTo>
                  <a:lnTo>
                    <a:pt x="205" y="602"/>
                  </a:lnTo>
                  <a:lnTo>
                    <a:pt x="204" y="600"/>
                  </a:lnTo>
                  <a:lnTo>
                    <a:pt x="203" y="597"/>
                  </a:lnTo>
                  <a:lnTo>
                    <a:pt x="200" y="597"/>
                  </a:lnTo>
                  <a:lnTo>
                    <a:pt x="199" y="595"/>
                  </a:lnTo>
                  <a:lnTo>
                    <a:pt x="202" y="592"/>
                  </a:lnTo>
                  <a:lnTo>
                    <a:pt x="207" y="588"/>
                  </a:lnTo>
                  <a:lnTo>
                    <a:pt x="206" y="586"/>
                  </a:lnTo>
                  <a:lnTo>
                    <a:pt x="203" y="585"/>
                  </a:lnTo>
                  <a:lnTo>
                    <a:pt x="200" y="586"/>
                  </a:lnTo>
                  <a:lnTo>
                    <a:pt x="195" y="589"/>
                  </a:lnTo>
                  <a:lnTo>
                    <a:pt x="190" y="594"/>
                  </a:lnTo>
                  <a:lnTo>
                    <a:pt x="192" y="595"/>
                  </a:lnTo>
                  <a:lnTo>
                    <a:pt x="195" y="599"/>
                  </a:lnTo>
                  <a:lnTo>
                    <a:pt x="191" y="604"/>
                  </a:lnTo>
                  <a:lnTo>
                    <a:pt x="173" y="618"/>
                  </a:lnTo>
                  <a:lnTo>
                    <a:pt x="164" y="622"/>
                  </a:lnTo>
                  <a:lnTo>
                    <a:pt x="160" y="622"/>
                  </a:lnTo>
                  <a:lnTo>
                    <a:pt x="159" y="618"/>
                  </a:lnTo>
                  <a:lnTo>
                    <a:pt x="157" y="615"/>
                  </a:lnTo>
                  <a:lnTo>
                    <a:pt x="155" y="609"/>
                  </a:lnTo>
                  <a:lnTo>
                    <a:pt x="151" y="609"/>
                  </a:lnTo>
                  <a:lnTo>
                    <a:pt x="149" y="611"/>
                  </a:lnTo>
                  <a:lnTo>
                    <a:pt x="148" y="609"/>
                  </a:lnTo>
                  <a:lnTo>
                    <a:pt x="150" y="603"/>
                  </a:lnTo>
                  <a:lnTo>
                    <a:pt x="153" y="598"/>
                  </a:lnTo>
                  <a:lnTo>
                    <a:pt x="158" y="594"/>
                  </a:lnTo>
                  <a:lnTo>
                    <a:pt x="160" y="589"/>
                  </a:lnTo>
                  <a:lnTo>
                    <a:pt x="162" y="582"/>
                  </a:lnTo>
                  <a:lnTo>
                    <a:pt x="169" y="575"/>
                  </a:lnTo>
                  <a:lnTo>
                    <a:pt x="180" y="558"/>
                  </a:lnTo>
                  <a:lnTo>
                    <a:pt x="188" y="553"/>
                  </a:lnTo>
                  <a:lnTo>
                    <a:pt x="191" y="547"/>
                  </a:lnTo>
                  <a:lnTo>
                    <a:pt x="196" y="544"/>
                  </a:lnTo>
                  <a:lnTo>
                    <a:pt x="200" y="539"/>
                  </a:lnTo>
                  <a:lnTo>
                    <a:pt x="203" y="539"/>
                  </a:lnTo>
                  <a:lnTo>
                    <a:pt x="209" y="535"/>
                  </a:lnTo>
                  <a:lnTo>
                    <a:pt x="213" y="529"/>
                  </a:lnTo>
                  <a:lnTo>
                    <a:pt x="211" y="529"/>
                  </a:lnTo>
                  <a:lnTo>
                    <a:pt x="205" y="532"/>
                  </a:lnTo>
                  <a:lnTo>
                    <a:pt x="202" y="534"/>
                  </a:lnTo>
                  <a:lnTo>
                    <a:pt x="203" y="528"/>
                  </a:lnTo>
                  <a:lnTo>
                    <a:pt x="204" y="523"/>
                  </a:lnTo>
                  <a:lnTo>
                    <a:pt x="208" y="518"/>
                  </a:lnTo>
                  <a:lnTo>
                    <a:pt x="229" y="503"/>
                  </a:lnTo>
                  <a:lnTo>
                    <a:pt x="231" y="505"/>
                  </a:lnTo>
                  <a:lnTo>
                    <a:pt x="234" y="509"/>
                  </a:lnTo>
                  <a:lnTo>
                    <a:pt x="240" y="508"/>
                  </a:lnTo>
                  <a:lnTo>
                    <a:pt x="247" y="500"/>
                  </a:lnTo>
                  <a:lnTo>
                    <a:pt x="253" y="491"/>
                  </a:lnTo>
                  <a:lnTo>
                    <a:pt x="250" y="492"/>
                  </a:lnTo>
                  <a:lnTo>
                    <a:pt x="247" y="496"/>
                  </a:lnTo>
                  <a:lnTo>
                    <a:pt x="240" y="501"/>
                  </a:lnTo>
                  <a:lnTo>
                    <a:pt x="237" y="502"/>
                  </a:lnTo>
                  <a:lnTo>
                    <a:pt x="236" y="501"/>
                  </a:lnTo>
                  <a:lnTo>
                    <a:pt x="235" y="498"/>
                  </a:lnTo>
                  <a:lnTo>
                    <a:pt x="232" y="497"/>
                  </a:lnTo>
                  <a:lnTo>
                    <a:pt x="231" y="498"/>
                  </a:lnTo>
                  <a:lnTo>
                    <a:pt x="228" y="495"/>
                  </a:lnTo>
                  <a:lnTo>
                    <a:pt x="228" y="489"/>
                  </a:lnTo>
                  <a:lnTo>
                    <a:pt x="231" y="480"/>
                  </a:lnTo>
                  <a:lnTo>
                    <a:pt x="233" y="473"/>
                  </a:lnTo>
                  <a:lnTo>
                    <a:pt x="235" y="469"/>
                  </a:lnTo>
                  <a:lnTo>
                    <a:pt x="244" y="455"/>
                  </a:lnTo>
                  <a:lnTo>
                    <a:pt x="246" y="448"/>
                  </a:lnTo>
                  <a:lnTo>
                    <a:pt x="250" y="444"/>
                  </a:lnTo>
                  <a:lnTo>
                    <a:pt x="255" y="445"/>
                  </a:lnTo>
                  <a:lnTo>
                    <a:pt x="257" y="444"/>
                  </a:lnTo>
                  <a:lnTo>
                    <a:pt x="255" y="439"/>
                  </a:lnTo>
                  <a:lnTo>
                    <a:pt x="249" y="435"/>
                  </a:lnTo>
                  <a:lnTo>
                    <a:pt x="249" y="433"/>
                  </a:lnTo>
                  <a:lnTo>
                    <a:pt x="268" y="427"/>
                  </a:lnTo>
                  <a:lnTo>
                    <a:pt x="276" y="427"/>
                  </a:lnTo>
                  <a:lnTo>
                    <a:pt x="279" y="424"/>
                  </a:lnTo>
                  <a:lnTo>
                    <a:pt x="284" y="422"/>
                  </a:lnTo>
                  <a:lnTo>
                    <a:pt x="288" y="418"/>
                  </a:lnTo>
                  <a:lnTo>
                    <a:pt x="286" y="416"/>
                  </a:lnTo>
                  <a:lnTo>
                    <a:pt x="277" y="420"/>
                  </a:lnTo>
                  <a:lnTo>
                    <a:pt x="271" y="421"/>
                  </a:lnTo>
                  <a:lnTo>
                    <a:pt x="268" y="421"/>
                  </a:lnTo>
                  <a:lnTo>
                    <a:pt x="266" y="422"/>
                  </a:lnTo>
                  <a:lnTo>
                    <a:pt x="259" y="423"/>
                  </a:lnTo>
                  <a:lnTo>
                    <a:pt x="258" y="407"/>
                  </a:lnTo>
                  <a:lnTo>
                    <a:pt x="259" y="399"/>
                  </a:lnTo>
                  <a:lnTo>
                    <a:pt x="261" y="399"/>
                  </a:lnTo>
                  <a:lnTo>
                    <a:pt x="262" y="391"/>
                  </a:lnTo>
                  <a:lnTo>
                    <a:pt x="265" y="386"/>
                  </a:lnTo>
                  <a:lnTo>
                    <a:pt x="270" y="385"/>
                  </a:lnTo>
                  <a:lnTo>
                    <a:pt x="272" y="383"/>
                  </a:lnTo>
                  <a:lnTo>
                    <a:pt x="275" y="379"/>
                  </a:lnTo>
                  <a:lnTo>
                    <a:pt x="280" y="380"/>
                  </a:lnTo>
                  <a:lnTo>
                    <a:pt x="285" y="379"/>
                  </a:lnTo>
                  <a:lnTo>
                    <a:pt x="284" y="377"/>
                  </a:lnTo>
                  <a:lnTo>
                    <a:pt x="277" y="374"/>
                  </a:lnTo>
                  <a:lnTo>
                    <a:pt x="276" y="370"/>
                  </a:lnTo>
                  <a:lnTo>
                    <a:pt x="278" y="367"/>
                  </a:lnTo>
                  <a:lnTo>
                    <a:pt x="281" y="366"/>
                  </a:lnTo>
                  <a:lnTo>
                    <a:pt x="283" y="365"/>
                  </a:lnTo>
                  <a:lnTo>
                    <a:pt x="287" y="357"/>
                  </a:lnTo>
                  <a:lnTo>
                    <a:pt x="290" y="353"/>
                  </a:lnTo>
                  <a:lnTo>
                    <a:pt x="293" y="354"/>
                  </a:lnTo>
                  <a:lnTo>
                    <a:pt x="297" y="350"/>
                  </a:lnTo>
                  <a:lnTo>
                    <a:pt x="301" y="351"/>
                  </a:lnTo>
                  <a:lnTo>
                    <a:pt x="305" y="349"/>
                  </a:lnTo>
                  <a:lnTo>
                    <a:pt x="311" y="347"/>
                  </a:lnTo>
                  <a:lnTo>
                    <a:pt x="331" y="346"/>
                  </a:lnTo>
                  <a:lnTo>
                    <a:pt x="331" y="343"/>
                  </a:lnTo>
                  <a:lnTo>
                    <a:pt x="327" y="342"/>
                  </a:lnTo>
                  <a:lnTo>
                    <a:pt x="312" y="341"/>
                  </a:lnTo>
                  <a:lnTo>
                    <a:pt x="305" y="341"/>
                  </a:lnTo>
                  <a:lnTo>
                    <a:pt x="302" y="342"/>
                  </a:lnTo>
                  <a:lnTo>
                    <a:pt x="300" y="341"/>
                  </a:lnTo>
                  <a:lnTo>
                    <a:pt x="301" y="339"/>
                  </a:lnTo>
                  <a:lnTo>
                    <a:pt x="303" y="335"/>
                  </a:lnTo>
                  <a:lnTo>
                    <a:pt x="305" y="331"/>
                  </a:lnTo>
                  <a:lnTo>
                    <a:pt x="310" y="322"/>
                  </a:lnTo>
                  <a:lnTo>
                    <a:pt x="317" y="316"/>
                  </a:lnTo>
                  <a:lnTo>
                    <a:pt x="322" y="318"/>
                  </a:lnTo>
                  <a:lnTo>
                    <a:pt x="327" y="324"/>
                  </a:lnTo>
                  <a:lnTo>
                    <a:pt x="331" y="324"/>
                  </a:lnTo>
                  <a:lnTo>
                    <a:pt x="332" y="326"/>
                  </a:lnTo>
                  <a:lnTo>
                    <a:pt x="335" y="334"/>
                  </a:lnTo>
                  <a:lnTo>
                    <a:pt x="336" y="334"/>
                  </a:lnTo>
                  <a:lnTo>
                    <a:pt x="336" y="327"/>
                  </a:lnTo>
                  <a:lnTo>
                    <a:pt x="339" y="320"/>
                  </a:lnTo>
                  <a:lnTo>
                    <a:pt x="338" y="319"/>
                  </a:lnTo>
                  <a:lnTo>
                    <a:pt x="333" y="321"/>
                  </a:lnTo>
                  <a:lnTo>
                    <a:pt x="329" y="319"/>
                  </a:lnTo>
                  <a:lnTo>
                    <a:pt x="326" y="314"/>
                  </a:lnTo>
                  <a:lnTo>
                    <a:pt x="325" y="310"/>
                  </a:lnTo>
                  <a:lnTo>
                    <a:pt x="327" y="305"/>
                  </a:lnTo>
                  <a:lnTo>
                    <a:pt x="329" y="303"/>
                  </a:lnTo>
                  <a:lnTo>
                    <a:pt x="327" y="300"/>
                  </a:lnTo>
                  <a:lnTo>
                    <a:pt x="319" y="307"/>
                  </a:lnTo>
                  <a:lnTo>
                    <a:pt x="313" y="309"/>
                  </a:lnTo>
                  <a:lnTo>
                    <a:pt x="311" y="308"/>
                  </a:lnTo>
                  <a:lnTo>
                    <a:pt x="312" y="302"/>
                  </a:lnTo>
                  <a:lnTo>
                    <a:pt x="312" y="297"/>
                  </a:lnTo>
                  <a:lnTo>
                    <a:pt x="319" y="285"/>
                  </a:lnTo>
                  <a:lnTo>
                    <a:pt x="322" y="283"/>
                  </a:lnTo>
                  <a:lnTo>
                    <a:pt x="326" y="284"/>
                  </a:lnTo>
                  <a:lnTo>
                    <a:pt x="330" y="288"/>
                  </a:lnTo>
                  <a:lnTo>
                    <a:pt x="334" y="287"/>
                  </a:lnTo>
                  <a:lnTo>
                    <a:pt x="337" y="285"/>
                  </a:lnTo>
                  <a:lnTo>
                    <a:pt x="337" y="282"/>
                  </a:lnTo>
                  <a:lnTo>
                    <a:pt x="329" y="281"/>
                  </a:lnTo>
                  <a:lnTo>
                    <a:pt x="327" y="278"/>
                  </a:lnTo>
                  <a:lnTo>
                    <a:pt x="328" y="275"/>
                  </a:lnTo>
                  <a:lnTo>
                    <a:pt x="333" y="272"/>
                  </a:lnTo>
                  <a:lnTo>
                    <a:pt x="338" y="267"/>
                  </a:lnTo>
                  <a:lnTo>
                    <a:pt x="344" y="266"/>
                  </a:lnTo>
                  <a:lnTo>
                    <a:pt x="349" y="262"/>
                  </a:lnTo>
                  <a:lnTo>
                    <a:pt x="350" y="263"/>
                  </a:lnTo>
                  <a:lnTo>
                    <a:pt x="351" y="264"/>
                  </a:lnTo>
                  <a:lnTo>
                    <a:pt x="353" y="279"/>
                  </a:lnTo>
                  <a:lnTo>
                    <a:pt x="357" y="290"/>
                  </a:lnTo>
                  <a:lnTo>
                    <a:pt x="359" y="291"/>
                  </a:lnTo>
                  <a:lnTo>
                    <a:pt x="357" y="281"/>
                  </a:lnTo>
                  <a:lnTo>
                    <a:pt x="359" y="278"/>
                  </a:lnTo>
                  <a:lnTo>
                    <a:pt x="361" y="276"/>
                  </a:lnTo>
                  <a:lnTo>
                    <a:pt x="361" y="273"/>
                  </a:lnTo>
                  <a:lnTo>
                    <a:pt x="359" y="273"/>
                  </a:lnTo>
                  <a:lnTo>
                    <a:pt x="357" y="269"/>
                  </a:lnTo>
                  <a:lnTo>
                    <a:pt x="354" y="257"/>
                  </a:lnTo>
                  <a:lnTo>
                    <a:pt x="355" y="255"/>
                  </a:lnTo>
                  <a:lnTo>
                    <a:pt x="361" y="248"/>
                  </a:lnTo>
                  <a:lnTo>
                    <a:pt x="368" y="247"/>
                  </a:lnTo>
                  <a:lnTo>
                    <a:pt x="376" y="251"/>
                  </a:lnTo>
                  <a:lnTo>
                    <a:pt x="379" y="251"/>
                  </a:lnTo>
                  <a:lnTo>
                    <a:pt x="383" y="250"/>
                  </a:lnTo>
                  <a:lnTo>
                    <a:pt x="391" y="247"/>
                  </a:lnTo>
                  <a:lnTo>
                    <a:pt x="395" y="245"/>
                  </a:lnTo>
                  <a:lnTo>
                    <a:pt x="397" y="245"/>
                  </a:lnTo>
                  <a:lnTo>
                    <a:pt x="398" y="243"/>
                  </a:lnTo>
                  <a:lnTo>
                    <a:pt x="396" y="242"/>
                  </a:lnTo>
                  <a:lnTo>
                    <a:pt x="395" y="241"/>
                  </a:lnTo>
                  <a:lnTo>
                    <a:pt x="393" y="241"/>
                  </a:lnTo>
                  <a:lnTo>
                    <a:pt x="387" y="242"/>
                  </a:lnTo>
                  <a:lnTo>
                    <a:pt x="367" y="242"/>
                  </a:lnTo>
                  <a:lnTo>
                    <a:pt x="365" y="240"/>
                  </a:lnTo>
                  <a:lnTo>
                    <a:pt x="365" y="236"/>
                  </a:lnTo>
                  <a:lnTo>
                    <a:pt x="367" y="231"/>
                  </a:lnTo>
                  <a:lnTo>
                    <a:pt x="369" y="228"/>
                  </a:lnTo>
                  <a:lnTo>
                    <a:pt x="377" y="223"/>
                  </a:lnTo>
                  <a:lnTo>
                    <a:pt x="384" y="223"/>
                  </a:lnTo>
                  <a:lnTo>
                    <a:pt x="392" y="213"/>
                  </a:lnTo>
                  <a:lnTo>
                    <a:pt x="396" y="207"/>
                  </a:lnTo>
                  <a:lnTo>
                    <a:pt x="397" y="196"/>
                  </a:lnTo>
                  <a:lnTo>
                    <a:pt x="402" y="187"/>
                  </a:lnTo>
                  <a:lnTo>
                    <a:pt x="415" y="182"/>
                  </a:lnTo>
                  <a:lnTo>
                    <a:pt x="415" y="180"/>
                  </a:lnTo>
                  <a:lnTo>
                    <a:pt x="414" y="176"/>
                  </a:lnTo>
                  <a:lnTo>
                    <a:pt x="414" y="168"/>
                  </a:lnTo>
                  <a:lnTo>
                    <a:pt x="417" y="158"/>
                  </a:lnTo>
                  <a:lnTo>
                    <a:pt x="420" y="155"/>
                  </a:lnTo>
                  <a:lnTo>
                    <a:pt x="421" y="154"/>
                  </a:lnTo>
                  <a:lnTo>
                    <a:pt x="423" y="157"/>
                  </a:lnTo>
                  <a:lnTo>
                    <a:pt x="426" y="164"/>
                  </a:lnTo>
                  <a:lnTo>
                    <a:pt x="432" y="168"/>
                  </a:lnTo>
                  <a:lnTo>
                    <a:pt x="438" y="168"/>
                  </a:lnTo>
                  <a:lnTo>
                    <a:pt x="440" y="167"/>
                  </a:lnTo>
                  <a:lnTo>
                    <a:pt x="435" y="163"/>
                  </a:lnTo>
                  <a:lnTo>
                    <a:pt x="431" y="158"/>
                  </a:lnTo>
                  <a:lnTo>
                    <a:pt x="431" y="153"/>
                  </a:lnTo>
                  <a:lnTo>
                    <a:pt x="432" y="150"/>
                  </a:lnTo>
                  <a:lnTo>
                    <a:pt x="435" y="151"/>
                  </a:lnTo>
                  <a:lnTo>
                    <a:pt x="439" y="150"/>
                  </a:lnTo>
                  <a:lnTo>
                    <a:pt x="442" y="147"/>
                  </a:lnTo>
                  <a:lnTo>
                    <a:pt x="443" y="144"/>
                  </a:lnTo>
                  <a:lnTo>
                    <a:pt x="443" y="141"/>
                  </a:lnTo>
                  <a:lnTo>
                    <a:pt x="444" y="138"/>
                  </a:lnTo>
                  <a:lnTo>
                    <a:pt x="449" y="130"/>
                  </a:lnTo>
                  <a:lnTo>
                    <a:pt x="464" y="125"/>
                  </a:lnTo>
                  <a:lnTo>
                    <a:pt x="465" y="127"/>
                  </a:lnTo>
                  <a:lnTo>
                    <a:pt x="464" y="142"/>
                  </a:lnTo>
                  <a:lnTo>
                    <a:pt x="463" y="152"/>
                  </a:lnTo>
                  <a:lnTo>
                    <a:pt x="463" y="159"/>
                  </a:lnTo>
                  <a:lnTo>
                    <a:pt x="466" y="152"/>
                  </a:lnTo>
                  <a:lnTo>
                    <a:pt x="470" y="132"/>
                  </a:lnTo>
                  <a:lnTo>
                    <a:pt x="473" y="123"/>
                  </a:lnTo>
                  <a:lnTo>
                    <a:pt x="476" y="118"/>
                  </a:lnTo>
                  <a:lnTo>
                    <a:pt x="478" y="116"/>
                  </a:lnTo>
                  <a:lnTo>
                    <a:pt x="481" y="114"/>
                  </a:lnTo>
                  <a:lnTo>
                    <a:pt x="484" y="112"/>
                  </a:lnTo>
                  <a:lnTo>
                    <a:pt x="485" y="114"/>
                  </a:lnTo>
                  <a:lnTo>
                    <a:pt x="486" y="119"/>
                  </a:lnTo>
                  <a:lnTo>
                    <a:pt x="484" y="136"/>
                  </a:lnTo>
                  <a:lnTo>
                    <a:pt x="484" y="142"/>
                  </a:lnTo>
                  <a:lnTo>
                    <a:pt x="482" y="149"/>
                  </a:lnTo>
                  <a:lnTo>
                    <a:pt x="475" y="165"/>
                  </a:lnTo>
                  <a:lnTo>
                    <a:pt x="475" y="167"/>
                  </a:lnTo>
                  <a:lnTo>
                    <a:pt x="477" y="166"/>
                  </a:lnTo>
                  <a:lnTo>
                    <a:pt x="480" y="164"/>
                  </a:lnTo>
                  <a:lnTo>
                    <a:pt x="489" y="148"/>
                  </a:lnTo>
                  <a:lnTo>
                    <a:pt x="497" y="150"/>
                  </a:lnTo>
                  <a:lnTo>
                    <a:pt x="497" y="149"/>
                  </a:lnTo>
                  <a:lnTo>
                    <a:pt x="494" y="145"/>
                  </a:lnTo>
                  <a:lnTo>
                    <a:pt x="491" y="140"/>
                  </a:lnTo>
                  <a:lnTo>
                    <a:pt x="490" y="135"/>
                  </a:lnTo>
                  <a:lnTo>
                    <a:pt x="491" y="121"/>
                  </a:lnTo>
                  <a:lnTo>
                    <a:pt x="493" y="115"/>
                  </a:lnTo>
                  <a:lnTo>
                    <a:pt x="500" y="115"/>
                  </a:lnTo>
                  <a:lnTo>
                    <a:pt x="504" y="115"/>
                  </a:lnTo>
                  <a:lnTo>
                    <a:pt x="506" y="117"/>
                  </a:lnTo>
                  <a:lnTo>
                    <a:pt x="510" y="117"/>
                  </a:lnTo>
                  <a:lnTo>
                    <a:pt x="513" y="107"/>
                  </a:lnTo>
                  <a:lnTo>
                    <a:pt x="518" y="106"/>
                  </a:lnTo>
                  <a:lnTo>
                    <a:pt x="523" y="113"/>
                  </a:lnTo>
                  <a:lnTo>
                    <a:pt x="529" y="117"/>
                  </a:lnTo>
                  <a:lnTo>
                    <a:pt x="534" y="124"/>
                  </a:lnTo>
                  <a:lnTo>
                    <a:pt x="535" y="122"/>
                  </a:lnTo>
                  <a:lnTo>
                    <a:pt x="533" y="107"/>
                  </a:lnTo>
                  <a:lnTo>
                    <a:pt x="530" y="101"/>
                  </a:lnTo>
                  <a:lnTo>
                    <a:pt x="524" y="98"/>
                  </a:lnTo>
                  <a:lnTo>
                    <a:pt x="517" y="91"/>
                  </a:lnTo>
                  <a:lnTo>
                    <a:pt x="516" y="88"/>
                  </a:lnTo>
                  <a:lnTo>
                    <a:pt x="516" y="86"/>
                  </a:lnTo>
                  <a:lnTo>
                    <a:pt x="522" y="83"/>
                  </a:lnTo>
                  <a:lnTo>
                    <a:pt x="529" y="86"/>
                  </a:lnTo>
                  <a:lnTo>
                    <a:pt x="536" y="80"/>
                  </a:lnTo>
                  <a:lnTo>
                    <a:pt x="538" y="82"/>
                  </a:lnTo>
                  <a:lnTo>
                    <a:pt x="543" y="79"/>
                  </a:lnTo>
                  <a:lnTo>
                    <a:pt x="546" y="83"/>
                  </a:lnTo>
                  <a:lnTo>
                    <a:pt x="548" y="82"/>
                  </a:lnTo>
                  <a:lnTo>
                    <a:pt x="549" y="76"/>
                  </a:lnTo>
                  <a:lnTo>
                    <a:pt x="558" y="73"/>
                  </a:lnTo>
                  <a:lnTo>
                    <a:pt x="563" y="76"/>
                  </a:lnTo>
                  <a:lnTo>
                    <a:pt x="565" y="79"/>
                  </a:lnTo>
                  <a:lnTo>
                    <a:pt x="567" y="85"/>
                  </a:lnTo>
                  <a:lnTo>
                    <a:pt x="569" y="98"/>
                  </a:lnTo>
                  <a:lnTo>
                    <a:pt x="573" y="104"/>
                  </a:lnTo>
                  <a:lnTo>
                    <a:pt x="575" y="108"/>
                  </a:lnTo>
                  <a:lnTo>
                    <a:pt x="578" y="109"/>
                  </a:lnTo>
                  <a:lnTo>
                    <a:pt x="580" y="105"/>
                  </a:lnTo>
                  <a:lnTo>
                    <a:pt x="577" y="101"/>
                  </a:lnTo>
                  <a:lnTo>
                    <a:pt x="576" y="98"/>
                  </a:lnTo>
                  <a:lnTo>
                    <a:pt x="578" y="88"/>
                  </a:lnTo>
                  <a:lnTo>
                    <a:pt x="579" y="84"/>
                  </a:lnTo>
                  <a:lnTo>
                    <a:pt x="588" y="70"/>
                  </a:lnTo>
                  <a:lnTo>
                    <a:pt x="595" y="63"/>
                  </a:lnTo>
                  <a:lnTo>
                    <a:pt x="600" y="62"/>
                  </a:lnTo>
                  <a:lnTo>
                    <a:pt x="607" y="46"/>
                  </a:lnTo>
                  <a:lnTo>
                    <a:pt x="610" y="43"/>
                  </a:lnTo>
                  <a:lnTo>
                    <a:pt x="612" y="42"/>
                  </a:lnTo>
                  <a:lnTo>
                    <a:pt x="611" y="38"/>
                  </a:lnTo>
                  <a:lnTo>
                    <a:pt x="607" y="35"/>
                  </a:lnTo>
                  <a:lnTo>
                    <a:pt x="607" y="30"/>
                  </a:lnTo>
                  <a:lnTo>
                    <a:pt x="612" y="24"/>
                  </a:lnTo>
                  <a:lnTo>
                    <a:pt x="619" y="14"/>
                  </a:lnTo>
                  <a:lnTo>
                    <a:pt x="622" y="13"/>
                  </a:lnTo>
                  <a:lnTo>
                    <a:pt x="624" y="16"/>
                  </a:lnTo>
                  <a:lnTo>
                    <a:pt x="631" y="20"/>
                  </a:lnTo>
                  <a:lnTo>
                    <a:pt x="635" y="26"/>
                  </a:lnTo>
                  <a:lnTo>
                    <a:pt x="638" y="29"/>
                  </a:lnTo>
                  <a:lnTo>
                    <a:pt x="640" y="28"/>
                  </a:lnTo>
                  <a:lnTo>
                    <a:pt x="641" y="24"/>
                  </a:lnTo>
                  <a:lnTo>
                    <a:pt x="643" y="22"/>
                  </a:lnTo>
                  <a:lnTo>
                    <a:pt x="648" y="23"/>
                  </a:lnTo>
                  <a:lnTo>
                    <a:pt x="650" y="26"/>
                  </a:lnTo>
                  <a:lnTo>
                    <a:pt x="652" y="26"/>
                  </a:lnTo>
                  <a:lnTo>
                    <a:pt x="654" y="28"/>
                  </a:lnTo>
                  <a:lnTo>
                    <a:pt x="654" y="31"/>
                  </a:lnTo>
                  <a:lnTo>
                    <a:pt x="650" y="35"/>
                  </a:lnTo>
                  <a:lnTo>
                    <a:pt x="644" y="45"/>
                  </a:lnTo>
                  <a:lnTo>
                    <a:pt x="638" y="56"/>
                  </a:lnTo>
                  <a:lnTo>
                    <a:pt x="636" y="62"/>
                  </a:lnTo>
                  <a:lnTo>
                    <a:pt x="634" y="77"/>
                  </a:lnTo>
                  <a:lnTo>
                    <a:pt x="630" y="87"/>
                  </a:lnTo>
                  <a:lnTo>
                    <a:pt x="629" y="94"/>
                  </a:lnTo>
                  <a:lnTo>
                    <a:pt x="631" y="97"/>
                  </a:lnTo>
                  <a:lnTo>
                    <a:pt x="636" y="95"/>
                  </a:lnTo>
                  <a:lnTo>
                    <a:pt x="643" y="85"/>
                  </a:lnTo>
                  <a:lnTo>
                    <a:pt x="644" y="76"/>
                  </a:lnTo>
                  <a:lnTo>
                    <a:pt x="661" y="49"/>
                  </a:lnTo>
                  <a:lnTo>
                    <a:pt x="668" y="34"/>
                  </a:lnTo>
                  <a:lnTo>
                    <a:pt x="677" y="22"/>
                  </a:lnTo>
                  <a:lnTo>
                    <a:pt x="682" y="19"/>
                  </a:lnTo>
                  <a:lnTo>
                    <a:pt x="684" y="28"/>
                  </a:lnTo>
                  <a:lnTo>
                    <a:pt x="682" y="38"/>
                  </a:lnTo>
                  <a:lnTo>
                    <a:pt x="678" y="45"/>
                  </a:lnTo>
                  <a:lnTo>
                    <a:pt x="681" y="48"/>
                  </a:lnTo>
                  <a:lnTo>
                    <a:pt x="680" y="56"/>
                  </a:lnTo>
                  <a:lnTo>
                    <a:pt x="680" y="61"/>
                  </a:lnTo>
                  <a:lnTo>
                    <a:pt x="679" y="65"/>
                  </a:lnTo>
                  <a:lnTo>
                    <a:pt x="679" y="69"/>
                  </a:lnTo>
                  <a:lnTo>
                    <a:pt x="682" y="68"/>
                  </a:lnTo>
                  <a:lnTo>
                    <a:pt x="692" y="60"/>
                  </a:lnTo>
                  <a:lnTo>
                    <a:pt x="694" y="51"/>
                  </a:lnTo>
                  <a:lnTo>
                    <a:pt x="697" y="44"/>
                  </a:lnTo>
                  <a:lnTo>
                    <a:pt x="698" y="38"/>
                  </a:lnTo>
                  <a:lnTo>
                    <a:pt x="702" y="32"/>
                  </a:lnTo>
                  <a:lnTo>
                    <a:pt x="709" y="32"/>
                  </a:lnTo>
                  <a:lnTo>
                    <a:pt x="709" y="30"/>
                  </a:lnTo>
                  <a:lnTo>
                    <a:pt x="700" y="22"/>
                  </a:lnTo>
                  <a:lnTo>
                    <a:pt x="699" y="19"/>
                  </a:lnTo>
                  <a:lnTo>
                    <a:pt x="702" y="14"/>
                  </a:lnTo>
                  <a:lnTo>
                    <a:pt x="711" y="5"/>
                  </a:lnTo>
                  <a:lnTo>
                    <a:pt x="715" y="6"/>
                  </a:lnTo>
                  <a:lnTo>
                    <a:pt x="717" y="8"/>
                  </a:lnTo>
                  <a:lnTo>
                    <a:pt x="728" y="10"/>
                  </a:lnTo>
                  <a:lnTo>
                    <a:pt x="736" y="16"/>
                  </a:lnTo>
                  <a:lnTo>
                    <a:pt x="735" y="26"/>
                  </a:lnTo>
                  <a:lnTo>
                    <a:pt x="733" y="30"/>
                  </a:lnTo>
                  <a:lnTo>
                    <a:pt x="732" y="33"/>
                  </a:lnTo>
                  <a:lnTo>
                    <a:pt x="722" y="41"/>
                  </a:lnTo>
                  <a:lnTo>
                    <a:pt x="720" y="44"/>
                  </a:lnTo>
                  <a:lnTo>
                    <a:pt x="723" y="46"/>
                  </a:lnTo>
                  <a:lnTo>
                    <a:pt x="730" y="42"/>
                  </a:lnTo>
                  <a:lnTo>
                    <a:pt x="732" y="45"/>
                  </a:lnTo>
                  <a:lnTo>
                    <a:pt x="730" y="54"/>
                  </a:lnTo>
                  <a:lnTo>
                    <a:pt x="729" y="67"/>
                  </a:lnTo>
                  <a:lnTo>
                    <a:pt x="728" y="74"/>
                  </a:lnTo>
                  <a:lnTo>
                    <a:pt x="728" y="81"/>
                  </a:lnTo>
                  <a:lnTo>
                    <a:pt x="729" y="84"/>
                  </a:lnTo>
                  <a:lnTo>
                    <a:pt x="732" y="70"/>
                  </a:lnTo>
                  <a:lnTo>
                    <a:pt x="733" y="66"/>
                  </a:lnTo>
                  <a:lnTo>
                    <a:pt x="737" y="61"/>
                  </a:lnTo>
                  <a:lnTo>
                    <a:pt x="738" y="50"/>
                  </a:lnTo>
                  <a:lnTo>
                    <a:pt x="742" y="37"/>
                  </a:lnTo>
                  <a:lnTo>
                    <a:pt x="747" y="29"/>
                  </a:lnTo>
                  <a:lnTo>
                    <a:pt x="749" y="27"/>
                  </a:lnTo>
                  <a:lnTo>
                    <a:pt x="758" y="27"/>
                  </a:lnTo>
                  <a:lnTo>
                    <a:pt x="761" y="30"/>
                  </a:lnTo>
                  <a:lnTo>
                    <a:pt x="764" y="36"/>
                  </a:lnTo>
                  <a:lnTo>
                    <a:pt x="767" y="39"/>
                  </a:lnTo>
                  <a:lnTo>
                    <a:pt x="774" y="42"/>
                  </a:lnTo>
                  <a:lnTo>
                    <a:pt x="777" y="45"/>
                  </a:lnTo>
                  <a:lnTo>
                    <a:pt x="777" y="47"/>
                  </a:lnTo>
                  <a:lnTo>
                    <a:pt x="779" y="48"/>
                  </a:lnTo>
                  <a:lnTo>
                    <a:pt x="784" y="43"/>
                  </a:lnTo>
                  <a:lnTo>
                    <a:pt x="788" y="42"/>
                  </a:lnTo>
                  <a:lnTo>
                    <a:pt x="793" y="50"/>
                  </a:lnTo>
                  <a:lnTo>
                    <a:pt x="792" y="55"/>
                  </a:lnTo>
                  <a:lnTo>
                    <a:pt x="792" y="57"/>
                  </a:lnTo>
                  <a:lnTo>
                    <a:pt x="799" y="57"/>
                  </a:lnTo>
                  <a:lnTo>
                    <a:pt x="804" y="59"/>
                  </a:lnTo>
                  <a:lnTo>
                    <a:pt x="815" y="70"/>
                  </a:lnTo>
                  <a:lnTo>
                    <a:pt x="816" y="76"/>
                  </a:lnTo>
                  <a:lnTo>
                    <a:pt x="815" y="82"/>
                  </a:lnTo>
                  <a:lnTo>
                    <a:pt x="800" y="89"/>
                  </a:lnTo>
                  <a:lnTo>
                    <a:pt x="794" y="96"/>
                  </a:lnTo>
                  <a:lnTo>
                    <a:pt x="783" y="98"/>
                  </a:lnTo>
                  <a:lnTo>
                    <a:pt x="748" y="94"/>
                  </a:lnTo>
                  <a:lnTo>
                    <a:pt x="748" y="99"/>
                  </a:lnTo>
                  <a:lnTo>
                    <a:pt x="773" y="109"/>
                  </a:lnTo>
                  <a:lnTo>
                    <a:pt x="775" y="112"/>
                  </a:lnTo>
                  <a:lnTo>
                    <a:pt x="774" y="119"/>
                  </a:lnTo>
                  <a:lnTo>
                    <a:pt x="774" y="124"/>
                  </a:lnTo>
                  <a:lnTo>
                    <a:pt x="774" y="127"/>
                  </a:lnTo>
                  <a:lnTo>
                    <a:pt x="776" y="130"/>
                  </a:lnTo>
                  <a:lnTo>
                    <a:pt x="779" y="132"/>
                  </a:lnTo>
                  <a:lnTo>
                    <a:pt x="785" y="131"/>
                  </a:lnTo>
                  <a:lnTo>
                    <a:pt x="788" y="133"/>
                  </a:lnTo>
                  <a:lnTo>
                    <a:pt x="790" y="130"/>
                  </a:lnTo>
                  <a:lnTo>
                    <a:pt x="791" y="122"/>
                  </a:lnTo>
                  <a:lnTo>
                    <a:pt x="793" y="120"/>
                  </a:lnTo>
                  <a:lnTo>
                    <a:pt x="796" y="122"/>
                  </a:lnTo>
                  <a:lnTo>
                    <a:pt x="798" y="131"/>
                  </a:lnTo>
                  <a:lnTo>
                    <a:pt x="799" y="132"/>
                  </a:lnTo>
                  <a:lnTo>
                    <a:pt x="801" y="126"/>
                  </a:lnTo>
                  <a:lnTo>
                    <a:pt x="804" y="126"/>
                  </a:lnTo>
                  <a:lnTo>
                    <a:pt x="808" y="126"/>
                  </a:lnTo>
                  <a:lnTo>
                    <a:pt x="813" y="127"/>
                  </a:lnTo>
                  <a:close/>
                  <a:moveTo>
                    <a:pt x="581" y="31"/>
                  </a:moveTo>
                  <a:lnTo>
                    <a:pt x="581" y="31"/>
                  </a:lnTo>
                  <a:lnTo>
                    <a:pt x="580" y="34"/>
                  </a:lnTo>
                  <a:lnTo>
                    <a:pt x="579" y="37"/>
                  </a:lnTo>
                  <a:lnTo>
                    <a:pt x="577" y="40"/>
                  </a:lnTo>
                  <a:lnTo>
                    <a:pt x="569" y="52"/>
                  </a:lnTo>
                  <a:lnTo>
                    <a:pt x="565" y="54"/>
                  </a:lnTo>
                  <a:lnTo>
                    <a:pt x="564" y="56"/>
                  </a:lnTo>
                  <a:lnTo>
                    <a:pt x="562" y="57"/>
                  </a:lnTo>
                  <a:lnTo>
                    <a:pt x="557" y="56"/>
                  </a:lnTo>
                  <a:lnTo>
                    <a:pt x="555" y="58"/>
                  </a:lnTo>
                  <a:lnTo>
                    <a:pt x="554" y="60"/>
                  </a:lnTo>
                  <a:lnTo>
                    <a:pt x="550" y="60"/>
                  </a:lnTo>
                  <a:lnTo>
                    <a:pt x="547" y="60"/>
                  </a:lnTo>
                  <a:lnTo>
                    <a:pt x="541" y="55"/>
                  </a:lnTo>
                  <a:lnTo>
                    <a:pt x="538" y="50"/>
                  </a:lnTo>
                  <a:lnTo>
                    <a:pt x="536" y="46"/>
                  </a:lnTo>
                  <a:lnTo>
                    <a:pt x="541" y="46"/>
                  </a:lnTo>
                  <a:lnTo>
                    <a:pt x="543" y="45"/>
                  </a:lnTo>
                  <a:lnTo>
                    <a:pt x="547" y="46"/>
                  </a:lnTo>
                  <a:lnTo>
                    <a:pt x="549" y="42"/>
                  </a:lnTo>
                  <a:lnTo>
                    <a:pt x="554" y="43"/>
                  </a:lnTo>
                  <a:lnTo>
                    <a:pt x="563" y="40"/>
                  </a:lnTo>
                  <a:lnTo>
                    <a:pt x="566" y="41"/>
                  </a:lnTo>
                  <a:lnTo>
                    <a:pt x="574" y="31"/>
                  </a:lnTo>
                  <a:lnTo>
                    <a:pt x="576" y="32"/>
                  </a:lnTo>
                  <a:lnTo>
                    <a:pt x="580" y="29"/>
                  </a:lnTo>
                  <a:lnTo>
                    <a:pt x="581" y="31"/>
                  </a:lnTo>
                  <a:close/>
                  <a:moveTo>
                    <a:pt x="599" y="55"/>
                  </a:moveTo>
                  <a:lnTo>
                    <a:pt x="599" y="55"/>
                  </a:lnTo>
                  <a:lnTo>
                    <a:pt x="593" y="58"/>
                  </a:lnTo>
                  <a:lnTo>
                    <a:pt x="590" y="55"/>
                  </a:lnTo>
                  <a:lnTo>
                    <a:pt x="588" y="52"/>
                  </a:lnTo>
                  <a:lnTo>
                    <a:pt x="588" y="45"/>
                  </a:lnTo>
                  <a:lnTo>
                    <a:pt x="589" y="40"/>
                  </a:lnTo>
                  <a:lnTo>
                    <a:pt x="592" y="38"/>
                  </a:lnTo>
                  <a:lnTo>
                    <a:pt x="593" y="39"/>
                  </a:lnTo>
                  <a:lnTo>
                    <a:pt x="594" y="41"/>
                  </a:lnTo>
                  <a:lnTo>
                    <a:pt x="597" y="42"/>
                  </a:lnTo>
                  <a:lnTo>
                    <a:pt x="601" y="47"/>
                  </a:lnTo>
                  <a:lnTo>
                    <a:pt x="599" y="55"/>
                  </a:lnTo>
                  <a:close/>
                  <a:moveTo>
                    <a:pt x="587" y="56"/>
                  </a:moveTo>
                  <a:lnTo>
                    <a:pt x="587" y="56"/>
                  </a:lnTo>
                  <a:lnTo>
                    <a:pt x="587" y="61"/>
                  </a:lnTo>
                  <a:lnTo>
                    <a:pt x="587" y="64"/>
                  </a:lnTo>
                  <a:lnTo>
                    <a:pt x="584" y="70"/>
                  </a:lnTo>
                  <a:lnTo>
                    <a:pt x="578" y="76"/>
                  </a:lnTo>
                  <a:lnTo>
                    <a:pt x="578" y="78"/>
                  </a:lnTo>
                  <a:lnTo>
                    <a:pt x="576" y="80"/>
                  </a:lnTo>
                  <a:lnTo>
                    <a:pt x="572" y="81"/>
                  </a:lnTo>
                  <a:lnTo>
                    <a:pt x="570" y="80"/>
                  </a:lnTo>
                  <a:lnTo>
                    <a:pt x="571" y="74"/>
                  </a:lnTo>
                  <a:lnTo>
                    <a:pt x="570" y="72"/>
                  </a:lnTo>
                  <a:lnTo>
                    <a:pt x="568" y="75"/>
                  </a:lnTo>
                  <a:lnTo>
                    <a:pt x="565" y="72"/>
                  </a:lnTo>
                  <a:lnTo>
                    <a:pt x="565" y="69"/>
                  </a:lnTo>
                  <a:lnTo>
                    <a:pt x="565" y="66"/>
                  </a:lnTo>
                  <a:lnTo>
                    <a:pt x="568" y="62"/>
                  </a:lnTo>
                  <a:lnTo>
                    <a:pt x="572" y="60"/>
                  </a:lnTo>
                  <a:lnTo>
                    <a:pt x="575" y="61"/>
                  </a:lnTo>
                  <a:lnTo>
                    <a:pt x="584" y="50"/>
                  </a:lnTo>
                  <a:lnTo>
                    <a:pt x="585" y="52"/>
                  </a:lnTo>
                  <a:lnTo>
                    <a:pt x="587" y="56"/>
                  </a:lnTo>
                  <a:close/>
                  <a:moveTo>
                    <a:pt x="467" y="87"/>
                  </a:moveTo>
                  <a:lnTo>
                    <a:pt x="467" y="87"/>
                  </a:lnTo>
                  <a:lnTo>
                    <a:pt x="468" y="88"/>
                  </a:lnTo>
                  <a:lnTo>
                    <a:pt x="470" y="88"/>
                  </a:lnTo>
                  <a:lnTo>
                    <a:pt x="471" y="89"/>
                  </a:lnTo>
                  <a:lnTo>
                    <a:pt x="474" y="93"/>
                  </a:lnTo>
                  <a:lnTo>
                    <a:pt x="476" y="95"/>
                  </a:lnTo>
                  <a:lnTo>
                    <a:pt x="477" y="98"/>
                  </a:lnTo>
                  <a:lnTo>
                    <a:pt x="474" y="100"/>
                  </a:lnTo>
                  <a:lnTo>
                    <a:pt x="471" y="101"/>
                  </a:lnTo>
                  <a:lnTo>
                    <a:pt x="467" y="100"/>
                  </a:lnTo>
                  <a:lnTo>
                    <a:pt x="466" y="97"/>
                  </a:lnTo>
                  <a:lnTo>
                    <a:pt x="465" y="92"/>
                  </a:lnTo>
                  <a:lnTo>
                    <a:pt x="462" y="87"/>
                  </a:lnTo>
                  <a:lnTo>
                    <a:pt x="461" y="83"/>
                  </a:lnTo>
                  <a:lnTo>
                    <a:pt x="464" y="82"/>
                  </a:lnTo>
                  <a:lnTo>
                    <a:pt x="467" y="87"/>
                  </a:lnTo>
                  <a:close/>
                  <a:moveTo>
                    <a:pt x="451" y="101"/>
                  </a:moveTo>
                  <a:lnTo>
                    <a:pt x="451" y="101"/>
                  </a:lnTo>
                  <a:lnTo>
                    <a:pt x="453" y="106"/>
                  </a:lnTo>
                  <a:lnTo>
                    <a:pt x="456" y="106"/>
                  </a:lnTo>
                  <a:lnTo>
                    <a:pt x="457" y="104"/>
                  </a:lnTo>
                  <a:lnTo>
                    <a:pt x="458" y="103"/>
                  </a:lnTo>
                  <a:lnTo>
                    <a:pt x="462" y="105"/>
                  </a:lnTo>
                  <a:lnTo>
                    <a:pt x="461" y="110"/>
                  </a:lnTo>
                  <a:lnTo>
                    <a:pt x="456" y="115"/>
                  </a:lnTo>
                  <a:lnTo>
                    <a:pt x="453" y="123"/>
                  </a:lnTo>
                  <a:lnTo>
                    <a:pt x="449" y="125"/>
                  </a:lnTo>
                  <a:lnTo>
                    <a:pt x="447" y="124"/>
                  </a:lnTo>
                  <a:lnTo>
                    <a:pt x="443" y="129"/>
                  </a:lnTo>
                  <a:lnTo>
                    <a:pt x="440" y="134"/>
                  </a:lnTo>
                  <a:lnTo>
                    <a:pt x="437" y="140"/>
                  </a:lnTo>
                  <a:lnTo>
                    <a:pt x="436" y="143"/>
                  </a:lnTo>
                  <a:lnTo>
                    <a:pt x="436" y="145"/>
                  </a:lnTo>
                  <a:lnTo>
                    <a:pt x="424" y="147"/>
                  </a:lnTo>
                  <a:lnTo>
                    <a:pt x="420" y="149"/>
                  </a:lnTo>
                  <a:lnTo>
                    <a:pt x="415" y="147"/>
                  </a:lnTo>
                  <a:lnTo>
                    <a:pt x="413" y="143"/>
                  </a:lnTo>
                  <a:lnTo>
                    <a:pt x="414" y="141"/>
                  </a:lnTo>
                  <a:lnTo>
                    <a:pt x="419" y="140"/>
                  </a:lnTo>
                  <a:lnTo>
                    <a:pt x="419" y="136"/>
                  </a:lnTo>
                  <a:lnTo>
                    <a:pt x="420" y="134"/>
                  </a:lnTo>
                  <a:lnTo>
                    <a:pt x="421" y="133"/>
                  </a:lnTo>
                  <a:lnTo>
                    <a:pt x="422" y="128"/>
                  </a:lnTo>
                  <a:lnTo>
                    <a:pt x="424" y="127"/>
                  </a:lnTo>
                  <a:lnTo>
                    <a:pt x="427" y="128"/>
                  </a:lnTo>
                  <a:lnTo>
                    <a:pt x="430" y="125"/>
                  </a:lnTo>
                  <a:lnTo>
                    <a:pt x="431" y="124"/>
                  </a:lnTo>
                  <a:lnTo>
                    <a:pt x="432" y="127"/>
                  </a:lnTo>
                  <a:lnTo>
                    <a:pt x="433" y="123"/>
                  </a:lnTo>
                  <a:lnTo>
                    <a:pt x="432" y="119"/>
                  </a:lnTo>
                  <a:lnTo>
                    <a:pt x="433" y="117"/>
                  </a:lnTo>
                  <a:lnTo>
                    <a:pt x="437" y="111"/>
                  </a:lnTo>
                  <a:lnTo>
                    <a:pt x="439" y="106"/>
                  </a:lnTo>
                  <a:lnTo>
                    <a:pt x="442" y="103"/>
                  </a:lnTo>
                  <a:lnTo>
                    <a:pt x="444" y="104"/>
                  </a:lnTo>
                  <a:lnTo>
                    <a:pt x="445" y="99"/>
                  </a:lnTo>
                  <a:lnTo>
                    <a:pt x="444" y="95"/>
                  </a:lnTo>
                  <a:lnTo>
                    <a:pt x="444" y="92"/>
                  </a:lnTo>
                  <a:lnTo>
                    <a:pt x="447" y="85"/>
                  </a:lnTo>
                  <a:lnTo>
                    <a:pt x="449" y="84"/>
                  </a:lnTo>
                  <a:lnTo>
                    <a:pt x="450" y="91"/>
                  </a:lnTo>
                  <a:lnTo>
                    <a:pt x="451" y="101"/>
                  </a:lnTo>
                  <a:close/>
                  <a:moveTo>
                    <a:pt x="498" y="99"/>
                  </a:moveTo>
                  <a:lnTo>
                    <a:pt x="498" y="99"/>
                  </a:lnTo>
                  <a:lnTo>
                    <a:pt x="496" y="101"/>
                  </a:lnTo>
                  <a:lnTo>
                    <a:pt x="494" y="102"/>
                  </a:lnTo>
                  <a:lnTo>
                    <a:pt x="492" y="101"/>
                  </a:lnTo>
                  <a:lnTo>
                    <a:pt x="490" y="100"/>
                  </a:lnTo>
                  <a:lnTo>
                    <a:pt x="488" y="100"/>
                  </a:lnTo>
                  <a:lnTo>
                    <a:pt x="486" y="96"/>
                  </a:lnTo>
                  <a:lnTo>
                    <a:pt x="487" y="93"/>
                  </a:lnTo>
                  <a:lnTo>
                    <a:pt x="489" y="89"/>
                  </a:lnTo>
                  <a:lnTo>
                    <a:pt x="494" y="86"/>
                  </a:lnTo>
                  <a:lnTo>
                    <a:pt x="498" y="87"/>
                  </a:lnTo>
                  <a:lnTo>
                    <a:pt x="499" y="88"/>
                  </a:lnTo>
                  <a:lnTo>
                    <a:pt x="498" y="99"/>
                  </a:lnTo>
                  <a:close/>
                  <a:moveTo>
                    <a:pt x="784" y="126"/>
                  </a:moveTo>
                  <a:lnTo>
                    <a:pt x="784" y="126"/>
                  </a:lnTo>
                  <a:lnTo>
                    <a:pt x="778" y="128"/>
                  </a:lnTo>
                  <a:lnTo>
                    <a:pt x="778" y="126"/>
                  </a:lnTo>
                  <a:lnTo>
                    <a:pt x="779" y="123"/>
                  </a:lnTo>
                  <a:lnTo>
                    <a:pt x="780" y="116"/>
                  </a:lnTo>
                  <a:lnTo>
                    <a:pt x="783" y="116"/>
                  </a:lnTo>
                  <a:lnTo>
                    <a:pt x="785" y="119"/>
                  </a:lnTo>
                  <a:lnTo>
                    <a:pt x="787" y="122"/>
                  </a:lnTo>
                  <a:lnTo>
                    <a:pt x="784" y="126"/>
                  </a:lnTo>
                  <a:close/>
                  <a:moveTo>
                    <a:pt x="396" y="144"/>
                  </a:moveTo>
                  <a:lnTo>
                    <a:pt x="396" y="144"/>
                  </a:lnTo>
                  <a:lnTo>
                    <a:pt x="400" y="149"/>
                  </a:lnTo>
                  <a:lnTo>
                    <a:pt x="401" y="147"/>
                  </a:lnTo>
                  <a:lnTo>
                    <a:pt x="405" y="147"/>
                  </a:lnTo>
                  <a:lnTo>
                    <a:pt x="407" y="148"/>
                  </a:lnTo>
                  <a:lnTo>
                    <a:pt x="409" y="152"/>
                  </a:lnTo>
                  <a:lnTo>
                    <a:pt x="412" y="152"/>
                  </a:lnTo>
                  <a:lnTo>
                    <a:pt x="413" y="156"/>
                  </a:lnTo>
                  <a:lnTo>
                    <a:pt x="414" y="161"/>
                  </a:lnTo>
                  <a:lnTo>
                    <a:pt x="412" y="165"/>
                  </a:lnTo>
                  <a:lnTo>
                    <a:pt x="410" y="167"/>
                  </a:lnTo>
                  <a:lnTo>
                    <a:pt x="409" y="172"/>
                  </a:lnTo>
                  <a:lnTo>
                    <a:pt x="410" y="179"/>
                  </a:lnTo>
                  <a:lnTo>
                    <a:pt x="404" y="181"/>
                  </a:lnTo>
                  <a:lnTo>
                    <a:pt x="398" y="182"/>
                  </a:lnTo>
                  <a:lnTo>
                    <a:pt x="395" y="179"/>
                  </a:lnTo>
                  <a:lnTo>
                    <a:pt x="390" y="185"/>
                  </a:lnTo>
                  <a:lnTo>
                    <a:pt x="385" y="194"/>
                  </a:lnTo>
                  <a:lnTo>
                    <a:pt x="383" y="195"/>
                  </a:lnTo>
                  <a:lnTo>
                    <a:pt x="383" y="192"/>
                  </a:lnTo>
                  <a:lnTo>
                    <a:pt x="379" y="190"/>
                  </a:lnTo>
                  <a:lnTo>
                    <a:pt x="374" y="190"/>
                  </a:lnTo>
                  <a:lnTo>
                    <a:pt x="374" y="188"/>
                  </a:lnTo>
                  <a:lnTo>
                    <a:pt x="375" y="186"/>
                  </a:lnTo>
                  <a:lnTo>
                    <a:pt x="379" y="184"/>
                  </a:lnTo>
                  <a:lnTo>
                    <a:pt x="380" y="179"/>
                  </a:lnTo>
                  <a:lnTo>
                    <a:pt x="379" y="171"/>
                  </a:lnTo>
                  <a:lnTo>
                    <a:pt x="380" y="167"/>
                  </a:lnTo>
                  <a:lnTo>
                    <a:pt x="380" y="164"/>
                  </a:lnTo>
                  <a:lnTo>
                    <a:pt x="383" y="161"/>
                  </a:lnTo>
                  <a:lnTo>
                    <a:pt x="391" y="163"/>
                  </a:lnTo>
                  <a:lnTo>
                    <a:pt x="393" y="160"/>
                  </a:lnTo>
                  <a:lnTo>
                    <a:pt x="392" y="158"/>
                  </a:lnTo>
                  <a:lnTo>
                    <a:pt x="387" y="154"/>
                  </a:lnTo>
                  <a:lnTo>
                    <a:pt x="388" y="152"/>
                  </a:lnTo>
                  <a:lnTo>
                    <a:pt x="391" y="150"/>
                  </a:lnTo>
                  <a:lnTo>
                    <a:pt x="394" y="149"/>
                  </a:lnTo>
                  <a:lnTo>
                    <a:pt x="395" y="146"/>
                  </a:lnTo>
                  <a:lnTo>
                    <a:pt x="395" y="144"/>
                  </a:lnTo>
                  <a:lnTo>
                    <a:pt x="396" y="144"/>
                  </a:lnTo>
                  <a:close/>
                  <a:moveTo>
                    <a:pt x="342" y="234"/>
                  </a:moveTo>
                  <a:lnTo>
                    <a:pt x="342" y="234"/>
                  </a:lnTo>
                  <a:lnTo>
                    <a:pt x="342" y="234"/>
                  </a:lnTo>
                  <a:lnTo>
                    <a:pt x="346" y="226"/>
                  </a:lnTo>
                  <a:lnTo>
                    <a:pt x="351" y="224"/>
                  </a:lnTo>
                  <a:lnTo>
                    <a:pt x="351" y="221"/>
                  </a:lnTo>
                  <a:lnTo>
                    <a:pt x="353" y="218"/>
                  </a:lnTo>
                  <a:lnTo>
                    <a:pt x="353" y="214"/>
                  </a:lnTo>
                  <a:lnTo>
                    <a:pt x="354" y="210"/>
                  </a:lnTo>
                  <a:lnTo>
                    <a:pt x="356" y="209"/>
                  </a:lnTo>
                  <a:lnTo>
                    <a:pt x="358" y="208"/>
                  </a:lnTo>
                  <a:lnTo>
                    <a:pt x="359" y="207"/>
                  </a:lnTo>
                  <a:lnTo>
                    <a:pt x="362" y="210"/>
                  </a:lnTo>
                  <a:lnTo>
                    <a:pt x="364" y="213"/>
                  </a:lnTo>
                  <a:lnTo>
                    <a:pt x="366" y="221"/>
                  </a:lnTo>
                  <a:lnTo>
                    <a:pt x="365" y="228"/>
                  </a:lnTo>
                  <a:lnTo>
                    <a:pt x="360" y="233"/>
                  </a:lnTo>
                  <a:lnTo>
                    <a:pt x="355" y="236"/>
                  </a:lnTo>
                  <a:lnTo>
                    <a:pt x="351" y="242"/>
                  </a:lnTo>
                  <a:lnTo>
                    <a:pt x="348" y="247"/>
                  </a:lnTo>
                  <a:lnTo>
                    <a:pt x="346" y="248"/>
                  </a:lnTo>
                  <a:lnTo>
                    <a:pt x="345" y="248"/>
                  </a:lnTo>
                  <a:lnTo>
                    <a:pt x="344" y="247"/>
                  </a:lnTo>
                  <a:lnTo>
                    <a:pt x="342" y="247"/>
                  </a:lnTo>
                  <a:lnTo>
                    <a:pt x="339" y="251"/>
                  </a:lnTo>
                  <a:lnTo>
                    <a:pt x="331" y="255"/>
                  </a:lnTo>
                  <a:lnTo>
                    <a:pt x="328" y="254"/>
                  </a:lnTo>
                  <a:lnTo>
                    <a:pt x="328" y="249"/>
                  </a:lnTo>
                  <a:lnTo>
                    <a:pt x="327" y="250"/>
                  </a:lnTo>
                  <a:lnTo>
                    <a:pt x="324" y="255"/>
                  </a:lnTo>
                  <a:lnTo>
                    <a:pt x="321" y="257"/>
                  </a:lnTo>
                  <a:lnTo>
                    <a:pt x="319" y="257"/>
                  </a:lnTo>
                  <a:lnTo>
                    <a:pt x="316" y="255"/>
                  </a:lnTo>
                  <a:lnTo>
                    <a:pt x="306" y="265"/>
                  </a:lnTo>
                  <a:lnTo>
                    <a:pt x="298" y="266"/>
                  </a:lnTo>
                  <a:lnTo>
                    <a:pt x="295" y="265"/>
                  </a:lnTo>
                  <a:lnTo>
                    <a:pt x="295" y="260"/>
                  </a:lnTo>
                  <a:lnTo>
                    <a:pt x="300" y="253"/>
                  </a:lnTo>
                  <a:lnTo>
                    <a:pt x="305" y="248"/>
                  </a:lnTo>
                  <a:lnTo>
                    <a:pt x="321" y="244"/>
                  </a:lnTo>
                  <a:lnTo>
                    <a:pt x="331" y="229"/>
                  </a:lnTo>
                  <a:lnTo>
                    <a:pt x="333" y="213"/>
                  </a:lnTo>
                  <a:lnTo>
                    <a:pt x="335" y="207"/>
                  </a:lnTo>
                  <a:lnTo>
                    <a:pt x="334" y="204"/>
                  </a:lnTo>
                  <a:lnTo>
                    <a:pt x="332" y="203"/>
                  </a:lnTo>
                  <a:lnTo>
                    <a:pt x="332" y="198"/>
                  </a:lnTo>
                  <a:lnTo>
                    <a:pt x="333" y="192"/>
                  </a:lnTo>
                  <a:lnTo>
                    <a:pt x="338" y="185"/>
                  </a:lnTo>
                  <a:lnTo>
                    <a:pt x="341" y="181"/>
                  </a:lnTo>
                  <a:lnTo>
                    <a:pt x="346" y="172"/>
                  </a:lnTo>
                  <a:lnTo>
                    <a:pt x="348" y="170"/>
                  </a:lnTo>
                  <a:lnTo>
                    <a:pt x="351" y="170"/>
                  </a:lnTo>
                  <a:lnTo>
                    <a:pt x="353" y="172"/>
                  </a:lnTo>
                  <a:lnTo>
                    <a:pt x="353" y="177"/>
                  </a:lnTo>
                  <a:lnTo>
                    <a:pt x="349" y="186"/>
                  </a:lnTo>
                  <a:lnTo>
                    <a:pt x="343" y="194"/>
                  </a:lnTo>
                  <a:lnTo>
                    <a:pt x="344" y="200"/>
                  </a:lnTo>
                  <a:lnTo>
                    <a:pt x="346" y="204"/>
                  </a:lnTo>
                  <a:lnTo>
                    <a:pt x="347" y="212"/>
                  </a:lnTo>
                  <a:lnTo>
                    <a:pt x="347" y="219"/>
                  </a:lnTo>
                  <a:lnTo>
                    <a:pt x="342" y="229"/>
                  </a:lnTo>
                  <a:lnTo>
                    <a:pt x="342" y="234"/>
                  </a:lnTo>
                  <a:close/>
                  <a:moveTo>
                    <a:pt x="324" y="201"/>
                  </a:moveTo>
                  <a:lnTo>
                    <a:pt x="324" y="201"/>
                  </a:lnTo>
                  <a:lnTo>
                    <a:pt x="328" y="210"/>
                  </a:lnTo>
                  <a:lnTo>
                    <a:pt x="330" y="215"/>
                  </a:lnTo>
                  <a:lnTo>
                    <a:pt x="329" y="224"/>
                  </a:lnTo>
                  <a:lnTo>
                    <a:pt x="325" y="229"/>
                  </a:lnTo>
                  <a:lnTo>
                    <a:pt x="319" y="230"/>
                  </a:lnTo>
                  <a:lnTo>
                    <a:pt x="314" y="230"/>
                  </a:lnTo>
                  <a:lnTo>
                    <a:pt x="312" y="227"/>
                  </a:lnTo>
                  <a:lnTo>
                    <a:pt x="311" y="225"/>
                  </a:lnTo>
                  <a:lnTo>
                    <a:pt x="310" y="224"/>
                  </a:lnTo>
                  <a:lnTo>
                    <a:pt x="306" y="227"/>
                  </a:lnTo>
                  <a:lnTo>
                    <a:pt x="303" y="228"/>
                  </a:lnTo>
                  <a:lnTo>
                    <a:pt x="299" y="225"/>
                  </a:lnTo>
                  <a:lnTo>
                    <a:pt x="298" y="221"/>
                  </a:lnTo>
                  <a:lnTo>
                    <a:pt x="302" y="216"/>
                  </a:lnTo>
                  <a:lnTo>
                    <a:pt x="304" y="212"/>
                  </a:lnTo>
                  <a:lnTo>
                    <a:pt x="308" y="212"/>
                  </a:lnTo>
                  <a:lnTo>
                    <a:pt x="309" y="213"/>
                  </a:lnTo>
                  <a:lnTo>
                    <a:pt x="312" y="214"/>
                  </a:lnTo>
                  <a:lnTo>
                    <a:pt x="313" y="209"/>
                  </a:lnTo>
                  <a:lnTo>
                    <a:pt x="313" y="206"/>
                  </a:lnTo>
                  <a:lnTo>
                    <a:pt x="314" y="204"/>
                  </a:lnTo>
                  <a:lnTo>
                    <a:pt x="319" y="205"/>
                  </a:lnTo>
                  <a:lnTo>
                    <a:pt x="319" y="196"/>
                  </a:lnTo>
                  <a:lnTo>
                    <a:pt x="321" y="195"/>
                  </a:lnTo>
                  <a:lnTo>
                    <a:pt x="322" y="196"/>
                  </a:lnTo>
                  <a:lnTo>
                    <a:pt x="323" y="198"/>
                  </a:lnTo>
                  <a:lnTo>
                    <a:pt x="324" y="201"/>
                  </a:lnTo>
                  <a:close/>
                  <a:moveTo>
                    <a:pt x="283" y="259"/>
                  </a:moveTo>
                  <a:lnTo>
                    <a:pt x="283" y="259"/>
                  </a:lnTo>
                  <a:lnTo>
                    <a:pt x="285" y="260"/>
                  </a:lnTo>
                  <a:lnTo>
                    <a:pt x="289" y="260"/>
                  </a:lnTo>
                  <a:lnTo>
                    <a:pt x="290" y="260"/>
                  </a:lnTo>
                  <a:lnTo>
                    <a:pt x="290" y="263"/>
                  </a:lnTo>
                  <a:lnTo>
                    <a:pt x="288" y="265"/>
                  </a:lnTo>
                  <a:lnTo>
                    <a:pt x="283" y="267"/>
                  </a:lnTo>
                  <a:lnTo>
                    <a:pt x="281" y="271"/>
                  </a:lnTo>
                  <a:lnTo>
                    <a:pt x="280" y="272"/>
                  </a:lnTo>
                  <a:lnTo>
                    <a:pt x="276" y="272"/>
                  </a:lnTo>
                  <a:lnTo>
                    <a:pt x="274" y="273"/>
                  </a:lnTo>
                  <a:lnTo>
                    <a:pt x="271" y="277"/>
                  </a:lnTo>
                  <a:lnTo>
                    <a:pt x="269" y="274"/>
                  </a:lnTo>
                  <a:lnTo>
                    <a:pt x="268" y="276"/>
                  </a:lnTo>
                  <a:lnTo>
                    <a:pt x="268" y="279"/>
                  </a:lnTo>
                  <a:lnTo>
                    <a:pt x="266" y="280"/>
                  </a:lnTo>
                  <a:lnTo>
                    <a:pt x="263" y="281"/>
                  </a:lnTo>
                  <a:lnTo>
                    <a:pt x="262" y="274"/>
                  </a:lnTo>
                  <a:lnTo>
                    <a:pt x="264" y="271"/>
                  </a:lnTo>
                  <a:lnTo>
                    <a:pt x="265" y="268"/>
                  </a:lnTo>
                  <a:lnTo>
                    <a:pt x="267" y="267"/>
                  </a:lnTo>
                  <a:lnTo>
                    <a:pt x="269" y="267"/>
                  </a:lnTo>
                  <a:lnTo>
                    <a:pt x="272" y="260"/>
                  </a:lnTo>
                  <a:lnTo>
                    <a:pt x="277" y="258"/>
                  </a:lnTo>
                  <a:lnTo>
                    <a:pt x="280" y="258"/>
                  </a:lnTo>
                  <a:lnTo>
                    <a:pt x="283" y="259"/>
                  </a:lnTo>
                  <a:close/>
                  <a:moveTo>
                    <a:pt x="255" y="292"/>
                  </a:moveTo>
                  <a:lnTo>
                    <a:pt x="255" y="292"/>
                  </a:lnTo>
                  <a:lnTo>
                    <a:pt x="250" y="296"/>
                  </a:lnTo>
                  <a:lnTo>
                    <a:pt x="252" y="288"/>
                  </a:lnTo>
                  <a:lnTo>
                    <a:pt x="254" y="280"/>
                  </a:lnTo>
                  <a:lnTo>
                    <a:pt x="258" y="275"/>
                  </a:lnTo>
                  <a:lnTo>
                    <a:pt x="259" y="277"/>
                  </a:lnTo>
                  <a:lnTo>
                    <a:pt x="259" y="281"/>
                  </a:lnTo>
                  <a:lnTo>
                    <a:pt x="259" y="285"/>
                  </a:lnTo>
                  <a:lnTo>
                    <a:pt x="258" y="287"/>
                  </a:lnTo>
                  <a:lnTo>
                    <a:pt x="255" y="292"/>
                  </a:lnTo>
                  <a:close/>
                  <a:moveTo>
                    <a:pt x="237" y="437"/>
                  </a:moveTo>
                  <a:lnTo>
                    <a:pt x="237" y="437"/>
                  </a:lnTo>
                  <a:lnTo>
                    <a:pt x="235" y="438"/>
                  </a:lnTo>
                  <a:lnTo>
                    <a:pt x="235" y="434"/>
                  </a:lnTo>
                  <a:lnTo>
                    <a:pt x="237" y="431"/>
                  </a:lnTo>
                  <a:lnTo>
                    <a:pt x="238" y="429"/>
                  </a:lnTo>
                  <a:lnTo>
                    <a:pt x="239" y="426"/>
                  </a:lnTo>
                  <a:lnTo>
                    <a:pt x="241" y="424"/>
                  </a:lnTo>
                  <a:lnTo>
                    <a:pt x="244" y="427"/>
                  </a:lnTo>
                  <a:lnTo>
                    <a:pt x="244" y="431"/>
                  </a:lnTo>
                  <a:lnTo>
                    <a:pt x="242" y="435"/>
                  </a:lnTo>
                  <a:lnTo>
                    <a:pt x="237" y="437"/>
                  </a:lnTo>
                  <a:close/>
                  <a:moveTo>
                    <a:pt x="240" y="448"/>
                  </a:moveTo>
                  <a:lnTo>
                    <a:pt x="240" y="448"/>
                  </a:lnTo>
                  <a:lnTo>
                    <a:pt x="238" y="448"/>
                  </a:lnTo>
                  <a:lnTo>
                    <a:pt x="238" y="445"/>
                  </a:lnTo>
                  <a:lnTo>
                    <a:pt x="239" y="442"/>
                  </a:lnTo>
                  <a:lnTo>
                    <a:pt x="241" y="441"/>
                  </a:lnTo>
                  <a:lnTo>
                    <a:pt x="244" y="440"/>
                  </a:lnTo>
                  <a:lnTo>
                    <a:pt x="248" y="440"/>
                  </a:lnTo>
                  <a:lnTo>
                    <a:pt x="249" y="441"/>
                  </a:lnTo>
                  <a:lnTo>
                    <a:pt x="247" y="443"/>
                  </a:lnTo>
                  <a:lnTo>
                    <a:pt x="240" y="448"/>
                  </a:lnTo>
                  <a:close/>
                  <a:moveTo>
                    <a:pt x="223" y="469"/>
                  </a:moveTo>
                  <a:lnTo>
                    <a:pt x="223" y="469"/>
                  </a:lnTo>
                  <a:lnTo>
                    <a:pt x="221" y="471"/>
                  </a:lnTo>
                  <a:lnTo>
                    <a:pt x="217" y="471"/>
                  </a:lnTo>
                  <a:lnTo>
                    <a:pt x="217" y="469"/>
                  </a:lnTo>
                  <a:lnTo>
                    <a:pt x="218" y="465"/>
                  </a:lnTo>
                  <a:lnTo>
                    <a:pt x="220" y="463"/>
                  </a:lnTo>
                  <a:lnTo>
                    <a:pt x="223" y="463"/>
                  </a:lnTo>
                  <a:lnTo>
                    <a:pt x="224" y="465"/>
                  </a:lnTo>
                  <a:lnTo>
                    <a:pt x="223" y="469"/>
                  </a:lnTo>
                  <a:close/>
                  <a:moveTo>
                    <a:pt x="200" y="526"/>
                  </a:moveTo>
                  <a:lnTo>
                    <a:pt x="200" y="526"/>
                  </a:lnTo>
                  <a:lnTo>
                    <a:pt x="199" y="528"/>
                  </a:lnTo>
                  <a:lnTo>
                    <a:pt x="195" y="526"/>
                  </a:lnTo>
                  <a:lnTo>
                    <a:pt x="188" y="527"/>
                  </a:lnTo>
                  <a:lnTo>
                    <a:pt x="185" y="525"/>
                  </a:lnTo>
                  <a:lnTo>
                    <a:pt x="187" y="521"/>
                  </a:lnTo>
                  <a:lnTo>
                    <a:pt x="194" y="517"/>
                  </a:lnTo>
                  <a:lnTo>
                    <a:pt x="197" y="518"/>
                  </a:lnTo>
                  <a:lnTo>
                    <a:pt x="201" y="523"/>
                  </a:lnTo>
                  <a:lnTo>
                    <a:pt x="200" y="526"/>
                  </a:lnTo>
                  <a:close/>
                  <a:moveTo>
                    <a:pt x="114" y="612"/>
                  </a:moveTo>
                  <a:lnTo>
                    <a:pt x="114" y="612"/>
                  </a:lnTo>
                  <a:lnTo>
                    <a:pt x="111" y="612"/>
                  </a:lnTo>
                  <a:lnTo>
                    <a:pt x="109" y="610"/>
                  </a:lnTo>
                  <a:lnTo>
                    <a:pt x="114" y="607"/>
                  </a:lnTo>
                  <a:lnTo>
                    <a:pt x="122" y="604"/>
                  </a:lnTo>
                  <a:lnTo>
                    <a:pt x="122" y="602"/>
                  </a:lnTo>
                  <a:lnTo>
                    <a:pt x="123" y="602"/>
                  </a:lnTo>
                  <a:lnTo>
                    <a:pt x="125" y="604"/>
                  </a:lnTo>
                  <a:lnTo>
                    <a:pt x="125" y="608"/>
                  </a:lnTo>
                  <a:lnTo>
                    <a:pt x="124" y="609"/>
                  </a:lnTo>
                  <a:lnTo>
                    <a:pt x="114" y="612"/>
                  </a:lnTo>
                  <a:close/>
                  <a:moveTo>
                    <a:pt x="103" y="635"/>
                  </a:moveTo>
                  <a:lnTo>
                    <a:pt x="103" y="635"/>
                  </a:lnTo>
                  <a:lnTo>
                    <a:pt x="100" y="635"/>
                  </a:lnTo>
                  <a:lnTo>
                    <a:pt x="96" y="634"/>
                  </a:lnTo>
                  <a:lnTo>
                    <a:pt x="94" y="631"/>
                  </a:lnTo>
                  <a:lnTo>
                    <a:pt x="93" y="629"/>
                  </a:lnTo>
                  <a:lnTo>
                    <a:pt x="98" y="627"/>
                  </a:lnTo>
                  <a:lnTo>
                    <a:pt x="102" y="625"/>
                  </a:lnTo>
                  <a:lnTo>
                    <a:pt x="104" y="628"/>
                  </a:lnTo>
                  <a:lnTo>
                    <a:pt x="104" y="633"/>
                  </a:lnTo>
                  <a:lnTo>
                    <a:pt x="103" y="635"/>
                  </a:lnTo>
                  <a:close/>
                  <a:moveTo>
                    <a:pt x="5" y="785"/>
                  </a:moveTo>
                  <a:lnTo>
                    <a:pt x="5" y="785"/>
                  </a:lnTo>
                  <a:lnTo>
                    <a:pt x="2" y="786"/>
                  </a:lnTo>
                  <a:lnTo>
                    <a:pt x="0" y="785"/>
                  </a:lnTo>
                  <a:lnTo>
                    <a:pt x="1" y="779"/>
                  </a:lnTo>
                  <a:lnTo>
                    <a:pt x="2" y="778"/>
                  </a:lnTo>
                  <a:lnTo>
                    <a:pt x="3" y="778"/>
                  </a:lnTo>
                  <a:lnTo>
                    <a:pt x="5" y="781"/>
                  </a:lnTo>
                  <a:lnTo>
                    <a:pt x="5" y="785"/>
                  </a:lnTo>
                  <a:close/>
                  <a:moveTo>
                    <a:pt x="9" y="835"/>
                  </a:moveTo>
                  <a:lnTo>
                    <a:pt x="9" y="835"/>
                  </a:lnTo>
                  <a:lnTo>
                    <a:pt x="9" y="842"/>
                  </a:lnTo>
                  <a:lnTo>
                    <a:pt x="6" y="842"/>
                  </a:lnTo>
                  <a:lnTo>
                    <a:pt x="5" y="839"/>
                  </a:lnTo>
                  <a:lnTo>
                    <a:pt x="4" y="837"/>
                  </a:lnTo>
                  <a:lnTo>
                    <a:pt x="4" y="833"/>
                  </a:lnTo>
                  <a:lnTo>
                    <a:pt x="4" y="828"/>
                  </a:lnTo>
                  <a:lnTo>
                    <a:pt x="5" y="826"/>
                  </a:lnTo>
                  <a:lnTo>
                    <a:pt x="6" y="826"/>
                  </a:lnTo>
                  <a:lnTo>
                    <a:pt x="8" y="83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17" name="Sweden">
              <a:extLst>
                <a:ext uri="{FF2B5EF4-FFF2-40B4-BE49-F238E27FC236}">
                  <a16:creationId xmlns:a16="http://schemas.microsoft.com/office/drawing/2014/main" id="{7EF93344-A4DB-49F1-9D34-51CEFE94D47C}"/>
                </a:ext>
              </a:extLst>
            </p:cNvPr>
            <p:cNvSpPr>
              <a:spLocks noEditPoints="1"/>
            </p:cNvSpPr>
            <p:nvPr/>
          </p:nvSpPr>
          <p:spPr bwMode="auto">
            <a:xfrm>
              <a:off x="6174859" y="2232105"/>
              <a:ext cx="364732" cy="610652"/>
            </a:xfrm>
            <a:custGeom>
              <a:avLst/>
              <a:gdLst>
                <a:gd name="T0" fmla="*/ 367 w 405"/>
                <a:gd name="T1" fmla="*/ 264 h 932"/>
                <a:gd name="T2" fmla="*/ 346 w 405"/>
                <a:gd name="T3" fmla="*/ 276 h 932"/>
                <a:gd name="T4" fmla="*/ 335 w 405"/>
                <a:gd name="T5" fmla="*/ 290 h 932"/>
                <a:gd name="T6" fmla="*/ 325 w 405"/>
                <a:gd name="T7" fmla="*/ 304 h 932"/>
                <a:gd name="T8" fmla="*/ 313 w 405"/>
                <a:gd name="T9" fmla="*/ 332 h 932"/>
                <a:gd name="T10" fmla="*/ 308 w 405"/>
                <a:gd name="T11" fmla="*/ 382 h 932"/>
                <a:gd name="T12" fmla="*/ 263 w 405"/>
                <a:gd name="T13" fmla="*/ 431 h 932"/>
                <a:gd name="T14" fmla="*/ 240 w 405"/>
                <a:gd name="T15" fmla="*/ 450 h 932"/>
                <a:gd name="T16" fmla="*/ 223 w 405"/>
                <a:gd name="T17" fmla="*/ 465 h 932"/>
                <a:gd name="T18" fmla="*/ 216 w 405"/>
                <a:gd name="T19" fmla="*/ 476 h 932"/>
                <a:gd name="T20" fmla="*/ 214 w 405"/>
                <a:gd name="T21" fmla="*/ 490 h 932"/>
                <a:gd name="T22" fmla="*/ 194 w 405"/>
                <a:gd name="T23" fmla="*/ 504 h 932"/>
                <a:gd name="T24" fmla="*/ 195 w 405"/>
                <a:gd name="T25" fmla="*/ 550 h 932"/>
                <a:gd name="T26" fmla="*/ 188 w 405"/>
                <a:gd name="T27" fmla="*/ 578 h 932"/>
                <a:gd name="T28" fmla="*/ 200 w 405"/>
                <a:gd name="T29" fmla="*/ 621 h 932"/>
                <a:gd name="T30" fmla="*/ 226 w 405"/>
                <a:gd name="T31" fmla="*/ 640 h 932"/>
                <a:gd name="T32" fmla="*/ 241 w 405"/>
                <a:gd name="T33" fmla="*/ 677 h 932"/>
                <a:gd name="T34" fmla="*/ 208 w 405"/>
                <a:gd name="T35" fmla="*/ 699 h 932"/>
                <a:gd name="T36" fmla="*/ 184 w 405"/>
                <a:gd name="T37" fmla="*/ 688 h 932"/>
                <a:gd name="T38" fmla="*/ 170 w 405"/>
                <a:gd name="T39" fmla="*/ 695 h 932"/>
                <a:gd name="T40" fmla="*/ 213 w 405"/>
                <a:gd name="T41" fmla="*/ 702 h 932"/>
                <a:gd name="T42" fmla="*/ 229 w 405"/>
                <a:gd name="T43" fmla="*/ 705 h 932"/>
                <a:gd name="T44" fmla="*/ 196 w 405"/>
                <a:gd name="T45" fmla="*/ 731 h 932"/>
                <a:gd name="T46" fmla="*/ 172 w 405"/>
                <a:gd name="T47" fmla="*/ 746 h 932"/>
                <a:gd name="T48" fmla="*/ 168 w 405"/>
                <a:gd name="T49" fmla="*/ 793 h 932"/>
                <a:gd name="T50" fmla="*/ 165 w 405"/>
                <a:gd name="T51" fmla="*/ 844 h 932"/>
                <a:gd name="T52" fmla="*/ 136 w 405"/>
                <a:gd name="T53" fmla="*/ 886 h 932"/>
                <a:gd name="T54" fmla="*/ 97 w 405"/>
                <a:gd name="T55" fmla="*/ 902 h 932"/>
                <a:gd name="T56" fmla="*/ 56 w 405"/>
                <a:gd name="T57" fmla="*/ 925 h 932"/>
                <a:gd name="T58" fmla="*/ 42 w 405"/>
                <a:gd name="T59" fmla="*/ 880 h 932"/>
                <a:gd name="T60" fmla="*/ 54 w 405"/>
                <a:gd name="T61" fmla="*/ 862 h 932"/>
                <a:gd name="T62" fmla="*/ 22 w 405"/>
                <a:gd name="T63" fmla="*/ 801 h 932"/>
                <a:gd name="T64" fmla="*/ 3 w 405"/>
                <a:gd name="T65" fmla="*/ 754 h 932"/>
                <a:gd name="T66" fmla="*/ 12 w 405"/>
                <a:gd name="T67" fmla="*/ 729 h 932"/>
                <a:gd name="T68" fmla="*/ 24 w 405"/>
                <a:gd name="T69" fmla="*/ 669 h 932"/>
                <a:gd name="T70" fmla="*/ 45 w 405"/>
                <a:gd name="T71" fmla="*/ 633 h 932"/>
                <a:gd name="T72" fmla="*/ 50 w 405"/>
                <a:gd name="T73" fmla="*/ 587 h 932"/>
                <a:gd name="T74" fmla="*/ 35 w 405"/>
                <a:gd name="T75" fmla="*/ 521 h 932"/>
                <a:gd name="T76" fmla="*/ 31 w 405"/>
                <a:gd name="T77" fmla="*/ 459 h 932"/>
                <a:gd name="T78" fmla="*/ 57 w 405"/>
                <a:gd name="T79" fmla="*/ 392 h 932"/>
                <a:gd name="T80" fmla="*/ 91 w 405"/>
                <a:gd name="T81" fmla="*/ 362 h 932"/>
                <a:gd name="T82" fmla="*/ 108 w 405"/>
                <a:gd name="T83" fmla="*/ 264 h 932"/>
                <a:gd name="T84" fmla="*/ 137 w 405"/>
                <a:gd name="T85" fmla="*/ 205 h 932"/>
                <a:gd name="T86" fmla="*/ 160 w 405"/>
                <a:gd name="T87" fmla="*/ 128 h 932"/>
                <a:gd name="T88" fmla="*/ 217 w 405"/>
                <a:gd name="T89" fmla="*/ 77 h 932"/>
                <a:gd name="T90" fmla="*/ 253 w 405"/>
                <a:gd name="T91" fmla="*/ 49 h 932"/>
                <a:gd name="T92" fmla="*/ 286 w 405"/>
                <a:gd name="T93" fmla="*/ 16 h 932"/>
                <a:gd name="T94" fmla="*/ 313 w 405"/>
                <a:gd name="T95" fmla="*/ 18 h 932"/>
                <a:gd name="T96" fmla="*/ 362 w 405"/>
                <a:gd name="T97" fmla="*/ 55 h 932"/>
                <a:gd name="T98" fmla="*/ 385 w 405"/>
                <a:gd name="T99" fmla="*/ 99 h 932"/>
                <a:gd name="T100" fmla="*/ 386 w 405"/>
                <a:gd name="T101" fmla="*/ 133 h 932"/>
                <a:gd name="T102" fmla="*/ 393 w 405"/>
                <a:gd name="T103" fmla="*/ 169 h 932"/>
                <a:gd name="T104" fmla="*/ 391 w 405"/>
                <a:gd name="T105" fmla="*/ 211 h 932"/>
                <a:gd name="T106" fmla="*/ 405 w 405"/>
                <a:gd name="T107" fmla="*/ 263 h 932"/>
                <a:gd name="T108" fmla="*/ 233 w 405"/>
                <a:gd name="T109" fmla="*/ 692 h 932"/>
                <a:gd name="T110" fmla="*/ 226 w 405"/>
                <a:gd name="T111" fmla="*/ 720 h 932"/>
                <a:gd name="T112" fmla="*/ 247 w 405"/>
                <a:gd name="T113" fmla="*/ 791 h 932"/>
                <a:gd name="T114" fmla="*/ 237 w 405"/>
                <a:gd name="T115" fmla="*/ 821 h 932"/>
                <a:gd name="T116" fmla="*/ 220 w 405"/>
                <a:gd name="T117" fmla="*/ 832 h 932"/>
                <a:gd name="T118" fmla="*/ 236 w 405"/>
                <a:gd name="T119" fmla="*/ 790 h 932"/>
                <a:gd name="T120" fmla="*/ 164 w 405"/>
                <a:gd name="T121" fmla="*/ 879 h 932"/>
                <a:gd name="T122" fmla="*/ 185 w 405"/>
                <a:gd name="T123" fmla="*/ 821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932">
                  <a:moveTo>
                    <a:pt x="405" y="263"/>
                  </a:moveTo>
                  <a:lnTo>
                    <a:pt x="405" y="263"/>
                  </a:lnTo>
                  <a:lnTo>
                    <a:pt x="397" y="264"/>
                  </a:lnTo>
                  <a:lnTo>
                    <a:pt x="391" y="261"/>
                  </a:lnTo>
                  <a:lnTo>
                    <a:pt x="388" y="263"/>
                  </a:lnTo>
                  <a:lnTo>
                    <a:pt x="382" y="263"/>
                  </a:lnTo>
                  <a:lnTo>
                    <a:pt x="376" y="264"/>
                  </a:lnTo>
                  <a:lnTo>
                    <a:pt x="374" y="267"/>
                  </a:lnTo>
                  <a:lnTo>
                    <a:pt x="373" y="268"/>
                  </a:lnTo>
                  <a:lnTo>
                    <a:pt x="367" y="264"/>
                  </a:lnTo>
                  <a:lnTo>
                    <a:pt x="361" y="258"/>
                  </a:lnTo>
                  <a:lnTo>
                    <a:pt x="357" y="262"/>
                  </a:lnTo>
                  <a:lnTo>
                    <a:pt x="355" y="263"/>
                  </a:lnTo>
                  <a:lnTo>
                    <a:pt x="353" y="259"/>
                  </a:lnTo>
                  <a:lnTo>
                    <a:pt x="351" y="258"/>
                  </a:lnTo>
                  <a:lnTo>
                    <a:pt x="350" y="260"/>
                  </a:lnTo>
                  <a:lnTo>
                    <a:pt x="349" y="264"/>
                  </a:lnTo>
                  <a:lnTo>
                    <a:pt x="347" y="267"/>
                  </a:lnTo>
                  <a:lnTo>
                    <a:pt x="347" y="269"/>
                  </a:lnTo>
                  <a:lnTo>
                    <a:pt x="346" y="276"/>
                  </a:lnTo>
                  <a:lnTo>
                    <a:pt x="346" y="278"/>
                  </a:lnTo>
                  <a:lnTo>
                    <a:pt x="341" y="277"/>
                  </a:lnTo>
                  <a:lnTo>
                    <a:pt x="341" y="279"/>
                  </a:lnTo>
                  <a:lnTo>
                    <a:pt x="342" y="280"/>
                  </a:lnTo>
                  <a:lnTo>
                    <a:pt x="343" y="282"/>
                  </a:lnTo>
                  <a:lnTo>
                    <a:pt x="341" y="283"/>
                  </a:lnTo>
                  <a:lnTo>
                    <a:pt x="336" y="283"/>
                  </a:lnTo>
                  <a:lnTo>
                    <a:pt x="335" y="285"/>
                  </a:lnTo>
                  <a:lnTo>
                    <a:pt x="337" y="288"/>
                  </a:lnTo>
                  <a:lnTo>
                    <a:pt x="335" y="290"/>
                  </a:lnTo>
                  <a:lnTo>
                    <a:pt x="334" y="291"/>
                  </a:lnTo>
                  <a:lnTo>
                    <a:pt x="328" y="293"/>
                  </a:lnTo>
                  <a:lnTo>
                    <a:pt x="325" y="293"/>
                  </a:lnTo>
                  <a:lnTo>
                    <a:pt x="324" y="294"/>
                  </a:lnTo>
                  <a:lnTo>
                    <a:pt x="323" y="296"/>
                  </a:lnTo>
                  <a:lnTo>
                    <a:pt x="324" y="298"/>
                  </a:lnTo>
                  <a:lnTo>
                    <a:pt x="326" y="299"/>
                  </a:lnTo>
                  <a:lnTo>
                    <a:pt x="326" y="301"/>
                  </a:lnTo>
                  <a:lnTo>
                    <a:pt x="326" y="303"/>
                  </a:lnTo>
                  <a:lnTo>
                    <a:pt x="325" y="304"/>
                  </a:lnTo>
                  <a:lnTo>
                    <a:pt x="321" y="299"/>
                  </a:lnTo>
                  <a:lnTo>
                    <a:pt x="320" y="299"/>
                  </a:lnTo>
                  <a:lnTo>
                    <a:pt x="321" y="302"/>
                  </a:lnTo>
                  <a:lnTo>
                    <a:pt x="323" y="305"/>
                  </a:lnTo>
                  <a:lnTo>
                    <a:pt x="324" y="308"/>
                  </a:lnTo>
                  <a:lnTo>
                    <a:pt x="325" y="311"/>
                  </a:lnTo>
                  <a:lnTo>
                    <a:pt x="325" y="314"/>
                  </a:lnTo>
                  <a:lnTo>
                    <a:pt x="320" y="322"/>
                  </a:lnTo>
                  <a:lnTo>
                    <a:pt x="316" y="327"/>
                  </a:lnTo>
                  <a:lnTo>
                    <a:pt x="313" y="332"/>
                  </a:lnTo>
                  <a:lnTo>
                    <a:pt x="311" y="337"/>
                  </a:lnTo>
                  <a:lnTo>
                    <a:pt x="313" y="339"/>
                  </a:lnTo>
                  <a:lnTo>
                    <a:pt x="316" y="343"/>
                  </a:lnTo>
                  <a:lnTo>
                    <a:pt x="317" y="350"/>
                  </a:lnTo>
                  <a:lnTo>
                    <a:pt x="319" y="356"/>
                  </a:lnTo>
                  <a:lnTo>
                    <a:pt x="323" y="362"/>
                  </a:lnTo>
                  <a:lnTo>
                    <a:pt x="322" y="365"/>
                  </a:lnTo>
                  <a:lnTo>
                    <a:pt x="321" y="368"/>
                  </a:lnTo>
                  <a:lnTo>
                    <a:pt x="315" y="374"/>
                  </a:lnTo>
                  <a:lnTo>
                    <a:pt x="308" y="382"/>
                  </a:lnTo>
                  <a:lnTo>
                    <a:pt x="300" y="405"/>
                  </a:lnTo>
                  <a:lnTo>
                    <a:pt x="297" y="407"/>
                  </a:lnTo>
                  <a:lnTo>
                    <a:pt x="290" y="411"/>
                  </a:lnTo>
                  <a:lnTo>
                    <a:pt x="287" y="415"/>
                  </a:lnTo>
                  <a:lnTo>
                    <a:pt x="282" y="419"/>
                  </a:lnTo>
                  <a:lnTo>
                    <a:pt x="273" y="423"/>
                  </a:lnTo>
                  <a:lnTo>
                    <a:pt x="269" y="428"/>
                  </a:lnTo>
                  <a:lnTo>
                    <a:pt x="267" y="433"/>
                  </a:lnTo>
                  <a:lnTo>
                    <a:pt x="265" y="433"/>
                  </a:lnTo>
                  <a:lnTo>
                    <a:pt x="263" y="431"/>
                  </a:lnTo>
                  <a:lnTo>
                    <a:pt x="260" y="430"/>
                  </a:lnTo>
                  <a:lnTo>
                    <a:pt x="260" y="433"/>
                  </a:lnTo>
                  <a:lnTo>
                    <a:pt x="260" y="436"/>
                  </a:lnTo>
                  <a:lnTo>
                    <a:pt x="256" y="432"/>
                  </a:lnTo>
                  <a:lnTo>
                    <a:pt x="254" y="435"/>
                  </a:lnTo>
                  <a:lnTo>
                    <a:pt x="252" y="441"/>
                  </a:lnTo>
                  <a:lnTo>
                    <a:pt x="246" y="449"/>
                  </a:lnTo>
                  <a:lnTo>
                    <a:pt x="239" y="447"/>
                  </a:lnTo>
                  <a:lnTo>
                    <a:pt x="238" y="449"/>
                  </a:lnTo>
                  <a:lnTo>
                    <a:pt x="240" y="450"/>
                  </a:lnTo>
                  <a:lnTo>
                    <a:pt x="240" y="451"/>
                  </a:lnTo>
                  <a:lnTo>
                    <a:pt x="239" y="451"/>
                  </a:lnTo>
                  <a:lnTo>
                    <a:pt x="237" y="451"/>
                  </a:lnTo>
                  <a:lnTo>
                    <a:pt x="234" y="453"/>
                  </a:lnTo>
                  <a:lnTo>
                    <a:pt x="232" y="453"/>
                  </a:lnTo>
                  <a:lnTo>
                    <a:pt x="231" y="456"/>
                  </a:lnTo>
                  <a:lnTo>
                    <a:pt x="230" y="461"/>
                  </a:lnTo>
                  <a:lnTo>
                    <a:pt x="226" y="462"/>
                  </a:lnTo>
                  <a:lnTo>
                    <a:pt x="224" y="463"/>
                  </a:lnTo>
                  <a:lnTo>
                    <a:pt x="223" y="465"/>
                  </a:lnTo>
                  <a:lnTo>
                    <a:pt x="229" y="466"/>
                  </a:lnTo>
                  <a:lnTo>
                    <a:pt x="229" y="468"/>
                  </a:lnTo>
                  <a:lnTo>
                    <a:pt x="228" y="470"/>
                  </a:lnTo>
                  <a:lnTo>
                    <a:pt x="228" y="472"/>
                  </a:lnTo>
                  <a:lnTo>
                    <a:pt x="221" y="475"/>
                  </a:lnTo>
                  <a:lnTo>
                    <a:pt x="220" y="478"/>
                  </a:lnTo>
                  <a:lnTo>
                    <a:pt x="219" y="479"/>
                  </a:lnTo>
                  <a:lnTo>
                    <a:pt x="216" y="479"/>
                  </a:lnTo>
                  <a:lnTo>
                    <a:pt x="216" y="478"/>
                  </a:lnTo>
                  <a:lnTo>
                    <a:pt x="216" y="476"/>
                  </a:lnTo>
                  <a:lnTo>
                    <a:pt x="212" y="476"/>
                  </a:lnTo>
                  <a:lnTo>
                    <a:pt x="211" y="473"/>
                  </a:lnTo>
                  <a:lnTo>
                    <a:pt x="210" y="474"/>
                  </a:lnTo>
                  <a:lnTo>
                    <a:pt x="210" y="477"/>
                  </a:lnTo>
                  <a:lnTo>
                    <a:pt x="211" y="480"/>
                  </a:lnTo>
                  <a:lnTo>
                    <a:pt x="213" y="484"/>
                  </a:lnTo>
                  <a:lnTo>
                    <a:pt x="212" y="487"/>
                  </a:lnTo>
                  <a:lnTo>
                    <a:pt x="210" y="488"/>
                  </a:lnTo>
                  <a:lnTo>
                    <a:pt x="211" y="490"/>
                  </a:lnTo>
                  <a:lnTo>
                    <a:pt x="214" y="490"/>
                  </a:lnTo>
                  <a:lnTo>
                    <a:pt x="215" y="492"/>
                  </a:lnTo>
                  <a:lnTo>
                    <a:pt x="212" y="494"/>
                  </a:lnTo>
                  <a:lnTo>
                    <a:pt x="208" y="499"/>
                  </a:lnTo>
                  <a:lnTo>
                    <a:pt x="205" y="499"/>
                  </a:lnTo>
                  <a:lnTo>
                    <a:pt x="202" y="502"/>
                  </a:lnTo>
                  <a:lnTo>
                    <a:pt x="200" y="502"/>
                  </a:lnTo>
                  <a:lnTo>
                    <a:pt x="198" y="500"/>
                  </a:lnTo>
                  <a:lnTo>
                    <a:pt x="195" y="498"/>
                  </a:lnTo>
                  <a:lnTo>
                    <a:pt x="194" y="502"/>
                  </a:lnTo>
                  <a:lnTo>
                    <a:pt x="194" y="504"/>
                  </a:lnTo>
                  <a:lnTo>
                    <a:pt x="196" y="510"/>
                  </a:lnTo>
                  <a:lnTo>
                    <a:pt x="199" y="515"/>
                  </a:lnTo>
                  <a:lnTo>
                    <a:pt x="202" y="517"/>
                  </a:lnTo>
                  <a:lnTo>
                    <a:pt x="200" y="518"/>
                  </a:lnTo>
                  <a:lnTo>
                    <a:pt x="198" y="521"/>
                  </a:lnTo>
                  <a:lnTo>
                    <a:pt x="196" y="531"/>
                  </a:lnTo>
                  <a:lnTo>
                    <a:pt x="195" y="535"/>
                  </a:lnTo>
                  <a:lnTo>
                    <a:pt x="194" y="541"/>
                  </a:lnTo>
                  <a:lnTo>
                    <a:pt x="195" y="547"/>
                  </a:lnTo>
                  <a:lnTo>
                    <a:pt x="195" y="550"/>
                  </a:lnTo>
                  <a:lnTo>
                    <a:pt x="197" y="553"/>
                  </a:lnTo>
                  <a:lnTo>
                    <a:pt x="193" y="553"/>
                  </a:lnTo>
                  <a:lnTo>
                    <a:pt x="188" y="551"/>
                  </a:lnTo>
                  <a:lnTo>
                    <a:pt x="189" y="555"/>
                  </a:lnTo>
                  <a:lnTo>
                    <a:pt x="186" y="560"/>
                  </a:lnTo>
                  <a:lnTo>
                    <a:pt x="187" y="565"/>
                  </a:lnTo>
                  <a:lnTo>
                    <a:pt x="187" y="568"/>
                  </a:lnTo>
                  <a:lnTo>
                    <a:pt x="187" y="573"/>
                  </a:lnTo>
                  <a:lnTo>
                    <a:pt x="188" y="575"/>
                  </a:lnTo>
                  <a:lnTo>
                    <a:pt x="188" y="578"/>
                  </a:lnTo>
                  <a:lnTo>
                    <a:pt x="187" y="580"/>
                  </a:lnTo>
                  <a:lnTo>
                    <a:pt x="188" y="582"/>
                  </a:lnTo>
                  <a:lnTo>
                    <a:pt x="188" y="588"/>
                  </a:lnTo>
                  <a:lnTo>
                    <a:pt x="189" y="599"/>
                  </a:lnTo>
                  <a:lnTo>
                    <a:pt x="189" y="601"/>
                  </a:lnTo>
                  <a:lnTo>
                    <a:pt x="191" y="610"/>
                  </a:lnTo>
                  <a:lnTo>
                    <a:pt x="190" y="613"/>
                  </a:lnTo>
                  <a:lnTo>
                    <a:pt x="190" y="617"/>
                  </a:lnTo>
                  <a:lnTo>
                    <a:pt x="193" y="621"/>
                  </a:lnTo>
                  <a:lnTo>
                    <a:pt x="200" y="621"/>
                  </a:lnTo>
                  <a:lnTo>
                    <a:pt x="201" y="621"/>
                  </a:lnTo>
                  <a:lnTo>
                    <a:pt x="202" y="624"/>
                  </a:lnTo>
                  <a:lnTo>
                    <a:pt x="203" y="627"/>
                  </a:lnTo>
                  <a:lnTo>
                    <a:pt x="205" y="627"/>
                  </a:lnTo>
                  <a:lnTo>
                    <a:pt x="209" y="624"/>
                  </a:lnTo>
                  <a:lnTo>
                    <a:pt x="212" y="624"/>
                  </a:lnTo>
                  <a:lnTo>
                    <a:pt x="214" y="629"/>
                  </a:lnTo>
                  <a:lnTo>
                    <a:pt x="218" y="635"/>
                  </a:lnTo>
                  <a:lnTo>
                    <a:pt x="221" y="638"/>
                  </a:lnTo>
                  <a:lnTo>
                    <a:pt x="226" y="640"/>
                  </a:lnTo>
                  <a:lnTo>
                    <a:pt x="231" y="645"/>
                  </a:lnTo>
                  <a:lnTo>
                    <a:pt x="230" y="651"/>
                  </a:lnTo>
                  <a:lnTo>
                    <a:pt x="232" y="654"/>
                  </a:lnTo>
                  <a:lnTo>
                    <a:pt x="238" y="656"/>
                  </a:lnTo>
                  <a:lnTo>
                    <a:pt x="240" y="659"/>
                  </a:lnTo>
                  <a:lnTo>
                    <a:pt x="241" y="662"/>
                  </a:lnTo>
                  <a:lnTo>
                    <a:pt x="242" y="665"/>
                  </a:lnTo>
                  <a:lnTo>
                    <a:pt x="244" y="672"/>
                  </a:lnTo>
                  <a:lnTo>
                    <a:pt x="244" y="676"/>
                  </a:lnTo>
                  <a:lnTo>
                    <a:pt x="241" y="677"/>
                  </a:lnTo>
                  <a:lnTo>
                    <a:pt x="236" y="682"/>
                  </a:lnTo>
                  <a:lnTo>
                    <a:pt x="233" y="686"/>
                  </a:lnTo>
                  <a:lnTo>
                    <a:pt x="231" y="688"/>
                  </a:lnTo>
                  <a:lnTo>
                    <a:pt x="226" y="692"/>
                  </a:lnTo>
                  <a:lnTo>
                    <a:pt x="224" y="693"/>
                  </a:lnTo>
                  <a:lnTo>
                    <a:pt x="222" y="696"/>
                  </a:lnTo>
                  <a:lnTo>
                    <a:pt x="220" y="697"/>
                  </a:lnTo>
                  <a:lnTo>
                    <a:pt x="218" y="696"/>
                  </a:lnTo>
                  <a:lnTo>
                    <a:pt x="212" y="700"/>
                  </a:lnTo>
                  <a:lnTo>
                    <a:pt x="208" y="699"/>
                  </a:lnTo>
                  <a:lnTo>
                    <a:pt x="206" y="697"/>
                  </a:lnTo>
                  <a:lnTo>
                    <a:pt x="207" y="689"/>
                  </a:lnTo>
                  <a:lnTo>
                    <a:pt x="207" y="686"/>
                  </a:lnTo>
                  <a:lnTo>
                    <a:pt x="206" y="684"/>
                  </a:lnTo>
                  <a:lnTo>
                    <a:pt x="203" y="686"/>
                  </a:lnTo>
                  <a:lnTo>
                    <a:pt x="204" y="689"/>
                  </a:lnTo>
                  <a:lnTo>
                    <a:pt x="199" y="689"/>
                  </a:lnTo>
                  <a:lnTo>
                    <a:pt x="194" y="687"/>
                  </a:lnTo>
                  <a:lnTo>
                    <a:pt x="194" y="692"/>
                  </a:lnTo>
                  <a:lnTo>
                    <a:pt x="184" y="688"/>
                  </a:lnTo>
                  <a:lnTo>
                    <a:pt x="181" y="689"/>
                  </a:lnTo>
                  <a:lnTo>
                    <a:pt x="177" y="686"/>
                  </a:lnTo>
                  <a:lnTo>
                    <a:pt x="174" y="689"/>
                  </a:lnTo>
                  <a:lnTo>
                    <a:pt x="171" y="688"/>
                  </a:lnTo>
                  <a:lnTo>
                    <a:pt x="169" y="685"/>
                  </a:lnTo>
                  <a:lnTo>
                    <a:pt x="166" y="691"/>
                  </a:lnTo>
                  <a:lnTo>
                    <a:pt x="159" y="692"/>
                  </a:lnTo>
                  <a:lnTo>
                    <a:pt x="152" y="693"/>
                  </a:lnTo>
                  <a:lnTo>
                    <a:pt x="156" y="695"/>
                  </a:lnTo>
                  <a:lnTo>
                    <a:pt x="170" y="695"/>
                  </a:lnTo>
                  <a:lnTo>
                    <a:pt x="174" y="696"/>
                  </a:lnTo>
                  <a:lnTo>
                    <a:pt x="179" y="695"/>
                  </a:lnTo>
                  <a:lnTo>
                    <a:pt x="184" y="700"/>
                  </a:lnTo>
                  <a:lnTo>
                    <a:pt x="188" y="701"/>
                  </a:lnTo>
                  <a:lnTo>
                    <a:pt x="192" y="706"/>
                  </a:lnTo>
                  <a:lnTo>
                    <a:pt x="194" y="704"/>
                  </a:lnTo>
                  <a:lnTo>
                    <a:pt x="197" y="705"/>
                  </a:lnTo>
                  <a:lnTo>
                    <a:pt x="200" y="706"/>
                  </a:lnTo>
                  <a:lnTo>
                    <a:pt x="209" y="706"/>
                  </a:lnTo>
                  <a:lnTo>
                    <a:pt x="213" y="702"/>
                  </a:lnTo>
                  <a:lnTo>
                    <a:pt x="217" y="703"/>
                  </a:lnTo>
                  <a:lnTo>
                    <a:pt x="220" y="702"/>
                  </a:lnTo>
                  <a:lnTo>
                    <a:pt x="222" y="700"/>
                  </a:lnTo>
                  <a:lnTo>
                    <a:pt x="224" y="699"/>
                  </a:lnTo>
                  <a:lnTo>
                    <a:pt x="226" y="700"/>
                  </a:lnTo>
                  <a:lnTo>
                    <a:pt x="228" y="698"/>
                  </a:lnTo>
                  <a:lnTo>
                    <a:pt x="229" y="697"/>
                  </a:lnTo>
                  <a:lnTo>
                    <a:pt x="231" y="698"/>
                  </a:lnTo>
                  <a:lnTo>
                    <a:pt x="233" y="702"/>
                  </a:lnTo>
                  <a:lnTo>
                    <a:pt x="229" y="705"/>
                  </a:lnTo>
                  <a:lnTo>
                    <a:pt x="226" y="705"/>
                  </a:lnTo>
                  <a:lnTo>
                    <a:pt x="225" y="711"/>
                  </a:lnTo>
                  <a:lnTo>
                    <a:pt x="223" y="714"/>
                  </a:lnTo>
                  <a:lnTo>
                    <a:pt x="222" y="716"/>
                  </a:lnTo>
                  <a:lnTo>
                    <a:pt x="216" y="719"/>
                  </a:lnTo>
                  <a:lnTo>
                    <a:pt x="213" y="722"/>
                  </a:lnTo>
                  <a:lnTo>
                    <a:pt x="208" y="725"/>
                  </a:lnTo>
                  <a:lnTo>
                    <a:pt x="206" y="724"/>
                  </a:lnTo>
                  <a:lnTo>
                    <a:pt x="203" y="727"/>
                  </a:lnTo>
                  <a:lnTo>
                    <a:pt x="196" y="731"/>
                  </a:lnTo>
                  <a:lnTo>
                    <a:pt x="193" y="736"/>
                  </a:lnTo>
                  <a:lnTo>
                    <a:pt x="185" y="740"/>
                  </a:lnTo>
                  <a:lnTo>
                    <a:pt x="181" y="743"/>
                  </a:lnTo>
                  <a:lnTo>
                    <a:pt x="171" y="743"/>
                  </a:lnTo>
                  <a:lnTo>
                    <a:pt x="161" y="743"/>
                  </a:lnTo>
                  <a:lnTo>
                    <a:pt x="158" y="744"/>
                  </a:lnTo>
                  <a:lnTo>
                    <a:pt x="161" y="745"/>
                  </a:lnTo>
                  <a:lnTo>
                    <a:pt x="163" y="746"/>
                  </a:lnTo>
                  <a:lnTo>
                    <a:pt x="166" y="746"/>
                  </a:lnTo>
                  <a:lnTo>
                    <a:pt x="172" y="746"/>
                  </a:lnTo>
                  <a:lnTo>
                    <a:pt x="176" y="747"/>
                  </a:lnTo>
                  <a:lnTo>
                    <a:pt x="180" y="753"/>
                  </a:lnTo>
                  <a:lnTo>
                    <a:pt x="177" y="755"/>
                  </a:lnTo>
                  <a:lnTo>
                    <a:pt x="171" y="756"/>
                  </a:lnTo>
                  <a:lnTo>
                    <a:pt x="173" y="764"/>
                  </a:lnTo>
                  <a:lnTo>
                    <a:pt x="175" y="769"/>
                  </a:lnTo>
                  <a:lnTo>
                    <a:pt x="173" y="772"/>
                  </a:lnTo>
                  <a:lnTo>
                    <a:pt x="173" y="787"/>
                  </a:lnTo>
                  <a:lnTo>
                    <a:pt x="170" y="787"/>
                  </a:lnTo>
                  <a:lnTo>
                    <a:pt x="168" y="793"/>
                  </a:lnTo>
                  <a:lnTo>
                    <a:pt x="169" y="796"/>
                  </a:lnTo>
                  <a:lnTo>
                    <a:pt x="169" y="803"/>
                  </a:lnTo>
                  <a:lnTo>
                    <a:pt x="170" y="807"/>
                  </a:lnTo>
                  <a:lnTo>
                    <a:pt x="171" y="811"/>
                  </a:lnTo>
                  <a:lnTo>
                    <a:pt x="171" y="815"/>
                  </a:lnTo>
                  <a:lnTo>
                    <a:pt x="166" y="825"/>
                  </a:lnTo>
                  <a:lnTo>
                    <a:pt x="166" y="829"/>
                  </a:lnTo>
                  <a:lnTo>
                    <a:pt x="167" y="832"/>
                  </a:lnTo>
                  <a:lnTo>
                    <a:pt x="167" y="836"/>
                  </a:lnTo>
                  <a:lnTo>
                    <a:pt x="165" y="844"/>
                  </a:lnTo>
                  <a:lnTo>
                    <a:pt x="164" y="851"/>
                  </a:lnTo>
                  <a:lnTo>
                    <a:pt x="162" y="856"/>
                  </a:lnTo>
                  <a:lnTo>
                    <a:pt x="158" y="863"/>
                  </a:lnTo>
                  <a:lnTo>
                    <a:pt x="156" y="868"/>
                  </a:lnTo>
                  <a:lnTo>
                    <a:pt x="151" y="884"/>
                  </a:lnTo>
                  <a:lnTo>
                    <a:pt x="149" y="887"/>
                  </a:lnTo>
                  <a:lnTo>
                    <a:pt x="146" y="889"/>
                  </a:lnTo>
                  <a:lnTo>
                    <a:pt x="142" y="887"/>
                  </a:lnTo>
                  <a:lnTo>
                    <a:pt x="139" y="886"/>
                  </a:lnTo>
                  <a:lnTo>
                    <a:pt x="136" y="886"/>
                  </a:lnTo>
                  <a:lnTo>
                    <a:pt x="130" y="888"/>
                  </a:lnTo>
                  <a:lnTo>
                    <a:pt x="121" y="887"/>
                  </a:lnTo>
                  <a:lnTo>
                    <a:pt x="113" y="887"/>
                  </a:lnTo>
                  <a:lnTo>
                    <a:pt x="111" y="889"/>
                  </a:lnTo>
                  <a:lnTo>
                    <a:pt x="112" y="894"/>
                  </a:lnTo>
                  <a:lnTo>
                    <a:pt x="109" y="895"/>
                  </a:lnTo>
                  <a:lnTo>
                    <a:pt x="106" y="893"/>
                  </a:lnTo>
                  <a:lnTo>
                    <a:pt x="103" y="895"/>
                  </a:lnTo>
                  <a:lnTo>
                    <a:pt x="101" y="898"/>
                  </a:lnTo>
                  <a:lnTo>
                    <a:pt x="97" y="902"/>
                  </a:lnTo>
                  <a:lnTo>
                    <a:pt x="95" y="905"/>
                  </a:lnTo>
                  <a:lnTo>
                    <a:pt x="95" y="911"/>
                  </a:lnTo>
                  <a:lnTo>
                    <a:pt x="97" y="916"/>
                  </a:lnTo>
                  <a:lnTo>
                    <a:pt x="99" y="922"/>
                  </a:lnTo>
                  <a:lnTo>
                    <a:pt x="94" y="930"/>
                  </a:lnTo>
                  <a:lnTo>
                    <a:pt x="91" y="930"/>
                  </a:lnTo>
                  <a:lnTo>
                    <a:pt x="83" y="928"/>
                  </a:lnTo>
                  <a:lnTo>
                    <a:pt x="67" y="932"/>
                  </a:lnTo>
                  <a:lnTo>
                    <a:pt x="54" y="929"/>
                  </a:lnTo>
                  <a:lnTo>
                    <a:pt x="56" y="925"/>
                  </a:lnTo>
                  <a:lnTo>
                    <a:pt x="56" y="922"/>
                  </a:lnTo>
                  <a:lnTo>
                    <a:pt x="56" y="918"/>
                  </a:lnTo>
                  <a:lnTo>
                    <a:pt x="57" y="913"/>
                  </a:lnTo>
                  <a:lnTo>
                    <a:pt x="57" y="910"/>
                  </a:lnTo>
                  <a:lnTo>
                    <a:pt x="56" y="907"/>
                  </a:lnTo>
                  <a:lnTo>
                    <a:pt x="52" y="903"/>
                  </a:lnTo>
                  <a:lnTo>
                    <a:pt x="45" y="889"/>
                  </a:lnTo>
                  <a:lnTo>
                    <a:pt x="42" y="882"/>
                  </a:lnTo>
                  <a:lnTo>
                    <a:pt x="41" y="880"/>
                  </a:lnTo>
                  <a:lnTo>
                    <a:pt x="42" y="880"/>
                  </a:lnTo>
                  <a:lnTo>
                    <a:pt x="48" y="883"/>
                  </a:lnTo>
                  <a:lnTo>
                    <a:pt x="50" y="883"/>
                  </a:lnTo>
                  <a:lnTo>
                    <a:pt x="51" y="881"/>
                  </a:lnTo>
                  <a:lnTo>
                    <a:pt x="49" y="877"/>
                  </a:lnTo>
                  <a:lnTo>
                    <a:pt x="48" y="875"/>
                  </a:lnTo>
                  <a:lnTo>
                    <a:pt x="47" y="872"/>
                  </a:lnTo>
                  <a:lnTo>
                    <a:pt x="50" y="871"/>
                  </a:lnTo>
                  <a:lnTo>
                    <a:pt x="53" y="871"/>
                  </a:lnTo>
                  <a:lnTo>
                    <a:pt x="55" y="867"/>
                  </a:lnTo>
                  <a:lnTo>
                    <a:pt x="54" y="862"/>
                  </a:lnTo>
                  <a:lnTo>
                    <a:pt x="51" y="860"/>
                  </a:lnTo>
                  <a:lnTo>
                    <a:pt x="49" y="859"/>
                  </a:lnTo>
                  <a:lnTo>
                    <a:pt x="44" y="850"/>
                  </a:lnTo>
                  <a:lnTo>
                    <a:pt x="39" y="845"/>
                  </a:lnTo>
                  <a:lnTo>
                    <a:pt x="31" y="827"/>
                  </a:lnTo>
                  <a:lnTo>
                    <a:pt x="28" y="814"/>
                  </a:lnTo>
                  <a:lnTo>
                    <a:pt x="25" y="815"/>
                  </a:lnTo>
                  <a:lnTo>
                    <a:pt x="24" y="810"/>
                  </a:lnTo>
                  <a:lnTo>
                    <a:pt x="23" y="805"/>
                  </a:lnTo>
                  <a:lnTo>
                    <a:pt x="22" y="801"/>
                  </a:lnTo>
                  <a:lnTo>
                    <a:pt x="18" y="798"/>
                  </a:lnTo>
                  <a:lnTo>
                    <a:pt x="18" y="796"/>
                  </a:lnTo>
                  <a:lnTo>
                    <a:pt x="17" y="783"/>
                  </a:lnTo>
                  <a:lnTo>
                    <a:pt x="12" y="782"/>
                  </a:lnTo>
                  <a:lnTo>
                    <a:pt x="9" y="775"/>
                  </a:lnTo>
                  <a:lnTo>
                    <a:pt x="8" y="762"/>
                  </a:lnTo>
                  <a:lnTo>
                    <a:pt x="5" y="759"/>
                  </a:lnTo>
                  <a:lnTo>
                    <a:pt x="3" y="760"/>
                  </a:lnTo>
                  <a:lnTo>
                    <a:pt x="3" y="757"/>
                  </a:lnTo>
                  <a:lnTo>
                    <a:pt x="3" y="754"/>
                  </a:lnTo>
                  <a:lnTo>
                    <a:pt x="2" y="742"/>
                  </a:lnTo>
                  <a:lnTo>
                    <a:pt x="2" y="730"/>
                  </a:lnTo>
                  <a:lnTo>
                    <a:pt x="0" y="727"/>
                  </a:lnTo>
                  <a:lnTo>
                    <a:pt x="0" y="723"/>
                  </a:lnTo>
                  <a:lnTo>
                    <a:pt x="0" y="720"/>
                  </a:lnTo>
                  <a:lnTo>
                    <a:pt x="1" y="718"/>
                  </a:lnTo>
                  <a:lnTo>
                    <a:pt x="4" y="717"/>
                  </a:lnTo>
                  <a:lnTo>
                    <a:pt x="7" y="720"/>
                  </a:lnTo>
                  <a:lnTo>
                    <a:pt x="10" y="728"/>
                  </a:lnTo>
                  <a:lnTo>
                    <a:pt x="12" y="729"/>
                  </a:lnTo>
                  <a:lnTo>
                    <a:pt x="15" y="727"/>
                  </a:lnTo>
                  <a:lnTo>
                    <a:pt x="17" y="721"/>
                  </a:lnTo>
                  <a:lnTo>
                    <a:pt x="18" y="713"/>
                  </a:lnTo>
                  <a:lnTo>
                    <a:pt x="20" y="705"/>
                  </a:lnTo>
                  <a:lnTo>
                    <a:pt x="18" y="696"/>
                  </a:lnTo>
                  <a:lnTo>
                    <a:pt x="16" y="688"/>
                  </a:lnTo>
                  <a:lnTo>
                    <a:pt x="16" y="686"/>
                  </a:lnTo>
                  <a:lnTo>
                    <a:pt x="21" y="680"/>
                  </a:lnTo>
                  <a:lnTo>
                    <a:pt x="23" y="674"/>
                  </a:lnTo>
                  <a:lnTo>
                    <a:pt x="24" y="669"/>
                  </a:lnTo>
                  <a:lnTo>
                    <a:pt x="26" y="668"/>
                  </a:lnTo>
                  <a:lnTo>
                    <a:pt x="28" y="667"/>
                  </a:lnTo>
                  <a:lnTo>
                    <a:pt x="31" y="666"/>
                  </a:lnTo>
                  <a:lnTo>
                    <a:pt x="35" y="663"/>
                  </a:lnTo>
                  <a:lnTo>
                    <a:pt x="39" y="658"/>
                  </a:lnTo>
                  <a:lnTo>
                    <a:pt x="41" y="654"/>
                  </a:lnTo>
                  <a:lnTo>
                    <a:pt x="42" y="646"/>
                  </a:lnTo>
                  <a:lnTo>
                    <a:pt x="42" y="642"/>
                  </a:lnTo>
                  <a:lnTo>
                    <a:pt x="43" y="639"/>
                  </a:lnTo>
                  <a:lnTo>
                    <a:pt x="45" y="633"/>
                  </a:lnTo>
                  <a:lnTo>
                    <a:pt x="43" y="627"/>
                  </a:lnTo>
                  <a:lnTo>
                    <a:pt x="40" y="618"/>
                  </a:lnTo>
                  <a:lnTo>
                    <a:pt x="36" y="605"/>
                  </a:lnTo>
                  <a:lnTo>
                    <a:pt x="35" y="598"/>
                  </a:lnTo>
                  <a:lnTo>
                    <a:pt x="37" y="596"/>
                  </a:lnTo>
                  <a:lnTo>
                    <a:pt x="41" y="595"/>
                  </a:lnTo>
                  <a:lnTo>
                    <a:pt x="47" y="595"/>
                  </a:lnTo>
                  <a:lnTo>
                    <a:pt x="48" y="594"/>
                  </a:lnTo>
                  <a:lnTo>
                    <a:pt x="49" y="591"/>
                  </a:lnTo>
                  <a:lnTo>
                    <a:pt x="50" y="587"/>
                  </a:lnTo>
                  <a:lnTo>
                    <a:pt x="52" y="583"/>
                  </a:lnTo>
                  <a:lnTo>
                    <a:pt x="53" y="579"/>
                  </a:lnTo>
                  <a:lnTo>
                    <a:pt x="54" y="575"/>
                  </a:lnTo>
                  <a:lnTo>
                    <a:pt x="50" y="569"/>
                  </a:lnTo>
                  <a:lnTo>
                    <a:pt x="45" y="563"/>
                  </a:lnTo>
                  <a:lnTo>
                    <a:pt x="41" y="561"/>
                  </a:lnTo>
                  <a:lnTo>
                    <a:pt x="35" y="555"/>
                  </a:lnTo>
                  <a:lnTo>
                    <a:pt x="31" y="551"/>
                  </a:lnTo>
                  <a:lnTo>
                    <a:pt x="33" y="534"/>
                  </a:lnTo>
                  <a:lnTo>
                    <a:pt x="35" y="521"/>
                  </a:lnTo>
                  <a:lnTo>
                    <a:pt x="36" y="518"/>
                  </a:lnTo>
                  <a:lnTo>
                    <a:pt x="36" y="513"/>
                  </a:lnTo>
                  <a:lnTo>
                    <a:pt x="30" y="493"/>
                  </a:lnTo>
                  <a:lnTo>
                    <a:pt x="30" y="488"/>
                  </a:lnTo>
                  <a:lnTo>
                    <a:pt x="31" y="484"/>
                  </a:lnTo>
                  <a:lnTo>
                    <a:pt x="30" y="477"/>
                  </a:lnTo>
                  <a:lnTo>
                    <a:pt x="30" y="471"/>
                  </a:lnTo>
                  <a:lnTo>
                    <a:pt x="31" y="469"/>
                  </a:lnTo>
                  <a:lnTo>
                    <a:pt x="33" y="465"/>
                  </a:lnTo>
                  <a:lnTo>
                    <a:pt x="31" y="459"/>
                  </a:lnTo>
                  <a:lnTo>
                    <a:pt x="31" y="459"/>
                  </a:lnTo>
                  <a:lnTo>
                    <a:pt x="26" y="445"/>
                  </a:lnTo>
                  <a:lnTo>
                    <a:pt x="33" y="431"/>
                  </a:lnTo>
                  <a:lnTo>
                    <a:pt x="32" y="424"/>
                  </a:lnTo>
                  <a:lnTo>
                    <a:pt x="36" y="418"/>
                  </a:lnTo>
                  <a:lnTo>
                    <a:pt x="43" y="406"/>
                  </a:lnTo>
                  <a:lnTo>
                    <a:pt x="47" y="399"/>
                  </a:lnTo>
                  <a:lnTo>
                    <a:pt x="48" y="398"/>
                  </a:lnTo>
                  <a:lnTo>
                    <a:pt x="51" y="395"/>
                  </a:lnTo>
                  <a:lnTo>
                    <a:pt x="57" y="392"/>
                  </a:lnTo>
                  <a:lnTo>
                    <a:pt x="64" y="390"/>
                  </a:lnTo>
                  <a:lnTo>
                    <a:pt x="67" y="390"/>
                  </a:lnTo>
                  <a:lnTo>
                    <a:pt x="78" y="392"/>
                  </a:lnTo>
                  <a:lnTo>
                    <a:pt x="87" y="394"/>
                  </a:lnTo>
                  <a:lnTo>
                    <a:pt x="89" y="392"/>
                  </a:lnTo>
                  <a:lnTo>
                    <a:pt x="91" y="388"/>
                  </a:lnTo>
                  <a:lnTo>
                    <a:pt x="93" y="383"/>
                  </a:lnTo>
                  <a:lnTo>
                    <a:pt x="93" y="377"/>
                  </a:lnTo>
                  <a:lnTo>
                    <a:pt x="92" y="368"/>
                  </a:lnTo>
                  <a:lnTo>
                    <a:pt x="91" y="362"/>
                  </a:lnTo>
                  <a:lnTo>
                    <a:pt x="85" y="358"/>
                  </a:lnTo>
                  <a:lnTo>
                    <a:pt x="78" y="354"/>
                  </a:lnTo>
                  <a:lnTo>
                    <a:pt x="86" y="338"/>
                  </a:lnTo>
                  <a:lnTo>
                    <a:pt x="92" y="327"/>
                  </a:lnTo>
                  <a:lnTo>
                    <a:pt x="100" y="310"/>
                  </a:lnTo>
                  <a:lnTo>
                    <a:pt x="102" y="303"/>
                  </a:lnTo>
                  <a:lnTo>
                    <a:pt x="103" y="301"/>
                  </a:lnTo>
                  <a:lnTo>
                    <a:pt x="106" y="275"/>
                  </a:lnTo>
                  <a:lnTo>
                    <a:pt x="107" y="267"/>
                  </a:lnTo>
                  <a:lnTo>
                    <a:pt x="108" y="264"/>
                  </a:lnTo>
                  <a:lnTo>
                    <a:pt x="108" y="260"/>
                  </a:lnTo>
                  <a:lnTo>
                    <a:pt x="108" y="253"/>
                  </a:lnTo>
                  <a:lnTo>
                    <a:pt x="105" y="238"/>
                  </a:lnTo>
                  <a:lnTo>
                    <a:pt x="117" y="236"/>
                  </a:lnTo>
                  <a:lnTo>
                    <a:pt x="121" y="235"/>
                  </a:lnTo>
                  <a:lnTo>
                    <a:pt x="125" y="233"/>
                  </a:lnTo>
                  <a:lnTo>
                    <a:pt x="131" y="228"/>
                  </a:lnTo>
                  <a:lnTo>
                    <a:pt x="135" y="224"/>
                  </a:lnTo>
                  <a:lnTo>
                    <a:pt x="133" y="210"/>
                  </a:lnTo>
                  <a:lnTo>
                    <a:pt x="137" y="205"/>
                  </a:lnTo>
                  <a:lnTo>
                    <a:pt x="147" y="188"/>
                  </a:lnTo>
                  <a:lnTo>
                    <a:pt x="158" y="171"/>
                  </a:lnTo>
                  <a:lnTo>
                    <a:pt x="163" y="165"/>
                  </a:lnTo>
                  <a:lnTo>
                    <a:pt x="164" y="162"/>
                  </a:lnTo>
                  <a:lnTo>
                    <a:pt x="164" y="157"/>
                  </a:lnTo>
                  <a:lnTo>
                    <a:pt x="162" y="149"/>
                  </a:lnTo>
                  <a:lnTo>
                    <a:pt x="160" y="145"/>
                  </a:lnTo>
                  <a:lnTo>
                    <a:pt x="155" y="135"/>
                  </a:lnTo>
                  <a:lnTo>
                    <a:pt x="157" y="129"/>
                  </a:lnTo>
                  <a:lnTo>
                    <a:pt x="160" y="128"/>
                  </a:lnTo>
                  <a:lnTo>
                    <a:pt x="165" y="125"/>
                  </a:lnTo>
                  <a:lnTo>
                    <a:pt x="169" y="120"/>
                  </a:lnTo>
                  <a:lnTo>
                    <a:pt x="169" y="119"/>
                  </a:lnTo>
                  <a:lnTo>
                    <a:pt x="175" y="97"/>
                  </a:lnTo>
                  <a:lnTo>
                    <a:pt x="187" y="86"/>
                  </a:lnTo>
                  <a:lnTo>
                    <a:pt x="192" y="80"/>
                  </a:lnTo>
                  <a:lnTo>
                    <a:pt x="200" y="84"/>
                  </a:lnTo>
                  <a:lnTo>
                    <a:pt x="211" y="91"/>
                  </a:lnTo>
                  <a:lnTo>
                    <a:pt x="216" y="81"/>
                  </a:lnTo>
                  <a:lnTo>
                    <a:pt x="217" y="77"/>
                  </a:lnTo>
                  <a:lnTo>
                    <a:pt x="219" y="71"/>
                  </a:lnTo>
                  <a:lnTo>
                    <a:pt x="218" y="62"/>
                  </a:lnTo>
                  <a:lnTo>
                    <a:pt x="218" y="49"/>
                  </a:lnTo>
                  <a:lnTo>
                    <a:pt x="218" y="44"/>
                  </a:lnTo>
                  <a:lnTo>
                    <a:pt x="223" y="41"/>
                  </a:lnTo>
                  <a:lnTo>
                    <a:pt x="225" y="41"/>
                  </a:lnTo>
                  <a:lnTo>
                    <a:pt x="237" y="46"/>
                  </a:lnTo>
                  <a:lnTo>
                    <a:pt x="240" y="46"/>
                  </a:lnTo>
                  <a:lnTo>
                    <a:pt x="246" y="47"/>
                  </a:lnTo>
                  <a:lnTo>
                    <a:pt x="253" y="49"/>
                  </a:lnTo>
                  <a:lnTo>
                    <a:pt x="266" y="55"/>
                  </a:lnTo>
                  <a:lnTo>
                    <a:pt x="272" y="58"/>
                  </a:lnTo>
                  <a:lnTo>
                    <a:pt x="275" y="58"/>
                  </a:lnTo>
                  <a:lnTo>
                    <a:pt x="277" y="55"/>
                  </a:lnTo>
                  <a:lnTo>
                    <a:pt x="283" y="48"/>
                  </a:lnTo>
                  <a:lnTo>
                    <a:pt x="275" y="43"/>
                  </a:lnTo>
                  <a:lnTo>
                    <a:pt x="280" y="37"/>
                  </a:lnTo>
                  <a:lnTo>
                    <a:pt x="283" y="31"/>
                  </a:lnTo>
                  <a:lnTo>
                    <a:pt x="286" y="24"/>
                  </a:lnTo>
                  <a:lnTo>
                    <a:pt x="286" y="16"/>
                  </a:lnTo>
                  <a:lnTo>
                    <a:pt x="286" y="12"/>
                  </a:lnTo>
                  <a:lnTo>
                    <a:pt x="284" y="9"/>
                  </a:lnTo>
                  <a:lnTo>
                    <a:pt x="279" y="1"/>
                  </a:lnTo>
                  <a:lnTo>
                    <a:pt x="291" y="0"/>
                  </a:lnTo>
                  <a:lnTo>
                    <a:pt x="295" y="0"/>
                  </a:lnTo>
                  <a:lnTo>
                    <a:pt x="304" y="5"/>
                  </a:lnTo>
                  <a:lnTo>
                    <a:pt x="304" y="6"/>
                  </a:lnTo>
                  <a:lnTo>
                    <a:pt x="304" y="9"/>
                  </a:lnTo>
                  <a:lnTo>
                    <a:pt x="304" y="11"/>
                  </a:lnTo>
                  <a:lnTo>
                    <a:pt x="313" y="18"/>
                  </a:lnTo>
                  <a:lnTo>
                    <a:pt x="315" y="22"/>
                  </a:lnTo>
                  <a:lnTo>
                    <a:pt x="320" y="27"/>
                  </a:lnTo>
                  <a:lnTo>
                    <a:pt x="321" y="30"/>
                  </a:lnTo>
                  <a:lnTo>
                    <a:pt x="326" y="33"/>
                  </a:lnTo>
                  <a:lnTo>
                    <a:pt x="329" y="37"/>
                  </a:lnTo>
                  <a:lnTo>
                    <a:pt x="333" y="40"/>
                  </a:lnTo>
                  <a:lnTo>
                    <a:pt x="338" y="44"/>
                  </a:lnTo>
                  <a:lnTo>
                    <a:pt x="344" y="48"/>
                  </a:lnTo>
                  <a:lnTo>
                    <a:pt x="349" y="49"/>
                  </a:lnTo>
                  <a:lnTo>
                    <a:pt x="362" y="55"/>
                  </a:lnTo>
                  <a:lnTo>
                    <a:pt x="365" y="57"/>
                  </a:lnTo>
                  <a:lnTo>
                    <a:pt x="368" y="62"/>
                  </a:lnTo>
                  <a:lnTo>
                    <a:pt x="372" y="67"/>
                  </a:lnTo>
                  <a:lnTo>
                    <a:pt x="375" y="77"/>
                  </a:lnTo>
                  <a:lnTo>
                    <a:pt x="379" y="77"/>
                  </a:lnTo>
                  <a:lnTo>
                    <a:pt x="380" y="81"/>
                  </a:lnTo>
                  <a:lnTo>
                    <a:pt x="384" y="87"/>
                  </a:lnTo>
                  <a:lnTo>
                    <a:pt x="389" y="92"/>
                  </a:lnTo>
                  <a:lnTo>
                    <a:pt x="389" y="94"/>
                  </a:lnTo>
                  <a:lnTo>
                    <a:pt x="385" y="99"/>
                  </a:lnTo>
                  <a:lnTo>
                    <a:pt x="384" y="105"/>
                  </a:lnTo>
                  <a:lnTo>
                    <a:pt x="385" y="113"/>
                  </a:lnTo>
                  <a:lnTo>
                    <a:pt x="386" y="120"/>
                  </a:lnTo>
                  <a:lnTo>
                    <a:pt x="386" y="122"/>
                  </a:lnTo>
                  <a:lnTo>
                    <a:pt x="385" y="124"/>
                  </a:lnTo>
                  <a:lnTo>
                    <a:pt x="384" y="128"/>
                  </a:lnTo>
                  <a:lnTo>
                    <a:pt x="383" y="131"/>
                  </a:lnTo>
                  <a:lnTo>
                    <a:pt x="383" y="133"/>
                  </a:lnTo>
                  <a:lnTo>
                    <a:pt x="384" y="133"/>
                  </a:lnTo>
                  <a:lnTo>
                    <a:pt x="386" y="133"/>
                  </a:lnTo>
                  <a:lnTo>
                    <a:pt x="390" y="134"/>
                  </a:lnTo>
                  <a:lnTo>
                    <a:pt x="392" y="136"/>
                  </a:lnTo>
                  <a:lnTo>
                    <a:pt x="393" y="143"/>
                  </a:lnTo>
                  <a:lnTo>
                    <a:pt x="393" y="145"/>
                  </a:lnTo>
                  <a:lnTo>
                    <a:pt x="390" y="148"/>
                  </a:lnTo>
                  <a:lnTo>
                    <a:pt x="389" y="151"/>
                  </a:lnTo>
                  <a:lnTo>
                    <a:pt x="389" y="155"/>
                  </a:lnTo>
                  <a:lnTo>
                    <a:pt x="389" y="159"/>
                  </a:lnTo>
                  <a:lnTo>
                    <a:pt x="390" y="164"/>
                  </a:lnTo>
                  <a:lnTo>
                    <a:pt x="393" y="169"/>
                  </a:lnTo>
                  <a:lnTo>
                    <a:pt x="396" y="175"/>
                  </a:lnTo>
                  <a:lnTo>
                    <a:pt x="399" y="179"/>
                  </a:lnTo>
                  <a:lnTo>
                    <a:pt x="400" y="182"/>
                  </a:lnTo>
                  <a:lnTo>
                    <a:pt x="400" y="185"/>
                  </a:lnTo>
                  <a:lnTo>
                    <a:pt x="398" y="187"/>
                  </a:lnTo>
                  <a:lnTo>
                    <a:pt x="397" y="193"/>
                  </a:lnTo>
                  <a:lnTo>
                    <a:pt x="397" y="199"/>
                  </a:lnTo>
                  <a:lnTo>
                    <a:pt x="396" y="203"/>
                  </a:lnTo>
                  <a:lnTo>
                    <a:pt x="393" y="209"/>
                  </a:lnTo>
                  <a:lnTo>
                    <a:pt x="391" y="211"/>
                  </a:lnTo>
                  <a:lnTo>
                    <a:pt x="390" y="213"/>
                  </a:lnTo>
                  <a:lnTo>
                    <a:pt x="390" y="218"/>
                  </a:lnTo>
                  <a:lnTo>
                    <a:pt x="391" y="224"/>
                  </a:lnTo>
                  <a:lnTo>
                    <a:pt x="391" y="228"/>
                  </a:lnTo>
                  <a:lnTo>
                    <a:pt x="392" y="231"/>
                  </a:lnTo>
                  <a:lnTo>
                    <a:pt x="393" y="233"/>
                  </a:lnTo>
                  <a:lnTo>
                    <a:pt x="398" y="236"/>
                  </a:lnTo>
                  <a:lnTo>
                    <a:pt x="400" y="243"/>
                  </a:lnTo>
                  <a:lnTo>
                    <a:pt x="402" y="249"/>
                  </a:lnTo>
                  <a:lnTo>
                    <a:pt x="405" y="263"/>
                  </a:lnTo>
                  <a:close/>
                  <a:moveTo>
                    <a:pt x="232" y="694"/>
                  </a:moveTo>
                  <a:lnTo>
                    <a:pt x="232" y="694"/>
                  </a:lnTo>
                  <a:lnTo>
                    <a:pt x="231" y="696"/>
                  </a:lnTo>
                  <a:lnTo>
                    <a:pt x="230" y="693"/>
                  </a:lnTo>
                  <a:lnTo>
                    <a:pt x="231" y="693"/>
                  </a:lnTo>
                  <a:lnTo>
                    <a:pt x="231" y="690"/>
                  </a:lnTo>
                  <a:lnTo>
                    <a:pt x="233" y="689"/>
                  </a:lnTo>
                  <a:lnTo>
                    <a:pt x="235" y="690"/>
                  </a:lnTo>
                  <a:lnTo>
                    <a:pt x="235" y="690"/>
                  </a:lnTo>
                  <a:lnTo>
                    <a:pt x="233" y="692"/>
                  </a:lnTo>
                  <a:lnTo>
                    <a:pt x="232" y="694"/>
                  </a:lnTo>
                  <a:close/>
                  <a:moveTo>
                    <a:pt x="226" y="720"/>
                  </a:moveTo>
                  <a:lnTo>
                    <a:pt x="226" y="720"/>
                  </a:lnTo>
                  <a:lnTo>
                    <a:pt x="225" y="721"/>
                  </a:lnTo>
                  <a:lnTo>
                    <a:pt x="224" y="721"/>
                  </a:lnTo>
                  <a:lnTo>
                    <a:pt x="225" y="718"/>
                  </a:lnTo>
                  <a:lnTo>
                    <a:pt x="226" y="717"/>
                  </a:lnTo>
                  <a:lnTo>
                    <a:pt x="228" y="716"/>
                  </a:lnTo>
                  <a:lnTo>
                    <a:pt x="229" y="716"/>
                  </a:lnTo>
                  <a:lnTo>
                    <a:pt x="226" y="720"/>
                  </a:lnTo>
                  <a:close/>
                  <a:moveTo>
                    <a:pt x="249" y="786"/>
                  </a:moveTo>
                  <a:lnTo>
                    <a:pt x="249" y="786"/>
                  </a:lnTo>
                  <a:lnTo>
                    <a:pt x="249" y="790"/>
                  </a:lnTo>
                  <a:lnTo>
                    <a:pt x="247" y="790"/>
                  </a:lnTo>
                  <a:lnTo>
                    <a:pt x="246" y="787"/>
                  </a:lnTo>
                  <a:lnTo>
                    <a:pt x="249" y="783"/>
                  </a:lnTo>
                  <a:lnTo>
                    <a:pt x="253" y="783"/>
                  </a:lnTo>
                  <a:lnTo>
                    <a:pt x="255" y="784"/>
                  </a:lnTo>
                  <a:lnTo>
                    <a:pt x="249" y="786"/>
                  </a:lnTo>
                  <a:close/>
                  <a:moveTo>
                    <a:pt x="247" y="791"/>
                  </a:moveTo>
                  <a:lnTo>
                    <a:pt x="247" y="791"/>
                  </a:lnTo>
                  <a:lnTo>
                    <a:pt x="244" y="793"/>
                  </a:lnTo>
                  <a:lnTo>
                    <a:pt x="243" y="797"/>
                  </a:lnTo>
                  <a:lnTo>
                    <a:pt x="241" y="798"/>
                  </a:lnTo>
                  <a:lnTo>
                    <a:pt x="239" y="799"/>
                  </a:lnTo>
                  <a:lnTo>
                    <a:pt x="238" y="812"/>
                  </a:lnTo>
                  <a:lnTo>
                    <a:pt x="242" y="817"/>
                  </a:lnTo>
                  <a:lnTo>
                    <a:pt x="240" y="818"/>
                  </a:lnTo>
                  <a:lnTo>
                    <a:pt x="238" y="819"/>
                  </a:lnTo>
                  <a:lnTo>
                    <a:pt x="237" y="821"/>
                  </a:lnTo>
                  <a:lnTo>
                    <a:pt x="235" y="826"/>
                  </a:lnTo>
                  <a:lnTo>
                    <a:pt x="230" y="828"/>
                  </a:lnTo>
                  <a:lnTo>
                    <a:pt x="228" y="830"/>
                  </a:lnTo>
                  <a:lnTo>
                    <a:pt x="225" y="835"/>
                  </a:lnTo>
                  <a:lnTo>
                    <a:pt x="224" y="841"/>
                  </a:lnTo>
                  <a:lnTo>
                    <a:pt x="221" y="844"/>
                  </a:lnTo>
                  <a:lnTo>
                    <a:pt x="218" y="844"/>
                  </a:lnTo>
                  <a:lnTo>
                    <a:pt x="220" y="839"/>
                  </a:lnTo>
                  <a:lnTo>
                    <a:pt x="222" y="835"/>
                  </a:lnTo>
                  <a:lnTo>
                    <a:pt x="220" y="832"/>
                  </a:lnTo>
                  <a:lnTo>
                    <a:pt x="219" y="828"/>
                  </a:lnTo>
                  <a:lnTo>
                    <a:pt x="217" y="824"/>
                  </a:lnTo>
                  <a:lnTo>
                    <a:pt x="218" y="820"/>
                  </a:lnTo>
                  <a:lnTo>
                    <a:pt x="217" y="814"/>
                  </a:lnTo>
                  <a:lnTo>
                    <a:pt x="218" y="808"/>
                  </a:lnTo>
                  <a:lnTo>
                    <a:pt x="220" y="805"/>
                  </a:lnTo>
                  <a:lnTo>
                    <a:pt x="222" y="802"/>
                  </a:lnTo>
                  <a:lnTo>
                    <a:pt x="226" y="796"/>
                  </a:lnTo>
                  <a:lnTo>
                    <a:pt x="230" y="792"/>
                  </a:lnTo>
                  <a:lnTo>
                    <a:pt x="236" y="790"/>
                  </a:lnTo>
                  <a:lnTo>
                    <a:pt x="239" y="792"/>
                  </a:lnTo>
                  <a:lnTo>
                    <a:pt x="240" y="788"/>
                  </a:lnTo>
                  <a:lnTo>
                    <a:pt x="242" y="787"/>
                  </a:lnTo>
                  <a:lnTo>
                    <a:pt x="243" y="788"/>
                  </a:lnTo>
                  <a:lnTo>
                    <a:pt x="247" y="791"/>
                  </a:lnTo>
                  <a:close/>
                  <a:moveTo>
                    <a:pt x="168" y="880"/>
                  </a:moveTo>
                  <a:lnTo>
                    <a:pt x="168" y="880"/>
                  </a:lnTo>
                  <a:lnTo>
                    <a:pt x="166" y="883"/>
                  </a:lnTo>
                  <a:lnTo>
                    <a:pt x="165" y="883"/>
                  </a:lnTo>
                  <a:lnTo>
                    <a:pt x="164" y="879"/>
                  </a:lnTo>
                  <a:lnTo>
                    <a:pt x="163" y="869"/>
                  </a:lnTo>
                  <a:lnTo>
                    <a:pt x="164" y="864"/>
                  </a:lnTo>
                  <a:lnTo>
                    <a:pt x="171" y="847"/>
                  </a:lnTo>
                  <a:lnTo>
                    <a:pt x="174" y="845"/>
                  </a:lnTo>
                  <a:lnTo>
                    <a:pt x="178" y="835"/>
                  </a:lnTo>
                  <a:lnTo>
                    <a:pt x="179" y="830"/>
                  </a:lnTo>
                  <a:lnTo>
                    <a:pt x="181" y="825"/>
                  </a:lnTo>
                  <a:lnTo>
                    <a:pt x="182" y="821"/>
                  </a:lnTo>
                  <a:lnTo>
                    <a:pt x="183" y="820"/>
                  </a:lnTo>
                  <a:lnTo>
                    <a:pt x="185" y="821"/>
                  </a:lnTo>
                  <a:lnTo>
                    <a:pt x="186" y="821"/>
                  </a:lnTo>
                  <a:lnTo>
                    <a:pt x="184" y="824"/>
                  </a:lnTo>
                  <a:lnTo>
                    <a:pt x="184" y="827"/>
                  </a:lnTo>
                  <a:lnTo>
                    <a:pt x="184" y="828"/>
                  </a:lnTo>
                  <a:lnTo>
                    <a:pt x="179" y="841"/>
                  </a:lnTo>
                  <a:lnTo>
                    <a:pt x="177" y="849"/>
                  </a:lnTo>
                  <a:lnTo>
                    <a:pt x="175" y="85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18" name="Slovenia">
              <a:extLst>
                <a:ext uri="{FF2B5EF4-FFF2-40B4-BE49-F238E27FC236}">
                  <a16:creationId xmlns:a16="http://schemas.microsoft.com/office/drawing/2014/main" id="{B0C1A69E-3EEB-4EAA-92A9-5FAFC3A07877}"/>
                </a:ext>
              </a:extLst>
            </p:cNvPr>
            <p:cNvSpPr>
              <a:spLocks/>
            </p:cNvSpPr>
            <p:nvPr/>
          </p:nvSpPr>
          <p:spPr bwMode="auto">
            <a:xfrm>
              <a:off x="6218583" y="3243904"/>
              <a:ext cx="95976" cy="54925"/>
            </a:xfrm>
            <a:custGeom>
              <a:avLst/>
              <a:gdLst>
                <a:gd name="T0" fmla="*/ 95 w 98"/>
                <a:gd name="T1" fmla="*/ 15 h 64"/>
                <a:gd name="T2" fmla="*/ 90 w 98"/>
                <a:gd name="T3" fmla="*/ 16 h 64"/>
                <a:gd name="T4" fmla="*/ 89 w 98"/>
                <a:gd name="T5" fmla="*/ 22 h 64"/>
                <a:gd name="T6" fmla="*/ 82 w 98"/>
                <a:gd name="T7" fmla="*/ 25 h 64"/>
                <a:gd name="T8" fmla="*/ 75 w 98"/>
                <a:gd name="T9" fmla="*/ 28 h 64"/>
                <a:gd name="T10" fmla="*/ 70 w 98"/>
                <a:gd name="T11" fmla="*/ 31 h 64"/>
                <a:gd name="T12" fmla="*/ 72 w 98"/>
                <a:gd name="T13" fmla="*/ 37 h 64"/>
                <a:gd name="T14" fmla="*/ 71 w 98"/>
                <a:gd name="T15" fmla="*/ 45 h 64"/>
                <a:gd name="T16" fmla="*/ 59 w 98"/>
                <a:gd name="T17" fmla="*/ 51 h 64"/>
                <a:gd name="T18" fmla="*/ 62 w 98"/>
                <a:gd name="T19" fmla="*/ 55 h 64"/>
                <a:gd name="T20" fmla="*/ 60 w 98"/>
                <a:gd name="T21" fmla="*/ 59 h 64"/>
                <a:gd name="T22" fmla="*/ 58 w 98"/>
                <a:gd name="T23" fmla="*/ 64 h 64"/>
                <a:gd name="T24" fmla="*/ 48 w 98"/>
                <a:gd name="T25" fmla="*/ 61 h 64"/>
                <a:gd name="T26" fmla="*/ 43 w 98"/>
                <a:gd name="T27" fmla="*/ 61 h 64"/>
                <a:gd name="T28" fmla="*/ 38 w 98"/>
                <a:gd name="T29" fmla="*/ 54 h 64"/>
                <a:gd name="T30" fmla="*/ 35 w 98"/>
                <a:gd name="T31" fmla="*/ 57 h 64"/>
                <a:gd name="T32" fmla="*/ 29 w 98"/>
                <a:gd name="T33" fmla="*/ 62 h 64"/>
                <a:gd name="T34" fmla="*/ 19 w 98"/>
                <a:gd name="T35" fmla="*/ 61 h 64"/>
                <a:gd name="T36" fmla="*/ 18 w 98"/>
                <a:gd name="T37" fmla="*/ 63 h 64"/>
                <a:gd name="T38" fmla="*/ 7 w 98"/>
                <a:gd name="T39" fmla="*/ 60 h 64"/>
                <a:gd name="T40" fmla="*/ 13 w 98"/>
                <a:gd name="T41" fmla="*/ 58 h 64"/>
                <a:gd name="T42" fmla="*/ 14 w 98"/>
                <a:gd name="T43" fmla="*/ 53 h 64"/>
                <a:gd name="T44" fmla="*/ 7 w 98"/>
                <a:gd name="T45" fmla="*/ 47 h 64"/>
                <a:gd name="T46" fmla="*/ 7 w 98"/>
                <a:gd name="T47" fmla="*/ 40 h 64"/>
                <a:gd name="T48" fmla="*/ 4 w 98"/>
                <a:gd name="T49" fmla="*/ 38 h 64"/>
                <a:gd name="T50" fmla="*/ 8 w 98"/>
                <a:gd name="T51" fmla="*/ 33 h 64"/>
                <a:gd name="T52" fmla="*/ 6 w 98"/>
                <a:gd name="T53" fmla="*/ 30 h 64"/>
                <a:gd name="T54" fmla="*/ 2 w 98"/>
                <a:gd name="T55" fmla="*/ 29 h 64"/>
                <a:gd name="T56" fmla="*/ 1 w 98"/>
                <a:gd name="T57" fmla="*/ 25 h 64"/>
                <a:gd name="T58" fmla="*/ 8 w 98"/>
                <a:gd name="T59" fmla="*/ 19 h 64"/>
                <a:gd name="T60" fmla="*/ 12 w 98"/>
                <a:gd name="T61" fmla="*/ 16 h 64"/>
                <a:gd name="T62" fmla="*/ 20 w 98"/>
                <a:gd name="T63" fmla="*/ 17 h 64"/>
                <a:gd name="T64" fmla="*/ 33 w 98"/>
                <a:gd name="T65" fmla="*/ 20 h 64"/>
                <a:gd name="T66" fmla="*/ 37 w 98"/>
                <a:gd name="T67" fmla="*/ 21 h 64"/>
                <a:gd name="T68" fmla="*/ 41 w 98"/>
                <a:gd name="T69" fmla="*/ 18 h 64"/>
                <a:gd name="T70" fmla="*/ 46 w 98"/>
                <a:gd name="T71" fmla="*/ 13 h 64"/>
                <a:gd name="T72" fmla="*/ 51 w 98"/>
                <a:gd name="T73" fmla="*/ 11 h 64"/>
                <a:gd name="T74" fmla="*/ 68 w 98"/>
                <a:gd name="T75" fmla="*/ 9 h 64"/>
                <a:gd name="T76" fmla="*/ 75 w 98"/>
                <a:gd name="T77" fmla="*/ 7 h 64"/>
                <a:gd name="T78" fmla="*/ 81 w 98"/>
                <a:gd name="T79" fmla="*/ 7 h 64"/>
                <a:gd name="T80" fmla="*/ 85 w 98"/>
                <a:gd name="T81" fmla="*/ 0 h 64"/>
                <a:gd name="T82" fmla="*/ 92 w 98"/>
                <a:gd name="T83" fmla="*/ 4 h 64"/>
                <a:gd name="T84" fmla="*/ 94 w 98"/>
                <a:gd name="T85" fmla="*/ 8 h 64"/>
                <a:gd name="T86" fmla="*/ 98 w 98"/>
                <a:gd name="T87"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64">
                  <a:moveTo>
                    <a:pt x="98" y="16"/>
                  </a:moveTo>
                  <a:lnTo>
                    <a:pt x="98" y="16"/>
                  </a:lnTo>
                  <a:lnTo>
                    <a:pt x="95" y="15"/>
                  </a:lnTo>
                  <a:lnTo>
                    <a:pt x="92" y="15"/>
                  </a:lnTo>
                  <a:lnTo>
                    <a:pt x="91" y="15"/>
                  </a:lnTo>
                  <a:lnTo>
                    <a:pt x="90" y="16"/>
                  </a:lnTo>
                  <a:lnTo>
                    <a:pt x="89" y="17"/>
                  </a:lnTo>
                  <a:lnTo>
                    <a:pt x="90" y="21"/>
                  </a:lnTo>
                  <a:lnTo>
                    <a:pt x="89" y="22"/>
                  </a:lnTo>
                  <a:lnTo>
                    <a:pt x="85" y="22"/>
                  </a:lnTo>
                  <a:lnTo>
                    <a:pt x="84" y="22"/>
                  </a:lnTo>
                  <a:lnTo>
                    <a:pt x="82" y="25"/>
                  </a:lnTo>
                  <a:lnTo>
                    <a:pt x="80" y="26"/>
                  </a:lnTo>
                  <a:lnTo>
                    <a:pt x="77" y="27"/>
                  </a:lnTo>
                  <a:lnTo>
                    <a:pt x="75" y="28"/>
                  </a:lnTo>
                  <a:lnTo>
                    <a:pt x="73" y="29"/>
                  </a:lnTo>
                  <a:lnTo>
                    <a:pt x="71" y="30"/>
                  </a:lnTo>
                  <a:lnTo>
                    <a:pt x="70" y="31"/>
                  </a:lnTo>
                  <a:lnTo>
                    <a:pt x="69" y="33"/>
                  </a:lnTo>
                  <a:lnTo>
                    <a:pt x="69" y="34"/>
                  </a:lnTo>
                  <a:lnTo>
                    <a:pt x="72" y="37"/>
                  </a:lnTo>
                  <a:lnTo>
                    <a:pt x="72" y="40"/>
                  </a:lnTo>
                  <a:lnTo>
                    <a:pt x="72" y="43"/>
                  </a:lnTo>
                  <a:lnTo>
                    <a:pt x="71" y="45"/>
                  </a:lnTo>
                  <a:lnTo>
                    <a:pt x="70" y="46"/>
                  </a:lnTo>
                  <a:lnTo>
                    <a:pt x="65" y="48"/>
                  </a:lnTo>
                  <a:lnTo>
                    <a:pt x="59" y="51"/>
                  </a:lnTo>
                  <a:lnTo>
                    <a:pt x="59" y="51"/>
                  </a:lnTo>
                  <a:lnTo>
                    <a:pt x="62" y="54"/>
                  </a:lnTo>
                  <a:lnTo>
                    <a:pt x="62" y="55"/>
                  </a:lnTo>
                  <a:lnTo>
                    <a:pt x="60" y="56"/>
                  </a:lnTo>
                  <a:lnTo>
                    <a:pt x="60" y="58"/>
                  </a:lnTo>
                  <a:lnTo>
                    <a:pt x="60" y="59"/>
                  </a:lnTo>
                  <a:lnTo>
                    <a:pt x="61" y="61"/>
                  </a:lnTo>
                  <a:lnTo>
                    <a:pt x="61" y="63"/>
                  </a:lnTo>
                  <a:lnTo>
                    <a:pt x="58" y="64"/>
                  </a:lnTo>
                  <a:lnTo>
                    <a:pt x="54" y="63"/>
                  </a:lnTo>
                  <a:lnTo>
                    <a:pt x="49" y="61"/>
                  </a:lnTo>
                  <a:lnTo>
                    <a:pt x="48" y="61"/>
                  </a:lnTo>
                  <a:lnTo>
                    <a:pt x="46" y="63"/>
                  </a:lnTo>
                  <a:lnTo>
                    <a:pt x="44" y="62"/>
                  </a:lnTo>
                  <a:lnTo>
                    <a:pt x="43" y="61"/>
                  </a:lnTo>
                  <a:lnTo>
                    <a:pt x="40" y="58"/>
                  </a:lnTo>
                  <a:lnTo>
                    <a:pt x="39" y="56"/>
                  </a:lnTo>
                  <a:lnTo>
                    <a:pt x="38" y="54"/>
                  </a:lnTo>
                  <a:lnTo>
                    <a:pt x="37" y="54"/>
                  </a:lnTo>
                  <a:lnTo>
                    <a:pt x="36" y="55"/>
                  </a:lnTo>
                  <a:lnTo>
                    <a:pt x="35" y="57"/>
                  </a:lnTo>
                  <a:lnTo>
                    <a:pt x="33" y="61"/>
                  </a:lnTo>
                  <a:lnTo>
                    <a:pt x="31" y="62"/>
                  </a:lnTo>
                  <a:lnTo>
                    <a:pt x="29" y="62"/>
                  </a:lnTo>
                  <a:lnTo>
                    <a:pt x="25" y="62"/>
                  </a:lnTo>
                  <a:lnTo>
                    <a:pt x="22" y="62"/>
                  </a:lnTo>
                  <a:lnTo>
                    <a:pt x="19" y="61"/>
                  </a:lnTo>
                  <a:lnTo>
                    <a:pt x="19" y="61"/>
                  </a:lnTo>
                  <a:lnTo>
                    <a:pt x="19" y="62"/>
                  </a:lnTo>
                  <a:lnTo>
                    <a:pt x="18" y="63"/>
                  </a:lnTo>
                  <a:lnTo>
                    <a:pt x="16" y="64"/>
                  </a:lnTo>
                  <a:lnTo>
                    <a:pt x="8" y="62"/>
                  </a:lnTo>
                  <a:lnTo>
                    <a:pt x="7" y="60"/>
                  </a:lnTo>
                  <a:lnTo>
                    <a:pt x="8" y="60"/>
                  </a:lnTo>
                  <a:lnTo>
                    <a:pt x="11" y="57"/>
                  </a:lnTo>
                  <a:lnTo>
                    <a:pt x="13" y="58"/>
                  </a:lnTo>
                  <a:lnTo>
                    <a:pt x="15" y="57"/>
                  </a:lnTo>
                  <a:lnTo>
                    <a:pt x="16" y="56"/>
                  </a:lnTo>
                  <a:lnTo>
                    <a:pt x="14" y="53"/>
                  </a:lnTo>
                  <a:lnTo>
                    <a:pt x="11" y="50"/>
                  </a:lnTo>
                  <a:lnTo>
                    <a:pt x="9" y="48"/>
                  </a:lnTo>
                  <a:lnTo>
                    <a:pt x="7" y="47"/>
                  </a:lnTo>
                  <a:lnTo>
                    <a:pt x="6" y="46"/>
                  </a:lnTo>
                  <a:lnTo>
                    <a:pt x="8" y="41"/>
                  </a:lnTo>
                  <a:lnTo>
                    <a:pt x="7" y="40"/>
                  </a:lnTo>
                  <a:lnTo>
                    <a:pt x="4" y="40"/>
                  </a:lnTo>
                  <a:lnTo>
                    <a:pt x="4" y="39"/>
                  </a:lnTo>
                  <a:lnTo>
                    <a:pt x="4" y="38"/>
                  </a:lnTo>
                  <a:lnTo>
                    <a:pt x="4" y="37"/>
                  </a:lnTo>
                  <a:lnTo>
                    <a:pt x="6" y="35"/>
                  </a:lnTo>
                  <a:lnTo>
                    <a:pt x="8" y="33"/>
                  </a:lnTo>
                  <a:lnTo>
                    <a:pt x="8" y="32"/>
                  </a:lnTo>
                  <a:lnTo>
                    <a:pt x="8" y="31"/>
                  </a:lnTo>
                  <a:lnTo>
                    <a:pt x="6" y="30"/>
                  </a:lnTo>
                  <a:lnTo>
                    <a:pt x="4" y="29"/>
                  </a:lnTo>
                  <a:lnTo>
                    <a:pt x="3" y="29"/>
                  </a:lnTo>
                  <a:lnTo>
                    <a:pt x="2" y="29"/>
                  </a:lnTo>
                  <a:lnTo>
                    <a:pt x="1" y="29"/>
                  </a:lnTo>
                  <a:lnTo>
                    <a:pt x="0" y="27"/>
                  </a:lnTo>
                  <a:lnTo>
                    <a:pt x="1" y="25"/>
                  </a:lnTo>
                  <a:lnTo>
                    <a:pt x="3" y="22"/>
                  </a:lnTo>
                  <a:lnTo>
                    <a:pt x="6" y="20"/>
                  </a:lnTo>
                  <a:lnTo>
                    <a:pt x="8" y="19"/>
                  </a:lnTo>
                  <a:lnTo>
                    <a:pt x="10" y="18"/>
                  </a:lnTo>
                  <a:lnTo>
                    <a:pt x="10" y="16"/>
                  </a:lnTo>
                  <a:lnTo>
                    <a:pt x="12" y="16"/>
                  </a:lnTo>
                  <a:lnTo>
                    <a:pt x="14" y="16"/>
                  </a:lnTo>
                  <a:lnTo>
                    <a:pt x="17" y="16"/>
                  </a:lnTo>
                  <a:lnTo>
                    <a:pt x="20" y="17"/>
                  </a:lnTo>
                  <a:lnTo>
                    <a:pt x="23" y="18"/>
                  </a:lnTo>
                  <a:lnTo>
                    <a:pt x="28" y="19"/>
                  </a:lnTo>
                  <a:lnTo>
                    <a:pt x="33" y="20"/>
                  </a:lnTo>
                  <a:lnTo>
                    <a:pt x="34" y="20"/>
                  </a:lnTo>
                  <a:lnTo>
                    <a:pt x="35" y="20"/>
                  </a:lnTo>
                  <a:lnTo>
                    <a:pt x="37" y="21"/>
                  </a:lnTo>
                  <a:lnTo>
                    <a:pt x="38" y="20"/>
                  </a:lnTo>
                  <a:lnTo>
                    <a:pt x="38" y="19"/>
                  </a:lnTo>
                  <a:lnTo>
                    <a:pt x="41" y="18"/>
                  </a:lnTo>
                  <a:lnTo>
                    <a:pt x="43" y="16"/>
                  </a:lnTo>
                  <a:lnTo>
                    <a:pt x="45" y="14"/>
                  </a:lnTo>
                  <a:lnTo>
                    <a:pt x="46" y="13"/>
                  </a:lnTo>
                  <a:lnTo>
                    <a:pt x="48" y="12"/>
                  </a:lnTo>
                  <a:lnTo>
                    <a:pt x="49" y="11"/>
                  </a:lnTo>
                  <a:lnTo>
                    <a:pt x="51" y="11"/>
                  </a:lnTo>
                  <a:lnTo>
                    <a:pt x="58" y="10"/>
                  </a:lnTo>
                  <a:lnTo>
                    <a:pt x="65" y="11"/>
                  </a:lnTo>
                  <a:lnTo>
                    <a:pt x="68" y="9"/>
                  </a:lnTo>
                  <a:lnTo>
                    <a:pt x="71" y="7"/>
                  </a:lnTo>
                  <a:lnTo>
                    <a:pt x="75" y="7"/>
                  </a:lnTo>
                  <a:lnTo>
                    <a:pt x="75" y="7"/>
                  </a:lnTo>
                  <a:lnTo>
                    <a:pt x="81" y="8"/>
                  </a:lnTo>
                  <a:lnTo>
                    <a:pt x="81" y="7"/>
                  </a:lnTo>
                  <a:lnTo>
                    <a:pt x="81" y="7"/>
                  </a:lnTo>
                  <a:lnTo>
                    <a:pt x="81" y="3"/>
                  </a:lnTo>
                  <a:lnTo>
                    <a:pt x="83" y="1"/>
                  </a:lnTo>
                  <a:lnTo>
                    <a:pt x="85" y="0"/>
                  </a:lnTo>
                  <a:lnTo>
                    <a:pt x="91" y="0"/>
                  </a:lnTo>
                  <a:lnTo>
                    <a:pt x="92" y="2"/>
                  </a:lnTo>
                  <a:lnTo>
                    <a:pt x="92" y="4"/>
                  </a:lnTo>
                  <a:lnTo>
                    <a:pt x="93" y="6"/>
                  </a:lnTo>
                  <a:lnTo>
                    <a:pt x="94" y="7"/>
                  </a:lnTo>
                  <a:lnTo>
                    <a:pt x="94" y="8"/>
                  </a:lnTo>
                  <a:lnTo>
                    <a:pt x="94" y="10"/>
                  </a:lnTo>
                  <a:lnTo>
                    <a:pt x="95" y="12"/>
                  </a:lnTo>
                  <a:lnTo>
                    <a:pt x="98" y="1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19" name="Slovakia">
              <a:extLst>
                <a:ext uri="{FF2B5EF4-FFF2-40B4-BE49-F238E27FC236}">
                  <a16:creationId xmlns:a16="http://schemas.microsoft.com/office/drawing/2014/main" id="{FFE0CA98-0DC4-41B6-A182-F9D709A26EBD}"/>
                </a:ext>
              </a:extLst>
            </p:cNvPr>
            <p:cNvSpPr>
              <a:spLocks/>
            </p:cNvSpPr>
            <p:nvPr/>
          </p:nvSpPr>
          <p:spPr bwMode="auto">
            <a:xfrm>
              <a:off x="6325719" y="3136016"/>
              <a:ext cx="169632" cy="74542"/>
            </a:xfrm>
            <a:custGeom>
              <a:avLst/>
              <a:gdLst>
                <a:gd name="T0" fmla="*/ 177 w 177"/>
                <a:gd name="T1" fmla="*/ 27 h 87"/>
                <a:gd name="T2" fmla="*/ 172 w 177"/>
                <a:gd name="T3" fmla="*/ 35 h 87"/>
                <a:gd name="T4" fmla="*/ 165 w 177"/>
                <a:gd name="T5" fmla="*/ 49 h 87"/>
                <a:gd name="T6" fmla="*/ 153 w 177"/>
                <a:gd name="T7" fmla="*/ 60 h 87"/>
                <a:gd name="T8" fmla="*/ 149 w 177"/>
                <a:gd name="T9" fmla="*/ 57 h 87"/>
                <a:gd name="T10" fmla="*/ 147 w 177"/>
                <a:gd name="T11" fmla="*/ 53 h 87"/>
                <a:gd name="T12" fmla="*/ 141 w 177"/>
                <a:gd name="T13" fmla="*/ 50 h 87"/>
                <a:gd name="T14" fmla="*/ 128 w 177"/>
                <a:gd name="T15" fmla="*/ 51 h 87"/>
                <a:gd name="T16" fmla="*/ 113 w 177"/>
                <a:gd name="T17" fmla="*/ 51 h 87"/>
                <a:gd name="T18" fmla="*/ 102 w 177"/>
                <a:gd name="T19" fmla="*/ 65 h 87"/>
                <a:gd name="T20" fmla="*/ 92 w 177"/>
                <a:gd name="T21" fmla="*/ 68 h 87"/>
                <a:gd name="T22" fmla="*/ 84 w 177"/>
                <a:gd name="T23" fmla="*/ 66 h 87"/>
                <a:gd name="T24" fmla="*/ 75 w 177"/>
                <a:gd name="T25" fmla="*/ 72 h 87"/>
                <a:gd name="T26" fmla="*/ 59 w 177"/>
                <a:gd name="T27" fmla="*/ 79 h 87"/>
                <a:gd name="T28" fmla="*/ 59 w 177"/>
                <a:gd name="T29" fmla="*/ 85 h 87"/>
                <a:gd name="T30" fmla="*/ 40 w 177"/>
                <a:gd name="T31" fmla="*/ 87 h 87"/>
                <a:gd name="T32" fmla="*/ 24 w 177"/>
                <a:gd name="T33" fmla="*/ 85 h 87"/>
                <a:gd name="T34" fmla="*/ 14 w 177"/>
                <a:gd name="T35" fmla="*/ 76 h 87"/>
                <a:gd name="T36" fmla="*/ 9 w 177"/>
                <a:gd name="T37" fmla="*/ 75 h 87"/>
                <a:gd name="T38" fmla="*/ 3 w 177"/>
                <a:gd name="T39" fmla="*/ 66 h 87"/>
                <a:gd name="T40" fmla="*/ 1 w 177"/>
                <a:gd name="T41" fmla="*/ 52 h 87"/>
                <a:gd name="T42" fmla="*/ 3 w 177"/>
                <a:gd name="T43" fmla="*/ 48 h 87"/>
                <a:gd name="T44" fmla="*/ 8 w 177"/>
                <a:gd name="T45" fmla="*/ 36 h 87"/>
                <a:gd name="T46" fmla="*/ 19 w 177"/>
                <a:gd name="T47" fmla="*/ 37 h 87"/>
                <a:gd name="T48" fmla="*/ 30 w 177"/>
                <a:gd name="T49" fmla="*/ 32 h 87"/>
                <a:gd name="T50" fmla="*/ 34 w 177"/>
                <a:gd name="T51" fmla="*/ 28 h 87"/>
                <a:gd name="T52" fmla="*/ 39 w 177"/>
                <a:gd name="T53" fmla="*/ 23 h 87"/>
                <a:gd name="T54" fmla="*/ 40 w 177"/>
                <a:gd name="T55" fmla="*/ 17 h 87"/>
                <a:gd name="T56" fmla="*/ 48 w 177"/>
                <a:gd name="T57" fmla="*/ 10 h 87"/>
                <a:gd name="T58" fmla="*/ 54 w 177"/>
                <a:gd name="T59" fmla="*/ 5 h 87"/>
                <a:gd name="T60" fmla="*/ 61 w 177"/>
                <a:gd name="T61" fmla="*/ 5 h 87"/>
                <a:gd name="T62" fmla="*/ 65 w 177"/>
                <a:gd name="T63" fmla="*/ 7 h 87"/>
                <a:gd name="T64" fmla="*/ 74 w 177"/>
                <a:gd name="T65" fmla="*/ 4 h 87"/>
                <a:gd name="T66" fmla="*/ 80 w 177"/>
                <a:gd name="T67" fmla="*/ 0 h 87"/>
                <a:gd name="T68" fmla="*/ 85 w 177"/>
                <a:gd name="T69" fmla="*/ 7 h 87"/>
                <a:gd name="T70" fmla="*/ 87 w 177"/>
                <a:gd name="T71" fmla="*/ 10 h 87"/>
                <a:gd name="T72" fmla="*/ 91 w 177"/>
                <a:gd name="T73" fmla="*/ 14 h 87"/>
                <a:gd name="T74" fmla="*/ 90 w 177"/>
                <a:gd name="T75" fmla="*/ 19 h 87"/>
                <a:gd name="T76" fmla="*/ 95 w 177"/>
                <a:gd name="T77" fmla="*/ 18 h 87"/>
                <a:gd name="T78" fmla="*/ 103 w 177"/>
                <a:gd name="T79" fmla="*/ 14 h 87"/>
                <a:gd name="T80" fmla="*/ 109 w 177"/>
                <a:gd name="T81" fmla="*/ 10 h 87"/>
                <a:gd name="T82" fmla="*/ 113 w 177"/>
                <a:gd name="T83" fmla="*/ 10 h 87"/>
                <a:gd name="T84" fmla="*/ 121 w 177"/>
                <a:gd name="T85" fmla="*/ 11 h 87"/>
                <a:gd name="T86" fmla="*/ 127 w 177"/>
                <a:gd name="T87" fmla="*/ 14 h 87"/>
                <a:gd name="T88" fmla="*/ 133 w 177"/>
                <a:gd name="T89" fmla="*/ 9 h 87"/>
                <a:gd name="T90" fmla="*/ 149 w 177"/>
                <a:gd name="T91" fmla="*/ 9 h 87"/>
                <a:gd name="T92" fmla="*/ 159 w 177"/>
                <a:gd name="T93" fmla="*/ 15 h 87"/>
                <a:gd name="T94" fmla="*/ 166 w 177"/>
                <a:gd name="T95" fmla="*/ 2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 h="87">
                  <a:moveTo>
                    <a:pt x="177" y="25"/>
                  </a:moveTo>
                  <a:lnTo>
                    <a:pt x="177" y="25"/>
                  </a:lnTo>
                  <a:lnTo>
                    <a:pt x="177" y="27"/>
                  </a:lnTo>
                  <a:lnTo>
                    <a:pt x="175" y="30"/>
                  </a:lnTo>
                  <a:lnTo>
                    <a:pt x="174" y="32"/>
                  </a:lnTo>
                  <a:lnTo>
                    <a:pt x="172" y="35"/>
                  </a:lnTo>
                  <a:lnTo>
                    <a:pt x="170" y="41"/>
                  </a:lnTo>
                  <a:lnTo>
                    <a:pt x="169" y="44"/>
                  </a:lnTo>
                  <a:lnTo>
                    <a:pt x="165" y="49"/>
                  </a:lnTo>
                  <a:lnTo>
                    <a:pt x="164" y="57"/>
                  </a:lnTo>
                  <a:lnTo>
                    <a:pt x="164" y="57"/>
                  </a:lnTo>
                  <a:lnTo>
                    <a:pt x="153" y="60"/>
                  </a:lnTo>
                  <a:lnTo>
                    <a:pt x="151" y="60"/>
                  </a:lnTo>
                  <a:lnTo>
                    <a:pt x="150" y="58"/>
                  </a:lnTo>
                  <a:lnTo>
                    <a:pt x="149" y="57"/>
                  </a:lnTo>
                  <a:lnTo>
                    <a:pt x="149" y="56"/>
                  </a:lnTo>
                  <a:lnTo>
                    <a:pt x="148" y="54"/>
                  </a:lnTo>
                  <a:lnTo>
                    <a:pt x="147" y="53"/>
                  </a:lnTo>
                  <a:lnTo>
                    <a:pt x="145" y="51"/>
                  </a:lnTo>
                  <a:lnTo>
                    <a:pt x="143" y="50"/>
                  </a:lnTo>
                  <a:lnTo>
                    <a:pt x="141" y="50"/>
                  </a:lnTo>
                  <a:lnTo>
                    <a:pt x="135" y="52"/>
                  </a:lnTo>
                  <a:lnTo>
                    <a:pt x="131" y="52"/>
                  </a:lnTo>
                  <a:lnTo>
                    <a:pt x="128" y="51"/>
                  </a:lnTo>
                  <a:lnTo>
                    <a:pt x="125" y="50"/>
                  </a:lnTo>
                  <a:lnTo>
                    <a:pt x="118" y="50"/>
                  </a:lnTo>
                  <a:lnTo>
                    <a:pt x="113" y="51"/>
                  </a:lnTo>
                  <a:lnTo>
                    <a:pt x="113" y="53"/>
                  </a:lnTo>
                  <a:lnTo>
                    <a:pt x="108" y="62"/>
                  </a:lnTo>
                  <a:lnTo>
                    <a:pt x="102" y="65"/>
                  </a:lnTo>
                  <a:lnTo>
                    <a:pt x="96" y="69"/>
                  </a:lnTo>
                  <a:lnTo>
                    <a:pt x="95" y="70"/>
                  </a:lnTo>
                  <a:lnTo>
                    <a:pt x="92" y="68"/>
                  </a:lnTo>
                  <a:lnTo>
                    <a:pt x="89" y="66"/>
                  </a:lnTo>
                  <a:lnTo>
                    <a:pt x="86" y="65"/>
                  </a:lnTo>
                  <a:lnTo>
                    <a:pt x="84" y="66"/>
                  </a:lnTo>
                  <a:lnTo>
                    <a:pt x="82" y="68"/>
                  </a:lnTo>
                  <a:lnTo>
                    <a:pt x="81" y="71"/>
                  </a:lnTo>
                  <a:lnTo>
                    <a:pt x="75" y="72"/>
                  </a:lnTo>
                  <a:lnTo>
                    <a:pt x="64" y="73"/>
                  </a:lnTo>
                  <a:lnTo>
                    <a:pt x="60" y="76"/>
                  </a:lnTo>
                  <a:lnTo>
                    <a:pt x="59" y="79"/>
                  </a:lnTo>
                  <a:lnTo>
                    <a:pt x="59" y="81"/>
                  </a:lnTo>
                  <a:lnTo>
                    <a:pt x="60" y="83"/>
                  </a:lnTo>
                  <a:lnTo>
                    <a:pt x="59" y="85"/>
                  </a:lnTo>
                  <a:lnTo>
                    <a:pt x="58" y="86"/>
                  </a:lnTo>
                  <a:lnTo>
                    <a:pt x="50" y="86"/>
                  </a:lnTo>
                  <a:lnTo>
                    <a:pt x="40" y="87"/>
                  </a:lnTo>
                  <a:lnTo>
                    <a:pt x="34" y="86"/>
                  </a:lnTo>
                  <a:lnTo>
                    <a:pt x="28" y="86"/>
                  </a:lnTo>
                  <a:lnTo>
                    <a:pt x="24" y="85"/>
                  </a:lnTo>
                  <a:lnTo>
                    <a:pt x="19" y="81"/>
                  </a:lnTo>
                  <a:lnTo>
                    <a:pt x="14" y="76"/>
                  </a:lnTo>
                  <a:lnTo>
                    <a:pt x="14" y="76"/>
                  </a:lnTo>
                  <a:lnTo>
                    <a:pt x="13" y="76"/>
                  </a:lnTo>
                  <a:lnTo>
                    <a:pt x="10" y="75"/>
                  </a:lnTo>
                  <a:lnTo>
                    <a:pt x="9" y="75"/>
                  </a:lnTo>
                  <a:lnTo>
                    <a:pt x="7" y="74"/>
                  </a:lnTo>
                  <a:lnTo>
                    <a:pt x="6" y="72"/>
                  </a:lnTo>
                  <a:lnTo>
                    <a:pt x="3" y="66"/>
                  </a:lnTo>
                  <a:lnTo>
                    <a:pt x="0" y="58"/>
                  </a:lnTo>
                  <a:lnTo>
                    <a:pt x="0" y="55"/>
                  </a:lnTo>
                  <a:lnTo>
                    <a:pt x="1" y="52"/>
                  </a:lnTo>
                  <a:lnTo>
                    <a:pt x="2" y="50"/>
                  </a:lnTo>
                  <a:lnTo>
                    <a:pt x="3" y="48"/>
                  </a:lnTo>
                  <a:lnTo>
                    <a:pt x="3" y="48"/>
                  </a:lnTo>
                  <a:lnTo>
                    <a:pt x="4" y="44"/>
                  </a:lnTo>
                  <a:lnTo>
                    <a:pt x="6" y="39"/>
                  </a:lnTo>
                  <a:lnTo>
                    <a:pt x="8" y="36"/>
                  </a:lnTo>
                  <a:lnTo>
                    <a:pt x="10" y="35"/>
                  </a:lnTo>
                  <a:lnTo>
                    <a:pt x="13" y="36"/>
                  </a:lnTo>
                  <a:lnTo>
                    <a:pt x="19" y="37"/>
                  </a:lnTo>
                  <a:lnTo>
                    <a:pt x="24" y="36"/>
                  </a:lnTo>
                  <a:lnTo>
                    <a:pt x="28" y="34"/>
                  </a:lnTo>
                  <a:lnTo>
                    <a:pt x="30" y="32"/>
                  </a:lnTo>
                  <a:lnTo>
                    <a:pt x="32" y="30"/>
                  </a:lnTo>
                  <a:lnTo>
                    <a:pt x="33" y="29"/>
                  </a:lnTo>
                  <a:lnTo>
                    <a:pt x="34" y="28"/>
                  </a:lnTo>
                  <a:lnTo>
                    <a:pt x="37" y="27"/>
                  </a:lnTo>
                  <a:lnTo>
                    <a:pt x="38" y="26"/>
                  </a:lnTo>
                  <a:lnTo>
                    <a:pt x="39" y="23"/>
                  </a:lnTo>
                  <a:lnTo>
                    <a:pt x="39" y="20"/>
                  </a:lnTo>
                  <a:lnTo>
                    <a:pt x="40" y="18"/>
                  </a:lnTo>
                  <a:lnTo>
                    <a:pt x="40" y="17"/>
                  </a:lnTo>
                  <a:lnTo>
                    <a:pt x="47" y="13"/>
                  </a:lnTo>
                  <a:lnTo>
                    <a:pt x="47" y="11"/>
                  </a:lnTo>
                  <a:lnTo>
                    <a:pt x="48" y="10"/>
                  </a:lnTo>
                  <a:lnTo>
                    <a:pt x="50" y="9"/>
                  </a:lnTo>
                  <a:lnTo>
                    <a:pt x="52" y="7"/>
                  </a:lnTo>
                  <a:lnTo>
                    <a:pt x="54" y="5"/>
                  </a:lnTo>
                  <a:lnTo>
                    <a:pt x="57" y="6"/>
                  </a:lnTo>
                  <a:lnTo>
                    <a:pt x="59" y="5"/>
                  </a:lnTo>
                  <a:lnTo>
                    <a:pt x="61" y="5"/>
                  </a:lnTo>
                  <a:lnTo>
                    <a:pt x="61" y="4"/>
                  </a:lnTo>
                  <a:lnTo>
                    <a:pt x="65" y="5"/>
                  </a:lnTo>
                  <a:lnTo>
                    <a:pt x="65" y="7"/>
                  </a:lnTo>
                  <a:lnTo>
                    <a:pt x="66" y="10"/>
                  </a:lnTo>
                  <a:lnTo>
                    <a:pt x="71" y="10"/>
                  </a:lnTo>
                  <a:lnTo>
                    <a:pt x="74" y="4"/>
                  </a:lnTo>
                  <a:lnTo>
                    <a:pt x="76" y="4"/>
                  </a:lnTo>
                  <a:lnTo>
                    <a:pt x="79" y="2"/>
                  </a:lnTo>
                  <a:lnTo>
                    <a:pt x="80" y="0"/>
                  </a:lnTo>
                  <a:lnTo>
                    <a:pt x="82" y="1"/>
                  </a:lnTo>
                  <a:lnTo>
                    <a:pt x="83" y="5"/>
                  </a:lnTo>
                  <a:lnTo>
                    <a:pt x="85" y="7"/>
                  </a:lnTo>
                  <a:lnTo>
                    <a:pt x="86" y="9"/>
                  </a:lnTo>
                  <a:lnTo>
                    <a:pt x="86" y="9"/>
                  </a:lnTo>
                  <a:lnTo>
                    <a:pt x="87" y="10"/>
                  </a:lnTo>
                  <a:lnTo>
                    <a:pt x="89" y="10"/>
                  </a:lnTo>
                  <a:lnTo>
                    <a:pt x="91" y="11"/>
                  </a:lnTo>
                  <a:lnTo>
                    <a:pt x="91" y="14"/>
                  </a:lnTo>
                  <a:lnTo>
                    <a:pt x="91" y="16"/>
                  </a:lnTo>
                  <a:lnTo>
                    <a:pt x="91" y="18"/>
                  </a:lnTo>
                  <a:lnTo>
                    <a:pt x="90" y="19"/>
                  </a:lnTo>
                  <a:lnTo>
                    <a:pt x="92" y="20"/>
                  </a:lnTo>
                  <a:lnTo>
                    <a:pt x="94" y="19"/>
                  </a:lnTo>
                  <a:lnTo>
                    <a:pt x="95" y="18"/>
                  </a:lnTo>
                  <a:lnTo>
                    <a:pt x="100" y="20"/>
                  </a:lnTo>
                  <a:lnTo>
                    <a:pt x="101" y="16"/>
                  </a:lnTo>
                  <a:lnTo>
                    <a:pt x="103" y="14"/>
                  </a:lnTo>
                  <a:lnTo>
                    <a:pt x="105" y="13"/>
                  </a:lnTo>
                  <a:lnTo>
                    <a:pt x="107" y="11"/>
                  </a:lnTo>
                  <a:lnTo>
                    <a:pt x="109" y="10"/>
                  </a:lnTo>
                  <a:lnTo>
                    <a:pt x="110" y="11"/>
                  </a:lnTo>
                  <a:lnTo>
                    <a:pt x="111" y="10"/>
                  </a:lnTo>
                  <a:lnTo>
                    <a:pt x="113" y="10"/>
                  </a:lnTo>
                  <a:lnTo>
                    <a:pt x="114" y="11"/>
                  </a:lnTo>
                  <a:lnTo>
                    <a:pt x="117" y="10"/>
                  </a:lnTo>
                  <a:lnTo>
                    <a:pt x="121" y="11"/>
                  </a:lnTo>
                  <a:lnTo>
                    <a:pt x="123" y="13"/>
                  </a:lnTo>
                  <a:lnTo>
                    <a:pt x="125" y="14"/>
                  </a:lnTo>
                  <a:lnTo>
                    <a:pt x="127" y="14"/>
                  </a:lnTo>
                  <a:lnTo>
                    <a:pt x="129" y="13"/>
                  </a:lnTo>
                  <a:lnTo>
                    <a:pt x="131" y="9"/>
                  </a:lnTo>
                  <a:lnTo>
                    <a:pt x="133" y="9"/>
                  </a:lnTo>
                  <a:lnTo>
                    <a:pt x="136" y="8"/>
                  </a:lnTo>
                  <a:lnTo>
                    <a:pt x="140" y="8"/>
                  </a:lnTo>
                  <a:lnTo>
                    <a:pt x="149" y="9"/>
                  </a:lnTo>
                  <a:lnTo>
                    <a:pt x="151" y="11"/>
                  </a:lnTo>
                  <a:lnTo>
                    <a:pt x="157" y="12"/>
                  </a:lnTo>
                  <a:lnTo>
                    <a:pt x="159" y="15"/>
                  </a:lnTo>
                  <a:lnTo>
                    <a:pt x="160" y="17"/>
                  </a:lnTo>
                  <a:lnTo>
                    <a:pt x="161" y="19"/>
                  </a:lnTo>
                  <a:lnTo>
                    <a:pt x="166" y="21"/>
                  </a:lnTo>
                  <a:lnTo>
                    <a:pt x="175" y="25"/>
                  </a:lnTo>
                  <a:lnTo>
                    <a:pt x="177" y="25"/>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20" name="Ukraine">
              <a:extLst>
                <a:ext uri="{FF2B5EF4-FFF2-40B4-BE49-F238E27FC236}">
                  <a16:creationId xmlns:a16="http://schemas.microsoft.com/office/drawing/2014/main" id="{A36B2FDC-C1BB-46FF-A192-43C009D1F2B2}"/>
                </a:ext>
              </a:extLst>
            </p:cNvPr>
            <p:cNvSpPr>
              <a:spLocks noEditPoints="1"/>
            </p:cNvSpPr>
            <p:nvPr/>
          </p:nvSpPr>
          <p:spPr bwMode="auto">
            <a:xfrm>
              <a:off x="6481591" y="3020488"/>
              <a:ext cx="542375" cy="317780"/>
            </a:xfrm>
            <a:custGeom>
              <a:avLst/>
              <a:gdLst>
                <a:gd name="T0" fmla="*/ 454 w 561"/>
                <a:gd name="T1" fmla="*/ 268 h 374"/>
                <a:gd name="T2" fmla="*/ 403 w 561"/>
                <a:gd name="T3" fmla="*/ 298 h 374"/>
                <a:gd name="T4" fmla="*/ 397 w 561"/>
                <a:gd name="T5" fmla="*/ 303 h 374"/>
                <a:gd name="T6" fmla="*/ 438 w 561"/>
                <a:gd name="T7" fmla="*/ 327 h 374"/>
                <a:gd name="T8" fmla="*/ 427 w 561"/>
                <a:gd name="T9" fmla="*/ 345 h 374"/>
                <a:gd name="T10" fmla="*/ 379 w 561"/>
                <a:gd name="T11" fmla="*/ 367 h 374"/>
                <a:gd name="T12" fmla="*/ 356 w 561"/>
                <a:gd name="T13" fmla="*/ 343 h 374"/>
                <a:gd name="T14" fmla="*/ 348 w 561"/>
                <a:gd name="T15" fmla="*/ 313 h 374"/>
                <a:gd name="T16" fmla="*/ 323 w 561"/>
                <a:gd name="T17" fmla="*/ 299 h 374"/>
                <a:gd name="T18" fmla="*/ 303 w 561"/>
                <a:gd name="T19" fmla="*/ 282 h 374"/>
                <a:gd name="T20" fmla="*/ 319 w 561"/>
                <a:gd name="T21" fmla="*/ 278 h 374"/>
                <a:gd name="T22" fmla="*/ 304 w 561"/>
                <a:gd name="T23" fmla="*/ 258 h 374"/>
                <a:gd name="T24" fmla="*/ 281 w 561"/>
                <a:gd name="T25" fmla="*/ 275 h 374"/>
                <a:gd name="T26" fmla="*/ 242 w 561"/>
                <a:gd name="T27" fmla="*/ 314 h 374"/>
                <a:gd name="T28" fmla="*/ 227 w 561"/>
                <a:gd name="T29" fmla="*/ 329 h 374"/>
                <a:gd name="T30" fmla="*/ 197 w 561"/>
                <a:gd name="T31" fmla="*/ 334 h 374"/>
                <a:gd name="T32" fmla="*/ 201 w 561"/>
                <a:gd name="T33" fmla="*/ 315 h 374"/>
                <a:gd name="T34" fmla="*/ 213 w 561"/>
                <a:gd name="T35" fmla="*/ 282 h 374"/>
                <a:gd name="T36" fmla="*/ 228 w 561"/>
                <a:gd name="T37" fmla="*/ 282 h 374"/>
                <a:gd name="T38" fmla="*/ 249 w 561"/>
                <a:gd name="T39" fmla="*/ 285 h 374"/>
                <a:gd name="T40" fmla="*/ 232 w 561"/>
                <a:gd name="T41" fmla="*/ 256 h 374"/>
                <a:gd name="T42" fmla="*/ 219 w 561"/>
                <a:gd name="T43" fmla="*/ 237 h 374"/>
                <a:gd name="T44" fmla="*/ 214 w 561"/>
                <a:gd name="T45" fmla="*/ 215 h 374"/>
                <a:gd name="T46" fmla="*/ 193 w 561"/>
                <a:gd name="T47" fmla="*/ 204 h 374"/>
                <a:gd name="T48" fmla="*/ 170 w 561"/>
                <a:gd name="T49" fmla="*/ 190 h 374"/>
                <a:gd name="T50" fmla="*/ 140 w 561"/>
                <a:gd name="T51" fmla="*/ 200 h 374"/>
                <a:gd name="T52" fmla="*/ 92 w 561"/>
                <a:gd name="T53" fmla="*/ 224 h 374"/>
                <a:gd name="T54" fmla="*/ 60 w 561"/>
                <a:gd name="T55" fmla="*/ 214 h 374"/>
                <a:gd name="T56" fmla="*/ 25 w 561"/>
                <a:gd name="T57" fmla="*/ 213 h 374"/>
                <a:gd name="T58" fmla="*/ 14 w 561"/>
                <a:gd name="T59" fmla="*/ 205 h 374"/>
                <a:gd name="T60" fmla="*/ 0 w 561"/>
                <a:gd name="T61" fmla="*/ 193 h 374"/>
                <a:gd name="T62" fmla="*/ 21 w 561"/>
                <a:gd name="T63" fmla="*/ 164 h 374"/>
                <a:gd name="T64" fmla="*/ 16 w 561"/>
                <a:gd name="T65" fmla="*/ 139 h 374"/>
                <a:gd name="T66" fmla="*/ 59 w 561"/>
                <a:gd name="T67" fmla="*/ 95 h 374"/>
                <a:gd name="T68" fmla="*/ 61 w 561"/>
                <a:gd name="T69" fmla="*/ 74 h 374"/>
                <a:gd name="T70" fmla="*/ 46 w 561"/>
                <a:gd name="T71" fmla="*/ 38 h 374"/>
                <a:gd name="T72" fmla="*/ 74 w 561"/>
                <a:gd name="T73" fmla="*/ 24 h 374"/>
                <a:gd name="T74" fmla="*/ 133 w 561"/>
                <a:gd name="T75" fmla="*/ 26 h 374"/>
                <a:gd name="T76" fmla="*/ 171 w 561"/>
                <a:gd name="T77" fmla="*/ 38 h 374"/>
                <a:gd name="T78" fmla="*/ 189 w 561"/>
                <a:gd name="T79" fmla="*/ 38 h 374"/>
                <a:gd name="T80" fmla="*/ 214 w 561"/>
                <a:gd name="T81" fmla="*/ 40 h 374"/>
                <a:gd name="T82" fmla="*/ 236 w 561"/>
                <a:gd name="T83" fmla="*/ 46 h 374"/>
                <a:gd name="T84" fmla="*/ 265 w 561"/>
                <a:gd name="T85" fmla="*/ 48 h 374"/>
                <a:gd name="T86" fmla="*/ 282 w 561"/>
                <a:gd name="T87" fmla="*/ 15 h 374"/>
                <a:gd name="T88" fmla="*/ 317 w 561"/>
                <a:gd name="T89" fmla="*/ 12 h 374"/>
                <a:gd name="T90" fmla="*/ 358 w 561"/>
                <a:gd name="T91" fmla="*/ 1 h 374"/>
                <a:gd name="T92" fmla="*/ 374 w 561"/>
                <a:gd name="T93" fmla="*/ 36 h 374"/>
                <a:gd name="T94" fmla="*/ 386 w 561"/>
                <a:gd name="T95" fmla="*/ 56 h 374"/>
                <a:gd name="T96" fmla="*/ 410 w 561"/>
                <a:gd name="T97" fmla="*/ 66 h 374"/>
                <a:gd name="T98" fmla="*/ 414 w 561"/>
                <a:gd name="T99" fmla="*/ 87 h 374"/>
                <a:gd name="T100" fmla="*/ 440 w 561"/>
                <a:gd name="T101" fmla="*/ 102 h 374"/>
                <a:gd name="T102" fmla="*/ 472 w 561"/>
                <a:gd name="T103" fmla="*/ 98 h 374"/>
                <a:gd name="T104" fmla="*/ 500 w 561"/>
                <a:gd name="T105" fmla="*/ 119 h 374"/>
                <a:gd name="T106" fmla="*/ 532 w 561"/>
                <a:gd name="T107" fmla="*/ 124 h 374"/>
                <a:gd name="T108" fmla="*/ 560 w 561"/>
                <a:gd name="T109" fmla="*/ 137 h 374"/>
                <a:gd name="T110" fmla="*/ 548 w 561"/>
                <a:gd name="T111" fmla="*/ 164 h 374"/>
                <a:gd name="T112" fmla="*/ 547 w 561"/>
                <a:gd name="T113" fmla="*/ 181 h 374"/>
                <a:gd name="T114" fmla="*/ 556 w 561"/>
                <a:gd name="T115" fmla="*/ 199 h 374"/>
                <a:gd name="T116" fmla="*/ 523 w 561"/>
                <a:gd name="T117" fmla="*/ 218 h 374"/>
                <a:gd name="T118" fmla="*/ 501 w 561"/>
                <a:gd name="T119" fmla="*/ 243 h 374"/>
                <a:gd name="T120" fmla="*/ 308 w 561"/>
                <a:gd name="T121" fmla="*/ 2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1" h="374">
                  <a:moveTo>
                    <a:pt x="502" y="254"/>
                  </a:moveTo>
                  <a:lnTo>
                    <a:pt x="502" y="254"/>
                  </a:lnTo>
                  <a:lnTo>
                    <a:pt x="501" y="254"/>
                  </a:lnTo>
                  <a:lnTo>
                    <a:pt x="490" y="253"/>
                  </a:lnTo>
                  <a:lnTo>
                    <a:pt x="481" y="254"/>
                  </a:lnTo>
                  <a:lnTo>
                    <a:pt x="474" y="262"/>
                  </a:lnTo>
                  <a:lnTo>
                    <a:pt x="471" y="262"/>
                  </a:lnTo>
                  <a:lnTo>
                    <a:pt x="465" y="263"/>
                  </a:lnTo>
                  <a:lnTo>
                    <a:pt x="462" y="266"/>
                  </a:lnTo>
                  <a:lnTo>
                    <a:pt x="457" y="271"/>
                  </a:lnTo>
                  <a:lnTo>
                    <a:pt x="454" y="268"/>
                  </a:lnTo>
                  <a:lnTo>
                    <a:pt x="450" y="268"/>
                  </a:lnTo>
                  <a:lnTo>
                    <a:pt x="446" y="270"/>
                  </a:lnTo>
                  <a:lnTo>
                    <a:pt x="441" y="273"/>
                  </a:lnTo>
                  <a:lnTo>
                    <a:pt x="439" y="274"/>
                  </a:lnTo>
                  <a:lnTo>
                    <a:pt x="434" y="273"/>
                  </a:lnTo>
                  <a:lnTo>
                    <a:pt x="427" y="275"/>
                  </a:lnTo>
                  <a:lnTo>
                    <a:pt x="414" y="286"/>
                  </a:lnTo>
                  <a:lnTo>
                    <a:pt x="410" y="294"/>
                  </a:lnTo>
                  <a:lnTo>
                    <a:pt x="408" y="295"/>
                  </a:lnTo>
                  <a:lnTo>
                    <a:pt x="406" y="297"/>
                  </a:lnTo>
                  <a:lnTo>
                    <a:pt x="403" y="298"/>
                  </a:lnTo>
                  <a:lnTo>
                    <a:pt x="402" y="298"/>
                  </a:lnTo>
                  <a:lnTo>
                    <a:pt x="408" y="292"/>
                  </a:lnTo>
                  <a:lnTo>
                    <a:pt x="410" y="290"/>
                  </a:lnTo>
                  <a:lnTo>
                    <a:pt x="411" y="289"/>
                  </a:lnTo>
                  <a:lnTo>
                    <a:pt x="411" y="286"/>
                  </a:lnTo>
                  <a:lnTo>
                    <a:pt x="409" y="283"/>
                  </a:lnTo>
                  <a:lnTo>
                    <a:pt x="404" y="291"/>
                  </a:lnTo>
                  <a:lnTo>
                    <a:pt x="401" y="292"/>
                  </a:lnTo>
                  <a:lnTo>
                    <a:pt x="397" y="294"/>
                  </a:lnTo>
                  <a:lnTo>
                    <a:pt x="397" y="300"/>
                  </a:lnTo>
                  <a:lnTo>
                    <a:pt x="397" y="303"/>
                  </a:lnTo>
                  <a:lnTo>
                    <a:pt x="399" y="308"/>
                  </a:lnTo>
                  <a:lnTo>
                    <a:pt x="402" y="316"/>
                  </a:lnTo>
                  <a:lnTo>
                    <a:pt x="410" y="328"/>
                  </a:lnTo>
                  <a:lnTo>
                    <a:pt x="413" y="332"/>
                  </a:lnTo>
                  <a:lnTo>
                    <a:pt x="416" y="333"/>
                  </a:lnTo>
                  <a:lnTo>
                    <a:pt x="419" y="333"/>
                  </a:lnTo>
                  <a:lnTo>
                    <a:pt x="425" y="330"/>
                  </a:lnTo>
                  <a:lnTo>
                    <a:pt x="427" y="329"/>
                  </a:lnTo>
                  <a:lnTo>
                    <a:pt x="433" y="331"/>
                  </a:lnTo>
                  <a:lnTo>
                    <a:pt x="435" y="328"/>
                  </a:lnTo>
                  <a:lnTo>
                    <a:pt x="438" y="327"/>
                  </a:lnTo>
                  <a:lnTo>
                    <a:pt x="442" y="327"/>
                  </a:lnTo>
                  <a:lnTo>
                    <a:pt x="446" y="328"/>
                  </a:lnTo>
                  <a:lnTo>
                    <a:pt x="451" y="330"/>
                  </a:lnTo>
                  <a:lnTo>
                    <a:pt x="449" y="334"/>
                  </a:lnTo>
                  <a:lnTo>
                    <a:pt x="447" y="337"/>
                  </a:lnTo>
                  <a:lnTo>
                    <a:pt x="446" y="340"/>
                  </a:lnTo>
                  <a:lnTo>
                    <a:pt x="445" y="344"/>
                  </a:lnTo>
                  <a:lnTo>
                    <a:pt x="440" y="346"/>
                  </a:lnTo>
                  <a:lnTo>
                    <a:pt x="434" y="346"/>
                  </a:lnTo>
                  <a:lnTo>
                    <a:pt x="429" y="347"/>
                  </a:lnTo>
                  <a:lnTo>
                    <a:pt x="427" y="345"/>
                  </a:lnTo>
                  <a:lnTo>
                    <a:pt x="425" y="344"/>
                  </a:lnTo>
                  <a:lnTo>
                    <a:pt x="423" y="343"/>
                  </a:lnTo>
                  <a:lnTo>
                    <a:pt x="419" y="342"/>
                  </a:lnTo>
                  <a:lnTo>
                    <a:pt x="416" y="343"/>
                  </a:lnTo>
                  <a:lnTo>
                    <a:pt x="413" y="348"/>
                  </a:lnTo>
                  <a:lnTo>
                    <a:pt x="406" y="352"/>
                  </a:lnTo>
                  <a:lnTo>
                    <a:pt x="404" y="356"/>
                  </a:lnTo>
                  <a:lnTo>
                    <a:pt x="398" y="355"/>
                  </a:lnTo>
                  <a:lnTo>
                    <a:pt x="393" y="356"/>
                  </a:lnTo>
                  <a:lnTo>
                    <a:pt x="385" y="359"/>
                  </a:lnTo>
                  <a:lnTo>
                    <a:pt x="379" y="367"/>
                  </a:lnTo>
                  <a:lnTo>
                    <a:pt x="373" y="372"/>
                  </a:lnTo>
                  <a:lnTo>
                    <a:pt x="368" y="374"/>
                  </a:lnTo>
                  <a:lnTo>
                    <a:pt x="363" y="373"/>
                  </a:lnTo>
                  <a:lnTo>
                    <a:pt x="360" y="372"/>
                  </a:lnTo>
                  <a:lnTo>
                    <a:pt x="353" y="367"/>
                  </a:lnTo>
                  <a:lnTo>
                    <a:pt x="354" y="365"/>
                  </a:lnTo>
                  <a:lnTo>
                    <a:pt x="354" y="364"/>
                  </a:lnTo>
                  <a:lnTo>
                    <a:pt x="356" y="361"/>
                  </a:lnTo>
                  <a:lnTo>
                    <a:pt x="358" y="351"/>
                  </a:lnTo>
                  <a:lnTo>
                    <a:pt x="358" y="348"/>
                  </a:lnTo>
                  <a:lnTo>
                    <a:pt x="356" y="343"/>
                  </a:lnTo>
                  <a:lnTo>
                    <a:pt x="351" y="339"/>
                  </a:lnTo>
                  <a:lnTo>
                    <a:pt x="347" y="340"/>
                  </a:lnTo>
                  <a:lnTo>
                    <a:pt x="345" y="339"/>
                  </a:lnTo>
                  <a:lnTo>
                    <a:pt x="337" y="332"/>
                  </a:lnTo>
                  <a:lnTo>
                    <a:pt x="332" y="331"/>
                  </a:lnTo>
                  <a:lnTo>
                    <a:pt x="327" y="333"/>
                  </a:lnTo>
                  <a:lnTo>
                    <a:pt x="325" y="332"/>
                  </a:lnTo>
                  <a:lnTo>
                    <a:pt x="324" y="329"/>
                  </a:lnTo>
                  <a:lnTo>
                    <a:pt x="334" y="321"/>
                  </a:lnTo>
                  <a:lnTo>
                    <a:pt x="344" y="314"/>
                  </a:lnTo>
                  <a:lnTo>
                    <a:pt x="348" y="313"/>
                  </a:lnTo>
                  <a:lnTo>
                    <a:pt x="354" y="310"/>
                  </a:lnTo>
                  <a:lnTo>
                    <a:pt x="360" y="305"/>
                  </a:lnTo>
                  <a:lnTo>
                    <a:pt x="359" y="301"/>
                  </a:lnTo>
                  <a:lnTo>
                    <a:pt x="358" y="299"/>
                  </a:lnTo>
                  <a:lnTo>
                    <a:pt x="355" y="299"/>
                  </a:lnTo>
                  <a:lnTo>
                    <a:pt x="353" y="300"/>
                  </a:lnTo>
                  <a:lnTo>
                    <a:pt x="347" y="297"/>
                  </a:lnTo>
                  <a:lnTo>
                    <a:pt x="345" y="295"/>
                  </a:lnTo>
                  <a:lnTo>
                    <a:pt x="337" y="297"/>
                  </a:lnTo>
                  <a:lnTo>
                    <a:pt x="333" y="297"/>
                  </a:lnTo>
                  <a:lnTo>
                    <a:pt x="323" y="299"/>
                  </a:lnTo>
                  <a:lnTo>
                    <a:pt x="318" y="297"/>
                  </a:lnTo>
                  <a:lnTo>
                    <a:pt x="309" y="291"/>
                  </a:lnTo>
                  <a:lnTo>
                    <a:pt x="306" y="290"/>
                  </a:lnTo>
                  <a:lnTo>
                    <a:pt x="303" y="290"/>
                  </a:lnTo>
                  <a:lnTo>
                    <a:pt x="301" y="288"/>
                  </a:lnTo>
                  <a:lnTo>
                    <a:pt x="303" y="287"/>
                  </a:lnTo>
                  <a:lnTo>
                    <a:pt x="305" y="287"/>
                  </a:lnTo>
                  <a:lnTo>
                    <a:pt x="308" y="287"/>
                  </a:lnTo>
                  <a:lnTo>
                    <a:pt x="308" y="286"/>
                  </a:lnTo>
                  <a:lnTo>
                    <a:pt x="308" y="284"/>
                  </a:lnTo>
                  <a:lnTo>
                    <a:pt x="303" y="282"/>
                  </a:lnTo>
                  <a:lnTo>
                    <a:pt x="299" y="282"/>
                  </a:lnTo>
                  <a:lnTo>
                    <a:pt x="296" y="280"/>
                  </a:lnTo>
                  <a:lnTo>
                    <a:pt x="294" y="278"/>
                  </a:lnTo>
                  <a:lnTo>
                    <a:pt x="299" y="278"/>
                  </a:lnTo>
                  <a:lnTo>
                    <a:pt x="304" y="279"/>
                  </a:lnTo>
                  <a:lnTo>
                    <a:pt x="312" y="280"/>
                  </a:lnTo>
                  <a:lnTo>
                    <a:pt x="319" y="282"/>
                  </a:lnTo>
                  <a:lnTo>
                    <a:pt x="321" y="280"/>
                  </a:lnTo>
                  <a:lnTo>
                    <a:pt x="325" y="276"/>
                  </a:lnTo>
                  <a:lnTo>
                    <a:pt x="326" y="275"/>
                  </a:lnTo>
                  <a:lnTo>
                    <a:pt x="319" y="278"/>
                  </a:lnTo>
                  <a:lnTo>
                    <a:pt x="312" y="276"/>
                  </a:lnTo>
                  <a:lnTo>
                    <a:pt x="309" y="274"/>
                  </a:lnTo>
                  <a:lnTo>
                    <a:pt x="307" y="271"/>
                  </a:lnTo>
                  <a:lnTo>
                    <a:pt x="306" y="268"/>
                  </a:lnTo>
                  <a:lnTo>
                    <a:pt x="307" y="264"/>
                  </a:lnTo>
                  <a:lnTo>
                    <a:pt x="306" y="259"/>
                  </a:lnTo>
                  <a:lnTo>
                    <a:pt x="304" y="253"/>
                  </a:lnTo>
                  <a:lnTo>
                    <a:pt x="303" y="251"/>
                  </a:lnTo>
                  <a:lnTo>
                    <a:pt x="300" y="248"/>
                  </a:lnTo>
                  <a:lnTo>
                    <a:pt x="303" y="254"/>
                  </a:lnTo>
                  <a:lnTo>
                    <a:pt x="304" y="258"/>
                  </a:lnTo>
                  <a:lnTo>
                    <a:pt x="305" y="261"/>
                  </a:lnTo>
                  <a:lnTo>
                    <a:pt x="305" y="270"/>
                  </a:lnTo>
                  <a:lnTo>
                    <a:pt x="304" y="274"/>
                  </a:lnTo>
                  <a:lnTo>
                    <a:pt x="301" y="274"/>
                  </a:lnTo>
                  <a:lnTo>
                    <a:pt x="297" y="274"/>
                  </a:lnTo>
                  <a:lnTo>
                    <a:pt x="293" y="273"/>
                  </a:lnTo>
                  <a:lnTo>
                    <a:pt x="294" y="268"/>
                  </a:lnTo>
                  <a:lnTo>
                    <a:pt x="292" y="270"/>
                  </a:lnTo>
                  <a:lnTo>
                    <a:pt x="289" y="275"/>
                  </a:lnTo>
                  <a:lnTo>
                    <a:pt x="287" y="275"/>
                  </a:lnTo>
                  <a:lnTo>
                    <a:pt x="281" y="275"/>
                  </a:lnTo>
                  <a:lnTo>
                    <a:pt x="270" y="278"/>
                  </a:lnTo>
                  <a:lnTo>
                    <a:pt x="270" y="282"/>
                  </a:lnTo>
                  <a:lnTo>
                    <a:pt x="268" y="286"/>
                  </a:lnTo>
                  <a:lnTo>
                    <a:pt x="267" y="289"/>
                  </a:lnTo>
                  <a:lnTo>
                    <a:pt x="266" y="291"/>
                  </a:lnTo>
                  <a:lnTo>
                    <a:pt x="262" y="298"/>
                  </a:lnTo>
                  <a:lnTo>
                    <a:pt x="261" y="299"/>
                  </a:lnTo>
                  <a:lnTo>
                    <a:pt x="252" y="309"/>
                  </a:lnTo>
                  <a:lnTo>
                    <a:pt x="251" y="310"/>
                  </a:lnTo>
                  <a:lnTo>
                    <a:pt x="246" y="312"/>
                  </a:lnTo>
                  <a:lnTo>
                    <a:pt x="242" y="314"/>
                  </a:lnTo>
                  <a:lnTo>
                    <a:pt x="240" y="315"/>
                  </a:lnTo>
                  <a:lnTo>
                    <a:pt x="236" y="314"/>
                  </a:lnTo>
                  <a:lnTo>
                    <a:pt x="234" y="315"/>
                  </a:lnTo>
                  <a:lnTo>
                    <a:pt x="233" y="317"/>
                  </a:lnTo>
                  <a:lnTo>
                    <a:pt x="233" y="321"/>
                  </a:lnTo>
                  <a:lnTo>
                    <a:pt x="235" y="323"/>
                  </a:lnTo>
                  <a:lnTo>
                    <a:pt x="237" y="332"/>
                  </a:lnTo>
                  <a:lnTo>
                    <a:pt x="236" y="336"/>
                  </a:lnTo>
                  <a:lnTo>
                    <a:pt x="235" y="333"/>
                  </a:lnTo>
                  <a:lnTo>
                    <a:pt x="232" y="331"/>
                  </a:lnTo>
                  <a:lnTo>
                    <a:pt x="227" y="329"/>
                  </a:lnTo>
                  <a:lnTo>
                    <a:pt x="221" y="329"/>
                  </a:lnTo>
                  <a:lnTo>
                    <a:pt x="215" y="333"/>
                  </a:lnTo>
                  <a:lnTo>
                    <a:pt x="211" y="334"/>
                  </a:lnTo>
                  <a:lnTo>
                    <a:pt x="209" y="334"/>
                  </a:lnTo>
                  <a:lnTo>
                    <a:pt x="208" y="334"/>
                  </a:lnTo>
                  <a:lnTo>
                    <a:pt x="207" y="335"/>
                  </a:lnTo>
                  <a:lnTo>
                    <a:pt x="207" y="336"/>
                  </a:lnTo>
                  <a:lnTo>
                    <a:pt x="208" y="336"/>
                  </a:lnTo>
                  <a:lnTo>
                    <a:pt x="208" y="337"/>
                  </a:lnTo>
                  <a:lnTo>
                    <a:pt x="207" y="337"/>
                  </a:lnTo>
                  <a:lnTo>
                    <a:pt x="197" y="334"/>
                  </a:lnTo>
                  <a:lnTo>
                    <a:pt x="193" y="332"/>
                  </a:lnTo>
                  <a:lnTo>
                    <a:pt x="190" y="327"/>
                  </a:lnTo>
                  <a:lnTo>
                    <a:pt x="191" y="326"/>
                  </a:lnTo>
                  <a:lnTo>
                    <a:pt x="193" y="325"/>
                  </a:lnTo>
                  <a:lnTo>
                    <a:pt x="198" y="325"/>
                  </a:lnTo>
                  <a:lnTo>
                    <a:pt x="199" y="324"/>
                  </a:lnTo>
                  <a:lnTo>
                    <a:pt x="199" y="323"/>
                  </a:lnTo>
                  <a:lnTo>
                    <a:pt x="199" y="322"/>
                  </a:lnTo>
                  <a:lnTo>
                    <a:pt x="199" y="320"/>
                  </a:lnTo>
                  <a:lnTo>
                    <a:pt x="199" y="318"/>
                  </a:lnTo>
                  <a:lnTo>
                    <a:pt x="201" y="315"/>
                  </a:lnTo>
                  <a:lnTo>
                    <a:pt x="204" y="312"/>
                  </a:lnTo>
                  <a:lnTo>
                    <a:pt x="206" y="310"/>
                  </a:lnTo>
                  <a:lnTo>
                    <a:pt x="206" y="306"/>
                  </a:lnTo>
                  <a:lnTo>
                    <a:pt x="210" y="304"/>
                  </a:lnTo>
                  <a:lnTo>
                    <a:pt x="213" y="301"/>
                  </a:lnTo>
                  <a:lnTo>
                    <a:pt x="214" y="297"/>
                  </a:lnTo>
                  <a:lnTo>
                    <a:pt x="215" y="295"/>
                  </a:lnTo>
                  <a:lnTo>
                    <a:pt x="213" y="290"/>
                  </a:lnTo>
                  <a:lnTo>
                    <a:pt x="212" y="287"/>
                  </a:lnTo>
                  <a:lnTo>
                    <a:pt x="212" y="284"/>
                  </a:lnTo>
                  <a:lnTo>
                    <a:pt x="213" y="282"/>
                  </a:lnTo>
                  <a:lnTo>
                    <a:pt x="216" y="281"/>
                  </a:lnTo>
                  <a:lnTo>
                    <a:pt x="219" y="279"/>
                  </a:lnTo>
                  <a:lnTo>
                    <a:pt x="220" y="279"/>
                  </a:lnTo>
                  <a:lnTo>
                    <a:pt x="221" y="280"/>
                  </a:lnTo>
                  <a:lnTo>
                    <a:pt x="221" y="286"/>
                  </a:lnTo>
                  <a:lnTo>
                    <a:pt x="221" y="286"/>
                  </a:lnTo>
                  <a:lnTo>
                    <a:pt x="222" y="285"/>
                  </a:lnTo>
                  <a:lnTo>
                    <a:pt x="224" y="282"/>
                  </a:lnTo>
                  <a:lnTo>
                    <a:pt x="225" y="283"/>
                  </a:lnTo>
                  <a:lnTo>
                    <a:pt x="227" y="283"/>
                  </a:lnTo>
                  <a:lnTo>
                    <a:pt x="228" y="282"/>
                  </a:lnTo>
                  <a:lnTo>
                    <a:pt x="229" y="283"/>
                  </a:lnTo>
                  <a:lnTo>
                    <a:pt x="230" y="283"/>
                  </a:lnTo>
                  <a:lnTo>
                    <a:pt x="232" y="285"/>
                  </a:lnTo>
                  <a:lnTo>
                    <a:pt x="234" y="285"/>
                  </a:lnTo>
                  <a:lnTo>
                    <a:pt x="235" y="284"/>
                  </a:lnTo>
                  <a:lnTo>
                    <a:pt x="236" y="283"/>
                  </a:lnTo>
                  <a:lnTo>
                    <a:pt x="238" y="283"/>
                  </a:lnTo>
                  <a:lnTo>
                    <a:pt x="240" y="287"/>
                  </a:lnTo>
                  <a:lnTo>
                    <a:pt x="242" y="287"/>
                  </a:lnTo>
                  <a:lnTo>
                    <a:pt x="248" y="286"/>
                  </a:lnTo>
                  <a:lnTo>
                    <a:pt x="249" y="285"/>
                  </a:lnTo>
                  <a:lnTo>
                    <a:pt x="250" y="284"/>
                  </a:lnTo>
                  <a:lnTo>
                    <a:pt x="243" y="279"/>
                  </a:lnTo>
                  <a:lnTo>
                    <a:pt x="244" y="275"/>
                  </a:lnTo>
                  <a:lnTo>
                    <a:pt x="244" y="270"/>
                  </a:lnTo>
                  <a:lnTo>
                    <a:pt x="243" y="268"/>
                  </a:lnTo>
                  <a:lnTo>
                    <a:pt x="242" y="266"/>
                  </a:lnTo>
                  <a:lnTo>
                    <a:pt x="237" y="263"/>
                  </a:lnTo>
                  <a:lnTo>
                    <a:pt x="233" y="261"/>
                  </a:lnTo>
                  <a:lnTo>
                    <a:pt x="232" y="259"/>
                  </a:lnTo>
                  <a:lnTo>
                    <a:pt x="232" y="258"/>
                  </a:lnTo>
                  <a:lnTo>
                    <a:pt x="232" y="256"/>
                  </a:lnTo>
                  <a:lnTo>
                    <a:pt x="230" y="254"/>
                  </a:lnTo>
                  <a:lnTo>
                    <a:pt x="230" y="252"/>
                  </a:lnTo>
                  <a:lnTo>
                    <a:pt x="231" y="249"/>
                  </a:lnTo>
                  <a:lnTo>
                    <a:pt x="231" y="246"/>
                  </a:lnTo>
                  <a:lnTo>
                    <a:pt x="231" y="245"/>
                  </a:lnTo>
                  <a:lnTo>
                    <a:pt x="230" y="244"/>
                  </a:lnTo>
                  <a:lnTo>
                    <a:pt x="229" y="244"/>
                  </a:lnTo>
                  <a:lnTo>
                    <a:pt x="226" y="243"/>
                  </a:lnTo>
                  <a:lnTo>
                    <a:pt x="225" y="241"/>
                  </a:lnTo>
                  <a:lnTo>
                    <a:pt x="221" y="237"/>
                  </a:lnTo>
                  <a:lnTo>
                    <a:pt x="219" y="237"/>
                  </a:lnTo>
                  <a:lnTo>
                    <a:pt x="219" y="235"/>
                  </a:lnTo>
                  <a:lnTo>
                    <a:pt x="218" y="233"/>
                  </a:lnTo>
                  <a:lnTo>
                    <a:pt x="219" y="231"/>
                  </a:lnTo>
                  <a:lnTo>
                    <a:pt x="220" y="228"/>
                  </a:lnTo>
                  <a:lnTo>
                    <a:pt x="221" y="224"/>
                  </a:lnTo>
                  <a:lnTo>
                    <a:pt x="221" y="222"/>
                  </a:lnTo>
                  <a:lnTo>
                    <a:pt x="220" y="217"/>
                  </a:lnTo>
                  <a:lnTo>
                    <a:pt x="218" y="213"/>
                  </a:lnTo>
                  <a:lnTo>
                    <a:pt x="217" y="213"/>
                  </a:lnTo>
                  <a:lnTo>
                    <a:pt x="216" y="214"/>
                  </a:lnTo>
                  <a:lnTo>
                    <a:pt x="214" y="215"/>
                  </a:lnTo>
                  <a:lnTo>
                    <a:pt x="212" y="214"/>
                  </a:lnTo>
                  <a:lnTo>
                    <a:pt x="210" y="212"/>
                  </a:lnTo>
                  <a:lnTo>
                    <a:pt x="207" y="206"/>
                  </a:lnTo>
                  <a:lnTo>
                    <a:pt x="202" y="205"/>
                  </a:lnTo>
                  <a:lnTo>
                    <a:pt x="200" y="205"/>
                  </a:lnTo>
                  <a:lnTo>
                    <a:pt x="198" y="208"/>
                  </a:lnTo>
                  <a:lnTo>
                    <a:pt x="197" y="207"/>
                  </a:lnTo>
                  <a:lnTo>
                    <a:pt x="196" y="205"/>
                  </a:lnTo>
                  <a:lnTo>
                    <a:pt x="195" y="204"/>
                  </a:lnTo>
                  <a:lnTo>
                    <a:pt x="194" y="205"/>
                  </a:lnTo>
                  <a:lnTo>
                    <a:pt x="193" y="204"/>
                  </a:lnTo>
                  <a:lnTo>
                    <a:pt x="194" y="202"/>
                  </a:lnTo>
                  <a:lnTo>
                    <a:pt x="192" y="201"/>
                  </a:lnTo>
                  <a:lnTo>
                    <a:pt x="188" y="201"/>
                  </a:lnTo>
                  <a:lnTo>
                    <a:pt x="186" y="200"/>
                  </a:lnTo>
                  <a:lnTo>
                    <a:pt x="186" y="198"/>
                  </a:lnTo>
                  <a:lnTo>
                    <a:pt x="184" y="197"/>
                  </a:lnTo>
                  <a:lnTo>
                    <a:pt x="182" y="196"/>
                  </a:lnTo>
                  <a:lnTo>
                    <a:pt x="180" y="195"/>
                  </a:lnTo>
                  <a:lnTo>
                    <a:pt x="178" y="192"/>
                  </a:lnTo>
                  <a:lnTo>
                    <a:pt x="174" y="191"/>
                  </a:lnTo>
                  <a:lnTo>
                    <a:pt x="170" y="190"/>
                  </a:lnTo>
                  <a:lnTo>
                    <a:pt x="170" y="190"/>
                  </a:lnTo>
                  <a:lnTo>
                    <a:pt x="169" y="189"/>
                  </a:lnTo>
                  <a:lnTo>
                    <a:pt x="166" y="191"/>
                  </a:lnTo>
                  <a:lnTo>
                    <a:pt x="165" y="192"/>
                  </a:lnTo>
                  <a:lnTo>
                    <a:pt x="163" y="192"/>
                  </a:lnTo>
                  <a:lnTo>
                    <a:pt x="159" y="194"/>
                  </a:lnTo>
                  <a:lnTo>
                    <a:pt x="152" y="195"/>
                  </a:lnTo>
                  <a:lnTo>
                    <a:pt x="149" y="194"/>
                  </a:lnTo>
                  <a:lnTo>
                    <a:pt x="147" y="194"/>
                  </a:lnTo>
                  <a:lnTo>
                    <a:pt x="141" y="198"/>
                  </a:lnTo>
                  <a:lnTo>
                    <a:pt x="140" y="200"/>
                  </a:lnTo>
                  <a:lnTo>
                    <a:pt x="139" y="200"/>
                  </a:lnTo>
                  <a:lnTo>
                    <a:pt x="135" y="201"/>
                  </a:lnTo>
                  <a:lnTo>
                    <a:pt x="130" y="202"/>
                  </a:lnTo>
                  <a:lnTo>
                    <a:pt x="129" y="206"/>
                  </a:lnTo>
                  <a:lnTo>
                    <a:pt x="128" y="209"/>
                  </a:lnTo>
                  <a:lnTo>
                    <a:pt x="126" y="212"/>
                  </a:lnTo>
                  <a:lnTo>
                    <a:pt x="118" y="213"/>
                  </a:lnTo>
                  <a:lnTo>
                    <a:pt x="111" y="215"/>
                  </a:lnTo>
                  <a:lnTo>
                    <a:pt x="104" y="216"/>
                  </a:lnTo>
                  <a:lnTo>
                    <a:pt x="95" y="220"/>
                  </a:lnTo>
                  <a:lnTo>
                    <a:pt x="92" y="224"/>
                  </a:lnTo>
                  <a:lnTo>
                    <a:pt x="89" y="224"/>
                  </a:lnTo>
                  <a:lnTo>
                    <a:pt x="86" y="225"/>
                  </a:lnTo>
                  <a:lnTo>
                    <a:pt x="85" y="223"/>
                  </a:lnTo>
                  <a:lnTo>
                    <a:pt x="79" y="217"/>
                  </a:lnTo>
                  <a:lnTo>
                    <a:pt x="76" y="215"/>
                  </a:lnTo>
                  <a:lnTo>
                    <a:pt x="74" y="214"/>
                  </a:lnTo>
                  <a:lnTo>
                    <a:pt x="70" y="215"/>
                  </a:lnTo>
                  <a:lnTo>
                    <a:pt x="67" y="216"/>
                  </a:lnTo>
                  <a:lnTo>
                    <a:pt x="64" y="216"/>
                  </a:lnTo>
                  <a:lnTo>
                    <a:pt x="60" y="214"/>
                  </a:lnTo>
                  <a:lnTo>
                    <a:pt x="60" y="214"/>
                  </a:lnTo>
                  <a:lnTo>
                    <a:pt x="59" y="215"/>
                  </a:lnTo>
                  <a:lnTo>
                    <a:pt x="49" y="212"/>
                  </a:lnTo>
                  <a:lnTo>
                    <a:pt x="49" y="212"/>
                  </a:lnTo>
                  <a:lnTo>
                    <a:pt x="48" y="212"/>
                  </a:lnTo>
                  <a:lnTo>
                    <a:pt x="47" y="212"/>
                  </a:lnTo>
                  <a:lnTo>
                    <a:pt x="40" y="212"/>
                  </a:lnTo>
                  <a:lnTo>
                    <a:pt x="34" y="208"/>
                  </a:lnTo>
                  <a:lnTo>
                    <a:pt x="32" y="208"/>
                  </a:lnTo>
                  <a:lnTo>
                    <a:pt x="30" y="209"/>
                  </a:lnTo>
                  <a:lnTo>
                    <a:pt x="29" y="211"/>
                  </a:lnTo>
                  <a:lnTo>
                    <a:pt x="25" y="213"/>
                  </a:lnTo>
                  <a:lnTo>
                    <a:pt x="23" y="214"/>
                  </a:lnTo>
                  <a:lnTo>
                    <a:pt x="23" y="214"/>
                  </a:lnTo>
                  <a:lnTo>
                    <a:pt x="22" y="212"/>
                  </a:lnTo>
                  <a:lnTo>
                    <a:pt x="23" y="210"/>
                  </a:lnTo>
                  <a:lnTo>
                    <a:pt x="22" y="209"/>
                  </a:lnTo>
                  <a:lnTo>
                    <a:pt x="20" y="207"/>
                  </a:lnTo>
                  <a:lnTo>
                    <a:pt x="20" y="207"/>
                  </a:lnTo>
                  <a:lnTo>
                    <a:pt x="18" y="207"/>
                  </a:lnTo>
                  <a:lnTo>
                    <a:pt x="17" y="207"/>
                  </a:lnTo>
                  <a:lnTo>
                    <a:pt x="17" y="207"/>
                  </a:lnTo>
                  <a:lnTo>
                    <a:pt x="14" y="205"/>
                  </a:lnTo>
                  <a:lnTo>
                    <a:pt x="12" y="202"/>
                  </a:lnTo>
                  <a:lnTo>
                    <a:pt x="9" y="200"/>
                  </a:lnTo>
                  <a:lnTo>
                    <a:pt x="7" y="200"/>
                  </a:lnTo>
                  <a:lnTo>
                    <a:pt x="6" y="198"/>
                  </a:lnTo>
                  <a:lnTo>
                    <a:pt x="5" y="196"/>
                  </a:lnTo>
                  <a:lnTo>
                    <a:pt x="5" y="195"/>
                  </a:lnTo>
                  <a:lnTo>
                    <a:pt x="4" y="195"/>
                  </a:lnTo>
                  <a:lnTo>
                    <a:pt x="4" y="193"/>
                  </a:lnTo>
                  <a:lnTo>
                    <a:pt x="3" y="192"/>
                  </a:lnTo>
                  <a:lnTo>
                    <a:pt x="3" y="192"/>
                  </a:lnTo>
                  <a:lnTo>
                    <a:pt x="0" y="193"/>
                  </a:lnTo>
                  <a:lnTo>
                    <a:pt x="1" y="185"/>
                  </a:lnTo>
                  <a:lnTo>
                    <a:pt x="5" y="180"/>
                  </a:lnTo>
                  <a:lnTo>
                    <a:pt x="6" y="177"/>
                  </a:lnTo>
                  <a:lnTo>
                    <a:pt x="8" y="171"/>
                  </a:lnTo>
                  <a:lnTo>
                    <a:pt x="10" y="168"/>
                  </a:lnTo>
                  <a:lnTo>
                    <a:pt x="11" y="166"/>
                  </a:lnTo>
                  <a:lnTo>
                    <a:pt x="12" y="163"/>
                  </a:lnTo>
                  <a:lnTo>
                    <a:pt x="13" y="161"/>
                  </a:lnTo>
                  <a:lnTo>
                    <a:pt x="14" y="161"/>
                  </a:lnTo>
                  <a:lnTo>
                    <a:pt x="18" y="163"/>
                  </a:lnTo>
                  <a:lnTo>
                    <a:pt x="21" y="164"/>
                  </a:lnTo>
                  <a:lnTo>
                    <a:pt x="22" y="163"/>
                  </a:lnTo>
                  <a:lnTo>
                    <a:pt x="23" y="162"/>
                  </a:lnTo>
                  <a:lnTo>
                    <a:pt x="22" y="161"/>
                  </a:lnTo>
                  <a:lnTo>
                    <a:pt x="20" y="158"/>
                  </a:lnTo>
                  <a:lnTo>
                    <a:pt x="18" y="157"/>
                  </a:lnTo>
                  <a:lnTo>
                    <a:pt x="18" y="156"/>
                  </a:lnTo>
                  <a:lnTo>
                    <a:pt x="19" y="153"/>
                  </a:lnTo>
                  <a:lnTo>
                    <a:pt x="19" y="151"/>
                  </a:lnTo>
                  <a:lnTo>
                    <a:pt x="19" y="148"/>
                  </a:lnTo>
                  <a:lnTo>
                    <a:pt x="17" y="142"/>
                  </a:lnTo>
                  <a:lnTo>
                    <a:pt x="16" y="139"/>
                  </a:lnTo>
                  <a:lnTo>
                    <a:pt x="18" y="136"/>
                  </a:lnTo>
                  <a:lnTo>
                    <a:pt x="24" y="128"/>
                  </a:lnTo>
                  <a:lnTo>
                    <a:pt x="26" y="125"/>
                  </a:lnTo>
                  <a:lnTo>
                    <a:pt x="28" y="122"/>
                  </a:lnTo>
                  <a:lnTo>
                    <a:pt x="36" y="113"/>
                  </a:lnTo>
                  <a:lnTo>
                    <a:pt x="40" y="108"/>
                  </a:lnTo>
                  <a:lnTo>
                    <a:pt x="43" y="106"/>
                  </a:lnTo>
                  <a:lnTo>
                    <a:pt x="48" y="101"/>
                  </a:lnTo>
                  <a:lnTo>
                    <a:pt x="49" y="99"/>
                  </a:lnTo>
                  <a:lnTo>
                    <a:pt x="58" y="97"/>
                  </a:lnTo>
                  <a:lnTo>
                    <a:pt x="59" y="95"/>
                  </a:lnTo>
                  <a:lnTo>
                    <a:pt x="60" y="92"/>
                  </a:lnTo>
                  <a:lnTo>
                    <a:pt x="61" y="91"/>
                  </a:lnTo>
                  <a:lnTo>
                    <a:pt x="61" y="87"/>
                  </a:lnTo>
                  <a:lnTo>
                    <a:pt x="60" y="82"/>
                  </a:lnTo>
                  <a:lnTo>
                    <a:pt x="59" y="80"/>
                  </a:lnTo>
                  <a:lnTo>
                    <a:pt x="58" y="79"/>
                  </a:lnTo>
                  <a:lnTo>
                    <a:pt x="58" y="77"/>
                  </a:lnTo>
                  <a:lnTo>
                    <a:pt x="59" y="77"/>
                  </a:lnTo>
                  <a:lnTo>
                    <a:pt x="60" y="77"/>
                  </a:lnTo>
                  <a:lnTo>
                    <a:pt x="62" y="76"/>
                  </a:lnTo>
                  <a:lnTo>
                    <a:pt x="61" y="74"/>
                  </a:lnTo>
                  <a:lnTo>
                    <a:pt x="58" y="71"/>
                  </a:lnTo>
                  <a:lnTo>
                    <a:pt x="57" y="68"/>
                  </a:lnTo>
                  <a:lnTo>
                    <a:pt x="54" y="62"/>
                  </a:lnTo>
                  <a:lnTo>
                    <a:pt x="50" y="55"/>
                  </a:lnTo>
                  <a:lnTo>
                    <a:pt x="48" y="53"/>
                  </a:lnTo>
                  <a:lnTo>
                    <a:pt x="48" y="50"/>
                  </a:lnTo>
                  <a:lnTo>
                    <a:pt x="48" y="48"/>
                  </a:lnTo>
                  <a:lnTo>
                    <a:pt x="48" y="46"/>
                  </a:lnTo>
                  <a:lnTo>
                    <a:pt x="46" y="42"/>
                  </a:lnTo>
                  <a:lnTo>
                    <a:pt x="46" y="42"/>
                  </a:lnTo>
                  <a:lnTo>
                    <a:pt x="46" y="38"/>
                  </a:lnTo>
                  <a:lnTo>
                    <a:pt x="47" y="37"/>
                  </a:lnTo>
                  <a:lnTo>
                    <a:pt x="49" y="36"/>
                  </a:lnTo>
                  <a:lnTo>
                    <a:pt x="52" y="36"/>
                  </a:lnTo>
                  <a:lnTo>
                    <a:pt x="54" y="37"/>
                  </a:lnTo>
                  <a:lnTo>
                    <a:pt x="57" y="39"/>
                  </a:lnTo>
                  <a:lnTo>
                    <a:pt x="58" y="39"/>
                  </a:lnTo>
                  <a:lnTo>
                    <a:pt x="62" y="35"/>
                  </a:lnTo>
                  <a:lnTo>
                    <a:pt x="67" y="29"/>
                  </a:lnTo>
                  <a:lnTo>
                    <a:pt x="69" y="26"/>
                  </a:lnTo>
                  <a:lnTo>
                    <a:pt x="70" y="25"/>
                  </a:lnTo>
                  <a:lnTo>
                    <a:pt x="74" y="24"/>
                  </a:lnTo>
                  <a:lnTo>
                    <a:pt x="78" y="24"/>
                  </a:lnTo>
                  <a:lnTo>
                    <a:pt x="80" y="24"/>
                  </a:lnTo>
                  <a:lnTo>
                    <a:pt x="86" y="23"/>
                  </a:lnTo>
                  <a:lnTo>
                    <a:pt x="89" y="23"/>
                  </a:lnTo>
                  <a:lnTo>
                    <a:pt x="92" y="22"/>
                  </a:lnTo>
                  <a:lnTo>
                    <a:pt x="98" y="21"/>
                  </a:lnTo>
                  <a:lnTo>
                    <a:pt x="108" y="22"/>
                  </a:lnTo>
                  <a:lnTo>
                    <a:pt x="114" y="22"/>
                  </a:lnTo>
                  <a:lnTo>
                    <a:pt x="119" y="22"/>
                  </a:lnTo>
                  <a:lnTo>
                    <a:pt x="129" y="25"/>
                  </a:lnTo>
                  <a:lnTo>
                    <a:pt x="133" y="26"/>
                  </a:lnTo>
                  <a:lnTo>
                    <a:pt x="135" y="27"/>
                  </a:lnTo>
                  <a:lnTo>
                    <a:pt x="139" y="28"/>
                  </a:lnTo>
                  <a:lnTo>
                    <a:pt x="145" y="30"/>
                  </a:lnTo>
                  <a:lnTo>
                    <a:pt x="151" y="30"/>
                  </a:lnTo>
                  <a:lnTo>
                    <a:pt x="154" y="30"/>
                  </a:lnTo>
                  <a:lnTo>
                    <a:pt x="156" y="31"/>
                  </a:lnTo>
                  <a:lnTo>
                    <a:pt x="160" y="37"/>
                  </a:lnTo>
                  <a:lnTo>
                    <a:pt x="161" y="38"/>
                  </a:lnTo>
                  <a:lnTo>
                    <a:pt x="163" y="38"/>
                  </a:lnTo>
                  <a:lnTo>
                    <a:pt x="166" y="38"/>
                  </a:lnTo>
                  <a:lnTo>
                    <a:pt x="171" y="38"/>
                  </a:lnTo>
                  <a:lnTo>
                    <a:pt x="174" y="40"/>
                  </a:lnTo>
                  <a:lnTo>
                    <a:pt x="173" y="44"/>
                  </a:lnTo>
                  <a:lnTo>
                    <a:pt x="174" y="44"/>
                  </a:lnTo>
                  <a:lnTo>
                    <a:pt x="175" y="44"/>
                  </a:lnTo>
                  <a:lnTo>
                    <a:pt x="177" y="42"/>
                  </a:lnTo>
                  <a:lnTo>
                    <a:pt x="178" y="39"/>
                  </a:lnTo>
                  <a:lnTo>
                    <a:pt x="179" y="39"/>
                  </a:lnTo>
                  <a:lnTo>
                    <a:pt x="184" y="40"/>
                  </a:lnTo>
                  <a:lnTo>
                    <a:pt x="186" y="40"/>
                  </a:lnTo>
                  <a:lnTo>
                    <a:pt x="188" y="38"/>
                  </a:lnTo>
                  <a:lnTo>
                    <a:pt x="189" y="38"/>
                  </a:lnTo>
                  <a:lnTo>
                    <a:pt x="192" y="39"/>
                  </a:lnTo>
                  <a:lnTo>
                    <a:pt x="196" y="40"/>
                  </a:lnTo>
                  <a:lnTo>
                    <a:pt x="200" y="40"/>
                  </a:lnTo>
                  <a:lnTo>
                    <a:pt x="202" y="41"/>
                  </a:lnTo>
                  <a:lnTo>
                    <a:pt x="203" y="45"/>
                  </a:lnTo>
                  <a:lnTo>
                    <a:pt x="205" y="46"/>
                  </a:lnTo>
                  <a:lnTo>
                    <a:pt x="206" y="46"/>
                  </a:lnTo>
                  <a:lnTo>
                    <a:pt x="208" y="43"/>
                  </a:lnTo>
                  <a:lnTo>
                    <a:pt x="210" y="41"/>
                  </a:lnTo>
                  <a:lnTo>
                    <a:pt x="212" y="40"/>
                  </a:lnTo>
                  <a:lnTo>
                    <a:pt x="214" y="40"/>
                  </a:lnTo>
                  <a:lnTo>
                    <a:pt x="215" y="38"/>
                  </a:lnTo>
                  <a:lnTo>
                    <a:pt x="216" y="37"/>
                  </a:lnTo>
                  <a:lnTo>
                    <a:pt x="218" y="37"/>
                  </a:lnTo>
                  <a:lnTo>
                    <a:pt x="219" y="37"/>
                  </a:lnTo>
                  <a:lnTo>
                    <a:pt x="220" y="39"/>
                  </a:lnTo>
                  <a:lnTo>
                    <a:pt x="222" y="43"/>
                  </a:lnTo>
                  <a:lnTo>
                    <a:pt x="224" y="47"/>
                  </a:lnTo>
                  <a:lnTo>
                    <a:pt x="225" y="49"/>
                  </a:lnTo>
                  <a:lnTo>
                    <a:pt x="229" y="48"/>
                  </a:lnTo>
                  <a:lnTo>
                    <a:pt x="232" y="46"/>
                  </a:lnTo>
                  <a:lnTo>
                    <a:pt x="236" y="46"/>
                  </a:lnTo>
                  <a:lnTo>
                    <a:pt x="243" y="45"/>
                  </a:lnTo>
                  <a:lnTo>
                    <a:pt x="248" y="44"/>
                  </a:lnTo>
                  <a:lnTo>
                    <a:pt x="251" y="44"/>
                  </a:lnTo>
                  <a:lnTo>
                    <a:pt x="252" y="46"/>
                  </a:lnTo>
                  <a:lnTo>
                    <a:pt x="255" y="48"/>
                  </a:lnTo>
                  <a:lnTo>
                    <a:pt x="256" y="52"/>
                  </a:lnTo>
                  <a:lnTo>
                    <a:pt x="260" y="54"/>
                  </a:lnTo>
                  <a:lnTo>
                    <a:pt x="263" y="55"/>
                  </a:lnTo>
                  <a:lnTo>
                    <a:pt x="264" y="52"/>
                  </a:lnTo>
                  <a:lnTo>
                    <a:pt x="265" y="50"/>
                  </a:lnTo>
                  <a:lnTo>
                    <a:pt x="265" y="48"/>
                  </a:lnTo>
                  <a:lnTo>
                    <a:pt x="264" y="45"/>
                  </a:lnTo>
                  <a:lnTo>
                    <a:pt x="263" y="42"/>
                  </a:lnTo>
                  <a:lnTo>
                    <a:pt x="262" y="38"/>
                  </a:lnTo>
                  <a:lnTo>
                    <a:pt x="264" y="34"/>
                  </a:lnTo>
                  <a:lnTo>
                    <a:pt x="266" y="30"/>
                  </a:lnTo>
                  <a:lnTo>
                    <a:pt x="266" y="27"/>
                  </a:lnTo>
                  <a:lnTo>
                    <a:pt x="269" y="23"/>
                  </a:lnTo>
                  <a:lnTo>
                    <a:pt x="272" y="20"/>
                  </a:lnTo>
                  <a:lnTo>
                    <a:pt x="276" y="16"/>
                  </a:lnTo>
                  <a:lnTo>
                    <a:pt x="279" y="14"/>
                  </a:lnTo>
                  <a:lnTo>
                    <a:pt x="282" y="15"/>
                  </a:lnTo>
                  <a:lnTo>
                    <a:pt x="284" y="15"/>
                  </a:lnTo>
                  <a:lnTo>
                    <a:pt x="288" y="13"/>
                  </a:lnTo>
                  <a:lnTo>
                    <a:pt x="295" y="13"/>
                  </a:lnTo>
                  <a:lnTo>
                    <a:pt x="301" y="13"/>
                  </a:lnTo>
                  <a:lnTo>
                    <a:pt x="301" y="13"/>
                  </a:lnTo>
                  <a:lnTo>
                    <a:pt x="304" y="14"/>
                  </a:lnTo>
                  <a:lnTo>
                    <a:pt x="307" y="16"/>
                  </a:lnTo>
                  <a:lnTo>
                    <a:pt x="309" y="16"/>
                  </a:lnTo>
                  <a:lnTo>
                    <a:pt x="312" y="15"/>
                  </a:lnTo>
                  <a:lnTo>
                    <a:pt x="315" y="14"/>
                  </a:lnTo>
                  <a:lnTo>
                    <a:pt x="317" y="12"/>
                  </a:lnTo>
                  <a:lnTo>
                    <a:pt x="319" y="4"/>
                  </a:lnTo>
                  <a:lnTo>
                    <a:pt x="320" y="3"/>
                  </a:lnTo>
                  <a:lnTo>
                    <a:pt x="322" y="2"/>
                  </a:lnTo>
                  <a:lnTo>
                    <a:pt x="324" y="2"/>
                  </a:lnTo>
                  <a:lnTo>
                    <a:pt x="328" y="4"/>
                  </a:lnTo>
                  <a:lnTo>
                    <a:pt x="333" y="5"/>
                  </a:lnTo>
                  <a:lnTo>
                    <a:pt x="336" y="5"/>
                  </a:lnTo>
                  <a:lnTo>
                    <a:pt x="344" y="1"/>
                  </a:lnTo>
                  <a:lnTo>
                    <a:pt x="348" y="0"/>
                  </a:lnTo>
                  <a:lnTo>
                    <a:pt x="353" y="1"/>
                  </a:lnTo>
                  <a:lnTo>
                    <a:pt x="358" y="1"/>
                  </a:lnTo>
                  <a:lnTo>
                    <a:pt x="362" y="0"/>
                  </a:lnTo>
                  <a:lnTo>
                    <a:pt x="365" y="2"/>
                  </a:lnTo>
                  <a:lnTo>
                    <a:pt x="368" y="5"/>
                  </a:lnTo>
                  <a:lnTo>
                    <a:pt x="371" y="10"/>
                  </a:lnTo>
                  <a:lnTo>
                    <a:pt x="374" y="19"/>
                  </a:lnTo>
                  <a:lnTo>
                    <a:pt x="383" y="29"/>
                  </a:lnTo>
                  <a:lnTo>
                    <a:pt x="383" y="31"/>
                  </a:lnTo>
                  <a:lnTo>
                    <a:pt x="382" y="32"/>
                  </a:lnTo>
                  <a:lnTo>
                    <a:pt x="378" y="33"/>
                  </a:lnTo>
                  <a:lnTo>
                    <a:pt x="374" y="34"/>
                  </a:lnTo>
                  <a:lnTo>
                    <a:pt x="374" y="36"/>
                  </a:lnTo>
                  <a:lnTo>
                    <a:pt x="375" y="38"/>
                  </a:lnTo>
                  <a:lnTo>
                    <a:pt x="377" y="40"/>
                  </a:lnTo>
                  <a:lnTo>
                    <a:pt x="377" y="44"/>
                  </a:lnTo>
                  <a:lnTo>
                    <a:pt x="377" y="47"/>
                  </a:lnTo>
                  <a:lnTo>
                    <a:pt x="377" y="50"/>
                  </a:lnTo>
                  <a:lnTo>
                    <a:pt x="379" y="51"/>
                  </a:lnTo>
                  <a:lnTo>
                    <a:pt x="379" y="52"/>
                  </a:lnTo>
                  <a:lnTo>
                    <a:pt x="377" y="54"/>
                  </a:lnTo>
                  <a:lnTo>
                    <a:pt x="377" y="55"/>
                  </a:lnTo>
                  <a:lnTo>
                    <a:pt x="378" y="56"/>
                  </a:lnTo>
                  <a:lnTo>
                    <a:pt x="386" y="56"/>
                  </a:lnTo>
                  <a:lnTo>
                    <a:pt x="390" y="58"/>
                  </a:lnTo>
                  <a:lnTo>
                    <a:pt x="393" y="59"/>
                  </a:lnTo>
                  <a:lnTo>
                    <a:pt x="394" y="60"/>
                  </a:lnTo>
                  <a:lnTo>
                    <a:pt x="397" y="59"/>
                  </a:lnTo>
                  <a:lnTo>
                    <a:pt x="401" y="58"/>
                  </a:lnTo>
                  <a:lnTo>
                    <a:pt x="404" y="58"/>
                  </a:lnTo>
                  <a:lnTo>
                    <a:pt x="404" y="59"/>
                  </a:lnTo>
                  <a:lnTo>
                    <a:pt x="405" y="62"/>
                  </a:lnTo>
                  <a:lnTo>
                    <a:pt x="406" y="65"/>
                  </a:lnTo>
                  <a:lnTo>
                    <a:pt x="408" y="66"/>
                  </a:lnTo>
                  <a:lnTo>
                    <a:pt x="410" y="66"/>
                  </a:lnTo>
                  <a:lnTo>
                    <a:pt x="411" y="66"/>
                  </a:lnTo>
                  <a:lnTo>
                    <a:pt x="412" y="67"/>
                  </a:lnTo>
                  <a:lnTo>
                    <a:pt x="411" y="69"/>
                  </a:lnTo>
                  <a:lnTo>
                    <a:pt x="411" y="70"/>
                  </a:lnTo>
                  <a:lnTo>
                    <a:pt x="412" y="73"/>
                  </a:lnTo>
                  <a:lnTo>
                    <a:pt x="413" y="78"/>
                  </a:lnTo>
                  <a:lnTo>
                    <a:pt x="415" y="79"/>
                  </a:lnTo>
                  <a:lnTo>
                    <a:pt x="415" y="81"/>
                  </a:lnTo>
                  <a:lnTo>
                    <a:pt x="415" y="84"/>
                  </a:lnTo>
                  <a:lnTo>
                    <a:pt x="414" y="86"/>
                  </a:lnTo>
                  <a:lnTo>
                    <a:pt x="414" y="87"/>
                  </a:lnTo>
                  <a:lnTo>
                    <a:pt x="414" y="91"/>
                  </a:lnTo>
                  <a:lnTo>
                    <a:pt x="417" y="94"/>
                  </a:lnTo>
                  <a:lnTo>
                    <a:pt x="419" y="95"/>
                  </a:lnTo>
                  <a:lnTo>
                    <a:pt x="420" y="99"/>
                  </a:lnTo>
                  <a:lnTo>
                    <a:pt x="423" y="100"/>
                  </a:lnTo>
                  <a:lnTo>
                    <a:pt x="426" y="97"/>
                  </a:lnTo>
                  <a:lnTo>
                    <a:pt x="429" y="96"/>
                  </a:lnTo>
                  <a:lnTo>
                    <a:pt x="433" y="96"/>
                  </a:lnTo>
                  <a:lnTo>
                    <a:pt x="436" y="97"/>
                  </a:lnTo>
                  <a:lnTo>
                    <a:pt x="439" y="99"/>
                  </a:lnTo>
                  <a:lnTo>
                    <a:pt x="440" y="102"/>
                  </a:lnTo>
                  <a:lnTo>
                    <a:pt x="442" y="103"/>
                  </a:lnTo>
                  <a:lnTo>
                    <a:pt x="444" y="102"/>
                  </a:lnTo>
                  <a:lnTo>
                    <a:pt x="448" y="103"/>
                  </a:lnTo>
                  <a:lnTo>
                    <a:pt x="450" y="105"/>
                  </a:lnTo>
                  <a:lnTo>
                    <a:pt x="452" y="107"/>
                  </a:lnTo>
                  <a:lnTo>
                    <a:pt x="454" y="105"/>
                  </a:lnTo>
                  <a:lnTo>
                    <a:pt x="456" y="103"/>
                  </a:lnTo>
                  <a:lnTo>
                    <a:pt x="464" y="100"/>
                  </a:lnTo>
                  <a:lnTo>
                    <a:pt x="468" y="100"/>
                  </a:lnTo>
                  <a:lnTo>
                    <a:pt x="469" y="99"/>
                  </a:lnTo>
                  <a:lnTo>
                    <a:pt x="472" y="98"/>
                  </a:lnTo>
                  <a:lnTo>
                    <a:pt x="475" y="97"/>
                  </a:lnTo>
                  <a:lnTo>
                    <a:pt x="477" y="97"/>
                  </a:lnTo>
                  <a:lnTo>
                    <a:pt x="480" y="100"/>
                  </a:lnTo>
                  <a:lnTo>
                    <a:pt x="482" y="103"/>
                  </a:lnTo>
                  <a:lnTo>
                    <a:pt x="483" y="106"/>
                  </a:lnTo>
                  <a:lnTo>
                    <a:pt x="486" y="112"/>
                  </a:lnTo>
                  <a:lnTo>
                    <a:pt x="494" y="119"/>
                  </a:lnTo>
                  <a:lnTo>
                    <a:pt x="497" y="121"/>
                  </a:lnTo>
                  <a:lnTo>
                    <a:pt x="499" y="120"/>
                  </a:lnTo>
                  <a:lnTo>
                    <a:pt x="500" y="120"/>
                  </a:lnTo>
                  <a:lnTo>
                    <a:pt x="500" y="119"/>
                  </a:lnTo>
                  <a:lnTo>
                    <a:pt x="501" y="116"/>
                  </a:lnTo>
                  <a:lnTo>
                    <a:pt x="502" y="114"/>
                  </a:lnTo>
                  <a:lnTo>
                    <a:pt x="503" y="114"/>
                  </a:lnTo>
                  <a:lnTo>
                    <a:pt x="509" y="119"/>
                  </a:lnTo>
                  <a:lnTo>
                    <a:pt x="512" y="119"/>
                  </a:lnTo>
                  <a:lnTo>
                    <a:pt x="515" y="119"/>
                  </a:lnTo>
                  <a:lnTo>
                    <a:pt x="519" y="122"/>
                  </a:lnTo>
                  <a:lnTo>
                    <a:pt x="524" y="125"/>
                  </a:lnTo>
                  <a:lnTo>
                    <a:pt x="527" y="126"/>
                  </a:lnTo>
                  <a:lnTo>
                    <a:pt x="530" y="124"/>
                  </a:lnTo>
                  <a:lnTo>
                    <a:pt x="532" y="124"/>
                  </a:lnTo>
                  <a:lnTo>
                    <a:pt x="533" y="125"/>
                  </a:lnTo>
                  <a:lnTo>
                    <a:pt x="534" y="127"/>
                  </a:lnTo>
                  <a:lnTo>
                    <a:pt x="536" y="129"/>
                  </a:lnTo>
                  <a:lnTo>
                    <a:pt x="538" y="130"/>
                  </a:lnTo>
                  <a:lnTo>
                    <a:pt x="541" y="130"/>
                  </a:lnTo>
                  <a:lnTo>
                    <a:pt x="546" y="134"/>
                  </a:lnTo>
                  <a:lnTo>
                    <a:pt x="551" y="137"/>
                  </a:lnTo>
                  <a:lnTo>
                    <a:pt x="554" y="138"/>
                  </a:lnTo>
                  <a:lnTo>
                    <a:pt x="556" y="137"/>
                  </a:lnTo>
                  <a:lnTo>
                    <a:pt x="558" y="136"/>
                  </a:lnTo>
                  <a:lnTo>
                    <a:pt x="560" y="137"/>
                  </a:lnTo>
                  <a:lnTo>
                    <a:pt x="560" y="139"/>
                  </a:lnTo>
                  <a:lnTo>
                    <a:pt x="559" y="141"/>
                  </a:lnTo>
                  <a:lnTo>
                    <a:pt x="559" y="144"/>
                  </a:lnTo>
                  <a:lnTo>
                    <a:pt x="561" y="147"/>
                  </a:lnTo>
                  <a:lnTo>
                    <a:pt x="561" y="150"/>
                  </a:lnTo>
                  <a:lnTo>
                    <a:pt x="561" y="153"/>
                  </a:lnTo>
                  <a:lnTo>
                    <a:pt x="560" y="155"/>
                  </a:lnTo>
                  <a:lnTo>
                    <a:pt x="557" y="159"/>
                  </a:lnTo>
                  <a:lnTo>
                    <a:pt x="554" y="162"/>
                  </a:lnTo>
                  <a:lnTo>
                    <a:pt x="550" y="163"/>
                  </a:lnTo>
                  <a:lnTo>
                    <a:pt x="548" y="164"/>
                  </a:lnTo>
                  <a:lnTo>
                    <a:pt x="548" y="167"/>
                  </a:lnTo>
                  <a:lnTo>
                    <a:pt x="550" y="169"/>
                  </a:lnTo>
                  <a:lnTo>
                    <a:pt x="553" y="170"/>
                  </a:lnTo>
                  <a:lnTo>
                    <a:pt x="557" y="172"/>
                  </a:lnTo>
                  <a:lnTo>
                    <a:pt x="558" y="173"/>
                  </a:lnTo>
                  <a:lnTo>
                    <a:pt x="557" y="174"/>
                  </a:lnTo>
                  <a:lnTo>
                    <a:pt x="554" y="174"/>
                  </a:lnTo>
                  <a:lnTo>
                    <a:pt x="551" y="174"/>
                  </a:lnTo>
                  <a:lnTo>
                    <a:pt x="550" y="175"/>
                  </a:lnTo>
                  <a:lnTo>
                    <a:pt x="548" y="177"/>
                  </a:lnTo>
                  <a:lnTo>
                    <a:pt x="547" y="181"/>
                  </a:lnTo>
                  <a:lnTo>
                    <a:pt x="546" y="184"/>
                  </a:lnTo>
                  <a:lnTo>
                    <a:pt x="550" y="185"/>
                  </a:lnTo>
                  <a:lnTo>
                    <a:pt x="552" y="186"/>
                  </a:lnTo>
                  <a:lnTo>
                    <a:pt x="553" y="189"/>
                  </a:lnTo>
                  <a:lnTo>
                    <a:pt x="554" y="192"/>
                  </a:lnTo>
                  <a:lnTo>
                    <a:pt x="554" y="195"/>
                  </a:lnTo>
                  <a:lnTo>
                    <a:pt x="553" y="196"/>
                  </a:lnTo>
                  <a:lnTo>
                    <a:pt x="553" y="198"/>
                  </a:lnTo>
                  <a:lnTo>
                    <a:pt x="553" y="198"/>
                  </a:lnTo>
                  <a:lnTo>
                    <a:pt x="555" y="199"/>
                  </a:lnTo>
                  <a:lnTo>
                    <a:pt x="556" y="199"/>
                  </a:lnTo>
                  <a:lnTo>
                    <a:pt x="556" y="201"/>
                  </a:lnTo>
                  <a:lnTo>
                    <a:pt x="554" y="204"/>
                  </a:lnTo>
                  <a:lnTo>
                    <a:pt x="552" y="210"/>
                  </a:lnTo>
                  <a:lnTo>
                    <a:pt x="550" y="213"/>
                  </a:lnTo>
                  <a:lnTo>
                    <a:pt x="551" y="217"/>
                  </a:lnTo>
                  <a:lnTo>
                    <a:pt x="549" y="219"/>
                  </a:lnTo>
                  <a:lnTo>
                    <a:pt x="547" y="219"/>
                  </a:lnTo>
                  <a:lnTo>
                    <a:pt x="538" y="219"/>
                  </a:lnTo>
                  <a:lnTo>
                    <a:pt x="531" y="219"/>
                  </a:lnTo>
                  <a:lnTo>
                    <a:pt x="528" y="219"/>
                  </a:lnTo>
                  <a:lnTo>
                    <a:pt x="523" y="218"/>
                  </a:lnTo>
                  <a:lnTo>
                    <a:pt x="521" y="219"/>
                  </a:lnTo>
                  <a:lnTo>
                    <a:pt x="518" y="225"/>
                  </a:lnTo>
                  <a:lnTo>
                    <a:pt x="515" y="227"/>
                  </a:lnTo>
                  <a:lnTo>
                    <a:pt x="511" y="229"/>
                  </a:lnTo>
                  <a:lnTo>
                    <a:pt x="507" y="230"/>
                  </a:lnTo>
                  <a:lnTo>
                    <a:pt x="504" y="232"/>
                  </a:lnTo>
                  <a:lnTo>
                    <a:pt x="503" y="236"/>
                  </a:lnTo>
                  <a:lnTo>
                    <a:pt x="503" y="239"/>
                  </a:lnTo>
                  <a:lnTo>
                    <a:pt x="503" y="241"/>
                  </a:lnTo>
                  <a:lnTo>
                    <a:pt x="502" y="242"/>
                  </a:lnTo>
                  <a:lnTo>
                    <a:pt x="501" y="243"/>
                  </a:lnTo>
                  <a:lnTo>
                    <a:pt x="502" y="244"/>
                  </a:lnTo>
                  <a:lnTo>
                    <a:pt x="503" y="245"/>
                  </a:lnTo>
                  <a:lnTo>
                    <a:pt x="504" y="245"/>
                  </a:lnTo>
                  <a:lnTo>
                    <a:pt x="504" y="246"/>
                  </a:lnTo>
                  <a:lnTo>
                    <a:pt x="503" y="247"/>
                  </a:lnTo>
                  <a:lnTo>
                    <a:pt x="502" y="248"/>
                  </a:lnTo>
                  <a:lnTo>
                    <a:pt x="501" y="250"/>
                  </a:lnTo>
                  <a:lnTo>
                    <a:pt x="501" y="252"/>
                  </a:lnTo>
                  <a:lnTo>
                    <a:pt x="502" y="254"/>
                  </a:lnTo>
                  <a:close/>
                  <a:moveTo>
                    <a:pt x="308" y="294"/>
                  </a:moveTo>
                  <a:lnTo>
                    <a:pt x="308" y="294"/>
                  </a:lnTo>
                  <a:lnTo>
                    <a:pt x="313" y="296"/>
                  </a:lnTo>
                  <a:lnTo>
                    <a:pt x="308" y="295"/>
                  </a:lnTo>
                  <a:lnTo>
                    <a:pt x="299" y="293"/>
                  </a:lnTo>
                  <a:lnTo>
                    <a:pt x="294" y="291"/>
                  </a:lnTo>
                  <a:lnTo>
                    <a:pt x="293" y="289"/>
                  </a:lnTo>
                  <a:lnTo>
                    <a:pt x="293" y="286"/>
                  </a:lnTo>
                  <a:lnTo>
                    <a:pt x="295" y="289"/>
                  </a:lnTo>
                  <a:lnTo>
                    <a:pt x="297" y="29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21" name="Andorra">
              <a:extLst>
                <a:ext uri="{FF2B5EF4-FFF2-40B4-BE49-F238E27FC236}">
                  <a16:creationId xmlns:a16="http://schemas.microsoft.com/office/drawing/2014/main" id="{AAF0196F-ACA1-47D2-8319-26255B7FA47F}"/>
                </a:ext>
              </a:extLst>
            </p:cNvPr>
            <p:cNvSpPr>
              <a:spLocks/>
            </p:cNvSpPr>
            <p:nvPr/>
          </p:nvSpPr>
          <p:spPr bwMode="auto">
            <a:xfrm>
              <a:off x="5857509" y="3401911"/>
              <a:ext cx="11256" cy="7914"/>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22" name="Switzerland">
              <a:extLst>
                <a:ext uri="{FF2B5EF4-FFF2-40B4-BE49-F238E27FC236}">
                  <a16:creationId xmlns:a16="http://schemas.microsoft.com/office/drawing/2014/main" id="{2150A385-86F6-4AD0-80B4-6D41A2CB5E7E}"/>
                </a:ext>
              </a:extLst>
            </p:cNvPr>
            <p:cNvSpPr>
              <a:spLocks/>
            </p:cNvSpPr>
            <p:nvPr/>
          </p:nvSpPr>
          <p:spPr bwMode="auto">
            <a:xfrm>
              <a:off x="5997087" y="3208017"/>
              <a:ext cx="135074" cy="75184"/>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24" name="Untied Kingdom">
              <a:extLst>
                <a:ext uri="{FF2B5EF4-FFF2-40B4-BE49-F238E27FC236}">
                  <a16:creationId xmlns:a16="http://schemas.microsoft.com/office/drawing/2014/main" id="{BAE9EF92-B88A-424F-9CC2-972A4FE65115}"/>
                </a:ext>
              </a:extLst>
            </p:cNvPr>
            <p:cNvSpPr>
              <a:spLocks noEditPoints="1"/>
            </p:cNvSpPr>
            <p:nvPr/>
          </p:nvSpPr>
          <p:spPr bwMode="auto">
            <a:xfrm>
              <a:off x="5569350" y="2606549"/>
              <a:ext cx="299415" cy="512436"/>
            </a:xfrm>
            <a:custGeom>
              <a:avLst/>
              <a:gdLst>
                <a:gd name="T0" fmla="*/ 123 w 309"/>
                <a:gd name="T1" fmla="*/ 432 h 598"/>
                <a:gd name="T2" fmla="*/ 60 w 309"/>
                <a:gd name="T3" fmla="*/ 331 h 598"/>
                <a:gd name="T4" fmla="*/ 83 w 309"/>
                <a:gd name="T5" fmla="*/ 373 h 598"/>
                <a:gd name="T6" fmla="*/ 63 w 309"/>
                <a:gd name="T7" fmla="*/ 394 h 598"/>
                <a:gd name="T8" fmla="*/ 38 w 309"/>
                <a:gd name="T9" fmla="*/ 377 h 598"/>
                <a:gd name="T10" fmla="*/ 8 w 309"/>
                <a:gd name="T11" fmla="*/ 382 h 598"/>
                <a:gd name="T12" fmla="*/ 14 w 309"/>
                <a:gd name="T13" fmla="*/ 358 h 598"/>
                <a:gd name="T14" fmla="*/ 52 w 309"/>
                <a:gd name="T15" fmla="*/ 330 h 598"/>
                <a:gd name="T16" fmla="*/ 95 w 309"/>
                <a:gd name="T17" fmla="*/ 319 h 598"/>
                <a:gd name="T18" fmla="*/ 52 w 309"/>
                <a:gd name="T19" fmla="*/ 305 h 598"/>
                <a:gd name="T20" fmla="*/ 65 w 309"/>
                <a:gd name="T21" fmla="*/ 297 h 598"/>
                <a:gd name="T22" fmla="*/ 57 w 309"/>
                <a:gd name="T23" fmla="*/ 270 h 598"/>
                <a:gd name="T24" fmla="*/ 48 w 309"/>
                <a:gd name="T25" fmla="*/ 255 h 598"/>
                <a:gd name="T26" fmla="*/ 23 w 309"/>
                <a:gd name="T27" fmla="*/ 232 h 598"/>
                <a:gd name="T28" fmla="*/ 27 w 309"/>
                <a:gd name="T29" fmla="*/ 225 h 598"/>
                <a:gd name="T30" fmla="*/ 63 w 309"/>
                <a:gd name="T31" fmla="*/ 214 h 598"/>
                <a:gd name="T32" fmla="*/ 57 w 309"/>
                <a:gd name="T33" fmla="*/ 220 h 598"/>
                <a:gd name="T34" fmla="*/ 57 w 309"/>
                <a:gd name="T35" fmla="*/ 193 h 598"/>
                <a:gd name="T36" fmla="*/ 27 w 309"/>
                <a:gd name="T37" fmla="*/ 194 h 598"/>
                <a:gd name="T38" fmla="*/ 39 w 309"/>
                <a:gd name="T39" fmla="*/ 187 h 598"/>
                <a:gd name="T40" fmla="*/ 33 w 309"/>
                <a:gd name="T41" fmla="*/ 168 h 598"/>
                <a:gd name="T42" fmla="*/ 60 w 309"/>
                <a:gd name="T43" fmla="*/ 144 h 598"/>
                <a:gd name="T44" fmla="*/ 134 w 309"/>
                <a:gd name="T45" fmla="*/ 184 h 598"/>
                <a:gd name="T46" fmla="*/ 196 w 309"/>
                <a:gd name="T47" fmla="*/ 196 h 598"/>
                <a:gd name="T48" fmla="*/ 157 w 309"/>
                <a:gd name="T49" fmla="*/ 264 h 598"/>
                <a:gd name="T50" fmla="*/ 139 w 309"/>
                <a:gd name="T51" fmla="*/ 286 h 598"/>
                <a:gd name="T52" fmla="*/ 218 w 309"/>
                <a:gd name="T53" fmla="*/ 362 h 598"/>
                <a:gd name="T54" fmla="*/ 252 w 309"/>
                <a:gd name="T55" fmla="*/ 415 h 598"/>
                <a:gd name="T56" fmla="*/ 264 w 309"/>
                <a:gd name="T57" fmla="*/ 459 h 598"/>
                <a:gd name="T58" fmla="*/ 306 w 309"/>
                <a:gd name="T59" fmla="*/ 486 h 598"/>
                <a:gd name="T60" fmla="*/ 283 w 309"/>
                <a:gd name="T61" fmla="*/ 518 h 598"/>
                <a:gd name="T62" fmla="*/ 298 w 309"/>
                <a:gd name="T63" fmla="*/ 535 h 598"/>
                <a:gd name="T64" fmla="*/ 223 w 309"/>
                <a:gd name="T65" fmla="*/ 559 h 598"/>
                <a:gd name="T66" fmla="*/ 178 w 309"/>
                <a:gd name="T67" fmla="*/ 570 h 598"/>
                <a:gd name="T68" fmla="*/ 123 w 309"/>
                <a:gd name="T69" fmla="*/ 581 h 598"/>
                <a:gd name="T70" fmla="*/ 80 w 309"/>
                <a:gd name="T71" fmla="*/ 589 h 598"/>
                <a:gd name="T72" fmla="*/ 142 w 309"/>
                <a:gd name="T73" fmla="*/ 539 h 598"/>
                <a:gd name="T74" fmla="*/ 151 w 309"/>
                <a:gd name="T75" fmla="*/ 531 h 598"/>
                <a:gd name="T76" fmla="*/ 101 w 309"/>
                <a:gd name="T77" fmla="*/ 519 h 598"/>
                <a:gd name="T78" fmla="*/ 128 w 309"/>
                <a:gd name="T79" fmla="*/ 472 h 598"/>
                <a:gd name="T80" fmla="*/ 117 w 309"/>
                <a:gd name="T81" fmla="*/ 448 h 598"/>
                <a:gd name="T82" fmla="*/ 168 w 309"/>
                <a:gd name="T83" fmla="*/ 433 h 598"/>
                <a:gd name="T84" fmla="*/ 165 w 309"/>
                <a:gd name="T85" fmla="*/ 387 h 598"/>
                <a:gd name="T86" fmla="*/ 138 w 309"/>
                <a:gd name="T87" fmla="*/ 350 h 598"/>
                <a:gd name="T88" fmla="*/ 102 w 309"/>
                <a:gd name="T89" fmla="*/ 355 h 598"/>
                <a:gd name="T90" fmla="*/ 102 w 309"/>
                <a:gd name="T91" fmla="*/ 295 h 598"/>
                <a:gd name="T92" fmla="*/ 91 w 309"/>
                <a:gd name="T93" fmla="*/ 294 h 598"/>
                <a:gd name="T94" fmla="*/ 80 w 309"/>
                <a:gd name="T95" fmla="*/ 324 h 598"/>
                <a:gd name="T96" fmla="*/ 81 w 309"/>
                <a:gd name="T97" fmla="*/ 281 h 598"/>
                <a:gd name="T98" fmla="*/ 65 w 309"/>
                <a:gd name="T99" fmla="*/ 249 h 598"/>
                <a:gd name="T100" fmla="*/ 75 w 309"/>
                <a:gd name="T101" fmla="*/ 203 h 598"/>
                <a:gd name="T102" fmla="*/ 85 w 309"/>
                <a:gd name="T103" fmla="*/ 170 h 598"/>
                <a:gd name="T104" fmla="*/ 100 w 309"/>
                <a:gd name="T105" fmla="*/ 139 h 598"/>
                <a:gd name="T106" fmla="*/ 157 w 309"/>
                <a:gd name="T107" fmla="*/ 143 h 598"/>
                <a:gd name="T108" fmla="*/ 148 w 309"/>
                <a:gd name="T109" fmla="*/ 120 h 598"/>
                <a:gd name="T110" fmla="*/ 166 w 309"/>
                <a:gd name="T111" fmla="*/ 121 h 598"/>
                <a:gd name="T112" fmla="*/ 156 w 309"/>
                <a:gd name="T113" fmla="*/ 106 h 598"/>
                <a:gd name="T114" fmla="*/ 165 w 309"/>
                <a:gd name="T115" fmla="*/ 103 h 598"/>
                <a:gd name="T116" fmla="*/ 218 w 309"/>
                <a:gd name="T117" fmla="*/ 27 h 598"/>
                <a:gd name="T118" fmla="*/ 213 w 309"/>
                <a:gd name="T119" fmla="*/ 41 h 598"/>
                <a:gd name="T120" fmla="*/ 206 w 309"/>
                <a:gd name="T121" fmla="*/ 20 h 598"/>
                <a:gd name="T122" fmla="*/ 222 w 309"/>
                <a:gd name="T123" fmla="*/ 16 h 598"/>
                <a:gd name="T124" fmla="*/ 229 w 309"/>
                <a:gd name="T125"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9" h="598">
                  <a:moveTo>
                    <a:pt x="221" y="565"/>
                  </a:moveTo>
                  <a:lnTo>
                    <a:pt x="221" y="565"/>
                  </a:lnTo>
                  <a:lnTo>
                    <a:pt x="218" y="567"/>
                  </a:lnTo>
                  <a:lnTo>
                    <a:pt x="217" y="569"/>
                  </a:lnTo>
                  <a:lnTo>
                    <a:pt x="217" y="570"/>
                  </a:lnTo>
                  <a:lnTo>
                    <a:pt x="215" y="570"/>
                  </a:lnTo>
                  <a:lnTo>
                    <a:pt x="213" y="570"/>
                  </a:lnTo>
                  <a:lnTo>
                    <a:pt x="207" y="566"/>
                  </a:lnTo>
                  <a:lnTo>
                    <a:pt x="205" y="566"/>
                  </a:lnTo>
                  <a:lnTo>
                    <a:pt x="207" y="565"/>
                  </a:lnTo>
                  <a:lnTo>
                    <a:pt x="211" y="563"/>
                  </a:lnTo>
                  <a:lnTo>
                    <a:pt x="213" y="561"/>
                  </a:lnTo>
                  <a:lnTo>
                    <a:pt x="218" y="563"/>
                  </a:lnTo>
                  <a:lnTo>
                    <a:pt x="221" y="565"/>
                  </a:lnTo>
                  <a:close/>
                  <a:moveTo>
                    <a:pt x="123" y="432"/>
                  </a:moveTo>
                  <a:lnTo>
                    <a:pt x="123" y="432"/>
                  </a:lnTo>
                  <a:lnTo>
                    <a:pt x="125" y="433"/>
                  </a:lnTo>
                  <a:lnTo>
                    <a:pt x="128" y="433"/>
                  </a:lnTo>
                  <a:lnTo>
                    <a:pt x="127" y="435"/>
                  </a:lnTo>
                  <a:lnTo>
                    <a:pt x="123" y="438"/>
                  </a:lnTo>
                  <a:lnTo>
                    <a:pt x="121" y="440"/>
                  </a:lnTo>
                  <a:lnTo>
                    <a:pt x="118" y="442"/>
                  </a:lnTo>
                  <a:lnTo>
                    <a:pt x="116" y="440"/>
                  </a:lnTo>
                  <a:lnTo>
                    <a:pt x="115" y="440"/>
                  </a:lnTo>
                  <a:lnTo>
                    <a:pt x="112" y="435"/>
                  </a:lnTo>
                  <a:lnTo>
                    <a:pt x="112" y="429"/>
                  </a:lnTo>
                  <a:lnTo>
                    <a:pt x="115" y="427"/>
                  </a:lnTo>
                  <a:lnTo>
                    <a:pt x="120" y="427"/>
                  </a:lnTo>
                  <a:lnTo>
                    <a:pt x="123" y="432"/>
                  </a:lnTo>
                  <a:close/>
                  <a:moveTo>
                    <a:pt x="55" y="330"/>
                  </a:moveTo>
                  <a:lnTo>
                    <a:pt x="55" y="330"/>
                  </a:lnTo>
                  <a:lnTo>
                    <a:pt x="60" y="331"/>
                  </a:lnTo>
                  <a:lnTo>
                    <a:pt x="63" y="331"/>
                  </a:lnTo>
                  <a:lnTo>
                    <a:pt x="66" y="335"/>
                  </a:lnTo>
                  <a:lnTo>
                    <a:pt x="67" y="341"/>
                  </a:lnTo>
                  <a:lnTo>
                    <a:pt x="71" y="348"/>
                  </a:lnTo>
                  <a:lnTo>
                    <a:pt x="76" y="353"/>
                  </a:lnTo>
                  <a:lnTo>
                    <a:pt x="76" y="356"/>
                  </a:lnTo>
                  <a:lnTo>
                    <a:pt x="74" y="358"/>
                  </a:lnTo>
                  <a:lnTo>
                    <a:pt x="71" y="360"/>
                  </a:lnTo>
                  <a:lnTo>
                    <a:pt x="71" y="362"/>
                  </a:lnTo>
                  <a:lnTo>
                    <a:pt x="73" y="361"/>
                  </a:lnTo>
                  <a:lnTo>
                    <a:pt x="75" y="361"/>
                  </a:lnTo>
                  <a:lnTo>
                    <a:pt x="80" y="361"/>
                  </a:lnTo>
                  <a:lnTo>
                    <a:pt x="82" y="364"/>
                  </a:lnTo>
                  <a:lnTo>
                    <a:pt x="83" y="367"/>
                  </a:lnTo>
                  <a:lnTo>
                    <a:pt x="84" y="370"/>
                  </a:lnTo>
                  <a:lnTo>
                    <a:pt x="83" y="373"/>
                  </a:lnTo>
                  <a:lnTo>
                    <a:pt x="82" y="372"/>
                  </a:lnTo>
                  <a:lnTo>
                    <a:pt x="80" y="369"/>
                  </a:lnTo>
                  <a:lnTo>
                    <a:pt x="79" y="368"/>
                  </a:lnTo>
                  <a:lnTo>
                    <a:pt x="77" y="367"/>
                  </a:lnTo>
                  <a:lnTo>
                    <a:pt x="78" y="371"/>
                  </a:lnTo>
                  <a:lnTo>
                    <a:pt x="78" y="376"/>
                  </a:lnTo>
                  <a:lnTo>
                    <a:pt x="78" y="377"/>
                  </a:lnTo>
                  <a:lnTo>
                    <a:pt x="81" y="377"/>
                  </a:lnTo>
                  <a:lnTo>
                    <a:pt x="79" y="382"/>
                  </a:lnTo>
                  <a:lnTo>
                    <a:pt x="76" y="384"/>
                  </a:lnTo>
                  <a:lnTo>
                    <a:pt x="72" y="384"/>
                  </a:lnTo>
                  <a:lnTo>
                    <a:pt x="72" y="386"/>
                  </a:lnTo>
                  <a:lnTo>
                    <a:pt x="71" y="388"/>
                  </a:lnTo>
                  <a:lnTo>
                    <a:pt x="69" y="392"/>
                  </a:lnTo>
                  <a:lnTo>
                    <a:pt x="66" y="394"/>
                  </a:lnTo>
                  <a:lnTo>
                    <a:pt x="63" y="394"/>
                  </a:lnTo>
                  <a:lnTo>
                    <a:pt x="60" y="392"/>
                  </a:lnTo>
                  <a:lnTo>
                    <a:pt x="58" y="392"/>
                  </a:lnTo>
                  <a:lnTo>
                    <a:pt x="56" y="393"/>
                  </a:lnTo>
                  <a:lnTo>
                    <a:pt x="54" y="393"/>
                  </a:lnTo>
                  <a:lnTo>
                    <a:pt x="53" y="393"/>
                  </a:lnTo>
                  <a:lnTo>
                    <a:pt x="50" y="394"/>
                  </a:lnTo>
                  <a:lnTo>
                    <a:pt x="47" y="394"/>
                  </a:lnTo>
                  <a:lnTo>
                    <a:pt x="46" y="392"/>
                  </a:lnTo>
                  <a:lnTo>
                    <a:pt x="47" y="388"/>
                  </a:lnTo>
                  <a:lnTo>
                    <a:pt x="46" y="387"/>
                  </a:lnTo>
                  <a:lnTo>
                    <a:pt x="43" y="386"/>
                  </a:lnTo>
                  <a:lnTo>
                    <a:pt x="42" y="385"/>
                  </a:lnTo>
                  <a:lnTo>
                    <a:pt x="40" y="382"/>
                  </a:lnTo>
                  <a:lnTo>
                    <a:pt x="40" y="381"/>
                  </a:lnTo>
                  <a:lnTo>
                    <a:pt x="40" y="379"/>
                  </a:lnTo>
                  <a:lnTo>
                    <a:pt x="38" y="377"/>
                  </a:lnTo>
                  <a:lnTo>
                    <a:pt x="36" y="375"/>
                  </a:lnTo>
                  <a:lnTo>
                    <a:pt x="34" y="375"/>
                  </a:lnTo>
                  <a:lnTo>
                    <a:pt x="32" y="378"/>
                  </a:lnTo>
                  <a:lnTo>
                    <a:pt x="29" y="381"/>
                  </a:lnTo>
                  <a:lnTo>
                    <a:pt x="30" y="382"/>
                  </a:lnTo>
                  <a:lnTo>
                    <a:pt x="31" y="384"/>
                  </a:lnTo>
                  <a:lnTo>
                    <a:pt x="30" y="385"/>
                  </a:lnTo>
                  <a:lnTo>
                    <a:pt x="26" y="388"/>
                  </a:lnTo>
                  <a:lnTo>
                    <a:pt x="26" y="390"/>
                  </a:lnTo>
                  <a:lnTo>
                    <a:pt x="25" y="390"/>
                  </a:lnTo>
                  <a:lnTo>
                    <a:pt x="23" y="389"/>
                  </a:lnTo>
                  <a:lnTo>
                    <a:pt x="19" y="390"/>
                  </a:lnTo>
                  <a:lnTo>
                    <a:pt x="17" y="389"/>
                  </a:lnTo>
                  <a:lnTo>
                    <a:pt x="15" y="387"/>
                  </a:lnTo>
                  <a:lnTo>
                    <a:pt x="9" y="385"/>
                  </a:lnTo>
                  <a:lnTo>
                    <a:pt x="8" y="382"/>
                  </a:lnTo>
                  <a:lnTo>
                    <a:pt x="7" y="381"/>
                  </a:lnTo>
                  <a:lnTo>
                    <a:pt x="1" y="375"/>
                  </a:lnTo>
                  <a:lnTo>
                    <a:pt x="0" y="373"/>
                  </a:lnTo>
                  <a:lnTo>
                    <a:pt x="1" y="371"/>
                  </a:lnTo>
                  <a:lnTo>
                    <a:pt x="3" y="369"/>
                  </a:lnTo>
                  <a:lnTo>
                    <a:pt x="11" y="366"/>
                  </a:lnTo>
                  <a:lnTo>
                    <a:pt x="12" y="365"/>
                  </a:lnTo>
                  <a:lnTo>
                    <a:pt x="13" y="364"/>
                  </a:lnTo>
                  <a:lnTo>
                    <a:pt x="10" y="363"/>
                  </a:lnTo>
                  <a:lnTo>
                    <a:pt x="8" y="361"/>
                  </a:lnTo>
                  <a:lnTo>
                    <a:pt x="7" y="360"/>
                  </a:lnTo>
                  <a:lnTo>
                    <a:pt x="7" y="359"/>
                  </a:lnTo>
                  <a:lnTo>
                    <a:pt x="9" y="358"/>
                  </a:lnTo>
                  <a:lnTo>
                    <a:pt x="11" y="358"/>
                  </a:lnTo>
                  <a:lnTo>
                    <a:pt x="13" y="359"/>
                  </a:lnTo>
                  <a:lnTo>
                    <a:pt x="14" y="358"/>
                  </a:lnTo>
                  <a:lnTo>
                    <a:pt x="17" y="357"/>
                  </a:lnTo>
                  <a:lnTo>
                    <a:pt x="19" y="356"/>
                  </a:lnTo>
                  <a:lnTo>
                    <a:pt x="20" y="352"/>
                  </a:lnTo>
                  <a:lnTo>
                    <a:pt x="22" y="350"/>
                  </a:lnTo>
                  <a:lnTo>
                    <a:pt x="22" y="348"/>
                  </a:lnTo>
                  <a:lnTo>
                    <a:pt x="23" y="343"/>
                  </a:lnTo>
                  <a:lnTo>
                    <a:pt x="24" y="342"/>
                  </a:lnTo>
                  <a:lnTo>
                    <a:pt x="29" y="338"/>
                  </a:lnTo>
                  <a:lnTo>
                    <a:pt x="30" y="340"/>
                  </a:lnTo>
                  <a:lnTo>
                    <a:pt x="33" y="340"/>
                  </a:lnTo>
                  <a:lnTo>
                    <a:pt x="35" y="339"/>
                  </a:lnTo>
                  <a:lnTo>
                    <a:pt x="37" y="333"/>
                  </a:lnTo>
                  <a:lnTo>
                    <a:pt x="39" y="333"/>
                  </a:lnTo>
                  <a:lnTo>
                    <a:pt x="41" y="333"/>
                  </a:lnTo>
                  <a:lnTo>
                    <a:pt x="45" y="333"/>
                  </a:lnTo>
                  <a:lnTo>
                    <a:pt x="52" y="330"/>
                  </a:lnTo>
                  <a:lnTo>
                    <a:pt x="55" y="330"/>
                  </a:lnTo>
                  <a:close/>
                  <a:moveTo>
                    <a:pt x="95" y="319"/>
                  </a:moveTo>
                  <a:lnTo>
                    <a:pt x="95" y="319"/>
                  </a:lnTo>
                  <a:lnTo>
                    <a:pt x="91" y="319"/>
                  </a:lnTo>
                  <a:lnTo>
                    <a:pt x="90" y="318"/>
                  </a:lnTo>
                  <a:lnTo>
                    <a:pt x="88" y="317"/>
                  </a:lnTo>
                  <a:lnTo>
                    <a:pt x="86" y="309"/>
                  </a:lnTo>
                  <a:lnTo>
                    <a:pt x="87" y="307"/>
                  </a:lnTo>
                  <a:lnTo>
                    <a:pt x="87" y="305"/>
                  </a:lnTo>
                  <a:lnTo>
                    <a:pt x="88" y="304"/>
                  </a:lnTo>
                  <a:lnTo>
                    <a:pt x="90" y="304"/>
                  </a:lnTo>
                  <a:lnTo>
                    <a:pt x="92" y="305"/>
                  </a:lnTo>
                  <a:lnTo>
                    <a:pt x="93" y="307"/>
                  </a:lnTo>
                  <a:lnTo>
                    <a:pt x="95" y="312"/>
                  </a:lnTo>
                  <a:lnTo>
                    <a:pt x="95" y="316"/>
                  </a:lnTo>
                  <a:lnTo>
                    <a:pt x="95" y="319"/>
                  </a:lnTo>
                  <a:close/>
                  <a:moveTo>
                    <a:pt x="63" y="292"/>
                  </a:moveTo>
                  <a:lnTo>
                    <a:pt x="63" y="292"/>
                  </a:lnTo>
                  <a:lnTo>
                    <a:pt x="64" y="299"/>
                  </a:lnTo>
                  <a:lnTo>
                    <a:pt x="65" y="304"/>
                  </a:lnTo>
                  <a:lnTo>
                    <a:pt x="65" y="305"/>
                  </a:lnTo>
                  <a:lnTo>
                    <a:pt x="64" y="307"/>
                  </a:lnTo>
                  <a:lnTo>
                    <a:pt x="59" y="310"/>
                  </a:lnTo>
                  <a:lnTo>
                    <a:pt x="58" y="310"/>
                  </a:lnTo>
                  <a:lnTo>
                    <a:pt x="57" y="309"/>
                  </a:lnTo>
                  <a:lnTo>
                    <a:pt x="59" y="306"/>
                  </a:lnTo>
                  <a:lnTo>
                    <a:pt x="58" y="303"/>
                  </a:lnTo>
                  <a:lnTo>
                    <a:pt x="58" y="301"/>
                  </a:lnTo>
                  <a:lnTo>
                    <a:pt x="58" y="300"/>
                  </a:lnTo>
                  <a:lnTo>
                    <a:pt x="57" y="301"/>
                  </a:lnTo>
                  <a:lnTo>
                    <a:pt x="53" y="304"/>
                  </a:lnTo>
                  <a:lnTo>
                    <a:pt x="52" y="305"/>
                  </a:lnTo>
                  <a:lnTo>
                    <a:pt x="52" y="304"/>
                  </a:lnTo>
                  <a:lnTo>
                    <a:pt x="52" y="301"/>
                  </a:lnTo>
                  <a:lnTo>
                    <a:pt x="53" y="299"/>
                  </a:lnTo>
                  <a:lnTo>
                    <a:pt x="53" y="297"/>
                  </a:lnTo>
                  <a:lnTo>
                    <a:pt x="54" y="296"/>
                  </a:lnTo>
                  <a:lnTo>
                    <a:pt x="55" y="295"/>
                  </a:lnTo>
                  <a:lnTo>
                    <a:pt x="56" y="295"/>
                  </a:lnTo>
                  <a:lnTo>
                    <a:pt x="57" y="296"/>
                  </a:lnTo>
                  <a:lnTo>
                    <a:pt x="60" y="293"/>
                  </a:lnTo>
                  <a:lnTo>
                    <a:pt x="63" y="292"/>
                  </a:lnTo>
                  <a:close/>
                  <a:moveTo>
                    <a:pt x="68" y="298"/>
                  </a:moveTo>
                  <a:lnTo>
                    <a:pt x="68" y="298"/>
                  </a:lnTo>
                  <a:lnTo>
                    <a:pt x="67" y="299"/>
                  </a:lnTo>
                  <a:lnTo>
                    <a:pt x="66" y="299"/>
                  </a:lnTo>
                  <a:lnTo>
                    <a:pt x="65" y="298"/>
                  </a:lnTo>
                  <a:lnTo>
                    <a:pt x="65" y="297"/>
                  </a:lnTo>
                  <a:lnTo>
                    <a:pt x="65" y="294"/>
                  </a:lnTo>
                  <a:lnTo>
                    <a:pt x="66" y="292"/>
                  </a:lnTo>
                  <a:lnTo>
                    <a:pt x="70" y="290"/>
                  </a:lnTo>
                  <a:lnTo>
                    <a:pt x="68" y="289"/>
                  </a:lnTo>
                  <a:lnTo>
                    <a:pt x="68" y="288"/>
                  </a:lnTo>
                  <a:lnTo>
                    <a:pt x="69" y="286"/>
                  </a:lnTo>
                  <a:lnTo>
                    <a:pt x="73" y="282"/>
                  </a:lnTo>
                  <a:lnTo>
                    <a:pt x="74" y="281"/>
                  </a:lnTo>
                  <a:lnTo>
                    <a:pt x="76" y="281"/>
                  </a:lnTo>
                  <a:lnTo>
                    <a:pt x="73" y="288"/>
                  </a:lnTo>
                  <a:lnTo>
                    <a:pt x="68" y="298"/>
                  </a:lnTo>
                  <a:close/>
                  <a:moveTo>
                    <a:pt x="74" y="269"/>
                  </a:moveTo>
                  <a:lnTo>
                    <a:pt x="74" y="269"/>
                  </a:lnTo>
                  <a:lnTo>
                    <a:pt x="62" y="272"/>
                  </a:lnTo>
                  <a:lnTo>
                    <a:pt x="57" y="272"/>
                  </a:lnTo>
                  <a:lnTo>
                    <a:pt x="57" y="270"/>
                  </a:lnTo>
                  <a:lnTo>
                    <a:pt x="58" y="269"/>
                  </a:lnTo>
                  <a:lnTo>
                    <a:pt x="61" y="268"/>
                  </a:lnTo>
                  <a:lnTo>
                    <a:pt x="63" y="261"/>
                  </a:lnTo>
                  <a:lnTo>
                    <a:pt x="57" y="257"/>
                  </a:lnTo>
                  <a:lnTo>
                    <a:pt x="57" y="256"/>
                  </a:lnTo>
                  <a:lnTo>
                    <a:pt x="57" y="255"/>
                  </a:lnTo>
                  <a:lnTo>
                    <a:pt x="58" y="254"/>
                  </a:lnTo>
                  <a:lnTo>
                    <a:pt x="61" y="252"/>
                  </a:lnTo>
                  <a:lnTo>
                    <a:pt x="63" y="252"/>
                  </a:lnTo>
                  <a:lnTo>
                    <a:pt x="64" y="252"/>
                  </a:lnTo>
                  <a:lnTo>
                    <a:pt x="66" y="254"/>
                  </a:lnTo>
                  <a:lnTo>
                    <a:pt x="69" y="258"/>
                  </a:lnTo>
                  <a:lnTo>
                    <a:pt x="72" y="259"/>
                  </a:lnTo>
                  <a:lnTo>
                    <a:pt x="75" y="261"/>
                  </a:lnTo>
                  <a:lnTo>
                    <a:pt x="74" y="269"/>
                  </a:lnTo>
                  <a:close/>
                  <a:moveTo>
                    <a:pt x="48" y="255"/>
                  </a:moveTo>
                  <a:lnTo>
                    <a:pt x="48" y="255"/>
                  </a:lnTo>
                  <a:lnTo>
                    <a:pt x="46" y="256"/>
                  </a:lnTo>
                  <a:lnTo>
                    <a:pt x="46" y="255"/>
                  </a:lnTo>
                  <a:lnTo>
                    <a:pt x="49" y="251"/>
                  </a:lnTo>
                  <a:lnTo>
                    <a:pt x="51" y="250"/>
                  </a:lnTo>
                  <a:lnTo>
                    <a:pt x="52" y="251"/>
                  </a:lnTo>
                  <a:lnTo>
                    <a:pt x="50" y="253"/>
                  </a:lnTo>
                  <a:lnTo>
                    <a:pt x="48" y="255"/>
                  </a:lnTo>
                  <a:close/>
                  <a:moveTo>
                    <a:pt x="23" y="234"/>
                  </a:moveTo>
                  <a:lnTo>
                    <a:pt x="23" y="234"/>
                  </a:lnTo>
                  <a:lnTo>
                    <a:pt x="20" y="234"/>
                  </a:lnTo>
                  <a:lnTo>
                    <a:pt x="19" y="234"/>
                  </a:lnTo>
                  <a:lnTo>
                    <a:pt x="19" y="233"/>
                  </a:lnTo>
                  <a:lnTo>
                    <a:pt x="20" y="231"/>
                  </a:lnTo>
                  <a:lnTo>
                    <a:pt x="22" y="231"/>
                  </a:lnTo>
                  <a:lnTo>
                    <a:pt x="23" y="232"/>
                  </a:lnTo>
                  <a:lnTo>
                    <a:pt x="23" y="233"/>
                  </a:lnTo>
                  <a:lnTo>
                    <a:pt x="23" y="234"/>
                  </a:lnTo>
                  <a:close/>
                  <a:moveTo>
                    <a:pt x="58" y="234"/>
                  </a:moveTo>
                  <a:lnTo>
                    <a:pt x="58" y="234"/>
                  </a:lnTo>
                  <a:lnTo>
                    <a:pt x="57" y="234"/>
                  </a:lnTo>
                  <a:lnTo>
                    <a:pt x="56" y="234"/>
                  </a:lnTo>
                  <a:lnTo>
                    <a:pt x="55" y="233"/>
                  </a:lnTo>
                  <a:lnTo>
                    <a:pt x="54" y="231"/>
                  </a:lnTo>
                  <a:lnTo>
                    <a:pt x="57" y="229"/>
                  </a:lnTo>
                  <a:lnTo>
                    <a:pt x="58" y="230"/>
                  </a:lnTo>
                  <a:lnTo>
                    <a:pt x="59" y="231"/>
                  </a:lnTo>
                  <a:lnTo>
                    <a:pt x="59" y="233"/>
                  </a:lnTo>
                  <a:lnTo>
                    <a:pt x="58" y="234"/>
                  </a:lnTo>
                  <a:close/>
                  <a:moveTo>
                    <a:pt x="28" y="225"/>
                  </a:moveTo>
                  <a:lnTo>
                    <a:pt x="28" y="225"/>
                  </a:lnTo>
                  <a:lnTo>
                    <a:pt x="27" y="225"/>
                  </a:lnTo>
                  <a:lnTo>
                    <a:pt x="25" y="225"/>
                  </a:lnTo>
                  <a:lnTo>
                    <a:pt x="24" y="224"/>
                  </a:lnTo>
                  <a:lnTo>
                    <a:pt x="23" y="221"/>
                  </a:lnTo>
                  <a:lnTo>
                    <a:pt x="23" y="219"/>
                  </a:lnTo>
                  <a:lnTo>
                    <a:pt x="23" y="215"/>
                  </a:lnTo>
                  <a:lnTo>
                    <a:pt x="23" y="210"/>
                  </a:lnTo>
                  <a:lnTo>
                    <a:pt x="27" y="210"/>
                  </a:lnTo>
                  <a:lnTo>
                    <a:pt x="28" y="210"/>
                  </a:lnTo>
                  <a:lnTo>
                    <a:pt x="28" y="225"/>
                  </a:lnTo>
                  <a:lnTo>
                    <a:pt x="28" y="225"/>
                  </a:lnTo>
                  <a:close/>
                  <a:moveTo>
                    <a:pt x="63" y="203"/>
                  </a:moveTo>
                  <a:lnTo>
                    <a:pt x="63" y="203"/>
                  </a:lnTo>
                  <a:lnTo>
                    <a:pt x="62" y="205"/>
                  </a:lnTo>
                  <a:lnTo>
                    <a:pt x="62" y="208"/>
                  </a:lnTo>
                  <a:lnTo>
                    <a:pt x="63" y="211"/>
                  </a:lnTo>
                  <a:lnTo>
                    <a:pt x="63" y="214"/>
                  </a:lnTo>
                  <a:lnTo>
                    <a:pt x="64" y="214"/>
                  </a:lnTo>
                  <a:lnTo>
                    <a:pt x="65" y="216"/>
                  </a:lnTo>
                  <a:lnTo>
                    <a:pt x="71" y="217"/>
                  </a:lnTo>
                  <a:lnTo>
                    <a:pt x="76" y="216"/>
                  </a:lnTo>
                  <a:lnTo>
                    <a:pt x="77" y="217"/>
                  </a:lnTo>
                  <a:lnTo>
                    <a:pt x="77" y="219"/>
                  </a:lnTo>
                  <a:lnTo>
                    <a:pt x="77" y="220"/>
                  </a:lnTo>
                  <a:lnTo>
                    <a:pt x="73" y="223"/>
                  </a:lnTo>
                  <a:lnTo>
                    <a:pt x="70" y="228"/>
                  </a:lnTo>
                  <a:lnTo>
                    <a:pt x="69" y="229"/>
                  </a:lnTo>
                  <a:lnTo>
                    <a:pt x="67" y="229"/>
                  </a:lnTo>
                  <a:lnTo>
                    <a:pt x="67" y="229"/>
                  </a:lnTo>
                  <a:lnTo>
                    <a:pt x="66" y="220"/>
                  </a:lnTo>
                  <a:lnTo>
                    <a:pt x="62" y="221"/>
                  </a:lnTo>
                  <a:lnTo>
                    <a:pt x="59" y="221"/>
                  </a:lnTo>
                  <a:lnTo>
                    <a:pt x="57" y="220"/>
                  </a:lnTo>
                  <a:lnTo>
                    <a:pt x="56" y="218"/>
                  </a:lnTo>
                  <a:lnTo>
                    <a:pt x="53" y="213"/>
                  </a:lnTo>
                  <a:lnTo>
                    <a:pt x="46" y="211"/>
                  </a:lnTo>
                  <a:lnTo>
                    <a:pt x="44" y="208"/>
                  </a:lnTo>
                  <a:lnTo>
                    <a:pt x="43" y="206"/>
                  </a:lnTo>
                  <a:lnTo>
                    <a:pt x="44" y="205"/>
                  </a:lnTo>
                  <a:lnTo>
                    <a:pt x="45" y="203"/>
                  </a:lnTo>
                  <a:lnTo>
                    <a:pt x="47" y="204"/>
                  </a:lnTo>
                  <a:lnTo>
                    <a:pt x="48" y="204"/>
                  </a:lnTo>
                  <a:lnTo>
                    <a:pt x="49" y="203"/>
                  </a:lnTo>
                  <a:lnTo>
                    <a:pt x="49" y="202"/>
                  </a:lnTo>
                  <a:lnTo>
                    <a:pt x="48" y="200"/>
                  </a:lnTo>
                  <a:lnTo>
                    <a:pt x="48" y="199"/>
                  </a:lnTo>
                  <a:lnTo>
                    <a:pt x="55" y="197"/>
                  </a:lnTo>
                  <a:lnTo>
                    <a:pt x="56" y="193"/>
                  </a:lnTo>
                  <a:lnTo>
                    <a:pt x="57" y="193"/>
                  </a:lnTo>
                  <a:lnTo>
                    <a:pt x="59" y="194"/>
                  </a:lnTo>
                  <a:lnTo>
                    <a:pt x="62" y="198"/>
                  </a:lnTo>
                  <a:lnTo>
                    <a:pt x="63" y="203"/>
                  </a:lnTo>
                  <a:close/>
                  <a:moveTo>
                    <a:pt x="29" y="192"/>
                  </a:moveTo>
                  <a:lnTo>
                    <a:pt x="29" y="192"/>
                  </a:lnTo>
                  <a:lnTo>
                    <a:pt x="33" y="196"/>
                  </a:lnTo>
                  <a:lnTo>
                    <a:pt x="30" y="201"/>
                  </a:lnTo>
                  <a:lnTo>
                    <a:pt x="26" y="201"/>
                  </a:lnTo>
                  <a:lnTo>
                    <a:pt x="20" y="197"/>
                  </a:lnTo>
                  <a:lnTo>
                    <a:pt x="20" y="196"/>
                  </a:lnTo>
                  <a:lnTo>
                    <a:pt x="20" y="195"/>
                  </a:lnTo>
                  <a:lnTo>
                    <a:pt x="21" y="194"/>
                  </a:lnTo>
                  <a:lnTo>
                    <a:pt x="22" y="194"/>
                  </a:lnTo>
                  <a:lnTo>
                    <a:pt x="24" y="195"/>
                  </a:lnTo>
                  <a:lnTo>
                    <a:pt x="26" y="193"/>
                  </a:lnTo>
                  <a:lnTo>
                    <a:pt x="27" y="194"/>
                  </a:lnTo>
                  <a:lnTo>
                    <a:pt x="29" y="192"/>
                  </a:lnTo>
                  <a:close/>
                  <a:moveTo>
                    <a:pt x="61" y="152"/>
                  </a:moveTo>
                  <a:lnTo>
                    <a:pt x="61" y="152"/>
                  </a:lnTo>
                  <a:lnTo>
                    <a:pt x="57" y="163"/>
                  </a:lnTo>
                  <a:lnTo>
                    <a:pt x="55" y="163"/>
                  </a:lnTo>
                  <a:lnTo>
                    <a:pt x="54" y="166"/>
                  </a:lnTo>
                  <a:lnTo>
                    <a:pt x="50" y="168"/>
                  </a:lnTo>
                  <a:lnTo>
                    <a:pt x="53" y="168"/>
                  </a:lnTo>
                  <a:lnTo>
                    <a:pt x="54" y="169"/>
                  </a:lnTo>
                  <a:lnTo>
                    <a:pt x="54" y="171"/>
                  </a:lnTo>
                  <a:lnTo>
                    <a:pt x="54" y="173"/>
                  </a:lnTo>
                  <a:lnTo>
                    <a:pt x="49" y="177"/>
                  </a:lnTo>
                  <a:lnTo>
                    <a:pt x="46" y="179"/>
                  </a:lnTo>
                  <a:lnTo>
                    <a:pt x="42" y="184"/>
                  </a:lnTo>
                  <a:lnTo>
                    <a:pt x="40" y="184"/>
                  </a:lnTo>
                  <a:lnTo>
                    <a:pt x="39" y="187"/>
                  </a:lnTo>
                  <a:lnTo>
                    <a:pt x="37" y="188"/>
                  </a:lnTo>
                  <a:lnTo>
                    <a:pt x="36" y="188"/>
                  </a:lnTo>
                  <a:lnTo>
                    <a:pt x="35" y="188"/>
                  </a:lnTo>
                  <a:lnTo>
                    <a:pt x="33" y="185"/>
                  </a:lnTo>
                  <a:lnTo>
                    <a:pt x="37" y="182"/>
                  </a:lnTo>
                  <a:lnTo>
                    <a:pt x="38" y="180"/>
                  </a:lnTo>
                  <a:lnTo>
                    <a:pt x="40" y="178"/>
                  </a:lnTo>
                  <a:lnTo>
                    <a:pt x="40" y="178"/>
                  </a:lnTo>
                  <a:lnTo>
                    <a:pt x="36" y="175"/>
                  </a:lnTo>
                  <a:lnTo>
                    <a:pt x="34" y="174"/>
                  </a:lnTo>
                  <a:lnTo>
                    <a:pt x="34" y="173"/>
                  </a:lnTo>
                  <a:lnTo>
                    <a:pt x="36" y="171"/>
                  </a:lnTo>
                  <a:lnTo>
                    <a:pt x="35" y="171"/>
                  </a:lnTo>
                  <a:lnTo>
                    <a:pt x="35" y="170"/>
                  </a:lnTo>
                  <a:lnTo>
                    <a:pt x="33" y="169"/>
                  </a:lnTo>
                  <a:lnTo>
                    <a:pt x="33" y="168"/>
                  </a:lnTo>
                  <a:lnTo>
                    <a:pt x="33" y="166"/>
                  </a:lnTo>
                  <a:lnTo>
                    <a:pt x="33" y="163"/>
                  </a:lnTo>
                  <a:lnTo>
                    <a:pt x="34" y="162"/>
                  </a:lnTo>
                  <a:lnTo>
                    <a:pt x="35" y="161"/>
                  </a:lnTo>
                  <a:lnTo>
                    <a:pt x="35" y="160"/>
                  </a:lnTo>
                  <a:lnTo>
                    <a:pt x="37" y="161"/>
                  </a:lnTo>
                  <a:lnTo>
                    <a:pt x="39" y="163"/>
                  </a:lnTo>
                  <a:lnTo>
                    <a:pt x="42" y="162"/>
                  </a:lnTo>
                  <a:lnTo>
                    <a:pt x="44" y="163"/>
                  </a:lnTo>
                  <a:lnTo>
                    <a:pt x="44" y="162"/>
                  </a:lnTo>
                  <a:lnTo>
                    <a:pt x="42" y="157"/>
                  </a:lnTo>
                  <a:lnTo>
                    <a:pt x="43" y="156"/>
                  </a:lnTo>
                  <a:lnTo>
                    <a:pt x="44" y="155"/>
                  </a:lnTo>
                  <a:lnTo>
                    <a:pt x="50" y="151"/>
                  </a:lnTo>
                  <a:lnTo>
                    <a:pt x="58" y="145"/>
                  </a:lnTo>
                  <a:lnTo>
                    <a:pt x="60" y="144"/>
                  </a:lnTo>
                  <a:lnTo>
                    <a:pt x="60" y="145"/>
                  </a:lnTo>
                  <a:lnTo>
                    <a:pt x="61" y="148"/>
                  </a:lnTo>
                  <a:lnTo>
                    <a:pt x="61" y="152"/>
                  </a:lnTo>
                  <a:close/>
                  <a:moveTo>
                    <a:pt x="157" y="143"/>
                  </a:moveTo>
                  <a:lnTo>
                    <a:pt x="157" y="143"/>
                  </a:lnTo>
                  <a:lnTo>
                    <a:pt x="157" y="148"/>
                  </a:lnTo>
                  <a:lnTo>
                    <a:pt x="157" y="150"/>
                  </a:lnTo>
                  <a:lnTo>
                    <a:pt x="156" y="151"/>
                  </a:lnTo>
                  <a:lnTo>
                    <a:pt x="154" y="155"/>
                  </a:lnTo>
                  <a:lnTo>
                    <a:pt x="148" y="160"/>
                  </a:lnTo>
                  <a:lnTo>
                    <a:pt x="136" y="171"/>
                  </a:lnTo>
                  <a:lnTo>
                    <a:pt x="130" y="176"/>
                  </a:lnTo>
                  <a:lnTo>
                    <a:pt x="129" y="179"/>
                  </a:lnTo>
                  <a:lnTo>
                    <a:pt x="128" y="183"/>
                  </a:lnTo>
                  <a:lnTo>
                    <a:pt x="132" y="183"/>
                  </a:lnTo>
                  <a:lnTo>
                    <a:pt x="134" y="184"/>
                  </a:lnTo>
                  <a:lnTo>
                    <a:pt x="133" y="186"/>
                  </a:lnTo>
                  <a:lnTo>
                    <a:pt x="127" y="193"/>
                  </a:lnTo>
                  <a:lnTo>
                    <a:pt x="125" y="198"/>
                  </a:lnTo>
                  <a:lnTo>
                    <a:pt x="130" y="198"/>
                  </a:lnTo>
                  <a:lnTo>
                    <a:pt x="133" y="197"/>
                  </a:lnTo>
                  <a:lnTo>
                    <a:pt x="141" y="194"/>
                  </a:lnTo>
                  <a:lnTo>
                    <a:pt x="148" y="191"/>
                  </a:lnTo>
                  <a:lnTo>
                    <a:pt x="151" y="191"/>
                  </a:lnTo>
                  <a:lnTo>
                    <a:pt x="158" y="193"/>
                  </a:lnTo>
                  <a:lnTo>
                    <a:pt x="159" y="193"/>
                  </a:lnTo>
                  <a:lnTo>
                    <a:pt x="162" y="192"/>
                  </a:lnTo>
                  <a:lnTo>
                    <a:pt x="165" y="192"/>
                  </a:lnTo>
                  <a:lnTo>
                    <a:pt x="184" y="193"/>
                  </a:lnTo>
                  <a:lnTo>
                    <a:pt x="189" y="191"/>
                  </a:lnTo>
                  <a:lnTo>
                    <a:pt x="193" y="193"/>
                  </a:lnTo>
                  <a:lnTo>
                    <a:pt x="196" y="196"/>
                  </a:lnTo>
                  <a:lnTo>
                    <a:pt x="199" y="203"/>
                  </a:lnTo>
                  <a:lnTo>
                    <a:pt x="199" y="204"/>
                  </a:lnTo>
                  <a:lnTo>
                    <a:pt x="197" y="208"/>
                  </a:lnTo>
                  <a:lnTo>
                    <a:pt x="194" y="211"/>
                  </a:lnTo>
                  <a:lnTo>
                    <a:pt x="191" y="217"/>
                  </a:lnTo>
                  <a:lnTo>
                    <a:pt x="190" y="220"/>
                  </a:lnTo>
                  <a:lnTo>
                    <a:pt x="190" y="223"/>
                  </a:lnTo>
                  <a:lnTo>
                    <a:pt x="189" y="226"/>
                  </a:lnTo>
                  <a:lnTo>
                    <a:pt x="184" y="240"/>
                  </a:lnTo>
                  <a:lnTo>
                    <a:pt x="178" y="247"/>
                  </a:lnTo>
                  <a:lnTo>
                    <a:pt x="176" y="252"/>
                  </a:lnTo>
                  <a:lnTo>
                    <a:pt x="173" y="257"/>
                  </a:lnTo>
                  <a:lnTo>
                    <a:pt x="171" y="259"/>
                  </a:lnTo>
                  <a:lnTo>
                    <a:pt x="168" y="261"/>
                  </a:lnTo>
                  <a:lnTo>
                    <a:pt x="159" y="263"/>
                  </a:lnTo>
                  <a:lnTo>
                    <a:pt x="157" y="264"/>
                  </a:lnTo>
                  <a:lnTo>
                    <a:pt x="154" y="267"/>
                  </a:lnTo>
                  <a:lnTo>
                    <a:pt x="151" y="268"/>
                  </a:lnTo>
                  <a:lnTo>
                    <a:pt x="154" y="268"/>
                  </a:lnTo>
                  <a:lnTo>
                    <a:pt x="158" y="266"/>
                  </a:lnTo>
                  <a:lnTo>
                    <a:pt x="164" y="266"/>
                  </a:lnTo>
                  <a:lnTo>
                    <a:pt x="171" y="270"/>
                  </a:lnTo>
                  <a:lnTo>
                    <a:pt x="171" y="274"/>
                  </a:lnTo>
                  <a:lnTo>
                    <a:pt x="168" y="277"/>
                  </a:lnTo>
                  <a:lnTo>
                    <a:pt x="161" y="277"/>
                  </a:lnTo>
                  <a:lnTo>
                    <a:pt x="155" y="284"/>
                  </a:lnTo>
                  <a:lnTo>
                    <a:pt x="152" y="286"/>
                  </a:lnTo>
                  <a:lnTo>
                    <a:pt x="149" y="287"/>
                  </a:lnTo>
                  <a:lnTo>
                    <a:pt x="146" y="286"/>
                  </a:lnTo>
                  <a:lnTo>
                    <a:pt x="139" y="285"/>
                  </a:lnTo>
                  <a:lnTo>
                    <a:pt x="136" y="283"/>
                  </a:lnTo>
                  <a:lnTo>
                    <a:pt x="139" y="286"/>
                  </a:lnTo>
                  <a:lnTo>
                    <a:pt x="142" y="287"/>
                  </a:lnTo>
                  <a:lnTo>
                    <a:pt x="159" y="291"/>
                  </a:lnTo>
                  <a:lnTo>
                    <a:pt x="160" y="290"/>
                  </a:lnTo>
                  <a:lnTo>
                    <a:pt x="166" y="287"/>
                  </a:lnTo>
                  <a:lnTo>
                    <a:pt x="173" y="287"/>
                  </a:lnTo>
                  <a:lnTo>
                    <a:pt x="187" y="294"/>
                  </a:lnTo>
                  <a:lnTo>
                    <a:pt x="191" y="299"/>
                  </a:lnTo>
                  <a:lnTo>
                    <a:pt x="197" y="306"/>
                  </a:lnTo>
                  <a:lnTo>
                    <a:pt x="200" y="309"/>
                  </a:lnTo>
                  <a:lnTo>
                    <a:pt x="202" y="312"/>
                  </a:lnTo>
                  <a:lnTo>
                    <a:pt x="204" y="316"/>
                  </a:lnTo>
                  <a:lnTo>
                    <a:pt x="207" y="329"/>
                  </a:lnTo>
                  <a:lnTo>
                    <a:pt x="210" y="342"/>
                  </a:lnTo>
                  <a:lnTo>
                    <a:pt x="214" y="355"/>
                  </a:lnTo>
                  <a:lnTo>
                    <a:pt x="216" y="359"/>
                  </a:lnTo>
                  <a:lnTo>
                    <a:pt x="218" y="362"/>
                  </a:lnTo>
                  <a:lnTo>
                    <a:pt x="230" y="368"/>
                  </a:lnTo>
                  <a:lnTo>
                    <a:pt x="233" y="370"/>
                  </a:lnTo>
                  <a:lnTo>
                    <a:pt x="238" y="376"/>
                  </a:lnTo>
                  <a:lnTo>
                    <a:pt x="243" y="382"/>
                  </a:lnTo>
                  <a:lnTo>
                    <a:pt x="247" y="387"/>
                  </a:lnTo>
                  <a:lnTo>
                    <a:pt x="251" y="390"/>
                  </a:lnTo>
                  <a:lnTo>
                    <a:pt x="249" y="392"/>
                  </a:lnTo>
                  <a:lnTo>
                    <a:pt x="248" y="396"/>
                  </a:lnTo>
                  <a:lnTo>
                    <a:pt x="249" y="400"/>
                  </a:lnTo>
                  <a:lnTo>
                    <a:pt x="251" y="404"/>
                  </a:lnTo>
                  <a:lnTo>
                    <a:pt x="254" y="410"/>
                  </a:lnTo>
                  <a:lnTo>
                    <a:pt x="258" y="417"/>
                  </a:lnTo>
                  <a:lnTo>
                    <a:pt x="257" y="416"/>
                  </a:lnTo>
                  <a:lnTo>
                    <a:pt x="255" y="416"/>
                  </a:lnTo>
                  <a:lnTo>
                    <a:pt x="254" y="416"/>
                  </a:lnTo>
                  <a:lnTo>
                    <a:pt x="252" y="415"/>
                  </a:lnTo>
                  <a:lnTo>
                    <a:pt x="249" y="413"/>
                  </a:lnTo>
                  <a:lnTo>
                    <a:pt x="246" y="411"/>
                  </a:lnTo>
                  <a:lnTo>
                    <a:pt x="240" y="412"/>
                  </a:lnTo>
                  <a:lnTo>
                    <a:pt x="236" y="411"/>
                  </a:lnTo>
                  <a:lnTo>
                    <a:pt x="234" y="411"/>
                  </a:lnTo>
                  <a:lnTo>
                    <a:pt x="239" y="413"/>
                  </a:lnTo>
                  <a:lnTo>
                    <a:pt x="245" y="413"/>
                  </a:lnTo>
                  <a:lnTo>
                    <a:pt x="258" y="425"/>
                  </a:lnTo>
                  <a:lnTo>
                    <a:pt x="263" y="432"/>
                  </a:lnTo>
                  <a:lnTo>
                    <a:pt x="265" y="441"/>
                  </a:lnTo>
                  <a:lnTo>
                    <a:pt x="263" y="445"/>
                  </a:lnTo>
                  <a:lnTo>
                    <a:pt x="261" y="447"/>
                  </a:lnTo>
                  <a:lnTo>
                    <a:pt x="258" y="450"/>
                  </a:lnTo>
                  <a:lnTo>
                    <a:pt x="256" y="454"/>
                  </a:lnTo>
                  <a:lnTo>
                    <a:pt x="263" y="459"/>
                  </a:lnTo>
                  <a:lnTo>
                    <a:pt x="264" y="459"/>
                  </a:lnTo>
                  <a:lnTo>
                    <a:pt x="266" y="458"/>
                  </a:lnTo>
                  <a:lnTo>
                    <a:pt x="268" y="456"/>
                  </a:lnTo>
                  <a:lnTo>
                    <a:pt x="270" y="452"/>
                  </a:lnTo>
                  <a:lnTo>
                    <a:pt x="272" y="451"/>
                  </a:lnTo>
                  <a:lnTo>
                    <a:pt x="276" y="450"/>
                  </a:lnTo>
                  <a:lnTo>
                    <a:pt x="280" y="450"/>
                  </a:lnTo>
                  <a:lnTo>
                    <a:pt x="284" y="451"/>
                  </a:lnTo>
                  <a:lnTo>
                    <a:pt x="287" y="451"/>
                  </a:lnTo>
                  <a:lnTo>
                    <a:pt x="294" y="453"/>
                  </a:lnTo>
                  <a:lnTo>
                    <a:pt x="297" y="454"/>
                  </a:lnTo>
                  <a:lnTo>
                    <a:pt x="306" y="462"/>
                  </a:lnTo>
                  <a:lnTo>
                    <a:pt x="308" y="466"/>
                  </a:lnTo>
                  <a:lnTo>
                    <a:pt x="309" y="471"/>
                  </a:lnTo>
                  <a:lnTo>
                    <a:pt x="309" y="476"/>
                  </a:lnTo>
                  <a:lnTo>
                    <a:pt x="307" y="481"/>
                  </a:lnTo>
                  <a:lnTo>
                    <a:pt x="306" y="486"/>
                  </a:lnTo>
                  <a:lnTo>
                    <a:pt x="304" y="492"/>
                  </a:lnTo>
                  <a:lnTo>
                    <a:pt x="304" y="494"/>
                  </a:lnTo>
                  <a:lnTo>
                    <a:pt x="303" y="496"/>
                  </a:lnTo>
                  <a:lnTo>
                    <a:pt x="298" y="500"/>
                  </a:lnTo>
                  <a:lnTo>
                    <a:pt x="295" y="502"/>
                  </a:lnTo>
                  <a:lnTo>
                    <a:pt x="294" y="501"/>
                  </a:lnTo>
                  <a:lnTo>
                    <a:pt x="293" y="502"/>
                  </a:lnTo>
                  <a:lnTo>
                    <a:pt x="292" y="503"/>
                  </a:lnTo>
                  <a:lnTo>
                    <a:pt x="294" y="505"/>
                  </a:lnTo>
                  <a:lnTo>
                    <a:pt x="294" y="508"/>
                  </a:lnTo>
                  <a:lnTo>
                    <a:pt x="291" y="510"/>
                  </a:lnTo>
                  <a:lnTo>
                    <a:pt x="288" y="511"/>
                  </a:lnTo>
                  <a:lnTo>
                    <a:pt x="284" y="510"/>
                  </a:lnTo>
                  <a:lnTo>
                    <a:pt x="278" y="514"/>
                  </a:lnTo>
                  <a:lnTo>
                    <a:pt x="282" y="516"/>
                  </a:lnTo>
                  <a:lnTo>
                    <a:pt x="283" y="518"/>
                  </a:lnTo>
                  <a:lnTo>
                    <a:pt x="282" y="522"/>
                  </a:lnTo>
                  <a:lnTo>
                    <a:pt x="279" y="523"/>
                  </a:lnTo>
                  <a:lnTo>
                    <a:pt x="276" y="524"/>
                  </a:lnTo>
                  <a:lnTo>
                    <a:pt x="273" y="524"/>
                  </a:lnTo>
                  <a:lnTo>
                    <a:pt x="270" y="525"/>
                  </a:lnTo>
                  <a:lnTo>
                    <a:pt x="267" y="527"/>
                  </a:lnTo>
                  <a:lnTo>
                    <a:pt x="271" y="526"/>
                  </a:lnTo>
                  <a:lnTo>
                    <a:pt x="273" y="527"/>
                  </a:lnTo>
                  <a:lnTo>
                    <a:pt x="274" y="530"/>
                  </a:lnTo>
                  <a:lnTo>
                    <a:pt x="276" y="531"/>
                  </a:lnTo>
                  <a:lnTo>
                    <a:pt x="282" y="532"/>
                  </a:lnTo>
                  <a:lnTo>
                    <a:pt x="286" y="532"/>
                  </a:lnTo>
                  <a:lnTo>
                    <a:pt x="293" y="531"/>
                  </a:lnTo>
                  <a:lnTo>
                    <a:pt x="297" y="531"/>
                  </a:lnTo>
                  <a:lnTo>
                    <a:pt x="298" y="532"/>
                  </a:lnTo>
                  <a:lnTo>
                    <a:pt x="298" y="535"/>
                  </a:lnTo>
                  <a:lnTo>
                    <a:pt x="298" y="541"/>
                  </a:lnTo>
                  <a:lnTo>
                    <a:pt x="297" y="542"/>
                  </a:lnTo>
                  <a:lnTo>
                    <a:pt x="287" y="548"/>
                  </a:lnTo>
                  <a:lnTo>
                    <a:pt x="285" y="551"/>
                  </a:lnTo>
                  <a:lnTo>
                    <a:pt x="284" y="554"/>
                  </a:lnTo>
                  <a:lnTo>
                    <a:pt x="278" y="553"/>
                  </a:lnTo>
                  <a:lnTo>
                    <a:pt x="276" y="556"/>
                  </a:lnTo>
                  <a:lnTo>
                    <a:pt x="271" y="557"/>
                  </a:lnTo>
                  <a:lnTo>
                    <a:pt x="267" y="559"/>
                  </a:lnTo>
                  <a:lnTo>
                    <a:pt x="264" y="561"/>
                  </a:lnTo>
                  <a:lnTo>
                    <a:pt x="261" y="562"/>
                  </a:lnTo>
                  <a:lnTo>
                    <a:pt x="248" y="559"/>
                  </a:lnTo>
                  <a:lnTo>
                    <a:pt x="240" y="559"/>
                  </a:lnTo>
                  <a:lnTo>
                    <a:pt x="230" y="562"/>
                  </a:lnTo>
                  <a:lnTo>
                    <a:pt x="227" y="561"/>
                  </a:lnTo>
                  <a:lnTo>
                    <a:pt x="223" y="559"/>
                  </a:lnTo>
                  <a:lnTo>
                    <a:pt x="219" y="558"/>
                  </a:lnTo>
                  <a:lnTo>
                    <a:pt x="214" y="557"/>
                  </a:lnTo>
                  <a:lnTo>
                    <a:pt x="210" y="555"/>
                  </a:lnTo>
                  <a:lnTo>
                    <a:pt x="213" y="559"/>
                  </a:lnTo>
                  <a:lnTo>
                    <a:pt x="207" y="563"/>
                  </a:lnTo>
                  <a:lnTo>
                    <a:pt x="204" y="563"/>
                  </a:lnTo>
                  <a:lnTo>
                    <a:pt x="202" y="563"/>
                  </a:lnTo>
                  <a:lnTo>
                    <a:pt x="196" y="564"/>
                  </a:lnTo>
                  <a:lnTo>
                    <a:pt x="191" y="564"/>
                  </a:lnTo>
                  <a:lnTo>
                    <a:pt x="192" y="566"/>
                  </a:lnTo>
                  <a:lnTo>
                    <a:pt x="193" y="568"/>
                  </a:lnTo>
                  <a:lnTo>
                    <a:pt x="192" y="569"/>
                  </a:lnTo>
                  <a:lnTo>
                    <a:pt x="191" y="570"/>
                  </a:lnTo>
                  <a:lnTo>
                    <a:pt x="181" y="568"/>
                  </a:lnTo>
                  <a:lnTo>
                    <a:pt x="179" y="568"/>
                  </a:lnTo>
                  <a:lnTo>
                    <a:pt x="178" y="570"/>
                  </a:lnTo>
                  <a:lnTo>
                    <a:pt x="175" y="569"/>
                  </a:lnTo>
                  <a:lnTo>
                    <a:pt x="171" y="566"/>
                  </a:lnTo>
                  <a:lnTo>
                    <a:pt x="168" y="565"/>
                  </a:lnTo>
                  <a:lnTo>
                    <a:pt x="164" y="564"/>
                  </a:lnTo>
                  <a:lnTo>
                    <a:pt x="161" y="564"/>
                  </a:lnTo>
                  <a:lnTo>
                    <a:pt x="148" y="568"/>
                  </a:lnTo>
                  <a:lnTo>
                    <a:pt x="145" y="572"/>
                  </a:lnTo>
                  <a:lnTo>
                    <a:pt x="144" y="578"/>
                  </a:lnTo>
                  <a:lnTo>
                    <a:pt x="142" y="583"/>
                  </a:lnTo>
                  <a:lnTo>
                    <a:pt x="139" y="587"/>
                  </a:lnTo>
                  <a:lnTo>
                    <a:pt x="136" y="588"/>
                  </a:lnTo>
                  <a:lnTo>
                    <a:pt x="133" y="585"/>
                  </a:lnTo>
                  <a:lnTo>
                    <a:pt x="126" y="582"/>
                  </a:lnTo>
                  <a:lnTo>
                    <a:pt x="124" y="580"/>
                  </a:lnTo>
                  <a:lnTo>
                    <a:pt x="123" y="580"/>
                  </a:lnTo>
                  <a:lnTo>
                    <a:pt x="123" y="581"/>
                  </a:lnTo>
                  <a:lnTo>
                    <a:pt x="120" y="581"/>
                  </a:lnTo>
                  <a:lnTo>
                    <a:pt x="118" y="581"/>
                  </a:lnTo>
                  <a:lnTo>
                    <a:pt x="114" y="582"/>
                  </a:lnTo>
                  <a:lnTo>
                    <a:pt x="107" y="585"/>
                  </a:lnTo>
                  <a:lnTo>
                    <a:pt x="104" y="586"/>
                  </a:lnTo>
                  <a:lnTo>
                    <a:pt x="98" y="591"/>
                  </a:lnTo>
                  <a:lnTo>
                    <a:pt x="97" y="592"/>
                  </a:lnTo>
                  <a:lnTo>
                    <a:pt x="95" y="597"/>
                  </a:lnTo>
                  <a:lnTo>
                    <a:pt x="91" y="598"/>
                  </a:lnTo>
                  <a:lnTo>
                    <a:pt x="88" y="595"/>
                  </a:lnTo>
                  <a:lnTo>
                    <a:pt x="85" y="594"/>
                  </a:lnTo>
                  <a:lnTo>
                    <a:pt x="81" y="595"/>
                  </a:lnTo>
                  <a:lnTo>
                    <a:pt x="79" y="596"/>
                  </a:lnTo>
                  <a:lnTo>
                    <a:pt x="78" y="595"/>
                  </a:lnTo>
                  <a:lnTo>
                    <a:pt x="78" y="593"/>
                  </a:lnTo>
                  <a:lnTo>
                    <a:pt x="80" y="589"/>
                  </a:lnTo>
                  <a:lnTo>
                    <a:pt x="88" y="587"/>
                  </a:lnTo>
                  <a:lnTo>
                    <a:pt x="94" y="581"/>
                  </a:lnTo>
                  <a:lnTo>
                    <a:pt x="97" y="577"/>
                  </a:lnTo>
                  <a:lnTo>
                    <a:pt x="98" y="575"/>
                  </a:lnTo>
                  <a:lnTo>
                    <a:pt x="100" y="573"/>
                  </a:lnTo>
                  <a:lnTo>
                    <a:pt x="102" y="573"/>
                  </a:lnTo>
                  <a:lnTo>
                    <a:pt x="103" y="571"/>
                  </a:lnTo>
                  <a:lnTo>
                    <a:pt x="111" y="561"/>
                  </a:lnTo>
                  <a:lnTo>
                    <a:pt x="112" y="559"/>
                  </a:lnTo>
                  <a:lnTo>
                    <a:pt x="112" y="555"/>
                  </a:lnTo>
                  <a:lnTo>
                    <a:pt x="113" y="551"/>
                  </a:lnTo>
                  <a:lnTo>
                    <a:pt x="120" y="549"/>
                  </a:lnTo>
                  <a:lnTo>
                    <a:pt x="124" y="541"/>
                  </a:lnTo>
                  <a:lnTo>
                    <a:pt x="124" y="540"/>
                  </a:lnTo>
                  <a:lnTo>
                    <a:pt x="134" y="539"/>
                  </a:lnTo>
                  <a:lnTo>
                    <a:pt x="142" y="539"/>
                  </a:lnTo>
                  <a:lnTo>
                    <a:pt x="149" y="540"/>
                  </a:lnTo>
                  <a:lnTo>
                    <a:pt x="153" y="540"/>
                  </a:lnTo>
                  <a:lnTo>
                    <a:pt x="156" y="540"/>
                  </a:lnTo>
                  <a:lnTo>
                    <a:pt x="159" y="538"/>
                  </a:lnTo>
                  <a:lnTo>
                    <a:pt x="164" y="530"/>
                  </a:lnTo>
                  <a:lnTo>
                    <a:pt x="167" y="526"/>
                  </a:lnTo>
                  <a:lnTo>
                    <a:pt x="170" y="523"/>
                  </a:lnTo>
                  <a:lnTo>
                    <a:pt x="173" y="520"/>
                  </a:lnTo>
                  <a:lnTo>
                    <a:pt x="178" y="513"/>
                  </a:lnTo>
                  <a:lnTo>
                    <a:pt x="175" y="515"/>
                  </a:lnTo>
                  <a:lnTo>
                    <a:pt x="171" y="519"/>
                  </a:lnTo>
                  <a:lnTo>
                    <a:pt x="169" y="521"/>
                  </a:lnTo>
                  <a:lnTo>
                    <a:pt x="161" y="523"/>
                  </a:lnTo>
                  <a:lnTo>
                    <a:pt x="158" y="525"/>
                  </a:lnTo>
                  <a:lnTo>
                    <a:pt x="153" y="530"/>
                  </a:lnTo>
                  <a:lnTo>
                    <a:pt x="151" y="531"/>
                  </a:lnTo>
                  <a:lnTo>
                    <a:pt x="143" y="530"/>
                  </a:lnTo>
                  <a:lnTo>
                    <a:pt x="137" y="523"/>
                  </a:lnTo>
                  <a:lnTo>
                    <a:pt x="133" y="521"/>
                  </a:lnTo>
                  <a:lnTo>
                    <a:pt x="131" y="520"/>
                  </a:lnTo>
                  <a:lnTo>
                    <a:pt x="129" y="521"/>
                  </a:lnTo>
                  <a:lnTo>
                    <a:pt x="126" y="522"/>
                  </a:lnTo>
                  <a:lnTo>
                    <a:pt x="122" y="522"/>
                  </a:lnTo>
                  <a:lnTo>
                    <a:pt x="124" y="519"/>
                  </a:lnTo>
                  <a:lnTo>
                    <a:pt x="127" y="517"/>
                  </a:lnTo>
                  <a:lnTo>
                    <a:pt x="121" y="516"/>
                  </a:lnTo>
                  <a:lnTo>
                    <a:pt x="119" y="515"/>
                  </a:lnTo>
                  <a:lnTo>
                    <a:pt x="117" y="513"/>
                  </a:lnTo>
                  <a:lnTo>
                    <a:pt x="113" y="513"/>
                  </a:lnTo>
                  <a:lnTo>
                    <a:pt x="111" y="513"/>
                  </a:lnTo>
                  <a:lnTo>
                    <a:pt x="107" y="516"/>
                  </a:lnTo>
                  <a:lnTo>
                    <a:pt x="101" y="519"/>
                  </a:lnTo>
                  <a:lnTo>
                    <a:pt x="94" y="515"/>
                  </a:lnTo>
                  <a:lnTo>
                    <a:pt x="93" y="513"/>
                  </a:lnTo>
                  <a:lnTo>
                    <a:pt x="93" y="510"/>
                  </a:lnTo>
                  <a:lnTo>
                    <a:pt x="92" y="507"/>
                  </a:lnTo>
                  <a:lnTo>
                    <a:pt x="90" y="506"/>
                  </a:lnTo>
                  <a:lnTo>
                    <a:pt x="92" y="503"/>
                  </a:lnTo>
                  <a:lnTo>
                    <a:pt x="95" y="500"/>
                  </a:lnTo>
                  <a:lnTo>
                    <a:pt x="102" y="498"/>
                  </a:lnTo>
                  <a:lnTo>
                    <a:pt x="112" y="492"/>
                  </a:lnTo>
                  <a:lnTo>
                    <a:pt x="117" y="490"/>
                  </a:lnTo>
                  <a:lnTo>
                    <a:pt x="123" y="486"/>
                  </a:lnTo>
                  <a:lnTo>
                    <a:pt x="125" y="484"/>
                  </a:lnTo>
                  <a:lnTo>
                    <a:pt x="126" y="480"/>
                  </a:lnTo>
                  <a:lnTo>
                    <a:pt x="128" y="476"/>
                  </a:lnTo>
                  <a:lnTo>
                    <a:pt x="130" y="473"/>
                  </a:lnTo>
                  <a:lnTo>
                    <a:pt x="128" y="472"/>
                  </a:lnTo>
                  <a:lnTo>
                    <a:pt x="127" y="469"/>
                  </a:lnTo>
                  <a:lnTo>
                    <a:pt x="127" y="467"/>
                  </a:lnTo>
                  <a:lnTo>
                    <a:pt x="128" y="464"/>
                  </a:lnTo>
                  <a:lnTo>
                    <a:pt x="127" y="461"/>
                  </a:lnTo>
                  <a:lnTo>
                    <a:pt x="126" y="458"/>
                  </a:lnTo>
                  <a:lnTo>
                    <a:pt x="126" y="456"/>
                  </a:lnTo>
                  <a:lnTo>
                    <a:pt x="126" y="453"/>
                  </a:lnTo>
                  <a:lnTo>
                    <a:pt x="122" y="453"/>
                  </a:lnTo>
                  <a:lnTo>
                    <a:pt x="118" y="454"/>
                  </a:lnTo>
                  <a:lnTo>
                    <a:pt x="115" y="456"/>
                  </a:lnTo>
                  <a:lnTo>
                    <a:pt x="111" y="459"/>
                  </a:lnTo>
                  <a:lnTo>
                    <a:pt x="108" y="459"/>
                  </a:lnTo>
                  <a:lnTo>
                    <a:pt x="108" y="457"/>
                  </a:lnTo>
                  <a:lnTo>
                    <a:pt x="110" y="455"/>
                  </a:lnTo>
                  <a:lnTo>
                    <a:pt x="113" y="451"/>
                  </a:lnTo>
                  <a:lnTo>
                    <a:pt x="117" y="448"/>
                  </a:lnTo>
                  <a:lnTo>
                    <a:pt x="118" y="446"/>
                  </a:lnTo>
                  <a:lnTo>
                    <a:pt x="119" y="444"/>
                  </a:lnTo>
                  <a:lnTo>
                    <a:pt x="121" y="441"/>
                  </a:lnTo>
                  <a:lnTo>
                    <a:pt x="126" y="438"/>
                  </a:lnTo>
                  <a:lnTo>
                    <a:pt x="135" y="433"/>
                  </a:lnTo>
                  <a:lnTo>
                    <a:pt x="137" y="433"/>
                  </a:lnTo>
                  <a:lnTo>
                    <a:pt x="140" y="433"/>
                  </a:lnTo>
                  <a:lnTo>
                    <a:pt x="144" y="433"/>
                  </a:lnTo>
                  <a:lnTo>
                    <a:pt x="147" y="431"/>
                  </a:lnTo>
                  <a:lnTo>
                    <a:pt x="150" y="431"/>
                  </a:lnTo>
                  <a:lnTo>
                    <a:pt x="158" y="435"/>
                  </a:lnTo>
                  <a:lnTo>
                    <a:pt x="155" y="428"/>
                  </a:lnTo>
                  <a:lnTo>
                    <a:pt x="159" y="427"/>
                  </a:lnTo>
                  <a:lnTo>
                    <a:pt x="163" y="433"/>
                  </a:lnTo>
                  <a:lnTo>
                    <a:pt x="165" y="434"/>
                  </a:lnTo>
                  <a:lnTo>
                    <a:pt x="168" y="433"/>
                  </a:lnTo>
                  <a:lnTo>
                    <a:pt x="167" y="432"/>
                  </a:lnTo>
                  <a:lnTo>
                    <a:pt x="165" y="432"/>
                  </a:lnTo>
                  <a:lnTo>
                    <a:pt x="163" y="431"/>
                  </a:lnTo>
                  <a:lnTo>
                    <a:pt x="161" y="429"/>
                  </a:lnTo>
                  <a:lnTo>
                    <a:pt x="159" y="422"/>
                  </a:lnTo>
                  <a:lnTo>
                    <a:pt x="159" y="418"/>
                  </a:lnTo>
                  <a:lnTo>
                    <a:pt x="161" y="414"/>
                  </a:lnTo>
                  <a:lnTo>
                    <a:pt x="163" y="411"/>
                  </a:lnTo>
                  <a:lnTo>
                    <a:pt x="161" y="410"/>
                  </a:lnTo>
                  <a:lnTo>
                    <a:pt x="160" y="409"/>
                  </a:lnTo>
                  <a:lnTo>
                    <a:pt x="159" y="405"/>
                  </a:lnTo>
                  <a:lnTo>
                    <a:pt x="160" y="402"/>
                  </a:lnTo>
                  <a:lnTo>
                    <a:pt x="164" y="399"/>
                  </a:lnTo>
                  <a:lnTo>
                    <a:pt x="165" y="394"/>
                  </a:lnTo>
                  <a:lnTo>
                    <a:pt x="165" y="389"/>
                  </a:lnTo>
                  <a:lnTo>
                    <a:pt x="165" y="387"/>
                  </a:lnTo>
                  <a:lnTo>
                    <a:pt x="161" y="388"/>
                  </a:lnTo>
                  <a:lnTo>
                    <a:pt x="159" y="389"/>
                  </a:lnTo>
                  <a:lnTo>
                    <a:pt x="157" y="390"/>
                  </a:lnTo>
                  <a:lnTo>
                    <a:pt x="155" y="390"/>
                  </a:lnTo>
                  <a:lnTo>
                    <a:pt x="151" y="385"/>
                  </a:lnTo>
                  <a:lnTo>
                    <a:pt x="148" y="380"/>
                  </a:lnTo>
                  <a:lnTo>
                    <a:pt x="143" y="372"/>
                  </a:lnTo>
                  <a:lnTo>
                    <a:pt x="142" y="367"/>
                  </a:lnTo>
                  <a:lnTo>
                    <a:pt x="146" y="355"/>
                  </a:lnTo>
                  <a:lnTo>
                    <a:pt x="152" y="348"/>
                  </a:lnTo>
                  <a:lnTo>
                    <a:pt x="159" y="346"/>
                  </a:lnTo>
                  <a:lnTo>
                    <a:pt x="158" y="345"/>
                  </a:lnTo>
                  <a:lnTo>
                    <a:pt x="147" y="345"/>
                  </a:lnTo>
                  <a:lnTo>
                    <a:pt x="143" y="346"/>
                  </a:lnTo>
                  <a:lnTo>
                    <a:pt x="140" y="349"/>
                  </a:lnTo>
                  <a:lnTo>
                    <a:pt x="138" y="350"/>
                  </a:lnTo>
                  <a:lnTo>
                    <a:pt x="136" y="350"/>
                  </a:lnTo>
                  <a:lnTo>
                    <a:pt x="134" y="352"/>
                  </a:lnTo>
                  <a:lnTo>
                    <a:pt x="133" y="354"/>
                  </a:lnTo>
                  <a:lnTo>
                    <a:pt x="131" y="355"/>
                  </a:lnTo>
                  <a:lnTo>
                    <a:pt x="127" y="355"/>
                  </a:lnTo>
                  <a:lnTo>
                    <a:pt x="125" y="355"/>
                  </a:lnTo>
                  <a:lnTo>
                    <a:pt x="124" y="354"/>
                  </a:lnTo>
                  <a:lnTo>
                    <a:pt x="123" y="352"/>
                  </a:lnTo>
                  <a:lnTo>
                    <a:pt x="121" y="351"/>
                  </a:lnTo>
                  <a:lnTo>
                    <a:pt x="120" y="352"/>
                  </a:lnTo>
                  <a:lnTo>
                    <a:pt x="117" y="355"/>
                  </a:lnTo>
                  <a:lnTo>
                    <a:pt x="113" y="356"/>
                  </a:lnTo>
                  <a:lnTo>
                    <a:pt x="109" y="354"/>
                  </a:lnTo>
                  <a:lnTo>
                    <a:pt x="104" y="351"/>
                  </a:lnTo>
                  <a:lnTo>
                    <a:pt x="103" y="353"/>
                  </a:lnTo>
                  <a:lnTo>
                    <a:pt x="102" y="355"/>
                  </a:lnTo>
                  <a:lnTo>
                    <a:pt x="101" y="360"/>
                  </a:lnTo>
                  <a:lnTo>
                    <a:pt x="97" y="356"/>
                  </a:lnTo>
                  <a:lnTo>
                    <a:pt x="94" y="351"/>
                  </a:lnTo>
                  <a:lnTo>
                    <a:pt x="93" y="347"/>
                  </a:lnTo>
                  <a:lnTo>
                    <a:pt x="93" y="344"/>
                  </a:lnTo>
                  <a:lnTo>
                    <a:pt x="95" y="342"/>
                  </a:lnTo>
                  <a:lnTo>
                    <a:pt x="96" y="344"/>
                  </a:lnTo>
                  <a:lnTo>
                    <a:pt x="99" y="335"/>
                  </a:lnTo>
                  <a:lnTo>
                    <a:pt x="105" y="323"/>
                  </a:lnTo>
                  <a:lnTo>
                    <a:pt x="107" y="320"/>
                  </a:lnTo>
                  <a:lnTo>
                    <a:pt x="108" y="316"/>
                  </a:lnTo>
                  <a:lnTo>
                    <a:pt x="108" y="313"/>
                  </a:lnTo>
                  <a:lnTo>
                    <a:pt x="107" y="310"/>
                  </a:lnTo>
                  <a:lnTo>
                    <a:pt x="102" y="305"/>
                  </a:lnTo>
                  <a:lnTo>
                    <a:pt x="102" y="300"/>
                  </a:lnTo>
                  <a:lnTo>
                    <a:pt x="102" y="295"/>
                  </a:lnTo>
                  <a:lnTo>
                    <a:pt x="104" y="292"/>
                  </a:lnTo>
                  <a:lnTo>
                    <a:pt x="104" y="291"/>
                  </a:lnTo>
                  <a:lnTo>
                    <a:pt x="111" y="292"/>
                  </a:lnTo>
                  <a:lnTo>
                    <a:pt x="108" y="290"/>
                  </a:lnTo>
                  <a:lnTo>
                    <a:pt x="103" y="285"/>
                  </a:lnTo>
                  <a:lnTo>
                    <a:pt x="103" y="284"/>
                  </a:lnTo>
                  <a:lnTo>
                    <a:pt x="104" y="279"/>
                  </a:lnTo>
                  <a:lnTo>
                    <a:pt x="104" y="280"/>
                  </a:lnTo>
                  <a:lnTo>
                    <a:pt x="103" y="282"/>
                  </a:lnTo>
                  <a:lnTo>
                    <a:pt x="100" y="287"/>
                  </a:lnTo>
                  <a:lnTo>
                    <a:pt x="99" y="288"/>
                  </a:lnTo>
                  <a:lnTo>
                    <a:pt x="95" y="289"/>
                  </a:lnTo>
                  <a:lnTo>
                    <a:pt x="95" y="291"/>
                  </a:lnTo>
                  <a:lnTo>
                    <a:pt x="94" y="292"/>
                  </a:lnTo>
                  <a:lnTo>
                    <a:pt x="92" y="292"/>
                  </a:lnTo>
                  <a:lnTo>
                    <a:pt x="91" y="294"/>
                  </a:lnTo>
                  <a:lnTo>
                    <a:pt x="91" y="294"/>
                  </a:lnTo>
                  <a:lnTo>
                    <a:pt x="91" y="292"/>
                  </a:lnTo>
                  <a:lnTo>
                    <a:pt x="90" y="288"/>
                  </a:lnTo>
                  <a:lnTo>
                    <a:pt x="91" y="284"/>
                  </a:lnTo>
                  <a:lnTo>
                    <a:pt x="93" y="282"/>
                  </a:lnTo>
                  <a:lnTo>
                    <a:pt x="98" y="275"/>
                  </a:lnTo>
                  <a:lnTo>
                    <a:pt x="96" y="277"/>
                  </a:lnTo>
                  <a:lnTo>
                    <a:pt x="89" y="283"/>
                  </a:lnTo>
                  <a:lnTo>
                    <a:pt x="86" y="287"/>
                  </a:lnTo>
                  <a:lnTo>
                    <a:pt x="85" y="288"/>
                  </a:lnTo>
                  <a:lnTo>
                    <a:pt x="85" y="290"/>
                  </a:lnTo>
                  <a:lnTo>
                    <a:pt x="85" y="291"/>
                  </a:lnTo>
                  <a:lnTo>
                    <a:pt x="87" y="298"/>
                  </a:lnTo>
                  <a:lnTo>
                    <a:pt x="86" y="301"/>
                  </a:lnTo>
                  <a:lnTo>
                    <a:pt x="81" y="322"/>
                  </a:lnTo>
                  <a:lnTo>
                    <a:pt x="80" y="324"/>
                  </a:lnTo>
                  <a:lnTo>
                    <a:pt x="79" y="325"/>
                  </a:lnTo>
                  <a:lnTo>
                    <a:pt x="78" y="325"/>
                  </a:lnTo>
                  <a:lnTo>
                    <a:pt x="75" y="325"/>
                  </a:lnTo>
                  <a:lnTo>
                    <a:pt x="74" y="323"/>
                  </a:lnTo>
                  <a:lnTo>
                    <a:pt x="74" y="322"/>
                  </a:lnTo>
                  <a:lnTo>
                    <a:pt x="75" y="319"/>
                  </a:lnTo>
                  <a:lnTo>
                    <a:pt x="77" y="309"/>
                  </a:lnTo>
                  <a:lnTo>
                    <a:pt x="78" y="306"/>
                  </a:lnTo>
                  <a:lnTo>
                    <a:pt x="79" y="304"/>
                  </a:lnTo>
                  <a:lnTo>
                    <a:pt x="82" y="299"/>
                  </a:lnTo>
                  <a:lnTo>
                    <a:pt x="82" y="299"/>
                  </a:lnTo>
                  <a:lnTo>
                    <a:pt x="80" y="300"/>
                  </a:lnTo>
                  <a:lnTo>
                    <a:pt x="79" y="299"/>
                  </a:lnTo>
                  <a:lnTo>
                    <a:pt x="79" y="299"/>
                  </a:lnTo>
                  <a:lnTo>
                    <a:pt x="79" y="285"/>
                  </a:lnTo>
                  <a:lnTo>
                    <a:pt x="81" y="281"/>
                  </a:lnTo>
                  <a:lnTo>
                    <a:pt x="81" y="274"/>
                  </a:lnTo>
                  <a:lnTo>
                    <a:pt x="83" y="269"/>
                  </a:lnTo>
                  <a:lnTo>
                    <a:pt x="85" y="264"/>
                  </a:lnTo>
                  <a:lnTo>
                    <a:pt x="86" y="259"/>
                  </a:lnTo>
                  <a:lnTo>
                    <a:pt x="88" y="257"/>
                  </a:lnTo>
                  <a:lnTo>
                    <a:pt x="88" y="253"/>
                  </a:lnTo>
                  <a:lnTo>
                    <a:pt x="91" y="250"/>
                  </a:lnTo>
                  <a:lnTo>
                    <a:pt x="92" y="246"/>
                  </a:lnTo>
                  <a:lnTo>
                    <a:pt x="91" y="246"/>
                  </a:lnTo>
                  <a:lnTo>
                    <a:pt x="81" y="256"/>
                  </a:lnTo>
                  <a:lnTo>
                    <a:pt x="78" y="258"/>
                  </a:lnTo>
                  <a:lnTo>
                    <a:pt x="74" y="258"/>
                  </a:lnTo>
                  <a:lnTo>
                    <a:pt x="71" y="257"/>
                  </a:lnTo>
                  <a:lnTo>
                    <a:pt x="69" y="254"/>
                  </a:lnTo>
                  <a:lnTo>
                    <a:pt x="68" y="249"/>
                  </a:lnTo>
                  <a:lnTo>
                    <a:pt x="65" y="249"/>
                  </a:lnTo>
                  <a:lnTo>
                    <a:pt x="63" y="248"/>
                  </a:lnTo>
                  <a:lnTo>
                    <a:pt x="63" y="248"/>
                  </a:lnTo>
                  <a:lnTo>
                    <a:pt x="66" y="245"/>
                  </a:lnTo>
                  <a:lnTo>
                    <a:pt x="71" y="244"/>
                  </a:lnTo>
                  <a:lnTo>
                    <a:pt x="75" y="240"/>
                  </a:lnTo>
                  <a:lnTo>
                    <a:pt x="71" y="237"/>
                  </a:lnTo>
                  <a:lnTo>
                    <a:pt x="72" y="236"/>
                  </a:lnTo>
                  <a:lnTo>
                    <a:pt x="75" y="234"/>
                  </a:lnTo>
                  <a:lnTo>
                    <a:pt x="80" y="226"/>
                  </a:lnTo>
                  <a:lnTo>
                    <a:pt x="81" y="218"/>
                  </a:lnTo>
                  <a:lnTo>
                    <a:pt x="78" y="215"/>
                  </a:lnTo>
                  <a:lnTo>
                    <a:pt x="78" y="213"/>
                  </a:lnTo>
                  <a:lnTo>
                    <a:pt x="73" y="210"/>
                  </a:lnTo>
                  <a:lnTo>
                    <a:pt x="73" y="207"/>
                  </a:lnTo>
                  <a:lnTo>
                    <a:pt x="73" y="205"/>
                  </a:lnTo>
                  <a:lnTo>
                    <a:pt x="75" y="203"/>
                  </a:lnTo>
                  <a:lnTo>
                    <a:pt x="77" y="202"/>
                  </a:lnTo>
                  <a:lnTo>
                    <a:pt x="80" y="200"/>
                  </a:lnTo>
                  <a:lnTo>
                    <a:pt x="77" y="199"/>
                  </a:lnTo>
                  <a:lnTo>
                    <a:pt x="76" y="197"/>
                  </a:lnTo>
                  <a:lnTo>
                    <a:pt x="75" y="195"/>
                  </a:lnTo>
                  <a:lnTo>
                    <a:pt x="75" y="193"/>
                  </a:lnTo>
                  <a:lnTo>
                    <a:pt x="76" y="187"/>
                  </a:lnTo>
                  <a:lnTo>
                    <a:pt x="77" y="184"/>
                  </a:lnTo>
                  <a:lnTo>
                    <a:pt x="79" y="181"/>
                  </a:lnTo>
                  <a:lnTo>
                    <a:pt x="87" y="181"/>
                  </a:lnTo>
                  <a:lnTo>
                    <a:pt x="88" y="179"/>
                  </a:lnTo>
                  <a:lnTo>
                    <a:pt x="89" y="179"/>
                  </a:lnTo>
                  <a:lnTo>
                    <a:pt x="93" y="181"/>
                  </a:lnTo>
                  <a:lnTo>
                    <a:pt x="93" y="179"/>
                  </a:lnTo>
                  <a:lnTo>
                    <a:pt x="86" y="171"/>
                  </a:lnTo>
                  <a:lnTo>
                    <a:pt x="85" y="170"/>
                  </a:lnTo>
                  <a:lnTo>
                    <a:pt x="87" y="165"/>
                  </a:lnTo>
                  <a:lnTo>
                    <a:pt x="87" y="163"/>
                  </a:lnTo>
                  <a:lnTo>
                    <a:pt x="87" y="161"/>
                  </a:lnTo>
                  <a:lnTo>
                    <a:pt x="88" y="160"/>
                  </a:lnTo>
                  <a:lnTo>
                    <a:pt x="90" y="159"/>
                  </a:lnTo>
                  <a:lnTo>
                    <a:pt x="96" y="159"/>
                  </a:lnTo>
                  <a:lnTo>
                    <a:pt x="98" y="158"/>
                  </a:lnTo>
                  <a:lnTo>
                    <a:pt x="97" y="156"/>
                  </a:lnTo>
                  <a:lnTo>
                    <a:pt x="96" y="153"/>
                  </a:lnTo>
                  <a:lnTo>
                    <a:pt x="95" y="151"/>
                  </a:lnTo>
                  <a:lnTo>
                    <a:pt x="96" y="149"/>
                  </a:lnTo>
                  <a:lnTo>
                    <a:pt x="96" y="145"/>
                  </a:lnTo>
                  <a:lnTo>
                    <a:pt x="96" y="143"/>
                  </a:lnTo>
                  <a:lnTo>
                    <a:pt x="98" y="140"/>
                  </a:lnTo>
                  <a:lnTo>
                    <a:pt x="99" y="139"/>
                  </a:lnTo>
                  <a:lnTo>
                    <a:pt x="100" y="139"/>
                  </a:lnTo>
                  <a:lnTo>
                    <a:pt x="104" y="140"/>
                  </a:lnTo>
                  <a:lnTo>
                    <a:pt x="105" y="141"/>
                  </a:lnTo>
                  <a:lnTo>
                    <a:pt x="107" y="144"/>
                  </a:lnTo>
                  <a:lnTo>
                    <a:pt x="108" y="143"/>
                  </a:lnTo>
                  <a:lnTo>
                    <a:pt x="113" y="141"/>
                  </a:lnTo>
                  <a:lnTo>
                    <a:pt x="114" y="140"/>
                  </a:lnTo>
                  <a:lnTo>
                    <a:pt x="116" y="144"/>
                  </a:lnTo>
                  <a:lnTo>
                    <a:pt x="123" y="141"/>
                  </a:lnTo>
                  <a:lnTo>
                    <a:pt x="134" y="140"/>
                  </a:lnTo>
                  <a:lnTo>
                    <a:pt x="140" y="138"/>
                  </a:lnTo>
                  <a:lnTo>
                    <a:pt x="146" y="137"/>
                  </a:lnTo>
                  <a:lnTo>
                    <a:pt x="152" y="135"/>
                  </a:lnTo>
                  <a:lnTo>
                    <a:pt x="159" y="136"/>
                  </a:lnTo>
                  <a:lnTo>
                    <a:pt x="159" y="137"/>
                  </a:lnTo>
                  <a:lnTo>
                    <a:pt x="159" y="139"/>
                  </a:lnTo>
                  <a:lnTo>
                    <a:pt x="157" y="143"/>
                  </a:lnTo>
                  <a:close/>
                  <a:moveTo>
                    <a:pt x="163" y="130"/>
                  </a:moveTo>
                  <a:lnTo>
                    <a:pt x="163" y="130"/>
                  </a:lnTo>
                  <a:lnTo>
                    <a:pt x="162" y="130"/>
                  </a:lnTo>
                  <a:lnTo>
                    <a:pt x="161" y="129"/>
                  </a:lnTo>
                  <a:lnTo>
                    <a:pt x="159" y="125"/>
                  </a:lnTo>
                  <a:lnTo>
                    <a:pt x="162" y="124"/>
                  </a:lnTo>
                  <a:lnTo>
                    <a:pt x="164" y="125"/>
                  </a:lnTo>
                  <a:lnTo>
                    <a:pt x="163" y="126"/>
                  </a:lnTo>
                  <a:lnTo>
                    <a:pt x="163" y="130"/>
                  </a:lnTo>
                  <a:close/>
                  <a:moveTo>
                    <a:pt x="155" y="127"/>
                  </a:moveTo>
                  <a:lnTo>
                    <a:pt x="155" y="127"/>
                  </a:lnTo>
                  <a:lnTo>
                    <a:pt x="154" y="127"/>
                  </a:lnTo>
                  <a:lnTo>
                    <a:pt x="152" y="127"/>
                  </a:lnTo>
                  <a:lnTo>
                    <a:pt x="149" y="124"/>
                  </a:lnTo>
                  <a:lnTo>
                    <a:pt x="148" y="121"/>
                  </a:lnTo>
                  <a:lnTo>
                    <a:pt x="148" y="120"/>
                  </a:lnTo>
                  <a:lnTo>
                    <a:pt x="149" y="119"/>
                  </a:lnTo>
                  <a:lnTo>
                    <a:pt x="152" y="120"/>
                  </a:lnTo>
                  <a:lnTo>
                    <a:pt x="153" y="123"/>
                  </a:lnTo>
                  <a:lnTo>
                    <a:pt x="154" y="125"/>
                  </a:lnTo>
                  <a:lnTo>
                    <a:pt x="154" y="125"/>
                  </a:lnTo>
                  <a:lnTo>
                    <a:pt x="156" y="126"/>
                  </a:lnTo>
                  <a:lnTo>
                    <a:pt x="155" y="127"/>
                  </a:lnTo>
                  <a:close/>
                  <a:moveTo>
                    <a:pt x="159" y="112"/>
                  </a:moveTo>
                  <a:lnTo>
                    <a:pt x="159" y="112"/>
                  </a:lnTo>
                  <a:lnTo>
                    <a:pt x="158" y="114"/>
                  </a:lnTo>
                  <a:lnTo>
                    <a:pt x="161" y="114"/>
                  </a:lnTo>
                  <a:lnTo>
                    <a:pt x="164" y="115"/>
                  </a:lnTo>
                  <a:lnTo>
                    <a:pt x="166" y="115"/>
                  </a:lnTo>
                  <a:lnTo>
                    <a:pt x="168" y="117"/>
                  </a:lnTo>
                  <a:lnTo>
                    <a:pt x="167" y="120"/>
                  </a:lnTo>
                  <a:lnTo>
                    <a:pt x="166" y="121"/>
                  </a:lnTo>
                  <a:lnTo>
                    <a:pt x="165" y="121"/>
                  </a:lnTo>
                  <a:lnTo>
                    <a:pt x="161" y="118"/>
                  </a:lnTo>
                  <a:lnTo>
                    <a:pt x="155" y="119"/>
                  </a:lnTo>
                  <a:lnTo>
                    <a:pt x="154" y="119"/>
                  </a:lnTo>
                  <a:lnTo>
                    <a:pt x="154" y="118"/>
                  </a:lnTo>
                  <a:lnTo>
                    <a:pt x="153" y="117"/>
                  </a:lnTo>
                  <a:lnTo>
                    <a:pt x="153" y="115"/>
                  </a:lnTo>
                  <a:lnTo>
                    <a:pt x="153" y="114"/>
                  </a:lnTo>
                  <a:lnTo>
                    <a:pt x="151" y="116"/>
                  </a:lnTo>
                  <a:lnTo>
                    <a:pt x="150" y="116"/>
                  </a:lnTo>
                  <a:lnTo>
                    <a:pt x="150" y="115"/>
                  </a:lnTo>
                  <a:lnTo>
                    <a:pt x="150" y="113"/>
                  </a:lnTo>
                  <a:lnTo>
                    <a:pt x="150" y="110"/>
                  </a:lnTo>
                  <a:lnTo>
                    <a:pt x="151" y="106"/>
                  </a:lnTo>
                  <a:lnTo>
                    <a:pt x="153" y="106"/>
                  </a:lnTo>
                  <a:lnTo>
                    <a:pt x="156" y="106"/>
                  </a:lnTo>
                  <a:lnTo>
                    <a:pt x="159" y="108"/>
                  </a:lnTo>
                  <a:lnTo>
                    <a:pt x="160" y="110"/>
                  </a:lnTo>
                  <a:lnTo>
                    <a:pt x="160" y="111"/>
                  </a:lnTo>
                  <a:lnTo>
                    <a:pt x="159" y="112"/>
                  </a:lnTo>
                  <a:close/>
                  <a:moveTo>
                    <a:pt x="175" y="100"/>
                  </a:moveTo>
                  <a:lnTo>
                    <a:pt x="175" y="100"/>
                  </a:lnTo>
                  <a:lnTo>
                    <a:pt x="171" y="100"/>
                  </a:lnTo>
                  <a:lnTo>
                    <a:pt x="173" y="97"/>
                  </a:lnTo>
                  <a:lnTo>
                    <a:pt x="175" y="96"/>
                  </a:lnTo>
                  <a:lnTo>
                    <a:pt x="179" y="96"/>
                  </a:lnTo>
                  <a:lnTo>
                    <a:pt x="178" y="98"/>
                  </a:lnTo>
                  <a:lnTo>
                    <a:pt x="175" y="100"/>
                  </a:lnTo>
                  <a:close/>
                  <a:moveTo>
                    <a:pt x="169" y="103"/>
                  </a:moveTo>
                  <a:lnTo>
                    <a:pt x="169" y="103"/>
                  </a:lnTo>
                  <a:lnTo>
                    <a:pt x="166" y="104"/>
                  </a:lnTo>
                  <a:lnTo>
                    <a:pt x="165" y="103"/>
                  </a:lnTo>
                  <a:lnTo>
                    <a:pt x="165" y="99"/>
                  </a:lnTo>
                  <a:lnTo>
                    <a:pt x="162" y="98"/>
                  </a:lnTo>
                  <a:lnTo>
                    <a:pt x="160" y="97"/>
                  </a:lnTo>
                  <a:lnTo>
                    <a:pt x="159" y="95"/>
                  </a:lnTo>
                  <a:lnTo>
                    <a:pt x="159" y="94"/>
                  </a:lnTo>
                  <a:lnTo>
                    <a:pt x="161" y="93"/>
                  </a:lnTo>
                  <a:lnTo>
                    <a:pt x="165" y="97"/>
                  </a:lnTo>
                  <a:lnTo>
                    <a:pt x="166" y="100"/>
                  </a:lnTo>
                  <a:lnTo>
                    <a:pt x="169" y="100"/>
                  </a:lnTo>
                  <a:lnTo>
                    <a:pt x="169" y="101"/>
                  </a:lnTo>
                  <a:lnTo>
                    <a:pt x="169" y="103"/>
                  </a:lnTo>
                  <a:close/>
                  <a:moveTo>
                    <a:pt x="213" y="19"/>
                  </a:moveTo>
                  <a:lnTo>
                    <a:pt x="213" y="19"/>
                  </a:lnTo>
                  <a:lnTo>
                    <a:pt x="214" y="24"/>
                  </a:lnTo>
                  <a:lnTo>
                    <a:pt x="216" y="22"/>
                  </a:lnTo>
                  <a:lnTo>
                    <a:pt x="218" y="27"/>
                  </a:lnTo>
                  <a:lnTo>
                    <a:pt x="219" y="27"/>
                  </a:lnTo>
                  <a:lnTo>
                    <a:pt x="221" y="25"/>
                  </a:lnTo>
                  <a:lnTo>
                    <a:pt x="221" y="29"/>
                  </a:lnTo>
                  <a:lnTo>
                    <a:pt x="219" y="40"/>
                  </a:lnTo>
                  <a:lnTo>
                    <a:pt x="218" y="42"/>
                  </a:lnTo>
                  <a:lnTo>
                    <a:pt x="218" y="45"/>
                  </a:lnTo>
                  <a:lnTo>
                    <a:pt x="217" y="46"/>
                  </a:lnTo>
                  <a:lnTo>
                    <a:pt x="217" y="53"/>
                  </a:lnTo>
                  <a:lnTo>
                    <a:pt x="215" y="55"/>
                  </a:lnTo>
                  <a:lnTo>
                    <a:pt x="214" y="60"/>
                  </a:lnTo>
                  <a:lnTo>
                    <a:pt x="214" y="60"/>
                  </a:lnTo>
                  <a:lnTo>
                    <a:pt x="212" y="58"/>
                  </a:lnTo>
                  <a:lnTo>
                    <a:pt x="214" y="50"/>
                  </a:lnTo>
                  <a:lnTo>
                    <a:pt x="214" y="46"/>
                  </a:lnTo>
                  <a:lnTo>
                    <a:pt x="214" y="43"/>
                  </a:lnTo>
                  <a:lnTo>
                    <a:pt x="213" y="41"/>
                  </a:lnTo>
                  <a:lnTo>
                    <a:pt x="210" y="41"/>
                  </a:lnTo>
                  <a:lnTo>
                    <a:pt x="208" y="42"/>
                  </a:lnTo>
                  <a:lnTo>
                    <a:pt x="207" y="41"/>
                  </a:lnTo>
                  <a:lnTo>
                    <a:pt x="207" y="39"/>
                  </a:lnTo>
                  <a:lnTo>
                    <a:pt x="207" y="38"/>
                  </a:lnTo>
                  <a:lnTo>
                    <a:pt x="204" y="39"/>
                  </a:lnTo>
                  <a:lnTo>
                    <a:pt x="203" y="38"/>
                  </a:lnTo>
                  <a:lnTo>
                    <a:pt x="202" y="37"/>
                  </a:lnTo>
                  <a:lnTo>
                    <a:pt x="202" y="35"/>
                  </a:lnTo>
                  <a:lnTo>
                    <a:pt x="205" y="34"/>
                  </a:lnTo>
                  <a:lnTo>
                    <a:pt x="207" y="35"/>
                  </a:lnTo>
                  <a:lnTo>
                    <a:pt x="211" y="32"/>
                  </a:lnTo>
                  <a:lnTo>
                    <a:pt x="209" y="24"/>
                  </a:lnTo>
                  <a:lnTo>
                    <a:pt x="206" y="23"/>
                  </a:lnTo>
                  <a:lnTo>
                    <a:pt x="205" y="22"/>
                  </a:lnTo>
                  <a:lnTo>
                    <a:pt x="206" y="20"/>
                  </a:lnTo>
                  <a:lnTo>
                    <a:pt x="207" y="20"/>
                  </a:lnTo>
                  <a:lnTo>
                    <a:pt x="210" y="15"/>
                  </a:lnTo>
                  <a:lnTo>
                    <a:pt x="212" y="15"/>
                  </a:lnTo>
                  <a:lnTo>
                    <a:pt x="214" y="15"/>
                  </a:lnTo>
                  <a:lnTo>
                    <a:pt x="213" y="19"/>
                  </a:lnTo>
                  <a:close/>
                  <a:moveTo>
                    <a:pt x="222" y="21"/>
                  </a:moveTo>
                  <a:lnTo>
                    <a:pt x="222" y="21"/>
                  </a:lnTo>
                  <a:lnTo>
                    <a:pt x="221" y="21"/>
                  </a:lnTo>
                  <a:lnTo>
                    <a:pt x="218" y="15"/>
                  </a:lnTo>
                  <a:lnTo>
                    <a:pt x="220" y="8"/>
                  </a:lnTo>
                  <a:lnTo>
                    <a:pt x="223" y="8"/>
                  </a:lnTo>
                  <a:lnTo>
                    <a:pt x="223" y="10"/>
                  </a:lnTo>
                  <a:lnTo>
                    <a:pt x="223" y="12"/>
                  </a:lnTo>
                  <a:lnTo>
                    <a:pt x="222" y="12"/>
                  </a:lnTo>
                  <a:lnTo>
                    <a:pt x="221" y="12"/>
                  </a:lnTo>
                  <a:lnTo>
                    <a:pt x="222" y="16"/>
                  </a:lnTo>
                  <a:lnTo>
                    <a:pt x="222" y="20"/>
                  </a:lnTo>
                  <a:lnTo>
                    <a:pt x="222" y="21"/>
                  </a:lnTo>
                  <a:close/>
                  <a:moveTo>
                    <a:pt x="230" y="2"/>
                  </a:moveTo>
                  <a:lnTo>
                    <a:pt x="230" y="2"/>
                  </a:lnTo>
                  <a:lnTo>
                    <a:pt x="230" y="2"/>
                  </a:lnTo>
                  <a:lnTo>
                    <a:pt x="228" y="8"/>
                  </a:lnTo>
                  <a:lnTo>
                    <a:pt x="228" y="10"/>
                  </a:lnTo>
                  <a:lnTo>
                    <a:pt x="226" y="10"/>
                  </a:lnTo>
                  <a:lnTo>
                    <a:pt x="225" y="9"/>
                  </a:lnTo>
                  <a:lnTo>
                    <a:pt x="225" y="6"/>
                  </a:lnTo>
                  <a:lnTo>
                    <a:pt x="225" y="3"/>
                  </a:lnTo>
                  <a:lnTo>
                    <a:pt x="226" y="2"/>
                  </a:lnTo>
                  <a:lnTo>
                    <a:pt x="226" y="1"/>
                  </a:lnTo>
                  <a:lnTo>
                    <a:pt x="227" y="2"/>
                  </a:lnTo>
                  <a:lnTo>
                    <a:pt x="228" y="0"/>
                  </a:lnTo>
                  <a:lnTo>
                    <a:pt x="229" y="0"/>
                  </a:lnTo>
                  <a:lnTo>
                    <a:pt x="23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25" name="Ireland">
              <a:extLst>
                <a:ext uri="{FF2B5EF4-FFF2-40B4-BE49-F238E27FC236}">
                  <a16:creationId xmlns:a16="http://schemas.microsoft.com/office/drawing/2014/main" id="{A1FF9D8F-8074-418F-9BF7-8E8DB7A6CCD7}"/>
                </a:ext>
              </a:extLst>
            </p:cNvPr>
            <p:cNvSpPr>
              <a:spLocks noEditPoints="1"/>
            </p:cNvSpPr>
            <p:nvPr/>
          </p:nvSpPr>
          <p:spPr bwMode="auto">
            <a:xfrm>
              <a:off x="5499563" y="2883541"/>
              <a:ext cx="132824" cy="172131"/>
            </a:xfrm>
            <a:custGeom>
              <a:avLst/>
              <a:gdLst>
                <a:gd name="T0" fmla="*/ 92 w 136"/>
                <a:gd name="T1" fmla="*/ 25 h 203"/>
                <a:gd name="T2" fmla="*/ 84 w 136"/>
                <a:gd name="T3" fmla="*/ 35 h 203"/>
                <a:gd name="T4" fmla="*/ 78 w 136"/>
                <a:gd name="T5" fmla="*/ 37 h 203"/>
                <a:gd name="T6" fmla="*/ 81 w 136"/>
                <a:gd name="T7" fmla="*/ 43 h 203"/>
                <a:gd name="T8" fmla="*/ 77 w 136"/>
                <a:gd name="T9" fmla="*/ 58 h 203"/>
                <a:gd name="T10" fmla="*/ 89 w 136"/>
                <a:gd name="T11" fmla="*/ 67 h 203"/>
                <a:gd name="T12" fmla="*/ 100 w 136"/>
                <a:gd name="T13" fmla="*/ 62 h 203"/>
                <a:gd name="T14" fmla="*/ 104 w 136"/>
                <a:gd name="T15" fmla="*/ 52 h 203"/>
                <a:gd name="T16" fmla="*/ 110 w 136"/>
                <a:gd name="T17" fmla="*/ 59 h 203"/>
                <a:gd name="T18" fmla="*/ 116 w 136"/>
                <a:gd name="T19" fmla="*/ 69 h 203"/>
                <a:gd name="T20" fmla="*/ 126 w 136"/>
                <a:gd name="T21" fmla="*/ 70 h 203"/>
                <a:gd name="T22" fmla="*/ 130 w 136"/>
                <a:gd name="T23" fmla="*/ 73 h 203"/>
                <a:gd name="T24" fmla="*/ 129 w 136"/>
                <a:gd name="T25" fmla="*/ 82 h 203"/>
                <a:gd name="T26" fmla="*/ 133 w 136"/>
                <a:gd name="T27" fmla="*/ 102 h 203"/>
                <a:gd name="T28" fmla="*/ 136 w 136"/>
                <a:gd name="T29" fmla="*/ 121 h 203"/>
                <a:gd name="T30" fmla="*/ 131 w 136"/>
                <a:gd name="T31" fmla="*/ 143 h 203"/>
                <a:gd name="T32" fmla="*/ 127 w 136"/>
                <a:gd name="T33" fmla="*/ 165 h 203"/>
                <a:gd name="T34" fmla="*/ 110 w 136"/>
                <a:gd name="T35" fmla="*/ 168 h 203"/>
                <a:gd name="T36" fmla="*/ 103 w 136"/>
                <a:gd name="T37" fmla="*/ 170 h 203"/>
                <a:gd name="T38" fmla="*/ 87 w 136"/>
                <a:gd name="T39" fmla="*/ 176 h 203"/>
                <a:gd name="T40" fmla="*/ 76 w 136"/>
                <a:gd name="T41" fmla="*/ 184 h 203"/>
                <a:gd name="T42" fmla="*/ 66 w 136"/>
                <a:gd name="T43" fmla="*/ 183 h 203"/>
                <a:gd name="T44" fmla="*/ 64 w 136"/>
                <a:gd name="T45" fmla="*/ 190 h 203"/>
                <a:gd name="T46" fmla="*/ 49 w 136"/>
                <a:gd name="T47" fmla="*/ 198 h 203"/>
                <a:gd name="T48" fmla="*/ 27 w 136"/>
                <a:gd name="T49" fmla="*/ 201 h 203"/>
                <a:gd name="T50" fmla="*/ 27 w 136"/>
                <a:gd name="T51" fmla="*/ 193 h 203"/>
                <a:gd name="T52" fmla="*/ 10 w 136"/>
                <a:gd name="T53" fmla="*/ 194 h 203"/>
                <a:gd name="T54" fmla="*/ 25 w 136"/>
                <a:gd name="T55" fmla="*/ 183 h 203"/>
                <a:gd name="T56" fmla="*/ 1 w 136"/>
                <a:gd name="T57" fmla="*/ 184 h 203"/>
                <a:gd name="T58" fmla="*/ 15 w 136"/>
                <a:gd name="T59" fmla="*/ 171 h 203"/>
                <a:gd name="T60" fmla="*/ 1 w 136"/>
                <a:gd name="T61" fmla="*/ 167 h 203"/>
                <a:gd name="T62" fmla="*/ 14 w 136"/>
                <a:gd name="T63" fmla="*/ 165 h 203"/>
                <a:gd name="T64" fmla="*/ 17 w 136"/>
                <a:gd name="T65" fmla="*/ 155 h 203"/>
                <a:gd name="T66" fmla="*/ 42 w 136"/>
                <a:gd name="T67" fmla="*/ 145 h 203"/>
                <a:gd name="T68" fmla="*/ 38 w 136"/>
                <a:gd name="T69" fmla="*/ 145 h 203"/>
                <a:gd name="T70" fmla="*/ 24 w 136"/>
                <a:gd name="T71" fmla="*/ 145 h 203"/>
                <a:gd name="T72" fmla="*/ 29 w 136"/>
                <a:gd name="T73" fmla="*/ 135 h 203"/>
                <a:gd name="T74" fmla="*/ 36 w 136"/>
                <a:gd name="T75" fmla="*/ 120 h 203"/>
                <a:gd name="T76" fmla="*/ 46 w 136"/>
                <a:gd name="T77" fmla="*/ 115 h 203"/>
                <a:gd name="T78" fmla="*/ 26 w 136"/>
                <a:gd name="T79" fmla="*/ 113 h 203"/>
                <a:gd name="T80" fmla="*/ 19 w 136"/>
                <a:gd name="T81" fmla="*/ 109 h 203"/>
                <a:gd name="T82" fmla="*/ 12 w 136"/>
                <a:gd name="T83" fmla="*/ 105 h 203"/>
                <a:gd name="T84" fmla="*/ 9 w 136"/>
                <a:gd name="T85" fmla="*/ 97 h 203"/>
                <a:gd name="T86" fmla="*/ 17 w 136"/>
                <a:gd name="T87" fmla="*/ 93 h 203"/>
                <a:gd name="T88" fmla="*/ 25 w 136"/>
                <a:gd name="T89" fmla="*/ 84 h 203"/>
                <a:gd name="T90" fmla="*/ 16 w 136"/>
                <a:gd name="T91" fmla="*/ 77 h 203"/>
                <a:gd name="T92" fmla="*/ 14 w 136"/>
                <a:gd name="T93" fmla="*/ 66 h 203"/>
                <a:gd name="T94" fmla="*/ 12 w 136"/>
                <a:gd name="T95" fmla="*/ 59 h 203"/>
                <a:gd name="T96" fmla="*/ 34 w 136"/>
                <a:gd name="T97" fmla="*/ 58 h 203"/>
                <a:gd name="T98" fmla="*/ 51 w 136"/>
                <a:gd name="T99" fmla="*/ 60 h 203"/>
                <a:gd name="T100" fmla="*/ 57 w 136"/>
                <a:gd name="T101" fmla="*/ 52 h 203"/>
                <a:gd name="T102" fmla="*/ 69 w 136"/>
                <a:gd name="T103" fmla="*/ 43 h 203"/>
                <a:gd name="T104" fmla="*/ 54 w 136"/>
                <a:gd name="T105" fmla="*/ 33 h 203"/>
                <a:gd name="T106" fmla="*/ 62 w 136"/>
                <a:gd name="T107" fmla="*/ 22 h 203"/>
                <a:gd name="T108" fmla="*/ 70 w 136"/>
                <a:gd name="T109" fmla="*/ 11 h 203"/>
                <a:gd name="T110" fmla="*/ 82 w 136"/>
                <a:gd name="T111" fmla="*/ 7 h 203"/>
                <a:gd name="T112" fmla="*/ 88 w 136"/>
                <a:gd name="T113" fmla="*/ 13 h 203"/>
                <a:gd name="T114" fmla="*/ 88 w 136"/>
                <a:gd name="T115" fmla="*/ 20 h 203"/>
                <a:gd name="T116" fmla="*/ 90 w 136"/>
                <a:gd name="T117" fmla="*/ 7 h 203"/>
                <a:gd name="T118" fmla="*/ 98 w 136"/>
                <a:gd name="T119" fmla="*/ 1 h 203"/>
                <a:gd name="T120" fmla="*/ 100 w 136"/>
                <a:gd name="T121" fmla="*/ 13 h 203"/>
                <a:gd name="T122" fmla="*/ 11 w 136"/>
                <a:gd name="T123" fmla="*/ 78 h 203"/>
                <a:gd name="T124" fmla="*/ 12 w 136"/>
                <a:gd name="T125" fmla="*/ 7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203">
                  <a:moveTo>
                    <a:pt x="99" y="15"/>
                  </a:moveTo>
                  <a:lnTo>
                    <a:pt x="99" y="15"/>
                  </a:lnTo>
                  <a:lnTo>
                    <a:pt x="94" y="19"/>
                  </a:lnTo>
                  <a:lnTo>
                    <a:pt x="93" y="20"/>
                  </a:lnTo>
                  <a:lnTo>
                    <a:pt x="92" y="25"/>
                  </a:lnTo>
                  <a:lnTo>
                    <a:pt x="92" y="27"/>
                  </a:lnTo>
                  <a:lnTo>
                    <a:pt x="90" y="29"/>
                  </a:lnTo>
                  <a:lnTo>
                    <a:pt x="89" y="33"/>
                  </a:lnTo>
                  <a:lnTo>
                    <a:pt x="87" y="34"/>
                  </a:lnTo>
                  <a:lnTo>
                    <a:pt x="84" y="35"/>
                  </a:lnTo>
                  <a:lnTo>
                    <a:pt x="83" y="36"/>
                  </a:lnTo>
                  <a:lnTo>
                    <a:pt x="81" y="35"/>
                  </a:lnTo>
                  <a:lnTo>
                    <a:pt x="79" y="35"/>
                  </a:lnTo>
                  <a:lnTo>
                    <a:pt x="77" y="36"/>
                  </a:lnTo>
                  <a:lnTo>
                    <a:pt x="78" y="37"/>
                  </a:lnTo>
                  <a:lnTo>
                    <a:pt x="78" y="38"/>
                  </a:lnTo>
                  <a:lnTo>
                    <a:pt x="80" y="40"/>
                  </a:lnTo>
                  <a:lnTo>
                    <a:pt x="83" y="41"/>
                  </a:lnTo>
                  <a:lnTo>
                    <a:pt x="82" y="42"/>
                  </a:lnTo>
                  <a:lnTo>
                    <a:pt x="81" y="43"/>
                  </a:lnTo>
                  <a:lnTo>
                    <a:pt x="73" y="46"/>
                  </a:lnTo>
                  <a:lnTo>
                    <a:pt x="71" y="48"/>
                  </a:lnTo>
                  <a:lnTo>
                    <a:pt x="70" y="50"/>
                  </a:lnTo>
                  <a:lnTo>
                    <a:pt x="71" y="52"/>
                  </a:lnTo>
                  <a:lnTo>
                    <a:pt x="77" y="58"/>
                  </a:lnTo>
                  <a:lnTo>
                    <a:pt x="78" y="59"/>
                  </a:lnTo>
                  <a:lnTo>
                    <a:pt x="79" y="62"/>
                  </a:lnTo>
                  <a:lnTo>
                    <a:pt x="85" y="64"/>
                  </a:lnTo>
                  <a:lnTo>
                    <a:pt x="87" y="66"/>
                  </a:lnTo>
                  <a:lnTo>
                    <a:pt x="89" y="67"/>
                  </a:lnTo>
                  <a:lnTo>
                    <a:pt x="93" y="66"/>
                  </a:lnTo>
                  <a:lnTo>
                    <a:pt x="95" y="67"/>
                  </a:lnTo>
                  <a:lnTo>
                    <a:pt x="96" y="67"/>
                  </a:lnTo>
                  <a:lnTo>
                    <a:pt x="96" y="65"/>
                  </a:lnTo>
                  <a:lnTo>
                    <a:pt x="100" y="62"/>
                  </a:lnTo>
                  <a:lnTo>
                    <a:pt x="101" y="61"/>
                  </a:lnTo>
                  <a:lnTo>
                    <a:pt x="100" y="59"/>
                  </a:lnTo>
                  <a:lnTo>
                    <a:pt x="100" y="58"/>
                  </a:lnTo>
                  <a:lnTo>
                    <a:pt x="102" y="55"/>
                  </a:lnTo>
                  <a:lnTo>
                    <a:pt x="104" y="52"/>
                  </a:lnTo>
                  <a:lnTo>
                    <a:pt x="106" y="52"/>
                  </a:lnTo>
                  <a:lnTo>
                    <a:pt x="108" y="54"/>
                  </a:lnTo>
                  <a:lnTo>
                    <a:pt x="110" y="56"/>
                  </a:lnTo>
                  <a:lnTo>
                    <a:pt x="110" y="58"/>
                  </a:lnTo>
                  <a:lnTo>
                    <a:pt x="110" y="59"/>
                  </a:lnTo>
                  <a:lnTo>
                    <a:pt x="112" y="62"/>
                  </a:lnTo>
                  <a:lnTo>
                    <a:pt x="113" y="63"/>
                  </a:lnTo>
                  <a:lnTo>
                    <a:pt x="116" y="64"/>
                  </a:lnTo>
                  <a:lnTo>
                    <a:pt x="117" y="65"/>
                  </a:lnTo>
                  <a:lnTo>
                    <a:pt x="116" y="69"/>
                  </a:lnTo>
                  <a:lnTo>
                    <a:pt x="117" y="71"/>
                  </a:lnTo>
                  <a:lnTo>
                    <a:pt x="120" y="71"/>
                  </a:lnTo>
                  <a:lnTo>
                    <a:pt x="123" y="70"/>
                  </a:lnTo>
                  <a:lnTo>
                    <a:pt x="124" y="70"/>
                  </a:lnTo>
                  <a:lnTo>
                    <a:pt x="126" y="70"/>
                  </a:lnTo>
                  <a:lnTo>
                    <a:pt x="128" y="69"/>
                  </a:lnTo>
                  <a:lnTo>
                    <a:pt x="130" y="69"/>
                  </a:lnTo>
                  <a:lnTo>
                    <a:pt x="132" y="71"/>
                  </a:lnTo>
                  <a:lnTo>
                    <a:pt x="132" y="73"/>
                  </a:lnTo>
                  <a:lnTo>
                    <a:pt x="130" y="73"/>
                  </a:lnTo>
                  <a:lnTo>
                    <a:pt x="127" y="73"/>
                  </a:lnTo>
                  <a:lnTo>
                    <a:pt x="126" y="74"/>
                  </a:lnTo>
                  <a:lnTo>
                    <a:pt x="126" y="77"/>
                  </a:lnTo>
                  <a:lnTo>
                    <a:pt x="127" y="80"/>
                  </a:lnTo>
                  <a:lnTo>
                    <a:pt x="129" y="82"/>
                  </a:lnTo>
                  <a:lnTo>
                    <a:pt x="130" y="87"/>
                  </a:lnTo>
                  <a:lnTo>
                    <a:pt x="131" y="93"/>
                  </a:lnTo>
                  <a:lnTo>
                    <a:pt x="133" y="96"/>
                  </a:lnTo>
                  <a:lnTo>
                    <a:pt x="133" y="100"/>
                  </a:lnTo>
                  <a:lnTo>
                    <a:pt x="133" y="102"/>
                  </a:lnTo>
                  <a:lnTo>
                    <a:pt x="133" y="106"/>
                  </a:lnTo>
                  <a:lnTo>
                    <a:pt x="132" y="107"/>
                  </a:lnTo>
                  <a:lnTo>
                    <a:pt x="133" y="110"/>
                  </a:lnTo>
                  <a:lnTo>
                    <a:pt x="135" y="117"/>
                  </a:lnTo>
                  <a:lnTo>
                    <a:pt x="136" y="121"/>
                  </a:lnTo>
                  <a:lnTo>
                    <a:pt x="136" y="130"/>
                  </a:lnTo>
                  <a:lnTo>
                    <a:pt x="135" y="133"/>
                  </a:lnTo>
                  <a:lnTo>
                    <a:pt x="133" y="136"/>
                  </a:lnTo>
                  <a:lnTo>
                    <a:pt x="132" y="139"/>
                  </a:lnTo>
                  <a:lnTo>
                    <a:pt x="131" y="143"/>
                  </a:lnTo>
                  <a:lnTo>
                    <a:pt x="130" y="149"/>
                  </a:lnTo>
                  <a:lnTo>
                    <a:pt x="126" y="157"/>
                  </a:lnTo>
                  <a:lnTo>
                    <a:pt x="125" y="158"/>
                  </a:lnTo>
                  <a:lnTo>
                    <a:pt x="123" y="160"/>
                  </a:lnTo>
                  <a:lnTo>
                    <a:pt x="127" y="165"/>
                  </a:lnTo>
                  <a:lnTo>
                    <a:pt x="123" y="167"/>
                  </a:lnTo>
                  <a:lnTo>
                    <a:pt x="120" y="168"/>
                  </a:lnTo>
                  <a:lnTo>
                    <a:pt x="115" y="166"/>
                  </a:lnTo>
                  <a:lnTo>
                    <a:pt x="113" y="166"/>
                  </a:lnTo>
                  <a:lnTo>
                    <a:pt x="110" y="168"/>
                  </a:lnTo>
                  <a:lnTo>
                    <a:pt x="109" y="169"/>
                  </a:lnTo>
                  <a:lnTo>
                    <a:pt x="109" y="169"/>
                  </a:lnTo>
                  <a:lnTo>
                    <a:pt x="107" y="164"/>
                  </a:lnTo>
                  <a:lnTo>
                    <a:pt x="106" y="169"/>
                  </a:lnTo>
                  <a:lnTo>
                    <a:pt x="103" y="170"/>
                  </a:lnTo>
                  <a:lnTo>
                    <a:pt x="99" y="170"/>
                  </a:lnTo>
                  <a:lnTo>
                    <a:pt x="92" y="171"/>
                  </a:lnTo>
                  <a:lnTo>
                    <a:pt x="89" y="172"/>
                  </a:lnTo>
                  <a:lnTo>
                    <a:pt x="88" y="174"/>
                  </a:lnTo>
                  <a:lnTo>
                    <a:pt x="87" y="176"/>
                  </a:lnTo>
                  <a:lnTo>
                    <a:pt x="86" y="177"/>
                  </a:lnTo>
                  <a:lnTo>
                    <a:pt x="85" y="178"/>
                  </a:lnTo>
                  <a:lnTo>
                    <a:pt x="80" y="180"/>
                  </a:lnTo>
                  <a:lnTo>
                    <a:pt x="79" y="180"/>
                  </a:lnTo>
                  <a:lnTo>
                    <a:pt x="76" y="184"/>
                  </a:lnTo>
                  <a:lnTo>
                    <a:pt x="73" y="186"/>
                  </a:lnTo>
                  <a:lnTo>
                    <a:pt x="70" y="186"/>
                  </a:lnTo>
                  <a:lnTo>
                    <a:pt x="68" y="184"/>
                  </a:lnTo>
                  <a:lnTo>
                    <a:pt x="67" y="183"/>
                  </a:lnTo>
                  <a:lnTo>
                    <a:pt x="66" y="183"/>
                  </a:lnTo>
                  <a:lnTo>
                    <a:pt x="62" y="183"/>
                  </a:lnTo>
                  <a:lnTo>
                    <a:pt x="63" y="183"/>
                  </a:lnTo>
                  <a:lnTo>
                    <a:pt x="64" y="185"/>
                  </a:lnTo>
                  <a:lnTo>
                    <a:pt x="64" y="188"/>
                  </a:lnTo>
                  <a:lnTo>
                    <a:pt x="64" y="190"/>
                  </a:lnTo>
                  <a:lnTo>
                    <a:pt x="62" y="192"/>
                  </a:lnTo>
                  <a:lnTo>
                    <a:pt x="60" y="192"/>
                  </a:lnTo>
                  <a:lnTo>
                    <a:pt x="56" y="195"/>
                  </a:lnTo>
                  <a:lnTo>
                    <a:pt x="52" y="195"/>
                  </a:lnTo>
                  <a:lnTo>
                    <a:pt x="49" y="198"/>
                  </a:lnTo>
                  <a:lnTo>
                    <a:pt x="34" y="202"/>
                  </a:lnTo>
                  <a:lnTo>
                    <a:pt x="33" y="202"/>
                  </a:lnTo>
                  <a:lnTo>
                    <a:pt x="31" y="201"/>
                  </a:lnTo>
                  <a:lnTo>
                    <a:pt x="29" y="201"/>
                  </a:lnTo>
                  <a:lnTo>
                    <a:pt x="27" y="201"/>
                  </a:lnTo>
                  <a:lnTo>
                    <a:pt x="20" y="203"/>
                  </a:lnTo>
                  <a:lnTo>
                    <a:pt x="17" y="203"/>
                  </a:lnTo>
                  <a:lnTo>
                    <a:pt x="21" y="197"/>
                  </a:lnTo>
                  <a:lnTo>
                    <a:pt x="27" y="194"/>
                  </a:lnTo>
                  <a:lnTo>
                    <a:pt x="27" y="193"/>
                  </a:lnTo>
                  <a:lnTo>
                    <a:pt x="25" y="193"/>
                  </a:lnTo>
                  <a:lnTo>
                    <a:pt x="15" y="195"/>
                  </a:lnTo>
                  <a:lnTo>
                    <a:pt x="12" y="197"/>
                  </a:lnTo>
                  <a:lnTo>
                    <a:pt x="9" y="197"/>
                  </a:lnTo>
                  <a:lnTo>
                    <a:pt x="10" y="194"/>
                  </a:lnTo>
                  <a:lnTo>
                    <a:pt x="15" y="191"/>
                  </a:lnTo>
                  <a:lnTo>
                    <a:pt x="17" y="189"/>
                  </a:lnTo>
                  <a:lnTo>
                    <a:pt x="18" y="188"/>
                  </a:lnTo>
                  <a:lnTo>
                    <a:pt x="20" y="186"/>
                  </a:lnTo>
                  <a:lnTo>
                    <a:pt x="25" y="183"/>
                  </a:lnTo>
                  <a:lnTo>
                    <a:pt x="10" y="189"/>
                  </a:lnTo>
                  <a:lnTo>
                    <a:pt x="6" y="188"/>
                  </a:lnTo>
                  <a:lnTo>
                    <a:pt x="5" y="187"/>
                  </a:lnTo>
                  <a:lnTo>
                    <a:pt x="2" y="187"/>
                  </a:lnTo>
                  <a:lnTo>
                    <a:pt x="1" y="184"/>
                  </a:lnTo>
                  <a:lnTo>
                    <a:pt x="5" y="178"/>
                  </a:lnTo>
                  <a:lnTo>
                    <a:pt x="8" y="176"/>
                  </a:lnTo>
                  <a:lnTo>
                    <a:pt x="11" y="175"/>
                  </a:lnTo>
                  <a:lnTo>
                    <a:pt x="14" y="173"/>
                  </a:lnTo>
                  <a:lnTo>
                    <a:pt x="15" y="171"/>
                  </a:lnTo>
                  <a:lnTo>
                    <a:pt x="14" y="170"/>
                  </a:lnTo>
                  <a:lnTo>
                    <a:pt x="5" y="171"/>
                  </a:lnTo>
                  <a:lnTo>
                    <a:pt x="0" y="170"/>
                  </a:lnTo>
                  <a:lnTo>
                    <a:pt x="0" y="168"/>
                  </a:lnTo>
                  <a:lnTo>
                    <a:pt x="1" y="167"/>
                  </a:lnTo>
                  <a:lnTo>
                    <a:pt x="6" y="163"/>
                  </a:lnTo>
                  <a:lnTo>
                    <a:pt x="8" y="163"/>
                  </a:lnTo>
                  <a:lnTo>
                    <a:pt x="10" y="163"/>
                  </a:lnTo>
                  <a:lnTo>
                    <a:pt x="13" y="164"/>
                  </a:lnTo>
                  <a:lnTo>
                    <a:pt x="14" y="165"/>
                  </a:lnTo>
                  <a:lnTo>
                    <a:pt x="19" y="164"/>
                  </a:lnTo>
                  <a:lnTo>
                    <a:pt x="17" y="162"/>
                  </a:lnTo>
                  <a:lnTo>
                    <a:pt x="17" y="158"/>
                  </a:lnTo>
                  <a:lnTo>
                    <a:pt x="15" y="157"/>
                  </a:lnTo>
                  <a:lnTo>
                    <a:pt x="17" y="155"/>
                  </a:lnTo>
                  <a:lnTo>
                    <a:pt x="20" y="153"/>
                  </a:lnTo>
                  <a:lnTo>
                    <a:pt x="24" y="149"/>
                  </a:lnTo>
                  <a:lnTo>
                    <a:pt x="25" y="149"/>
                  </a:lnTo>
                  <a:lnTo>
                    <a:pt x="33" y="148"/>
                  </a:lnTo>
                  <a:lnTo>
                    <a:pt x="42" y="145"/>
                  </a:lnTo>
                  <a:lnTo>
                    <a:pt x="50" y="142"/>
                  </a:lnTo>
                  <a:lnTo>
                    <a:pt x="46" y="141"/>
                  </a:lnTo>
                  <a:lnTo>
                    <a:pt x="44" y="139"/>
                  </a:lnTo>
                  <a:lnTo>
                    <a:pt x="40" y="143"/>
                  </a:lnTo>
                  <a:lnTo>
                    <a:pt x="38" y="145"/>
                  </a:lnTo>
                  <a:lnTo>
                    <a:pt x="31" y="146"/>
                  </a:lnTo>
                  <a:lnTo>
                    <a:pt x="29" y="145"/>
                  </a:lnTo>
                  <a:lnTo>
                    <a:pt x="26" y="144"/>
                  </a:lnTo>
                  <a:lnTo>
                    <a:pt x="25" y="144"/>
                  </a:lnTo>
                  <a:lnTo>
                    <a:pt x="24" y="145"/>
                  </a:lnTo>
                  <a:lnTo>
                    <a:pt x="20" y="148"/>
                  </a:lnTo>
                  <a:lnTo>
                    <a:pt x="15" y="148"/>
                  </a:lnTo>
                  <a:lnTo>
                    <a:pt x="20" y="144"/>
                  </a:lnTo>
                  <a:lnTo>
                    <a:pt x="27" y="137"/>
                  </a:lnTo>
                  <a:lnTo>
                    <a:pt x="29" y="135"/>
                  </a:lnTo>
                  <a:lnTo>
                    <a:pt x="31" y="131"/>
                  </a:lnTo>
                  <a:lnTo>
                    <a:pt x="31" y="130"/>
                  </a:lnTo>
                  <a:lnTo>
                    <a:pt x="29" y="129"/>
                  </a:lnTo>
                  <a:lnTo>
                    <a:pt x="34" y="121"/>
                  </a:lnTo>
                  <a:lnTo>
                    <a:pt x="36" y="120"/>
                  </a:lnTo>
                  <a:lnTo>
                    <a:pt x="39" y="119"/>
                  </a:lnTo>
                  <a:lnTo>
                    <a:pt x="42" y="118"/>
                  </a:lnTo>
                  <a:lnTo>
                    <a:pt x="43" y="118"/>
                  </a:lnTo>
                  <a:lnTo>
                    <a:pt x="44" y="118"/>
                  </a:lnTo>
                  <a:lnTo>
                    <a:pt x="46" y="115"/>
                  </a:lnTo>
                  <a:lnTo>
                    <a:pt x="42" y="114"/>
                  </a:lnTo>
                  <a:lnTo>
                    <a:pt x="39" y="113"/>
                  </a:lnTo>
                  <a:lnTo>
                    <a:pt x="29" y="114"/>
                  </a:lnTo>
                  <a:lnTo>
                    <a:pt x="27" y="114"/>
                  </a:lnTo>
                  <a:lnTo>
                    <a:pt x="26" y="113"/>
                  </a:lnTo>
                  <a:lnTo>
                    <a:pt x="25" y="112"/>
                  </a:lnTo>
                  <a:lnTo>
                    <a:pt x="25" y="109"/>
                  </a:lnTo>
                  <a:lnTo>
                    <a:pt x="24" y="109"/>
                  </a:lnTo>
                  <a:lnTo>
                    <a:pt x="22" y="109"/>
                  </a:lnTo>
                  <a:lnTo>
                    <a:pt x="19" y="109"/>
                  </a:lnTo>
                  <a:lnTo>
                    <a:pt x="18" y="109"/>
                  </a:lnTo>
                  <a:lnTo>
                    <a:pt x="16" y="108"/>
                  </a:lnTo>
                  <a:lnTo>
                    <a:pt x="19" y="105"/>
                  </a:lnTo>
                  <a:lnTo>
                    <a:pt x="15" y="105"/>
                  </a:lnTo>
                  <a:lnTo>
                    <a:pt x="12" y="105"/>
                  </a:lnTo>
                  <a:lnTo>
                    <a:pt x="9" y="104"/>
                  </a:lnTo>
                  <a:lnTo>
                    <a:pt x="9" y="103"/>
                  </a:lnTo>
                  <a:lnTo>
                    <a:pt x="11" y="101"/>
                  </a:lnTo>
                  <a:lnTo>
                    <a:pt x="9" y="99"/>
                  </a:lnTo>
                  <a:lnTo>
                    <a:pt x="9" y="97"/>
                  </a:lnTo>
                  <a:lnTo>
                    <a:pt x="10" y="96"/>
                  </a:lnTo>
                  <a:lnTo>
                    <a:pt x="12" y="97"/>
                  </a:lnTo>
                  <a:lnTo>
                    <a:pt x="16" y="95"/>
                  </a:lnTo>
                  <a:lnTo>
                    <a:pt x="21" y="94"/>
                  </a:lnTo>
                  <a:lnTo>
                    <a:pt x="17" y="93"/>
                  </a:lnTo>
                  <a:lnTo>
                    <a:pt x="15" y="92"/>
                  </a:lnTo>
                  <a:lnTo>
                    <a:pt x="15" y="90"/>
                  </a:lnTo>
                  <a:lnTo>
                    <a:pt x="15" y="88"/>
                  </a:lnTo>
                  <a:lnTo>
                    <a:pt x="20" y="85"/>
                  </a:lnTo>
                  <a:lnTo>
                    <a:pt x="25" y="84"/>
                  </a:lnTo>
                  <a:lnTo>
                    <a:pt x="25" y="82"/>
                  </a:lnTo>
                  <a:lnTo>
                    <a:pt x="25" y="80"/>
                  </a:lnTo>
                  <a:lnTo>
                    <a:pt x="20" y="79"/>
                  </a:lnTo>
                  <a:lnTo>
                    <a:pt x="15" y="81"/>
                  </a:lnTo>
                  <a:lnTo>
                    <a:pt x="16" y="77"/>
                  </a:lnTo>
                  <a:lnTo>
                    <a:pt x="17" y="73"/>
                  </a:lnTo>
                  <a:lnTo>
                    <a:pt x="17" y="71"/>
                  </a:lnTo>
                  <a:lnTo>
                    <a:pt x="17" y="69"/>
                  </a:lnTo>
                  <a:lnTo>
                    <a:pt x="14" y="70"/>
                  </a:lnTo>
                  <a:lnTo>
                    <a:pt x="14" y="66"/>
                  </a:lnTo>
                  <a:lnTo>
                    <a:pt x="13" y="64"/>
                  </a:lnTo>
                  <a:lnTo>
                    <a:pt x="9" y="65"/>
                  </a:lnTo>
                  <a:lnTo>
                    <a:pt x="10" y="62"/>
                  </a:lnTo>
                  <a:lnTo>
                    <a:pt x="11" y="60"/>
                  </a:lnTo>
                  <a:lnTo>
                    <a:pt x="12" y="59"/>
                  </a:lnTo>
                  <a:lnTo>
                    <a:pt x="14" y="59"/>
                  </a:lnTo>
                  <a:lnTo>
                    <a:pt x="18" y="59"/>
                  </a:lnTo>
                  <a:lnTo>
                    <a:pt x="21" y="58"/>
                  </a:lnTo>
                  <a:lnTo>
                    <a:pt x="26" y="57"/>
                  </a:lnTo>
                  <a:lnTo>
                    <a:pt x="34" y="58"/>
                  </a:lnTo>
                  <a:lnTo>
                    <a:pt x="39" y="62"/>
                  </a:lnTo>
                  <a:lnTo>
                    <a:pt x="40" y="62"/>
                  </a:lnTo>
                  <a:lnTo>
                    <a:pt x="42" y="59"/>
                  </a:lnTo>
                  <a:lnTo>
                    <a:pt x="43" y="58"/>
                  </a:lnTo>
                  <a:lnTo>
                    <a:pt x="51" y="60"/>
                  </a:lnTo>
                  <a:lnTo>
                    <a:pt x="56" y="61"/>
                  </a:lnTo>
                  <a:lnTo>
                    <a:pt x="58" y="61"/>
                  </a:lnTo>
                  <a:lnTo>
                    <a:pt x="57" y="57"/>
                  </a:lnTo>
                  <a:lnTo>
                    <a:pt x="55" y="55"/>
                  </a:lnTo>
                  <a:lnTo>
                    <a:pt x="57" y="52"/>
                  </a:lnTo>
                  <a:lnTo>
                    <a:pt x="60" y="50"/>
                  </a:lnTo>
                  <a:lnTo>
                    <a:pt x="62" y="49"/>
                  </a:lnTo>
                  <a:lnTo>
                    <a:pt x="66" y="48"/>
                  </a:lnTo>
                  <a:lnTo>
                    <a:pt x="68" y="47"/>
                  </a:lnTo>
                  <a:lnTo>
                    <a:pt x="69" y="43"/>
                  </a:lnTo>
                  <a:lnTo>
                    <a:pt x="71" y="39"/>
                  </a:lnTo>
                  <a:lnTo>
                    <a:pt x="60" y="41"/>
                  </a:lnTo>
                  <a:lnTo>
                    <a:pt x="51" y="37"/>
                  </a:lnTo>
                  <a:lnTo>
                    <a:pt x="52" y="35"/>
                  </a:lnTo>
                  <a:lnTo>
                    <a:pt x="54" y="33"/>
                  </a:lnTo>
                  <a:lnTo>
                    <a:pt x="58" y="32"/>
                  </a:lnTo>
                  <a:lnTo>
                    <a:pt x="58" y="30"/>
                  </a:lnTo>
                  <a:lnTo>
                    <a:pt x="60" y="29"/>
                  </a:lnTo>
                  <a:lnTo>
                    <a:pt x="63" y="26"/>
                  </a:lnTo>
                  <a:lnTo>
                    <a:pt x="62" y="22"/>
                  </a:lnTo>
                  <a:lnTo>
                    <a:pt x="62" y="19"/>
                  </a:lnTo>
                  <a:lnTo>
                    <a:pt x="64" y="17"/>
                  </a:lnTo>
                  <a:lnTo>
                    <a:pt x="65" y="14"/>
                  </a:lnTo>
                  <a:lnTo>
                    <a:pt x="66" y="12"/>
                  </a:lnTo>
                  <a:lnTo>
                    <a:pt x="70" y="11"/>
                  </a:lnTo>
                  <a:lnTo>
                    <a:pt x="74" y="9"/>
                  </a:lnTo>
                  <a:lnTo>
                    <a:pt x="76" y="10"/>
                  </a:lnTo>
                  <a:lnTo>
                    <a:pt x="81" y="9"/>
                  </a:lnTo>
                  <a:lnTo>
                    <a:pt x="82" y="10"/>
                  </a:lnTo>
                  <a:lnTo>
                    <a:pt x="82" y="7"/>
                  </a:lnTo>
                  <a:lnTo>
                    <a:pt x="85" y="6"/>
                  </a:lnTo>
                  <a:lnTo>
                    <a:pt x="86" y="7"/>
                  </a:lnTo>
                  <a:lnTo>
                    <a:pt x="87" y="9"/>
                  </a:lnTo>
                  <a:lnTo>
                    <a:pt x="88" y="11"/>
                  </a:lnTo>
                  <a:lnTo>
                    <a:pt x="88" y="13"/>
                  </a:lnTo>
                  <a:lnTo>
                    <a:pt x="88" y="15"/>
                  </a:lnTo>
                  <a:lnTo>
                    <a:pt x="86" y="17"/>
                  </a:lnTo>
                  <a:lnTo>
                    <a:pt x="87" y="19"/>
                  </a:lnTo>
                  <a:lnTo>
                    <a:pt x="85" y="22"/>
                  </a:lnTo>
                  <a:lnTo>
                    <a:pt x="88" y="20"/>
                  </a:lnTo>
                  <a:lnTo>
                    <a:pt x="91" y="18"/>
                  </a:lnTo>
                  <a:lnTo>
                    <a:pt x="91" y="15"/>
                  </a:lnTo>
                  <a:lnTo>
                    <a:pt x="90" y="12"/>
                  </a:lnTo>
                  <a:lnTo>
                    <a:pt x="89" y="10"/>
                  </a:lnTo>
                  <a:lnTo>
                    <a:pt x="90" y="7"/>
                  </a:lnTo>
                  <a:lnTo>
                    <a:pt x="92" y="5"/>
                  </a:lnTo>
                  <a:lnTo>
                    <a:pt x="96" y="4"/>
                  </a:lnTo>
                  <a:lnTo>
                    <a:pt x="94" y="0"/>
                  </a:lnTo>
                  <a:lnTo>
                    <a:pt x="96" y="0"/>
                  </a:lnTo>
                  <a:lnTo>
                    <a:pt x="98" y="1"/>
                  </a:lnTo>
                  <a:lnTo>
                    <a:pt x="101" y="3"/>
                  </a:lnTo>
                  <a:lnTo>
                    <a:pt x="104" y="6"/>
                  </a:lnTo>
                  <a:lnTo>
                    <a:pt x="107" y="7"/>
                  </a:lnTo>
                  <a:lnTo>
                    <a:pt x="104" y="10"/>
                  </a:lnTo>
                  <a:lnTo>
                    <a:pt x="100" y="13"/>
                  </a:lnTo>
                  <a:lnTo>
                    <a:pt x="99" y="15"/>
                  </a:lnTo>
                  <a:close/>
                  <a:moveTo>
                    <a:pt x="14" y="78"/>
                  </a:moveTo>
                  <a:lnTo>
                    <a:pt x="14" y="78"/>
                  </a:lnTo>
                  <a:lnTo>
                    <a:pt x="14" y="80"/>
                  </a:lnTo>
                  <a:lnTo>
                    <a:pt x="11" y="78"/>
                  </a:lnTo>
                  <a:lnTo>
                    <a:pt x="10" y="76"/>
                  </a:lnTo>
                  <a:lnTo>
                    <a:pt x="4" y="75"/>
                  </a:lnTo>
                  <a:lnTo>
                    <a:pt x="7" y="73"/>
                  </a:lnTo>
                  <a:lnTo>
                    <a:pt x="8" y="73"/>
                  </a:lnTo>
                  <a:lnTo>
                    <a:pt x="12" y="73"/>
                  </a:lnTo>
                  <a:lnTo>
                    <a:pt x="14" y="74"/>
                  </a:lnTo>
                  <a:lnTo>
                    <a:pt x="14" y="7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526" name="Italy">
              <a:extLst>
                <a:ext uri="{FF2B5EF4-FFF2-40B4-BE49-F238E27FC236}">
                  <a16:creationId xmlns:a16="http://schemas.microsoft.com/office/drawing/2014/main" id="{60FC66A2-C176-446D-B29B-238E70044847}"/>
                </a:ext>
              </a:extLst>
            </p:cNvPr>
            <p:cNvSpPr>
              <a:spLocks noEditPoints="1"/>
            </p:cNvSpPr>
            <p:nvPr/>
          </p:nvSpPr>
          <p:spPr bwMode="auto">
            <a:xfrm>
              <a:off x="6017349" y="3235716"/>
              <a:ext cx="360198" cy="371960"/>
            </a:xfrm>
            <a:custGeom>
              <a:avLst/>
              <a:gdLst>
                <a:gd name="T0" fmla="*/ 212 w 370"/>
                <a:gd name="T1" fmla="*/ 39 h 435"/>
                <a:gd name="T2" fmla="*/ 214 w 370"/>
                <a:gd name="T3" fmla="*/ 49 h 435"/>
                <a:gd name="T4" fmla="*/ 225 w 370"/>
                <a:gd name="T5" fmla="*/ 67 h 435"/>
                <a:gd name="T6" fmla="*/ 199 w 370"/>
                <a:gd name="T7" fmla="*/ 65 h 435"/>
                <a:gd name="T8" fmla="*/ 175 w 370"/>
                <a:gd name="T9" fmla="*/ 77 h 435"/>
                <a:gd name="T10" fmla="*/ 175 w 370"/>
                <a:gd name="T11" fmla="*/ 105 h 435"/>
                <a:gd name="T12" fmla="*/ 224 w 370"/>
                <a:gd name="T13" fmla="*/ 172 h 435"/>
                <a:gd name="T14" fmla="*/ 297 w 370"/>
                <a:gd name="T15" fmla="*/ 226 h 435"/>
                <a:gd name="T16" fmla="*/ 338 w 370"/>
                <a:gd name="T17" fmla="*/ 270 h 435"/>
                <a:gd name="T18" fmla="*/ 357 w 370"/>
                <a:gd name="T19" fmla="*/ 307 h 435"/>
                <a:gd name="T20" fmla="*/ 317 w 370"/>
                <a:gd name="T21" fmla="*/ 291 h 435"/>
                <a:gd name="T22" fmla="*/ 326 w 370"/>
                <a:gd name="T23" fmla="*/ 348 h 435"/>
                <a:gd name="T24" fmla="*/ 294 w 370"/>
                <a:gd name="T25" fmla="*/ 386 h 435"/>
                <a:gd name="T26" fmla="*/ 294 w 370"/>
                <a:gd name="T27" fmla="*/ 355 h 435"/>
                <a:gd name="T28" fmla="*/ 273 w 370"/>
                <a:gd name="T29" fmla="*/ 302 h 435"/>
                <a:gd name="T30" fmla="*/ 249 w 370"/>
                <a:gd name="T31" fmla="*/ 278 h 435"/>
                <a:gd name="T32" fmla="*/ 232 w 370"/>
                <a:gd name="T33" fmla="*/ 272 h 435"/>
                <a:gd name="T34" fmla="*/ 201 w 370"/>
                <a:gd name="T35" fmla="*/ 253 h 435"/>
                <a:gd name="T36" fmla="*/ 145 w 370"/>
                <a:gd name="T37" fmla="*/ 204 h 435"/>
                <a:gd name="T38" fmla="*/ 129 w 370"/>
                <a:gd name="T39" fmla="*/ 186 h 435"/>
                <a:gd name="T40" fmla="*/ 115 w 370"/>
                <a:gd name="T41" fmla="*/ 158 h 435"/>
                <a:gd name="T42" fmla="*/ 52 w 370"/>
                <a:gd name="T43" fmla="*/ 131 h 435"/>
                <a:gd name="T44" fmla="*/ 33 w 370"/>
                <a:gd name="T45" fmla="*/ 133 h 435"/>
                <a:gd name="T46" fmla="*/ 8 w 370"/>
                <a:gd name="T47" fmla="*/ 118 h 435"/>
                <a:gd name="T48" fmla="*/ 10 w 370"/>
                <a:gd name="T49" fmla="*/ 100 h 435"/>
                <a:gd name="T50" fmla="*/ 7 w 370"/>
                <a:gd name="T51" fmla="*/ 87 h 435"/>
                <a:gd name="T52" fmla="*/ 8 w 370"/>
                <a:gd name="T53" fmla="*/ 64 h 435"/>
                <a:gd name="T54" fmla="*/ 26 w 370"/>
                <a:gd name="T55" fmla="*/ 52 h 435"/>
                <a:gd name="T56" fmla="*/ 46 w 370"/>
                <a:gd name="T57" fmla="*/ 37 h 435"/>
                <a:gd name="T58" fmla="*/ 63 w 370"/>
                <a:gd name="T59" fmla="*/ 44 h 435"/>
                <a:gd name="T60" fmla="*/ 74 w 370"/>
                <a:gd name="T61" fmla="*/ 50 h 435"/>
                <a:gd name="T62" fmla="*/ 87 w 370"/>
                <a:gd name="T63" fmla="*/ 27 h 435"/>
                <a:gd name="T64" fmla="*/ 106 w 370"/>
                <a:gd name="T65" fmla="*/ 38 h 435"/>
                <a:gd name="T66" fmla="*/ 108 w 370"/>
                <a:gd name="T67" fmla="*/ 22 h 435"/>
                <a:gd name="T68" fmla="*/ 119 w 370"/>
                <a:gd name="T69" fmla="*/ 10 h 435"/>
                <a:gd name="T70" fmla="*/ 140 w 370"/>
                <a:gd name="T71" fmla="*/ 7 h 435"/>
                <a:gd name="T72" fmla="*/ 174 w 370"/>
                <a:gd name="T73" fmla="*/ 1 h 435"/>
                <a:gd name="T74" fmla="*/ 193 w 370"/>
                <a:gd name="T75" fmla="*/ 21 h 435"/>
                <a:gd name="T76" fmla="*/ 180 w 370"/>
                <a:gd name="T77" fmla="*/ 140 h 435"/>
                <a:gd name="T78" fmla="*/ 117 w 370"/>
                <a:gd name="T79" fmla="*/ 186 h 435"/>
                <a:gd name="T80" fmla="*/ 109 w 370"/>
                <a:gd name="T81" fmla="*/ 188 h 435"/>
                <a:gd name="T82" fmla="*/ 98 w 370"/>
                <a:gd name="T83" fmla="*/ 286 h 435"/>
                <a:gd name="T84" fmla="*/ 89 w 370"/>
                <a:gd name="T85" fmla="*/ 339 h 435"/>
                <a:gd name="T86" fmla="*/ 68 w 370"/>
                <a:gd name="T87" fmla="*/ 348 h 435"/>
                <a:gd name="T88" fmla="*/ 56 w 370"/>
                <a:gd name="T89" fmla="*/ 322 h 435"/>
                <a:gd name="T90" fmla="*/ 55 w 370"/>
                <a:gd name="T91" fmla="*/ 305 h 435"/>
                <a:gd name="T92" fmla="*/ 48 w 370"/>
                <a:gd name="T93" fmla="*/ 278 h 435"/>
                <a:gd name="T94" fmla="*/ 68 w 370"/>
                <a:gd name="T95" fmla="*/ 265 h 435"/>
                <a:gd name="T96" fmla="*/ 91 w 370"/>
                <a:gd name="T97" fmla="*/ 261 h 435"/>
                <a:gd name="T98" fmla="*/ 50 w 370"/>
                <a:gd name="T99" fmla="*/ 264 h 435"/>
                <a:gd name="T100" fmla="*/ 226 w 370"/>
                <a:gd name="T101" fmla="*/ 276 h 435"/>
                <a:gd name="T102" fmla="*/ 54 w 370"/>
                <a:gd name="T103" fmla="*/ 343 h 435"/>
                <a:gd name="T104" fmla="*/ 267 w 370"/>
                <a:gd name="T105" fmla="*/ 395 h 435"/>
                <a:gd name="T106" fmla="*/ 266 w 370"/>
                <a:gd name="T107" fmla="*/ 415 h 435"/>
                <a:gd name="T108" fmla="*/ 264 w 370"/>
                <a:gd name="T109" fmla="*/ 435 h 435"/>
                <a:gd name="T110" fmla="*/ 230 w 370"/>
                <a:gd name="T111" fmla="*/ 419 h 435"/>
                <a:gd name="T112" fmla="*/ 195 w 370"/>
                <a:gd name="T113" fmla="*/ 401 h 435"/>
                <a:gd name="T114" fmla="*/ 188 w 370"/>
                <a:gd name="T115" fmla="*/ 380 h 435"/>
                <a:gd name="T116" fmla="*/ 209 w 370"/>
                <a:gd name="T117" fmla="*/ 377 h 435"/>
                <a:gd name="T118" fmla="*/ 243 w 370"/>
                <a:gd name="T119" fmla="*/ 382 h 435"/>
                <a:gd name="T120" fmla="*/ 270 w 370"/>
                <a:gd name="T121" fmla="*/ 375 h 435"/>
                <a:gd name="T122" fmla="*/ 165 w 370"/>
                <a:gd name="T123" fmla="*/ 43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0" h="435">
                  <a:moveTo>
                    <a:pt x="220" y="26"/>
                  </a:moveTo>
                  <a:lnTo>
                    <a:pt x="220" y="26"/>
                  </a:lnTo>
                  <a:lnTo>
                    <a:pt x="220" y="28"/>
                  </a:lnTo>
                  <a:lnTo>
                    <a:pt x="218" y="29"/>
                  </a:lnTo>
                  <a:lnTo>
                    <a:pt x="216" y="30"/>
                  </a:lnTo>
                  <a:lnTo>
                    <a:pt x="213" y="32"/>
                  </a:lnTo>
                  <a:lnTo>
                    <a:pt x="211" y="35"/>
                  </a:lnTo>
                  <a:lnTo>
                    <a:pt x="210" y="37"/>
                  </a:lnTo>
                  <a:lnTo>
                    <a:pt x="211" y="39"/>
                  </a:lnTo>
                  <a:lnTo>
                    <a:pt x="212" y="39"/>
                  </a:lnTo>
                  <a:lnTo>
                    <a:pt x="213" y="39"/>
                  </a:lnTo>
                  <a:lnTo>
                    <a:pt x="214" y="39"/>
                  </a:lnTo>
                  <a:lnTo>
                    <a:pt x="216" y="40"/>
                  </a:lnTo>
                  <a:lnTo>
                    <a:pt x="218" y="41"/>
                  </a:lnTo>
                  <a:lnTo>
                    <a:pt x="218" y="42"/>
                  </a:lnTo>
                  <a:lnTo>
                    <a:pt x="218" y="43"/>
                  </a:lnTo>
                  <a:lnTo>
                    <a:pt x="216" y="45"/>
                  </a:lnTo>
                  <a:lnTo>
                    <a:pt x="214" y="47"/>
                  </a:lnTo>
                  <a:lnTo>
                    <a:pt x="214" y="48"/>
                  </a:lnTo>
                  <a:lnTo>
                    <a:pt x="214" y="49"/>
                  </a:lnTo>
                  <a:lnTo>
                    <a:pt x="214" y="50"/>
                  </a:lnTo>
                  <a:lnTo>
                    <a:pt x="217" y="50"/>
                  </a:lnTo>
                  <a:lnTo>
                    <a:pt x="218" y="51"/>
                  </a:lnTo>
                  <a:lnTo>
                    <a:pt x="216" y="56"/>
                  </a:lnTo>
                  <a:lnTo>
                    <a:pt x="217" y="57"/>
                  </a:lnTo>
                  <a:lnTo>
                    <a:pt x="219" y="58"/>
                  </a:lnTo>
                  <a:lnTo>
                    <a:pt x="221" y="60"/>
                  </a:lnTo>
                  <a:lnTo>
                    <a:pt x="224" y="63"/>
                  </a:lnTo>
                  <a:lnTo>
                    <a:pt x="226" y="66"/>
                  </a:lnTo>
                  <a:lnTo>
                    <a:pt x="225" y="67"/>
                  </a:lnTo>
                  <a:lnTo>
                    <a:pt x="223" y="68"/>
                  </a:lnTo>
                  <a:lnTo>
                    <a:pt x="221" y="67"/>
                  </a:lnTo>
                  <a:lnTo>
                    <a:pt x="223" y="65"/>
                  </a:lnTo>
                  <a:lnTo>
                    <a:pt x="218" y="59"/>
                  </a:lnTo>
                  <a:lnTo>
                    <a:pt x="216" y="59"/>
                  </a:lnTo>
                  <a:lnTo>
                    <a:pt x="213" y="62"/>
                  </a:lnTo>
                  <a:lnTo>
                    <a:pt x="205" y="59"/>
                  </a:lnTo>
                  <a:lnTo>
                    <a:pt x="203" y="60"/>
                  </a:lnTo>
                  <a:lnTo>
                    <a:pt x="202" y="62"/>
                  </a:lnTo>
                  <a:lnTo>
                    <a:pt x="199" y="65"/>
                  </a:lnTo>
                  <a:lnTo>
                    <a:pt x="195" y="66"/>
                  </a:lnTo>
                  <a:lnTo>
                    <a:pt x="191" y="69"/>
                  </a:lnTo>
                  <a:lnTo>
                    <a:pt x="186" y="71"/>
                  </a:lnTo>
                  <a:lnTo>
                    <a:pt x="183" y="73"/>
                  </a:lnTo>
                  <a:lnTo>
                    <a:pt x="181" y="73"/>
                  </a:lnTo>
                  <a:lnTo>
                    <a:pt x="184" y="69"/>
                  </a:lnTo>
                  <a:lnTo>
                    <a:pt x="183" y="69"/>
                  </a:lnTo>
                  <a:lnTo>
                    <a:pt x="178" y="72"/>
                  </a:lnTo>
                  <a:lnTo>
                    <a:pt x="176" y="74"/>
                  </a:lnTo>
                  <a:lnTo>
                    <a:pt x="175" y="77"/>
                  </a:lnTo>
                  <a:lnTo>
                    <a:pt x="174" y="83"/>
                  </a:lnTo>
                  <a:lnTo>
                    <a:pt x="176" y="84"/>
                  </a:lnTo>
                  <a:lnTo>
                    <a:pt x="180" y="91"/>
                  </a:lnTo>
                  <a:lnTo>
                    <a:pt x="184" y="95"/>
                  </a:lnTo>
                  <a:lnTo>
                    <a:pt x="183" y="98"/>
                  </a:lnTo>
                  <a:lnTo>
                    <a:pt x="182" y="100"/>
                  </a:lnTo>
                  <a:lnTo>
                    <a:pt x="179" y="102"/>
                  </a:lnTo>
                  <a:lnTo>
                    <a:pt x="177" y="101"/>
                  </a:lnTo>
                  <a:lnTo>
                    <a:pt x="176" y="101"/>
                  </a:lnTo>
                  <a:lnTo>
                    <a:pt x="175" y="105"/>
                  </a:lnTo>
                  <a:lnTo>
                    <a:pt x="177" y="118"/>
                  </a:lnTo>
                  <a:lnTo>
                    <a:pt x="180" y="127"/>
                  </a:lnTo>
                  <a:lnTo>
                    <a:pt x="183" y="131"/>
                  </a:lnTo>
                  <a:lnTo>
                    <a:pt x="189" y="137"/>
                  </a:lnTo>
                  <a:lnTo>
                    <a:pt x="196" y="140"/>
                  </a:lnTo>
                  <a:lnTo>
                    <a:pt x="208" y="150"/>
                  </a:lnTo>
                  <a:lnTo>
                    <a:pt x="214" y="154"/>
                  </a:lnTo>
                  <a:lnTo>
                    <a:pt x="216" y="155"/>
                  </a:lnTo>
                  <a:lnTo>
                    <a:pt x="220" y="163"/>
                  </a:lnTo>
                  <a:lnTo>
                    <a:pt x="224" y="172"/>
                  </a:lnTo>
                  <a:lnTo>
                    <a:pt x="227" y="186"/>
                  </a:lnTo>
                  <a:lnTo>
                    <a:pt x="230" y="193"/>
                  </a:lnTo>
                  <a:lnTo>
                    <a:pt x="235" y="201"/>
                  </a:lnTo>
                  <a:lnTo>
                    <a:pt x="247" y="212"/>
                  </a:lnTo>
                  <a:lnTo>
                    <a:pt x="257" y="220"/>
                  </a:lnTo>
                  <a:lnTo>
                    <a:pt x="266" y="225"/>
                  </a:lnTo>
                  <a:lnTo>
                    <a:pt x="274" y="225"/>
                  </a:lnTo>
                  <a:lnTo>
                    <a:pt x="291" y="224"/>
                  </a:lnTo>
                  <a:lnTo>
                    <a:pt x="294" y="225"/>
                  </a:lnTo>
                  <a:lnTo>
                    <a:pt x="297" y="226"/>
                  </a:lnTo>
                  <a:lnTo>
                    <a:pt x="298" y="230"/>
                  </a:lnTo>
                  <a:lnTo>
                    <a:pt x="297" y="232"/>
                  </a:lnTo>
                  <a:lnTo>
                    <a:pt x="293" y="234"/>
                  </a:lnTo>
                  <a:lnTo>
                    <a:pt x="289" y="238"/>
                  </a:lnTo>
                  <a:lnTo>
                    <a:pt x="289" y="242"/>
                  </a:lnTo>
                  <a:lnTo>
                    <a:pt x="292" y="245"/>
                  </a:lnTo>
                  <a:lnTo>
                    <a:pt x="309" y="254"/>
                  </a:lnTo>
                  <a:lnTo>
                    <a:pt x="326" y="261"/>
                  </a:lnTo>
                  <a:lnTo>
                    <a:pt x="332" y="264"/>
                  </a:lnTo>
                  <a:lnTo>
                    <a:pt x="338" y="270"/>
                  </a:lnTo>
                  <a:lnTo>
                    <a:pt x="353" y="277"/>
                  </a:lnTo>
                  <a:lnTo>
                    <a:pt x="356" y="281"/>
                  </a:lnTo>
                  <a:lnTo>
                    <a:pt x="365" y="289"/>
                  </a:lnTo>
                  <a:lnTo>
                    <a:pt x="369" y="295"/>
                  </a:lnTo>
                  <a:lnTo>
                    <a:pt x="370" y="300"/>
                  </a:lnTo>
                  <a:lnTo>
                    <a:pt x="368" y="305"/>
                  </a:lnTo>
                  <a:lnTo>
                    <a:pt x="367" y="308"/>
                  </a:lnTo>
                  <a:lnTo>
                    <a:pt x="365" y="311"/>
                  </a:lnTo>
                  <a:lnTo>
                    <a:pt x="361" y="310"/>
                  </a:lnTo>
                  <a:lnTo>
                    <a:pt x="357" y="307"/>
                  </a:lnTo>
                  <a:lnTo>
                    <a:pt x="350" y="293"/>
                  </a:lnTo>
                  <a:lnTo>
                    <a:pt x="338" y="291"/>
                  </a:lnTo>
                  <a:lnTo>
                    <a:pt x="336" y="290"/>
                  </a:lnTo>
                  <a:lnTo>
                    <a:pt x="331" y="288"/>
                  </a:lnTo>
                  <a:lnTo>
                    <a:pt x="331" y="286"/>
                  </a:lnTo>
                  <a:lnTo>
                    <a:pt x="330" y="284"/>
                  </a:lnTo>
                  <a:lnTo>
                    <a:pt x="329" y="284"/>
                  </a:lnTo>
                  <a:lnTo>
                    <a:pt x="324" y="283"/>
                  </a:lnTo>
                  <a:lnTo>
                    <a:pt x="321" y="285"/>
                  </a:lnTo>
                  <a:lnTo>
                    <a:pt x="317" y="291"/>
                  </a:lnTo>
                  <a:lnTo>
                    <a:pt x="313" y="299"/>
                  </a:lnTo>
                  <a:lnTo>
                    <a:pt x="309" y="310"/>
                  </a:lnTo>
                  <a:lnTo>
                    <a:pt x="308" y="314"/>
                  </a:lnTo>
                  <a:lnTo>
                    <a:pt x="311" y="319"/>
                  </a:lnTo>
                  <a:lnTo>
                    <a:pt x="318" y="321"/>
                  </a:lnTo>
                  <a:lnTo>
                    <a:pt x="323" y="325"/>
                  </a:lnTo>
                  <a:lnTo>
                    <a:pt x="327" y="329"/>
                  </a:lnTo>
                  <a:lnTo>
                    <a:pt x="327" y="339"/>
                  </a:lnTo>
                  <a:lnTo>
                    <a:pt x="329" y="344"/>
                  </a:lnTo>
                  <a:lnTo>
                    <a:pt x="326" y="348"/>
                  </a:lnTo>
                  <a:lnTo>
                    <a:pt x="322" y="347"/>
                  </a:lnTo>
                  <a:lnTo>
                    <a:pt x="316" y="349"/>
                  </a:lnTo>
                  <a:lnTo>
                    <a:pt x="311" y="352"/>
                  </a:lnTo>
                  <a:lnTo>
                    <a:pt x="310" y="356"/>
                  </a:lnTo>
                  <a:lnTo>
                    <a:pt x="310" y="365"/>
                  </a:lnTo>
                  <a:lnTo>
                    <a:pt x="309" y="368"/>
                  </a:lnTo>
                  <a:lnTo>
                    <a:pt x="301" y="374"/>
                  </a:lnTo>
                  <a:lnTo>
                    <a:pt x="297" y="381"/>
                  </a:lnTo>
                  <a:lnTo>
                    <a:pt x="295" y="383"/>
                  </a:lnTo>
                  <a:lnTo>
                    <a:pt x="294" y="386"/>
                  </a:lnTo>
                  <a:lnTo>
                    <a:pt x="283" y="387"/>
                  </a:lnTo>
                  <a:lnTo>
                    <a:pt x="281" y="383"/>
                  </a:lnTo>
                  <a:lnTo>
                    <a:pt x="281" y="377"/>
                  </a:lnTo>
                  <a:lnTo>
                    <a:pt x="283" y="374"/>
                  </a:lnTo>
                  <a:lnTo>
                    <a:pt x="287" y="372"/>
                  </a:lnTo>
                  <a:lnTo>
                    <a:pt x="289" y="365"/>
                  </a:lnTo>
                  <a:lnTo>
                    <a:pt x="288" y="360"/>
                  </a:lnTo>
                  <a:lnTo>
                    <a:pt x="290" y="357"/>
                  </a:lnTo>
                  <a:lnTo>
                    <a:pt x="291" y="356"/>
                  </a:lnTo>
                  <a:lnTo>
                    <a:pt x="294" y="355"/>
                  </a:lnTo>
                  <a:lnTo>
                    <a:pt x="298" y="354"/>
                  </a:lnTo>
                  <a:lnTo>
                    <a:pt x="299" y="347"/>
                  </a:lnTo>
                  <a:lnTo>
                    <a:pt x="295" y="343"/>
                  </a:lnTo>
                  <a:lnTo>
                    <a:pt x="294" y="339"/>
                  </a:lnTo>
                  <a:lnTo>
                    <a:pt x="293" y="330"/>
                  </a:lnTo>
                  <a:lnTo>
                    <a:pt x="288" y="319"/>
                  </a:lnTo>
                  <a:lnTo>
                    <a:pt x="285" y="309"/>
                  </a:lnTo>
                  <a:lnTo>
                    <a:pt x="282" y="305"/>
                  </a:lnTo>
                  <a:lnTo>
                    <a:pt x="279" y="302"/>
                  </a:lnTo>
                  <a:lnTo>
                    <a:pt x="273" y="302"/>
                  </a:lnTo>
                  <a:lnTo>
                    <a:pt x="270" y="301"/>
                  </a:lnTo>
                  <a:lnTo>
                    <a:pt x="259" y="294"/>
                  </a:lnTo>
                  <a:lnTo>
                    <a:pt x="259" y="293"/>
                  </a:lnTo>
                  <a:lnTo>
                    <a:pt x="259" y="292"/>
                  </a:lnTo>
                  <a:lnTo>
                    <a:pt x="260" y="289"/>
                  </a:lnTo>
                  <a:lnTo>
                    <a:pt x="259" y="285"/>
                  </a:lnTo>
                  <a:lnTo>
                    <a:pt x="258" y="282"/>
                  </a:lnTo>
                  <a:lnTo>
                    <a:pt x="256" y="278"/>
                  </a:lnTo>
                  <a:lnTo>
                    <a:pt x="254" y="277"/>
                  </a:lnTo>
                  <a:lnTo>
                    <a:pt x="249" y="278"/>
                  </a:lnTo>
                  <a:lnTo>
                    <a:pt x="247" y="279"/>
                  </a:lnTo>
                  <a:lnTo>
                    <a:pt x="244" y="278"/>
                  </a:lnTo>
                  <a:lnTo>
                    <a:pt x="242" y="280"/>
                  </a:lnTo>
                  <a:lnTo>
                    <a:pt x="240" y="280"/>
                  </a:lnTo>
                  <a:lnTo>
                    <a:pt x="244" y="274"/>
                  </a:lnTo>
                  <a:lnTo>
                    <a:pt x="243" y="273"/>
                  </a:lnTo>
                  <a:lnTo>
                    <a:pt x="239" y="271"/>
                  </a:lnTo>
                  <a:lnTo>
                    <a:pt x="234" y="271"/>
                  </a:lnTo>
                  <a:lnTo>
                    <a:pt x="233" y="270"/>
                  </a:lnTo>
                  <a:lnTo>
                    <a:pt x="232" y="272"/>
                  </a:lnTo>
                  <a:lnTo>
                    <a:pt x="231" y="271"/>
                  </a:lnTo>
                  <a:lnTo>
                    <a:pt x="231" y="269"/>
                  </a:lnTo>
                  <a:lnTo>
                    <a:pt x="225" y="258"/>
                  </a:lnTo>
                  <a:lnTo>
                    <a:pt x="221" y="254"/>
                  </a:lnTo>
                  <a:lnTo>
                    <a:pt x="219" y="253"/>
                  </a:lnTo>
                  <a:lnTo>
                    <a:pt x="216" y="254"/>
                  </a:lnTo>
                  <a:lnTo>
                    <a:pt x="210" y="252"/>
                  </a:lnTo>
                  <a:lnTo>
                    <a:pt x="206" y="251"/>
                  </a:lnTo>
                  <a:lnTo>
                    <a:pt x="204" y="252"/>
                  </a:lnTo>
                  <a:lnTo>
                    <a:pt x="201" y="253"/>
                  </a:lnTo>
                  <a:lnTo>
                    <a:pt x="200" y="252"/>
                  </a:lnTo>
                  <a:lnTo>
                    <a:pt x="199" y="251"/>
                  </a:lnTo>
                  <a:lnTo>
                    <a:pt x="194" y="246"/>
                  </a:lnTo>
                  <a:lnTo>
                    <a:pt x="187" y="244"/>
                  </a:lnTo>
                  <a:lnTo>
                    <a:pt x="174" y="230"/>
                  </a:lnTo>
                  <a:lnTo>
                    <a:pt x="170" y="224"/>
                  </a:lnTo>
                  <a:lnTo>
                    <a:pt x="161" y="218"/>
                  </a:lnTo>
                  <a:lnTo>
                    <a:pt x="156" y="210"/>
                  </a:lnTo>
                  <a:lnTo>
                    <a:pt x="152" y="207"/>
                  </a:lnTo>
                  <a:lnTo>
                    <a:pt x="145" y="204"/>
                  </a:lnTo>
                  <a:lnTo>
                    <a:pt x="144" y="204"/>
                  </a:lnTo>
                  <a:lnTo>
                    <a:pt x="142" y="205"/>
                  </a:lnTo>
                  <a:lnTo>
                    <a:pt x="141" y="206"/>
                  </a:lnTo>
                  <a:lnTo>
                    <a:pt x="139" y="204"/>
                  </a:lnTo>
                  <a:lnTo>
                    <a:pt x="141" y="203"/>
                  </a:lnTo>
                  <a:lnTo>
                    <a:pt x="142" y="203"/>
                  </a:lnTo>
                  <a:lnTo>
                    <a:pt x="141" y="199"/>
                  </a:lnTo>
                  <a:lnTo>
                    <a:pt x="134" y="191"/>
                  </a:lnTo>
                  <a:lnTo>
                    <a:pt x="130" y="188"/>
                  </a:lnTo>
                  <a:lnTo>
                    <a:pt x="129" y="186"/>
                  </a:lnTo>
                  <a:lnTo>
                    <a:pt x="128" y="184"/>
                  </a:lnTo>
                  <a:lnTo>
                    <a:pt x="127" y="182"/>
                  </a:lnTo>
                  <a:lnTo>
                    <a:pt x="125" y="182"/>
                  </a:lnTo>
                  <a:lnTo>
                    <a:pt x="123" y="182"/>
                  </a:lnTo>
                  <a:lnTo>
                    <a:pt x="121" y="181"/>
                  </a:lnTo>
                  <a:lnTo>
                    <a:pt x="121" y="177"/>
                  </a:lnTo>
                  <a:lnTo>
                    <a:pt x="122" y="174"/>
                  </a:lnTo>
                  <a:lnTo>
                    <a:pt x="121" y="171"/>
                  </a:lnTo>
                  <a:lnTo>
                    <a:pt x="119" y="164"/>
                  </a:lnTo>
                  <a:lnTo>
                    <a:pt x="115" y="158"/>
                  </a:lnTo>
                  <a:lnTo>
                    <a:pt x="113" y="143"/>
                  </a:lnTo>
                  <a:lnTo>
                    <a:pt x="111" y="139"/>
                  </a:lnTo>
                  <a:lnTo>
                    <a:pt x="106" y="136"/>
                  </a:lnTo>
                  <a:lnTo>
                    <a:pt x="97" y="133"/>
                  </a:lnTo>
                  <a:lnTo>
                    <a:pt x="83" y="123"/>
                  </a:lnTo>
                  <a:lnTo>
                    <a:pt x="80" y="123"/>
                  </a:lnTo>
                  <a:lnTo>
                    <a:pt x="72" y="119"/>
                  </a:lnTo>
                  <a:lnTo>
                    <a:pt x="67" y="119"/>
                  </a:lnTo>
                  <a:lnTo>
                    <a:pt x="60" y="122"/>
                  </a:lnTo>
                  <a:lnTo>
                    <a:pt x="52" y="131"/>
                  </a:lnTo>
                  <a:lnTo>
                    <a:pt x="45" y="140"/>
                  </a:lnTo>
                  <a:lnTo>
                    <a:pt x="43" y="142"/>
                  </a:lnTo>
                  <a:lnTo>
                    <a:pt x="34" y="145"/>
                  </a:lnTo>
                  <a:lnTo>
                    <a:pt x="27" y="147"/>
                  </a:lnTo>
                  <a:lnTo>
                    <a:pt x="27" y="144"/>
                  </a:lnTo>
                  <a:lnTo>
                    <a:pt x="26" y="143"/>
                  </a:lnTo>
                  <a:lnTo>
                    <a:pt x="28" y="141"/>
                  </a:lnTo>
                  <a:lnTo>
                    <a:pt x="30" y="138"/>
                  </a:lnTo>
                  <a:lnTo>
                    <a:pt x="32" y="135"/>
                  </a:lnTo>
                  <a:lnTo>
                    <a:pt x="33" y="133"/>
                  </a:lnTo>
                  <a:lnTo>
                    <a:pt x="32" y="132"/>
                  </a:lnTo>
                  <a:lnTo>
                    <a:pt x="31" y="130"/>
                  </a:lnTo>
                  <a:lnTo>
                    <a:pt x="30" y="130"/>
                  </a:lnTo>
                  <a:lnTo>
                    <a:pt x="23" y="131"/>
                  </a:lnTo>
                  <a:lnTo>
                    <a:pt x="21" y="131"/>
                  </a:lnTo>
                  <a:lnTo>
                    <a:pt x="16" y="128"/>
                  </a:lnTo>
                  <a:lnTo>
                    <a:pt x="10" y="125"/>
                  </a:lnTo>
                  <a:lnTo>
                    <a:pt x="8" y="122"/>
                  </a:lnTo>
                  <a:lnTo>
                    <a:pt x="8" y="120"/>
                  </a:lnTo>
                  <a:lnTo>
                    <a:pt x="8" y="118"/>
                  </a:lnTo>
                  <a:lnTo>
                    <a:pt x="8" y="117"/>
                  </a:lnTo>
                  <a:lnTo>
                    <a:pt x="7" y="115"/>
                  </a:lnTo>
                  <a:lnTo>
                    <a:pt x="8" y="112"/>
                  </a:lnTo>
                  <a:lnTo>
                    <a:pt x="9" y="109"/>
                  </a:lnTo>
                  <a:lnTo>
                    <a:pt x="10" y="107"/>
                  </a:lnTo>
                  <a:lnTo>
                    <a:pt x="12" y="107"/>
                  </a:lnTo>
                  <a:lnTo>
                    <a:pt x="12" y="106"/>
                  </a:lnTo>
                  <a:lnTo>
                    <a:pt x="11" y="101"/>
                  </a:lnTo>
                  <a:lnTo>
                    <a:pt x="11" y="100"/>
                  </a:lnTo>
                  <a:lnTo>
                    <a:pt x="10" y="100"/>
                  </a:lnTo>
                  <a:lnTo>
                    <a:pt x="8" y="99"/>
                  </a:lnTo>
                  <a:lnTo>
                    <a:pt x="5" y="98"/>
                  </a:lnTo>
                  <a:lnTo>
                    <a:pt x="3" y="97"/>
                  </a:lnTo>
                  <a:lnTo>
                    <a:pt x="3" y="94"/>
                  </a:lnTo>
                  <a:lnTo>
                    <a:pt x="2" y="92"/>
                  </a:lnTo>
                  <a:lnTo>
                    <a:pt x="0" y="90"/>
                  </a:lnTo>
                  <a:lnTo>
                    <a:pt x="0" y="88"/>
                  </a:lnTo>
                  <a:lnTo>
                    <a:pt x="2" y="87"/>
                  </a:lnTo>
                  <a:lnTo>
                    <a:pt x="5" y="87"/>
                  </a:lnTo>
                  <a:lnTo>
                    <a:pt x="7" y="87"/>
                  </a:lnTo>
                  <a:lnTo>
                    <a:pt x="11" y="84"/>
                  </a:lnTo>
                  <a:lnTo>
                    <a:pt x="12" y="83"/>
                  </a:lnTo>
                  <a:lnTo>
                    <a:pt x="14" y="83"/>
                  </a:lnTo>
                  <a:lnTo>
                    <a:pt x="15" y="78"/>
                  </a:lnTo>
                  <a:lnTo>
                    <a:pt x="16" y="77"/>
                  </a:lnTo>
                  <a:lnTo>
                    <a:pt x="16" y="76"/>
                  </a:lnTo>
                  <a:lnTo>
                    <a:pt x="15" y="75"/>
                  </a:lnTo>
                  <a:lnTo>
                    <a:pt x="12" y="71"/>
                  </a:lnTo>
                  <a:lnTo>
                    <a:pt x="10" y="68"/>
                  </a:lnTo>
                  <a:lnTo>
                    <a:pt x="8" y="64"/>
                  </a:lnTo>
                  <a:lnTo>
                    <a:pt x="5" y="62"/>
                  </a:lnTo>
                  <a:lnTo>
                    <a:pt x="5" y="61"/>
                  </a:lnTo>
                  <a:lnTo>
                    <a:pt x="5" y="59"/>
                  </a:lnTo>
                  <a:lnTo>
                    <a:pt x="5" y="57"/>
                  </a:lnTo>
                  <a:lnTo>
                    <a:pt x="10" y="55"/>
                  </a:lnTo>
                  <a:lnTo>
                    <a:pt x="12" y="52"/>
                  </a:lnTo>
                  <a:lnTo>
                    <a:pt x="13" y="53"/>
                  </a:lnTo>
                  <a:lnTo>
                    <a:pt x="15" y="54"/>
                  </a:lnTo>
                  <a:lnTo>
                    <a:pt x="22" y="53"/>
                  </a:lnTo>
                  <a:lnTo>
                    <a:pt x="26" y="52"/>
                  </a:lnTo>
                  <a:lnTo>
                    <a:pt x="28" y="50"/>
                  </a:lnTo>
                  <a:lnTo>
                    <a:pt x="30" y="50"/>
                  </a:lnTo>
                  <a:lnTo>
                    <a:pt x="36" y="52"/>
                  </a:lnTo>
                  <a:lnTo>
                    <a:pt x="38" y="51"/>
                  </a:lnTo>
                  <a:lnTo>
                    <a:pt x="42" y="48"/>
                  </a:lnTo>
                  <a:lnTo>
                    <a:pt x="43" y="47"/>
                  </a:lnTo>
                  <a:lnTo>
                    <a:pt x="47" y="42"/>
                  </a:lnTo>
                  <a:lnTo>
                    <a:pt x="47" y="41"/>
                  </a:lnTo>
                  <a:lnTo>
                    <a:pt x="45" y="37"/>
                  </a:lnTo>
                  <a:lnTo>
                    <a:pt x="46" y="37"/>
                  </a:lnTo>
                  <a:lnTo>
                    <a:pt x="50" y="34"/>
                  </a:lnTo>
                  <a:lnTo>
                    <a:pt x="52" y="31"/>
                  </a:lnTo>
                  <a:lnTo>
                    <a:pt x="54" y="29"/>
                  </a:lnTo>
                  <a:lnTo>
                    <a:pt x="56" y="29"/>
                  </a:lnTo>
                  <a:lnTo>
                    <a:pt x="56" y="30"/>
                  </a:lnTo>
                  <a:lnTo>
                    <a:pt x="56" y="31"/>
                  </a:lnTo>
                  <a:lnTo>
                    <a:pt x="56" y="36"/>
                  </a:lnTo>
                  <a:lnTo>
                    <a:pt x="57" y="38"/>
                  </a:lnTo>
                  <a:lnTo>
                    <a:pt x="60" y="42"/>
                  </a:lnTo>
                  <a:lnTo>
                    <a:pt x="63" y="44"/>
                  </a:lnTo>
                  <a:lnTo>
                    <a:pt x="68" y="46"/>
                  </a:lnTo>
                  <a:lnTo>
                    <a:pt x="68" y="46"/>
                  </a:lnTo>
                  <a:lnTo>
                    <a:pt x="67" y="49"/>
                  </a:lnTo>
                  <a:lnTo>
                    <a:pt x="70" y="53"/>
                  </a:lnTo>
                  <a:lnTo>
                    <a:pt x="71" y="55"/>
                  </a:lnTo>
                  <a:lnTo>
                    <a:pt x="72" y="57"/>
                  </a:lnTo>
                  <a:lnTo>
                    <a:pt x="75" y="56"/>
                  </a:lnTo>
                  <a:lnTo>
                    <a:pt x="75" y="55"/>
                  </a:lnTo>
                  <a:lnTo>
                    <a:pt x="74" y="52"/>
                  </a:lnTo>
                  <a:lnTo>
                    <a:pt x="74" y="50"/>
                  </a:lnTo>
                  <a:lnTo>
                    <a:pt x="74" y="48"/>
                  </a:lnTo>
                  <a:lnTo>
                    <a:pt x="75" y="47"/>
                  </a:lnTo>
                  <a:lnTo>
                    <a:pt x="76" y="44"/>
                  </a:lnTo>
                  <a:lnTo>
                    <a:pt x="80" y="39"/>
                  </a:lnTo>
                  <a:lnTo>
                    <a:pt x="82" y="36"/>
                  </a:lnTo>
                  <a:lnTo>
                    <a:pt x="82" y="31"/>
                  </a:lnTo>
                  <a:lnTo>
                    <a:pt x="82" y="28"/>
                  </a:lnTo>
                  <a:lnTo>
                    <a:pt x="83" y="27"/>
                  </a:lnTo>
                  <a:lnTo>
                    <a:pt x="86" y="27"/>
                  </a:lnTo>
                  <a:lnTo>
                    <a:pt x="87" y="27"/>
                  </a:lnTo>
                  <a:lnTo>
                    <a:pt x="88" y="30"/>
                  </a:lnTo>
                  <a:lnTo>
                    <a:pt x="89" y="33"/>
                  </a:lnTo>
                  <a:lnTo>
                    <a:pt x="90" y="35"/>
                  </a:lnTo>
                  <a:lnTo>
                    <a:pt x="92" y="36"/>
                  </a:lnTo>
                  <a:lnTo>
                    <a:pt x="94" y="36"/>
                  </a:lnTo>
                  <a:lnTo>
                    <a:pt x="98" y="33"/>
                  </a:lnTo>
                  <a:lnTo>
                    <a:pt x="101" y="33"/>
                  </a:lnTo>
                  <a:lnTo>
                    <a:pt x="103" y="33"/>
                  </a:lnTo>
                  <a:lnTo>
                    <a:pt x="104" y="34"/>
                  </a:lnTo>
                  <a:lnTo>
                    <a:pt x="106" y="38"/>
                  </a:lnTo>
                  <a:lnTo>
                    <a:pt x="108" y="39"/>
                  </a:lnTo>
                  <a:lnTo>
                    <a:pt x="109" y="38"/>
                  </a:lnTo>
                  <a:lnTo>
                    <a:pt x="110" y="38"/>
                  </a:lnTo>
                  <a:lnTo>
                    <a:pt x="109" y="36"/>
                  </a:lnTo>
                  <a:lnTo>
                    <a:pt x="108" y="33"/>
                  </a:lnTo>
                  <a:lnTo>
                    <a:pt x="108" y="30"/>
                  </a:lnTo>
                  <a:lnTo>
                    <a:pt x="106" y="29"/>
                  </a:lnTo>
                  <a:lnTo>
                    <a:pt x="106" y="27"/>
                  </a:lnTo>
                  <a:lnTo>
                    <a:pt x="107" y="24"/>
                  </a:lnTo>
                  <a:lnTo>
                    <a:pt x="108" y="22"/>
                  </a:lnTo>
                  <a:lnTo>
                    <a:pt x="109" y="21"/>
                  </a:lnTo>
                  <a:lnTo>
                    <a:pt x="111" y="21"/>
                  </a:lnTo>
                  <a:lnTo>
                    <a:pt x="114" y="24"/>
                  </a:lnTo>
                  <a:lnTo>
                    <a:pt x="116" y="24"/>
                  </a:lnTo>
                  <a:lnTo>
                    <a:pt x="118" y="24"/>
                  </a:lnTo>
                  <a:lnTo>
                    <a:pt x="119" y="23"/>
                  </a:lnTo>
                  <a:lnTo>
                    <a:pt x="119" y="21"/>
                  </a:lnTo>
                  <a:lnTo>
                    <a:pt x="117" y="19"/>
                  </a:lnTo>
                  <a:lnTo>
                    <a:pt x="118" y="16"/>
                  </a:lnTo>
                  <a:lnTo>
                    <a:pt x="119" y="10"/>
                  </a:lnTo>
                  <a:lnTo>
                    <a:pt x="120" y="10"/>
                  </a:lnTo>
                  <a:lnTo>
                    <a:pt x="123" y="11"/>
                  </a:lnTo>
                  <a:lnTo>
                    <a:pt x="126" y="11"/>
                  </a:lnTo>
                  <a:lnTo>
                    <a:pt x="129" y="13"/>
                  </a:lnTo>
                  <a:lnTo>
                    <a:pt x="131" y="14"/>
                  </a:lnTo>
                  <a:lnTo>
                    <a:pt x="134" y="14"/>
                  </a:lnTo>
                  <a:lnTo>
                    <a:pt x="136" y="14"/>
                  </a:lnTo>
                  <a:lnTo>
                    <a:pt x="137" y="13"/>
                  </a:lnTo>
                  <a:lnTo>
                    <a:pt x="138" y="10"/>
                  </a:lnTo>
                  <a:lnTo>
                    <a:pt x="140" y="7"/>
                  </a:lnTo>
                  <a:lnTo>
                    <a:pt x="144" y="5"/>
                  </a:lnTo>
                  <a:lnTo>
                    <a:pt x="150" y="5"/>
                  </a:lnTo>
                  <a:lnTo>
                    <a:pt x="153" y="4"/>
                  </a:lnTo>
                  <a:lnTo>
                    <a:pt x="156" y="4"/>
                  </a:lnTo>
                  <a:lnTo>
                    <a:pt x="158" y="5"/>
                  </a:lnTo>
                  <a:lnTo>
                    <a:pt x="160" y="5"/>
                  </a:lnTo>
                  <a:lnTo>
                    <a:pt x="166" y="2"/>
                  </a:lnTo>
                  <a:lnTo>
                    <a:pt x="173" y="0"/>
                  </a:lnTo>
                  <a:lnTo>
                    <a:pt x="174" y="0"/>
                  </a:lnTo>
                  <a:lnTo>
                    <a:pt x="174" y="1"/>
                  </a:lnTo>
                  <a:lnTo>
                    <a:pt x="173" y="3"/>
                  </a:lnTo>
                  <a:lnTo>
                    <a:pt x="171" y="5"/>
                  </a:lnTo>
                  <a:lnTo>
                    <a:pt x="172" y="7"/>
                  </a:lnTo>
                  <a:lnTo>
                    <a:pt x="176" y="11"/>
                  </a:lnTo>
                  <a:lnTo>
                    <a:pt x="178" y="15"/>
                  </a:lnTo>
                  <a:lnTo>
                    <a:pt x="179" y="17"/>
                  </a:lnTo>
                  <a:lnTo>
                    <a:pt x="182" y="19"/>
                  </a:lnTo>
                  <a:lnTo>
                    <a:pt x="186" y="20"/>
                  </a:lnTo>
                  <a:lnTo>
                    <a:pt x="189" y="20"/>
                  </a:lnTo>
                  <a:lnTo>
                    <a:pt x="193" y="21"/>
                  </a:lnTo>
                  <a:lnTo>
                    <a:pt x="204" y="23"/>
                  </a:lnTo>
                  <a:lnTo>
                    <a:pt x="209" y="24"/>
                  </a:lnTo>
                  <a:lnTo>
                    <a:pt x="214" y="24"/>
                  </a:lnTo>
                  <a:lnTo>
                    <a:pt x="220" y="26"/>
                  </a:lnTo>
                  <a:close/>
                  <a:moveTo>
                    <a:pt x="182" y="141"/>
                  </a:moveTo>
                  <a:lnTo>
                    <a:pt x="182" y="141"/>
                  </a:lnTo>
                  <a:lnTo>
                    <a:pt x="183" y="139"/>
                  </a:lnTo>
                  <a:lnTo>
                    <a:pt x="183" y="137"/>
                  </a:lnTo>
                  <a:lnTo>
                    <a:pt x="181" y="138"/>
                  </a:lnTo>
                  <a:lnTo>
                    <a:pt x="180" y="140"/>
                  </a:lnTo>
                  <a:lnTo>
                    <a:pt x="181" y="141"/>
                  </a:lnTo>
                  <a:lnTo>
                    <a:pt x="182" y="141"/>
                  </a:lnTo>
                  <a:close/>
                  <a:moveTo>
                    <a:pt x="181" y="226"/>
                  </a:moveTo>
                  <a:lnTo>
                    <a:pt x="181" y="226"/>
                  </a:lnTo>
                  <a:lnTo>
                    <a:pt x="181" y="226"/>
                  </a:lnTo>
                  <a:lnTo>
                    <a:pt x="181" y="226"/>
                  </a:lnTo>
                  <a:lnTo>
                    <a:pt x="181" y="226"/>
                  </a:lnTo>
                  <a:lnTo>
                    <a:pt x="181" y="226"/>
                  </a:lnTo>
                  <a:lnTo>
                    <a:pt x="181" y="226"/>
                  </a:lnTo>
                  <a:close/>
                  <a:moveTo>
                    <a:pt x="117" y="186"/>
                  </a:moveTo>
                  <a:lnTo>
                    <a:pt x="117" y="186"/>
                  </a:lnTo>
                  <a:lnTo>
                    <a:pt x="118" y="187"/>
                  </a:lnTo>
                  <a:lnTo>
                    <a:pt x="118" y="188"/>
                  </a:lnTo>
                  <a:lnTo>
                    <a:pt x="118" y="189"/>
                  </a:lnTo>
                  <a:lnTo>
                    <a:pt x="118" y="192"/>
                  </a:lnTo>
                  <a:lnTo>
                    <a:pt x="115" y="190"/>
                  </a:lnTo>
                  <a:lnTo>
                    <a:pt x="111" y="191"/>
                  </a:lnTo>
                  <a:lnTo>
                    <a:pt x="109" y="191"/>
                  </a:lnTo>
                  <a:lnTo>
                    <a:pt x="108" y="189"/>
                  </a:lnTo>
                  <a:lnTo>
                    <a:pt x="109" y="188"/>
                  </a:lnTo>
                  <a:lnTo>
                    <a:pt x="113" y="187"/>
                  </a:lnTo>
                  <a:lnTo>
                    <a:pt x="114" y="187"/>
                  </a:lnTo>
                  <a:lnTo>
                    <a:pt x="116" y="187"/>
                  </a:lnTo>
                  <a:lnTo>
                    <a:pt x="117" y="186"/>
                  </a:lnTo>
                  <a:close/>
                  <a:moveTo>
                    <a:pt x="93" y="268"/>
                  </a:moveTo>
                  <a:lnTo>
                    <a:pt x="93" y="268"/>
                  </a:lnTo>
                  <a:lnTo>
                    <a:pt x="95" y="271"/>
                  </a:lnTo>
                  <a:lnTo>
                    <a:pt x="99" y="281"/>
                  </a:lnTo>
                  <a:lnTo>
                    <a:pt x="99" y="284"/>
                  </a:lnTo>
                  <a:lnTo>
                    <a:pt x="98" y="286"/>
                  </a:lnTo>
                  <a:lnTo>
                    <a:pt x="97" y="288"/>
                  </a:lnTo>
                  <a:lnTo>
                    <a:pt x="94" y="293"/>
                  </a:lnTo>
                  <a:lnTo>
                    <a:pt x="94" y="298"/>
                  </a:lnTo>
                  <a:lnTo>
                    <a:pt x="96" y="300"/>
                  </a:lnTo>
                  <a:lnTo>
                    <a:pt x="96" y="303"/>
                  </a:lnTo>
                  <a:lnTo>
                    <a:pt x="95" y="307"/>
                  </a:lnTo>
                  <a:lnTo>
                    <a:pt x="93" y="330"/>
                  </a:lnTo>
                  <a:lnTo>
                    <a:pt x="92" y="334"/>
                  </a:lnTo>
                  <a:lnTo>
                    <a:pt x="91" y="338"/>
                  </a:lnTo>
                  <a:lnTo>
                    <a:pt x="89" y="339"/>
                  </a:lnTo>
                  <a:lnTo>
                    <a:pt x="86" y="338"/>
                  </a:lnTo>
                  <a:lnTo>
                    <a:pt x="82" y="336"/>
                  </a:lnTo>
                  <a:lnTo>
                    <a:pt x="80" y="336"/>
                  </a:lnTo>
                  <a:lnTo>
                    <a:pt x="78" y="336"/>
                  </a:lnTo>
                  <a:lnTo>
                    <a:pt x="77" y="336"/>
                  </a:lnTo>
                  <a:lnTo>
                    <a:pt x="75" y="335"/>
                  </a:lnTo>
                  <a:lnTo>
                    <a:pt x="74" y="343"/>
                  </a:lnTo>
                  <a:lnTo>
                    <a:pt x="73" y="346"/>
                  </a:lnTo>
                  <a:lnTo>
                    <a:pt x="70" y="348"/>
                  </a:lnTo>
                  <a:lnTo>
                    <a:pt x="68" y="348"/>
                  </a:lnTo>
                  <a:lnTo>
                    <a:pt x="65" y="347"/>
                  </a:lnTo>
                  <a:lnTo>
                    <a:pt x="63" y="347"/>
                  </a:lnTo>
                  <a:lnTo>
                    <a:pt x="61" y="346"/>
                  </a:lnTo>
                  <a:lnTo>
                    <a:pt x="60" y="343"/>
                  </a:lnTo>
                  <a:lnTo>
                    <a:pt x="58" y="340"/>
                  </a:lnTo>
                  <a:lnTo>
                    <a:pt x="56" y="336"/>
                  </a:lnTo>
                  <a:lnTo>
                    <a:pt x="55" y="333"/>
                  </a:lnTo>
                  <a:lnTo>
                    <a:pt x="55" y="325"/>
                  </a:lnTo>
                  <a:lnTo>
                    <a:pt x="56" y="323"/>
                  </a:lnTo>
                  <a:lnTo>
                    <a:pt x="56" y="322"/>
                  </a:lnTo>
                  <a:lnTo>
                    <a:pt x="57" y="318"/>
                  </a:lnTo>
                  <a:lnTo>
                    <a:pt x="57" y="315"/>
                  </a:lnTo>
                  <a:lnTo>
                    <a:pt x="57" y="314"/>
                  </a:lnTo>
                  <a:lnTo>
                    <a:pt x="58" y="315"/>
                  </a:lnTo>
                  <a:lnTo>
                    <a:pt x="59" y="315"/>
                  </a:lnTo>
                  <a:lnTo>
                    <a:pt x="59" y="313"/>
                  </a:lnTo>
                  <a:lnTo>
                    <a:pt x="60" y="311"/>
                  </a:lnTo>
                  <a:lnTo>
                    <a:pt x="58" y="308"/>
                  </a:lnTo>
                  <a:lnTo>
                    <a:pt x="55" y="307"/>
                  </a:lnTo>
                  <a:lnTo>
                    <a:pt x="55" y="305"/>
                  </a:lnTo>
                  <a:lnTo>
                    <a:pt x="55" y="303"/>
                  </a:lnTo>
                  <a:lnTo>
                    <a:pt x="57" y="301"/>
                  </a:lnTo>
                  <a:lnTo>
                    <a:pt x="57" y="299"/>
                  </a:lnTo>
                  <a:lnTo>
                    <a:pt x="57" y="292"/>
                  </a:lnTo>
                  <a:lnTo>
                    <a:pt x="55" y="290"/>
                  </a:lnTo>
                  <a:lnTo>
                    <a:pt x="55" y="286"/>
                  </a:lnTo>
                  <a:lnTo>
                    <a:pt x="54" y="284"/>
                  </a:lnTo>
                  <a:lnTo>
                    <a:pt x="52" y="281"/>
                  </a:lnTo>
                  <a:lnTo>
                    <a:pt x="50" y="279"/>
                  </a:lnTo>
                  <a:lnTo>
                    <a:pt x="48" y="278"/>
                  </a:lnTo>
                  <a:lnTo>
                    <a:pt x="48" y="273"/>
                  </a:lnTo>
                  <a:lnTo>
                    <a:pt x="49" y="269"/>
                  </a:lnTo>
                  <a:lnTo>
                    <a:pt x="50" y="267"/>
                  </a:lnTo>
                  <a:lnTo>
                    <a:pt x="50" y="267"/>
                  </a:lnTo>
                  <a:lnTo>
                    <a:pt x="52" y="269"/>
                  </a:lnTo>
                  <a:lnTo>
                    <a:pt x="54" y="270"/>
                  </a:lnTo>
                  <a:lnTo>
                    <a:pt x="57" y="270"/>
                  </a:lnTo>
                  <a:lnTo>
                    <a:pt x="60" y="269"/>
                  </a:lnTo>
                  <a:lnTo>
                    <a:pt x="64" y="268"/>
                  </a:lnTo>
                  <a:lnTo>
                    <a:pt x="68" y="265"/>
                  </a:lnTo>
                  <a:lnTo>
                    <a:pt x="74" y="259"/>
                  </a:lnTo>
                  <a:lnTo>
                    <a:pt x="77" y="257"/>
                  </a:lnTo>
                  <a:lnTo>
                    <a:pt x="79" y="256"/>
                  </a:lnTo>
                  <a:lnTo>
                    <a:pt x="79" y="253"/>
                  </a:lnTo>
                  <a:lnTo>
                    <a:pt x="81" y="253"/>
                  </a:lnTo>
                  <a:lnTo>
                    <a:pt x="83" y="255"/>
                  </a:lnTo>
                  <a:lnTo>
                    <a:pt x="85" y="255"/>
                  </a:lnTo>
                  <a:lnTo>
                    <a:pt x="88" y="257"/>
                  </a:lnTo>
                  <a:lnTo>
                    <a:pt x="89" y="259"/>
                  </a:lnTo>
                  <a:lnTo>
                    <a:pt x="91" y="261"/>
                  </a:lnTo>
                  <a:lnTo>
                    <a:pt x="92" y="262"/>
                  </a:lnTo>
                  <a:lnTo>
                    <a:pt x="93" y="262"/>
                  </a:lnTo>
                  <a:lnTo>
                    <a:pt x="93" y="263"/>
                  </a:lnTo>
                  <a:lnTo>
                    <a:pt x="92" y="264"/>
                  </a:lnTo>
                  <a:lnTo>
                    <a:pt x="91" y="266"/>
                  </a:lnTo>
                  <a:lnTo>
                    <a:pt x="92" y="267"/>
                  </a:lnTo>
                  <a:lnTo>
                    <a:pt x="93" y="268"/>
                  </a:lnTo>
                  <a:close/>
                  <a:moveTo>
                    <a:pt x="52" y="262"/>
                  </a:moveTo>
                  <a:lnTo>
                    <a:pt x="52" y="262"/>
                  </a:lnTo>
                  <a:lnTo>
                    <a:pt x="50" y="264"/>
                  </a:lnTo>
                  <a:lnTo>
                    <a:pt x="49" y="263"/>
                  </a:lnTo>
                  <a:lnTo>
                    <a:pt x="50" y="262"/>
                  </a:lnTo>
                  <a:lnTo>
                    <a:pt x="51" y="259"/>
                  </a:lnTo>
                  <a:lnTo>
                    <a:pt x="53" y="258"/>
                  </a:lnTo>
                  <a:lnTo>
                    <a:pt x="53" y="259"/>
                  </a:lnTo>
                  <a:lnTo>
                    <a:pt x="53" y="261"/>
                  </a:lnTo>
                  <a:lnTo>
                    <a:pt x="52" y="262"/>
                  </a:lnTo>
                  <a:close/>
                  <a:moveTo>
                    <a:pt x="228" y="275"/>
                  </a:moveTo>
                  <a:lnTo>
                    <a:pt x="228" y="275"/>
                  </a:lnTo>
                  <a:lnTo>
                    <a:pt x="226" y="276"/>
                  </a:lnTo>
                  <a:lnTo>
                    <a:pt x="226" y="275"/>
                  </a:lnTo>
                  <a:lnTo>
                    <a:pt x="225" y="275"/>
                  </a:lnTo>
                  <a:lnTo>
                    <a:pt x="226" y="273"/>
                  </a:lnTo>
                  <a:lnTo>
                    <a:pt x="228" y="274"/>
                  </a:lnTo>
                  <a:lnTo>
                    <a:pt x="228" y="275"/>
                  </a:lnTo>
                  <a:lnTo>
                    <a:pt x="228" y="275"/>
                  </a:lnTo>
                  <a:close/>
                  <a:moveTo>
                    <a:pt x="58" y="342"/>
                  </a:moveTo>
                  <a:lnTo>
                    <a:pt x="58" y="342"/>
                  </a:lnTo>
                  <a:lnTo>
                    <a:pt x="56" y="346"/>
                  </a:lnTo>
                  <a:lnTo>
                    <a:pt x="54" y="343"/>
                  </a:lnTo>
                  <a:lnTo>
                    <a:pt x="54" y="340"/>
                  </a:lnTo>
                  <a:lnTo>
                    <a:pt x="54" y="340"/>
                  </a:lnTo>
                  <a:lnTo>
                    <a:pt x="56" y="341"/>
                  </a:lnTo>
                  <a:lnTo>
                    <a:pt x="58" y="342"/>
                  </a:lnTo>
                  <a:close/>
                  <a:moveTo>
                    <a:pt x="279" y="375"/>
                  </a:moveTo>
                  <a:lnTo>
                    <a:pt x="279" y="375"/>
                  </a:lnTo>
                  <a:lnTo>
                    <a:pt x="277" y="380"/>
                  </a:lnTo>
                  <a:lnTo>
                    <a:pt x="276" y="382"/>
                  </a:lnTo>
                  <a:lnTo>
                    <a:pt x="268" y="393"/>
                  </a:lnTo>
                  <a:lnTo>
                    <a:pt x="267" y="395"/>
                  </a:lnTo>
                  <a:lnTo>
                    <a:pt x="267" y="398"/>
                  </a:lnTo>
                  <a:lnTo>
                    <a:pt x="266" y="400"/>
                  </a:lnTo>
                  <a:lnTo>
                    <a:pt x="265" y="402"/>
                  </a:lnTo>
                  <a:lnTo>
                    <a:pt x="264" y="405"/>
                  </a:lnTo>
                  <a:lnTo>
                    <a:pt x="264" y="409"/>
                  </a:lnTo>
                  <a:lnTo>
                    <a:pt x="264" y="410"/>
                  </a:lnTo>
                  <a:lnTo>
                    <a:pt x="265" y="411"/>
                  </a:lnTo>
                  <a:lnTo>
                    <a:pt x="267" y="412"/>
                  </a:lnTo>
                  <a:lnTo>
                    <a:pt x="268" y="414"/>
                  </a:lnTo>
                  <a:lnTo>
                    <a:pt x="266" y="415"/>
                  </a:lnTo>
                  <a:lnTo>
                    <a:pt x="268" y="418"/>
                  </a:lnTo>
                  <a:lnTo>
                    <a:pt x="270" y="419"/>
                  </a:lnTo>
                  <a:lnTo>
                    <a:pt x="270" y="421"/>
                  </a:lnTo>
                  <a:lnTo>
                    <a:pt x="270" y="423"/>
                  </a:lnTo>
                  <a:lnTo>
                    <a:pt x="267" y="426"/>
                  </a:lnTo>
                  <a:lnTo>
                    <a:pt x="265" y="427"/>
                  </a:lnTo>
                  <a:lnTo>
                    <a:pt x="264" y="429"/>
                  </a:lnTo>
                  <a:lnTo>
                    <a:pt x="264" y="431"/>
                  </a:lnTo>
                  <a:lnTo>
                    <a:pt x="264" y="433"/>
                  </a:lnTo>
                  <a:lnTo>
                    <a:pt x="264" y="435"/>
                  </a:lnTo>
                  <a:lnTo>
                    <a:pt x="261" y="435"/>
                  </a:lnTo>
                  <a:lnTo>
                    <a:pt x="257" y="434"/>
                  </a:lnTo>
                  <a:lnTo>
                    <a:pt x="254" y="434"/>
                  </a:lnTo>
                  <a:lnTo>
                    <a:pt x="249" y="432"/>
                  </a:lnTo>
                  <a:lnTo>
                    <a:pt x="247" y="432"/>
                  </a:lnTo>
                  <a:lnTo>
                    <a:pt x="245" y="431"/>
                  </a:lnTo>
                  <a:lnTo>
                    <a:pt x="241" y="424"/>
                  </a:lnTo>
                  <a:lnTo>
                    <a:pt x="238" y="421"/>
                  </a:lnTo>
                  <a:lnTo>
                    <a:pt x="234" y="419"/>
                  </a:lnTo>
                  <a:lnTo>
                    <a:pt x="230" y="419"/>
                  </a:lnTo>
                  <a:lnTo>
                    <a:pt x="227" y="419"/>
                  </a:lnTo>
                  <a:lnTo>
                    <a:pt x="223" y="418"/>
                  </a:lnTo>
                  <a:lnTo>
                    <a:pt x="217" y="413"/>
                  </a:lnTo>
                  <a:lnTo>
                    <a:pt x="210" y="410"/>
                  </a:lnTo>
                  <a:lnTo>
                    <a:pt x="207" y="407"/>
                  </a:lnTo>
                  <a:lnTo>
                    <a:pt x="205" y="405"/>
                  </a:lnTo>
                  <a:lnTo>
                    <a:pt x="204" y="404"/>
                  </a:lnTo>
                  <a:lnTo>
                    <a:pt x="200" y="403"/>
                  </a:lnTo>
                  <a:lnTo>
                    <a:pt x="196" y="401"/>
                  </a:lnTo>
                  <a:lnTo>
                    <a:pt x="195" y="401"/>
                  </a:lnTo>
                  <a:lnTo>
                    <a:pt x="191" y="401"/>
                  </a:lnTo>
                  <a:lnTo>
                    <a:pt x="189" y="401"/>
                  </a:lnTo>
                  <a:lnTo>
                    <a:pt x="187" y="400"/>
                  </a:lnTo>
                  <a:lnTo>
                    <a:pt x="184" y="397"/>
                  </a:lnTo>
                  <a:lnTo>
                    <a:pt x="182" y="393"/>
                  </a:lnTo>
                  <a:lnTo>
                    <a:pt x="181" y="391"/>
                  </a:lnTo>
                  <a:lnTo>
                    <a:pt x="183" y="386"/>
                  </a:lnTo>
                  <a:lnTo>
                    <a:pt x="184" y="382"/>
                  </a:lnTo>
                  <a:lnTo>
                    <a:pt x="186" y="381"/>
                  </a:lnTo>
                  <a:lnTo>
                    <a:pt x="188" y="380"/>
                  </a:lnTo>
                  <a:lnTo>
                    <a:pt x="189" y="378"/>
                  </a:lnTo>
                  <a:lnTo>
                    <a:pt x="190" y="377"/>
                  </a:lnTo>
                  <a:lnTo>
                    <a:pt x="194" y="381"/>
                  </a:lnTo>
                  <a:lnTo>
                    <a:pt x="195" y="383"/>
                  </a:lnTo>
                  <a:lnTo>
                    <a:pt x="197" y="382"/>
                  </a:lnTo>
                  <a:lnTo>
                    <a:pt x="200" y="381"/>
                  </a:lnTo>
                  <a:lnTo>
                    <a:pt x="200" y="379"/>
                  </a:lnTo>
                  <a:lnTo>
                    <a:pt x="204" y="376"/>
                  </a:lnTo>
                  <a:lnTo>
                    <a:pt x="208" y="376"/>
                  </a:lnTo>
                  <a:lnTo>
                    <a:pt x="209" y="377"/>
                  </a:lnTo>
                  <a:lnTo>
                    <a:pt x="211" y="379"/>
                  </a:lnTo>
                  <a:lnTo>
                    <a:pt x="212" y="380"/>
                  </a:lnTo>
                  <a:lnTo>
                    <a:pt x="214" y="380"/>
                  </a:lnTo>
                  <a:lnTo>
                    <a:pt x="220" y="384"/>
                  </a:lnTo>
                  <a:lnTo>
                    <a:pt x="221" y="385"/>
                  </a:lnTo>
                  <a:lnTo>
                    <a:pt x="223" y="385"/>
                  </a:lnTo>
                  <a:lnTo>
                    <a:pt x="228" y="383"/>
                  </a:lnTo>
                  <a:lnTo>
                    <a:pt x="231" y="382"/>
                  </a:lnTo>
                  <a:lnTo>
                    <a:pt x="239" y="383"/>
                  </a:lnTo>
                  <a:lnTo>
                    <a:pt x="243" y="382"/>
                  </a:lnTo>
                  <a:lnTo>
                    <a:pt x="245" y="382"/>
                  </a:lnTo>
                  <a:lnTo>
                    <a:pt x="250" y="381"/>
                  </a:lnTo>
                  <a:lnTo>
                    <a:pt x="253" y="378"/>
                  </a:lnTo>
                  <a:lnTo>
                    <a:pt x="254" y="377"/>
                  </a:lnTo>
                  <a:lnTo>
                    <a:pt x="256" y="377"/>
                  </a:lnTo>
                  <a:lnTo>
                    <a:pt x="260" y="377"/>
                  </a:lnTo>
                  <a:lnTo>
                    <a:pt x="265" y="378"/>
                  </a:lnTo>
                  <a:lnTo>
                    <a:pt x="266" y="377"/>
                  </a:lnTo>
                  <a:lnTo>
                    <a:pt x="268" y="376"/>
                  </a:lnTo>
                  <a:lnTo>
                    <a:pt x="270" y="375"/>
                  </a:lnTo>
                  <a:lnTo>
                    <a:pt x="271" y="375"/>
                  </a:lnTo>
                  <a:lnTo>
                    <a:pt x="276" y="372"/>
                  </a:lnTo>
                  <a:lnTo>
                    <a:pt x="279" y="372"/>
                  </a:lnTo>
                  <a:lnTo>
                    <a:pt x="281" y="373"/>
                  </a:lnTo>
                  <a:lnTo>
                    <a:pt x="279" y="375"/>
                  </a:lnTo>
                  <a:close/>
                  <a:moveTo>
                    <a:pt x="169" y="433"/>
                  </a:moveTo>
                  <a:lnTo>
                    <a:pt x="169" y="433"/>
                  </a:lnTo>
                  <a:lnTo>
                    <a:pt x="167" y="433"/>
                  </a:lnTo>
                  <a:lnTo>
                    <a:pt x="165" y="432"/>
                  </a:lnTo>
                  <a:lnTo>
                    <a:pt x="165" y="430"/>
                  </a:lnTo>
                  <a:lnTo>
                    <a:pt x="166" y="429"/>
                  </a:lnTo>
                  <a:lnTo>
                    <a:pt x="168" y="430"/>
                  </a:lnTo>
                  <a:lnTo>
                    <a:pt x="169" y="43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27" name="Luxembourg">
              <a:extLst>
                <a:ext uri="{FF2B5EF4-FFF2-40B4-BE49-F238E27FC236}">
                  <a16:creationId xmlns:a16="http://schemas.microsoft.com/office/drawing/2014/main" id="{887DB205-5CF8-48BE-A43B-30D2364818E6}"/>
                </a:ext>
              </a:extLst>
            </p:cNvPr>
            <p:cNvSpPr>
              <a:spLocks/>
            </p:cNvSpPr>
            <p:nvPr/>
          </p:nvSpPr>
          <p:spPr bwMode="auto">
            <a:xfrm>
              <a:off x="5990334" y="3111070"/>
              <a:ext cx="22513" cy="31657"/>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28" name="Monaco">
              <a:extLst>
                <a:ext uri="{FF2B5EF4-FFF2-40B4-BE49-F238E27FC236}">
                  <a16:creationId xmlns:a16="http://schemas.microsoft.com/office/drawing/2014/main" id="{3F0EEC81-81DE-44B7-A3F5-950843300D8B}"/>
                </a:ext>
              </a:extLst>
            </p:cNvPr>
            <p:cNvSpPr>
              <a:spLocks/>
            </p:cNvSpPr>
            <p:nvPr/>
          </p:nvSpPr>
          <p:spPr bwMode="auto">
            <a:xfrm>
              <a:off x="6039860" y="3362341"/>
              <a:ext cx="2252"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solidFill>
                  <a:srgbClr val="FFFF00"/>
                </a:solidFill>
              </a:endParaRPr>
            </a:p>
          </p:txBody>
        </p:sp>
        <p:sp>
          <p:nvSpPr>
            <p:cNvPr id="529" name="Spain">
              <a:extLst>
                <a:ext uri="{FF2B5EF4-FFF2-40B4-BE49-F238E27FC236}">
                  <a16:creationId xmlns:a16="http://schemas.microsoft.com/office/drawing/2014/main" id="{A5CF82E6-918A-4B10-9EB6-530BE77CF55F}"/>
                </a:ext>
              </a:extLst>
            </p:cNvPr>
            <p:cNvSpPr>
              <a:spLocks noEditPoints="1"/>
            </p:cNvSpPr>
            <p:nvPr/>
          </p:nvSpPr>
          <p:spPr bwMode="auto">
            <a:xfrm>
              <a:off x="5265434" y="3362341"/>
              <a:ext cx="682126" cy="530241"/>
            </a:xfrm>
            <a:custGeom>
              <a:avLst/>
              <a:gdLst>
                <a:gd name="T0" fmla="*/ 522 w 701"/>
                <a:gd name="T1" fmla="*/ 22 h 620"/>
                <a:gd name="T2" fmla="*/ 524 w 701"/>
                <a:gd name="T3" fmla="*/ 30 h 620"/>
                <a:gd name="T4" fmla="*/ 543 w 701"/>
                <a:gd name="T5" fmla="*/ 36 h 620"/>
                <a:gd name="T6" fmla="*/ 562 w 701"/>
                <a:gd name="T7" fmla="*/ 43 h 620"/>
                <a:gd name="T8" fmla="*/ 586 w 701"/>
                <a:gd name="T9" fmla="*/ 45 h 620"/>
                <a:gd name="T10" fmla="*/ 608 w 701"/>
                <a:gd name="T11" fmla="*/ 46 h 620"/>
                <a:gd name="T12" fmla="*/ 616 w 701"/>
                <a:gd name="T13" fmla="*/ 56 h 620"/>
                <a:gd name="T14" fmla="*/ 635 w 701"/>
                <a:gd name="T15" fmla="*/ 57 h 620"/>
                <a:gd name="T16" fmla="*/ 656 w 701"/>
                <a:gd name="T17" fmla="*/ 56 h 620"/>
                <a:gd name="T18" fmla="*/ 665 w 701"/>
                <a:gd name="T19" fmla="*/ 64 h 620"/>
                <a:gd name="T20" fmla="*/ 633 w 701"/>
                <a:gd name="T21" fmla="*/ 103 h 620"/>
                <a:gd name="T22" fmla="*/ 593 w 701"/>
                <a:gd name="T23" fmla="*/ 129 h 620"/>
                <a:gd name="T24" fmla="*/ 556 w 701"/>
                <a:gd name="T25" fmla="*/ 177 h 620"/>
                <a:gd name="T26" fmla="*/ 554 w 701"/>
                <a:gd name="T27" fmla="*/ 220 h 620"/>
                <a:gd name="T28" fmla="*/ 544 w 701"/>
                <a:gd name="T29" fmla="*/ 252 h 620"/>
                <a:gd name="T30" fmla="*/ 498 w 701"/>
                <a:gd name="T31" fmla="*/ 286 h 620"/>
                <a:gd name="T32" fmla="*/ 459 w 701"/>
                <a:gd name="T33" fmla="*/ 288 h 620"/>
                <a:gd name="T34" fmla="*/ 403 w 701"/>
                <a:gd name="T35" fmla="*/ 300 h 620"/>
                <a:gd name="T36" fmla="*/ 385 w 701"/>
                <a:gd name="T37" fmla="*/ 311 h 620"/>
                <a:gd name="T38" fmla="*/ 366 w 701"/>
                <a:gd name="T39" fmla="*/ 287 h 620"/>
                <a:gd name="T40" fmla="*/ 352 w 701"/>
                <a:gd name="T41" fmla="*/ 265 h 620"/>
                <a:gd name="T42" fmla="*/ 336 w 701"/>
                <a:gd name="T43" fmla="*/ 245 h 620"/>
                <a:gd name="T44" fmla="*/ 337 w 701"/>
                <a:gd name="T45" fmla="*/ 219 h 620"/>
                <a:gd name="T46" fmla="*/ 348 w 701"/>
                <a:gd name="T47" fmla="*/ 195 h 620"/>
                <a:gd name="T48" fmla="*/ 334 w 701"/>
                <a:gd name="T49" fmla="*/ 170 h 620"/>
                <a:gd name="T50" fmla="*/ 347 w 701"/>
                <a:gd name="T51" fmla="*/ 150 h 620"/>
                <a:gd name="T52" fmla="*/ 353 w 701"/>
                <a:gd name="T53" fmla="*/ 132 h 620"/>
                <a:gd name="T54" fmla="*/ 361 w 701"/>
                <a:gd name="T55" fmla="*/ 104 h 620"/>
                <a:gd name="T56" fmla="*/ 364 w 701"/>
                <a:gd name="T57" fmla="*/ 89 h 620"/>
                <a:gd name="T58" fmla="*/ 353 w 701"/>
                <a:gd name="T59" fmla="*/ 76 h 620"/>
                <a:gd name="T60" fmla="*/ 340 w 701"/>
                <a:gd name="T61" fmla="*/ 81 h 620"/>
                <a:gd name="T62" fmla="*/ 314 w 701"/>
                <a:gd name="T63" fmla="*/ 83 h 620"/>
                <a:gd name="T64" fmla="*/ 310 w 701"/>
                <a:gd name="T65" fmla="*/ 70 h 620"/>
                <a:gd name="T66" fmla="*/ 289 w 701"/>
                <a:gd name="T67" fmla="*/ 77 h 620"/>
                <a:gd name="T68" fmla="*/ 293 w 701"/>
                <a:gd name="T69" fmla="*/ 57 h 620"/>
                <a:gd name="T70" fmla="*/ 288 w 701"/>
                <a:gd name="T71" fmla="*/ 41 h 620"/>
                <a:gd name="T72" fmla="*/ 290 w 701"/>
                <a:gd name="T73" fmla="*/ 19 h 620"/>
                <a:gd name="T74" fmla="*/ 312 w 701"/>
                <a:gd name="T75" fmla="*/ 6 h 620"/>
                <a:gd name="T76" fmla="*/ 351 w 701"/>
                <a:gd name="T77" fmla="*/ 8 h 620"/>
                <a:gd name="T78" fmla="*/ 425 w 701"/>
                <a:gd name="T79" fmla="*/ 15 h 620"/>
                <a:gd name="T80" fmla="*/ 474 w 701"/>
                <a:gd name="T81" fmla="*/ 14 h 620"/>
                <a:gd name="T82" fmla="*/ 700 w 701"/>
                <a:gd name="T83" fmla="*/ 164 h 620"/>
                <a:gd name="T84" fmla="*/ 701 w 701"/>
                <a:gd name="T85" fmla="*/ 160 h 620"/>
                <a:gd name="T86" fmla="*/ 674 w 701"/>
                <a:gd name="T87" fmla="*/ 169 h 620"/>
                <a:gd name="T88" fmla="*/ 653 w 701"/>
                <a:gd name="T89" fmla="*/ 181 h 620"/>
                <a:gd name="T90" fmla="*/ 640 w 701"/>
                <a:gd name="T91" fmla="*/ 173 h 620"/>
                <a:gd name="T92" fmla="*/ 665 w 701"/>
                <a:gd name="T93" fmla="*/ 164 h 620"/>
                <a:gd name="T94" fmla="*/ 607 w 701"/>
                <a:gd name="T95" fmla="*/ 196 h 620"/>
                <a:gd name="T96" fmla="*/ 615 w 701"/>
                <a:gd name="T97" fmla="*/ 211 h 620"/>
                <a:gd name="T98" fmla="*/ 138 w 701"/>
                <a:gd name="T99" fmla="*/ 576 h 620"/>
                <a:gd name="T100" fmla="*/ 146 w 701"/>
                <a:gd name="T101" fmla="*/ 564 h 620"/>
                <a:gd name="T102" fmla="*/ 9 w 701"/>
                <a:gd name="T103" fmla="*/ 588 h 620"/>
                <a:gd name="T104" fmla="*/ 10 w 701"/>
                <a:gd name="T105" fmla="*/ 591 h 620"/>
                <a:gd name="T106" fmla="*/ 129 w 701"/>
                <a:gd name="T107" fmla="*/ 586 h 620"/>
                <a:gd name="T108" fmla="*/ 123 w 701"/>
                <a:gd name="T109" fmla="*/ 602 h 620"/>
                <a:gd name="T110" fmla="*/ 39 w 701"/>
                <a:gd name="T111" fmla="*/ 596 h 620"/>
                <a:gd name="T112" fmla="*/ 30 w 701"/>
                <a:gd name="T113" fmla="*/ 607 h 620"/>
                <a:gd name="T114" fmla="*/ 33 w 701"/>
                <a:gd name="T115" fmla="*/ 604 h 620"/>
                <a:gd name="T116" fmla="*/ 81 w 701"/>
                <a:gd name="T117" fmla="*/ 617 h 620"/>
                <a:gd name="T118" fmla="*/ 85 w 701"/>
                <a:gd name="T119" fmla="*/ 602 h 620"/>
                <a:gd name="T120" fmla="*/ 7 w 701"/>
                <a:gd name="T121" fmla="*/ 6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1" h="620">
                  <a:moveTo>
                    <a:pt x="510" y="15"/>
                  </a:moveTo>
                  <a:lnTo>
                    <a:pt x="510" y="15"/>
                  </a:lnTo>
                  <a:lnTo>
                    <a:pt x="510" y="17"/>
                  </a:lnTo>
                  <a:lnTo>
                    <a:pt x="511" y="19"/>
                  </a:lnTo>
                  <a:lnTo>
                    <a:pt x="513" y="20"/>
                  </a:lnTo>
                  <a:lnTo>
                    <a:pt x="515" y="21"/>
                  </a:lnTo>
                  <a:lnTo>
                    <a:pt x="517" y="21"/>
                  </a:lnTo>
                  <a:lnTo>
                    <a:pt x="520" y="21"/>
                  </a:lnTo>
                  <a:lnTo>
                    <a:pt x="522" y="22"/>
                  </a:lnTo>
                  <a:lnTo>
                    <a:pt x="522" y="24"/>
                  </a:lnTo>
                  <a:lnTo>
                    <a:pt x="522" y="26"/>
                  </a:lnTo>
                  <a:lnTo>
                    <a:pt x="521" y="28"/>
                  </a:lnTo>
                  <a:lnTo>
                    <a:pt x="520" y="30"/>
                  </a:lnTo>
                  <a:lnTo>
                    <a:pt x="521" y="30"/>
                  </a:lnTo>
                  <a:lnTo>
                    <a:pt x="522" y="31"/>
                  </a:lnTo>
                  <a:lnTo>
                    <a:pt x="523" y="31"/>
                  </a:lnTo>
                  <a:lnTo>
                    <a:pt x="523" y="31"/>
                  </a:lnTo>
                  <a:lnTo>
                    <a:pt x="524" y="30"/>
                  </a:lnTo>
                  <a:lnTo>
                    <a:pt x="525" y="29"/>
                  </a:lnTo>
                  <a:lnTo>
                    <a:pt x="526" y="28"/>
                  </a:lnTo>
                  <a:lnTo>
                    <a:pt x="526" y="29"/>
                  </a:lnTo>
                  <a:lnTo>
                    <a:pt x="526" y="30"/>
                  </a:lnTo>
                  <a:lnTo>
                    <a:pt x="529" y="32"/>
                  </a:lnTo>
                  <a:lnTo>
                    <a:pt x="537" y="35"/>
                  </a:lnTo>
                  <a:lnTo>
                    <a:pt x="540" y="35"/>
                  </a:lnTo>
                  <a:lnTo>
                    <a:pt x="542" y="35"/>
                  </a:lnTo>
                  <a:lnTo>
                    <a:pt x="543" y="36"/>
                  </a:lnTo>
                  <a:lnTo>
                    <a:pt x="548" y="41"/>
                  </a:lnTo>
                  <a:lnTo>
                    <a:pt x="549" y="41"/>
                  </a:lnTo>
                  <a:lnTo>
                    <a:pt x="551" y="41"/>
                  </a:lnTo>
                  <a:lnTo>
                    <a:pt x="554" y="41"/>
                  </a:lnTo>
                  <a:lnTo>
                    <a:pt x="556" y="40"/>
                  </a:lnTo>
                  <a:lnTo>
                    <a:pt x="557" y="40"/>
                  </a:lnTo>
                  <a:lnTo>
                    <a:pt x="558" y="41"/>
                  </a:lnTo>
                  <a:lnTo>
                    <a:pt x="560" y="42"/>
                  </a:lnTo>
                  <a:lnTo>
                    <a:pt x="562" y="43"/>
                  </a:lnTo>
                  <a:lnTo>
                    <a:pt x="564" y="45"/>
                  </a:lnTo>
                  <a:lnTo>
                    <a:pt x="565" y="46"/>
                  </a:lnTo>
                  <a:lnTo>
                    <a:pt x="572" y="45"/>
                  </a:lnTo>
                  <a:lnTo>
                    <a:pt x="574" y="46"/>
                  </a:lnTo>
                  <a:lnTo>
                    <a:pt x="576" y="46"/>
                  </a:lnTo>
                  <a:lnTo>
                    <a:pt x="578" y="45"/>
                  </a:lnTo>
                  <a:lnTo>
                    <a:pt x="582" y="46"/>
                  </a:lnTo>
                  <a:lnTo>
                    <a:pt x="586" y="46"/>
                  </a:lnTo>
                  <a:lnTo>
                    <a:pt x="586" y="45"/>
                  </a:lnTo>
                  <a:lnTo>
                    <a:pt x="586" y="41"/>
                  </a:lnTo>
                  <a:lnTo>
                    <a:pt x="587" y="40"/>
                  </a:lnTo>
                  <a:lnTo>
                    <a:pt x="588" y="39"/>
                  </a:lnTo>
                  <a:lnTo>
                    <a:pt x="590" y="40"/>
                  </a:lnTo>
                  <a:lnTo>
                    <a:pt x="598" y="42"/>
                  </a:lnTo>
                  <a:lnTo>
                    <a:pt x="601" y="44"/>
                  </a:lnTo>
                  <a:lnTo>
                    <a:pt x="604" y="45"/>
                  </a:lnTo>
                  <a:lnTo>
                    <a:pt x="606" y="45"/>
                  </a:lnTo>
                  <a:lnTo>
                    <a:pt x="608" y="46"/>
                  </a:lnTo>
                  <a:lnTo>
                    <a:pt x="611" y="50"/>
                  </a:lnTo>
                  <a:lnTo>
                    <a:pt x="610" y="52"/>
                  </a:lnTo>
                  <a:lnTo>
                    <a:pt x="610" y="52"/>
                  </a:lnTo>
                  <a:lnTo>
                    <a:pt x="611" y="54"/>
                  </a:lnTo>
                  <a:lnTo>
                    <a:pt x="611" y="55"/>
                  </a:lnTo>
                  <a:lnTo>
                    <a:pt x="611" y="56"/>
                  </a:lnTo>
                  <a:lnTo>
                    <a:pt x="612" y="57"/>
                  </a:lnTo>
                  <a:lnTo>
                    <a:pt x="614" y="56"/>
                  </a:lnTo>
                  <a:lnTo>
                    <a:pt x="616" y="56"/>
                  </a:lnTo>
                  <a:lnTo>
                    <a:pt x="618" y="54"/>
                  </a:lnTo>
                  <a:lnTo>
                    <a:pt x="619" y="54"/>
                  </a:lnTo>
                  <a:lnTo>
                    <a:pt x="624" y="56"/>
                  </a:lnTo>
                  <a:lnTo>
                    <a:pt x="626" y="57"/>
                  </a:lnTo>
                  <a:lnTo>
                    <a:pt x="627" y="58"/>
                  </a:lnTo>
                  <a:lnTo>
                    <a:pt x="628" y="60"/>
                  </a:lnTo>
                  <a:lnTo>
                    <a:pt x="630" y="60"/>
                  </a:lnTo>
                  <a:lnTo>
                    <a:pt x="632" y="59"/>
                  </a:lnTo>
                  <a:lnTo>
                    <a:pt x="635" y="57"/>
                  </a:lnTo>
                  <a:lnTo>
                    <a:pt x="640" y="58"/>
                  </a:lnTo>
                  <a:lnTo>
                    <a:pt x="646" y="60"/>
                  </a:lnTo>
                  <a:lnTo>
                    <a:pt x="649" y="61"/>
                  </a:lnTo>
                  <a:lnTo>
                    <a:pt x="649" y="60"/>
                  </a:lnTo>
                  <a:lnTo>
                    <a:pt x="649" y="58"/>
                  </a:lnTo>
                  <a:lnTo>
                    <a:pt x="650" y="58"/>
                  </a:lnTo>
                  <a:lnTo>
                    <a:pt x="652" y="57"/>
                  </a:lnTo>
                  <a:lnTo>
                    <a:pt x="654" y="57"/>
                  </a:lnTo>
                  <a:lnTo>
                    <a:pt x="656" y="56"/>
                  </a:lnTo>
                  <a:lnTo>
                    <a:pt x="659" y="55"/>
                  </a:lnTo>
                  <a:lnTo>
                    <a:pt x="661" y="56"/>
                  </a:lnTo>
                  <a:lnTo>
                    <a:pt x="664" y="57"/>
                  </a:lnTo>
                  <a:lnTo>
                    <a:pt x="666" y="57"/>
                  </a:lnTo>
                  <a:lnTo>
                    <a:pt x="667" y="59"/>
                  </a:lnTo>
                  <a:lnTo>
                    <a:pt x="669" y="60"/>
                  </a:lnTo>
                  <a:lnTo>
                    <a:pt x="669" y="63"/>
                  </a:lnTo>
                  <a:lnTo>
                    <a:pt x="666" y="64"/>
                  </a:lnTo>
                  <a:lnTo>
                    <a:pt x="665" y="64"/>
                  </a:lnTo>
                  <a:lnTo>
                    <a:pt x="664" y="68"/>
                  </a:lnTo>
                  <a:lnTo>
                    <a:pt x="665" y="69"/>
                  </a:lnTo>
                  <a:lnTo>
                    <a:pt x="667" y="70"/>
                  </a:lnTo>
                  <a:lnTo>
                    <a:pt x="667" y="71"/>
                  </a:lnTo>
                  <a:lnTo>
                    <a:pt x="667" y="77"/>
                  </a:lnTo>
                  <a:lnTo>
                    <a:pt x="664" y="81"/>
                  </a:lnTo>
                  <a:lnTo>
                    <a:pt x="660" y="85"/>
                  </a:lnTo>
                  <a:lnTo>
                    <a:pt x="638" y="97"/>
                  </a:lnTo>
                  <a:lnTo>
                    <a:pt x="633" y="103"/>
                  </a:lnTo>
                  <a:lnTo>
                    <a:pt x="631" y="104"/>
                  </a:lnTo>
                  <a:lnTo>
                    <a:pt x="615" y="108"/>
                  </a:lnTo>
                  <a:lnTo>
                    <a:pt x="604" y="112"/>
                  </a:lnTo>
                  <a:lnTo>
                    <a:pt x="598" y="114"/>
                  </a:lnTo>
                  <a:lnTo>
                    <a:pt x="592" y="121"/>
                  </a:lnTo>
                  <a:lnTo>
                    <a:pt x="588" y="124"/>
                  </a:lnTo>
                  <a:lnTo>
                    <a:pt x="591" y="124"/>
                  </a:lnTo>
                  <a:lnTo>
                    <a:pt x="594" y="128"/>
                  </a:lnTo>
                  <a:lnTo>
                    <a:pt x="593" y="129"/>
                  </a:lnTo>
                  <a:lnTo>
                    <a:pt x="589" y="131"/>
                  </a:lnTo>
                  <a:lnTo>
                    <a:pt x="587" y="132"/>
                  </a:lnTo>
                  <a:lnTo>
                    <a:pt x="586" y="132"/>
                  </a:lnTo>
                  <a:lnTo>
                    <a:pt x="585" y="132"/>
                  </a:lnTo>
                  <a:lnTo>
                    <a:pt x="577" y="144"/>
                  </a:lnTo>
                  <a:lnTo>
                    <a:pt x="571" y="153"/>
                  </a:lnTo>
                  <a:lnTo>
                    <a:pt x="568" y="157"/>
                  </a:lnTo>
                  <a:lnTo>
                    <a:pt x="564" y="162"/>
                  </a:lnTo>
                  <a:lnTo>
                    <a:pt x="556" y="177"/>
                  </a:lnTo>
                  <a:lnTo>
                    <a:pt x="556" y="181"/>
                  </a:lnTo>
                  <a:lnTo>
                    <a:pt x="560" y="195"/>
                  </a:lnTo>
                  <a:lnTo>
                    <a:pt x="562" y="199"/>
                  </a:lnTo>
                  <a:lnTo>
                    <a:pt x="565" y="202"/>
                  </a:lnTo>
                  <a:lnTo>
                    <a:pt x="571" y="204"/>
                  </a:lnTo>
                  <a:lnTo>
                    <a:pt x="572" y="207"/>
                  </a:lnTo>
                  <a:lnTo>
                    <a:pt x="570" y="210"/>
                  </a:lnTo>
                  <a:lnTo>
                    <a:pt x="565" y="214"/>
                  </a:lnTo>
                  <a:lnTo>
                    <a:pt x="554" y="220"/>
                  </a:lnTo>
                  <a:lnTo>
                    <a:pt x="550" y="225"/>
                  </a:lnTo>
                  <a:lnTo>
                    <a:pt x="549" y="229"/>
                  </a:lnTo>
                  <a:lnTo>
                    <a:pt x="546" y="231"/>
                  </a:lnTo>
                  <a:lnTo>
                    <a:pt x="545" y="237"/>
                  </a:lnTo>
                  <a:lnTo>
                    <a:pt x="543" y="242"/>
                  </a:lnTo>
                  <a:lnTo>
                    <a:pt x="543" y="243"/>
                  </a:lnTo>
                  <a:lnTo>
                    <a:pt x="541" y="246"/>
                  </a:lnTo>
                  <a:lnTo>
                    <a:pt x="540" y="248"/>
                  </a:lnTo>
                  <a:lnTo>
                    <a:pt x="544" y="252"/>
                  </a:lnTo>
                  <a:lnTo>
                    <a:pt x="542" y="253"/>
                  </a:lnTo>
                  <a:lnTo>
                    <a:pt x="541" y="254"/>
                  </a:lnTo>
                  <a:lnTo>
                    <a:pt x="537" y="254"/>
                  </a:lnTo>
                  <a:lnTo>
                    <a:pt x="525" y="254"/>
                  </a:lnTo>
                  <a:lnTo>
                    <a:pt x="515" y="261"/>
                  </a:lnTo>
                  <a:lnTo>
                    <a:pt x="510" y="267"/>
                  </a:lnTo>
                  <a:lnTo>
                    <a:pt x="506" y="278"/>
                  </a:lnTo>
                  <a:lnTo>
                    <a:pt x="500" y="285"/>
                  </a:lnTo>
                  <a:lnTo>
                    <a:pt x="498" y="286"/>
                  </a:lnTo>
                  <a:lnTo>
                    <a:pt x="494" y="283"/>
                  </a:lnTo>
                  <a:lnTo>
                    <a:pt x="490" y="283"/>
                  </a:lnTo>
                  <a:lnTo>
                    <a:pt x="485" y="284"/>
                  </a:lnTo>
                  <a:lnTo>
                    <a:pt x="483" y="286"/>
                  </a:lnTo>
                  <a:lnTo>
                    <a:pt x="479" y="287"/>
                  </a:lnTo>
                  <a:lnTo>
                    <a:pt x="476" y="286"/>
                  </a:lnTo>
                  <a:lnTo>
                    <a:pt x="468" y="286"/>
                  </a:lnTo>
                  <a:lnTo>
                    <a:pt x="465" y="286"/>
                  </a:lnTo>
                  <a:lnTo>
                    <a:pt x="459" y="288"/>
                  </a:lnTo>
                  <a:lnTo>
                    <a:pt x="455" y="286"/>
                  </a:lnTo>
                  <a:lnTo>
                    <a:pt x="447" y="286"/>
                  </a:lnTo>
                  <a:lnTo>
                    <a:pt x="430" y="287"/>
                  </a:lnTo>
                  <a:lnTo>
                    <a:pt x="428" y="288"/>
                  </a:lnTo>
                  <a:lnTo>
                    <a:pt x="426" y="291"/>
                  </a:lnTo>
                  <a:lnTo>
                    <a:pt x="420" y="295"/>
                  </a:lnTo>
                  <a:lnTo>
                    <a:pt x="412" y="296"/>
                  </a:lnTo>
                  <a:lnTo>
                    <a:pt x="405" y="299"/>
                  </a:lnTo>
                  <a:lnTo>
                    <a:pt x="403" y="300"/>
                  </a:lnTo>
                  <a:lnTo>
                    <a:pt x="400" y="306"/>
                  </a:lnTo>
                  <a:lnTo>
                    <a:pt x="399" y="310"/>
                  </a:lnTo>
                  <a:lnTo>
                    <a:pt x="398" y="310"/>
                  </a:lnTo>
                  <a:lnTo>
                    <a:pt x="398" y="309"/>
                  </a:lnTo>
                  <a:lnTo>
                    <a:pt x="396" y="309"/>
                  </a:lnTo>
                  <a:lnTo>
                    <a:pt x="396" y="312"/>
                  </a:lnTo>
                  <a:lnTo>
                    <a:pt x="393" y="313"/>
                  </a:lnTo>
                  <a:lnTo>
                    <a:pt x="391" y="314"/>
                  </a:lnTo>
                  <a:lnTo>
                    <a:pt x="385" y="311"/>
                  </a:lnTo>
                  <a:lnTo>
                    <a:pt x="380" y="308"/>
                  </a:lnTo>
                  <a:lnTo>
                    <a:pt x="378" y="308"/>
                  </a:lnTo>
                  <a:lnTo>
                    <a:pt x="374" y="302"/>
                  </a:lnTo>
                  <a:lnTo>
                    <a:pt x="372" y="298"/>
                  </a:lnTo>
                  <a:lnTo>
                    <a:pt x="371" y="295"/>
                  </a:lnTo>
                  <a:lnTo>
                    <a:pt x="371" y="293"/>
                  </a:lnTo>
                  <a:lnTo>
                    <a:pt x="371" y="292"/>
                  </a:lnTo>
                  <a:lnTo>
                    <a:pt x="367" y="290"/>
                  </a:lnTo>
                  <a:lnTo>
                    <a:pt x="366" y="287"/>
                  </a:lnTo>
                  <a:lnTo>
                    <a:pt x="369" y="282"/>
                  </a:lnTo>
                  <a:lnTo>
                    <a:pt x="371" y="280"/>
                  </a:lnTo>
                  <a:lnTo>
                    <a:pt x="372" y="280"/>
                  </a:lnTo>
                  <a:lnTo>
                    <a:pt x="369" y="280"/>
                  </a:lnTo>
                  <a:lnTo>
                    <a:pt x="367" y="283"/>
                  </a:lnTo>
                  <a:lnTo>
                    <a:pt x="364" y="278"/>
                  </a:lnTo>
                  <a:lnTo>
                    <a:pt x="352" y="269"/>
                  </a:lnTo>
                  <a:lnTo>
                    <a:pt x="352" y="267"/>
                  </a:lnTo>
                  <a:lnTo>
                    <a:pt x="352" y="265"/>
                  </a:lnTo>
                  <a:lnTo>
                    <a:pt x="350" y="268"/>
                  </a:lnTo>
                  <a:lnTo>
                    <a:pt x="349" y="269"/>
                  </a:lnTo>
                  <a:lnTo>
                    <a:pt x="342" y="268"/>
                  </a:lnTo>
                  <a:lnTo>
                    <a:pt x="335" y="269"/>
                  </a:lnTo>
                  <a:lnTo>
                    <a:pt x="333" y="260"/>
                  </a:lnTo>
                  <a:lnTo>
                    <a:pt x="332" y="256"/>
                  </a:lnTo>
                  <a:lnTo>
                    <a:pt x="332" y="253"/>
                  </a:lnTo>
                  <a:lnTo>
                    <a:pt x="334" y="248"/>
                  </a:lnTo>
                  <a:lnTo>
                    <a:pt x="336" y="245"/>
                  </a:lnTo>
                  <a:lnTo>
                    <a:pt x="339" y="241"/>
                  </a:lnTo>
                  <a:lnTo>
                    <a:pt x="342" y="237"/>
                  </a:lnTo>
                  <a:lnTo>
                    <a:pt x="346" y="236"/>
                  </a:lnTo>
                  <a:lnTo>
                    <a:pt x="347" y="235"/>
                  </a:lnTo>
                  <a:lnTo>
                    <a:pt x="349" y="232"/>
                  </a:lnTo>
                  <a:lnTo>
                    <a:pt x="349" y="230"/>
                  </a:lnTo>
                  <a:lnTo>
                    <a:pt x="349" y="229"/>
                  </a:lnTo>
                  <a:lnTo>
                    <a:pt x="345" y="230"/>
                  </a:lnTo>
                  <a:lnTo>
                    <a:pt x="337" y="219"/>
                  </a:lnTo>
                  <a:lnTo>
                    <a:pt x="337" y="217"/>
                  </a:lnTo>
                  <a:lnTo>
                    <a:pt x="338" y="215"/>
                  </a:lnTo>
                  <a:lnTo>
                    <a:pt x="339" y="211"/>
                  </a:lnTo>
                  <a:lnTo>
                    <a:pt x="339" y="209"/>
                  </a:lnTo>
                  <a:lnTo>
                    <a:pt x="341" y="207"/>
                  </a:lnTo>
                  <a:lnTo>
                    <a:pt x="344" y="204"/>
                  </a:lnTo>
                  <a:lnTo>
                    <a:pt x="347" y="201"/>
                  </a:lnTo>
                  <a:lnTo>
                    <a:pt x="348" y="198"/>
                  </a:lnTo>
                  <a:lnTo>
                    <a:pt x="348" y="195"/>
                  </a:lnTo>
                  <a:lnTo>
                    <a:pt x="347" y="193"/>
                  </a:lnTo>
                  <a:lnTo>
                    <a:pt x="343" y="192"/>
                  </a:lnTo>
                  <a:lnTo>
                    <a:pt x="338" y="184"/>
                  </a:lnTo>
                  <a:lnTo>
                    <a:pt x="337" y="179"/>
                  </a:lnTo>
                  <a:lnTo>
                    <a:pt x="337" y="178"/>
                  </a:lnTo>
                  <a:lnTo>
                    <a:pt x="334" y="176"/>
                  </a:lnTo>
                  <a:lnTo>
                    <a:pt x="332" y="172"/>
                  </a:lnTo>
                  <a:lnTo>
                    <a:pt x="331" y="171"/>
                  </a:lnTo>
                  <a:lnTo>
                    <a:pt x="334" y="170"/>
                  </a:lnTo>
                  <a:lnTo>
                    <a:pt x="344" y="170"/>
                  </a:lnTo>
                  <a:lnTo>
                    <a:pt x="346" y="169"/>
                  </a:lnTo>
                  <a:lnTo>
                    <a:pt x="347" y="169"/>
                  </a:lnTo>
                  <a:lnTo>
                    <a:pt x="349" y="165"/>
                  </a:lnTo>
                  <a:lnTo>
                    <a:pt x="351" y="160"/>
                  </a:lnTo>
                  <a:lnTo>
                    <a:pt x="351" y="156"/>
                  </a:lnTo>
                  <a:lnTo>
                    <a:pt x="351" y="155"/>
                  </a:lnTo>
                  <a:lnTo>
                    <a:pt x="347" y="151"/>
                  </a:lnTo>
                  <a:lnTo>
                    <a:pt x="347" y="150"/>
                  </a:lnTo>
                  <a:lnTo>
                    <a:pt x="347" y="149"/>
                  </a:lnTo>
                  <a:lnTo>
                    <a:pt x="350" y="147"/>
                  </a:lnTo>
                  <a:lnTo>
                    <a:pt x="352" y="145"/>
                  </a:lnTo>
                  <a:lnTo>
                    <a:pt x="354" y="143"/>
                  </a:lnTo>
                  <a:lnTo>
                    <a:pt x="353" y="142"/>
                  </a:lnTo>
                  <a:lnTo>
                    <a:pt x="353" y="140"/>
                  </a:lnTo>
                  <a:lnTo>
                    <a:pt x="353" y="139"/>
                  </a:lnTo>
                  <a:lnTo>
                    <a:pt x="353" y="138"/>
                  </a:lnTo>
                  <a:lnTo>
                    <a:pt x="353" y="132"/>
                  </a:lnTo>
                  <a:lnTo>
                    <a:pt x="354" y="131"/>
                  </a:lnTo>
                  <a:lnTo>
                    <a:pt x="353" y="126"/>
                  </a:lnTo>
                  <a:lnTo>
                    <a:pt x="352" y="121"/>
                  </a:lnTo>
                  <a:lnTo>
                    <a:pt x="350" y="116"/>
                  </a:lnTo>
                  <a:lnTo>
                    <a:pt x="351" y="115"/>
                  </a:lnTo>
                  <a:lnTo>
                    <a:pt x="352" y="114"/>
                  </a:lnTo>
                  <a:lnTo>
                    <a:pt x="355" y="112"/>
                  </a:lnTo>
                  <a:lnTo>
                    <a:pt x="358" y="108"/>
                  </a:lnTo>
                  <a:lnTo>
                    <a:pt x="361" y="104"/>
                  </a:lnTo>
                  <a:lnTo>
                    <a:pt x="367" y="101"/>
                  </a:lnTo>
                  <a:lnTo>
                    <a:pt x="370" y="98"/>
                  </a:lnTo>
                  <a:lnTo>
                    <a:pt x="371" y="95"/>
                  </a:lnTo>
                  <a:lnTo>
                    <a:pt x="373" y="94"/>
                  </a:lnTo>
                  <a:lnTo>
                    <a:pt x="372" y="93"/>
                  </a:lnTo>
                  <a:lnTo>
                    <a:pt x="372" y="92"/>
                  </a:lnTo>
                  <a:lnTo>
                    <a:pt x="370" y="90"/>
                  </a:lnTo>
                  <a:lnTo>
                    <a:pt x="367" y="89"/>
                  </a:lnTo>
                  <a:lnTo>
                    <a:pt x="364" y="89"/>
                  </a:lnTo>
                  <a:lnTo>
                    <a:pt x="362" y="89"/>
                  </a:lnTo>
                  <a:lnTo>
                    <a:pt x="362" y="87"/>
                  </a:lnTo>
                  <a:lnTo>
                    <a:pt x="362" y="84"/>
                  </a:lnTo>
                  <a:lnTo>
                    <a:pt x="362" y="80"/>
                  </a:lnTo>
                  <a:lnTo>
                    <a:pt x="361" y="79"/>
                  </a:lnTo>
                  <a:lnTo>
                    <a:pt x="360" y="77"/>
                  </a:lnTo>
                  <a:lnTo>
                    <a:pt x="357" y="78"/>
                  </a:lnTo>
                  <a:lnTo>
                    <a:pt x="355" y="77"/>
                  </a:lnTo>
                  <a:lnTo>
                    <a:pt x="353" y="76"/>
                  </a:lnTo>
                  <a:lnTo>
                    <a:pt x="352" y="77"/>
                  </a:lnTo>
                  <a:lnTo>
                    <a:pt x="347" y="77"/>
                  </a:lnTo>
                  <a:lnTo>
                    <a:pt x="345" y="76"/>
                  </a:lnTo>
                  <a:lnTo>
                    <a:pt x="343" y="76"/>
                  </a:lnTo>
                  <a:lnTo>
                    <a:pt x="342" y="76"/>
                  </a:lnTo>
                  <a:lnTo>
                    <a:pt x="342" y="77"/>
                  </a:lnTo>
                  <a:lnTo>
                    <a:pt x="342" y="78"/>
                  </a:lnTo>
                  <a:lnTo>
                    <a:pt x="341" y="79"/>
                  </a:lnTo>
                  <a:lnTo>
                    <a:pt x="340" y="81"/>
                  </a:lnTo>
                  <a:lnTo>
                    <a:pt x="335" y="82"/>
                  </a:lnTo>
                  <a:lnTo>
                    <a:pt x="332" y="82"/>
                  </a:lnTo>
                  <a:lnTo>
                    <a:pt x="329" y="81"/>
                  </a:lnTo>
                  <a:lnTo>
                    <a:pt x="328" y="80"/>
                  </a:lnTo>
                  <a:lnTo>
                    <a:pt x="326" y="80"/>
                  </a:lnTo>
                  <a:lnTo>
                    <a:pt x="320" y="80"/>
                  </a:lnTo>
                  <a:lnTo>
                    <a:pt x="319" y="80"/>
                  </a:lnTo>
                  <a:lnTo>
                    <a:pt x="317" y="81"/>
                  </a:lnTo>
                  <a:lnTo>
                    <a:pt x="314" y="83"/>
                  </a:lnTo>
                  <a:lnTo>
                    <a:pt x="312" y="83"/>
                  </a:lnTo>
                  <a:lnTo>
                    <a:pt x="311" y="82"/>
                  </a:lnTo>
                  <a:lnTo>
                    <a:pt x="311" y="82"/>
                  </a:lnTo>
                  <a:lnTo>
                    <a:pt x="310" y="79"/>
                  </a:lnTo>
                  <a:lnTo>
                    <a:pt x="310" y="78"/>
                  </a:lnTo>
                  <a:lnTo>
                    <a:pt x="313" y="74"/>
                  </a:lnTo>
                  <a:lnTo>
                    <a:pt x="312" y="73"/>
                  </a:lnTo>
                  <a:lnTo>
                    <a:pt x="311" y="72"/>
                  </a:lnTo>
                  <a:lnTo>
                    <a:pt x="310" y="70"/>
                  </a:lnTo>
                  <a:lnTo>
                    <a:pt x="310" y="69"/>
                  </a:lnTo>
                  <a:lnTo>
                    <a:pt x="308" y="69"/>
                  </a:lnTo>
                  <a:lnTo>
                    <a:pt x="307" y="70"/>
                  </a:lnTo>
                  <a:lnTo>
                    <a:pt x="300" y="72"/>
                  </a:lnTo>
                  <a:lnTo>
                    <a:pt x="298" y="73"/>
                  </a:lnTo>
                  <a:lnTo>
                    <a:pt x="295" y="75"/>
                  </a:lnTo>
                  <a:lnTo>
                    <a:pt x="292" y="77"/>
                  </a:lnTo>
                  <a:lnTo>
                    <a:pt x="290" y="78"/>
                  </a:lnTo>
                  <a:lnTo>
                    <a:pt x="289" y="77"/>
                  </a:lnTo>
                  <a:lnTo>
                    <a:pt x="289" y="71"/>
                  </a:lnTo>
                  <a:lnTo>
                    <a:pt x="293" y="66"/>
                  </a:lnTo>
                  <a:lnTo>
                    <a:pt x="295" y="63"/>
                  </a:lnTo>
                  <a:lnTo>
                    <a:pt x="294" y="63"/>
                  </a:lnTo>
                  <a:lnTo>
                    <a:pt x="291" y="63"/>
                  </a:lnTo>
                  <a:lnTo>
                    <a:pt x="291" y="61"/>
                  </a:lnTo>
                  <a:lnTo>
                    <a:pt x="293" y="60"/>
                  </a:lnTo>
                  <a:lnTo>
                    <a:pt x="294" y="58"/>
                  </a:lnTo>
                  <a:lnTo>
                    <a:pt x="293" y="57"/>
                  </a:lnTo>
                  <a:lnTo>
                    <a:pt x="291" y="55"/>
                  </a:lnTo>
                  <a:lnTo>
                    <a:pt x="291" y="51"/>
                  </a:lnTo>
                  <a:lnTo>
                    <a:pt x="292" y="50"/>
                  </a:lnTo>
                  <a:lnTo>
                    <a:pt x="291" y="48"/>
                  </a:lnTo>
                  <a:lnTo>
                    <a:pt x="286" y="50"/>
                  </a:lnTo>
                  <a:lnTo>
                    <a:pt x="285" y="50"/>
                  </a:lnTo>
                  <a:lnTo>
                    <a:pt x="284" y="47"/>
                  </a:lnTo>
                  <a:lnTo>
                    <a:pt x="287" y="43"/>
                  </a:lnTo>
                  <a:lnTo>
                    <a:pt x="288" y="41"/>
                  </a:lnTo>
                  <a:lnTo>
                    <a:pt x="284" y="41"/>
                  </a:lnTo>
                  <a:lnTo>
                    <a:pt x="282" y="39"/>
                  </a:lnTo>
                  <a:lnTo>
                    <a:pt x="280" y="37"/>
                  </a:lnTo>
                  <a:lnTo>
                    <a:pt x="278" y="34"/>
                  </a:lnTo>
                  <a:lnTo>
                    <a:pt x="278" y="31"/>
                  </a:lnTo>
                  <a:lnTo>
                    <a:pt x="280" y="25"/>
                  </a:lnTo>
                  <a:lnTo>
                    <a:pt x="283" y="24"/>
                  </a:lnTo>
                  <a:lnTo>
                    <a:pt x="285" y="23"/>
                  </a:lnTo>
                  <a:lnTo>
                    <a:pt x="290" y="19"/>
                  </a:lnTo>
                  <a:lnTo>
                    <a:pt x="296" y="19"/>
                  </a:lnTo>
                  <a:lnTo>
                    <a:pt x="300" y="18"/>
                  </a:lnTo>
                  <a:lnTo>
                    <a:pt x="304" y="16"/>
                  </a:lnTo>
                  <a:lnTo>
                    <a:pt x="306" y="16"/>
                  </a:lnTo>
                  <a:lnTo>
                    <a:pt x="309" y="14"/>
                  </a:lnTo>
                  <a:lnTo>
                    <a:pt x="309" y="12"/>
                  </a:lnTo>
                  <a:lnTo>
                    <a:pt x="308" y="10"/>
                  </a:lnTo>
                  <a:lnTo>
                    <a:pt x="309" y="8"/>
                  </a:lnTo>
                  <a:lnTo>
                    <a:pt x="312" y="6"/>
                  </a:lnTo>
                  <a:lnTo>
                    <a:pt x="317" y="3"/>
                  </a:lnTo>
                  <a:lnTo>
                    <a:pt x="321" y="3"/>
                  </a:lnTo>
                  <a:lnTo>
                    <a:pt x="326" y="0"/>
                  </a:lnTo>
                  <a:lnTo>
                    <a:pt x="329" y="2"/>
                  </a:lnTo>
                  <a:lnTo>
                    <a:pt x="332" y="1"/>
                  </a:lnTo>
                  <a:lnTo>
                    <a:pt x="335" y="3"/>
                  </a:lnTo>
                  <a:lnTo>
                    <a:pt x="340" y="7"/>
                  </a:lnTo>
                  <a:lnTo>
                    <a:pt x="346" y="9"/>
                  </a:lnTo>
                  <a:lnTo>
                    <a:pt x="351" y="8"/>
                  </a:lnTo>
                  <a:lnTo>
                    <a:pt x="360" y="7"/>
                  </a:lnTo>
                  <a:lnTo>
                    <a:pt x="364" y="8"/>
                  </a:lnTo>
                  <a:lnTo>
                    <a:pt x="372" y="7"/>
                  </a:lnTo>
                  <a:lnTo>
                    <a:pt x="377" y="7"/>
                  </a:lnTo>
                  <a:lnTo>
                    <a:pt x="384" y="5"/>
                  </a:lnTo>
                  <a:lnTo>
                    <a:pt x="389" y="8"/>
                  </a:lnTo>
                  <a:lnTo>
                    <a:pt x="400" y="9"/>
                  </a:lnTo>
                  <a:lnTo>
                    <a:pt x="407" y="11"/>
                  </a:lnTo>
                  <a:lnTo>
                    <a:pt x="425" y="15"/>
                  </a:lnTo>
                  <a:lnTo>
                    <a:pt x="432" y="15"/>
                  </a:lnTo>
                  <a:lnTo>
                    <a:pt x="441" y="13"/>
                  </a:lnTo>
                  <a:lnTo>
                    <a:pt x="445" y="11"/>
                  </a:lnTo>
                  <a:lnTo>
                    <a:pt x="448" y="12"/>
                  </a:lnTo>
                  <a:lnTo>
                    <a:pt x="454" y="11"/>
                  </a:lnTo>
                  <a:lnTo>
                    <a:pt x="456" y="11"/>
                  </a:lnTo>
                  <a:lnTo>
                    <a:pt x="460" y="13"/>
                  </a:lnTo>
                  <a:lnTo>
                    <a:pt x="471" y="17"/>
                  </a:lnTo>
                  <a:lnTo>
                    <a:pt x="474" y="14"/>
                  </a:lnTo>
                  <a:lnTo>
                    <a:pt x="477" y="13"/>
                  </a:lnTo>
                  <a:lnTo>
                    <a:pt x="485" y="15"/>
                  </a:lnTo>
                  <a:lnTo>
                    <a:pt x="493" y="19"/>
                  </a:lnTo>
                  <a:lnTo>
                    <a:pt x="498" y="19"/>
                  </a:lnTo>
                  <a:lnTo>
                    <a:pt x="504" y="18"/>
                  </a:lnTo>
                  <a:lnTo>
                    <a:pt x="509" y="16"/>
                  </a:lnTo>
                  <a:lnTo>
                    <a:pt x="510" y="15"/>
                  </a:lnTo>
                  <a:close/>
                  <a:moveTo>
                    <a:pt x="700" y="164"/>
                  </a:moveTo>
                  <a:lnTo>
                    <a:pt x="700" y="164"/>
                  </a:lnTo>
                  <a:lnTo>
                    <a:pt x="699" y="164"/>
                  </a:lnTo>
                  <a:lnTo>
                    <a:pt x="690" y="159"/>
                  </a:lnTo>
                  <a:lnTo>
                    <a:pt x="687" y="159"/>
                  </a:lnTo>
                  <a:lnTo>
                    <a:pt x="686" y="158"/>
                  </a:lnTo>
                  <a:lnTo>
                    <a:pt x="686" y="156"/>
                  </a:lnTo>
                  <a:lnTo>
                    <a:pt x="686" y="155"/>
                  </a:lnTo>
                  <a:lnTo>
                    <a:pt x="693" y="154"/>
                  </a:lnTo>
                  <a:lnTo>
                    <a:pt x="698" y="156"/>
                  </a:lnTo>
                  <a:lnTo>
                    <a:pt x="701" y="160"/>
                  </a:lnTo>
                  <a:lnTo>
                    <a:pt x="701" y="161"/>
                  </a:lnTo>
                  <a:lnTo>
                    <a:pt x="700" y="164"/>
                  </a:lnTo>
                  <a:close/>
                  <a:moveTo>
                    <a:pt x="664" y="166"/>
                  </a:moveTo>
                  <a:lnTo>
                    <a:pt x="664" y="166"/>
                  </a:lnTo>
                  <a:lnTo>
                    <a:pt x="667" y="167"/>
                  </a:lnTo>
                  <a:lnTo>
                    <a:pt x="670" y="166"/>
                  </a:lnTo>
                  <a:lnTo>
                    <a:pt x="672" y="166"/>
                  </a:lnTo>
                  <a:lnTo>
                    <a:pt x="674" y="167"/>
                  </a:lnTo>
                  <a:lnTo>
                    <a:pt x="674" y="169"/>
                  </a:lnTo>
                  <a:lnTo>
                    <a:pt x="673" y="172"/>
                  </a:lnTo>
                  <a:lnTo>
                    <a:pt x="671" y="175"/>
                  </a:lnTo>
                  <a:lnTo>
                    <a:pt x="669" y="178"/>
                  </a:lnTo>
                  <a:lnTo>
                    <a:pt x="667" y="182"/>
                  </a:lnTo>
                  <a:lnTo>
                    <a:pt x="665" y="184"/>
                  </a:lnTo>
                  <a:lnTo>
                    <a:pt x="662" y="185"/>
                  </a:lnTo>
                  <a:lnTo>
                    <a:pt x="657" y="183"/>
                  </a:lnTo>
                  <a:lnTo>
                    <a:pt x="653" y="182"/>
                  </a:lnTo>
                  <a:lnTo>
                    <a:pt x="653" y="181"/>
                  </a:lnTo>
                  <a:lnTo>
                    <a:pt x="652" y="177"/>
                  </a:lnTo>
                  <a:lnTo>
                    <a:pt x="650" y="176"/>
                  </a:lnTo>
                  <a:lnTo>
                    <a:pt x="648" y="175"/>
                  </a:lnTo>
                  <a:lnTo>
                    <a:pt x="646" y="176"/>
                  </a:lnTo>
                  <a:lnTo>
                    <a:pt x="644" y="178"/>
                  </a:lnTo>
                  <a:lnTo>
                    <a:pt x="643" y="176"/>
                  </a:lnTo>
                  <a:lnTo>
                    <a:pt x="641" y="176"/>
                  </a:lnTo>
                  <a:lnTo>
                    <a:pt x="640" y="174"/>
                  </a:lnTo>
                  <a:lnTo>
                    <a:pt x="640" y="173"/>
                  </a:lnTo>
                  <a:lnTo>
                    <a:pt x="653" y="163"/>
                  </a:lnTo>
                  <a:lnTo>
                    <a:pt x="657" y="161"/>
                  </a:lnTo>
                  <a:lnTo>
                    <a:pt x="665" y="158"/>
                  </a:lnTo>
                  <a:lnTo>
                    <a:pt x="666" y="159"/>
                  </a:lnTo>
                  <a:lnTo>
                    <a:pt x="665" y="160"/>
                  </a:lnTo>
                  <a:lnTo>
                    <a:pt x="665" y="161"/>
                  </a:lnTo>
                  <a:lnTo>
                    <a:pt x="666" y="162"/>
                  </a:lnTo>
                  <a:lnTo>
                    <a:pt x="666" y="163"/>
                  </a:lnTo>
                  <a:lnTo>
                    <a:pt x="665" y="164"/>
                  </a:lnTo>
                  <a:lnTo>
                    <a:pt x="664" y="166"/>
                  </a:lnTo>
                  <a:close/>
                  <a:moveTo>
                    <a:pt x="611" y="201"/>
                  </a:moveTo>
                  <a:lnTo>
                    <a:pt x="611" y="201"/>
                  </a:lnTo>
                  <a:lnTo>
                    <a:pt x="610" y="203"/>
                  </a:lnTo>
                  <a:lnTo>
                    <a:pt x="605" y="202"/>
                  </a:lnTo>
                  <a:lnTo>
                    <a:pt x="604" y="201"/>
                  </a:lnTo>
                  <a:lnTo>
                    <a:pt x="605" y="198"/>
                  </a:lnTo>
                  <a:lnTo>
                    <a:pt x="607" y="198"/>
                  </a:lnTo>
                  <a:lnTo>
                    <a:pt x="607" y="196"/>
                  </a:lnTo>
                  <a:lnTo>
                    <a:pt x="608" y="194"/>
                  </a:lnTo>
                  <a:lnTo>
                    <a:pt x="615" y="193"/>
                  </a:lnTo>
                  <a:lnTo>
                    <a:pt x="616" y="194"/>
                  </a:lnTo>
                  <a:lnTo>
                    <a:pt x="617" y="196"/>
                  </a:lnTo>
                  <a:lnTo>
                    <a:pt x="613" y="200"/>
                  </a:lnTo>
                  <a:lnTo>
                    <a:pt x="611" y="201"/>
                  </a:lnTo>
                  <a:close/>
                  <a:moveTo>
                    <a:pt x="616" y="210"/>
                  </a:moveTo>
                  <a:lnTo>
                    <a:pt x="616" y="210"/>
                  </a:lnTo>
                  <a:lnTo>
                    <a:pt x="615" y="211"/>
                  </a:lnTo>
                  <a:lnTo>
                    <a:pt x="613" y="210"/>
                  </a:lnTo>
                  <a:lnTo>
                    <a:pt x="610" y="210"/>
                  </a:lnTo>
                  <a:lnTo>
                    <a:pt x="610" y="209"/>
                  </a:lnTo>
                  <a:lnTo>
                    <a:pt x="610" y="208"/>
                  </a:lnTo>
                  <a:lnTo>
                    <a:pt x="611" y="207"/>
                  </a:lnTo>
                  <a:lnTo>
                    <a:pt x="613" y="209"/>
                  </a:lnTo>
                  <a:lnTo>
                    <a:pt x="616" y="209"/>
                  </a:lnTo>
                  <a:lnTo>
                    <a:pt x="616" y="210"/>
                  </a:lnTo>
                  <a:close/>
                  <a:moveTo>
                    <a:pt x="138" y="576"/>
                  </a:moveTo>
                  <a:lnTo>
                    <a:pt x="138" y="576"/>
                  </a:lnTo>
                  <a:lnTo>
                    <a:pt x="136" y="578"/>
                  </a:lnTo>
                  <a:lnTo>
                    <a:pt x="134" y="577"/>
                  </a:lnTo>
                  <a:lnTo>
                    <a:pt x="135" y="572"/>
                  </a:lnTo>
                  <a:lnTo>
                    <a:pt x="136" y="571"/>
                  </a:lnTo>
                  <a:lnTo>
                    <a:pt x="140" y="568"/>
                  </a:lnTo>
                  <a:lnTo>
                    <a:pt x="144" y="568"/>
                  </a:lnTo>
                  <a:lnTo>
                    <a:pt x="145" y="565"/>
                  </a:lnTo>
                  <a:lnTo>
                    <a:pt x="146" y="564"/>
                  </a:lnTo>
                  <a:lnTo>
                    <a:pt x="148" y="566"/>
                  </a:lnTo>
                  <a:lnTo>
                    <a:pt x="147" y="567"/>
                  </a:lnTo>
                  <a:lnTo>
                    <a:pt x="146" y="572"/>
                  </a:lnTo>
                  <a:lnTo>
                    <a:pt x="143" y="574"/>
                  </a:lnTo>
                  <a:lnTo>
                    <a:pt x="138" y="576"/>
                  </a:lnTo>
                  <a:close/>
                  <a:moveTo>
                    <a:pt x="10" y="591"/>
                  </a:moveTo>
                  <a:lnTo>
                    <a:pt x="10" y="591"/>
                  </a:lnTo>
                  <a:lnTo>
                    <a:pt x="9" y="591"/>
                  </a:lnTo>
                  <a:lnTo>
                    <a:pt x="9" y="588"/>
                  </a:lnTo>
                  <a:lnTo>
                    <a:pt x="5" y="581"/>
                  </a:lnTo>
                  <a:lnTo>
                    <a:pt x="7" y="578"/>
                  </a:lnTo>
                  <a:lnTo>
                    <a:pt x="11" y="578"/>
                  </a:lnTo>
                  <a:lnTo>
                    <a:pt x="13" y="580"/>
                  </a:lnTo>
                  <a:lnTo>
                    <a:pt x="13" y="582"/>
                  </a:lnTo>
                  <a:lnTo>
                    <a:pt x="13" y="584"/>
                  </a:lnTo>
                  <a:lnTo>
                    <a:pt x="13" y="586"/>
                  </a:lnTo>
                  <a:lnTo>
                    <a:pt x="12" y="588"/>
                  </a:lnTo>
                  <a:lnTo>
                    <a:pt x="10" y="591"/>
                  </a:lnTo>
                  <a:close/>
                  <a:moveTo>
                    <a:pt x="123" y="602"/>
                  </a:moveTo>
                  <a:lnTo>
                    <a:pt x="123" y="602"/>
                  </a:lnTo>
                  <a:lnTo>
                    <a:pt x="119" y="606"/>
                  </a:lnTo>
                  <a:lnTo>
                    <a:pt x="115" y="605"/>
                  </a:lnTo>
                  <a:lnTo>
                    <a:pt x="114" y="604"/>
                  </a:lnTo>
                  <a:lnTo>
                    <a:pt x="118" y="603"/>
                  </a:lnTo>
                  <a:lnTo>
                    <a:pt x="122" y="600"/>
                  </a:lnTo>
                  <a:lnTo>
                    <a:pt x="125" y="594"/>
                  </a:lnTo>
                  <a:lnTo>
                    <a:pt x="129" y="586"/>
                  </a:lnTo>
                  <a:lnTo>
                    <a:pt x="129" y="583"/>
                  </a:lnTo>
                  <a:lnTo>
                    <a:pt x="131" y="582"/>
                  </a:lnTo>
                  <a:lnTo>
                    <a:pt x="133" y="582"/>
                  </a:lnTo>
                  <a:lnTo>
                    <a:pt x="134" y="582"/>
                  </a:lnTo>
                  <a:lnTo>
                    <a:pt x="135" y="584"/>
                  </a:lnTo>
                  <a:lnTo>
                    <a:pt x="135" y="587"/>
                  </a:lnTo>
                  <a:lnTo>
                    <a:pt x="134" y="594"/>
                  </a:lnTo>
                  <a:lnTo>
                    <a:pt x="132" y="599"/>
                  </a:lnTo>
                  <a:lnTo>
                    <a:pt x="123" y="602"/>
                  </a:lnTo>
                  <a:close/>
                  <a:moveTo>
                    <a:pt x="57" y="595"/>
                  </a:moveTo>
                  <a:lnTo>
                    <a:pt x="57" y="595"/>
                  </a:lnTo>
                  <a:lnTo>
                    <a:pt x="54" y="603"/>
                  </a:lnTo>
                  <a:lnTo>
                    <a:pt x="52" y="606"/>
                  </a:lnTo>
                  <a:lnTo>
                    <a:pt x="50" y="607"/>
                  </a:lnTo>
                  <a:lnTo>
                    <a:pt x="47" y="608"/>
                  </a:lnTo>
                  <a:lnTo>
                    <a:pt x="42" y="603"/>
                  </a:lnTo>
                  <a:lnTo>
                    <a:pt x="40" y="598"/>
                  </a:lnTo>
                  <a:lnTo>
                    <a:pt x="39" y="596"/>
                  </a:lnTo>
                  <a:lnTo>
                    <a:pt x="41" y="595"/>
                  </a:lnTo>
                  <a:lnTo>
                    <a:pt x="44" y="595"/>
                  </a:lnTo>
                  <a:lnTo>
                    <a:pt x="50" y="594"/>
                  </a:lnTo>
                  <a:lnTo>
                    <a:pt x="51" y="593"/>
                  </a:lnTo>
                  <a:lnTo>
                    <a:pt x="57" y="588"/>
                  </a:lnTo>
                  <a:lnTo>
                    <a:pt x="63" y="588"/>
                  </a:lnTo>
                  <a:lnTo>
                    <a:pt x="63" y="589"/>
                  </a:lnTo>
                  <a:lnTo>
                    <a:pt x="57" y="595"/>
                  </a:lnTo>
                  <a:close/>
                  <a:moveTo>
                    <a:pt x="30" y="607"/>
                  </a:moveTo>
                  <a:lnTo>
                    <a:pt x="30" y="607"/>
                  </a:lnTo>
                  <a:lnTo>
                    <a:pt x="29" y="608"/>
                  </a:lnTo>
                  <a:lnTo>
                    <a:pt x="27" y="607"/>
                  </a:lnTo>
                  <a:lnTo>
                    <a:pt x="26" y="604"/>
                  </a:lnTo>
                  <a:lnTo>
                    <a:pt x="27" y="602"/>
                  </a:lnTo>
                  <a:lnTo>
                    <a:pt x="28" y="601"/>
                  </a:lnTo>
                  <a:lnTo>
                    <a:pt x="29" y="601"/>
                  </a:lnTo>
                  <a:lnTo>
                    <a:pt x="32" y="603"/>
                  </a:lnTo>
                  <a:lnTo>
                    <a:pt x="33" y="604"/>
                  </a:lnTo>
                  <a:lnTo>
                    <a:pt x="33" y="605"/>
                  </a:lnTo>
                  <a:lnTo>
                    <a:pt x="30" y="607"/>
                  </a:lnTo>
                  <a:close/>
                  <a:moveTo>
                    <a:pt x="86" y="603"/>
                  </a:moveTo>
                  <a:lnTo>
                    <a:pt x="86" y="603"/>
                  </a:lnTo>
                  <a:lnTo>
                    <a:pt x="86" y="605"/>
                  </a:lnTo>
                  <a:lnTo>
                    <a:pt x="86" y="608"/>
                  </a:lnTo>
                  <a:lnTo>
                    <a:pt x="86" y="612"/>
                  </a:lnTo>
                  <a:lnTo>
                    <a:pt x="85" y="615"/>
                  </a:lnTo>
                  <a:lnTo>
                    <a:pt x="81" y="617"/>
                  </a:lnTo>
                  <a:lnTo>
                    <a:pt x="78" y="616"/>
                  </a:lnTo>
                  <a:lnTo>
                    <a:pt x="76" y="616"/>
                  </a:lnTo>
                  <a:lnTo>
                    <a:pt x="73" y="612"/>
                  </a:lnTo>
                  <a:lnTo>
                    <a:pt x="73" y="608"/>
                  </a:lnTo>
                  <a:lnTo>
                    <a:pt x="76" y="606"/>
                  </a:lnTo>
                  <a:lnTo>
                    <a:pt x="77" y="603"/>
                  </a:lnTo>
                  <a:lnTo>
                    <a:pt x="84" y="603"/>
                  </a:lnTo>
                  <a:lnTo>
                    <a:pt x="85" y="603"/>
                  </a:lnTo>
                  <a:lnTo>
                    <a:pt x="85" y="602"/>
                  </a:lnTo>
                  <a:lnTo>
                    <a:pt x="86" y="603"/>
                  </a:lnTo>
                  <a:close/>
                  <a:moveTo>
                    <a:pt x="8" y="615"/>
                  </a:moveTo>
                  <a:lnTo>
                    <a:pt x="8" y="615"/>
                  </a:lnTo>
                  <a:lnTo>
                    <a:pt x="5" y="620"/>
                  </a:lnTo>
                  <a:lnTo>
                    <a:pt x="2" y="618"/>
                  </a:lnTo>
                  <a:lnTo>
                    <a:pt x="1" y="618"/>
                  </a:lnTo>
                  <a:lnTo>
                    <a:pt x="0" y="616"/>
                  </a:lnTo>
                  <a:lnTo>
                    <a:pt x="3" y="616"/>
                  </a:lnTo>
                  <a:lnTo>
                    <a:pt x="7" y="613"/>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mc:AlternateContent xmlns:mc="http://schemas.openxmlformats.org/markup-compatibility/2006" xmlns:psez="http://schemas.microsoft.com/office/powerpoint/2016/sectionzoom">
          <mc:Choice Requires="psez">
            <p:graphicFrame>
              <p:nvGraphicFramePr>
                <p:cNvPr id="532" name="Section Zoom 531">
                  <a:extLst>
                    <a:ext uri="{FF2B5EF4-FFF2-40B4-BE49-F238E27FC236}">
                      <a16:creationId xmlns:a16="http://schemas.microsoft.com/office/drawing/2014/main" id="{A75BBD2D-FDCE-443C-9D91-748E57BE17F4}"/>
                    </a:ext>
                  </a:extLst>
                </p:cNvPr>
                <p:cNvGraphicFramePr>
                  <a:graphicFrameLocks noChangeAspect="1"/>
                </p:cNvGraphicFramePr>
                <p:nvPr>
                  <p:extLst>
                    <p:ext uri="{D42A27DB-BD31-4B8C-83A1-F6EECF244321}">
                      <p14:modId xmlns:p14="http://schemas.microsoft.com/office/powerpoint/2010/main" val="3357320874"/>
                    </p:ext>
                  </p:extLst>
                </p:nvPr>
              </p:nvGraphicFramePr>
              <p:xfrm>
                <a:off x="1845925" y="3191008"/>
                <a:ext cx="1829873" cy="935575"/>
              </p:xfrm>
              <a:graphic>
                <a:graphicData uri="http://schemas.microsoft.com/office/powerpoint/2016/sectionzoom">
                  <psez:sectionZm>
                    <psez:sectionZmObj sectionId="{B476CE5C-2641-48DF-82F1-AD8C2E040F32}">
                      <psez:zmPr id="{8E9A8EA8-09E1-4007-AC88-17DB7D671D7B}"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1829873" cy="935575"/>
                          </a:xfrm>
                          <a:prstGeom prst="rect">
                            <a:avLst/>
                          </a:prstGeom>
                          <a:ln w="3175">
                            <a:noFill/>
                          </a:ln>
                        </p166:spPr>
                      </psez:zmPr>
                    </psez:sectionZmObj>
                  </psez:sectionZm>
                </a:graphicData>
              </a:graphic>
            </p:graphicFrame>
          </mc:Choice>
          <mc:Fallback xmlns="">
            <p:pic>
              <p:nvPicPr>
                <p:cNvPr id="532" name="Section Zoom 531">
                  <a:hlinkClick r:id="rId3" action="ppaction://hlinksldjump"/>
                  <a:extLst>
                    <a:ext uri="{FF2B5EF4-FFF2-40B4-BE49-F238E27FC236}">
                      <a16:creationId xmlns:a16="http://schemas.microsoft.com/office/drawing/2014/main" id="{A75BBD2D-FDCE-443C-9D91-748E57BE17F4}"/>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777366" y="3063395"/>
                  <a:ext cx="1829873" cy="9355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534" name="Section Zoom 533">
                  <a:extLst>
                    <a:ext uri="{FF2B5EF4-FFF2-40B4-BE49-F238E27FC236}">
                      <a16:creationId xmlns:a16="http://schemas.microsoft.com/office/drawing/2014/main" id="{A759F3A3-5DD0-4FE2-A3A1-580325580C7E}"/>
                    </a:ext>
                  </a:extLst>
                </p:cNvPr>
                <p:cNvGraphicFramePr>
                  <a:graphicFrameLocks noChangeAspect="1"/>
                </p:cNvGraphicFramePr>
                <p:nvPr>
                  <p:extLst>
                    <p:ext uri="{D42A27DB-BD31-4B8C-83A1-F6EECF244321}">
                      <p14:modId xmlns:p14="http://schemas.microsoft.com/office/powerpoint/2010/main" val="149074127"/>
                    </p:ext>
                  </p:extLst>
                </p:nvPr>
              </p:nvGraphicFramePr>
              <p:xfrm>
                <a:off x="5670100" y="3063322"/>
                <a:ext cx="439521" cy="385990"/>
              </p:xfrm>
              <a:graphic>
                <a:graphicData uri="http://schemas.microsoft.com/office/powerpoint/2016/sectionzoom">
                  <psez:sectionZm>
                    <psez:sectionZmObj sectionId="{F460D0B7-9352-42A1-BD75-1A1343B6465E}">
                      <psez:zmPr id="{EB417460-E45D-4B68-A24D-E6786B05E345}"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439521" cy="385990"/>
                          </a:xfrm>
                          <a:prstGeom prst="rect">
                            <a:avLst/>
                          </a:prstGeom>
                          <a:ln w="3175">
                            <a:noFill/>
                          </a:ln>
                        </p166:spPr>
                      </psez:zmPr>
                    </psez:sectionZmObj>
                  </psez:sectionZm>
                </a:graphicData>
              </a:graphic>
            </p:graphicFrame>
          </mc:Choice>
          <mc:Fallback xmlns="">
            <p:pic>
              <p:nvPicPr>
                <p:cNvPr id="534" name="Section Zoom 533">
                  <a:hlinkClick r:id="rId6" action="ppaction://hlinksldjump"/>
                  <a:extLst>
                    <a:ext uri="{FF2B5EF4-FFF2-40B4-BE49-F238E27FC236}">
                      <a16:creationId xmlns:a16="http://schemas.microsoft.com/office/drawing/2014/main" id="{A759F3A3-5DD0-4FE2-A3A1-580325580C7E}"/>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5601541" y="2935709"/>
                  <a:ext cx="439521" cy="385990"/>
                </a:xfrm>
                <a:prstGeom prst="rect">
                  <a:avLst/>
                </a:prstGeom>
                <a:ln w="3175">
                  <a:noFill/>
                </a:ln>
              </p:spPr>
            </p:pic>
          </mc:Fallback>
        </mc:AlternateContent>
      </p:grpSp>
    </p:spTree>
    <p:extLst>
      <p:ext uri="{BB962C8B-B14F-4D97-AF65-F5344CB8AC3E}">
        <p14:creationId xmlns:p14="http://schemas.microsoft.com/office/powerpoint/2010/main" val="1839973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98000">
              <a:srgbClr val="163042"/>
            </a:gs>
            <a:gs pos="100000">
              <a:schemeClr val="accent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1B58DA-3300-4E70-961C-7C9D2F97B738}"/>
              </a:ext>
            </a:extLst>
          </p:cNvPr>
          <p:cNvSpPr txBox="1"/>
          <p:nvPr/>
        </p:nvSpPr>
        <p:spPr>
          <a:xfrm>
            <a:off x="3398343" y="256374"/>
            <a:ext cx="5395323" cy="523220"/>
          </a:xfrm>
          <a:prstGeom prst="rect">
            <a:avLst/>
          </a:prstGeom>
          <a:noFill/>
        </p:spPr>
        <p:txBody>
          <a:bodyPr wrap="none" rtlCol="0">
            <a:spAutoFit/>
          </a:bodyPr>
          <a:lstStyle/>
          <a:p>
            <a:pPr algn="ctr"/>
            <a:r>
              <a:rPr lang="el-GR" sz="2800" b="1" dirty="0">
                <a:solidFill>
                  <a:schemeClr val="accent4"/>
                </a:solidFill>
              </a:rPr>
              <a:t>Κρυπτογραφικά Σχήματα Κωδίκων</a:t>
            </a:r>
          </a:p>
        </p:txBody>
      </p:sp>
      <p:graphicFrame>
        <p:nvGraphicFramePr>
          <p:cNvPr id="38" name="Diagram 37">
            <a:extLst>
              <a:ext uri="{FF2B5EF4-FFF2-40B4-BE49-F238E27FC236}">
                <a16:creationId xmlns:a16="http://schemas.microsoft.com/office/drawing/2014/main" id="{6E912F68-15A0-4BD8-B43B-33A17AB1DE12}"/>
              </a:ext>
            </a:extLst>
          </p:cNvPr>
          <p:cNvGraphicFramePr/>
          <p:nvPr>
            <p:extLst>
              <p:ext uri="{D42A27DB-BD31-4B8C-83A1-F6EECF244321}">
                <p14:modId xmlns:p14="http://schemas.microsoft.com/office/powerpoint/2010/main" val="3703944285"/>
              </p:ext>
            </p:extLst>
          </p:nvPr>
        </p:nvGraphicFramePr>
        <p:xfrm>
          <a:off x="746395" y="1868615"/>
          <a:ext cx="7568663" cy="156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TextBox 38">
            <a:extLst>
              <a:ext uri="{FF2B5EF4-FFF2-40B4-BE49-F238E27FC236}">
                <a16:creationId xmlns:a16="http://schemas.microsoft.com/office/drawing/2014/main" id="{887502DF-475B-4FE7-9D8D-EE36A8CA075F}"/>
              </a:ext>
            </a:extLst>
          </p:cNvPr>
          <p:cNvSpPr txBox="1"/>
          <p:nvPr/>
        </p:nvSpPr>
        <p:spPr>
          <a:xfrm>
            <a:off x="8711075" y="2325641"/>
            <a:ext cx="3172663" cy="646331"/>
          </a:xfrm>
          <a:prstGeom prst="rect">
            <a:avLst/>
          </a:prstGeom>
          <a:noFill/>
        </p:spPr>
        <p:txBody>
          <a:bodyPr wrap="none" rtlCol="0">
            <a:spAutoFit/>
          </a:bodyPr>
          <a:lstStyle/>
          <a:p>
            <a:r>
              <a:rPr lang="el-GR" u="sng" dirty="0">
                <a:solidFill>
                  <a:srgbClr val="FF0000"/>
                </a:solidFill>
                <a:latin typeface="Calibri" panose="020F0502020204030204" pitchFamily="34" charset="0"/>
                <a:cs typeface="Calibri" panose="020F0502020204030204" pitchFamily="34" charset="0"/>
              </a:rPr>
              <a:t>Μειονεκτήματα</a:t>
            </a:r>
          </a:p>
          <a:p>
            <a:pPr marL="285750" indent="-285750">
              <a:buFont typeface="Arial" panose="020B0604020202020204" pitchFamily="34" charset="0"/>
              <a:buChar char="•"/>
            </a:pPr>
            <a:r>
              <a:rPr lang="el-GR" dirty="0">
                <a:latin typeface="Calibri" panose="020F0502020204030204" pitchFamily="34" charset="0"/>
                <a:cs typeface="Calibri" panose="020F0502020204030204" pitchFamily="34" charset="0"/>
              </a:rPr>
              <a:t>Μεγάλες απαιτήσεις μνήμης</a:t>
            </a:r>
          </a:p>
        </p:txBody>
      </p:sp>
      <p:sp>
        <p:nvSpPr>
          <p:cNvPr id="2" name="TextBox 1">
            <a:extLst>
              <a:ext uri="{FF2B5EF4-FFF2-40B4-BE49-F238E27FC236}">
                <a16:creationId xmlns:a16="http://schemas.microsoft.com/office/drawing/2014/main" id="{AA3FCE88-11A1-4E42-8920-77789D8D4FF6}"/>
              </a:ext>
            </a:extLst>
          </p:cNvPr>
          <p:cNvSpPr txBox="1"/>
          <p:nvPr/>
        </p:nvSpPr>
        <p:spPr>
          <a:xfrm>
            <a:off x="495657" y="1032137"/>
            <a:ext cx="3847272" cy="461665"/>
          </a:xfrm>
          <a:prstGeom prst="rect">
            <a:avLst/>
          </a:prstGeom>
          <a:noFill/>
        </p:spPr>
        <p:txBody>
          <a:bodyPr wrap="none" rtlCol="0">
            <a:spAutoFit/>
          </a:bodyPr>
          <a:lstStyle/>
          <a:p>
            <a:pPr marL="342900" indent="-342900">
              <a:buFont typeface="Wingdings" panose="05000000000000000000" pitchFamily="2" charset="2"/>
              <a:buChar char="Ø"/>
            </a:pPr>
            <a:r>
              <a:rPr lang="el-GR" sz="2400" b="1" dirty="0">
                <a:solidFill>
                  <a:srgbClr val="FFFF00"/>
                </a:solidFill>
              </a:rPr>
              <a:t>Κρυπτοσύστημα </a:t>
            </a:r>
            <a:r>
              <a:rPr lang="en-US" sz="2400" b="1" dirty="0">
                <a:solidFill>
                  <a:srgbClr val="FFFF00"/>
                </a:solidFill>
              </a:rPr>
              <a:t>McEliece</a:t>
            </a:r>
            <a:endParaRPr lang="el-GR" sz="2400" b="1" dirty="0">
              <a:solidFill>
                <a:srgbClr val="FFFF00"/>
              </a:solidFill>
            </a:endParaRPr>
          </a:p>
        </p:txBody>
      </p:sp>
      <p:sp>
        <p:nvSpPr>
          <p:cNvPr id="41" name="TextBox 40">
            <a:extLst>
              <a:ext uri="{FF2B5EF4-FFF2-40B4-BE49-F238E27FC236}">
                <a16:creationId xmlns:a16="http://schemas.microsoft.com/office/drawing/2014/main" id="{1C89D58E-EA76-4273-8FAC-FA441B23F5C3}"/>
              </a:ext>
            </a:extLst>
          </p:cNvPr>
          <p:cNvSpPr txBox="1"/>
          <p:nvPr/>
        </p:nvSpPr>
        <p:spPr>
          <a:xfrm>
            <a:off x="495657" y="3803813"/>
            <a:ext cx="2452403" cy="461665"/>
          </a:xfrm>
          <a:prstGeom prst="rect">
            <a:avLst/>
          </a:prstGeom>
          <a:noFill/>
        </p:spPr>
        <p:txBody>
          <a:bodyPr wrap="none" rtlCol="0">
            <a:spAutoFit/>
          </a:bodyPr>
          <a:lstStyle/>
          <a:p>
            <a:pPr marL="342900" indent="-342900">
              <a:buFont typeface="Wingdings" panose="05000000000000000000" pitchFamily="2" charset="2"/>
              <a:buChar char="Ø"/>
            </a:pPr>
            <a:r>
              <a:rPr lang="el-GR" sz="2400" b="1" dirty="0">
                <a:solidFill>
                  <a:srgbClr val="FFFF00"/>
                </a:solidFill>
              </a:rPr>
              <a:t>Άλλα Σχήματα</a:t>
            </a:r>
            <a:r>
              <a:rPr lang="en-US" sz="2400" b="1" dirty="0">
                <a:solidFill>
                  <a:srgbClr val="FFFF00"/>
                </a:solidFill>
              </a:rPr>
              <a:t>:</a:t>
            </a:r>
            <a:endParaRPr lang="el-GR" sz="2400" b="1" dirty="0">
              <a:solidFill>
                <a:srgbClr val="FFFF00"/>
              </a:solidFill>
            </a:endParaRPr>
          </a:p>
        </p:txBody>
      </p:sp>
      <p:sp>
        <p:nvSpPr>
          <p:cNvPr id="5" name="TextBox 4">
            <a:extLst>
              <a:ext uri="{FF2B5EF4-FFF2-40B4-BE49-F238E27FC236}">
                <a16:creationId xmlns:a16="http://schemas.microsoft.com/office/drawing/2014/main" id="{A2421A45-E654-4248-88AE-0940FB1B3EEB}"/>
              </a:ext>
            </a:extLst>
          </p:cNvPr>
          <p:cNvSpPr txBox="1"/>
          <p:nvPr/>
        </p:nvSpPr>
        <p:spPr>
          <a:xfrm>
            <a:off x="860242" y="4265478"/>
            <a:ext cx="4690708" cy="1431161"/>
          </a:xfrm>
          <a:prstGeom prst="rect">
            <a:avLst/>
          </a:prstGeom>
          <a:noFill/>
        </p:spPr>
        <p:txBody>
          <a:bodyPr wrap="none" rtlCol="0">
            <a:spAutoFit/>
          </a:bodyPr>
          <a:lstStyle/>
          <a:p>
            <a:pPr marL="285750" indent="-285750">
              <a:spcAft>
                <a:spcPts val="600"/>
              </a:spcAft>
              <a:buFont typeface="Wingdings" panose="05000000000000000000" pitchFamily="2" charset="2"/>
              <a:buChar char="ü"/>
            </a:pPr>
            <a:r>
              <a:rPr lang="el-GR" dirty="0"/>
              <a:t>Σχήμα ταυτοποίησης του </a:t>
            </a:r>
            <a:r>
              <a:rPr lang="en-US" dirty="0"/>
              <a:t>Stern</a:t>
            </a:r>
          </a:p>
          <a:p>
            <a:pPr marL="285750" indent="-285750">
              <a:spcAft>
                <a:spcPts val="600"/>
              </a:spcAft>
              <a:buFont typeface="Wingdings" panose="05000000000000000000" pitchFamily="2" charset="2"/>
              <a:buChar char="ü"/>
            </a:pPr>
            <a:r>
              <a:rPr lang="el-GR" dirty="0"/>
              <a:t>Συναρτήσεις κατακερματισμού</a:t>
            </a:r>
          </a:p>
          <a:p>
            <a:pPr marL="285750" indent="-285750">
              <a:spcAft>
                <a:spcPts val="600"/>
              </a:spcAft>
              <a:buFont typeface="Wingdings" panose="05000000000000000000" pitchFamily="2" charset="2"/>
              <a:buChar char="ü"/>
            </a:pPr>
            <a:r>
              <a:rPr lang="el-GR" dirty="0"/>
              <a:t>Γεννήτριες τυχαίων αριθμών</a:t>
            </a:r>
          </a:p>
          <a:p>
            <a:pPr marL="285750" indent="-285750">
              <a:spcAft>
                <a:spcPts val="600"/>
              </a:spcAft>
              <a:buFont typeface="Wingdings" panose="05000000000000000000" pitchFamily="2" charset="2"/>
              <a:buChar char="ü"/>
            </a:pPr>
            <a:r>
              <a:rPr lang="el-GR" dirty="0"/>
              <a:t>Σχήματα υπογραφής (</a:t>
            </a:r>
            <a:r>
              <a:rPr lang="el-GR" dirty="0">
                <a:solidFill>
                  <a:schemeClr val="accent2"/>
                </a:solidFill>
              </a:rPr>
              <a:t>γίνονται προσπάθειες</a:t>
            </a:r>
            <a:r>
              <a:rPr lang="el-GR" dirty="0"/>
              <a:t>)</a:t>
            </a:r>
            <a:endParaRPr lang="en-US" dirty="0"/>
          </a:p>
        </p:txBody>
      </p:sp>
      <p:sp>
        <p:nvSpPr>
          <p:cNvPr id="44" name="header">
            <a:extLst>
              <a:ext uri="{FF2B5EF4-FFF2-40B4-BE49-F238E27FC236}">
                <a16:creationId xmlns:a16="http://schemas.microsoft.com/office/drawing/2014/main" id="{B272DEBB-D890-4D40-BD46-72C91B985D6A}"/>
              </a:ext>
            </a:extLst>
          </p:cNvPr>
          <p:cNvSpPr txBox="1"/>
          <p:nvPr/>
        </p:nvSpPr>
        <p:spPr>
          <a:xfrm>
            <a:off x="8184232" y="0"/>
            <a:ext cx="4007768" cy="261610"/>
          </a:xfrm>
          <a:prstGeom prst="rect">
            <a:avLst/>
          </a:prstGeom>
          <a:noFill/>
        </p:spPr>
        <p:txBody>
          <a:bodyPr wrap="square" rtlCol="0">
            <a:spAutoFit/>
          </a:bodyPr>
          <a:lstStyle/>
          <a:p>
            <a:pPr>
              <a:defRPr/>
            </a:pPr>
            <a:r>
              <a:rPr lang="el-GR" sz="1100" i="1" dirty="0">
                <a:solidFill>
                  <a:srgbClr val="B2B2B2"/>
                </a:solidFill>
                <a:latin typeface="Arial Nova Cond" panose="020B0506020202020204" pitchFamily="34" charset="0"/>
                <a:hlinkClick r:id="rId8" action="ppaction://hlinksldjump"/>
              </a:rPr>
              <a:t>Κρυπτογραφία στη Μετακβαντική Εποχή</a:t>
            </a:r>
            <a:r>
              <a:rPr lang="en-US" sz="1100" i="1" dirty="0">
                <a:solidFill>
                  <a:srgbClr val="B2B2B2"/>
                </a:solidFill>
                <a:latin typeface="Arial Nova Cond" panose="020B0506020202020204" pitchFamily="34" charset="0"/>
                <a:hlinkClick r:id="rId8" action="ppaction://hlinksldjump"/>
              </a:rPr>
              <a:t> - </a:t>
            </a:r>
            <a:r>
              <a:rPr lang="el-GR" sz="1100" i="1" dirty="0">
                <a:solidFill>
                  <a:srgbClr val="B2B2B2"/>
                </a:solidFill>
                <a:latin typeface="Arial Nova Cond" panose="020B0506020202020204" pitchFamily="34" charset="0"/>
                <a:hlinkClick r:id="rId8" action="ppaction://hlinksldjump"/>
              </a:rPr>
              <a:t>Φλωριάς Παπαδόπουλος</a:t>
            </a:r>
            <a:endParaRPr lang="el-GR" sz="1100" i="1" dirty="0">
              <a:solidFill>
                <a:srgbClr val="B2B2B2"/>
              </a:solidFill>
              <a:latin typeface="Arial Nova Cond" panose="020B0506020202020204" pitchFamily="34" charset="0"/>
            </a:endParaRPr>
          </a:p>
        </p:txBody>
      </p:sp>
    </p:spTree>
    <p:extLst>
      <p:ext uri="{BB962C8B-B14F-4D97-AF65-F5344CB8AC3E}">
        <p14:creationId xmlns:p14="http://schemas.microsoft.com/office/powerpoint/2010/main" val="181239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graphicEl>
                                              <a:dgm id="{E59E078E-4CFD-439A-A174-19BEFA1AC208}"/>
                                            </p:graphicEl>
                                          </p:spTgt>
                                        </p:tgtEl>
                                        <p:attrNameLst>
                                          <p:attrName>style.visibility</p:attrName>
                                        </p:attrNameLst>
                                      </p:cBhvr>
                                      <p:to>
                                        <p:strVal val="visible"/>
                                      </p:to>
                                    </p:set>
                                    <p:animEffect transition="in" filter="wipe(left)">
                                      <p:cBhvr>
                                        <p:cTn id="7" dur="500"/>
                                        <p:tgtEl>
                                          <p:spTgt spid="38">
                                            <p:graphicEl>
                                              <a:dgm id="{E59E078E-4CFD-439A-A174-19BEFA1AC208}"/>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graphicEl>
                                              <a:dgm id="{4D353876-3CAD-4CCB-AD47-CD0A49EFE0D5}"/>
                                            </p:graphicEl>
                                          </p:spTgt>
                                        </p:tgtEl>
                                        <p:attrNameLst>
                                          <p:attrName>style.visibility</p:attrName>
                                        </p:attrNameLst>
                                      </p:cBhvr>
                                      <p:to>
                                        <p:strVal val="visible"/>
                                      </p:to>
                                    </p:set>
                                    <p:animEffect transition="in" filter="wipe(left)">
                                      <p:cBhvr>
                                        <p:cTn id="10" dur="500"/>
                                        <p:tgtEl>
                                          <p:spTgt spid="38">
                                            <p:graphicEl>
                                              <a:dgm id="{4D353876-3CAD-4CCB-AD47-CD0A49EFE0D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8">
                                            <p:graphicEl>
                                              <a:dgm id="{918BD03B-96C7-4C5E-ACEA-7707C51D3A12}"/>
                                            </p:graphicEl>
                                          </p:spTgt>
                                        </p:tgtEl>
                                        <p:attrNameLst>
                                          <p:attrName>style.visibility</p:attrName>
                                        </p:attrNameLst>
                                      </p:cBhvr>
                                      <p:to>
                                        <p:strVal val="visible"/>
                                      </p:to>
                                    </p:set>
                                    <p:animEffect transition="in" filter="wipe(left)">
                                      <p:cBhvr>
                                        <p:cTn id="15" dur="500"/>
                                        <p:tgtEl>
                                          <p:spTgt spid="38">
                                            <p:graphicEl>
                                              <a:dgm id="{918BD03B-96C7-4C5E-ACEA-7707C51D3A12}"/>
                                            </p:graphic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8">
                                            <p:graphicEl>
                                              <a:dgm id="{89AD0F55-3141-4FB5-8894-552B70340A38}"/>
                                            </p:graphicEl>
                                          </p:spTgt>
                                        </p:tgtEl>
                                        <p:attrNameLst>
                                          <p:attrName>style.visibility</p:attrName>
                                        </p:attrNameLst>
                                      </p:cBhvr>
                                      <p:to>
                                        <p:strVal val="visible"/>
                                      </p:to>
                                    </p:set>
                                    <p:animEffect transition="in" filter="wipe(left)">
                                      <p:cBhvr>
                                        <p:cTn id="18" dur="500"/>
                                        <p:tgtEl>
                                          <p:spTgt spid="38">
                                            <p:graphicEl>
                                              <a:dgm id="{89AD0F55-3141-4FB5-8894-552B70340A38}"/>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8">
                                            <p:graphicEl>
                                              <a:dgm id="{EE3F788E-835F-4105-9C47-9010C6006C4D}"/>
                                            </p:graphicEl>
                                          </p:spTgt>
                                        </p:tgtEl>
                                        <p:attrNameLst>
                                          <p:attrName>style.visibility</p:attrName>
                                        </p:attrNameLst>
                                      </p:cBhvr>
                                      <p:to>
                                        <p:strVal val="visible"/>
                                      </p:to>
                                    </p:set>
                                    <p:animEffect transition="in" filter="wipe(left)">
                                      <p:cBhvr>
                                        <p:cTn id="21" dur="500"/>
                                        <p:tgtEl>
                                          <p:spTgt spid="38">
                                            <p:graphicEl>
                                              <a:dgm id="{EE3F788E-835F-4105-9C47-9010C6006C4D}"/>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8">
                                            <p:graphicEl>
                                              <a:dgm id="{6FAD9BDC-4BFB-4FF5-B2F3-526969EB7D31}"/>
                                            </p:graphicEl>
                                          </p:spTgt>
                                        </p:tgtEl>
                                        <p:attrNameLst>
                                          <p:attrName>style.visibility</p:attrName>
                                        </p:attrNameLst>
                                      </p:cBhvr>
                                      <p:to>
                                        <p:strVal val="visible"/>
                                      </p:to>
                                    </p:set>
                                    <p:animEffect transition="in" filter="wipe(left)">
                                      <p:cBhvr>
                                        <p:cTn id="24" dur="500"/>
                                        <p:tgtEl>
                                          <p:spTgt spid="38">
                                            <p:graphicEl>
                                              <a:dgm id="{6FAD9BDC-4BFB-4FF5-B2F3-526969EB7D3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8">
                                            <p:graphicEl>
                                              <a:dgm id="{8C6CDFB1-E7CA-4A44-B3D2-D9EE8B6E1E58}"/>
                                            </p:graphicEl>
                                          </p:spTgt>
                                        </p:tgtEl>
                                        <p:attrNameLst>
                                          <p:attrName>style.visibility</p:attrName>
                                        </p:attrNameLst>
                                      </p:cBhvr>
                                      <p:to>
                                        <p:strVal val="visible"/>
                                      </p:to>
                                    </p:set>
                                    <p:animEffect transition="in" filter="wipe(left)">
                                      <p:cBhvr>
                                        <p:cTn id="29" dur="500"/>
                                        <p:tgtEl>
                                          <p:spTgt spid="38">
                                            <p:graphicEl>
                                              <a:dgm id="{8C6CDFB1-E7CA-4A44-B3D2-D9EE8B6E1E58}"/>
                                            </p:graphic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8">
                                            <p:graphicEl>
                                              <a:dgm id="{8C9B57AF-AA1C-42BE-99E7-62DCCEF9DEC1}"/>
                                            </p:graphicEl>
                                          </p:spTgt>
                                        </p:tgtEl>
                                        <p:attrNameLst>
                                          <p:attrName>style.visibility</p:attrName>
                                        </p:attrNameLst>
                                      </p:cBhvr>
                                      <p:to>
                                        <p:strVal val="visible"/>
                                      </p:to>
                                    </p:set>
                                    <p:animEffect transition="in" filter="wipe(left)">
                                      <p:cBhvr>
                                        <p:cTn id="32" dur="500"/>
                                        <p:tgtEl>
                                          <p:spTgt spid="38">
                                            <p:graphicEl>
                                              <a:dgm id="{8C9B57AF-AA1C-42BE-99E7-62DCCEF9DEC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righ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500"/>
                                        <p:tgtEl>
                                          <p:spTgt spid="5">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1" end="1"/>
                                            </p:txEl>
                                          </p:spTgt>
                                        </p:tgtEl>
                                        <p:attrNameLst>
                                          <p:attrName>style.visibility</p:attrName>
                                        </p:attrNameLst>
                                      </p:cBhvr>
                                      <p:to>
                                        <p:strVal val="visible"/>
                                      </p:to>
                                    </p:set>
                                    <p:animEffect transition="in" filter="wipe(left)">
                                      <p:cBhvr>
                                        <p:cTn id="50" dur="500"/>
                                        <p:tgtEl>
                                          <p:spTgt spid="5">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animEffect transition="in" filter="wipe(left)">
                                      <p:cBhvr>
                                        <p:cTn id="55" dur="500"/>
                                        <p:tgtEl>
                                          <p:spTgt spid="5">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
                                            <p:txEl>
                                              <p:pRg st="3" end="3"/>
                                            </p:txEl>
                                          </p:spTgt>
                                        </p:tgtEl>
                                        <p:attrNameLst>
                                          <p:attrName>style.visibility</p:attrName>
                                        </p:attrNameLst>
                                      </p:cBhvr>
                                      <p:to>
                                        <p:strVal val="visible"/>
                                      </p:to>
                                    </p:set>
                                    <p:animEffect transition="in" filter="wipe(left)">
                                      <p:cBhvr>
                                        <p:cTn id="6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Sub>
          <a:bldDgm bld="lvlAtOnce"/>
        </p:bldSub>
      </p:bldGraphic>
      <p:bldP spid="39" grpId="0"/>
      <p:bldP spid="41" grpId="0"/>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2B57C7-9DF7-41E1-8AFF-593DDF6ECF9F}"/>
              </a:ext>
            </a:extLst>
          </p:cNvPr>
          <p:cNvSpPr txBox="1"/>
          <p:nvPr/>
        </p:nvSpPr>
        <p:spPr>
          <a:xfrm>
            <a:off x="1113810" y="2825248"/>
            <a:ext cx="4036334" cy="2387600"/>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5400" kern="1200">
                <a:solidFill>
                  <a:schemeClr val="tx1"/>
                </a:solidFill>
                <a:latin typeface="+mj-lt"/>
                <a:ea typeface="+mj-ea"/>
                <a:cs typeface="+mj-cs"/>
              </a:rPr>
              <a:t>ΜΙΑ ΜΑΤΙΑ ΣΤΟ ΜΕΛΛΟΝ</a:t>
            </a:r>
          </a:p>
        </p:txBody>
      </p:sp>
      <p:grpSp>
        <p:nvGrpSpPr>
          <p:cNvPr id="30" name="Group 2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31" name="Rectangle 3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92C220B8-9402-47D2-A0CD-91D194E4DA26}"/>
              </a:ext>
            </a:extLst>
          </p:cNvPr>
          <p:cNvGraphicFramePr>
            <a:graphicFrameLocks noGrp="1"/>
          </p:cNvGraphicFramePr>
          <p:nvPr>
            <p:extLst>
              <p:ext uri="{D42A27DB-BD31-4B8C-83A1-F6EECF244321}">
                <p14:modId xmlns:p14="http://schemas.microsoft.com/office/powerpoint/2010/main" val="1343442261"/>
              </p:ext>
            </p:extLst>
          </p:nvPr>
        </p:nvGraphicFramePr>
        <p:xfrm>
          <a:off x="5922492" y="1596739"/>
          <a:ext cx="5536008" cy="3589872"/>
        </p:xfrm>
        <a:graphic>
          <a:graphicData uri="http://schemas.openxmlformats.org/drawingml/2006/table">
            <a:tbl>
              <a:tblPr firstRow="1" bandRow="1">
                <a:tableStyleId>{D7AC3CCA-C797-4891-BE02-D94E43425B78}</a:tableStyleId>
              </a:tblPr>
              <a:tblGrid>
                <a:gridCol w="392162">
                  <a:extLst>
                    <a:ext uri="{9D8B030D-6E8A-4147-A177-3AD203B41FA5}">
                      <a16:colId xmlns:a16="http://schemas.microsoft.com/office/drawing/2014/main" val="628074457"/>
                    </a:ext>
                  </a:extLst>
                </a:gridCol>
                <a:gridCol w="381489">
                  <a:extLst>
                    <a:ext uri="{9D8B030D-6E8A-4147-A177-3AD203B41FA5}">
                      <a16:colId xmlns:a16="http://schemas.microsoft.com/office/drawing/2014/main" val="1014721223"/>
                    </a:ext>
                  </a:extLst>
                </a:gridCol>
                <a:gridCol w="392162">
                  <a:extLst>
                    <a:ext uri="{9D8B030D-6E8A-4147-A177-3AD203B41FA5}">
                      <a16:colId xmlns:a16="http://schemas.microsoft.com/office/drawing/2014/main" val="500613451"/>
                    </a:ext>
                  </a:extLst>
                </a:gridCol>
                <a:gridCol w="392162">
                  <a:extLst>
                    <a:ext uri="{9D8B030D-6E8A-4147-A177-3AD203B41FA5}">
                      <a16:colId xmlns:a16="http://schemas.microsoft.com/office/drawing/2014/main" val="1823357253"/>
                    </a:ext>
                  </a:extLst>
                </a:gridCol>
                <a:gridCol w="392162">
                  <a:extLst>
                    <a:ext uri="{9D8B030D-6E8A-4147-A177-3AD203B41FA5}">
                      <a16:colId xmlns:a16="http://schemas.microsoft.com/office/drawing/2014/main" val="1711885015"/>
                    </a:ext>
                  </a:extLst>
                </a:gridCol>
                <a:gridCol w="392162">
                  <a:extLst>
                    <a:ext uri="{9D8B030D-6E8A-4147-A177-3AD203B41FA5}">
                      <a16:colId xmlns:a16="http://schemas.microsoft.com/office/drawing/2014/main" val="801525113"/>
                    </a:ext>
                  </a:extLst>
                </a:gridCol>
                <a:gridCol w="411983">
                  <a:extLst>
                    <a:ext uri="{9D8B030D-6E8A-4147-A177-3AD203B41FA5}">
                      <a16:colId xmlns:a16="http://schemas.microsoft.com/office/drawing/2014/main" val="2051556265"/>
                    </a:ext>
                  </a:extLst>
                </a:gridCol>
                <a:gridCol w="401310">
                  <a:extLst>
                    <a:ext uri="{9D8B030D-6E8A-4147-A177-3AD203B41FA5}">
                      <a16:colId xmlns:a16="http://schemas.microsoft.com/office/drawing/2014/main" val="2210598272"/>
                    </a:ext>
                  </a:extLst>
                </a:gridCol>
                <a:gridCol w="401310">
                  <a:extLst>
                    <a:ext uri="{9D8B030D-6E8A-4147-A177-3AD203B41FA5}">
                      <a16:colId xmlns:a16="http://schemas.microsoft.com/office/drawing/2014/main" val="609546678"/>
                    </a:ext>
                  </a:extLst>
                </a:gridCol>
                <a:gridCol w="401310">
                  <a:extLst>
                    <a:ext uri="{9D8B030D-6E8A-4147-A177-3AD203B41FA5}">
                      <a16:colId xmlns:a16="http://schemas.microsoft.com/office/drawing/2014/main" val="1445693717"/>
                    </a:ext>
                  </a:extLst>
                </a:gridCol>
                <a:gridCol w="392162">
                  <a:extLst>
                    <a:ext uri="{9D8B030D-6E8A-4147-A177-3AD203B41FA5}">
                      <a16:colId xmlns:a16="http://schemas.microsoft.com/office/drawing/2014/main" val="1245984704"/>
                    </a:ext>
                  </a:extLst>
                </a:gridCol>
                <a:gridCol w="392162">
                  <a:extLst>
                    <a:ext uri="{9D8B030D-6E8A-4147-A177-3AD203B41FA5}">
                      <a16:colId xmlns:a16="http://schemas.microsoft.com/office/drawing/2014/main" val="2333031452"/>
                    </a:ext>
                  </a:extLst>
                </a:gridCol>
                <a:gridCol w="411983">
                  <a:extLst>
                    <a:ext uri="{9D8B030D-6E8A-4147-A177-3AD203B41FA5}">
                      <a16:colId xmlns:a16="http://schemas.microsoft.com/office/drawing/2014/main" val="1061002733"/>
                    </a:ext>
                  </a:extLst>
                </a:gridCol>
                <a:gridCol w="381489">
                  <a:extLst>
                    <a:ext uri="{9D8B030D-6E8A-4147-A177-3AD203B41FA5}">
                      <a16:colId xmlns:a16="http://schemas.microsoft.com/office/drawing/2014/main" val="141898007"/>
                    </a:ext>
                  </a:extLst>
                </a:gridCol>
              </a:tblGrid>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P</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699349"/>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O</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N</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3183370"/>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A</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N</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S</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S</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I</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I</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B</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M</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0036931"/>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dirty="0">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T</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S</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072204"/>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P</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R</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E</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Q</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U</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A</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N</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T</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U</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M</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4416907"/>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U</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355866"/>
                  </a:ext>
                </a:extLst>
              </a:tr>
              <a:tr h="326352">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H</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Y</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B</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R</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I</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D</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A</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T</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I</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O</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N</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495909"/>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N</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854643"/>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C</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R</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Y</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P</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T</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O</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G</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R</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A</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P</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H</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Y</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5366498"/>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U</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8823804"/>
                  </a:ext>
                </a:extLst>
              </a:tr>
              <a:tr h="326352">
                <a:tc>
                  <a:txBody>
                    <a:bodyPr/>
                    <a:lstStyle/>
                    <a:p>
                      <a:pPr algn="ctr"/>
                      <a:endParaRPr lang="el-GR" sz="1400" b="1" dirty="0">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4"/>
                            </a:solidFill>
                          </a:ln>
                          <a:solidFill>
                            <a:schemeClr val="accent4"/>
                          </a:solidFill>
                          <a:effectLst>
                            <a:innerShdw blurRad="63500" dist="50800" dir="16200000">
                              <a:prstClr val="black">
                                <a:alpha val="50000"/>
                              </a:prstClr>
                            </a:innerShdw>
                          </a:effectLst>
                        </a:rPr>
                        <a:t>M</a:t>
                      </a:r>
                      <a:endParaRPr lang="el-GR" sz="1400" b="1">
                        <a:ln>
                          <a:solidFill>
                            <a:schemeClr val="accent4"/>
                          </a:solidFill>
                        </a:ln>
                        <a:solidFill>
                          <a:schemeClr val="accent4"/>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dirty="0">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9877997"/>
                  </a:ext>
                </a:extLst>
              </a:tr>
            </a:tbl>
          </a:graphicData>
        </a:graphic>
      </p:graphicFrame>
    </p:spTree>
    <p:extLst>
      <p:ext uri="{BB962C8B-B14F-4D97-AF65-F5344CB8AC3E}">
        <p14:creationId xmlns:p14="http://schemas.microsoft.com/office/powerpoint/2010/main" val="3750641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bg>
      <p:bgPr>
        <a:solidFill>
          <a:srgbClr val="8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99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F9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F0203E-202D-46E9-A9DC-3EF0B04FB0CB}"/>
              </a:ext>
            </a:extLst>
          </p:cNvPr>
          <p:cNvSpPr txBox="1"/>
          <p:nvPr/>
        </p:nvSpPr>
        <p:spPr>
          <a:xfrm>
            <a:off x="3964536" y="161662"/>
            <a:ext cx="4262927" cy="584775"/>
          </a:xfrm>
          <a:prstGeom prst="rect">
            <a:avLst/>
          </a:prstGeom>
          <a:noFill/>
        </p:spPr>
        <p:txBody>
          <a:bodyPr wrap="square" rtlCol="0">
            <a:spAutoFit/>
          </a:bodyPr>
          <a:lstStyle/>
          <a:p>
            <a:pPr algn="ctr"/>
            <a:r>
              <a:rPr lang="el-GR" sz="3200" b="1" dirty="0">
                <a:solidFill>
                  <a:schemeClr val="bg1"/>
                </a:solidFill>
              </a:rPr>
              <a:t>Κβαντικοί Υπολογιστές</a:t>
            </a:r>
          </a:p>
        </p:txBody>
      </p:sp>
      <p:pic>
        <p:nvPicPr>
          <p:cNvPr id="6" name="Picture 5" descr="A screen shot of a computer&#10;&#10;Description automatically generated with low confidence">
            <a:extLst>
              <a:ext uri="{FF2B5EF4-FFF2-40B4-BE49-F238E27FC236}">
                <a16:creationId xmlns:a16="http://schemas.microsoft.com/office/drawing/2014/main" id="{2FB3518C-9129-47EE-9717-2A1D4FA95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289" y="991917"/>
            <a:ext cx="7842888" cy="2925522"/>
          </a:xfrm>
          <a:prstGeom prst="rect">
            <a:avLst/>
          </a:prstGeom>
        </p:spPr>
      </p:pic>
      <p:pic>
        <p:nvPicPr>
          <p:cNvPr id="7" name="f3bf0570-0055-4dbb-8638-56232e4d4d57">
            <a:hlinkClick r:id="" action="ppaction://media"/>
            <a:extLst>
              <a:ext uri="{FF2B5EF4-FFF2-40B4-BE49-F238E27FC236}">
                <a16:creationId xmlns:a16="http://schemas.microsoft.com/office/drawing/2014/main" id="{7CCB49DF-DD9F-4AA7-83AA-99477D312F2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22539" y="1603178"/>
            <a:ext cx="3027553" cy="1702999"/>
          </a:xfrm>
          <a:prstGeom prst="rect">
            <a:avLst/>
          </a:prstGeom>
        </p:spPr>
      </p:pic>
      <p:sp>
        <p:nvSpPr>
          <p:cNvPr id="8" name="Oval 7">
            <a:extLst>
              <a:ext uri="{FF2B5EF4-FFF2-40B4-BE49-F238E27FC236}">
                <a16:creationId xmlns:a16="http://schemas.microsoft.com/office/drawing/2014/main" id="{C6647A66-DAAF-426D-A571-FC0ED691E2F3}"/>
              </a:ext>
            </a:extLst>
          </p:cNvPr>
          <p:cNvSpPr/>
          <p:nvPr/>
        </p:nvSpPr>
        <p:spPr>
          <a:xfrm>
            <a:off x="2842404" y="2617149"/>
            <a:ext cx="1008402" cy="997722"/>
          </a:xfrm>
          <a:custGeom>
            <a:avLst/>
            <a:gdLst>
              <a:gd name="connsiteX0" fmla="*/ 0 w 1008402"/>
              <a:gd name="connsiteY0" fmla="*/ 498861 h 997722"/>
              <a:gd name="connsiteX1" fmla="*/ 504201 w 1008402"/>
              <a:gd name="connsiteY1" fmla="*/ 0 h 997722"/>
              <a:gd name="connsiteX2" fmla="*/ 1008402 w 1008402"/>
              <a:gd name="connsiteY2" fmla="*/ 498861 h 997722"/>
              <a:gd name="connsiteX3" fmla="*/ 504201 w 1008402"/>
              <a:gd name="connsiteY3" fmla="*/ 997722 h 997722"/>
              <a:gd name="connsiteX4" fmla="*/ 0 w 1008402"/>
              <a:gd name="connsiteY4" fmla="*/ 498861 h 99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402" h="997722" extrusionOk="0">
                <a:moveTo>
                  <a:pt x="0" y="498861"/>
                </a:moveTo>
                <a:cubicBezTo>
                  <a:pt x="-32661" y="158920"/>
                  <a:pt x="252196" y="67541"/>
                  <a:pt x="504201" y="0"/>
                </a:cubicBezTo>
                <a:cubicBezTo>
                  <a:pt x="781016" y="-6355"/>
                  <a:pt x="989738" y="213325"/>
                  <a:pt x="1008402" y="498861"/>
                </a:cubicBezTo>
                <a:cubicBezTo>
                  <a:pt x="1047408" y="712393"/>
                  <a:pt x="779628" y="964398"/>
                  <a:pt x="504201" y="997722"/>
                </a:cubicBezTo>
                <a:cubicBezTo>
                  <a:pt x="171721" y="941341"/>
                  <a:pt x="48743" y="722346"/>
                  <a:pt x="0" y="498861"/>
                </a:cubicBezTo>
                <a:close/>
              </a:path>
            </a:pathLst>
          </a:custGeom>
          <a:noFill/>
          <a:ln w="28575">
            <a:solidFill>
              <a:srgbClr val="FF0000"/>
            </a:solidFill>
            <a:extLst>
              <a:ext uri="{C807C97D-BFC1-408E-A445-0C87EB9F89A2}">
                <ask:lineSketchStyleProps xmlns:ask="http://schemas.microsoft.com/office/drawing/2018/sketchyshapes" sd="8490613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0" name="Straight Arrow Connector 9">
            <a:extLst>
              <a:ext uri="{FF2B5EF4-FFF2-40B4-BE49-F238E27FC236}">
                <a16:creationId xmlns:a16="http://schemas.microsoft.com/office/drawing/2014/main" id="{920B3304-0050-4FD0-A943-77F8940DE0D8}"/>
              </a:ext>
            </a:extLst>
          </p:cNvPr>
          <p:cNvCxnSpPr>
            <a:cxnSpLocks/>
            <a:stCxn id="8" idx="5"/>
            <a:endCxn id="7" idx="2"/>
          </p:cNvCxnSpPr>
          <p:nvPr/>
        </p:nvCxnSpPr>
        <p:spPr>
          <a:xfrm rot="5400000" flipH="1" flipV="1">
            <a:off x="6838431" y="170874"/>
            <a:ext cx="162581" cy="6433187"/>
          </a:xfrm>
          <a:prstGeom prst="curvedConnector3">
            <a:avLst>
              <a:gd name="adj1" fmla="val -230478"/>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501648C-F789-45E8-A921-DEB4BDF81E0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969586" y="3872952"/>
            <a:ext cx="2680506" cy="1123950"/>
          </a:xfrm>
          <a:prstGeom prst="rect">
            <a:avLst/>
          </a:prstGeom>
          <a:ln>
            <a:solidFill>
              <a:schemeClr val="bg1"/>
            </a:solidFill>
          </a:ln>
        </p:spPr>
      </p:pic>
      <p:cxnSp>
        <p:nvCxnSpPr>
          <p:cNvPr id="18" name="Straight Connector 17">
            <a:extLst>
              <a:ext uri="{FF2B5EF4-FFF2-40B4-BE49-F238E27FC236}">
                <a16:creationId xmlns:a16="http://schemas.microsoft.com/office/drawing/2014/main" id="{69F5084E-857B-41F2-AC2F-638C13CAE9D0}"/>
              </a:ext>
            </a:extLst>
          </p:cNvPr>
          <p:cNvCxnSpPr/>
          <p:nvPr/>
        </p:nvCxnSpPr>
        <p:spPr>
          <a:xfrm>
            <a:off x="9899639" y="4110527"/>
            <a:ext cx="7862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F3A2E9-A941-42B7-B6E4-29CA649C4E05}"/>
              </a:ext>
            </a:extLst>
          </p:cNvPr>
          <p:cNvCxnSpPr>
            <a:cxnSpLocks/>
          </p:cNvCxnSpPr>
          <p:nvPr/>
        </p:nvCxnSpPr>
        <p:spPr>
          <a:xfrm>
            <a:off x="9113426" y="4502209"/>
            <a:ext cx="165427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24F32A-8586-4A13-A2CA-E3DEC565154D}"/>
              </a:ext>
            </a:extLst>
          </p:cNvPr>
          <p:cNvCxnSpPr>
            <a:cxnSpLocks/>
          </p:cNvCxnSpPr>
          <p:nvPr/>
        </p:nvCxnSpPr>
        <p:spPr>
          <a:xfrm>
            <a:off x="11160807" y="4502209"/>
            <a:ext cx="2734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ED9E9D-D388-46EE-AA57-B9D40428C5D8}"/>
              </a:ext>
            </a:extLst>
          </p:cNvPr>
          <p:cNvCxnSpPr/>
          <p:nvPr/>
        </p:nvCxnSpPr>
        <p:spPr>
          <a:xfrm>
            <a:off x="10374594" y="4681671"/>
            <a:ext cx="7862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5EA1922-7B09-4570-823B-3AEAD8FDE884}"/>
              </a:ext>
            </a:extLst>
          </p:cNvPr>
          <p:cNvSpPr txBox="1"/>
          <p:nvPr/>
        </p:nvSpPr>
        <p:spPr>
          <a:xfrm>
            <a:off x="541908" y="4220006"/>
            <a:ext cx="2519985" cy="923330"/>
          </a:xfrm>
          <a:prstGeom prst="rect">
            <a:avLst/>
          </a:prstGeom>
          <a:noFill/>
        </p:spPr>
        <p:txBody>
          <a:bodyPr wrap="none" rtlCol="0">
            <a:spAutoFit/>
          </a:bodyPr>
          <a:lstStyle/>
          <a:p>
            <a:r>
              <a:rPr lang="el-GR" u="sng" dirty="0">
                <a:solidFill>
                  <a:schemeClr val="bg1"/>
                </a:solidFill>
              </a:rPr>
              <a:t>Δεν είναι τόσο απλό</a:t>
            </a:r>
          </a:p>
          <a:p>
            <a:pPr marL="285750" indent="-285750">
              <a:buFont typeface="Wingdings" panose="05000000000000000000" pitchFamily="2" charset="2"/>
              <a:buChar char="Ø"/>
            </a:pPr>
            <a:r>
              <a:rPr lang="el-GR" dirty="0">
                <a:solidFill>
                  <a:schemeClr val="bg1"/>
                </a:solidFill>
              </a:rPr>
              <a:t>Κβαντική Αποσυνοχή </a:t>
            </a:r>
          </a:p>
          <a:p>
            <a:pPr marL="285750" indent="-285750">
              <a:buFont typeface="Wingdings" panose="05000000000000000000" pitchFamily="2" charset="2"/>
              <a:buChar char="Ø"/>
            </a:pPr>
            <a:r>
              <a:rPr lang="el-GR" dirty="0">
                <a:solidFill>
                  <a:schemeClr val="bg1"/>
                </a:solidFill>
              </a:rPr>
              <a:t>Διόρθωση Λαθών</a:t>
            </a:r>
          </a:p>
        </p:txBody>
      </p:sp>
      <p:sp>
        <p:nvSpPr>
          <p:cNvPr id="27" name="TextBox 26">
            <a:extLst>
              <a:ext uri="{FF2B5EF4-FFF2-40B4-BE49-F238E27FC236}">
                <a16:creationId xmlns:a16="http://schemas.microsoft.com/office/drawing/2014/main" id="{277091A7-2807-4190-B49A-8442BD4D742E}"/>
              </a:ext>
            </a:extLst>
          </p:cNvPr>
          <p:cNvSpPr txBox="1"/>
          <p:nvPr/>
        </p:nvSpPr>
        <p:spPr>
          <a:xfrm>
            <a:off x="3861752" y="4220006"/>
            <a:ext cx="4167823" cy="923330"/>
          </a:xfrm>
          <a:prstGeom prst="rect">
            <a:avLst/>
          </a:prstGeom>
          <a:noFill/>
        </p:spPr>
        <p:txBody>
          <a:bodyPr wrap="square" rtlCol="0">
            <a:spAutoFit/>
          </a:bodyPr>
          <a:lstStyle/>
          <a:p>
            <a:r>
              <a:rPr lang="el-GR" dirty="0">
                <a:solidFill>
                  <a:schemeClr val="bg1"/>
                </a:solidFill>
              </a:rPr>
              <a:t>Πολλοί επιστήμονες πιστεύουν ότι θα πάρει </a:t>
            </a:r>
            <a:r>
              <a:rPr lang="el-GR" dirty="0">
                <a:solidFill>
                  <a:srgbClr val="C00000"/>
                </a:solidFill>
              </a:rPr>
              <a:t>δεκαετίες</a:t>
            </a:r>
            <a:r>
              <a:rPr lang="el-GR" dirty="0">
                <a:solidFill>
                  <a:schemeClr val="bg1"/>
                </a:solidFill>
              </a:rPr>
              <a:t> μέχρι την κατασκευή ενός αρκετά μεγάλου κβαντικού υπολογιστή.</a:t>
            </a:r>
          </a:p>
        </p:txBody>
      </p:sp>
      <p:sp>
        <p:nvSpPr>
          <p:cNvPr id="28" name="Right Brace 27">
            <a:extLst>
              <a:ext uri="{FF2B5EF4-FFF2-40B4-BE49-F238E27FC236}">
                <a16:creationId xmlns:a16="http://schemas.microsoft.com/office/drawing/2014/main" id="{5AC73A14-9C11-48FE-A57E-1E48D7CB1162}"/>
              </a:ext>
            </a:extLst>
          </p:cNvPr>
          <p:cNvSpPr/>
          <p:nvPr/>
        </p:nvSpPr>
        <p:spPr>
          <a:xfrm>
            <a:off x="2886075" y="4257890"/>
            <a:ext cx="336751" cy="847561"/>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cxnSp>
        <p:nvCxnSpPr>
          <p:cNvPr id="30" name="Straight Arrow Connector 29">
            <a:extLst>
              <a:ext uri="{FF2B5EF4-FFF2-40B4-BE49-F238E27FC236}">
                <a16:creationId xmlns:a16="http://schemas.microsoft.com/office/drawing/2014/main" id="{41D03456-2DA2-488A-95CE-B53E6F4D5992}"/>
              </a:ext>
            </a:extLst>
          </p:cNvPr>
          <p:cNvCxnSpPr>
            <a:cxnSpLocks/>
            <a:stCxn id="28" idx="1"/>
            <a:endCxn id="27" idx="1"/>
          </p:cNvCxnSpPr>
          <p:nvPr/>
        </p:nvCxnSpPr>
        <p:spPr>
          <a:xfrm>
            <a:off x="3222826" y="4681671"/>
            <a:ext cx="63892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4D5766-FB47-48B2-AEC0-DDD7B75671E9}"/>
              </a:ext>
            </a:extLst>
          </p:cNvPr>
          <p:cNvSpPr txBox="1"/>
          <p:nvPr/>
        </p:nvSpPr>
        <p:spPr>
          <a:xfrm>
            <a:off x="4350162" y="5369913"/>
            <a:ext cx="3168560" cy="369332"/>
          </a:xfrm>
          <a:prstGeom prst="rect">
            <a:avLst/>
          </a:prstGeom>
          <a:noFill/>
        </p:spPr>
        <p:txBody>
          <a:bodyPr wrap="none" rtlCol="0">
            <a:spAutoFit/>
          </a:bodyPr>
          <a:lstStyle/>
          <a:p>
            <a:r>
              <a:rPr lang="el-GR" dirty="0">
                <a:solidFill>
                  <a:schemeClr val="bg1"/>
                </a:solidFill>
              </a:rPr>
              <a:t>Γιατί να μας νοιάζει από τώρα ?</a:t>
            </a:r>
          </a:p>
        </p:txBody>
      </p:sp>
      <p:cxnSp>
        <p:nvCxnSpPr>
          <p:cNvPr id="36" name="Straight Arrow Connector 35">
            <a:extLst>
              <a:ext uri="{FF2B5EF4-FFF2-40B4-BE49-F238E27FC236}">
                <a16:creationId xmlns:a16="http://schemas.microsoft.com/office/drawing/2014/main" id="{B1E34719-7E75-4EA0-B0D5-837B3151AAB9}"/>
              </a:ext>
            </a:extLst>
          </p:cNvPr>
          <p:cNvCxnSpPr>
            <a:cxnSpLocks/>
            <a:endCxn id="34" idx="0"/>
          </p:cNvCxnSpPr>
          <p:nvPr/>
        </p:nvCxnSpPr>
        <p:spPr>
          <a:xfrm flipH="1">
            <a:off x="5934442" y="5124961"/>
            <a:ext cx="11222" cy="2449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B0E2482-60DB-4B0B-A62F-66977E697166}"/>
              </a:ext>
            </a:extLst>
          </p:cNvPr>
          <p:cNvSpPr txBox="1"/>
          <p:nvPr/>
        </p:nvSpPr>
        <p:spPr>
          <a:xfrm>
            <a:off x="4310151" y="6111563"/>
            <a:ext cx="3248582" cy="400110"/>
          </a:xfrm>
          <a:prstGeom prst="rect">
            <a:avLst/>
          </a:prstGeom>
          <a:noFill/>
        </p:spPr>
        <p:txBody>
          <a:bodyPr wrap="none" rtlCol="0">
            <a:spAutoFit/>
          </a:bodyPr>
          <a:lstStyle/>
          <a:p>
            <a:r>
              <a:rPr lang="en-US" sz="2000" b="1" dirty="0">
                <a:solidFill>
                  <a:schemeClr val="bg1"/>
                </a:solidFill>
              </a:rPr>
              <a:t>STORE NOW, DECRYPT LATER</a:t>
            </a:r>
            <a:endParaRPr lang="el-GR" sz="2000" b="1" dirty="0">
              <a:solidFill>
                <a:schemeClr val="bg1"/>
              </a:solidFill>
            </a:endParaRPr>
          </a:p>
        </p:txBody>
      </p:sp>
      <p:cxnSp>
        <p:nvCxnSpPr>
          <p:cNvPr id="40" name="Straight Arrow Connector 39">
            <a:extLst>
              <a:ext uri="{FF2B5EF4-FFF2-40B4-BE49-F238E27FC236}">
                <a16:creationId xmlns:a16="http://schemas.microsoft.com/office/drawing/2014/main" id="{261A7ACF-4DD4-4308-8BBE-55CFB8411890}"/>
              </a:ext>
            </a:extLst>
          </p:cNvPr>
          <p:cNvCxnSpPr>
            <a:stCxn id="34" idx="2"/>
            <a:endCxn id="38" idx="0"/>
          </p:cNvCxnSpPr>
          <p:nvPr/>
        </p:nvCxnSpPr>
        <p:spPr>
          <a:xfrm>
            <a:off x="5934442" y="5739245"/>
            <a:ext cx="0" cy="3723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D0C3A8-16C6-4FE4-B956-911EEC2ADB1F}"/>
              </a:ext>
            </a:extLst>
          </p:cNvPr>
          <p:cNvCxnSpPr>
            <a:cxnSpLocks/>
          </p:cNvCxnSpPr>
          <p:nvPr/>
        </p:nvCxnSpPr>
        <p:spPr>
          <a:xfrm>
            <a:off x="427608" y="3777702"/>
            <a:ext cx="4762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header">
            <a:extLst>
              <a:ext uri="{FF2B5EF4-FFF2-40B4-BE49-F238E27FC236}">
                <a16:creationId xmlns:a16="http://schemas.microsoft.com/office/drawing/2014/main" id="{7261C9E9-8F16-4D7D-9EB9-52566F4888CE}"/>
              </a:ext>
            </a:extLst>
          </p:cNvPr>
          <p:cNvSpPr txBox="1"/>
          <p:nvPr/>
        </p:nvSpPr>
        <p:spPr>
          <a:xfrm>
            <a:off x="8184232" y="0"/>
            <a:ext cx="4007768" cy="261610"/>
          </a:xfrm>
          <a:prstGeom prst="rect">
            <a:avLst/>
          </a:prstGeom>
          <a:noFill/>
        </p:spPr>
        <p:txBody>
          <a:bodyPr wrap="square" rtlCol="0">
            <a:spAutoFit/>
          </a:bodyPr>
          <a:lstStyle/>
          <a:p>
            <a:pPr>
              <a:defRPr/>
            </a:pPr>
            <a:r>
              <a:rPr lang="el-GR" sz="1100" i="1" dirty="0">
                <a:solidFill>
                  <a:srgbClr val="B2B2B2"/>
                </a:solidFill>
                <a:latin typeface="Arial Nova Cond" panose="020B0506020202020204" pitchFamily="34" charset="0"/>
                <a:hlinkClick r:id="rId8" action="ppaction://hlinksldjump"/>
              </a:rPr>
              <a:t>Κρυπτογραφία στη Μετακβαντική Εποχή</a:t>
            </a:r>
            <a:r>
              <a:rPr lang="en-US" sz="1100" i="1" dirty="0">
                <a:solidFill>
                  <a:srgbClr val="B2B2B2"/>
                </a:solidFill>
                <a:latin typeface="Arial Nova Cond" panose="020B0506020202020204" pitchFamily="34" charset="0"/>
                <a:hlinkClick r:id="rId8" action="ppaction://hlinksldjump"/>
              </a:rPr>
              <a:t> - </a:t>
            </a:r>
            <a:r>
              <a:rPr lang="el-GR" sz="1100" i="1" dirty="0">
                <a:solidFill>
                  <a:srgbClr val="B2B2B2"/>
                </a:solidFill>
                <a:latin typeface="Arial Nova Cond" panose="020B0506020202020204" pitchFamily="34" charset="0"/>
                <a:hlinkClick r:id="rId8" action="ppaction://hlinksldjump"/>
              </a:rPr>
              <a:t>Φλωριάς Παπαδόπουλος</a:t>
            </a:r>
            <a:endParaRPr lang="el-GR" sz="1100" i="1" dirty="0">
              <a:solidFill>
                <a:srgbClr val="B2B2B2"/>
              </a:solidFill>
              <a:latin typeface="Arial Nova Cond" panose="020B0506020202020204" pitchFamily="34" charset="0"/>
            </a:endParaRPr>
          </a:p>
        </p:txBody>
      </p:sp>
    </p:spTree>
    <p:extLst>
      <p:ext uri="{BB962C8B-B14F-4D97-AF65-F5344CB8AC3E}">
        <p14:creationId xmlns:p14="http://schemas.microsoft.com/office/powerpoint/2010/main" val="12809582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right)">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2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par>
                                <p:cTn id="34" presetID="22" presetClass="entr" presetSubtype="2"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right)">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left)">
                                      <p:cBhvr>
                                        <p:cTn id="41" dur="500"/>
                                        <p:tgtEl>
                                          <p:spTgt spid="2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
                                            <p:txEl>
                                              <p:pRg st="1" end="1"/>
                                            </p:txEl>
                                          </p:spTgt>
                                        </p:tgtEl>
                                        <p:attrNameLst>
                                          <p:attrName>style.visibility</p:attrName>
                                        </p:attrNameLst>
                                      </p:cBhvr>
                                      <p:to>
                                        <p:strVal val="visible"/>
                                      </p:to>
                                    </p:set>
                                    <p:animEffect transition="in" filter="wipe(left)">
                                      <p:cBhvr>
                                        <p:cTn id="46" dur="500"/>
                                        <p:tgtEl>
                                          <p:spTgt spid="26">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animEffect transition="in" filter="wipe(left)">
                                      <p:cBhvr>
                                        <p:cTn id="51" dur="500"/>
                                        <p:tgtEl>
                                          <p:spTgt spid="26">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par>
                                <p:cTn id="57" presetID="22" presetClass="entr" presetSubtype="8"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up)">
                                      <p:cBhvr>
                                        <p:cTn id="67" dur="500"/>
                                        <p:tgtEl>
                                          <p:spTgt spid="36"/>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ipe(up)">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up)">
                                      <p:cBhvr>
                                        <p:cTn id="75" dur="500"/>
                                        <p:tgtEl>
                                          <p:spTgt spid="40"/>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up)">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9" fill="hold" display="0">
                  <p:stCondLst>
                    <p:cond delay="indefinite"/>
                  </p:stCondLst>
                </p:cTn>
                <p:tgtEl>
                  <p:spTgt spid="7"/>
                </p:tgtEl>
              </p:cMediaNode>
            </p:video>
          </p:childTnLst>
        </p:cTn>
      </p:par>
    </p:tnLst>
    <p:bldLst>
      <p:bldP spid="8" grpId="0" animBg="1"/>
      <p:bldP spid="26" grpId="0" build="p"/>
      <p:bldP spid="27" grpId="0"/>
      <p:bldP spid="28" grpId="0" animBg="1"/>
      <p:bldP spid="34" grpId="0"/>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F90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90" name="think-cell Slide" r:id="rId5" imgW="360" imgH="360" progId="TCLayout.ActiveDocument.1">
                  <p:embed/>
                </p:oleObj>
              </mc:Choice>
              <mc:Fallback>
                <p:oleObj name="think-cell Slide" r:id="rId5"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31" name="Freeform 5">
            <a:extLst>
              <a:ext uri="{FF2B5EF4-FFF2-40B4-BE49-F238E27FC236}">
                <a16:creationId xmlns:a16="http://schemas.microsoft.com/office/drawing/2014/main" id="{C5D40F70-E3B5-42E4-A2C8-E63FCAB070E2}"/>
              </a:ext>
            </a:extLst>
          </p:cNvPr>
          <p:cNvSpPr>
            <a:spLocks/>
          </p:cNvSpPr>
          <p:nvPr/>
        </p:nvSpPr>
        <p:spPr bwMode="gray">
          <a:xfrm>
            <a:off x="3464718" y="663891"/>
            <a:ext cx="1896776" cy="1419224"/>
          </a:xfrm>
          <a:custGeom>
            <a:avLst/>
            <a:gdLst>
              <a:gd name="T0" fmla="*/ 676 w 962"/>
              <a:gd name="T1" fmla="*/ 508 h 716"/>
              <a:gd name="T2" fmla="*/ 628 w 962"/>
              <a:gd name="T3" fmla="*/ 526 h 716"/>
              <a:gd name="T4" fmla="*/ 546 w 962"/>
              <a:gd name="T5" fmla="*/ 572 h 716"/>
              <a:gd name="T6" fmla="*/ 510 w 962"/>
              <a:gd name="T7" fmla="*/ 592 h 716"/>
              <a:gd name="T8" fmla="*/ 502 w 962"/>
              <a:gd name="T9" fmla="*/ 636 h 716"/>
              <a:gd name="T10" fmla="*/ 482 w 962"/>
              <a:gd name="T11" fmla="*/ 664 h 716"/>
              <a:gd name="T12" fmla="*/ 428 w 962"/>
              <a:gd name="T13" fmla="*/ 702 h 716"/>
              <a:gd name="T14" fmla="*/ 390 w 962"/>
              <a:gd name="T15" fmla="*/ 700 h 716"/>
              <a:gd name="T16" fmla="*/ 348 w 962"/>
              <a:gd name="T17" fmla="*/ 634 h 716"/>
              <a:gd name="T18" fmla="*/ 340 w 962"/>
              <a:gd name="T19" fmla="*/ 600 h 716"/>
              <a:gd name="T20" fmla="*/ 312 w 962"/>
              <a:gd name="T21" fmla="*/ 546 h 716"/>
              <a:gd name="T22" fmla="*/ 312 w 962"/>
              <a:gd name="T23" fmla="*/ 516 h 716"/>
              <a:gd name="T24" fmla="*/ 346 w 962"/>
              <a:gd name="T25" fmla="*/ 522 h 716"/>
              <a:gd name="T26" fmla="*/ 356 w 962"/>
              <a:gd name="T27" fmla="*/ 466 h 716"/>
              <a:gd name="T28" fmla="*/ 296 w 962"/>
              <a:gd name="T29" fmla="*/ 436 h 716"/>
              <a:gd name="T30" fmla="*/ 330 w 962"/>
              <a:gd name="T31" fmla="*/ 414 h 716"/>
              <a:gd name="T32" fmla="*/ 274 w 962"/>
              <a:gd name="T33" fmla="*/ 414 h 716"/>
              <a:gd name="T34" fmla="*/ 238 w 962"/>
              <a:gd name="T35" fmla="*/ 306 h 716"/>
              <a:gd name="T36" fmla="*/ 148 w 962"/>
              <a:gd name="T37" fmla="*/ 262 h 716"/>
              <a:gd name="T38" fmla="*/ 100 w 962"/>
              <a:gd name="T39" fmla="*/ 272 h 716"/>
              <a:gd name="T40" fmla="*/ 68 w 962"/>
              <a:gd name="T41" fmla="*/ 256 h 716"/>
              <a:gd name="T42" fmla="*/ 24 w 962"/>
              <a:gd name="T43" fmla="*/ 240 h 716"/>
              <a:gd name="T44" fmla="*/ 102 w 962"/>
              <a:gd name="T45" fmla="*/ 222 h 716"/>
              <a:gd name="T46" fmla="*/ 8 w 962"/>
              <a:gd name="T47" fmla="*/ 206 h 716"/>
              <a:gd name="T48" fmla="*/ 58 w 962"/>
              <a:gd name="T49" fmla="*/ 180 h 716"/>
              <a:gd name="T50" fmla="*/ 124 w 962"/>
              <a:gd name="T51" fmla="*/ 134 h 716"/>
              <a:gd name="T52" fmla="*/ 128 w 962"/>
              <a:gd name="T53" fmla="*/ 102 h 716"/>
              <a:gd name="T54" fmla="*/ 182 w 962"/>
              <a:gd name="T55" fmla="*/ 70 h 716"/>
              <a:gd name="T56" fmla="*/ 230 w 962"/>
              <a:gd name="T57" fmla="*/ 68 h 716"/>
              <a:gd name="T58" fmla="*/ 296 w 962"/>
              <a:gd name="T59" fmla="*/ 50 h 716"/>
              <a:gd name="T60" fmla="*/ 344 w 962"/>
              <a:gd name="T61" fmla="*/ 66 h 716"/>
              <a:gd name="T62" fmla="*/ 374 w 962"/>
              <a:gd name="T63" fmla="*/ 44 h 716"/>
              <a:gd name="T64" fmla="*/ 400 w 962"/>
              <a:gd name="T65" fmla="*/ 40 h 716"/>
              <a:gd name="T66" fmla="*/ 478 w 962"/>
              <a:gd name="T67" fmla="*/ 14 h 716"/>
              <a:gd name="T68" fmla="*/ 618 w 962"/>
              <a:gd name="T69" fmla="*/ 0 h 716"/>
              <a:gd name="T70" fmla="*/ 756 w 962"/>
              <a:gd name="T71" fmla="*/ 18 h 716"/>
              <a:gd name="T72" fmla="*/ 738 w 962"/>
              <a:gd name="T73" fmla="*/ 56 h 716"/>
              <a:gd name="T74" fmla="*/ 754 w 962"/>
              <a:gd name="T75" fmla="*/ 66 h 716"/>
              <a:gd name="T76" fmla="*/ 760 w 962"/>
              <a:gd name="T77" fmla="*/ 76 h 716"/>
              <a:gd name="T78" fmla="*/ 806 w 962"/>
              <a:gd name="T79" fmla="*/ 66 h 716"/>
              <a:gd name="T80" fmla="*/ 792 w 962"/>
              <a:gd name="T81" fmla="*/ 102 h 716"/>
              <a:gd name="T82" fmla="*/ 884 w 962"/>
              <a:gd name="T83" fmla="*/ 68 h 716"/>
              <a:gd name="T84" fmla="*/ 948 w 962"/>
              <a:gd name="T85" fmla="*/ 90 h 716"/>
              <a:gd name="T86" fmla="*/ 872 w 962"/>
              <a:gd name="T87" fmla="*/ 110 h 716"/>
              <a:gd name="T88" fmla="*/ 888 w 962"/>
              <a:gd name="T89" fmla="*/ 130 h 716"/>
              <a:gd name="T90" fmla="*/ 866 w 962"/>
              <a:gd name="T91" fmla="*/ 138 h 716"/>
              <a:gd name="T92" fmla="*/ 842 w 962"/>
              <a:gd name="T93" fmla="*/ 170 h 716"/>
              <a:gd name="T94" fmla="*/ 848 w 962"/>
              <a:gd name="T95" fmla="*/ 212 h 716"/>
              <a:gd name="T96" fmla="*/ 840 w 962"/>
              <a:gd name="T97" fmla="*/ 228 h 716"/>
              <a:gd name="T98" fmla="*/ 860 w 962"/>
              <a:gd name="T99" fmla="*/ 258 h 716"/>
              <a:gd name="T100" fmla="*/ 814 w 962"/>
              <a:gd name="T101" fmla="*/ 248 h 716"/>
              <a:gd name="T102" fmla="*/ 848 w 962"/>
              <a:gd name="T103" fmla="*/ 296 h 716"/>
              <a:gd name="T104" fmla="*/ 850 w 962"/>
              <a:gd name="T105" fmla="*/ 324 h 716"/>
              <a:gd name="T106" fmla="*/ 830 w 962"/>
              <a:gd name="T107" fmla="*/ 350 h 716"/>
              <a:gd name="T108" fmla="*/ 756 w 962"/>
              <a:gd name="T109" fmla="*/ 360 h 716"/>
              <a:gd name="T110" fmla="*/ 800 w 962"/>
              <a:gd name="T111" fmla="*/ 400 h 716"/>
              <a:gd name="T112" fmla="*/ 804 w 962"/>
              <a:gd name="T113" fmla="*/ 410 h 716"/>
              <a:gd name="T114" fmla="*/ 756 w 962"/>
              <a:gd name="T115" fmla="*/ 416 h 716"/>
              <a:gd name="T116" fmla="*/ 778 w 962"/>
              <a:gd name="T117" fmla="*/ 45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32" name="Freeform 6">
            <a:extLst>
              <a:ext uri="{FF2B5EF4-FFF2-40B4-BE49-F238E27FC236}">
                <a16:creationId xmlns:a16="http://schemas.microsoft.com/office/drawing/2014/main" id="{8E5B52BC-7A1C-483C-A91A-8260AEEB8924}"/>
              </a:ext>
            </a:extLst>
          </p:cNvPr>
          <p:cNvSpPr>
            <a:spLocks/>
          </p:cNvSpPr>
          <p:nvPr/>
        </p:nvSpPr>
        <p:spPr bwMode="gray">
          <a:xfrm>
            <a:off x="2072697" y="3173300"/>
            <a:ext cx="950360" cy="606542"/>
          </a:xfrm>
          <a:custGeom>
            <a:avLst/>
            <a:gdLst>
              <a:gd name="T0" fmla="*/ 76 w 482"/>
              <a:gd name="T1" fmla="*/ 18 h 306"/>
              <a:gd name="T2" fmla="*/ 146 w 482"/>
              <a:gd name="T3" fmla="*/ 18 h 306"/>
              <a:gd name="T4" fmla="*/ 196 w 482"/>
              <a:gd name="T5" fmla="*/ 38 h 306"/>
              <a:gd name="T6" fmla="*/ 226 w 482"/>
              <a:gd name="T7" fmla="*/ 62 h 306"/>
              <a:gd name="T8" fmla="*/ 258 w 482"/>
              <a:gd name="T9" fmla="*/ 58 h 306"/>
              <a:gd name="T10" fmla="*/ 282 w 482"/>
              <a:gd name="T11" fmla="*/ 96 h 306"/>
              <a:gd name="T12" fmla="*/ 318 w 482"/>
              <a:gd name="T13" fmla="*/ 116 h 306"/>
              <a:gd name="T14" fmla="*/ 308 w 482"/>
              <a:gd name="T15" fmla="*/ 152 h 306"/>
              <a:gd name="T16" fmla="*/ 312 w 482"/>
              <a:gd name="T17" fmla="*/ 192 h 306"/>
              <a:gd name="T18" fmla="*/ 338 w 482"/>
              <a:gd name="T19" fmla="*/ 234 h 306"/>
              <a:gd name="T20" fmla="*/ 376 w 482"/>
              <a:gd name="T21" fmla="*/ 244 h 306"/>
              <a:gd name="T22" fmla="*/ 424 w 482"/>
              <a:gd name="T23" fmla="*/ 220 h 306"/>
              <a:gd name="T24" fmla="*/ 442 w 482"/>
              <a:gd name="T25" fmla="*/ 192 h 306"/>
              <a:gd name="T26" fmla="*/ 482 w 482"/>
              <a:gd name="T27" fmla="*/ 194 h 306"/>
              <a:gd name="T28" fmla="*/ 470 w 482"/>
              <a:gd name="T29" fmla="*/ 220 h 306"/>
              <a:gd name="T30" fmla="*/ 464 w 482"/>
              <a:gd name="T31" fmla="*/ 246 h 306"/>
              <a:gd name="T32" fmla="*/ 452 w 482"/>
              <a:gd name="T33" fmla="*/ 246 h 306"/>
              <a:gd name="T34" fmla="*/ 416 w 482"/>
              <a:gd name="T35" fmla="*/ 254 h 306"/>
              <a:gd name="T36" fmla="*/ 424 w 482"/>
              <a:gd name="T37" fmla="*/ 272 h 306"/>
              <a:gd name="T38" fmla="*/ 412 w 482"/>
              <a:gd name="T39" fmla="*/ 282 h 306"/>
              <a:gd name="T40" fmla="*/ 402 w 482"/>
              <a:gd name="T41" fmla="*/ 288 h 306"/>
              <a:gd name="T42" fmla="*/ 392 w 482"/>
              <a:gd name="T43" fmla="*/ 300 h 306"/>
              <a:gd name="T44" fmla="*/ 364 w 482"/>
              <a:gd name="T45" fmla="*/ 280 h 306"/>
              <a:gd name="T46" fmla="*/ 338 w 482"/>
              <a:gd name="T47" fmla="*/ 284 h 306"/>
              <a:gd name="T48" fmla="*/ 298 w 482"/>
              <a:gd name="T49" fmla="*/ 276 h 306"/>
              <a:gd name="T50" fmla="*/ 254 w 482"/>
              <a:gd name="T51" fmla="*/ 260 h 306"/>
              <a:gd name="T52" fmla="*/ 218 w 482"/>
              <a:gd name="T53" fmla="*/ 240 h 306"/>
              <a:gd name="T54" fmla="*/ 186 w 482"/>
              <a:gd name="T55" fmla="*/ 212 h 306"/>
              <a:gd name="T56" fmla="*/ 192 w 482"/>
              <a:gd name="T57" fmla="*/ 186 h 306"/>
              <a:gd name="T58" fmla="*/ 156 w 482"/>
              <a:gd name="T59" fmla="*/ 146 h 306"/>
              <a:gd name="T60" fmla="*/ 126 w 482"/>
              <a:gd name="T61" fmla="*/ 120 h 306"/>
              <a:gd name="T62" fmla="*/ 100 w 482"/>
              <a:gd name="T63" fmla="*/ 86 h 306"/>
              <a:gd name="T64" fmla="*/ 72 w 482"/>
              <a:gd name="T65" fmla="*/ 48 h 306"/>
              <a:gd name="T66" fmla="*/ 50 w 482"/>
              <a:gd name="T67" fmla="*/ 20 h 306"/>
              <a:gd name="T68" fmla="*/ 40 w 482"/>
              <a:gd name="T69" fmla="*/ 38 h 306"/>
              <a:gd name="T70" fmla="*/ 64 w 482"/>
              <a:gd name="T71" fmla="*/ 76 h 306"/>
              <a:gd name="T72" fmla="*/ 90 w 482"/>
              <a:gd name="T73" fmla="*/ 108 h 306"/>
              <a:gd name="T74" fmla="*/ 106 w 482"/>
              <a:gd name="T75" fmla="*/ 146 h 306"/>
              <a:gd name="T76" fmla="*/ 120 w 482"/>
              <a:gd name="T77" fmla="*/ 156 h 306"/>
              <a:gd name="T78" fmla="*/ 108 w 482"/>
              <a:gd name="T79" fmla="*/ 158 h 306"/>
              <a:gd name="T80" fmla="*/ 84 w 482"/>
              <a:gd name="T81" fmla="*/ 134 h 306"/>
              <a:gd name="T82" fmla="*/ 72 w 482"/>
              <a:gd name="T83" fmla="*/ 108 h 306"/>
              <a:gd name="T84" fmla="*/ 48 w 482"/>
              <a:gd name="T85" fmla="*/ 98 h 306"/>
              <a:gd name="T86" fmla="*/ 42 w 482"/>
              <a:gd name="T87" fmla="*/ 84 h 306"/>
              <a:gd name="T88" fmla="*/ 46 w 482"/>
              <a:gd name="T89" fmla="*/ 74 h 306"/>
              <a:gd name="T90" fmla="*/ 30 w 482"/>
              <a:gd name="T91" fmla="*/ 56 h 306"/>
              <a:gd name="T92" fmla="*/ 12 w 482"/>
              <a:gd name="T93" fmla="*/ 2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33" name="Freeform 7">
            <a:extLst>
              <a:ext uri="{FF2B5EF4-FFF2-40B4-BE49-F238E27FC236}">
                <a16:creationId xmlns:a16="http://schemas.microsoft.com/office/drawing/2014/main" id="{EC534E24-B8F6-4E13-8E18-0EF783E64EF6}"/>
              </a:ext>
            </a:extLst>
          </p:cNvPr>
          <p:cNvSpPr>
            <a:spLocks/>
          </p:cNvSpPr>
          <p:nvPr/>
        </p:nvSpPr>
        <p:spPr bwMode="gray">
          <a:xfrm>
            <a:off x="1804547" y="1302146"/>
            <a:ext cx="327303" cy="206143"/>
          </a:xfrm>
          <a:custGeom>
            <a:avLst/>
            <a:gdLst>
              <a:gd name="T0" fmla="*/ 20 w 166"/>
              <a:gd name="T1" fmla="*/ 6 h 104"/>
              <a:gd name="T2" fmla="*/ 20 w 166"/>
              <a:gd name="T3" fmla="*/ 14 h 104"/>
              <a:gd name="T4" fmla="*/ 28 w 166"/>
              <a:gd name="T5" fmla="*/ 22 h 104"/>
              <a:gd name="T6" fmla="*/ 28 w 166"/>
              <a:gd name="T7" fmla="*/ 28 h 104"/>
              <a:gd name="T8" fmla="*/ 24 w 166"/>
              <a:gd name="T9" fmla="*/ 34 h 104"/>
              <a:gd name="T10" fmla="*/ 20 w 166"/>
              <a:gd name="T11" fmla="*/ 44 h 104"/>
              <a:gd name="T12" fmla="*/ 12 w 166"/>
              <a:gd name="T13" fmla="*/ 54 h 104"/>
              <a:gd name="T14" fmla="*/ 8 w 166"/>
              <a:gd name="T15" fmla="*/ 68 h 104"/>
              <a:gd name="T16" fmla="*/ 0 w 166"/>
              <a:gd name="T17" fmla="*/ 76 h 104"/>
              <a:gd name="T18" fmla="*/ 12 w 166"/>
              <a:gd name="T19" fmla="*/ 80 h 104"/>
              <a:gd name="T20" fmla="*/ 20 w 166"/>
              <a:gd name="T21" fmla="*/ 84 h 104"/>
              <a:gd name="T22" fmla="*/ 32 w 166"/>
              <a:gd name="T23" fmla="*/ 92 h 104"/>
              <a:gd name="T24" fmla="*/ 42 w 166"/>
              <a:gd name="T25" fmla="*/ 104 h 104"/>
              <a:gd name="T26" fmla="*/ 54 w 166"/>
              <a:gd name="T27" fmla="*/ 100 h 104"/>
              <a:gd name="T28" fmla="*/ 68 w 166"/>
              <a:gd name="T29" fmla="*/ 92 h 104"/>
              <a:gd name="T30" fmla="*/ 80 w 166"/>
              <a:gd name="T31" fmla="*/ 92 h 104"/>
              <a:gd name="T32" fmla="*/ 86 w 166"/>
              <a:gd name="T33" fmla="*/ 82 h 104"/>
              <a:gd name="T34" fmla="*/ 90 w 166"/>
              <a:gd name="T35" fmla="*/ 72 h 104"/>
              <a:gd name="T36" fmla="*/ 102 w 166"/>
              <a:gd name="T37" fmla="*/ 66 h 104"/>
              <a:gd name="T38" fmla="*/ 106 w 166"/>
              <a:gd name="T39" fmla="*/ 58 h 104"/>
              <a:gd name="T40" fmla="*/ 120 w 166"/>
              <a:gd name="T41" fmla="*/ 50 h 104"/>
              <a:gd name="T42" fmla="*/ 140 w 166"/>
              <a:gd name="T43" fmla="*/ 40 h 104"/>
              <a:gd name="T44" fmla="*/ 166 w 166"/>
              <a:gd name="T45" fmla="*/ 32 h 104"/>
              <a:gd name="T46" fmla="*/ 158 w 166"/>
              <a:gd name="T47" fmla="*/ 26 h 104"/>
              <a:gd name="T48" fmla="*/ 142 w 166"/>
              <a:gd name="T49" fmla="*/ 16 h 104"/>
              <a:gd name="T50" fmla="*/ 128 w 166"/>
              <a:gd name="T51" fmla="*/ 8 h 104"/>
              <a:gd name="T52" fmla="*/ 114 w 166"/>
              <a:gd name="T53" fmla="*/ 10 h 104"/>
              <a:gd name="T54" fmla="*/ 106 w 166"/>
              <a:gd name="T55" fmla="*/ 16 h 104"/>
              <a:gd name="T56" fmla="*/ 94 w 166"/>
              <a:gd name="T57" fmla="*/ 14 h 104"/>
              <a:gd name="T58" fmla="*/ 74 w 166"/>
              <a:gd name="T59" fmla="*/ 6 h 104"/>
              <a:gd name="T60" fmla="*/ 72 w 166"/>
              <a:gd name="T61" fmla="*/ 0 h 104"/>
              <a:gd name="T62" fmla="*/ 54 w 166"/>
              <a:gd name="T63" fmla="*/ 0 h 104"/>
              <a:gd name="T64" fmla="*/ 52 w 166"/>
              <a:gd name="T65" fmla="*/ 6 h 104"/>
              <a:gd name="T66" fmla="*/ 34 w 166"/>
              <a:gd name="T67" fmla="*/ 4 h 104"/>
              <a:gd name="T68" fmla="*/ 20 w 166"/>
              <a:gd name="T69"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34" name="Freeform 8">
            <a:extLst>
              <a:ext uri="{FF2B5EF4-FFF2-40B4-BE49-F238E27FC236}">
                <a16:creationId xmlns:a16="http://schemas.microsoft.com/office/drawing/2014/main" id="{C6769CAE-FA19-4928-BA59-82540F483109}"/>
              </a:ext>
            </a:extLst>
          </p:cNvPr>
          <p:cNvSpPr>
            <a:spLocks/>
          </p:cNvSpPr>
          <p:nvPr/>
        </p:nvSpPr>
        <p:spPr bwMode="gray">
          <a:xfrm>
            <a:off x="2021435" y="1377466"/>
            <a:ext cx="559964" cy="269574"/>
          </a:xfrm>
          <a:custGeom>
            <a:avLst/>
            <a:gdLst>
              <a:gd name="T0" fmla="*/ 104 w 284"/>
              <a:gd name="T1" fmla="*/ 82 h 136"/>
              <a:gd name="T2" fmla="*/ 52 w 284"/>
              <a:gd name="T3" fmla="*/ 78 h 136"/>
              <a:gd name="T4" fmla="*/ 10 w 284"/>
              <a:gd name="T5" fmla="*/ 74 h 136"/>
              <a:gd name="T6" fmla="*/ 30 w 284"/>
              <a:gd name="T7" fmla="*/ 62 h 136"/>
              <a:gd name="T8" fmla="*/ 56 w 284"/>
              <a:gd name="T9" fmla="*/ 54 h 136"/>
              <a:gd name="T10" fmla="*/ 34 w 284"/>
              <a:gd name="T11" fmla="*/ 56 h 136"/>
              <a:gd name="T12" fmla="*/ 14 w 284"/>
              <a:gd name="T13" fmla="*/ 52 h 136"/>
              <a:gd name="T14" fmla="*/ 0 w 284"/>
              <a:gd name="T15" fmla="*/ 42 h 136"/>
              <a:gd name="T16" fmla="*/ 12 w 284"/>
              <a:gd name="T17" fmla="*/ 30 h 136"/>
              <a:gd name="T18" fmla="*/ 26 w 284"/>
              <a:gd name="T19" fmla="*/ 14 h 136"/>
              <a:gd name="T20" fmla="*/ 74 w 284"/>
              <a:gd name="T21" fmla="*/ 0 h 136"/>
              <a:gd name="T22" fmla="*/ 74 w 284"/>
              <a:gd name="T23" fmla="*/ 12 h 136"/>
              <a:gd name="T24" fmla="*/ 84 w 284"/>
              <a:gd name="T25" fmla="*/ 22 h 136"/>
              <a:gd name="T26" fmla="*/ 106 w 284"/>
              <a:gd name="T27" fmla="*/ 12 h 136"/>
              <a:gd name="T28" fmla="*/ 118 w 284"/>
              <a:gd name="T29" fmla="*/ 24 h 136"/>
              <a:gd name="T30" fmla="*/ 128 w 284"/>
              <a:gd name="T31" fmla="*/ 26 h 136"/>
              <a:gd name="T32" fmla="*/ 144 w 284"/>
              <a:gd name="T33" fmla="*/ 18 h 136"/>
              <a:gd name="T34" fmla="*/ 142 w 284"/>
              <a:gd name="T35" fmla="*/ 10 h 136"/>
              <a:gd name="T36" fmla="*/ 162 w 284"/>
              <a:gd name="T37" fmla="*/ 26 h 136"/>
              <a:gd name="T38" fmla="*/ 172 w 284"/>
              <a:gd name="T39" fmla="*/ 48 h 136"/>
              <a:gd name="T40" fmla="*/ 176 w 284"/>
              <a:gd name="T41" fmla="*/ 34 h 136"/>
              <a:gd name="T42" fmla="*/ 170 w 284"/>
              <a:gd name="T43" fmla="*/ 4 h 136"/>
              <a:gd name="T44" fmla="*/ 192 w 284"/>
              <a:gd name="T45" fmla="*/ 4 h 136"/>
              <a:gd name="T46" fmla="*/ 216 w 284"/>
              <a:gd name="T47" fmla="*/ 24 h 136"/>
              <a:gd name="T48" fmla="*/ 230 w 284"/>
              <a:gd name="T49" fmla="*/ 52 h 136"/>
              <a:gd name="T50" fmla="*/ 228 w 284"/>
              <a:gd name="T51" fmla="*/ 66 h 136"/>
              <a:gd name="T52" fmla="*/ 248 w 284"/>
              <a:gd name="T53" fmla="*/ 82 h 136"/>
              <a:gd name="T54" fmla="*/ 268 w 284"/>
              <a:gd name="T55" fmla="*/ 90 h 136"/>
              <a:gd name="T56" fmla="*/ 280 w 284"/>
              <a:gd name="T57" fmla="*/ 104 h 136"/>
              <a:gd name="T58" fmla="*/ 254 w 284"/>
              <a:gd name="T59" fmla="*/ 106 h 136"/>
              <a:gd name="T60" fmla="*/ 268 w 284"/>
              <a:gd name="T61" fmla="*/ 116 h 136"/>
              <a:gd name="T62" fmla="*/ 262 w 284"/>
              <a:gd name="T63" fmla="*/ 128 h 136"/>
              <a:gd name="T64" fmla="*/ 216 w 284"/>
              <a:gd name="T65" fmla="*/ 128 h 136"/>
              <a:gd name="T66" fmla="*/ 202 w 284"/>
              <a:gd name="T67" fmla="*/ 122 h 136"/>
              <a:gd name="T68" fmla="*/ 184 w 284"/>
              <a:gd name="T69" fmla="*/ 122 h 136"/>
              <a:gd name="T70" fmla="*/ 152 w 284"/>
              <a:gd name="T71" fmla="*/ 134 h 136"/>
              <a:gd name="T72" fmla="*/ 84 w 284"/>
              <a:gd name="T73" fmla="*/ 130 h 136"/>
              <a:gd name="T74" fmla="*/ 40 w 284"/>
              <a:gd name="T75" fmla="*/ 118 h 136"/>
              <a:gd name="T76" fmla="*/ 30 w 284"/>
              <a:gd name="T77" fmla="*/ 92 h 136"/>
              <a:gd name="T78" fmla="*/ 80 w 284"/>
              <a:gd name="T79" fmla="*/ 88 h 136"/>
              <a:gd name="T80" fmla="*/ 110 w 284"/>
              <a:gd name="T81" fmla="*/ 9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35" name="Freeform 9">
            <a:extLst>
              <a:ext uri="{FF2B5EF4-FFF2-40B4-BE49-F238E27FC236}">
                <a16:creationId xmlns:a16="http://schemas.microsoft.com/office/drawing/2014/main" id="{DDFF69A7-7DD5-4E81-AADD-DC25432E6D5A}"/>
              </a:ext>
            </a:extLst>
          </p:cNvPr>
          <p:cNvSpPr>
            <a:spLocks/>
          </p:cNvSpPr>
          <p:nvPr/>
        </p:nvSpPr>
        <p:spPr bwMode="gray">
          <a:xfrm>
            <a:off x="2064811" y="1151501"/>
            <a:ext cx="374624" cy="162537"/>
          </a:xfrm>
          <a:custGeom>
            <a:avLst/>
            <a:gdLst>
              <a:gd name="T0" fmla="*/ 98 w 190"/>
              <a:gd name="T1" fmla="*/ 56 h 82"/>
              <a:gd name="T2" fmla="*/ 80 w 190"/>
              <a:gd name="T3" fmla="*/ 56 h 82"/>
              <a:gd name="T4" fmla="*/ 58 w 190"/>
              <a:gd name="T5" fmla="*/ 56 h 82"/>
              <a:gd name="T6" fmla="*/ 62 w 190"/>
              <a:gd name="T7" fmla="*/ 48 h 82"/>
              <a:gd name="T8" fmla="*/ 52 w 190"/>
              <a:gd name="T9" fmla="*/ 50 h 82"/>
              <a:gd name="T10" fmla="*/ 48 w 190"/>
              <a:gd name="T11" fmla="*/ 58 h 82"/>
              <a:gd name="T12" fmla="*/ 30 w 190"/>
              <a:gd name="T13" fmla="*/ 62 h 82"/>
              <a:gd name="T14" fmla="*/ 20 w 190"/>
              <a:gd name="T15" fmla="*/ 58 h 82"/>
              <a:gd name="T16" fmla="*/ 2 w 190"/>
              <a:gd name="T17" fmla="*/ 56 h 82"/>
              <a:gd name="T18" fmla="*/ 0 w 190"/>
              <a:gd name="T19" fmla="*/ 48 h 82"/>
              <a:gd name="T20" fmla="*/ 18 w 190"/>
              <a:gd name="T21" fmla="*/ 46 h 82"/>
              <a:gd name="T22" fmla="*/ 4 w 190"/>
              <a:gd name="T23" fmla="*/ 42 h 82"/>
              <a:gd name="T24" fmla="*/ 10 w 190"/>
              <a:gd name="T25" fmla="*/ 36 h 82"/>
              <a:gd name="T26" fmla="*/ 34 w 190"/>
              <a:gd name="T27" fmla="*/ 34 h 82"/>
              <a:gd name="T28" fmla="*/ 16 w 190"/>
              <a:gd name="T29" fmla="*/ 30 h 82"/>
              <a:gd name="T30" fmla="*/ 18 w 190"/>
              <a:gd name="T31" fmla="*/ 24 h 82"/>
              <a:gd name="T32" fmla="*/ 26 w 190"/>
              <a:gd name="T33" fmla="*/ 20 h 82"/>
              <a:gd name="T34" fmla="*/ 34 w 190"/>
              <a:gd name="T35" fmla="*/ 16 h 82"/>
              <a:gd name="T36" fmla="*/ 50 w 190"/>
              <a:gd name="T37" fmla="*/ 14 h 82"/>
              <a:gd name="T38" fmla="*/ 58 w 190"/>
              <a:gd name="T39" fmla="*/ 22 h 82"/>
              <a:gd name="T40" fmla="*/ 66 w 190"/>
              <a:gd name="T41" fmla="*/ 20 h 82"/>
              <a:gd name="T42" fmla="*/ 74 w 190"/>
              <a:gd name="T43" fmla="*/ 20 h 82"/>
              <a:gd name="T44" fmla="*/ 88 w 190"/>
              <a:gd name="T45" fmla="*/ 28 h 82"/>
              <a:gd name="T46" fmla="*/ 98 w 190"/>
              <a:gd name="T47" fmla="*/ 36 h 82"/>
              <a:gd name="T48" fmla="*/ 98 w 190"/>
              <a:gd name="T49" fmla="*/ 40 h 82"/>
              <a:gd name="T50" fmla="*/ 98 w 190"/>
              <a:gd name="T51" fmla="*/ 42 h 82"/>
              <a:gd name="T52" fmla="*/ 100 w 190"/>
              <a:gd name="T53" fmla="*/ 44 h 82"/>
              <a:gd name="T54" fmla="*/ 136 w 190"/>
              <a:gd name="T55" fmla="*/ 44 h 82"/>
              <a:gd name="T56" fmla="*/ 136 w 190"/>
              <a:gd name="T57" fmla="*/ 38 h 82"/>
              <a:gd name="T58" fmla="*/ 118 w 190"/>
              <a:gd name="T59" fmla="*/ 34 h 82"/>
              <a:gd name="T60" fmla="*/ 130 w 190"/>
              <a:gd name="T61" fmla="*/ 28 h 82"/>
              <a:gd name="T62" fmla="*/ 128 w 190"/>
              <a:gd name="T63" fmla="*/ 24 h 82"/>
              <a:gd name="T64" fmla="*/ 116 w 190"/>
              <a:gd name="T65" fmla="*/ 20 h 82"/>
              <a:gd name="T66" fmla="*/ 122 w 190"/>
              <a:gd name="T67" fmla="*/ 10 h 82"/>
              <a:gd name="T68" fmla="*/ 130 w 190"/>
              <a:gd name="T69" fmla="*/ 0 h 82"/>
              <a:gd name="T70" fmla="*/ 140 w 190"/>
              <a:gd name="T71" fmla="*/ 2 h 82"/>
              <a:gd name="T72" fmla="*/ 142 w 190"/>
              <a:gd name="T73" fmla="*/ 8 h 82"/>
              <a:gd name="T74" fmla="*/ 148 w 190"/>
              <a:gd name="T75" fmla="*/ 16 h 82"/>
              <a:gd name="T76" fmla="*/ 146 w 190"/>
              <a:gd name="T77" fmla="*/ 22 h 82"/>
              <a:gd name="T78" fmla="*/ 148 w 190"/>
              <a:gd name="T79" fmla="*/ 30 h 82"/>
              <a:gd name="T80" fmla="*/ 162 w 190"/>
              <a:gd name="T81" fmla="*/ 34 h 82"/>
              <a:gd name="T82" fmla="*/ 168 w 190"/>
              <a:gd name="T83" fmla="*/ 34 h 82"/>
              <a:gd name="T84" fmla="*/ 172 w 190"/>
              <a:gd name="T85" fmla="*/ 28 h 82"/>
              <a:gd name="T86" fmla="*/ 184 w 190"/>
              <a:gd name="T87" fmla="*/ 28 h 82"/>
              <a:gd name="T88" fmla="*/ 190 w 190"/>
              <a:gd name="T89" fmla="*/ 34 h 82"/>
              <a:gd name="T90" fmla="*/ 190 w 190"/>
              <a:gd name="T91" fmla="*/ 48 h 82"/>
              <a:gd name="T92" fmla="*/ 182 w 190"/>
              <a:gd name="T93" fmla="*/ 58 h 82"/>
              <a:gd name="T94" fmla="*/ 168 w 190"/>
              <a:gd name="T95" fmla="*/ 64 h 82"/>
              <a:gd name="T96" fmla="*/ 148 w 190"/>
              <a:gd name="T97" fmla="*/ 58 h 82"/>
              <a:gd name="T98" fmla="*/ 134 w 190"/>
              <a:gd name="T99" fmla="*/ 64 h 82"/>
              <a:gd name="T100" fmla="*/ 114 w 190"/>
              <a:gd name="T101" fmla="*/ 66 h 82"/>
              <a:gd name="T102" fmla="*/ 96 w 190"/>
              <a:gd name="T103" fmla="*/ 76 h 82"/>
              <a:gd name="T104" fmla="*/ 74 w 190"/>
              <a:gd name="T105" fmla="*/ 82 h 82"/>
              <a:gd name="T106" fmla="*/ 58 w 190"/>
              <a:gd name="T107" fmla="*/ 78 h 82"/>
              <a:gd name="T108" fmla="*/ 50 w 190"/>
              <a:gd name="T109" fmla="*/ 70 h 82"/>
              <a:gd name="T110" fmla="*/ 62 w 190"/>
              <a:gd name="T111" fmla="*/ 64 h 82"/>
              <a:gd name="T112" fmla="*/ 80 w 190"/>
              <a:gd name="T113" fmla="*/ 64 h 82"/>
              <a:gd name="T114" fmla="*/ 96 w 190"/>
              <a:gd name="T115" fmla="*/ 62 h 82"/>
              <a:gd name="T116" fmla="*/ 98 w 190"/>
              <a:gd name="T117"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36" name="Freeform 10">
            <a:extLst>
              <a:ext uri="{FF2B5EF4-FFF2-40B4-BE49-F238E27FC236}">
                <a16:creationId xmlns:a16="http://schemas.microsoft.com/office/drawing/2014/main" id="{8CAD7C37-F847-4097-80A5-0C3B9B897D00}"/>
              </a:ext>
            </a:extLst>
          </p:cNvPr>
          <p:cNvSpPr>
            <a:spLocks/>
          </p:cNvSpPr>
          <p:nvPr/>
        </p:nvSpPr>
        <p:spPr bwMode="gray">
          <a:xfrm>
            <a:off x="2439435" y="981036"/>
            <a:ext cx="209000" cy="111001"/>
          </a:xfrm>
          <a:custGeom>
            <a:avLst/>
            <a:gdLst>
              <a:gd name="T0" fmla="*/ 0 w 106"/>
              <a:gd name="T1" fmla="*/ 12 h 56"/>
              <a:gd name="T2" fmla="*/ 16 w 106"/>
              <a:gd name="T3" fmla="*/ 16 h 56"/>
              <a:gd name="T4" fmla="*/ 26 w 106"/>
              <a:gd name="T5" fmla="*/ 20 h 56"/>
              <a:gd name="T6" fmla="*/ 34 w 106"/>
              <a:gd name="T7" fmla="*/ 28 h 56"/>
              <a:gd name="T8" fmla="*/ 32 w 106"/>
              <a:gd name="T9" fmla="*/ 30 h 56"/>
              <a:gd name="T10" fmla="*/ 18 w 106"/>
              <a:gd name="T11" fmla="*/ 28 h 56"/>
              <a:gd name="T12" fmla="*/ 10 w 106"/>
              <a:gd name="T13" fmla="*/ 30 h 56"/>
              <a:gd name="T14" fmla="*/ 8 w 106"/>
              <a:gd name="T15" fmla="*/ 40 h 56"/>
              <a:gd name="T16" fmla="*/ 20 w 106"/>
              <a:gd name="T17" fmla="*/ 42 h 56"/>
              <a:gd name="T18" fmla="*/ 34 w 106"/>
              <a:gd name="T19" fmla="*/ 40 h 56"/>
              <a:gd name="T20" fmla="*/ 50 w 106"/>
              <a:gd name="T21" fmla="*/ 38 h 56"/>
              <a:gd name="T22" fmla="*/ 66 w 106"/>
              <a:gd name="T23" fmla="*/ 40 h 56"/>
              <a:gd name="T24" fmla="*/ 74 w 106"/>
              <a:gd name="T25" fmla="*/ 46 h 56"/>
              <a:gd name="T26" fmla="*/ 82 w 106"/>
              <a:gd name="T27" fmla="*/ 56 h 56"/>
              <a:gd name="T28" fmla="*/ 98 w 106"/>
              <a:gd name="T29" fmla="*/ 56 h 56"/>
              <a:gd name="T30" fmla="*/ 106 w 106"/>
              <a:gd name="T31" fmla="*/ 48 h 56"/>
              <a:gd name="T32" fmla="*/ 94 w 106"/>
              <a:gd name="T33" fmla="*/ 38 h 56"/>
              <a:gd name="T34" fmla="*/ 90 w 106"/>
              <a:gd name="T35" fmla="*/ 28 h 56"/>
              <a:gd name="T36" fmla="*/ 80 w 106"/>
              <a:gd name="T37" fmla="*/ 20 h 56"/>
              <a:gd name="T38" fmla="*/ 70 w 106"/>
              <a:gd name="T39" fmla="*/ 18 h 56"/>
              <a:gd name="T40" fmla="*/ 64 w 106"/>
              <a:gd name="T41" fmla="*/ 12 h 56"/>
              <a:gd name="T42" fmla="*/ 50 w 106"/>
              <a:gd name="T43" fmla="*/ 10 h 56"/>
              <a:gd name="T44" fmla="*/ 44 w 106"/>
              <a:gd name="T45" fmla="*/ 20 h 56"/>
              <a:gd name="T46" fmla="*/ 42 w 106"/>
              <a:gd name="T47" fmla="*/ 10 h 56"/>
              <a:gd name="T48" fmla="*/ 40 w 106"/>
              <a:gd name="T49" fmla="*/ 2 h 56"/>
              <a:gd name="T50" fmla="*/ 18 w 106"/>
              <a:gd name="T51" fmla="*/ 0 h 56"/>
              <a:gd name="T52" fmla="*/ 0 w 106"/>
              <a:gd name="T53" fmla="*/ 2 h 56"/>
              <a:gd name="T54" fmla="*/ 0 w 106"/>
              <a:gd name="T5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37" name="Freeform 11">
            <a:extLst>
              <a:ext uri="{FF2B5EF4-FFF2-40B4-BE49-F238E27FC236}">
                <a16:creationId xmlns:a16="http://schemas.microsoft.com/office/drawing/2014/main" id="{563BD35E-B9F3-4DD8-A94C-5ECAE81589E7}"/>
              </a:ext>
            </a:extLst>
          </p:cNvPr>
          <p:cNvSpPr>
            <a:spLocks/>
          </p:cNvSpPr>
          <p:nvPr/>
        </p:nvSpPr>
        <p:spPr bwMode="gray">
          <a:xfrm>
            <a:off x="2470982" y="1163394"/>
            <a:ext cx="220831" cy="111001"/>
          </a:xfrm>
          <a:custGeom>
            <a:avLst/>
            <a:gdLst>
              <a:gd name="T0" fmla="*/ 104 w 112"/>
              <a:gd name="T1" fmla="*/ 52 h 56"/>
              <a:gd name="T2" fmla="*/ 92 w 112"/>
              <a:gd name="T3" fmla="*/ 54 h 56"/>
              <a:gd name="T4" fmla="*/ 70 w 112"/>
              <a:gd name="T5" fmla="*/ 56 h 56"/>
              <a:gd name="T6" fmla="*/ 66 w 112"/>
              <a:gd name="T7" fmla="*/ 44 h 56"/>
              <a:gd name="T8" fmla="*/ 74 w 112"/>
              <a:gd name="T9" fmla="*/ 36 h 56"/>
              <a:gd name="T10" fmla="*/ 68 w 112"/>
              <a:gd name="T11" fmla="*/ 36 h 56"/>
              <a:gd name="T12" fmla="*/ 58 w 112"/>
              <a:gd name="T13" fmla="*/ 34 h 56"/>
              <a:gd name="T14" fmla="*/ 48 w 112"/>
              <a:gd name="T15" fmla="*/ 34 h 56"/>
              <a:gd name="T16" fmla="*/ 36 w 112"/>
              <a:gd name="T17" fmla="*/ 38 h 56"/>
              <a:gd name="T18" fmla="*/ 26 w 112"/>
              <a:gd name="T19" fmla="*/ 34 h 56"/>
              <a:gd name="T20" fmla="*/ 8 w 112"/>
              <a:gd name="T21" fmla="*/ 20 h 56"/>
              <a:gd name="T22" fmla="*/ 0 w 112"/>
              <a:gd name="T23" fmla="*/ 4 h 56"/>
              <a:gd name="T24" fmla="*/ 8 w 112"/>
              <a:gd name="T25" fmla="*/ 0 h 56"/>
              <a:gd name="T26" fmla="*/ 18 w 112"/>
              <a:gd name="T27" fmla="*/ 6 h 56"/>
              <a:gd name="T28" fmla="*/ 26 w 112"/>
              <a:gd name="T29" fmla="*/ 14 h 56"/>
              <a:gd name="T30" fmla="*/ 40 w 112"/>
              <a:gd name="T31" fmla="*/ 26 h 56"/>
              <a:gd name="T32" fmla="*/ 48 w 112"/>
              <a:gd name="T33" fmla="*/ 24 h 56"/>
              <a:gd name="T34" fmla="*/ 40 w 112"/>
              <a:gd name="T35" fmla="*/ 16 h 56"/>
              <a:gd name="T36" fmla="*/ 40 w 112"/>
              <a:gd name="T37" fmla="*/ 10 h 56"/>
              <a:gd name="T38" fmla="*/ 48 w 112"/>
              <a:gd name="T39" fmla="*/ 8 h 56"/>
              <a:gd name="T40" fmla="*/ 58 w 112"/>
              <a:gd name="T41" fmla="*/ 16 h 56"/>
              <a:gd name="T42" fmla="*/ 70 w 112"/>
              <a:gd name="T43" fmla="*/ 26 h 56"/>
              <a:gd name="T44" fmla="*/ 74 w 112"/>
              <a:gd name="T45" fmla="*/ 20 h 56"/>
              <a:gd name="T46" fmla="*/ 68 w 112"/>
              <a:gd name="T47" fmla="*/ 12 h 56"/>
              <a:gd name="T48" fmla="*/ 62 w 112"/>
              <a:gd name="T49" fmla="*/ 4 h 56"/>
              <a:gd name="T50" fmla="*/ 64 w 112"/>
              <a:gd name="T51" fmla="*/ 0 h 56"/>
              <a:gd name="T52" fmla="*/ 78 w 112"/>
              <a:gd name="T53" fmla="*/ 2 h 56"/>
              <a:gd name="T54" fmla="*/ 84 w 112"/>
              <a:gd name="T55" fmla="*/ 8 h 56"/>
              <a:gd name="T56" fmla="*/ 92 w 112"/>
              <a:gd name="T57" fmla="*/ 4 h 56"/>
              <a:gd name="T58" fmla="*/ 104 w 112"/>
              <a:gd name="T59" fmla="*/ 4 h 56"/>
              <a:gd name="T60" fmla="*/ 108 w 112"/>
              <a:gd name="T61" fmla="*/ 10 h 56"/>
              <a:gd name="T62" fmla="*/ 110 w 112"/>
              <a:gd name="T63" fmla="*/ 28 h 56"/>
              <a:gd name="T64" fmla="*/ 112 w 112"/>
              <a:gd name="T65" fmla="*/ 36 h 56"/>
              <a:gd name="T66" fmla="*/ 104 w 112"/>
              <a:gd name="T67" fmla="*/ 40 h 56"/>
              <a:gd name="T68" fmla="*/ 104 w 112"/>
              <a:gd name="T6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38" name="Freeform 12">
            <a:extLst>
              <a:ext uri="{FF2B5EF4-FFF2-40B4-BE49-F238E27FC236}">
                <a16:creationId xmlns:a16="http://schemas.microsoft.com/office/drawing/2014/main" id="{BE52E3FE-4ADC-41C2-8BE7-38362B513F4C}"/>
              </a:ext>
            </a:extLst>
          </p:cNvPr>
          <p:cNvSpPr>
            <a:spLocks/>
          </p:cNvSpPr>
          <p:nvPr/>
        </p:nvSpPr>
        <p:spPr bwMode="gray">
          <a:xfrm>
            <a:off x="2719416" y="1135644"/>
            <a:ext cx="532359" cy="166502"/>
          </a:xfrm>
          <a:custGeom>
            <a:avLst/>
            <a:gdLst>
              <a:gd name="T0" fmla="*/ 48 w 270"/>
              <a:gd name="T1" fmla="*/ 26 h 84"/>
              <a:gd name="T2" fmla="*/ 34 w 270"/>
              <a:gd name="T3" fmla="*/ 28 h 84"/>
              <a:gd name="T4" fmla="*/ 20 w 270"/>
              <a:gd name="T5" fmla="*/ 26 h 84"/>
              <a:gd name="T6" fmla="*/ 6 w 270"/>
              <a:gd name="T7" fmla="*/ 20 h 84"/>
              <a:gd name="T8" fmla="*/ 0 w 270"/>
              <a:gd name="T9" fmla="*/ 14 h 84"/>
              <a:gd name="T10" fmla="*/ 2 w 270"/>
              <a:gd name="T11" fmla="*/ 4 h 84"/>
              <a:gd name="T12" fmla="*/ 14 w 270"/>
              <a:gd name="T13" fmla="*/ 0 h 84"/>
              <a:gd name="T14" fmla="*/ 32 w 270"/>
              <a:gd name="T15" fmla="*/ 6 h 84"/>
              <a:gd name="T16" fmla="*/ 48 w 270"/>
              <a:gd name="T17" fmla="*/ 10 h 84"/>
              <a:gd name="T18" fmla="*/ 54 w 270"/>
              <a:gd name="T19" fmla="*/ 18 h 84"/>
              <a:gd name="T20" fmla="*/ 70 w 270"/>
              <a:gd name="T21" fmla="*/ 18 h 84"/>
              <a:gd name="T22" fmla="*/ 88 w 270"/>
              <a:gd name="T23" fmla="*/ 14 h 84"/>
              <a:gd name="T24" fmla="*/ 96 w 270"/>
              <a:gd name="T25" fmla="*/ 24 h 84"/>
              <a:gd name="T26" fmla="*/ 96 w 270"/>
              <a:gd name="T27" fmla="*/ 34 h 84"/>
              <a:gd name="T28" fmla="*/ 100 w 270"/>
              <a:gd name="T29" fmla="*/ 40 h 84"/>
              <a:gd name="T30" fmla="*/ 120 w 270"/>
              <a:gd name="T31" fmla="*/ 52 h 84"/>
              <a:gd name="T32" fmla="*/ 150 w 270"/>
              <a:gd name="T33" fmla="*/ 52 h 84"/>
              <a:gd name="T34" fmla="*/ 172 w 270"/>
              <a:gd name="T35" fmla="*/ 54 h 84"/>
              <a:gd name="T36" fmla="*/ 198 w 270"/>
              <a:gd name="T37" fmla="*/ 44 h 84"/>
              <a:gd name="T38" fmla="*/ 236 w 270"/>
              <a:gd name="T39" fmla="*/ 46 h 84"/>
              <a:gd name="T40" fmla="*/ 256 w 270"/>
              <a:gd name="T41" fmla="*/ 50 h 84"/>
              <a:gd name="T42" fmla="*/ 270 w 270"/>
              <a:gd name="T43" fmla="*/ 56 h 84"/>
              <a:gd name="T44" fmla="*/ 268 w 270"/>
              <a:gd name="T45" fmla="*/ 66 h 84"/>
              <a:gd name="T46" fmla="*/ 262 w 270"/>
              <a:gd name="T47" fmla="*/ 70 h 84"/>
              <a:gd name="T48" fmla="*/ 260 w 270"/>
              <a:gd name="T49" fmla="*/ 82 h 84"/>
              <a:gd name="T50" fmla="*/ 222 w 270"/>
              <a:gd name="T51" fmla="*/ 84 h 84"/>
              <a:gd name="T52" fmla="*/ 212 w 270"/>
              <a:gd name="T53" fmla="*/ 76 h 84"/>
              <a:gd name="T54" fmla="*/ 206 w 270"/>
              <a:gd name="T55" fmla="*/ 84 h 84"/>
              <a:gd name="T56" fmla="*/ 132 w 270"/>
              <a:gd name="T57" fmla="*/ 84 h 84"/>
              <a:gd name="T58" fmla="*/ 130 w 270"/>
              <a:gd name="T59" fmla="*/ 74 h 84"/>
              <a:gd name="T60" fmla="*/ 126 w 270"/>
              <a:gd name="T61" fmla="*/ 72 h 84"/>
              <a:gd name="T62" fmla="*/ 120 w 270"/>
              <a:gd name="T63" fmla="*/ 78 h 84"/>
              <a:gd name="T64" fmla="*/ 116 w 270"/>
              <a:gd name="T65" fmla="*/ 84 h 84"/>
              <a:gd name="T66" fmla="*/ 92 w 270"/>
              <a:gd name="T67" fmla="*/ 80 h 84"/>
              <a:gd name="T68" fmla="*/ 88 w 270"/>
              <a:gd name="T69" fmla="*/ 74 h 84"/>
              <a:gd name="T70" fmla="*/ 84 w 270"/>
              <a:gd name="T71" fmla="*/ 78 h 84"/>
              <a:gd name="T72" fmla="*/ 78 w 270"/>
              <a:gd name="T73" fmla="*/ 78 h 84"/>
              <a:gd name="T74" fmla="*/ 72 w 270"/>
              <a:gd name="T75" fmla="*/ 70 h 84"/>
              <a:gd name="T76" fmla="*/ 68 w 270"/>
              <a:gd name="T77" fmla="*/ 58 h 84"/>
              <a:gd name="T78" fmla="*/ 68 w 270"/>
              <a:gd name="T79" fmla="*/ 54 h 84"/>
              <a:gd name="T80" fmla="*/ 72 w 270"/>
              <a:gd name="T81" fmla="*/ 48 h 84"/>
              <a:gd name="T82" fmla="*/ 64 w 270"/>
              <a:gd name="T83" fmla="*/ 38 h 84"/>
              <a:gd name="T84" fmla="*/ 58 w 270"/>
              <a:gd name="T85" fmla="*/ 28 h 84"/>
              <a:gd name="T86" fmla="*/ 48 w 270"/>
              <a:gd name="T87"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39" name="Freeform 13">
            <a:extLst>
              <a:ext uri="{FF2B5EF4-FFF2-40B4-BE49-F238E27FC236}">
                <a16:creationId xmlns:a16="http://schemas.microsoft.com/office/drawing/2014/main" id="{B0F2475A-63E7-41FA-B682-9E7649504009}"/>
              </a:ext>
            </a:extLst>
          </p:cNvPr>
          <p:cNvSpPr>
            <a:spLocks/>
          </p:cNvSpPr>
          <p:nvPr/>
        </p:nvSpPr>
        <p:spPr bwMode="gray">
          <a:xfrm>
            <a:off x="2747021" y="1329894"/>
            <a:ext cx="177454" cy="126858"/>
          </a:xfrm>
          <a:custGeom>
            <a:avLst/>
            <a:gdLst>
              <a:gd name="T0" fmla="*/ 8 w 90"/>
              <a:gd name="T1" fmla="*/ 2 h 64"/>
              <a:gd name="T2" fmla="*/ 0 w 90"/>
              <a:gd name="T3" fmla="*/ 14 h 64"/>
              <a:gd name="T4" fmla="*/ 4 w 90"/>
              <a:gd name="T5" fmla="*/ 36 h 64"/>
              <a:gd name="T6" fmla="*/ 8 w 90"/>
              <a:gd name="T7" fmla="*/ 50 h 64"/>
              <a:gd name="T8" fmla="*/ 12 w 90"/>
              <a:gd name="T9" fmla="*/ 62 h 64"/>
              <a:gd name="T10" fmla="*/ 24 w 90"/>
              <a:gd name="T11" fmla="*/ 64 h 64"/>
              <a:gd name="T12" fmla="*/ 34 w 90"/>
              <a:gd name="T13" fmla="*/ 52 h 64"/>
              <a:gd name="T14" fmla="*/ 30 w 90"/>
              <a:gd name="T15" fmla="*/ 42 h 64"/>
              <a:gd name="T16" fmla="*/ 42 w 90"/>
              <a:gd name="T17" fmla="*/ 40 h 64"/>
              <a:gd name="T18" fmla="*/ 60 w 90"/>
              <a:gd name="T19" fmla="*/ 40 h 64"/>
              <a:gd name="T20" fmla="*/ 78 w 90"/>
              <a:gd name="T21" fmla="*/ 18 h 64"/>
              <a:gd name="T22" fmla="*/ 90 w 90"/>
              <a:gd name="T23" fmla="*/ 2 h 64"/>
              <a:gd name="T24" fmla="*/ 60 w 90"/>
              <a:gd name="T25" fmla="*/ 2 h 64"/>
              <a:gd name="T26" fmla="*/ 42 w 90"/>
              <a:gd name="T27" fmla="*/ 0 h 64"/>
              <a:gd name="T28" fmla="*/ 20 w 90"/>
              <a:gd name="T29" fmla="*/ 0 h 64"/>
              <a:gd name="T30" fmla="*/ 8 w 90"/>
              <a:gd name="T31"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0" name="Freeform 14">
            <a:extLst>
              <a:ext uri="{FF2B5EF4-FFF2-40B4-BE49-F238E27FC236}">
                <a16:creationId xmlns:a16="http://schemas.microsoft.com/office/drawing/2014/main" id="{B54EF728-3FB3-4502-A7D9-D55EE97DCB79}"/>
              </a:ext>
            </a:extLst>
          </p:cNvPr>
          <p:cNvSpPr>
            <a:spLocks/>
          </p:cNvSpPr>
          <p:nvPr/>
        </p:nvSpPr>
        <p:spPr bwMode="gray">
          <a:xfrm>
            <a:off x="2865322" y="699568"/>
            <a:ext cx="966134" cy="499503"/>
          </a:xfrm>
          <a:custGeom>
            <a:avLst/>
            <a:gdLst>
              <a:gd name="T0" fmla="*/ 370 w 490"/>
              <a:gd name="T1" fmla="*/ 94 h 252"/>
              <a:gd name="T2" fmla="*/ 324 w 490"/>
              <a:gd name="T3" fmla="*/ 130 h 252"/>
              <a:gd name="T4" fmla="*/ 280 w 490"/>
              <a:gd name="T5" fmla="*/ 126 h 252"/>
              <a:gd name="T6" fmla="*/ 296 w 490"/>
              <a:gd name="T7" fmla="*/ 138 h 252"/>
              <a:gd name="T8" fmla="*/ 264 w 490"/>
              <a:gd name="T9" fmla="*/ 140 h 252"/>
              <a:gd name="T10" fmla="*/ 254 w 490"/>
              <a:gd name="T11" fmla="*/ 148 h 252"/>
              <a:gd name="T12" fmla="*/ 254 w 490"/>
              <a:gd name="T13" fmla="*/ 154 h 252"/>
              <a:gd name="T14" fmla="*/ 268 w 490"/>
              <a:gd name="T15" fmla="*/ 170 h 252"/>
              <a:gd name="T16" fmla="*/ 260 w 490"/>
              <a:gd name="T17" fmla="*/ 184 h 252"/>
              <a:gd name="T18" fmla="*/ 220 w 490"/>
              <a:gd name="T19" fmla="*/ 206 h 252"/>
              <a:gd name="T20" fmla="*/ 164 w 490"/>
              <a:gd name="T21" fmla="*/ 216 h 252"/>
              <a:gd name="T22" fmla="*/ 206 w 490"/>
              <a:gd name="T23" fmla="*/ 232 h 252"/>
              <a:gd name="T24" fmla="*/ 224 w 490"/>
              <a:gd name="T25" fmla="*/ 236 h 252"/>
              <a:gd name="T26" fmla="*/ 172 w 490"/>
              <a:gd name="T27" fmla="*/ 252 h 252"/>
              <a:gd name="T28" fmla="*/ 138 w 490"/>
              <a:gd name="T29" fmla="*/ 238 h 252"/>
              <a:gd name="T30" fmla="*/ 88 w 490"/>
              <a:gd name="T31" fmla="*/ 244 h 252"/>
              <a:gd name="T32" fmla="*/ 62 w 490"/>
              <a:gd name="T33" fmla="*/ 244 h 252"/>
              <a:gd name="T34" fmla="*/ 42 w 490"/>
              <a:gd name="T35" fmla="*/ 224 h 252"/>
              <a:gd name="T36" fmla="*/ 80 w 490"/>
              <a:gd name="T37" fmla="*/ 212 h 252"/>
              <a:gd name="T38" fmla="*/ 88 w 490"/>
              <a:gd name="T39" fmla="*/ 196 h 252"/>
              <a:gd name="T40" fmla="*/ 132 w 490"/>
              <a:gd name="T41" fmla="*/ 212 h 252"/>
              <a:gd name="T42" fmla="*/ 140 w 490"/>
              <a:gd name="T43" fmla="*/ 194 h 252"/>
              <a:gd name="T44" fmla="*/ 108 w 490"/>
              <a:gd name="T45" fmla="*/ 194 h 252"/>
              <a:gd name="T46" fmla="*/ 106 w 490"/>
              <a:gd name="T47" fmla="*/ 180 h 252"/>
              <a:gd name="T48" fmla="*/ 68 w 490"/>
              <a:gd name="T49" fmla="*/ 176 h 252"/>
              <a:gd name="T50" fmla="*/ 114 w 490"/>
              <a:gd name="T51" fmla="*/ 160 h 252"/>
              <a:gd name="T52" fmla="*/ 160 w 490"/>
              <a:gd name="T53" fmla="*/ 158 h 252"/>
              <a:gd name="T54" fmla="*/ 114 w 490"/>
              <a:gd name="T55" fmla="*/ 138 h 252"/>
              <a:gd name="T56" fmla="*/ 86 w 490"/>
              <a:gd name="T57" fmla="*/ 114 h 252"/>
              <a:gd name="T58" fmla="*/ 144 w 490"/>
              <a:gd name="T59" fmla="*/ 120 h 252"/>
              <a:gd name="T60" fmla="*/ 166 w 490"/>
              <a:gd name="T61" fmla="*/ 126 h 252"/>
              <a:gd name="T62" fmla="*/ 168 w 490"/>
              <a:gd name="T63" fmla="*/ 104 h 252"/>
              <a:gd name="T64" fmla="*/ 208 w 490"/>
              <a:gd name="T65" fmla="*/ 86 h 252"/>
              <a:gd name="T66" fmla="*/ 226 w 490"/>
              <a:gd name="T67" fmla="*/ 68 h 252"/>
              <a:gd name="T68" fmla="*/ 162 w 490"/>
              <a:gd name="T69" fmla="*/ 96 h 252"/>
              <a:gd name="T70" fmla="*/ 128 w 490"/>
              <a:gd name="T71" fmla="*/ 100 h 252"/>
              <a:gd name="T72" fmla="*/ 98 w 490"/>
              <a:gd name="T73" fmla="*/ 82 h 252"/>
              <a:gd name="T74" fmla="*/ 62 w 490"/>
              <a:gd name="T75" fmla="*/ 78 h 252"/>
              <a:gd name="T76" fmla="*/ 48 w 490"/>
              <a:gd name="T77" fmla="*/ 66 h 252"/>
              <a:gd name="T78" fmla="*/ 32 w 490"/>
              <a:gd name="T79" fmla="*/ 66 h 252"/>
              <a:gd name="T80" fmla="*/ 20 w 490"/>
              <a:gd name="T81" fmla="*/ 56 h 252"/>
              <a:gd name="T82" fmla="*/ 36 w 490"/>
              <a:gd name="T83" fmla="*/ 50 h 252"/>
              <a:gd name="T84" fmla="*/ 80 w 490"/>
              <a:gd name="T85" fmla="*/ 46 h 252"/>
              <a:gd name="T86" fmla="*/ 102 w 490"/>
              <a:gd name="T87" fmla="*/ 28 h 252"/>
              <a:gd name="T88" fmla="*/ 168 w 490"/>
              <a:gd name="T89" fmla="*/ 40 h 252"/>
              <a:gd name="T90" fmla="*/ 164 w 490"/>
              <a:gd name="T91" fmla="*/ 18 h 252"/>
              <a:gd name="T92" fmla="*/ 216 w 490"/>
              <a:gd name="T93" fmla="*/ 10 h 252"/>
              <a:gd name="T94" fmla="*/ 254 w 490"/>
              <a:gd name="T95" fmla="*/ 22 h 252"/>
              <a:gd name="T96" fmla="*/ 278 w 490"/>
              <a:gd name="T97" fmla="*/ 4 h 252"/>
              <a:gd name="T98" fmla="*/ 298 w 490"/>
              <a:gd name="T99" fmla="*/ 2 h 252"/>
              <a:gd name="T100" fmla="*/ 350 w 490"/>
              <a:gd name="T101" fmla="*/ 2 h 252"/>
              <a:gd name="T102" fmla="*/ 388 w 490"/>
              <a:gd name="T103" fmla="*/ 16 h 252"/>
              <a:gd name="T104" fmla="*/ 452 w 490"/>
              <a:gd name="T105" fmla="*/ 14 h 252"/>
              <a:gd name="T106" fmla="*/ 482 w 490"/>
              <a:gd name="T107" fmla="*/ 40 h 252"/>
              <a:gd name="T108" fmla="*/ 376 w 490"/>
              <a:gd name="T109" fmla="*/ 62 h 252"/>
              <a:gd name="T110" fmla="*/ 398 w 490"/>
              <a:gd name="T111" fmla="*/ 7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1" name="Freeform 15">
            <a:extLst>
              <a:ext uri="{FF2B5EF4-FFF2-40B4-BE49-F238E27FC236}">
                <a16:creationId xmlns:a16="http://schemas.microsoft.com/office/drawing/2014/main" id="{616D1BD9-FD7C-42C3-BA09-93EA217250E6}"/>
              </a:ext>
            </a:extLst>
          </p:cNvPr>
          <p:cNvSpPr>
            <a:spLocks/>
          </p:cNvSpPr>
          <p:nvPr/>
        </p:nvSpPr>
        <p:spPr bwMode="gray">
          <a:xfrm>
            <a:off x="3874832" y="2459724"/>
            <a:ext cx="216887" cy="198216"/>
          </a:xfrm>
          <a:custGeom>
            <a:avLst/>
            <a:gdLst>
              <a:gd name="T0" fmla="*/ 30 w 110"/>
              <a:gd name="T1" fmla="*/ 36 h 100"/>
              <a:gd name="T2" fmla="*/ 40 w 110"/>
              <a:gd name="T3" fmla="*/ 20 h 100"/>
              <a:gd name="T4" fmla="*/ 54 w 110"/>
              <a:gd name="T5" fmla="*/ 6 h 100"/>
              <a:gd name="T6" fmla="*/ 66 w 110"/>
              <a:gd name="T7" fmla="*/ 0 h 100"/>
              <a:gd name="T8" fmla="*/ 62 w 110"/>
              <a:gd name="T9" fmla="*/ 8 h 100"/>
              <a:gd name="T10" fmla="*/ 58 w 110"/>
              <a:gd name="T11" fmla="*/ 20 h 100"/>
              <a:gd name="T12" fmla="*/ 62 w 110"/>
              <a:gd name="T13" fmla="*/ 34 h 100"/>
              <a:gd name="T14" fmla="*/ 72 w 110"/>
              <a:gd name="T15" fmla="*/ 44 h 100"/>
              <a:gd name="T16" fmla="*/ 82 w 110"/>
              <a:gd name="T17" fmla="*/ 38 h 100"/>
              <a:gd name="T18" fmla="*/ 86 w 110"/>
              <a:gd name="T19" fmla="*/ 44 h 100"/>
              <a:gd name="T20" fmla="*/ 94 w 110"/>
              <a:gd name="T21" fmla="*/ 46 h 100"/>
              <a:gd name="T22" fmla="*/ 90 w 110"/>
              <a:gd name="T23" fmla="*/ 54 h 100"/>
              <a:gd name="T24" fmla="*/ 100 w 110"/>
              <a:gd name="T25" fmla="*/ 64 h 100"/>
              <a:gd name="T26" fmla="*/ 106 w 110"/>
              <a:gd name="T27" fmla="*/ 66 h 100"/>
              <a:gd name="T28" fmla="*/ 108 w 110"/>
              <a:gd name="T29" fmla="*/ 74 h 100"/>
              <a:gd name="T30" fmla="*/ 110 w 110"/>
              <a:gd name="T31" fmla="*/ 86 h 100"/>
              <a:gd name="T32" fmla="*/ 106 w 110"/>
              <a:gd name="T33" fmla="*/ 96 h 100"/>
              <a:gd name="T34" fmla="*/ 92 w 110"/>
              <a:gd name="T35" fmla="*/ 100 h 100"/>
              <a:gd name="T36" fmla="*/ 86 w 110"/>
              <a:gd name="T37" fmla="*/ 90 h 100"/>
              <a:gd name="T38" fmla="*/ 78 w 110"/>
              <a:gd name="T39" fmla="*/ 82 h 100"/>
              <a:gd name="T40" fmla="*/ 72 w 110"/>
              <a:gd name="T41" fmla="*/ 88 h 100"/>
              <a:gd name="T42" fmla="*/ 70 w 110"/>
              <a:gd name="T43" fmla="*/ 94 h 100"/>
              <a:gd name="T44" fmla="*/ 60 w 110"/>
              <a:gd name="T45" fmla="*/ 90 h 100"/>
              <a:gd name="T46" fmla="*/ 58 w 110"/>
              <a:gd name="T47" fmla="*/ 78 h 100"/>
              <a:gd name="T48" fmla="*/ 30 w 110"/>
              <a:gd name="T49" fmla="*/ 82 h 100"/>
              <a:gd name="T50" fmla="*/ 0 w 110"/>
              <a:gd name="T51" fmla="*/ 80 h 100"/>
              <a:gd name="T52" fmla="*/ 2 w 110"/>
              <a:gd name="T53" fmla="*/ 66 h 100"/>
              <a:gd name="T54" fmla="*/ 16 w 110"/>
              <a:gd name="T55" fmla="*/ 52 h 100"/>
              <a:gd name="T56" fmla="*/ 22 w 110"/>
              <a:gd name="T57" fmla="*/ 44 h 100"/>
              <a:gd name="T58" fmla="*/ 30 w 110"/>
              <a:gd name="T5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2" name="Freeform 16">
            <a:extLst>
              <a:ext uri="{FF2B5EF4-FFF2-40B4-BE49-F238E27FC236}">
                <a16:creationId xmlns:a16="http://schemas.microsoft.com/office/drawing/2014/main" id="{0FF26516-AA39-447F-83A3-3896D80ADD43}"/>
              </a:ext>
            </a:extLst>
          </p:cNvPr>
          <p:cNvSpPr>
            <a:spLocks/>
          </p:cNvSpPr>
          <p:nvPr/>
        </p:nvSpPr>
        <p:spPr bwMode="gray">
          <a:xfrm>
            <a:off x="1331340" y="1468646"/>
            <a:ext cx="2661794" cy="1367689"/>
          </a:xfrm>
          <a:custGeom>
            <a:avLst/>
            <a:gdLst>
              <a:gd name="T0" fmla="*/ 1210 w 1350"/>
              <a:gd name="T1" fmla="*/ 602 h 690"/>
              <a:gd name="T2" fmla="*/ 1278 w 1350"/>
              <a:gd name="T3" fmla="*/ 596 h 690"/>
              <a:gd name="T4" fmla="*/ 1258 w 1350"/>
              <a:gd name="T5" fmla="*/ 630 h 690"/>
              <a:gd name="T6" fmla="*/ 1188 w 1350"/>
              <a:gd name="T7" fmla="*/ 656 h 690"/>
              <a:gd name="T8" fmla="*/ 1214 w 1350"/>
              <a:gd name="T9" fmla="*/ 620 h 690"/>
              <a:gd name="T10" fmla="*/ 1160 w 1350"/>
              <a:gd name="T11" fmla="*/ 612 h 690"/>
              <a:gd name="T12" fmla="*/ 1118 w 1350"/>
              <a:gd name="T13" fmla="*/ 612 h 690"/>
              <a:gd name="T14" fmla="*/ 1014 w 1350"/>
              <a:gd name="T15" fmla="*/ 652 h 690"/>
              <a:gd name="T16" fmla="*/ 980 w 1350"/>
              <a:gd name="T17" fmla="*/ 668 h 690"/>
              <a:gd name="T18" fmla="*/ 920 w 1350"/>
              <a:gd name="T19" fmla="*/ 688 h 690"/>
              <a:gd name="T20" fmla="*/ 940 w 1350"/>
              <a:gd name="T21" fmla="*/ 648 h 690"/>
              <a:gd name="T22" fmla="*/ 962 w 1350"/>
              <a:gd name="T23" fmla="*/ 622 h 690"/>
              <a:gd name="T24" fmla="*/ 892 w 1350"/>
              <a:gd name="T25" fmla="*/ 590 h 690"/>
              <a:gd name="T26" fmla="*/ 844 w 1350"/>
              <a:gd name="T27" fmla="*/ 554 h 690"/>
              <a:gd name="T28" fmla="*/ 786 w 1350"/>
              <a:gd name="T29" fmla="*/ 568 h 690"/>
              <a:gd name="T30" fmla="*/ 722 w 1350"/>
              <a:gd name="T31" fmla="*/ 544 h 690"/>
              <a:gd name="T32" fmla="*/ 250 w 1350"/>
              <a:gd name="T33" fmla="*/ 516 h 690"/>
              <a:gd name="T34" fmla="*/ 208 w 1350"/>
              <a:gd name="T35" fmla="*/ 486 h 690"/>
              <a:gd name="T36" fmla="*/ 194 w 1350"/>
              <a:gd name="T37" fmla="*/ 448 h 690"/>
              <a:gd name="T38" fmla="*/ 180 w 1350"/>
              <a:gd name="T39" fmla="*/ 420 h 690"/>
              <a:gd name="T40" fmla="*/ 136 w 1350"/>
              <a:gd name="T41" fmla="*/ 372 h 690"/>
              <a:gd name="T42" fmla="*/ 58 w 1350"/>
              <a:gd name="T43" fmla="*/ 330 h 690"/>
              <a:gd name="T44" fmla="*/ 18 w 1350"/>
              <a:gd name="T45" fmla="*/ 64 h 690"/>
              <a:gd name="T46" fmla="*/ 138 w 1350"/>
              <a:gd name="T47" fmla="*/ 60 h 690"/>
              <a:gd name="T48" fmla="*/ 230 w 1350"/>
              <a:gd name="T49" fmla="*/ 64 h 690"/>
              <a:gd name="T50" fmla="*/ 328 w 1350"/>
              <a:gd name="T51" fmla="*/ 66 h 690"/>
              <a:gd name="T52" fmla="*/ 410 w 1350"/>
              <a:gd name="T53" fmla="*/ 110 h 690"/>
              <a:gd name="T54" fmla="*/ 528 w 1350"/>
              <a:gd name="T55" fmla="*/ 142 h 690"/>
              <a:gd name="T56" fmla="*/ 600 w 1350"/>
              <a:gd name="T57" fmla="*/ 112 h 690"/>
              <a:gd name="T58" fmla="*/ 676 w 1350"/>
              <a:gd name="T59" fmla="*/ 106 h 690"/>
              <a:gd name="T60" fmla="*/ 716 w 1350"/>
              <a:gd name="T61" fmla="*/ 134 h 690"/>
              <a:gd name="T62" fmla="*/ 740 w 1350"/>
              <a:gd name="T63" fmla="*/ 64 h 690"/>
              <a:gd name="T64" fmla="*/ 718 w 1350"/>
              <a:gd name="T65" fmla="*/ 12 h 690"/>
              <a:gd name="T66" fmla="*/ 776 w 1350"/>
              <a:gd name="T67" fmla="*/ 48 h 690"/>
              <a:gd name="T68" fmla="*/ 812 w 1350"/>
              <a:gd name="T69" fmla="*/ 98 h 690"/>
              <a:gd name="T70" fmla="*/ 834 w 1350"/>
              <a:gd name="T71" fmla="*/ 112 h 690"/>
              <a:gd name="T72" fmla="*/ 886 w 1350"/>
              <a:gd name="T73" fmla="*/ 74 h 690"/>
              <a:gd name="T74" fmla="*/ 940 w 1350"/>
              <a:gd name="T75" fmla="*/ 94 h 690"/>
              <a:gd name="T76" fmla="*/ 916 w 1350"/>
              <a:gd name="T77" fmla="*/ 152 h 690"/>
              <a:gd name="T78" fmla="*/ 870 w 1350"/>
              <a:gd name="T79" fmla="*/ 156 h 690"/>
              <a:gd name="T80" fmla="*/ 816 w 1350"/>
              <a:gd name="T81" fmla="*/ 172 h 690"/>
              <a:gd name="T82" fmla="*/ 830 w 1350"/>
              <a:gd name="T83" fmla="*/ 210 h 690"/>
              <a:gd name="T84" fmla="*/ 778 w 1350"/>
              <a:gd name="T85" fmla="*/ 222 h 690"/>
              <a:gd name="T86" fmla="*/ 736 w 1350"/>
              <a:gd name="T87" fmla="*/ 336 h 690"/>
              <a:gd name="T88" fmla="*/ 800 w 1350"/>
              <a:gd name="T89" fmla="*/ 374 h 690"/>
              <a:gd name="T90" fmla="*/ 904 w 1350"/>
              <a:gd name="T91" fmla="*/ 418 h 690"/>
              <a:gd name="T92" fmla="*/ 944 w 1350"/>
              <a:gd name="T93" fmla="*/ 484 h 690"/>
              <a:gd name="T94" fmla="*/ 984 w 1350"/>
              <a:gd name="T95" fmla="*/ 462 h 690"/>
              <a:gd name="T96" fmla="*/ 1020 w 1350"/>
              <a:gd name="T97" fmla="*/ 372 h 690"/>
              <a:gd name="T98" fmla="*/ 1004 w 1350"/>
              <a:gd name="T99" fmla="*/ 304 h 690"/>
              <a:gd name="T100" fmla="*/ 1044 w 1350"/>
              <a:gd name="T101" fmla="*/ 258 h 690"/>
              <a:gd name="T102" fmla="*/ 1134 w 1350"/>
              <a:gd name="T103" fmla="*/ 290 h 690"/>
              <a:gd name="T104" fmla="*/ 1168 w 1350"/>
              <a:gd name="T105" fmla="*/ 352 h 690"/>
              <a:gd name="T106" fmla="*/ 1228 w 1350"/>
              <a:gd name="T107" fmla="*/ 328 h 690"/>
              <a:gd name="T108" fmla="*/ 1256 w 1350"/>
              <a:gd name="T109" fmla="*/ 398 h 690"/>
              <a:gd name="T110" fmla="*/ 1318 w 1350"/>
              <a:gd name="T111" fmla="*/ 430 h 690"/>
              <a:gd name="T112" fmla="*/ 1284 w 1350"/>
              <a:gd name="T113" fmla="*/ 458 h 690"/>
              <a:gd name="T114" fmla="*/ 1348 w 1350"/>
              <a:gd name="T115" fmla="*/ 458 h 690"/>
              <a:gd name="T116" fmla="*/ 1286 w 1350"/>
              <a:gd name="T117" fmla="*/ 524 h 690"/>
              <a:gd name="T118" fmla="*/ 1152 w 1350"/>
              <a:gd name="T119" fmla="*/ 548 h 690"/>
              <a:gd name="T120" fmla="*/ 1116 w 1350"/>
              <a:gd name="T121" fmla="*/ 590 h 690"/>
              <a:gd name="T122" fmla="*/ 1202 w 1350"/>
              <a:gd name="T123" fmla="*/ 54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3" name="Freeform 17">
            <a:extLst>
              <a:ext uri="{FF2B5EF4-FFF2-40B4-BE49-F238E27FC236}">
                <a16:creationId xmlns:a16="http://schemas.microsoft.com/office/drawing/2014/main" id="{10AA9B25-7833-4FCE-82A5-DE6D7B767CEF}"/>
              </a:ext>
            </a:extLst>
          </p:cNvPr>
          <p:cNvSpPr>
            <a:spLocks/>
          </p:cNvSpPr>
          <p:nvPr/>
        </p:nvSpPr>
        <p:spPr bwMode="gray">
          <a:xfrm>
            <a:off x="2396058" y="1349716"/>
            <a:ext cx="74924" cy="55500"/>
          </a:xfrm>
          <a:custGeom>
            <a:avLst/>
            <a:gdLst>
              <a:gd name="T0" fmla="*/ 6 w 38"/>
              <a:gd name="T1" fmla="*/ 0 h 28"/>
              <a:gd name="T2" fmla="*/ 22 w 38"/>
              <a:gd name="T3" fmla="*/ 0 h 28"/>
              <a:gd name="T4" fmla="*/ 36 w 38"/>
              <a:gd name="T5" fmla="*/ 0 h 28"/>
              <a:gd name="T6" fmla="*/ 38 w 38"/>
              <a:gd name="T7" fmla="*/ 8 h 28"/>
              <a:gd name="T8" fmla="*/ 34 w 38"/>
              <a:gd name="T9" fmla="*/ 20 h 28"/>
              <a:gd name="T10" fmla="*/ 28 w 38"/>
              <a:gd name="T11" fmla="*/ 28 h 28"/>
              <a:gd name="T12" fmla="*/ 22 w 38"/>
              <a:gd name="T13" fmla="*/ 24 h 28"/>
              <a:gd name="T14" fmla="*/ 14 w 38"/>
              <a:gd name="T15" fmla="*/ 14 h 28"/>
              <a:gd name="T16" fmla="*/ 6 w 38"/>
              <a:gd name="T17" fmla="*/ 10 h 28"/>
              <a:gd name="T18" fmla="*/ 0 w 38"/>
              <a:gd name="T19" fmla="*/ 4 h 28"/>
              <a:gd name="T20" fmla="*/ 6 w 38"/>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4" name="Freeform 18">
            <a:extLst>
              <a:ext uri="{FF2B5EF4-FFF2-40B4-BE49-F238E27FC236}">
                <a16:creationId xmlns:a16="http://schemas.microsoft.com/office/drawing/2014/main" id="{8D69FD19-08F2-4EF9-B23E-C45E0AAE3920}"/>
              </a:ext>
            </a:extLst>
          </p:cNvPr>
          <p:cNvSpPr>
            <a:spLocks/>
          </p:cNvSpPr>
          <p:nvPr/>
        </p:nvSpPr>
        <p:spPr bwMode="gray">
          <a:xfrm>
            <a:off x="1903131" y="1103929"/>
            <a:ext cx="220831" cy="114966"/>
          </a:xfrm>
          <a:custGeom>
            <a:avLst/>
            <a:gdLst>
              <a:gd name="T0" fmla="*/ 0 w 112"/>
              <a:gd name="T1" fmla="*/ 50 h 58"/>
              <a:gd name="T2" fmla="*/ 4 w 112"/>
              <a:gd name="T3" fmla="*/ 40 h 58"/>
              <a:gd name="T4" fmla="*/ 16 w 112"/>
              <a:gd name="T5" fmla="*/ 38 h 58"/>
              <a:gd name="T6" fmla="*/ 26 w 112"/>
              <a:gd name="T7" fmla="*/ 32 h 58"/>
              <a:gd name="T8" fmla="*/ 36 w 112"/>
              <a:gd name="T9" fmla="*/ 26 h 58"/>
              <a:gd name="T10" fmla="*/ 50 w 112"/>
              <a:gd name="T11" fmla="*/ 18 h 58"/>
              <a:gd name="T12" fmla="*/ 58 w 112"/>
              <a:gd name="T13" fmla="*/ 10 h 58"/>
              <a:gd name="T14" fmla="*/ 76 w 112"/>
              <a:gd name="T15" fmla="*/ 8 h 58"/>
              <a:gd name="T16" fmla="*/ 86 w 112"/>
              <a:gd name="T17" fmla="*/ 8 h 58"/>
              <a:gd name="T18" fmla="*/ 92 w 112"/>
              <a:gd name="T19" fmla="*/ 12 h 58"/>
              <a:gd name="T20" fmla="*/ 96 w 112"/>
              <a:gd name="T21" fmla="*/ 0 h 58"/>
              <a:gd name="T22" fmla="*/ 106 w 112"/>
              <a:gd name="T23" fmla="*/ 4 h 58"/>
              <a:gd name="T24" fmla="*/ 112 w 112"/>
              <a:gd name="T25" fmla="*/ 8 h 58"/>
              <a:gd name="T26" fmla="*/ 108 w 112"/>
              <a:gd name="T27" fmla="*/ 14 h 58"/>
              <a:gd name="T28" fmla="*/ 100 w 112"/>
              <a:gd name="T29" fmla="*/ 16 h 58"/>
              <a:gd name="T30" fmla="*/ 106 w 112"/>
              <a:gd name="T31" fmla="*/ 24 h 58"/>
              <a:gd name="T32" fmla="*/ 104 w 112"/>
              <a:gd name="T33" fmla="*/ 30 h 58"/>
              <a:gd name="T34" fmla="*/ 96 w 112"/>
              <a:gd name="T35" fmla="*/ 32 h 58"/>
              <a:gd name="T36" fmla="*/ 90 w 112"/>
              <a:gd name="T37" fmla="*/ 38 h 58"/>
              <a:gd name="T38" fmla="*/ 84 w 112"/>
              <a:gd name="T39" fmla="*/ 44 h 58"/>
              <a:gd name="T40" fmla="*/ 74 w 112"/>
              <a:gd name="T41" fmla="*/ 42 h 58"/>
              <a:gd name="T42" fmla="*/ 76 w 112"/>
              <a:gd name="T43" fmla="*/ 32 h 58"/>
              <a:gd name="T44" fmla="*/ 72 w 112"/>
              <a:gd name="T45" fmla="*/ 28 h 58"/>
              <a:gd name="T46" fmla="*/ 66 w 112"/>
              <a:gd name="T47" fmla="*/ 30 h 58"/>
              <a:gd name="T48" fmla="*/ 64 w 112"/>
              <a:gd name="T49" fmla="*/ 34 h 58"/>
              <a:gd name="T50" fmla="*/ 64 w 112"/>
              <a:gd name="T51" fmla="*/ 40 h 58"/>
              <a:gd name="T52" fmla="*/ 60 w 112"/>
              <a:gd name="T53" fmla="*/ 48 h 58"/>
              <a:gd name="T54" fmla="*/ 54 w 112"/>
              <a:gd name="T55" fmla="*/ 50 h 58"/>
              <a:gd name="T56" fmla="*/ 48 w 112"/>
              <a:gd name="T57" fmla="*/ 48 h 58"/>
              <a:gd name="T58" fmla="*/ 48 w 112"/>
              <a:gd name="T59" fmla="*/ 58 h 58"/>
              <a:gd name="T60" fmla="*/ 34 w 112"/>
              <a:gd name="T61" fmla="*/ 58 h 58"/>
              <a:gd name="T62" fmla="*/ 32 w 112"/>
              <a:gd name="T63" fmla="*/ 50 h 58"/>
              <a:gd name="T64" fmla="*/ 24 w 112"/>
              <a:gd name="T65" fmla="*/ 50 h 58"/>
              <a:gd name="T66" fmla="*/ 24 w 112"/>
              <a:gd name="T67" fmla="*/ 54 h 58"/>
              <a:gd name="T68" fmla="*/ 8 w 112"/>
              <a:gd name="T69" fmla="*/ 54 h 58"/>
              <a:gd name="T70" fmla="*/ 0 w 112"/>
              <a:gd name="T71"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5" name="Freeform 19">
            <a:extLst>
              <a:ext uri="{FF2B5EF4-FFF2-40B4-BE49-F238E27FC236}">
                <a16:creationId xmlns:a16="http://schemas.microsoft.com/office/drawing/2014/main" id="{141D3012-A27F-4011-825C-745B884E3396}"/>
              </a:ext>
            </a:extLst>
          </p:cNvPr>
          <p:cNvSpPr>
            <a:spLocks/>
          </p:cNvSpPr>
          <p:nvPr/>
        </p:nvSpPr>
        <p:spPr bwMode="gray">
          <a:xfrm>
            <a:off x="2009603" y="1203036"/>
            <a:ext cx="55208" cy="39644"/>
          </a:xfrm>
          <a:custGeom>
            <a:avLst/>
            <a:gdLst>
              <a:gd name="T0" fmla="*/ 18 w 28"/>
              <a:gd name="T1" fmla="*/ 0 h 20"/>
              <a:gd name="T2" fmla="*/ 28 w 28"/>
              <a:gd name="T3" fmla="*/ 2 h 20"/>
              <a:gd name="T4" fmla="*/ 26 w 28"/>
              <a:gd name="T5" fmla="*/ 8 h 20"/>
              <a:gd name="T6" fmla="*/ 20 w 28"/>
              <a:gd name="T7" fmla="*/ 18 h 20"/>
              <a:gd name="T8" fmla="*/ 12 w 28"/>
              <a:gd name="T9" fmla="*/ 20 h 20"/>
              <a:gd name="T10" fmla="*/ 0 w 28"/>
              <a:gd name="T11" fmla="*/ 16 h 20"/>
              <a:gd name="T12" fmla="*/ 4 w 28"/>
              <a:gd name="T13" fmla="*/ 8 h 20"/>
              <a:gd name="T14" fmla="*/ 14 w 28"/>
              <a:gd name="T15" fmla="*/ 2 h 20"/>
              <a:gd name="T16" fmla="*/ 18 w 2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6" name="Freeform 20">
            <a:extLst>
              <a:ext uri="{FF2B5EF4-FFF2-40B4-BE49-F238E27FC236}">
                <a16:creationId xmlns:a16="http://schemas.microsoft.com/office/drawing/2014/main" id="{911F81F2-0564-41BF-ADF7-EA8AF49AF241}"/>
              </a:ext>
            </a:extLst>
          </p:cNvPr>
          <p:cNvSpPr>
            <a:spLocks/>
          </p:cNvSpPr>
          <p:nvPr/>
        </p:nvSpPr>
        <p:spPr bwMode="gray">
          <a:xfrm>
            <a:off x="2198885" y="1072215"/>
            <a:ext cx="110415" cy="51536"/>
          </a:xfrm>
          <a:custGeom>
            <a:avLst/>
            <a:gdLst>
              <a:gd name="T0" fmla="*/ 0 w 56"/>
              <a:gd name="T1" fmla="*/ 6 h 26"/>
              <a:gd name="T2" fmla="*/ 14 w 56"/>
              <a:gd name="T3" fmla="*/ 0 h 26"/>
              <a:gd name="T4" fmla="*/ 32 w 56"/>
              <a:gd name="T5" fmla="*/ 0 h 26"/>
              <a:gd name="T6" fmla="*/ 54 w 56"/>
              <a:gd name="T7" fmla="*/ 0 h 26"/>
              <a:gd name="T8" fmla="*/ 56 w 56"/>
              <a:gd name="T9" fmla="*/ 6 h 26"/>
              <a:gd name="T10" fmla="*/ 44 w 56"/>
              <a:gd name="T11" fmla="*/ 8 h 26"/>
              <a:gd name="T12" fmla="*/ 40 w 56"/>
              <a:gd name="T13" fmla="*/ 12 h 26"/>
              <a:gd name="T14" fmla="*/ 50 w 56"/>
              <a:gd name="T15" fmla="*/ 12 h 26"/>
              <a:gd name="T16" fmla="*/ 50 w 56"/>
              <a:gd name="T17" fmla="*/ 18 h 26"/>
              <a:gd name="T18" fmla="*/ 44 w 56"/>
              <a:gd name="T19" fmla="*/ 24 h 26"/>
              <a:gd name="T20" fmla="*/ 32 w 56"/>
              <a:gd name="T21" fmla="*/ 24 h 26"/>
              <a:gd name="T22" fmla="*/ 22 w 56"/>
              <a:gd name="T23" fmla="*/ 24 h 26"/>
              <a:gd name="T24" fmla="*/ 16 w 56"/>
              <a:gd name="T25" fmla="*/ 26 h 26"/>
              <a:gd name="T26" fmla="*/ 4 w 56"/>
              <a:gd name="T27" fmla="*/ 20 h 26"/>
              <a:gd name="T28" fmla="*/ 0 w 56"/>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7" name="Freeform 21">
            <a:extLst>
              <a:ext uri="{FF2B5EF4-FFF2-40B4-BE49-F238E27FC236}">
                <a16:creationId xmlns:a16="http://schemas.microsoft.com/office/drawing/2014/main" id="{026C713C-FB6D-419E-B84D-99241582B4BB}"/>
              </a:ext>
            </a:extLst>
          </p:cNvPr>
          <p:cNvSpPr>
            <a:spLocks/>
          </p:cNvSpPr>
          <p:nvPr/>
        </p:nvSpPr>
        <p:spPr bwMode="gray">
          <a:xfrm>
            <a:off x="2198885" y="1024643"/>
            <a:ext cx="126189" cy="35678"/>
          </a:xfrm>
          <a:custGeom>
            <a:avLst/>
            <a:gdLst>
              <a:gd name="T0" fmla="*/ 8 w 64"/>
              <a:gd name="T1" fmla="*/ 12 h 18"/>
              <a:gd name="T2" fmla="*/ 24 w 64"/>
              <a:gd name="T3" fmla="*/ 6 h 18"/>
              <a:gd name="T4" fmla="*/ 42 w 64"/>
              <a:gd name="T5" fmla="*/ 0 h 18"/>
              <a:gd name="T6" fmla="*/ 56 w 64"/>
              <a:gd name="T7" fmla="*/ 2 h 18"/>
              <a:gd name="T8" fmla="*/ 64 w 64"/>
              <a:gd name="T9" fmla="*/ 8 h 18"/>
              <a:gd name="T10" fmla="*/ 62 w 64"/>
              <a:gd name="T11" fmla="*/ 14 h 18"/>
              <a:gd name="T12" fmla="*/ 52 w 64"/>
              <a:gd name="T13" fmla="*/ 16 h 18"/>
              <a:gd name="T14" fmla="*/ 34 w 64"/>
              <a:gd name="T15" fmla="*/ 16 h 18"/>
              <a:gd name="T16" fmla="*/ 14 w 64"/>
              <a:gd name="T17" fmla="*/ 18 h 18"/>
              <a:gd name="T18" fmla="*/ 0 w 64"/>
              <a:gd name="T19" fmla="*/ 18 h 18"/>
              <a:gd name="T20" fmla="*/ 8 w 64"/>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8" name="Freeform 22">
            <a:extLst>
              <a:ext uri="{FF2B5EF4-FFF2-40B4-BE49-F238E27FC236}">
                <a16:creationId xmlns:a16="http://schemas.microsoft.com/office/drawing/2014/main" id="{9DA920A7-555B-47CA-99C7-A32C855C2563}"/>
              </a:ext>
            </a:extLst>
          </p:cNvPr>
          <p:cNvSpPr>
            <a:spLocks/>
          </p:cNvSpPr>
          <p:nvPr/>
        </p:nvSpPr>
        <p:spPr bwMode="gray">
          <a:xfrm>
            <a:off x="2534077" y="1345752"/>
            <a:ext cx="189284" cy="154607"/>
          </a:xfrm>
          <a:custGeom>
            <a:avLst/>
            <a:gdLst>
              <a:gd name="T0" fmla="*/ 62 w 96"/>
              <a:gd name="T1" fmla="*/ 78 h 78"/>
              <a:gd name="T2" fmla="*/ 50 w 96"/>
              <a:gd name="T3" fmla="*/ 66 h 78"/>
              <a:gd name="T4" fmla="*/ 34 w 96"/>
              <a:gd name="T5" fmla="*/ 56 h 78"/>
              <a:gd name="T6" fmla="*/ 26 w 96"/>
              <a:gd name="T7" fmla="*/ 48 h 78"/>
              <a:gd name="T8" fmla="*/ 10 w 96"/>
              <a:gd name="T9" fmla="*/ 46 h 78"/>
              <a:gd name="T10" fmla="*/ 2 w 96"/>
              <a:gd name="T11" fmla="*/ 40 h 78"/>
              <a:gd name="T12" fmla="*/ 0 w 96"/>
              <a:gd name="T13" fmla="*/ 32 h 78"/>
              <a:gd name="T14" fmla="*/ 4 w 96"/>
              <a:gd name="T15" fmla="*/ 22 h 78"/>
              <a:gd name="T16" fmla="*/ 12 w 96"/>
              <a:gd name="T17" fmla="*/ 24 h 78"/>
              <a:gd name="T18" fmla="*/ 18 w 96"/>
              <a:gd name="T19" fmla="*/ 32 h 78"/>
              <a:gd name="T20" fmla="*/ 28 w 96"/>
              <a:gd name="T21" fmla="*/ 30 h 78"/>
              <a:gd name="T22" fmla="*/ 38 w 96"/>
              <a:gd name="T23" fmla="*/ 24 h 78"/>
              <a:gd name="T24" fmla="*/ 34 w 96"/>
              <a:gd name="T25" fmla="*/ 18 h 78"/>
              <a:gd name="T26" fmla="*/ 20 w 96"/>
              <a:gd name="T27" fmla="*/ 12 h 78"/>
              <a:gd name="T28" fmla="*/ 32 w 96"/>
              <a:gd name="T29" fmla="*/ 2 h 78"/>
              <a:gd name="T30" fmla="*/ 46 w 96"/>
              <a:gd name="T31" fmla="*/ 0 h 78"/>
              <a:gd name="T32" fmla="*/ 50 w 96"/>
              <a:gd name="T33" fmla="*/ 4 h 78"/>
              <a:gd name="T34" fmla="*/ 58 w 96"/>
              <a:gd name="T35" fmla="*/ 4 h 78"/>
              <a:gd name="T36" fmla="*/ 66 w 96"/>
              <a:gd name="T37" fmla="*/ 0 h 78"/>
              <a:gd name="T38" fmla="*/ 92 w 96"/>
              <a:gd name="T39" fmla="*/ 2 h 78"/>
              <a:gd name="T40" fmla="*/ 86 w 96"/>
              <a:gd name="T41" fmla="*/ 6 h 78"/>
              <a:gd name="T42" fmla="*/ 78 w 96"/>
              <a:gd name="T43" fmla="*/ 14 h 78"/>
              <a:gd name="T44" fmla="*/ 68 w 96"/>
              <a:gd name="T45" fmla="*/ 20 h 78"/>
              <a:gd name="T46" fmla="*/ 64 w 96"/>
              <a:gd name="T47" fmla="*/ 26 h 78"/>
              <a:gd name="T48" fmla="*/ 74 w 96"/>
              <a:gd name="T49" fmla="*/ 26 h 78"/>
              <a:gd name="T50" fmla="*/ 80 w 96"/>
              <a:gd name="T51" fmla="*/ 26 h 78"/>
              <a:gd name="T52" fmla="*/ 86 w 96"/>
              <a:gd name="T53" fmla="*/ 34 h 78"/>
              <a:gd name="T54" fmla="*/ 94 w 96"/>
              <a:gd name="T55" fmla="*/ 28 h 78"/>
              <a:gd name="T56" fmla="*/ 96 w 96"/>
              <a:gd name="T57" fmla="*/ 38 h 78"/>
              <a:gd name="T58" fmla="*/ 92 w 96"/>
              <a:gd name="T59" fmla="*/ 54 h 78"/>
              <a:gd name="T60" fmla="*/ 84 w 96"/>
              <a:gd name="T61" fmla="*/ 66 h 78"/>
              <a:gd name="T62" fmla="*/ 78 w 96"/>
              <a:gd name="T63" fmla="*/ 68 h 78"/>
              <a:gd name="T64" fmla="*/ 70 w 96"/>
              <a:gd name="T65" fmla="*/ 64 h 78"/>
              <a:gd name="T66" fmla="*/ 68 w 96"/>
              <a:gd name="T67" fmla="*/ 68 h 78"/>
              <a:gd name="T68" fmla="*/ 62 w 96"/>
              <a:gd name="T6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49" name="Freeform 23">
            <a:extLst>
              <a:ext uri="{FF2B5EF4-FFF2-40B4-BE49-F238E27FC236}">
                <a16:creationId xmlns:a16="http://schemas.microsoft.com/office/drawing/2014/main" id="{584248A4-3395-4542-B211-2A4CA7B260E3}"/>
              </a:ext>
            </a:extLst>
          </p:cNvPr>
          <p:cNvSpPr>
            <a:spLocks/>
          </p:cNvSpPr>
          <p:nvPr/>
        </p:nvSpPr>
        <p:spPr bwMode="gray">
          <a:xfrm>
            <a:off x="2723358" y="1222859"/>
            <a:ext cx="90698" cy="67394"/>
          </a:xfrm>
          <a:custGeom>
            <a:avLst/>
            <a:gdLst>
              <a:gd name="T0" fmla="*/ 46 w 46"/>
              <a:gd name="T1" fmla="*/ 34 h 34"/>
              <a:gd name="T2" fmla="*/ 28 w 46"/>
              <a:gd name="T3" fmla="*/ 32 h 34"/>
              <a:gd name="T4" fmla="*/ 12 w 46"/>
              <a:gd name="T5" fmla="*/ 30 h 34"/>
              <a:gd name="T6" fmla="*/ 0 w 46"/>
              <a:gd name="T7" fmla="*/ 22 h 34"/>
              <a:gd name="T8" fmla="*/ 8 w 46"/>
              <a:gd name="T9" fmla="*/ 12 h 34"/>
              <a:gd name="T10" fmla="*/ 18 w 46"/>
              <a:gd name="T11" fmla="*/ 6 h 34"/>
              <a:gd name="T12" fmla="*/ 26 w 46"/>
              <a:gd name="T13" fmla="*/ 0 h 34"/>
              <a:gd name="T14" fmla="*/ 34 w 46"/>
              <a:gd name="T15" fmla="*/ 6 h 34"/>
              <a:gd name="T16" fmla="*/ 44 w 46"/>
              <a:gd name="T17" fmla="*/ 14 h 34"/>
              <a:gd name="T18" fmla="*/ 46 w 46"/>
              <a:gd name="T19" fmla="*/ 22 h 34"/>
              <a:gd name="T20" fmla="*/ 46 w 46"/>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0" name="Freeform 24">
            <a:extLst>
              <a:ext uri="{FF2B5EF4-FFF2-40B4-BE49-F238E27FC236}">
                <a16:creationId xmlns:a16="http://schemas.microsoft.com/office/drawing/2014/main" id="{2A6C47E8-1134-4129-AFCE-07C4E14F6B53}"/>
              </a:ext>
            </a:extLst>
          </p:cNvPr>
          <p:cNvSpPr>
            <a:spLocks/>
          </p:cNvSpPr>
          <p:nvPr/>
        </p:nvSpPr>
        <p:spPr bwMode="gray">
          <a:xfrm>
            <a:off x="2668152" y="1020679"/>
            <a:ext cx="106472" cy="63430"/>
          </a:xfrm>
          <a:custGeom>
            <a:avLst/>
            <a:gdLst>
              <a:gd name="T0" fmla="*/ 4 w 54"/>
              <a:gd name="T1" fmla="*/ 0 h 32"/>
              <a:gd name="T2" fmla="*/ 22 w 54"/>
              <a:gd name="T3" fmla="*/ 4 h 32"/>
              <a:gd name="T4" fmla="*/ 36 w 54"/>
              <a:gd name="T5" fmla="*/ 10 h 32"/>
              <a:gd name="T6" fmla="*/ 48 w 54"/>
              <a:gd name="T7" fmla="*/ 14 h 32"/>
              <a:gd name="T8" fmla="*/ 54 w 54"/>
              <a:gd name="T9" fmla="*/ 20 h 32"/>
              <a:gd name="T10" fmla="*/ 48 w 54"/>
              <a:gd name="T11" fmla="*/ 30 h 32"/>
              <a:gd name="T12" fmla="*/ 36 w 54"/>
              <a:gd name="T13" fmla="*/ 32 h 32"/>
              <a:gd name="T14" fmla="*/ 20 w 54"/>
              <a:gd name="T15" fmla="*/ 32 h 32"/>
              <a:gd name="T16" fmla="*/ 16 w 54"/>
              <a:gd name="T17" fmla="*/ 22 h 32"/>
              <a:gd name="T18" fmla="*/ 6 w 54"/>
              <a:gd name="T19" fmla="*/ 18 h 32"/>
              <a:gd name="T20" fmla="*/ 0 w 54"/>
              <a:gd name="T21" fmla="*/ 12 h 32"/>
              <a:gd name="T22" fmla="*/ 0 w 54"/>
              <a:gd name="T23" fmla="*/ 4 h 32"/>
              <a:gd name="T24" fmla="*/ 4 w 54"/>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1" name="Freeform 25">
            <a:extLst>
              <a:ext uri="{FF2B5EF4-FFF2-40B4-BE49-F238E27FC236}">
                <a16:creationId xmlns:a16="http://schemas.microsoft.com/office/drawing/2014/main" id="{AD431580-CB88-47D7-9F5E-289E8E7151C7}"/>
              </a:ext>
            </a:extLst>
          </p:cNvPr>
          <p:cNvSpPr>
            <a:spLocks/>
          </p:cNvSpPr>
          <p:nvPr/>
        </p:nvSpPr>
        <p:spPr bwMode="gray">
          <a:xfrm>
            <a:off x="2715473" y="838320"/>
            <a:ext cx="358850" cy="229931"/>
          </a:xfrm>
          <a:custGeom>
            <a:avLst/>
            <a:gdLst>
              <a:gd name="T0" fmla="*/ 116 w 182"/>
              <a:gd name="T1" fmla="*/ 110 h 116"/>
              <a:gd name="T2" fmla="*/ 102 w 182"/>
              <a:gd name="T3" fmla="*/ 104 h 116"/>
              <a:gd name="T4" fmla="*/ 96 w 182"/>
              <a:gd name="T5" fmla="*/ 112 h 116"/>
              <a:gd name="T6" fmla="*/ 66 w 182"/>
              <a:gd name="T7" fmla="*/ 110 h 116"/>
              <a:gd name="T8" fmla="*/ 78 w 182"/>
              <a:gd name="T9" fmla="*/ 102 h 116"/>
              <a:gd name="T10" fmla="*/ 62 w 182"/>
              <a:gd name="T11" fmla="*/ 96 h 116"/>
              <a:gd name="T12" fmla="*/ 40 w 182"/>
              <a:gd name="T13" fmla="*/ 86 h 116"/>
              <a:gd name="T14" fmla="*/ 70 w 182"/>
              <a:gd name="T15" fmla="*/ 82 h 116"/>
              <a:gd name="T16" fmla="*/ 96 w 182"/>
              <a:gd name="T17" fmla="*/ 80 h 116"/>
              <a:gd name="T18" fmla="*/ 78 w 182"/>
              <a:gd name="T19" fmla="*/ 72 h 116"/>
              <a:gd name="T20" fmla="*/ 50 w 182"/>
              <a:gd name="T21" fmla="*/ 74 h 116"/>
              <a:gd name="T22" fmla="*/ 24 w 182"/>
              <a:gd name="T23" fmla="*/ 74 h 116"/>
              <a:gd name="T24" fmla="*/ 0 w 182"/>
              <a:gd name="T25" fmla="*/ 44 h 116"/>
              <a:gd name="T26" fmla="*/ 14 w 182"/>
              <a:gd name="T27" fmla="*/ 48 h 116"/>
              <a:gd name="T28" fmla="*/ 36 w 182"/>
              <a:gd name="T29" fmla="*/ 42 h 116"/>
              <a:gd name="T30" fmla="*/ 16 w 182"/>
              <a:gd name="T31" fmla="*/ 38 h 116"/>
              <a:gd name="T32" fmla="*/ 24 w 182"/>
              <a:gd name="T33" fmla="*/ 28 h 116"/>
              <a:gd name="T34" fmla="*/ 42 w 182"/>
              <a:gd name="T35" fmla="*/ 26 h 116"/>
              <a:gd name="T36" fmla="*/ 24 w 182"/>
              <a:gd name="T37" fmla="*/ 18 h 116"/>
              <a:gd name="T38" fmla="*/ 34 w 182"/>
              <a:gd name="T39" fmla="*/ 10 h 116"/>
              <a:gd name="T40" fmla="*/ 58 w 182"/>
              <a:gd name="T41" fmla="*/ 10 h 116"/>
              <a:gd name="T42" fmla="*/ 42 w 182"/>
              <a:gd name="T43" fmla="*/ 4 h 116"/>
              <a:gd name="T44" fmla="*/ 70 w 182"/>
              <a:gd name="T45" fmla="*/ 2 h 116"/>
              <a:gd name="T46" fmla="*/ 118 w 182"/>
              <a:gd name="T47" fmla="*/ 34 h 116"/>
              <a:gd name="T48" fmla="*/ 126 w 182"/>
              <a:gd name="T49" fmla="*/ 48 h 116"/>
              <a:gd name="T50" fmla="*/ 138 w 182"/>
              <a:gd name="T51" fmla="*/ 34 h 116"/>
              <a:gd name="T52" fmla="*/ 142 w 182"/>
              <a:gd name="T53" fmla="*/ 46 h 116"/>
              <a:gd name="T54" fmla="*/ 152 w 182"/>
              <a:gd name="T55" fmla="*/ 58 h 116"/>
              <a:gd name="T56" fmla="*/ 164 w 182"/>
              <a:gd name="T57" fmla="*/ 66 h 116"/>
              <a:gd name="T58" fmla="*/ 176 w 182"/>
              <a:gd name="T59" fmla="*/ 68 h 116"/>
              <a:gd name="T60" fmla="*/ 178 w 182"/>
              <a:gd name="T61" fmla="*/ 80 h 116"/>
              <a:gd name="T62" fmla="*/ 162 w 182"/>
              <a:gd name="T63" fmla="*/ 82 h 116"/>
              <a:gd name="T64" fmla="*/ 140 w 182"/>
              <a:gd name="T65" fmla="*/ 98 h 116"/>
              <a:gd name="T66" fmla="*/ 144 w 182"/>
              <a:gd name="T67" fmla="*/ 82 h 116"/>
              <a:gd name="T68" fmla="*/ 134 w 182"/>
              <a:gd name="T69" fmla="*/ 92 h 116"/>
              <a:gd name="T70" fmla="*/ 136 w 182"/>
              <a:gd name="T71" fmla="*/ 102 h 116"/>
              <a:gd name="T72" fmla="*/ 136 w 182"/>
              <a:gd name="T73" fmla="*/ 108 h 116"/>
              <a:gd name="T74" fmla="*/ 128 w 182"/>
              <a:gd name="T75" fmla="*/ 106 h 116"/>
              <a:gd name="T76" fmla="*/ 124 w 182"/>
              <a:gd name="T7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2" name="Freeform 26">
            <a:extLst>
              <a:ext uri="{FF2B5EF4-FFF2-40B4-BE49-F238E27FC236}">
                <a16:creationId xmlns:a16="http://schemas.microsoft.com/office/drawing/2014/main" id="{EEB6626B-C38E-4090-9FF9-9B5FA172CFA3}"/>
              </a:ext>
            </a:extLst>
          </p:cNvPr>
          <p:cNvSpPr>
            <a:spLocks/>
          </p:cNvSpPr>
          <p:nvPr/>
        </p:nvSpPr>
        <p:spPr bwMode="gray">
          <a:xfrm>
            <a:off x="2601113" y="925536"/>
            <a:ext cx="51264" cy="31714"/>
          </a:xfrm>
          <a:custGeom>
            <a:avLst/>
            <a:gdLst>
              <a:gd name="T0" fmla="*/ 8 w 26"/>
              <a:gd name="T1" fmla="*/ 0 h 16"/>
              <a:gd name="T2" fmla="*/ 18 w 26"/>
              <a:gd name="T3" fmla="*/ 0 h 16"/>
              <a:gd name="T4" fmla="*/ 26 w 26"/>
              <a:gd name="T5" fmla="*/ 6 h 16"/>
              <a:gd name="T6" fmla="*/ 26 w 26"/>
              <a:gd name="T7" fmla="*/ 16 h 16"/>
              <a:gd name="T8" fmla="*/ 18 w 26"/>
              <a:gd name="T9" fmla="*/ 16 h 16"/>
              <a:gd name="T10" fmla="*/ 14 w 26"/>
              <a:gd name="T11" fmla="*/ 12 h 16"/>
              <a:gd name="T12" fmla="*/ 4 w 26"/>
              <a:gd name="T13" fmla="*/ 12 h 16"/>
              <a:gd name="T14" fmla="*/ 0 w 26"/>
              <a:gd name="T15" fmla="*/ 4 h 16"/>
              <a:gd name="T16" fmla="*/ 8 w 2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3" name="Freeform 27">
            <a:extLst>
              <a:ext uri="{FF2B5EF4-FFF2-40B4-BE49-F238E27FC236}">
                <a16:creationId xmlns:a16="http://schemas.microsoft.com/office/drawing/2014/main" id="{0AFC2C89-21EA-4762-A1A3-D4D5FF23B5EC}"/>
              </a:ext>
            </a:extLst>
          </p:cNvPr>
          <p:cNvSpPr>
            <a:spLocks/>
          </p:cNvSpPr>
          <p:nvPr/>
        </p:nvSpPr>
        <p:spPr bwMode="gray">
          <a:xfrm>
            <a:off x="3216284" y="1353680"/>
            <a:ext cx="138018" cy="55500"/>
          </a:xfrm>
          <a:custGeom>
            <a:avLst/>
            <a:gdLst>
              <a:gd name="T0" fmla="*/ 4 w 70"/>
              <a:gd name="T1" fmla="*/ 0 h 28"/>
              <a:gd name="T2" fmla="*/ 22 w 70"/>
              <a:gd name="T3" fmla="*/ 0 h 28"/>
              <a:gd name="T4" fmla="*/ 42 w 70"/>
              <a:gd name="T5" fmla="*/ 2 h 28"/>
              <a:gd name="T6" fmla="*/ 62 w 70"/>
              <a:gd name="T7" fmla="*/ 12 h 28"/>
              <a:gd name="T8" fmla="*/ 70 w 70"/>
              <a:gd name="T9" fmla="*/ 22 h 28"/>
              <a:gd name="T10" fmla="*/ 60 w 70"/>
              <a:gd name="T11" fmla="*/ 24 h 28"/>
              <a:gd name="T12" fmla="*/ 46 w 70"/>
              <a:gd name="T13" fmla="*/ 24 h 28"/>
              <a:gd name="T14" fmla="*/ 32 w 70"/>
              <a:gd name="T15" fmla="*/ 24 h 28"/>
              <a:gd name="T16" fmla="*/ 26 w 70"/>
              <a:gd name="T17" fmla="*/ 28 h 28"/>
              <a:gd name="T18" fmla="*/ 14 w 70"/>
              <a:gd name="T19" fmla="*/ 26 h 28"/>
              <a:gd name="T20" fmla="*/ 10 w 70"/>
              <a:gd name="T21" fmla="*/ 16 h 28"/>
              <a:gd name="T22" fmla="*/ 0 w 70"/>
              <a:gd name="T23" fmla="*/ 10 h 28"/>
              <a:gd name="T24" fmla="*/ 0 w 70"/>
              <a:gd name="T25" fmla="*/ 0 h 28"/>
              <a:gd name="T26" fmla="*/ 4 w 70"/>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4" name="Freeform 28">
            <a:extLst>
              <a:ext uri="{FF2B5EF4-FFF2-40B4-BE49-F238E27FC236}">
                <a16:creationId xmlns:a16="http://schemas.microsoft.com/office/drawing/2014/main" id="{D3255A66-4C85-4956-9D1E-4402BCE4304E}"/>
              </a:ext>
            </a:extLst>
          </p:cNvPr>
          <p:cNvSpPr>
            <a:spLocks/>
          </p:cNvSpPr>
          <p:nvPr/>
        </p:nvSpPr>
        <p:spPr bwMode="gray">
          <a:xfrm>
            <a:off x="3322757" y="1662899"/>
            <a:ext cx="70982" cy="59464"/>
          </a:xfrm>
          <a:custGeom>
            <a:avLst/>
            <a:gdLst>
              <a:gd name="T0" fmla="*/ 36 w 36"/>
              <a:gd name="T1" fmla="*/ 4 h 30"/>
              <a:gd name="T2" fmla="*/ 36 w 36"/>
              <a:gd name="T3" fmla="*/ 10 h 30"/>
              <a:gd name="T4" fmla="*/ 34 w 36"/>
              <a:gd name="T5" fmla="*/ 20 h 30"/>
              <a:gd name="T6" fmla="*/ 26 w 36"/>
              <a:gd name="T7" fmla="*/ 26 h 30"/>
              <a:gd name="T8" fmla="*/ 14 w 36"/>
              <a:gd name="T9" fmla="*/ 30 h 30"/>
              <a:gd name="T10" fmla="*/ 0 w 36"/>
              <a:gd name="T11" fmla="*/ 26 h 30"/>
              <a:gd name="T12" fmla="*/ 2 w 36"/>
              <a:gd name="T13" fmla="*/ 12 h 30"/>
              <a:gd name="T14" fmla="*/ 6 w 36"/>
              <a:gd name="T15" fmla="*/ 4 h 30"/>
              <a:gd name="T16" fmla="*/ 12 w 36"/>
              <a:gd name="T17" fmla="*/ 2 h 30"/>
              <a:gd name="T18" fmla="*/ 24 w 36"/>
              <a:gd name="T19" fmla="*/ 0 h 30"/>
              <a:gd name="T20" fmla="*/ 36 w 36"/>
              <a:gd name="T21"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5" name="Freeform 29">
            <a:extLst>
              <a:ext uri="{FF2B5EF4-FFF2-40B4-BE49-F238E27FC236}">
                <a16:creationId xmlns:a16="http://schemas.microsoft.com/office/drawing/2014/main" id="{BAED95BD-8909-4D1D-8A96-3A839F2178AD}"/>
              </a:ext>
            </a:extLst>
          </p:cNvPr>
          <p:cNvSpPr>
            <a:spLocks/>
          </p:cNvSpPr>
          <p:nvPr/>
        </p:nvSpPr>
        <p:spPr bwMode="gray">
          <a:xfrm>
            <a:off x="3011227" y="1793722"/>
            <a:ext cx="216887" cy="138753"/>
          </a:xfrm>
          <a:custGeom>
            <a:avLst/>
            <a:gdLst>
              <a:gd name="T0" fmla="*/ 18 w 110"/>
              <a:gd name="T1" fmla="*/ 16 h 70"/>
              <a:gd name="T2" fmla="*/ 18 w 110"/>
              <a:gd name="T3" fmla="*/ 6 h 70"/>
              <a:gd name="T4" fmla="*/ 28 w 110"/>
              <a:gd name="T5" fmla="*/ 0 h 70"/>
              <a:gd name="T6" fmla="*/ 40 w 110"/>
              <a:gd name="T7" fmla="*/ 0 h 70"/>
              <a:gd name="T8" fmla="*/ 40 w 110"/>
              <a:gd name="T9" fmla="*/ 8 h 70"/>
              <a:gd name="T10" fmla="*/ 42 w 110"/>
              <a:gd name="T11" fmla="*/ 12 h 70"/>
              <a:gd name="T12" fmla="*/ 52 w 110"/>
              <a:gd name="T13" fmla="*/ 14 h 70"/>
              <a:gd name="T14" fmla="*/ 54 w 110"/>
              <a:gd name="T15" fmla="*/ 16 h 70"/>
              <a:gd name="T16" fmla="*/ 56 w 110"/>
              <a:gd name="T17" fmla="*/ 20 h 70"/>
              <a:gd name="T18" fmla="*/ 62 w 110"/>
              <a:gd name="T19" fmla="*/ 22 h 70"/>
              <a:gd name="T20" fmla="*/ 70 w 110"/>
              <a:gd name="T21" fmla="*/ 30 h 70"/>
              <a:gd name="T22" fmla="*/ 84 w 110"/>
              <a:gd name="T23" fmla="*/ 32 h 70"/>
              <a:gd name="T24" fmla="*/ 86 w 110"/>
              <a:gd name="T25" fmla="*/ 38 h 70"/>
              <a:gd name="T26" fmla="*/ 88 w 110"/>
              <a:gd name="T27" fmla="*/ 46 h 70"/>
              <a:gd name="T28" fmla="*/ 98 w 110"/>
              <a:gd name="T29" fmla="*/ 46 h 70"/>
              <a:gd name="T30" fmla="*/ 108 w 110"/>
              <a:gd name="T31" fmla="*/ 48 h 70"/>
              <a:gd name="T32" fmla="*/ 110 w 110"/>
              <a:gd name="T33" fmla="*/ 52 h 70"/>
              <a:gd name="T34" fmla="*/ 110 w 110"/>
              <a:gd name="T35" fmla="*/ 56 h 70"/>
              <a:gd name="T36" fmla="*/ 108 w 110"/>
              <a:gd name="T37" fmla="*/ 56 h 70"/>
              <a:gd name="T38" fmla="*/ 106 w 110"/>
              <a:gd name="T39" fmla="*/ 60 h 70"/>
              <a:gd name="T40" fmla="*/ 102 w 110"/>
              <a:gd name="T41" fmla="*/ 60 h 70"/>
              <a:gd name="T42" fmla="*/ 100 w 110"/>
              <a:gd name="T43" fmla="*/ 62 h 70"/>
              <a:gd name="T44" fmla="*/ 90 w 110"/>
              <a:gd name="T45" fmla="*/ 60 h 70"/>
              <a:gd name="T46" fmla="*/ 84 w 110"/>
              <a:gd name="T47" fmla="*/ 58 h 70"/>
              <a:gd name="T48" fmla="*/ 76 w 110"/>
              <a:gd name="T49" fmla="*/ 52 h 70"/>
              <a:gd name="T50" fmla="*/ 68 w 110"/>
              <a:gd name="T51" fmla="*/ 46 h 70"/>
              <a:gd name="T52" fmla="*/ 64 w 110"/>
              <a:gd name="T53" fmla="*/ 42 h 70"/>
              <a:gd name="T54" fmla="*/ 60 w 110"/>
              <a:gd name="T55" fmla="*/ 44 h 70"/>
              <a:gd name="T56" fmla="*/ 58 w 110"/>
              <a:gd name="T57" fmla="*/ 48 h 70"/>
              <a:gd name="T58" fmla="*/ 52 w 110"/>
              <a:gd name="T59" fmla="*/ 56 h 70"/>
              <a:gd name="T60" fmla="*/ 40 w 110"/>
              <a:gd name="T61" fmla="*/ 68 h 70"/>
              <a:gd name="T62" fmla="*/ 24 w 110"/>
              <a:gd name="T63" fmla="*/ 70 h 70"/>
              <a:gd name="T64" fmla="*/ 26 w 110"/>
              <a:gd name="T65" fmla="*/ 56 h 70"/>
              <a:gd name="T66" fmla="*/ 14 w 110"/>
              <a:gd name="T67" fmla="*/ 56 h 70"/>
              <a:gd name="T68" fmla="*/ 10 w 110"/>
              <a:gd name="T69" fmla="*/ 56 h 70"/>
              <a:gd name="T70" fmla="*/ 6 w 110"/>
              <a:gd name="T71" fmla="*/ 62 h 70"/>
              <a:gd name="T72" fmla="*/ 0 w 110"/>
              <a:gd name="T73" fmla="*/ 56 h 70"/>
              <a:gd name="T74" fmla="*/ 6 w 110"/>
              <a:gd name="T75" fmla="*/ 48 h 70"/>
              <a:gd name="T76" fmla="*/ 16 w 110"/>
              <a:gd name="T77" fmla="*/ 38 h 70"/>
              <a:gd name="T78" fmla="*/ 16 w 110"/>
              <a:gd name="T79" fmla="*/ 26 h 70"/>
              <a:gd name="T80" fmla="*/ 18 w 110"/>
              <a:gd name="T81" fmla="*/ 22 h 70"/>
              <a:gd name="T82" fmla="*/ 18 w 110"/>
              <a:gd name="T8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6" name="Freeform 30">
            <a:extLst>
              <a:ext uri="{FF2B5EF4-FFF2-40B4-BE49-F238E27FC236}">
                <a16:creationId xmlns:a16="http://schemas.microsoft.com/office/drawing/2014/main" id="{B450EB5C-E985-4951-8E97-8ADC7424F98F}"/>
              </a:ext>
            </a:extLst>
          </p:cNvPr>
          <p:cNvSpPr>
            <a:spLocks/>
          </p:cNvSpPr>
          <p:nvPr/>
        </p:nvSpPr>
        <p:spPr bwMode="gray">
          <a:xfrm>
            <a:off x="2632660" y="1579646"/>
            <a:ext cx="134076" cy="71358"/>
          </a:xfrm>
          <a:custGeom>
            <a:avLst/>
            <a:gdLst>
              <a:gd name="T0" fmla="*/ 6 w 68"/>
              <a:gd name="T1" fmla="*/ 26 h 36"/>
              <a:gd name="T2" fmla="*/ 0 w 68"/>
              <a:gd name="T3" fmla="*/ 24 h 36"/>
              <a:gd name="T4" fmla="*/ 10 w 68"/>
              <a:gd name="T5" fmla="*/ 16 h 36"/>
              <a:gd name="T6" fmla="*/ 18 w 68"/>
              <a:gd name="T7" fmla="*/ 10 h 36"/>
              <a:gd name="T8" fmla="*/ 20 w 68"/>
              <a:gd name="T9" fmla="*/ 0 h 36"/>
              <a:gd name="T10" fmla="*/ 28 w 68"/>
              <a:gd name="T11" fmla="*/ 2 h 36"/>
              <a:gd name="T12" fmla="*/ 38 w 68"/>
              <a:gd name="T13" fmla="*/ 6 h 36"/>
              <a:gd name="T14" fmla="*/ 48 w 68"/>
              <a:gd name="T15" fmla="*/ 14 h 36"/>
              <a:gd name="T16" fmla="*/ 60 w 68"/>
              <a:gd name="T17" fmla="*/ 18 h 36"/>
              <a:gd name="T18" fmla="*/ 66 w 68"/>
              <a:gd name="T19" fmla="*/ 24 h 36"/>
              <a:gd name="T20" fmla="*/ 68 w 68"/>
              <a:gd name="T21" fmla="*/ 32 h 36"/>
              <a:gd name="T22" fmla="*/ 64 w 68"/>
              <a:gd name="T23" fmla="*/ 34 h 36"/>
              <a:gd name="T24" fmla="*/ 56 w 68"/>
              <a:gd name="T25" fmla="*/ 36 h 36"/>
              <a:gd name="T26" fmla="*/ 44 w 68"/>
              <a:gd name="T27" fmla="*/ 36 h 36"/>
              <a:gd name="T28" fmla="*/ 28 w 68"/>
              <a:gd name="T29" fmla="*/ 34 h 36"/>
              <a:gd name="T30" fmla="*/ 18 w 68"/>
              <a:gd name="T31" fmla="*/ 30 h 36"/>
              <a:gd name="T32" fmla="*/ 6 w 68"/>
              <a:gd name="T3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7" name="Freeform 31">
            <a:extLst>
              <a:ext uri="{FF2B5EF4-FFF2-40B4-BE49-F238E27FC236}">
                <a16:creationId xmlns:a16="http://schemas.microsoft.com/office/drawing/2014/main" id="{15D174C6-04DA-4682-A35A-CD29E6AED2B6}"/>
              </a:ext>
            </a:extLst>
          </p:cNvPr>
          <p:cNvSpPr>
            <a:spLocks/>
          </p:cNvSpPr>
          <p:nvPr/>
        </p:nvSpPr>
        <p:spPr bwMode="gray">
          <a:xfrm>
            <a:off x="2928417" y="1345752"/>
            <a:ext cx="906982" cy="650148"/>
          </a:xfrm>
          <a:custGeom>
            <a:avLst/>
            <a:gdLst>
              <a:gd name="T0" fmla="*/ 148 w 460"/>
              <a:gd name="T1" fmla="*/ 30 h 328"/>
              <a:gd name="T2" fmla="*/ 154 w 460"/>
              <a:gd name="T3" fmla="*/ 52 h 328"/>
              <a:gd name="T4" fmla="*/ 184 w 460"/>
              <a:gd name="T5" fmla="*/ 36 h 328"/>
              <a:gd name="T6" fmla="*/ 238 w 460"/>
              <a:gd name="T7" fmla="*/ 44 h 328"/>
              <a:gd name="T8" fmla="*/ 250 w 460"/>
              <a:gd name="T9" fmla="*/ 54 h 328"/>
              <a:gd name="T10" fmla="*/ 258 w 460"/>
              <a:gd name="T11" fmla="*/ 58 h 328"/>
              <a:gd name="T12" fmla="*/ 280 w 460"/>
              <a:gd name="T13" fmla="*/ 68 h 328"/>
              <a:gd name="T14" fmla="*/ 284 w 460"/>
              <a:gd name="T15" fmla="*/ 86 h 328"/>
              <a:gd name="T16" fmla="*/ 306 w 460"/>
              <a:gd name="T17" fmla="*/ 90 h 328"/>
              <a:gd name="T18" fmla="*/ 332 w 460"/>
              <a:gd name="T19" fmla="*/ 92 h 328"/>
              <a:gd name="T20" fmla="*/ 324 w 460"/>
              <a:gd name="T21" fmla="*/ 108 h 328"/>
              <a:gd name="T22" fmla="*/ 360 w 460"/>
              <a:gd name="T23" fmla="*/ 116 h 328"/>
              <a:gd name="T24" fmla="*/ 342 w 460"/>
              <a:gd name="T25" fmla="*/ 122 h 328"/>
              <a:gd name="T26" fmla="*/ 368 w 460"/>
              <a:gd name="T27" fmla="*/ 134 h 328"/>
              <a:gd name="T28" fmla="*/ 346 w 460"/>
              <a:gd name="T29" fmla="*/ 136 h 328"/>
              <a:gd name="T30" fmla="*/ 346 w 460"/>
              <a:gd name="T31" fmla="*/ 150 h 328"/>
              <a:gd name="T32" fmla="*/ 382 w 460"/>
              <a:gd name="T33" fmla="*/ 160 h 328"/>
              <a:gd name="T34" fmla="*/ 404 w 460"/>
              <a:gd name="T35" fmla="*/ 174 h 328"/>
              <a:gd name="T36" fmla="*/ 434 w 460"/>
              <a:gd name="T37" fmla="*/ 190 h 328"/>
              <a:gd name="T38" fmla="*/ 460 w 460"/>
              <a:gd name="T39" fmla="*/ 208 h 328"/>
              <a:gd name="T40" fmla="*/ 434 w 460"/>
              <a:gd name="T41" fmla="*/ 216 h 328"/>
              <a:gd name="T42" fmla="*/ 420 w 460"/>
              <a:gd name="T43" fmla="*/ 240 h 328"/>
              <a:gd name="T44" fmla="*/ 386 w 460"/>
              <a:gd name="T45" fmla="*/ 222 h 328"/>
              <a:gd name="T46" fmla="*/ 358 w 460"/>
              <a:gd name="T47" fmla="*/ 230 h 328"/>
              <a:gd name="T48" fmla="*/ 408 w 460"/>
              <a:gd name="T49" fmla="*/ 284 h 328"/>
              <a:gd name="T50" fmla="*/ 394 w 460"/>
              <a:gd name="T51" fmla="*/ 290 h 328"/>
              <a:gd name="T52" fmla="*/ 356 w 460"/>
              <a:gd name="T53" fmla="*/ 290 h 328"/>
              <a:gd name="T54" fmla="*/ 366 w 460"/>
              <a:gd name="T55" fmla="*/ 306 h 328"/>
              <a:gd name="T56" fmla="*/ 354 w 460"/>
              <a:gd name="T57" fmla="*/ 322 h 328"/>
              <a:gd name="T58" fmla="*/ 310 w 460"/>
              <a:gd name="T59" fmla="*/ 314 h 328"/>
              <a:gd name="T60" fmla="*/ 288 w 460"/>
              <a:gd name="T61" fmla="*/ 280 h 328"/>
              <a:gd name="T62" fmla="*/ 256 w 460"/>
              <a:gd name="T63" fmla="*/ 258 h 328"/>
              <a:gd name="T64" fmla="*/ 238 w 460"/>
              <a:gd name="T65" fmla="*/ 260 h 328"/>
              <a:gd name="T66" fmla="*/ 208 w 460"/>
              <a:gd name="T67" fmla="*/ 270 h 328"/>
              <a:gd name="T68" fmla="*/ 202 w 460"/>
              <a:gd name="T69" fmla="*/ 236 h 328"/>
              <a:gd name="T70" fmla="*/ 238 w 460"/>
              <a:gd name="T71" fmla="*/ 240 h 328"/>
              <a:gd name="T72" fmla="*/ 246 w 460"/>
              <a:gd name="T73" fmla="*/ 222 h 328"/>
              <a:gd name="T74" fmla="*/ 272 w 460"/>
              <a:gd name="T75" fmla="*/ 172 h 328"/>
              <a:gd name="T76" fmla="*/ 246 w 460"/>
              <a:gd name="T77" fmla="*/ 156 h 328"/>
              <a:gd name="T78" fmla="*/ 218 w 460"/>
              <a:gd name="T79" fmla="*/ 150 h 328"/>
              <a:gd name="T80" fmla="*/ 212 w 460"/>
              <a:gd name="T81" fmla="*/ 124 h 328"/>
              <a:gd name="T82" fmla="*/ 186 w 460"/>
              <a:gd name="T83" fmla="*/ 106 h 328"/>
              <a:gd name="T84" fmla="*/ 178 w 460"/>
              <a:gd name="T85" fmla="*/ 112 h 328"/>
              <a:gd name="T86" fmla="*/ 130 w 460"/>
              <a:gd name="T87" fmla="*/ 116 h 328"/>
              <a:gd name="T88" fmla="*/ 56 w 460"/>
              <a:gd name="T89" fmla="*/ 110 h 328"/>
              <a:gd name="T90" fmla="*/ 20 w 460"/>
              <a:gd name="T91" fmla="*/ 102 h 328"/>
              <a:gd name="T92" fmla="*/ 32 w 460"/>
              <a:gd name="T93" fmla="*/ 86 h 328"/>
              <a:gd name="T94" fmla="*/ 0 w 460"/>
              <a:gd name="T95" fmla="*/ 72 h 328"/>
              <a:gd name="T96" fmla="*/ 38 w 460"/>
              <a:gd name="T97" fmla="*/ 2 h 328"/>
              <a:gd name="T98" fmla="*/ 64 w 460"/>
              <a:gd name="T99" fmla="*/ 12 h 328"/>
              <a:gd name="T100" fmla="*/ 68 w 460"/>
              <a:gd name="T101" fmla="*/ 76 h 328"/>
              <a:gd name="T102" fmla="*/ 78 w 460"/>
              <a:gd name="T103" fmla="*/ 46 h 328"/>
              <a:gd name="T104" fmla="*/ 108 w 460"/>
              <a:gd name="T105" fmla="*/ 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8" name="Freeform 32">
            <a:extLst>
              <a:ext uri="{FF2B5EF4-FFF2-40B4-BE49-F238E27FC236}">
                <a16:creationId xmlns:a16="http://schemas.microsoft.com/office/drawing/2014/main" id="{163577DB-5F73-4230-81A7-5773DDBBC931}"/>
              </a:ext>
            </a:extLst>
          </p:cNvPr>
          <p:cNvSpPr>
            <a:spLocks/>
          </p:cNvSpPr>
          <p:nvPr/>
        </p:nvSpPr>
        <p:spPr bwMode="gray">
          <a:xfrm>
            <a:off x="3105870" y="1940400"/>
            <a:ext cx="70982" cy="43608"/>
          </a:xfrm>
          <a:custGeom>
            <a:avLst/>
            <a:gdLst>
              <a:gd name="T0" fmla="*/ 34 w 36"/>
              <a:gd name="T1" fmla="*/ 0 h 22"/>
              <a:gd name="T2" fmla="*/ 22 w 36"/>
              <a:gd name="T3" fmla="*/ 0 h 22"/>
              <a:gd name="T4" fmla="*/ 8 w 36"/>
              <a:gd name="T5" fmla="*/ 6 h 22"/>
              <a:gd name="T6" fmla="*/ 4 w 36"/>
              <a:gd name="T7" fmla="*/ 10 h 22"/>
              <a:gd name="T8" fmla="*/ 2 w 36"/>
              <a:gd name="T9" fmla="*/ 12 h 22"/>
              <a:gd name="T10" fmla="*/ 0 w 36"/>
              <a:gd name="T11" fmla="*/ 14 h 22"/>
              <a:gd name="T12" fmla="*/ 6 w 36"/>
              <a:gd name="T13" fmla="*/ 18 h 22"/>
              <a:gd name="T14" fmla="*/ 10 w 36"/>
              <a:gd name="T15" fmla="*/ 22 h 22"/>
              <a:gd name="T16" fmla="*/ 22 w 36"/>
              <a:gd name="T17" fmla="*/ 18 h 22"/>
              <a:gd name="T18" fmla="*/ 30 w 36"/>
              <a:gd name="T19" fmla="*/ 12 h 22"/>
              <a:gd name="T20" fmla="*/ 36 w 36"/>
              <a:gd name="T21" fmla="*/ 4 h 22"/>
              <a:gd name="T22" fmla="*/ 34 w 36"/>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59" name="Freeform 33">
            <a:extLst>
              <a:ext uri="{FF2B5EF4-FFF2-40B4-BE49-F238E27FC236}">
                <a16:creationId xmlns:a16="http://schemas.microsoft.com/office/drawing/2014/main" id="{D1850797-833E-4471-BD3C-F5FA8F31D6CB}"/>
              </a:ext>
            </a:extLst>
          </p:cNvPr>
          <p:cNvSpPr>
            <a:spLocks/>
          </p:cNvSpPr>
          <p:nvPr/>
        </p:nvSpPr>
        <p:spPr bwMode="gray">
          <a:xfrm>
            <a:off x="3228113" y="1968151"/>
            <a:ext cx="35490" cy="43608"/>
          </a:xfrm>
          <a:custGeom>
            <a:avLst/>
            <a:gdLst>
              <a:gd name="T0" fmla="*/ 8 w 18"/>
              <a:gd name="T1" fmla="*/ 0 h 22"/>
              <a:gd name="T2" fmla="*/ 2 w 18"/>
              <a:gd name="T3" fmla="*/ 6 h 22"/>
              <a:gd name="T4" fmla="*/ 0 w 18"/>
              <a:gd name="T5" fmla="*/ 14 h 22"/>
              <a:gd name="T6" fmla="*/ 8 w 18"/>
              <a:gd name="T7" fmla="*/ 22 h 22"/>
              <a:gd name="T8" fmla="*/ 18 w 18"/>
              <a:gd name="T9" fmla="*/ 10 h 22"/>
              <a:gd name="T10" fmla="*/ 16 w 18"/>
              <a:gd name="T11" fmla="*/ 2 h 22"/>
              <a:gd name="T12" fmla="*/ 8 w 1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8" y="0"/>
                </a:moveTo>
                <a:lnTo>
                  <a:pt x="2" y="6"/>
                </a:lnTo>
                <a:lnTo>
                  <a:pt x="0" y="14"/>
                </a:lnTo>
                <a:lnTo>
                  <a:pt x="8" y="22"/>
                </a:lnTo>
                <a:lnTo>
                  <a:pt x="18" y="10"/>
                </a:lnTo>
                <a:lnTo>
                  <a:pt x="16" y="2"/>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60" name="Freeform 34">
            <a:extLst>
              <a:ext uri="{FF2B5EF4-FFF2-40B4-BE49-F238E27FC236}">
                <a16:creationId xmlns:a16="http://schemas.microsoft.com/office/drawing/2014/main" id="{012C184B-68CC-47DF-AE7D-5A7149D1B3BC}"/>
              </a:ext>
            </a:extLst>
          </p:cNvPr>
          <p:cNvSpPr>
            <a:spLocks/>
          </p:cNvSpPr>
          <p:nvPr/>
        </p:nvSpPr>
        <p:spPr bwMode="gray">
          <a:xfrm>
            <a:off x="2143679" y="1072215"/>
            <a:ext cx="43377" cy="27750"/>
          </a:xfrm>
          <a:custGeom>
            <a:avLst/>
            <a:gdLst>
              <a:gd name="T0" fmla="*/ 8 w 22"/>
              <a:gd name="T1" fmla="*/ 0 h 14"/>
              <a:gd name="T2" fmla="*/ 16 w 22"/>
              <a:gd name="T3" fmla="*/ 2 h 14"/>
              <a:gd name="T4" fmla="*/ 22 w 22"/>
              <a:gd name="T5" fmla="*/ 8 h 14"/>
              <a:gd name="T6" fmla="*/ 20 w 22"/>
              <a:gd name="T7" fmla="*/ 12 h 14"/>
              <a:gd name="T8" fmla="*/ 10 w 22"/>
              <a:gd name="T9" fmla="*/ 14 h 14"/>
              <a:gd name="T10" fmla="*/ 2 w 22"/>
              <a:gd name="T11" fmla="*/ 8 h 14"/>
              <a:gd name="T12" fmla="*/ 0 w 22"/>
              <a:gd name="T13" fmla="*/ 2 h 14"/>
              <a:gd name="T14" fmla="*/ 8 w 2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8" y="0"/>
                </a:moveTo>
                <a:lnTo>
                  <a:pt x="16" y="2"/>
                </a:lnTo>
                <a:lnTo>
                  <a:pt x="22" y="8"/>
                </a:lnTo>
                <a:lnTo>
                  <a:pt x="20" y="12"/>
                </a:lnTo>
                <a:lnTo>
                  <a:pt x="10" y="14"/>
                </a:lnTo>
                <a:lnTo>
                  <a:pt x="2" y="8"/>
                </a:lnTo>
                <a:lnTo>
                  <a:pt x="0" y="2"/>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61" name="Freeform 35">
            <a:extLst>
              <a:ext uri="{FF2B5EF4-FFF2-40B4-BE49-F238E27FC236}">
                <a16:creationId xmlns:a16="http://schemas.microsoft.com/office/drawing/2014/main" id="{5D21324C-CA9A-4325-8871-36F64136B556}"/>
              </a:ext>
            </a:extLst>
          </p:cNvPr>
          <p:cNvSpPr>
            <a:spLocks/>
          </p:cNvSpPr>
          <p:nvPr/>
        </p:nvSpPr>
        <p:spPr bwMode="gray">
          <a:xfrm>
            <a:off x="3405567" y="1666863"/>
            <a:ext cx="39434" cy="31714"/>
          </a:xfrm>
          <a:custGeom>
            <a:avLst/>
            <a:gdLst>
              <a:gd name="T0" fmla="*/ 8 w 20"/>
              <a:gd name="T1" fmla="*/ 0 h 16"/>
              <a:gd name="T2" fmla="*/ 16 w 20"/>
              <a:gd name="T3" fmla="*/ 6 h 16"/>
              <a:gd name="T4" fmla="*/ 20 w 20"/>
              <a:gd name="T5" fmla="*/ 12 h 16"/>
              <a:gd name="T6" fmla="*/ 16 w 20"/>
              <a:gd name="T7" fmla="*/ 16 h 16"/>
              <a:gd name="T8" fmla="*/ 6 w 20"/>
              <a:gd name="T9" fmla="*/ 14 h 16"/>
              <a:gd name="T10" fmla="*/ 0 w 20"/>
              <a:gd name="T11" fmla="*/ 10 h 16"/>
              <a:gd name="T12" fmla="*/ 0 w 20"/>
              <a:gd name="T13" fmla="*/ 2 h 16"/>
              <a:gd name="T14" fmla="*/ 8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8" y="0"/>
                </a:moveTo>
                <a:lnTo>
                  <a:pt x="16" y="6"/>
                </a:lnTo>
                <a:lnTo>
                  <a:pt x="20" y="12"/>
                </a:lnTo>
                <a:lnTo>
                  <a:pt x="16" y="16"/>
                </a:lnTo>
                <a:lnTo>
                  <a:pt x="6" y="14"/>
                </a:lnTo>
                <a:lnTo>
                  <a:pt x="0" y="10"/>
                </a:lnTo>
                <a:lnTo>
                  <a:pt x="0" y="2"/>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62" name="Freeform 36">
            <a:extLst>
              <a:ext uri="{FF2B5EF4-FFF2-40B4-BE49-F238E27FC236}">
                <a16:creationId xmlns:a16="http://schemas.microsoft.com/office/drawing/2014/main" id="{1BC51CA6-35BF-4472-AFA6-FCD5B617FF98}"/>
              </a:ext>
            </a:extLst>
          </p:cNvPr>
          <p:cNvSpPr>
            <a:spLocks/>
          </p:cNvSpPr>
          <p:nvPr/>
        </p:nvSpPr>
        <p:spPr bwMode="gray">
          <a:xfrm>
            <a:off x="3732870" y="2527118"/>
            <a:ext cx="74924" cy="35678"/>
          </a:xfrm>
          <a:custGeom>
            <a:avLst/>
            <a:gdLst>
              <a:gd name="T0" fmla="*/ 0 w 38"/>
              <a:gd name="T1" fmla="*/ 2 h 18"/>
              <a:gd name="T2" fmla="*/ 8 w 38"/>
              <a:gd name="T3" fmla="*/ 8 h 18"/>
              <a:gd name="T4" fmla="*/ 18 w 38"/>
              <a:gd name="T5" fmla="*/ 14 h 18"/>
              <a:gd name="T6" fmla="*/ 34 w 38"/>
              <a:gd name="T7" fmla="*/ 18 h 18"/>
              <a:gd name="T8" fmla="*/ 38 w 38"/>
              <a:gd name="T9" fmla="*/ 12 h 18"/>
              <a:gd name="T10" fmla="*/ 30 w 38"/>
              <a:gd name="T11" fmla="*/ 6 h 18"/>
              <a:gd name="T12" fmla="*/ 22 w 38"/>
              <a:gd name="T13" fmla="*/ 2 h 18"/>
              <a:gd name="T14" fmla="*/ 14 w 38"/>
              <a:gd name="T15" fmla="*/ 0 h 18"/>
              <a:gd name="T16" fmla="*/ 8 w 38"/>
              <a:gd name="T17" fmla="*/ 0 h 18"/>
              <a:gd name="T18" fmla="*/ 0 w 3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63" name="Freeform 37">
            <a:extLst>
              <a:ext uri="{FF2B5EF4-FFF2-40B4-BE49-F238E27FC236}">
                <a16:creationId xmlns:a16="http://schemas.microsoft.com/office/drawing/2014/main" id="{26722658-63C2-4C04-AA23-3FEF53D2A5C5}"/>
              </a:ext>
            </a:extLst>
          </p:cNvPr>
          <p:cNvSpPr>
            <a:spLocks/>
          </p:cNvSpPr>
          <p:nvPr/>
        </p:nvSpPr>
        <p:spPr bwMode="gray">
          <a:xfrm>
            <a:off x="1733566" y="2487476"/>
            <a:ext cx="141964" cy="99108"/>
          </a:xfrm>
          <a:custGeom>
            <a:avLst/>
            <a:gdLst>
              <a:gd name="T0" fmla="*/ 0 w 72"/>
              <a:gd name="T1" fmla="*/ 0 h 50"/>
              <a:gd name="T2" fmla="*/ 12 w 72"/>
              <a:gd name="T3" fmla="*/ 2 h 50"/>
              <a:gd name="T4" fmla="*/ 24 w 72"/>
              <a:gd name="T5" fmla="*/ 6 h 50"/>
              <a:gd name="T6" fmla="*/ 32 w 72"/>
              <a:gd name="T7" fmla="*/ 10 h 50"/>
              <a:gd name="T8" fmla="*/ 42 w 72"/>
              <a:gd name="T9" fmla="*/ 16 h 50"/>
              <a:gd name="T10" fmla="*/ 50 w 72"/>
              <a:gd name="T11" fmla="*/ 26 h 50"/>
              <a:gd name="T12" fmla="*/ 56 w 72"/>
              <a:gd name="T13" fmla="*/ 30 h 50"/>
              <a:gd name="T14" fmla="*/ 66 w 72"/>
              <a:gd name="T15" fmla="*/ 36 h 50"/>
              <a:gd name="T16" fmla="*/ 70 w 72"/>
              <a:gd name="T17" fmla="*/ 42 h 50"/>
              <a:gd name="T18" fmla="*/ 72 w 72"/>
              <a:gd name="T19" fmla="*/ 46 h 50"/>
              <a:gd name="T20" fmla="*/ 66 w 72"/>
              <a:gd name="T21" fmla="*/ 48 h 50"/>
              <a:gd name="T22" fmla="*/ 56 w 72"/>
              <a:gd name="T23" fmla="*/ 50 h 50"/>
              <a:gd name="T24" fmla="*/ 46 w 72"/>
              <a:gd name="T25" fmla="*/ 46 h 50"/>
              <a:gd name="T26" fmla="*/ 46 w 72"/>
              <a:gd name="T27" fmla="*/ 38 h 50"/>
              <a:gd name="T28" fmla="*/ 40 w 72"/>
              <a:gd name="T29" fmla="*/ 38 h 50"/>
              <a:gd name="T30" fmla="*/ 34 w 72"/>
              <a:gd name="T31" fmla="*/ 32 h 50"/>
              <a:gd name="T32" fmla="*/ 28 w 72"/>
              <a:gd name="T33" fmla="*/ 24 h 50"/>
              <a:gd name="T34" fmla="*/ 22 w 72"/>
              <a:gd name="T35" fmla="*/ 24 h 50"/>
              <a:gd name="T36" fmla="*/ 20 w 72"/>
              <a:gd name="T37" fmla="*/ 18 h 50"/>
              <a:gd name="T38" fmla="*/ 14 w 72"/>
              <a:gd name="T39" fmla="*/ 18 h 50"/>
              <a:gd name="T40" fmla="*/ 6 w 72"/>
              <a:gd name="T41" fmla="*/ 14 h 50"/>
              <a:gd name="T42" fmla="*/ 0 w 72"/>
              <a:gd name="T43" fmla="*/ 10 h 50"/>
              <a:gd name="T44" fmla="*/ 0 w 72"/>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grpSp>
        <p:nvGrpSpPr>
          <p:cNvPr id="864" name="Group 38">
            <a:extLst>
              <a:ext uri="{FF2B5EF4-FFF2-40B4-BE49-F238E27FC236}">
                <a16:creationId xmlns:a16="http://schemas.microsoft.com/office/drawing/2014/main" id="{DEFCE587-5D5F-421D-8C07-4DB216623BAD}"/>
              </a:ext>
            </a:extLst>
          </p:cNvPr>
          <p:cNvGrpSpPr>
            <a:grpSpLocks/>
          </p:cNvGrpSpPr>
          <p:nvPr/>
        </p:nvGrpSpPr>
        <p:grpSpPr bwMode="auto">
          <a:xfrm>
            <a:off x="503225" y="1496396"/>
            <a:ext cx="1171189" cy="919719"/>
            <a:chOff x="44" y="1185"/>
            <a:chExt cx="594" cy="464"/>
          </a:xfrm>
          <a:solidFill>
            <a:schemeClr val="bg1">
              <a:lumMod val="75000"/>
            </a:schemeClr>
          </a:solidFill>
        </p:grpSpPr>
        <p:sp>
          <p:nvSpPr>
            <p:cNvPr id="1100" name="Freeform 39">
              <a:extLst>
                <a:ext uri="{FF2B5EF4-FFF2-40B4-BE49-F238E27FC236}">
                  <a16:creationId xmlns:a16="http://schemas.microsoft.com/office/drawing/2014/main" id="{DA5F9F44-D9CC-40B2-A607-45D71D1980B1}"/>
                </a:ext>
              </a:extLst>
            </p:cNvPr>
            <p:cNvSpPr>
              <a:spLocks/>
            </p:cNvSpPr>
            <p:nvPr/>
          </p:nvSpPr>
          <p:spPr bwMode="gray">
            <a:xfrm>
              <a:off x="44" y="1185"/>
              <a:ext cx="594" cy="414"/>
            </a:xfrm>
            <a:custGeom>
              <a:avLst/>
              <a:gdLst>
                <a:gd name="T0" fmla="*/ 540 w 594"/>
                <a:gd name="T1" fmla="*/ 354 h 414"/>
                <a:gd name="T2" fmla="*/ 510 w 594"/>
                <a:gd name="T3" fmla="*/ 318 h 414"/>
                <a:gd name="T4" fmla="*/ 500 w 594"/>
                <a:gd name="T5" fmla="*/ 332 h 414"/>
                <a:gd name="T6" fmla="*/ 464 w 594"/>
                <a:gd name="T7" fmla="*/ 324 h 414"/>
                <a:gd name="T8" fmla="*/ 414 w 594"/>
                <a:gd name="T9" fmla="*/ 298 h 414"/>
                <a:gd name="T10" fmla="*/ 362 w 594"/>
                <a:gd name="T11" fmla="*/ 288 h 414"/>
                <a:gd name="T12" fmla="*/ 318 w 594"/>
                <a:gd name="T13" fmla="*/ 272 h 414"/>
                <a:gd name="T14" fmla="*/ 314 w 594"/>
                <a:gd name="T15" fmla="*/ 294 h 414"/>
                <a:gd name="T16" fmla="*/ 278 w 594"/>
                <a:gd name="T17" fmla="*/ 304 h 414"/>
                <a:gd name="T18" fmla="*/ 252 w 594"/>
                <a:gd name="T19" fmla="*/ 298 h 414"/>
                <a:gd name="T20" fmla="*/ 270 w 594"/>
                <a:gd name="T21" fmla="*/ 274 h 414"/>
                <a:gd name="T22" fmla="*/ 274 w 594"/>
                <a:gd name="T23" fmla="*/ 266 h 414"/>
                <a:gd name="T24" fmla="*/ 236 w 594"/>
                <a:gd name="T25" fmla="*/ 298 h 414"/>
                <a:gd name="T26" fmla="*/ 222 w 594"/>
                <a:gd name="T27" fmla="*/ 322 h 414"/>
                <a:gd name="T28" fmla="*/ 196 w 594"/>
                <a:gd name="T29" fmla="*/ 348 h 414"/>
                <a:gd name="T30" fmla="*/ 146 w 594"/>
                <a:gd name="T31" fmla="*/ 384 h 414"/>
                <a:gd name="T32" fmla="*/ 112 w 594"/>
                <a:gd name="T33" fmla="*/ 398 h 414"/>
                <a:gd name="T34" fmla="*/ 90 w 594"/>
                <a:gd name="T35" fmla="*/ 408 h 414"/>
                <a:gd name="T36" fmla="*/ 84 w 594"/>
                <a:gd name="T37" fmla="*/ 394 h 414"/>
                <a:gd name="T38" fmla="*/ 114 w 594"/>
                <a:gd name="T39" fmla="*/ 382 h 414"/>
                <a:gd name="T40" fmla="*/ 156 w 594"/>
                <a:gd name="T41" fmla="*/ 354 h 414"/>
                <a:gd name="T42" fmla="*/ 170 w 594"/>
                <a:gd name="T43" fmla="*/ 320 h 414"/>
                <a:gd name="T44" fmla="*/ 138 w 594"/>
                <a:gd name="T45" fmla="*/ 328 h 414"/>
                <a:gd name="T46" fmla="*/ 100 w 594"/>
                <a:gd name="T47" fmla="*/ 328 h 414"/>
                <a:gd name="T48" fmla="*/ 86 w 594"/>
                <a:gd name="T49" fmla="*/ 286 h 414"/>
                <a:gd name="T50" fmla="*/ 56 w 594"/>
                <a:gd name="T51" fmla="*/ 300 h 414"/>
                <a:gd name="T52" fmla="*/ 48 w 594"/>
                <a:gd name="T53" fmla="*/ 274 h 414"/>
                <a:gd name="T54" fmla="*/ 24 w 594"/>
                <a:gd name="T55" fmla="*/ 258 h 414"/>
                <a:gd name="T56" fmla="*/ 46 w 594"/>
                <a:gd name="T57" fmla="*/ 226 h 414"/>
                <a:gd name="T58" fmla="*/ 80 w 594"/>
                <a:gd name="T59" fmla="*/ 214 h 414"/>
                <a:gd name="T60" fmla="*/ 102 w 594"/>
                <a:gd name="T61" fmla="*/ 184 h 414"/>
                <a:gd name="T62" fmla="*/ 86 w 594"/>
                <a:gd name="T63" fmla="*/ 180 h 414"/>
                <a:gd name="T64" fmla="*/ 20 w 594"/>
                <a:gd name="T65" fmla="*/ 168 h 414"/>
                <a:gd name="T66" fmla="*/ 10 w 594"/>
                <a:gd name="T67" fmla="*/ 150 h 414"/>
                <a:gd name="T68" fmla="*/ 60 w 594"/>
                <a:gd name="T69" fmla="*/ 132 h 414"/>
                <a:gd name="T70" fmla="*/ 100 w 594"/>
                <a:gd name="T71" fmla="*/ 142 h 414"/>
                <a:gd name="T72" fmla="*/ 102 w 594"/>
                <a:gd name="T73" fmla="*/ 132 h 414"/>
                <a:gd name="T74" fmla="*/ 84 w 594"/>
                <a:gd name="T75" fmla="*/ 116 h 414"/>
                <a:gd name="T76" fmla="*/ 44 w 594"/>
                <a:gd name="T77" fmla="*/ 94 h 414"/>
                <a:gd name="T78" fmla="*/ 22 w 594"/>
                <a:gd name="T79" fmla="*/ 68 h 414"/>
                <a:gd name="T80" fmla="*/ 88 w 594"/>
                <a:gd name="T81" fmla="*/ 28 h 414"/>
                <a:gd name="T82" fmla="*/ 132 w 594"/>
                <a:gd name="T83" fmla="*/ 12 h 414"/>
                <a:gd name="T84" fmla="*/ 186 w 594"/>
                <a:gd name="T85" fmla="*/ 8 h 414"/>
                <a:gd name="T86" fmla="*/ 244 w 594"/>
                <a:gd name="T87" fmla="*/ 16 h 414"/>
                <a:gd name="T88" fmla="*/ 318 w 594"/>
                <a:gd name="T89" fmla="*/ 30 h 414"/>
                <a:gd name="T90" fmla="*/ 400 w 594"/>
                <a:gd name="T91" fmla="*/ 40 h 414"/>
                <a:gd name="T92" fmla="*/ 438 w 594"/>
                <a:gd name="T93" fmla="*/ 288 h 414"/>
                <a:gd name="T94" fmla="*/ 478 w 594"/>
                <a:gd name="T95" fmla="*/ 316 h 414"/>
                <a:gd name="T96" fmla="*/ 508 w 594"/>
                <a:gd name="T97" fmla="*/ 300 h 414"/>
                <a:gd name="T98" fmla="*/ 556 w 594"/>
                <a:gd name="T99" fmla="*/ 358 h 414"/>
                <a:gd name="T100" fmla="*/ 594 w 594"/>
                <a:gd name="T101" fmla="*/ 394 h 414"/>
                <a:gd name="T102" fmla="*/ 582 w 594"/>
                <a:gd name="T103" fmla="*/ 39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01" name="Freeform 40">
              <a:extLst>
                <a:ext uri="{FF2B5EF4-FFF2-40B4-BE49-F238E27FC236}">
                  <a16:creationId xmlns:a16="http://schemas.microsoft.com/office/drawing/2014/main" id="{A41997A1-444B-4481-BC60-84246DEF11B3}"/>
                </a:ext>
              </a:extLst>
            </p:cNvPr>
            <p:cNvSpPr>
              <a:spLocks/>
            </p:cNvSpPr>
            <p:nvPr/>
          </p:nvSpPr>
          <p:spPr bwMode="gray">
            <a:xfrm>
              <a:off x="250" y="1527"/>
              <a:ext cx="38" cy="26"/>
            </a:xfrm>
            <a:custGeom>
              <a:avLst/>
              <a:gdLst>
                <a:gd name="T0" fmla="*/ 28 w 38"/>
                <a:gd name="T1" fmla="*/ 2 h 26"/>
                <a:gd name="T2" fmla="*/ 20 w 38"/>
                <a:gd name="T3" fmla="*/ 4 h 26"/>
                <a:gd name="T4" fmla="*/ 14 w 38"/>
                <a:gd name="T5" fmla="*/ 6 h 26"/>
                <a:gd name="T6" fmla="*/ 14 w 38"/>
                <a:gd name="T7" fmla="*/ 14 h 26"/>
                <a:gd name="T8" fmla="*/ 8 w 38"/>
                <a:gd name="T9" fmla="*/ 12 h 26"/>
                <a:gd name="T10" fmla="*/ 4 w 38"/>
                <a:gd name="T11" fmla="*/ 8 h 26"/>
                <a:gd name="T12" fmla="*/ 0 w 38"/>
                <a:gd name="T13" fmla="*/ 12 h 26"/>
                <a:gd name="T14" fmla="*/ 2 w 38"/>
                <a:gd name="T15" fmla="*/ 20 h 26"/>
                <a:gd name="T16" fmla="*/ 8 w 38"/>
                <a:gd name="T17" fmla="*/ 26 h 26"/>
                <a:gd name="T18" fmla="*/ 26 w 38"/>
                <a:gd name="T19" fmla="*/ 24 h 26"/>
                <a:gd name="T20" fmla="*/ 32 w 38"/>
                <a:gd name="T21" fmla="*/ 16 h 26"/>
                <a:gd name="T22" fmla="*/ 38 w 38"/>
                <a:gd name="T23" fmla="*/ 10 h 26"/>
                <a:gd name="T24" fmla="*/ 34 w 38"/>
                <a:gd name="T25" fmla="*/ 0 h 26"/>
                <a:gd name="T26" fmla="*/ 28 w 38"/>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02" name="Freeform 41">
              <a:extLst>
                <a:ext uri="{FF2B5EF4-FFF2-40B4-BE49-F238E27FC236}">
                  <a16:creationId xmlns:a16="http://schemas.microsoft.com/office/drawing/2014/main" id="{144BF5FE-9F51-4083-9F36-46048D4642B4}"/>
                </a:ext>
              </a:extLst>
            </p:cNvPr>
            <p:cNvSpPr>
              <a:spLocks/>
            </p:cNvSpPr>
            <p:nvPr/>
          </p:nvSpPr>
          <p:spPr bwMode="gray">
            <a:xfrm>
              <a:off x="50" y="1473"/>
              <a:ext cx="26" cy="16"/>
            </a:xfrm>
            <a:custGeom>
              <a:avLst/>
              <a:gdLst>
                <a:gd name="T0" fmla="*/ 22 w 26"/>
                <a:gd name="T1" fmla="*/ 0 h 16"/>
                <a:gd name="T2" fmla="*/ 26 w 26"/>
                <a:gd name="T3" fmla="*/ 4 h 16"/>
                <a:gd name="T4" fmla="*/ 26 w 26"/>
                <a:gd name="T5" fmla="*/ 8 h 16"/>
                <a:gd name="T6" fmla="*/ 22 w 26"/>
                <a:gd name="T7" fmla="*/ 16 h 16"/>
                <a:gd name="T8" fmla="*/ 14 w 26"/>
                <a:gd name="T9" fmla="*/ 14 h 16"/>
                <a:gd name="T10" fmla="*/ 10 w 26"/>
                <a:gd name="T11" fmla="*/ 16 h 16"/>
                <a:gd name="T12" fmla="*/ 4 w 26"/>
                <a:gd name="T13" fmla="*/ 10 h 16"/>
                <a:gd name="T14" fmla="*/ 0 w 26"/>
                <a:gd name="T15" fmla="*/ 6 h 16"/>
                <a:gd name="T16" fmla="*/ 2 w 26"/>
                <a:gd name="T17" fmla="*/ 0 h 16"/>
                <a:gd name="T18" fmla="*/ 8 w 26"/>
                <a:gd name="T19" fmla="*/ 0 h 16"/>
                <a:gd name="T20" fmla="*/ 22 w 26"/>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03" name="Freeform 42">
              <a:extLst>
                <a:ext uri="{FF2B5EF4-FFF2-40B4-BE49-F238E27FC236}">
                  <a16:creationId xmlns:a16="http://schemas.microsoft.com/office/drawing/2014/main" id="{74FCFC0F-F244-42F0-BA69-F826E1FE9676}"/>
                </a:ext>
              </a:extLst>
            </p:cNvPr>
            <p:cNvSpPr>
              <a:spLocks/>
            </p:cNvSpPr>
            <p:nvPr/>
          </p:nvSpPr>
          <p:spPr bwMode="gray">
            <a:xfrm>
              <a:off x="540" y="1525"/>
              <a:ext cx="24" cy="40"/>
            </a:xfrm>
            <a:custGeom>
              <a:avLst/>
              <a:gdLst>
                <a:gd name="T0" fmla="*/ 0 w 24"/>
                <a:gd name="T1" fmla="*/ 0 h 40"/>
                <a:gd name="T2" fmla="*/ 10 w 24"/>
                <a:gd name="T3" fmla="*/ 2 h 40"/>
                <a:gd name="T4" fmla="*/ 16 w 24"/>
                <a:gd name="T5" fmla="*/ 6 h 40"/>
                <a:gd name="T6" fmla="*/ 18 w 24"/>
                <a:gd name="T7" fmla="*/ 20 h 40"/>
                <a:gd name="T8" fmla="*/ 24 w 24"/>
                <a:gd name="T9" fmla="*/ 30 h 40"/>
                <a:gd name="T10" fmla="*/ 24 w 24"/>
                <a:gd name="T11" fmla="*/ 40 h 40"/>
                <a:gd name="T12" fmla="*/ 16 w 24"/>
                <a:gd name="T13" fmla="*/ 32 h 40"/>
                <a:gd name="T14" fmla="*/ 8 w 24"/>
                <a:gd name="T15" fmla="*/ 22 h 40"/>
                <a:gd name="T16" fmla="*/ 4 w 24"/>
                <a:gd name="T17" fmla="*/ 16 h 40"/>
                <a:gd name="T18" fmla="*/ 0 w 24"/>
                <a:gd name="T19" fmla="*/ 8 h 40"/>
                <a:gd name="T20" fmla="*/ 0 w 24"/>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04" name="Freeform 43">
              <a:extLst>
                <a:ext uri="{FF2B5EF4-FFF2-40B4-BE49-F238E27FC236}">
                  <a16:creationId xmlns:a16="http://schemas.microsoft.com/office/drawing/2014/main" id="{61EF0D02-5B4B-47CE-AB42-C39BB60FFC9D}"/>
                </a:ext>
              </a:extLst>
            </p:cNvPr>
            <p:cNvSpPr>
              <a:spLocks/>
            </p:cNvSpPr>
            <p:nvPr/>
          </p:nvSpPr>
          <p:spPr bwMode="gray">
            <a:xfrm>
              <a:off x="584" y="1565"/>
              <a:ext cx="22" cy="38"/>
            </a:xfrm>
            <a:custGeom>
              <a:avLst/>
              <a:gdLst>
                <a:gd name="T0" fmla="*/ 0 w 22"/>
                <a:gd name="T1" fmla="*/ 8 h 38"/>
                <a:gd name="T2" fmla="*/ 0 w 22"/>
                <a:gd name="T3" fmla="*/ 0 h 38"/>
                <a:gd name="T4" fmla="*/ 8 w 22"/>
                <a:gd name="T5" fmla="*/ 2 h 38"/>
                <a:gd name="T6" fmla="*/ 14 w 22"/>
                <a:gd name="T7" fmla="*/ 14 h 38"/>
                <a:gd name="T8" fmla="*/ 22 w 22"/>
                <a:gd name="T9" fmla="*/ 24 h 38"/>
                <a:gd name="T10" fmla="*/ 22 w 22"/>
                <a:gd name="T11" fmla="*/ 32 h 38"/>
                <a:gd name="T12" fmla="*/ 18 w 22"/>
                <a:gd name="T13" fmla="*/ 38 h 38"/>
                <a:gd name="T14" fmla="*/ 12 w 22"/>
                <a:gd name="T15" fmla="*/ 30 h 38"/>
                <a:gd name="T16" fmla="*/ 6 w 22"/>
                <a:gd name="T17" fmla="*/ 24 h 38"/>
                <a:gd name="T18" fmla="*/ 4 w 22"/>
                <a:gd name="T19" fmla="*/ 16 h 38"/>
                <a:gd name="T20" fmla="*/ 0 w 22"/>
                <a:gd name="T2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05" name="Freeform 44">
              <a:extLst>
                <a:ext uri="{FF2B5EF4-FFF2-40B4-BE49-F238E27FC236}">
                  <a16:creationId xmlns:a16="http://schemas.microsoft.com/office/drawing/2014/main" id="{45A556D7-1794-41E1-A2C6-3E498F1E9CE8}"/>
                </a:ext>
              </a:extLst>
            </p:cNvPr>
            <p:cNvSpPr>
              <a:spLocks/>
            </p:cNvSpPr>
            <p:nvPr/>
          </p:nvSpPr>
          <p:spPr bwMode="gray">
            <a:xfrm>
              <a:off x="588" y="1615"/>
              <a:ext cx="26" cy="34"/>
            </a:xfrm>
            <a:custGeom>
              <a:avLst/>
              <a:gdLst>
                <a:gd name="T0" fmla="*/ 0 w 26"/>
                <a:gd name="T1" fmla="*/ 0 h 34"/>
                <a:gd name="T2" fmla="*/ 10 w 26"/>
                <a:gd name="T3" fmla="*/ 4 h 34"/>
                <a:gd name="T4" fmla="*/ 18 w 26"/>
                <a:gd name="T5" fmla="*/ 4 h 34"/>
                <a:gd name="T6" fmla="*/ 20 w 26"/>
                <a:gd name="T7" fmla="*/ 8 h 34"/>
                <a:gd name="T8" fmla="*/ 18 w 26"/>
                <a:gd name="T9" fmla="*/ 16 h 34"/>
                <a:gd name="T10" fmla="*/ 22 w 26"/>
                <a:gd name="T11" fmla="*/ 22 h 34"/>
                <a:gd name="T12" fmla="*/ 26 w 26"/>
                <a:gd name="T13" fmla="*/ 34 h 34"/>
                <a:gd name="T14" fmla="*/ 18 w 26"/>
                <a:gd name="T15" fmla="*/ 32 h 34"/>
                <a:gd name="T16" fmla="*/ 8 w 26"/>
                <a:gd name="T17" fmla="*/ 20 h 34"/>
                <a:gd name="T18" fmla="*/ 2 w 26"/>
                <a:gd name="T19" fmla="*/ 12 h 34"/>
                <a:gd name="T20" fmla="*/ 0 w 26"/>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06" name="Freeform 45">
              <a:extLst>
                <a:ext uri="{FF2B5EF4-FFF2-40B4-BE49-F238E27FC236}">
                  <a16:creationId xmlns:a16="http://schemas.microsoft.com/office/drawing/2014/main" id="{90587E6D-A3A5-4BCE-93EC-76DD104EC81E}"/>
                </a:ext>
              </a:extLst>
            </p:cNvPr>
            <p:cNvSpPr>
              <a:spLocks/>
            </p:cNvSpPr>
            <p:nvPr/>
          </p:nvSpPr>
          <p:spPr bwMode="gray">
            <a:xfrm>
              <a:off x="84" y="1591"/>
              <a:ext cx="32" cy="20"/>
            </a:xfrm>
            <a:custGeom>
              <a:avLst/>
              <a:gdLst>
                <a:gd name="T0" fmla="*/ 32 w 32"/>
                <a:gd name="T1" fmla="*/ 4 h 20"/>
                <a:gd name="T2" fmla="*/ 28 w 32"/>
                <a:gd name="T3" fmla="*/ 10 h 20"/>
                <a:gd name="T4" fmla="*/ 22 w 32"/>
                <a:gd name="T5" fmla="*/ 12 h 20"/>
                <a:gd name="T6" fmla="*/ 12 w 32"/>
                <a:gd name="T7" fmla="*/ 14 h 20"/>
                <a:gd name="T8" fmla="*/ 6 w 32"/>
                <a:gd name="T9" fmla="*/ 20 h 20"/>
                <a:gd name="T10" fmla="*/ 0 w 32"/>
                <a:gd name="T11" fmla="*/ 18 h 20"/>
                <a:gd name="T12" fmla="*/ 6 w 32"/>
                <a:gd name="T13" fmla="*/ 8 h 20"/>
                <a:gd name="T14" fmla="*/ 14 w 32"/>
                <a:gd name="T15" fmla="*/ 4 h 20"/>
                <a:gd name="T16" fmla="*/ 26 w 32"/>
                <a:gd name="T17" fmla="*/ 0 h 20"/>
                <a:gd name="T18" fmla="*/ 32 w 32"/>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07" name="Freeform 46">
              <a:extLst>
                <a:ext uri="{FF2B5EF4-FFF2-40B4-BE49-F238E27FC236}">
                  <a16:creationId xmlns:a16="http://schemas.microsoft.com/office/drawing/2014/main" id="{0FE83B12-05FF-4514-A93B-BD0648915FDB}"/>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08" name="Freeform 47">
              <a:extLst>
                <a:ext uri="{FF2B5EF4-FFF2-40B4-BE49-F238E27FC236}">
                  <a16:creationId xmlns:a16="http://schemas.microsoft.com/office/drawing/2014/main" id="{874A106F-4922-45BC-A087-5F43428F6F60}"/>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09" name="Freeform 48">
              <a:extLst>
                <a:ext uri="{FF2B5EF4-FFF2-40B4-BE49-F238E27FC236}">
                  <a16:creationId xmlns:a16="http://schemas.microsoft.com/office/drawing/2014/main" id="{BAD4BE42-8167-4E7C-8F07-2F66CEBAF54F}"/>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10" name="Freeform 49">
              <a:extLst>
                <a:ext uri="{FF2B5EF4-FFF2-40B4-BE49-F238E27FC236}">
                  <a16:creationId xmlns:a16="http://schemas.microsoft.com/office/drawing/2014/main" id="{FCCF66C6-D67B-49F5-AA42-2A2097F36BD2}"/>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11" name="Freeform 50">
              <a:extLst>
                <a:ext uri="{FF2B5EF4-FFF2-40B4-BE49-F238E27FC236}">
                  <a16:creationId xmlns:a16="http://schemas.microsoft.com/office/drawing/2014/main" id="{5D7D5F30-3568-4C05-ADAB-1497B931BCA0}"/>
                </a:ext>
              </a:extLst>
            </p:cNvPr>
            <p:cNvSpPr>
              <a:spLocks/>
            </p:cNvSpPr>
            <p:nvPr/>
          </p:nvSpPr>
          <p:spPr bwMode="gray">
            <a:xfrm>
              <a:off x="576" y="1551"/>
              <a:ext cx="14" cy="14"/>
            </a:xfrm>
            <a:custGeom>
              <a:avLst/>
              <a:gdLst>
                <a:gd name="T0" fmla="*/ 4 w 14"/>
                <a:gd name="T1" fmla="*/ 0 h 14"/>
                <a:gd name="T2" fmla="*/ 8 w 14"/>
                <a:gd name="T3" fmla="*/ 0 h 14"/>
                <a:gd name="T4" fmla="*/ 14 w 14"/>
                <a:gd name="T5" fmla="*/ 6 h 14"/>
                <a:gd name="T6" fmla="*/ 8 w 14"/>
                <a:gd name="T7" fmla="*/ 10 h 14"/>
                <a:gd name="T8" fmla="*/ 2 w 14"/>
                <a:gd name="T9" fmla="*/ 14 h 14"/>
                <a:gd name="T10" fmla="*/ 0 w 14"/>
                <a:gd name="T11" fmla="*/ 6 h 14"/>
                <a:gd name="T12" fmla="*/ 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4" y="0"/>
                  </a:moveTo>
                  <a:lnTo>
                    <a:pt x="8" y="0"/>
                  </a:lnTo>
                  <a:lnTo>
                    <a:pt x="14" y="6"/>
                  </a:lnTo>
                  <a:lnTo>
                    <a:pt x="8" y="10"/>
                  </a:lnTo>
                  <a:lnTo>
                    <a:pt x="2" y="14"/>
                  </a:lnTo>
                  <a:lnTo>
                    <a:pt x="0" y="6"/>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grpSp>
      <p:sp>
        <p:nvSpPr>
          <p:cNvPr id="865" name="Freeform 51">
            <a:extLst>
              <a:ext uri="{FF2B5EF4-FFF2-40B4-BE49-F238E27FC236}">
                <a16:creationId xmlns:a16="http://schemas.microsoft.com/office/drawing/2014/main" id="{1936F901-62CB-4F37-9BC2-4222FD341D83}"/>
              </a:ext>
            </a:extLst>
          </p:cNvPr>
          <p:cNvSpPr>
            <a:spLocks/>
          </p:cNvSpPr>
          <p:nvPr/>
        </p:nvSpPr>
        <p:spPr bwMode="gray">
          <a:xfrm>
            <a:off x="1843979" y="2546942"/>
            <a:ext cx="1798190" cy="888006"/>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grpSp>
        <p:nvGrpSpPr>
          <p:cNvPr id="866" name="Group 52">
            <a:extLst>
              <a:ext uri="{FF2B5EF4-FFF2-40B4-BE49-F238E27FC236}">
                <a16:creationId xmlns:a16="http://schemas.microsoft.com/office/drawing/2014/main" id="{66939954-1697-4130-B51F-9533CCD47EF8}"/>
              </a:ext>
            </a:extLst>
          </p:cNvPr>
          <p:cNvGrpSpPr>
            <a:grpSpLocks/>
          </p:cNvGrpSpPr>
          <p:nvPr/>
        </p:nvGrpSpPr>
        <p:grpSpPr bwMode="auto">
          <a:xfrm>
            <a:off x="751661" y="3530091"/>
            <a:ext cx="149850" cy="107036"/>
            <a:chOff x="170" y="2211"/>
            <a:chExt cx="76" cy="54"/>
          </a:xfrm>
          <a:solidFill>
            <a:schemeClr val="bg1">
              <a:lumMod val="75000"/>
            </a:schemeClr>
          </a:solidFill>
        </p:grpSpPr>
        <p:sp>
          <p:nvSpPr>
            <p:cNvPr id="1094" name="Freeform 53">
              <a:extLst>
                <a:ext uri="{FF2B5EF4-FFF2-40B4-BE49-F238E27FC236}">
                  <a16:creationId xmlns:a16="http://schemas.microsoft.com/office/drawing/2014/main" id="{CCB64BB9-43CC-404C-AF90-566F081D7A50}"/>
                </a:ext>
              </a:extLst>
            </p:cNvPr>
            <p:cNvSpPr>
              <a:spLocks/>
            </p:cNvSpPr>
            <p:nvPr/>
          </p:nvSpPr>
          <p:spPr bwMode="gray">
            <a:xfrm>
              <a:off x="214" y="2231"/>
              <a:ext cx="12" cy="10"/>
            </a:xfrm>
            <a:custGeom>
              <a:avLst/>
              <a:gdLst>
                <a:gd name="T0" fmla="*/ 12 w 12"/>
                <a:gd name="T1" fmla="*/ 6 h 10"/>
                <a:gd name="T2" fmla="*/ 10 w 12"/>
                <a:gd name="T3" fmla="*/ 2 h 10"/>
                <a:gd name="T4" fmla="*/ 4 w 12"/>
                <a:gd name="T5" fmla="*/ 0 h 10"/>
                <a:gd name="T6" fmla="*/ 0 w 12"/>
                <a:gd name="T7" fmla="*/ 4 h 10"/>
                <a:gd name="T8" fmla="*/ 4 w 12"/>
                <a:gd name="T9" fmla="*/ 6 h 10"/>
                <a:gd name="T10" fmla="*/ 10 w 12"/>
                <a:gd name="T11" fmla="*/ 10 h 10"/>
                <a:gd name="T12" fmla="*/ 12 w 1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6"/>
                  </a:moveTo>
                  <a:lnTo>
                    <a:pt x="10" y="2"/>
                  </a:lnTo>
                  <a:lnTo>
                    <a:pt x="4" y="0"/>
                  </a:lnTo>
                  <a:lnTo>
                    <a:pt x="0" y="4"/>
                  </a:lnTo>
                  <a:lnTo>
                    <a:pt x="4" y="6"/>
                  </a:lnTo>
                  <a:lnTo>
                    <a:pt x="10" y="10"/>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95" name="Freeform 54">
              <a:extLst>
                <a:ext uri="{FF2B5EF4-FFF2-40B4-BE49-F238E27FC236}">
                  <a16:creationId xmlns:a16="http://schemas.microsoft.com/office/drawing/2014/main" id="{B1D10F90-393A-468F-BDE2-3425CB0CF024}"/>
                </a:ext>
              </a:extLst>
            </p:cNvPr>
            <p:cNvSpPr>
              <a:spLocks/>
            </p:cNvSpPr>
            <p:nvPr/>
          </p:nvSpPr>
          <p:spPr bwMode="gray">
            <a:xfrm>
              <a:off x="230" y="2245"/>
              <a:ext cx="16" cy="20"/>
            </a:xfrm>
            <a:custGeom>
              <a:avLst/>
              <a:gdLst>
                <a:gd name="T0" fmla="*/ 16 w 16"/>
                <a:gd name="T1" fmla="*/ 14 h 20"/>
                <a:gd name="T2" fmla="*/ 8 w 16"/>
                <a:gd name="T3" fmla="*/ 16 h 20"/>
                <a:gd name="T4" fmla="*/ 4 w 16"/>
                <a:gd name="T5" fmla="*/ 20 h 20"/>
                <a:gd name="T6" fmla="*/ 0 w 16"/>
                <a:gd name="T7" fmla="*/ 12 h 20"/>
                <a:gd name="T8" fmla="*/ 0 w 16"/>
                <a:gd name="T9" fmla="*/ 6 h 20"/>
                <a:gd name="T10" fmla="*/ 4 w 16"/>
                <a:gd name="T11" fmla="*/ 0 h 20"/>
                <a:gd name="T12" fmla="*/ 8 w 16"/>
                <a:gd name="T13" fmla="*/ 2 h 20"/>
                <a:gd name="T14" fmla="*/ 14 w 16"/>
                <a:gd name="T15" fmla="*/ 6 h 20"/>
                <a:gd name="T16" fmla="*/ 16 w 16"/>
                <a:gd name="T1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16" y="14"/>
                  </a:moveTo>
                  <a:lnTo>
                    <a:pt x="8" y="16"/>
                  </a:lnTo>
                  <a:lnTo>
                    <a:pt x="4" y="20"/>
                  </a:lnTo>
                  <a:lnTo>
                    <a:pt x="0" y="12"/>
                  </a:lnTo>
                  <a:lnTo>
                    <a:pt x="0" y="6"/>
                  </a:lnTo>
                  <a:lnTo>
                    <a:pt x="4" y="0"/>
                  </a:lnTo>
                  <a:lnTo>
                    <a:pt x="8" y="2"/>
                  </a:lnTo>
                  <a:lnTo>
                    <a:pt x="14" y="6"/>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96" name="Freeform 55">
              <a:extLst>
                <a:ext uri="{FF2B5EF4-FFF2-40B4-BE49-F238E27FC236}">
                  <a16:creationId xmlns:a16="http://schemas.microsoft.com/office/drawing/2014/main" id="{A8242263-71CB-4EFB-A567-EB5B44C7B00D}"/>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97" name="Freeform 56">
              <a:extLst>
                <a:ext uri="{FF2B5EF4-FFF2-40B4-BE49-F238E27FC236}">
                  <a16:creationId xmlns:a16="http://schemas.microsoft.com/office/drawing/2014/main" id="{1037CACA-20EC-4F10-8BA0-B1D605BBD9D3}"/>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98" name="Freeform 57">
              <a:extLst>
                <a:ext uri="{FF2B5EF4-FFF2-40B4-BE49-F238E27FC236}">
                  <a16:creationId xmlns:a16="http://schemas.microsoft.com/office/drawing/2014/main" id="{5F111C5C-0DC9-4C33-A38F-877EE14DF696}"/>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99" name="Freeform 58">
              <a:extLst>
                <a:ext uri="{FF2B5EF4-FFF2-40B4-BE49-F238E27FC236}">
                  <a16:creationId xmlns:a16="http://schemas.microsoft.com/office/drawing/2014/main" id="{6AE5C46C-B211-4D32-8E99-63029AF085EA}"/>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grpSp>
      <p:sp>
        <p:nvSpPr>
          <p:cNvPr id="867" name="Freeform 59">
            <a:extLst>
              <a:ext uri="{FF2B5EF4-FFF2-40B4-BE49-F238E27FC236}">
                <a16:creationId xmlns:a16="http://schemas.microsoft.com/office/drawing/2014/main" id="{29E96C3E-659C-4DCC-921C-F582CC739E21}"/>
              </a:ext>
            </a:extLst>
          </p:cNvPr>
          <p:cNvSpPr>
            <a:spLocks/>
          </p:cNvSpPr>
          <p:nvPr/>
        </p:nvSpPr>
        <p:spPr bwMode="gray">
          <a:xfrm>
            <a:off x="2857435" y="3672805"/>
            <a:ext cx="114359" cy="126858"/>
          </a:xfrm>
          <a:custGeom>
            <a:avLst/>
            <a:gdLst>
              <a:gd name="T0" fmla="*/ 34 w 58"/>
              <a:gd name="T1" fmla="*/ 64 h 64"/>
              <a:gd name="T2" fmla="*/ 42 w 58"/>
              <a:gd name="T3" fmla="*/ 56 h 64"/>
              <a:gd name="T4" fmla="*/ 48 w 58"/>
              <a:gd name="T5" fmla="*/ 50 h 64"/>
              <a:gd name="T6" fmla="*/ 52 w 58"/>
              <a:gd name="T7" fmla="*/ 46 h 64"/>
              <a:gd name="T8" fmla="*/ 58 w 58"/>
              <a:gd name="T9" fmla="*/ 38 h 64"/>
              <a:gd name="T10" fmla="*/ 54 w 58"/>
              <a:gd name="T11" fmla="*/ 34 h 64"/>
              <a:gd name="T12" fmla="*/ 48 w 58"/>
              <a:gd name="T13" fmla="*/ 34 h 64"/>
              <a:gd name="T14" fmla="*/ 48 w 58"/>
              <a:gd name="T15" fmla="*/ 0 h 64"/>
              <a:gd name="T16" fmla="*/ 18 w 58"/>
              <a:gd name="T17" fmla="*/ 2 h 64"/>
              <a:gd name="T18" fmla="*/ 16 w 58"/>
              <a:gd name="T19" fmla="*/ 6 h 64"/>
              <a:gd name="T20" fmla="*/ 18 w 58"/>
              <a:gd name="T21" fmla="*/ 14 h 64"/>
              <a:gd name="T22" fmla="*/ 26 w 58"/>
              <a:gd name="T23" fmla="*/ 20 h 64"/>
              <a:gd name="T24" fmla="*/ 30 w 58"/>
              <a:gd name="T25" fmla="*/ 26 h 64"/>
              <a:gd name="T26" fmla="*/ 26 w 58"/>
              <a:gd name="T27" fmla="*/ 28 h 64"/>
              <a:gd name="T28" fmla="*/ 14 w 58"/>
              <a:gd name="T29" fmla="*/ 30 h 64"/>
              <a:gd name="T30" fmla="*/ 10 w 58"/>
              <a:gd name="T31" fmla="*/ 28 h 64"/>
              <a:gd name="T32" fmla="*/ 4 w 58"/>
              <a:gd name="T33" fmla="*/ 36 h 64"/>
              <a:gd name="T34" fmla="*/ 2 w 58"/>
              <a:gd name="T35" fmla="*/ 42 h 64"/>
              <a:gd name="T36" fmla="*/ 0 w 58"/>
              <a:gd name="T37" fmla="*/ 54 h 64"/>
              <a:gd name="T38" fmla="*/ 6 w 58"/>
              <a:gd name="T39" fmla="*/ 58 h 64"/>
              <a:gd name="T40" fmla="*/ 12 w 58"/>
              <a:gd name="T41" fmla="*/ 62 h 64"/>
              <a:gd name="T42" fmla="*/ 22 w 58"/>
              <a:gd name="T43" fmla="*/ 64 h 64"/>
              <a:gd name="T44" fmla="*/ 34 w 58"/>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68" name="Freeform 60">
            <a:extLst>
              <a:ext uri="{FF2B5EF4-FFF2-40B4-BE49-F238E27FC236}">
                <a16:creationId xmlns:a16="http://schemas.microsoft.com/office/drawing/2014/main" id="{DB7F40F7-BA10-4B7B-8E87-444F7A3B3D28}"/>
              </a:ext>
            </a:extLst>
          </p:cNvPr>
          <p:cNvSpPr>
            <a:spLocks/>
          </p:cNvSpPr>
          <p:nvPr/>
        </p:nvSpPr>
        <p:spPr bwMode="gray">
          <a:xfrm>
            <a:off x="2952078" y="3652984"/>
            <a:ext cx="23661" cy="87216"/>
          </a:xfrm>
          <a:custGeom>
            <a:avLst/>
            <a:gdLst>
              <a:gd name="T0" fmla="*/ 10 w 12"/>
              <a:gd name="T1" fmla="*/ 0 h 44"/>
              <a:gd name="T2" fmla="*/ 12 w 12"/>
              <a:gd name="T3" fmla="*/ 6 h 44"/>
              <a:gd name="T4" fmla="*/ 10 w 12"/>
              <a:gd name="T5" fmla="*/ 12 h 44"/>
              <a:gd name="T6" fmla="*/ 10 w 12"/>
              <a:gd name="T7" fmla="*/ 26 h 44"/>
              <a:gd name="T8" fmla="*/ 10 w 12"/>
              <a:gd name="T9" fmla="*/ 34 h 44"/>
              <a:gd name="T10" fmla="*/ 6 w 12"/>
              <a:gd name="T11" fmla="*/ 38 h 44"/>
              <a:gd name="T12" fmla="*/ 0 w 12"/>
              <a:gd name="T13" fmla="*/ 44 h 44"/>
              <a:gd name="T14" fmla="*/ 0 w 12"/>
              <a:gd name="T15" fmla="*/ 10 h 44"/>
              <a:gd name="T16" fmla="*/ 6 w 12"/>
              <a:gd name="T17" fmla="*/ 4 h 44"/>
              <a:gd name="T18" fmla="*/ 10 w 12"/>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69" name="Freeform 61">
            <a:extLst>
              <a:ext uri="{FF2B5EF4-FFF2-40B4-BE49-F238E27FC236}">
                <a16:creationId xmlns:a16="http://schemas.microsoft.com/office/drawing/2014/main" id="{7095A538-D4C3-40C6-9151-E7D2189CCBA7}"/>
              </a:ext>
            </a:extLst>
          </p:cNvPr>
          <p:cNvSpPr>
            <a:spLocks/>
          </p:cNvSpPr>
          <p:nvPr/>
        </p:nvSpPr>
        <p:spPr bwMode="gray">
          <a:xfrm>
            <a:off x="2924474" y="3779842"/>
            <a:ext cx="67037" cy="43608"/>
          </a:xfrm>
          <a:custGeom>
            <a:avLst/>
            <a:gdLst>
              <a:gd name="T0" fmla="*/ 0 w 34"/>
              <a:gd name="T1" fmla="*/ 10 h 22"/>
              <a:gd name="T2" fmla="*/ 12 w 34"/>
              <a:gd name="T3" fmla="*/ 0 h 22"/>
              <a:gd name="T4" fmla="*/ 18 w 34"/>
              <a:gd name="T5" fmla="*/ 4 h 22"/>
              <a:gd name="T6" fmla="*/ 24 w 34"/>
              <a:gd name="T7" fmla="*/ 8 h 22"/>
              <a:gd name="T8" fmla="*/ 32 w 34"/>
              <a:gd name="T9" fmla="*/ 10 h 22"/>
              <a:gd name="T10" fmla="*/ 34 w 34"/>
              <a:gd name="T11" fmla="*/ 14 h 22"/>
              <a:gd name="T12" fmla="*/ 30 w 34"/>
              <a:gd name="T13" fmla="*/ 20 h 22"/>
              <a:gd name="T14" fmla="*/ 26 w 34"/>
              <a:gd name="T15" fmla="*/ 22 h 22"/>
              <a:gd name="T16" fmla="*/ 16 w 34"/>
              <a:gd name="T17" fmla="*/ 18 h 22"/>
              <a:gd name="T18" fmla="*/ 8 w 34"/>
              <a:gd name="T19" fmla="*/ 14 h 22"/>
              <a:gd name="T20" fmla="*/ 0 w 34"/>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0" name="Freeform 62">
            <a:extLst>
              <a:ext uri="{FF2B5EF4-FFF2-40B4-BE49-F238E27FC236}">
                <a16:creationId xmlns:a16="http://schemas.microsoft.com/office/drawing/2014/main" id="{8775FD35-CCB7-4F1D-996A-D514BD3EF972}"/>
              </a:ext>
            </a:extLst>
          </p:cNvPr>
          <p:cNvSpPr>
            <a:spLocks/>
          </p:cNvSpPr>
          <p:nvPr/>
        </p:nvSpPr>
        <p:spPr bwMode="gray">
          <a:xfrm>
            <a:off x="2948134" y="3736235"/>
            <a:ext cx="189284" cy="95144"/>
          </a:xfrm>
          <a:custGeom>
            <a:avLst/>
            <a:gdLst>
              <a:gd name="T0" fmla="*/ 12 w 96"/>
              <a:gd name="T1" fmla="*/ 6 h 48"/>
              <a:gd name="T2" fmla="*/ 26 w 96"/>
              <a:gd name="T3" fmla="*/ 2 h 48"/>
              <a:gd name="T4" fmla="*/ 34 w 96"/>
              <a:gd name="T5" fmla="*/ 2 h 48"/>
              <a:gd name="T6" fmla="*/ 42 w 96"/>
              <a:gd name="T7" fmla="*/ 4 h 48"/>
              <a:gd name="T8" fmla="*/ 52 w 96"/>
              <a:gd name="T9" fmla="*/ 2 h 48"/>
              <a:gd name="T10" fmla="*/ 64 w 96"/>
              <a:gd name="T11" fmla="*/ 0 h 48"/>
              <a:gd name="T12" fmla="*/ 74 w 96"/>
              <a:gd name="T13" fmla="*/ 0 h 48"/>
              <a:gd name="T14" fmla="*/ 80 w 96"/>
              <a:gd name="T15" fmla="*/ 0 h 48"/>
              <a:gd name="T16" fmla="*/ 84 w 96"/>
              <a:gd name="T17" fmla="*/ 4 h 48"/>
              <a:gd name="T18" fmla="*/ 96 w 96"/>
              <a:gd name="T19" fmla="*/ 12 h 48"/>
              <a:gd name="T20" fmla="*/ 94 w 96"/>
              <a:gd name="T21" fmla="*/ 16 h 48"/>
              <a:gd name="T22" fmla="*/ 88 w 96"/>
              <a:gd name="T23" fmla="*/ 18 h 48"/>
              <a:gd name="T24" fmla="*/ 80 w 96"/>
              <a:gd name="T25" fmla="*/ 18 h 48"/>
              <a:gd name="T26" fmla="*/ 70 w 96"/>
              <a:gd name="T27" fmla="*/ 18 h 48"/>
              <a:gd name="T28" fmla="*/ 64 w 96"/>
              <a:gd name="T29" fmla="*/ 22 h 48"/>
              <a:gd name="T30" fmla="*/ 56 w 96"/>
              <a:gd name="T31" fmla="*/ 30 h 48"/>
              <a:gd name="T32" fmla="*/ 48 w 96"/>
              <a:gd name="T33" fmla="*/ 32 h 48"/>
              <a:gd name="T34" fmla="*/ 42 w 96"/>
              <a:gd name="T35" fmla="*/ 34 h 48"/>
              <a:gd name="T36" fmla="*/ 40 w 96"/>
              <a:gd name="T37" fmla="*/ 42 h 48"/>
              <a:gd name="T38" fmla="*/ 36 w 96"/>
              <a:gd name="T39" fmla="*/ 46 h 48"/>
              <a:gd name="T40" fmla="*/ 30 w 96"/>
              <a:gd name="T41" fmla="*/ 48 h 48"/>
              <a:gd name="T42" fmla="*/ 30 w 96"/>
              <a:gd name="T43" fmla="*/ 42 h 48"/>
              <a:gd name="T44" fmla="*/ 28 w 96"/>
              <a:gd name="T45" fmla="*/ 36 h 48"/>
              <a:gd name="T46" fmla="*/ 22 w 96"/>
              <a:gd name="T47" fmla="*/ 36 h 48"/>
              <a:gd name="T48" fmla="*/ 20 w 96"/>
              <a:gd name="T49" fmla="*/ 32 h 48"/>
              <a:gd name="T50" fmla="*/ 6 w 96"/>
              <a:gd name="T51" fmla="*/ 26 h 48"/>
              <a:gd name="T52" fmla="*/ 0 w 96"/>
              <a:gd name="T53" fmla="*/ 22 h 48"/>
              <a:gd name="T54" fmla="*/ 12 w 96"/>
              <a:gd name="T55"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1" name="Freeform 63">
            <a:extLst>
              <a:ext uri="{FF2B5EF4-FFF2-40B4-BE49-F238E27FC236}">
                <a16:creationId xmlns:a16="http://schemas.microsoft.com/office/drawing/2014/main" id="{9FE247A4-6740-4786-82D8-8EEF64E6D081}"/>
              </a:ext>
            </a:extLst>
          </p:cNvPr>
          <p:cNvSpPr>
            <a:spLocks/>
          </p:cNvSpPr>
          <p:nvPr/>
        </p:nvSpPr>
        <p:spPr bwMode="gray">
          <a:xfrm>
            <a:off x="3007283" y="3767949"/>
            <a:ext cx="126189" cy="130822"/>
          </a:xfrm>
          <a:custGeom>
            <a:avLst/>
            <a:gdLst>
              <a:gd name="T0" fmla="*/ 54 w 64"/>
              <a:gd name="T1" fmla="*/ 66 h 66"/>
              <a:gd name="T2" fmla="*/ 44 w 64"/>
              <a:gd name="T3" fmla="*/ 62 h 66"/>
              <a:gd name="T4" fmla="*/ 26 w 64"/>
              <a:gd name="T5" fmla="*/ 60 h 66"/>
              <a:gd name="T6" fmla="*/ 14 w 64"/>
              <a:gd name="T7" fmla="*/ 50 h 66"/>
              <a:gd name="T8" fmla="*/ 6 w 64"/>
              <a:gd name="T9" fmla="*/ 42 h 66"/>
              <a:gd name="T10" fmla="*/ 0 w 64"/>
              <a:gd name="T11" fmla="*/ 32 h 66"/>
              <a:gd name="T12" fmla="*/ 10 w 64"/>
              <a:gd name="T13" fmla="*/ 26 h 66"/>
              <a:gd name="T14" fmla="*/ 12 w 64"/>
              <a:gd name="T15" fmla="*/ 18 h 66"/>
              <a:gd name="T16" fmla="*/ 26 w 64"/>
              <a:gd name="T17" fmla="*/ 14 h 66"/>
              <a:gd name="T18" fmla="*/ 34 w 64"/>
              <a:gd name="T19" fmla="*/ 6 h 66"/>
              <a:gd name="T20" fmla="*/ 40 w 64"/>
              <a:gd name="T21" fmla="*/ 2 h 66"/>
              <a:gd name="T22" fmla="*/ 50 w 64"/>
              <a:gd name="T23" fmla="*/ 2 h 66"/>
              <a:gd name="T24" fmla="*/ 58 w 64"/>
              <a:gd name="T25" fmla="*/ 2 h 66"/>
              <a:gd name="T26" fmla="*/ 64 w 64"/>
              <a:gd name="T27" fmla="*/ 0 h 66"/>
              <a:gd name="T28" fmla="*/ 64 w 64"/>
              <a:gd name="T29" fmla="*/ 6 h 66"/>
              <a:gd name="T30" fmla="*/ 62 w 64"/>
              <a:gd name="T31" fmla="*/ 18 h 66"/>
              <a:gd name="T32" fmla="*/ 58 w 64"/>
              <a:gd name="T33" fmla="*/ 30 h 66"/>
              <a:gd name="T34" fmla="*/ 56 w 64"/>
              <a:gd name="T35" fmla="*/ 42 h 66"/>
              <a:gd name="T36" fmla="*/ 56 w 64"/>
              <a:gd name="T37" fmla="*/ 52 h 66"/>
              <a:gd name="T38" fmla="*/ 54 w 64"/>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2" name="Freeform 64">
            <a:extLst>
              <a:ext uri="{FF2B5EF4-FFF2-40B4-BE49-F238E27FC236}">
                <a16:creationId xmlns:a16="http://schemas.microsoft.com/office/drawing/2014/main" id="{E849CED0-A867-4604-A0CA-89DB51DE6EB9}"/>
              </a:ext>
            </a:extLst>
          </p:cNvPr>
          <p:cNvSpPr>
            <a:spLocks/>
          </p:cNvSpPr>
          <p:nvPr/>
        </p:nvSpPr>
        <p:spPr bwMode="gray">
          <a:xfrm>
            <a:off x="3054604" y="3886879"/>
            <a:ext cx="98584" cy="87216"/>
          </a:xfrm>
          <a:custGeom>
            <a:avLst/>
            <a:gdLst>
              <a:gd name="T0" fmla="*/ 18 w 50"/>
              <a:gd name="T1" fmla="*/ 20 h 44"/>
              <a:gd name="T2" fmla="*/ 12 w 50"/>
              <a:gd name="T3" fmla="*/ 16 h 44"/>
              <a:gd name="T4" fmla="*/ 10 w 50"/>
              <a:gd name="T5" fmla="*/ 22 h 44"/>
              <a:gd name="T6" fmla="*/ 8 w 50"/>
              <a:gd name="T7" fmla="*/ 24 h 44"/>
              <a:gd name="T8" fmla="*/ 2 w 50"/>
              <a:gd name="T9" fmla="*/ 20 h 44"/>
              <a:gd name="T10" fmla="*/ 0 w 50"/>
              <a:gd name="T11" fmla="*/ 16 h 44"/>
              <a:gd name="T12" fmla="*/ 0 w 50"/>
              <a:gd name="T13" fmla="*/ 10 h 44"/>
              <a:gd name="T14" fmla="*/ 2 w 50"/>
              <a:gd name="T15" fmla="*/ 6 h 44"/>
              <a:gd name="T16" fmla="*/ 2 w 50"/>
              <a:gd name="T17" fmla="*/ 0 h 44"/>
              <a:gd name="T18" fmla="*/ 18 w 50"/>
              <a:gd name="T19" fmla="*/ 2 h 44"/>
              <a:gd name="T20" fmla="*/ 30 w 50"/>
              <a:gd name="T21" fmla="*/ 6 h 44"/>
              <a:gd name="T22" fmla="*/ 34 w 50"/>
              <a:gd name="T23" fmla="*/ 10 h 44"/>
              <a:gd name="T24" fmla="*/ 42 w 50"/>
              <a:gd name="T25" fmla="*/ 18 h 44"/>
              <a:gd name="T26" fmla="*/ 48 w 50"/>
              <a:gd name="T27" fmla="*/ 24 h 44"/>
              <a:gd name="T28" fmla="*/ 50 w 50"/>
              <a:gd name="T29" fmla="*/ 28 h 44"/>
              <a:gd name="T30" fmla="*/ 46 w 50"/>
              <a:gd name="T31" fmla="*/ 30 h 44"/>
              <a:gd name="T32" fmla="*/ 44 w 50"/>
              <a:gd name="T33" fmla="*/ 36 h 44"/>
              <a:gd name="T34" fmla="*/ 42 w 50"/>
              <a:gd name="T35" fmla="*/ 42 h 44"/>
              <a:gd name="T36" fmla="*/ 38 w 50"/>
              <a:gd name="T37" fmla="*/ 44 h 44"/>
              <a:gd name="T38" fmla="*/ 34 w 50"/>
              <a:gd name="T39" fmla="*/ 32 h 44"/>
              <a:gd name="T40" fmla="*/ 28 w 50"/>
              <a:gd name="T41" fmla="*/ 26 h 44"/>
              <a:gd name="T42" fmla="*/ 24 w 50"/>
              <a:gd name="T43" fmla="*/ 24 h 44"/>
              <a:gd name="T44" fmla="*/ 18 w 50"/>
              <a:gd name="T4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3" name="Freeform 65">
            <a:extLst>
              <a:ext uri="{FF2B5EF4-FFF2-40B4-BE49-F238E27FC236}">
                <a16:creationId xmlns:a16="http://schemas.microsoft.com/office/drawing/2014/main" id="{CB3FE85D-0296-4F67-8B58-74B3BA7F306E}"/>
              </a:ext>
            </a:extLst>
          </p:cNvPr>
          <p:cNvSpPr>
            <a:spLocks/>
          </p:cNvSpPr>
          <p:nvPr/>
        </p:nvSpPr>
        <p:spPr bwMode="gray">
          <a:xfrm>
            <a:off x="3129529" y="3938414"/>
            <a:ext cx="201113" cy="75322"/>
          </a:xfrm>
          <a:custGeom>
            <a:avLst/>
            <a:gdLst>
              <a:gd name="T0" fmla="*/ 88 w 102"/>
              <a:gd name="T1" fmla="*/ 34 h 38"/>
              <a:gd name="T2" fmla="*/ 82 w 102"/>
              <a:gd name="T3" fmla="*/ 32 h 38"/>
              <a:gd name="T4" fmla="*/ 80 w 102"/>
              <a:gd name="T5" fmla="*/ 28 h 38"/>
              <a:gd name="T6" fmla="*/ 80 w 102"/>
              <a:gd name="T7" fmla="*/ 22 h 38"/>
              <a:gd name="T8" fmla="*/ 80 w 102"/>
              <a:gd name="T9" fmla="*/ 16 h 38"/>
              <a:gd name="T10" fmla="*/ 78 w 102"/>
              <a:gd name="T11" fmla="*/ 12 h 38"/>
              <a:gd name="T12" fmla="*/ 72 w 102"/>
              <a:gd name="T13" fmla="*/ 10 h 38"/>
              <a:gd name="T14" fmla="*/ 66 w 102"/>
              <a:gd name="T15" fmla="*/ 10 h 38"/>
              <a:gd name="T16" fmla="*/ 62 w 102"/>
              <a:gd name="T17" fmla="*/ 12 h 38"/>
              <a:gd name="T18" fmla="*/ 60 w 102"/>
              <a:gd name="T19" fmla="*/ 16 h 38"/>
              <a:gd name="T20" fmla="*/ 52 w 102"/>
              <a:gd name="T21" fmla="*/ 18 h 38"/>
              <a:gd name="T22" fmla="*/ 48 w 102"/>
              <a:gd name="T23" fmla="*/ 22 h 38"/>
              <a:gd name="T24" fmla="*/ 50 w 102"/>
              <a:gd name="T25" fmla="*/ 26 h 38"/>
              <a:gd name="T26" fmla="*/ 52 w 102"/>
              <a:gd name="T27" fmla="*/ 30 h 38"/>
              <a:gd name="T28" fmla="*/ 52 w 102"/>
              <a:gd name="T29" fmla="*/ 36 h 38"/>
              <a:gd name="T30" fmla="*/ 44 w 102"/>
              <a:gd name="T31" fmla="*/ 38 h 38"/>
              <a:gd name="T32" fmla="*/ 38 w 102"/>
              <a:gd name="T33" fmla="*/ 32 h 38"/>
              <a:gd name="T34" fmla="*/ 32 w 102"/>
              <a:gd name="T35" fmla="*/ 26 h 38"/>
              <a:gd name="T36" fmla="*/ 26 w 102"/>
              <a:gd name="T37" fmla="*/ 22 h 38"/>
              <a:gd name="T38" fmla="*/ 18 w 102"/>
              <a:gd name="T39" fmla="*/ 20 h 38"/>
              <a:gd name="T40" fmla="*/ 14 w 102"/>
              <a:gd name="T41" fmla="*/ 18 h 38"/>
              <a:gd name="T42" fmla="*/ 8 w 102"/>
              <a:gd name="T43" fmla="*/ 20 h 38"/>
              <a:gd name="T44" fmla="*/ 0 w 102"/>
              <a:gd name="T45" fmla="*/ 18 h 38"/>
              <a:gd name="T46" fmla="*/ 4 w 102"/>
              <a:gd name="T47" fmla="*/ 14 h 38"/>
              <a:gd name="T48" fmla="*/ 6 w 102"/>
              <a:gd name="T49" fmla="*/ 8 h 38"/>
              <a:gd name="T50" fmla="*/ 12 w 102"/>
              <a:gd name="T51" fmla="*/ 2 h 38"/>
              <a:gd name="T52" fmla="*/ 18 w 102"/>
              <a:gd name="T53" fmla="*/ 4 h 38"/>
              <a:gd name="T54" fmla="*/ 22 w 102"/>
              <a:gd name="T55" fmla="*/ 8 h 38"/>
              <a:gd name="T56" fmla="*/ 30 w 102"/>
              <a:gd name="T57" fmla="*/ 12 h 38"/>
              <a:gd name="T58" fmla="*/ 38 w 102"/>
              <a:gd name="T59" fmla="*/ 12 h 38"/>
              <a:gd name="T60" fmla="*/ 44 w 102"/>
              <a:gd name="T61" fmla="*/ 10 h 38"/>
              <a:gd name="T62" fmla="*/ 52 w 102"/>
              <a:gd name="T63" fmla="*/ 6 h 38"/>
              <a:gd name="T64" fmla="*/ 62 w 102"/>
              <a:gd name="T65" fmla="*/ 2 h 38"/>
              <a:gd name="T66" fmla="*/ 72 w 102"/>
              <a:gd name="T67" fmla="*/ 0 h 38"/>
              <a:gd name="T68" fmla="*/ 82 w 102"/>
              <a:gd name="T69" fmla="*/ 2 h 38"/>
              <a:gd name="T70" fmla="*/ 88 w 102"/>
              <a:gd name="T71" fmla="*/ 6 h 38"/>
              <a:gd name="T72" fmla="*/ 94 w 102"/>
              <a:gd name="T73" fmla="*/ 10 h 38"/>
              <a:gd name="T74" fmla="*/ 98 w 102"/>
              <a:gd name="T75" fmla="*/ 16 h 38"/>
              <a:gd name="T76" fmla="*/ 102 w 102"/>
              <a:gd name="T77" fmla="*/ 20 h 38"/>
              <a:gd name="T78" fmla="*/ 100 w 102"/>
              <a:gd name="T79" fmla="*/ 26 h 38"/>
              <a:gd name="T80" fmla="*/ 94 w 102"/>
              <a:gd name="T81" fmla="*/ 30 h 38"/>
              <a:gd name="T82" fmla="*/ 88 w 102"/>
              <a:gd name="T8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4" name="Freeform 66">
            <a:extLst>
              <a:ext uri="{FF2B5EF4-FFF2-40B4-BE49-F238E27FC236}">
                <a16:creationId xmlns:a16="http://schemas.microsoft.com/office/drawing/2014/main" id="{73BF7B22-6FB0-439F-9FAD-B18B885BC174}"/>
              </a:ext>
            </a:extLst>
          </p:cNvPr>
          <p:cNvSpPr>
            <a:spLocks/>
          </p:cNvSpPr>
          <p:nvPr/>
        </p:nvSpPr>
        <p:spPr bwMode="gray">
          <a:xfrm>
            <a:off x="3086153" y="3498374"/>
            <a:ext cx="327303" cy="111001"/>
          </a:xfrm>
          <a:custGeom>
            <a:avLst/>
            <a:gdLst>
              <a:gd name="T0" fmla="*/ 148 w 166"/>
              <a:gd name="T1" fmla="*/ 56 h 56"/>
              <a:gd name="T2" fmla="*/ 140 w 166"/>
              <a:gd name="T3" fmla="*/ 52 h 56"/>
              <a:gd name="T4" fmla="*/ 130 w 166"/>
              <a:gd name="T5" fmla="*/ 52 h 56"/>
              <a:gd name="T6" fmla="*/ 124 w 166"/>
              <a:gd name="T7" fmla="*/ 56 h 56"/>
              <a:gd name="T8" fmla="*/ 116 w 166"/>
              <a:gd name="T9" fmla="*/ 54 h 56"/>
              <a:gd name="T10" fmla="*/ 118 w 166"/>
              <a:gd name="T11" fmla="*/ 46 h 56"/>
              <a:gd name="T12" fmla="*/ 116 w 166"/>
              <a:gd name="T13" fmla="*/ 40 h 56"/>
              <a:gd name="T14" fmla="*/ 104 w 166"/>
              <a:gd name="T15" fmla="*/ 40 h 56"/>
              <a:gd name="T16" fmla="*/ 100 w 166"/>
              <a:gd name="T17" fmla="*/ 32 h 56"/>
              <a:gd name="T18" fmla="*/ 94 w 166"/>
              <a:gd name="T19" fmla="*/ 30 h 56"/>
              <a:gd name="T20" fmla="*/ 80 w 166"/>
              <a:gd name="T21" fmla="*/ 26 h 56"/>
              <a:gd name="T22" fmla="*/ 76 w 166"/>
              <a:gd name="T23" fmla="*/ 22 h 56"/>
              <a:gd name="T24" fmla="*/ 62 w 166"/>
              <a:gd name="T25" fmla="*/ 18 h 56"/>
              <a:gd name="T26" fmla="*/ 48 w 166"/>
              <a:gd name="T27" fmla="*/ 16 h 56"/>
              <a:gd name="T28" fmla="*/ 44 w 166"/>
              <a:gd name="T29" fmla="*/ 12 h 56"/>
              <a:gd name="T30" fmla="*/ 34 w 166"/>
              <a:gd name="T31" fmla="*/ 10 h 56"/>
              <a:gd name="T32" fmla="*/ 28 w 166"/>
              <a:gd name="T33" fmla="*/ 14 h 56"/>
              <a:gd name="T34" fmla="*/ 20 w 166"/>
              <a:gd name="T35" fmla="*/ 18 h 56"/>
              <a:gd name="T36" fmla="*/ 12 w 166"/>
              <a:gd name="T37" fmla="*/ 22 h 56"/>
              <a:gd name="T38" fmla="*/ 0 w 166"/>
              <a:gd name="T39" fmla="*/ 22 h 56"/>
              <a:gd name="T40" fmla="*/ 2 w 166"/>
              <a:gd name="T41" fmla="*/ 16 h 56"/>
              <a:gd name="T42" fmla="*/ 10 w 166"/>
              <a:gd name="T43" fmla="*/ 6 h 56"/>
              <a:gd name="T44" fmla="*/ 26 w 166"/>
              <a:gd name="T45" fmla="*/ 2 h 56"/>
              <a:gd name="T46" fmla="*/ 40 w 166"/>
              <a:gd name="T47" fmla="*/ 0 h 56"/>
              <a:gd name="T48" fmla="*/ 58 w 166"/>
              <a:gd name="T49" fmla="*/ 0 h 56"/>
              <a:gd name="T50" fmla="*/ 74 w 166"/>
              <a:gd name="T51" fmla="*/ 4 h 56"/>
              <a:gd name="T52" fmla="*/ 88 w 166"/>
              <a:gd name="T53" fmla="*/ 10 h 56"/>
              <a:gd name="T54" fmla="*/ 104 w 166"/>
              <a:gd name="T55" fmla="*/ 14 h 56"/>
              <a:gd name="T56" fmla="*/ 110 w 166"/>
              <a:gd name="T57" fmla="*/ 20 h 56"/>
              <a:gd name="T58" fmla="*/ 116 w 166"/>
              <a:gd name="T59" fmla="*/ 24 h 56"/>
              <a:gd name="T60" fmla="*/ 130 w 166"/>
              <a:gd name="T61" fmla="*/ 30 h 56"/>
              <a:gd name="T62" fmla="*/ 142 w 166"/>
              <a:gd name="T63" fmla="*/ 34 h 56"/>
              <a:gd name="T64" fmla="*/ 154 w 166"/>
              <a:gd name="T65" fmla="*/ 40 h 56"/>
              <a:gd name="T66" fmla="*/ 166 w 166"/>
              <a:gd name="T67" fmla="*/ 46 h 56"/>
              <a:gd name="T68" fmla="*/ 160 w 166"/>
              <a:gd name="T69" fmla="*/ 50 h 56"/>
              <a:gd name="T70" fmla="*/ 152 w 166"/>
              <a:gd name="T71" fmla="*/ 52 h 56"/>
              <a:gd name="T72" fmla="*/ 150 w 166"/>
              <a:gd name="T73" fmla="*/ 56 h 56"/>
              <a:gd name="T74" fmla="*/ 148 w 166"/>
              <a:gd name="T7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5" name="Freeform 67">
            <a:extLst>
              <a:ext uri="{FF2B5EF4-FFF2-40B4-BE49-F238E27FC236}">
                <a16:creationId xmlns:a16="http://schemas.microsoft.com/office/drawing/2014/main" id="{66896519-6D3A-4262-AA88-2F2F1844BDA5}"/>
              </a:ext>
            </a:extLst>
          </p:cNvPr>
          <p:cNvSpPr>
            <a:spLocks/>
          </p:cNvSpPr>
          <p:nvPr/>
        </p:nvSpPr>
        <p:spPr bwMode="gray">
          <a:xfrm>
            <a:off x="3413455" y="3601447"/>
            <a:ext cx="86756" cy="59464"/>
          </a:xfrm>
          <a:custGeom>
            <a:avLst/>
            <a:gdLst>
              <a:gd name="T0" fmla="*/ 0 w 44"/>
              <a:gd name="T1" fmla="*/ 28 h 30"/>
              <a:gd name="T2" fmla="*/ 16 w 44"/>
              <a:gd name="T3" fmla="*/ 30 h 30"/>
              <a:gd name="T4" fmla="*/ 32 w 44"/>
              <a:gd name="T5" fmla="*/ 30 h 30"/>
              <a:gd name="T6" fmla="*/ 40 w 44"/>
              <a:gd name="T7" fmla="*/ 30 h 30"/>
              <a:gd name="T8" fmla="*/ 40 w 44"/>
              <a:gd name="T9" fmla="*/ 24 h 30"/>
              <a:gd name="T10" fmla="*/ 36 w 44"/>
              <a:gd name="T11" fmla="*/ 20 h 30"/>
              <a:gd name="T12" fmla="*/ 42 w 44"/>
              <a:gd name="T13" fmla="*/ 18 h 30"/>
              <a:gd name="T14" fmla="*/ 44 w 44"/>
              <a:gd name="T15" fmla="*/ 14 h 30"/>
              <a:gd name="T16" fmla="*/ 42 w 44"/>
              <a:gd name="T17" fmla="*/ 4 h 30"/>
              <a:gd name="T18" fmla="*/ 32 w 44"/>
              <a:gd name="T19" fmla="*/ 2 h 30"/>
              <a:gd name="T20" fmla="*/ 24 w 44"/>
              <a:gd name="T21" fmla="*/ 0 h 30"/>
              <a:gd name="T22" fmla="*/ 16 w 44"/>
              <a:gd name="T23" fmla="*/ 2 h 30"/>
              <a:gd name="T24" fmla="*/ 22 w 44"/>
              <a:gd name="T25" fmla="*/ 6 h 30"/>
              <a:gd name="T26" fmla="*/ 28 w 44"/>
              <a:gd name="T27" fmla="*/ 14 h 30"/>
              <a:gd name="T28" fmla="*/ 28 w 44"/>
              <a:gd name="T29" fmla="*/ 20 h 30"/>
              <a:gd name="T30" fmla="*/ 20 w 44"/>
              <a:gd name="T31" fmla="*/ 20 h 30"/>
              <a:gd name="T32" fmla="*/ 14 w 44"/>
              <a:gd name="T33" fmla="*/ 18 h 30"/>
              <a:gd name="T34" fmla="*/ 6 w 44"/>
              <a:gd name="T35" fmla="*/ 20 h 30"/>
              <a:gd name="T36" fmla="*/ 0 w 44"/>
              <a:gd name="T37" fmla="*/ 20 h 30"/>
              <a:gd name="T38" fmla="*/ 0 w 44"/>
              <a:gd name="T3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6" name="Freeform 68">
            <a:extLst>
              <a:ext uri="{FF2B5EF4-FFF2-40B4-BE49-F238E27FC236}">
                <a16:creationId xmlns:a16="http://schemas.microsoft.com/office/drawing/2014/main" id="{9DEBE63A-CA43-4920-BA84-A32E61434687}"/>
              </a:ext>
            </a:extLst>
          </p:cNvPr>
          <p:cNvSpPr>
            <a:spLocks/>
          </p:cNvSpPr>
          <p:nvPr/>
        </p:nvSpPr>
        <p:spPr bwMode="gray">
          <a:xfrm>
            <a:off x="3291210" y="3645055"/>
            <a:ext cx="63094" cy="35678"/>
          </a:xfrm>
          <a:custGeom>
            <a:avLst/>
            <a:gdLst>
              <a:gd name="T0" fmla="*/ 0 w 32"/>
              <a:gd name="T1" fmla="*/ 6 h 18"/>
              <a:gd name="T2" fmla="*/ 6 w 32"/>
              <a:gd name="T3" fmla="*/ 0 h 18"/>
              <a:gd name="T4" fmla="*/ 14 w 32"/>
              <a:gd name="T5" fmla="*/ 0 h 18"/>
              <a:gd name="T6" fmla="*/ 20 w 32"/>
              <a:gd name="T7" fmla="*/ 2 h 18"/>
              <a:gd name="T8" fmla="*/ 28 w 32"/>
              <a:gd name="T9" fmla="*/ 6 h 18"/>
              <a:gd name="T10" fmla="*/ 32 w 32"/>
              <a:gd name="T11" fmla="*/ 10 h 18"/>
              <a:gd name="T12" fmla="*/ 24 w 32"/>
              <a:gd name="T13" fmla="*/ 14 h 18"/>
              <a:gd name="T14" fmla="*/ 18 w 32"/>
              <a:gd name="T15" fmla="*/ 14 h 18"/>
              <a:gd name="T16" fmla="*/ 14 w 32"/>
              <a:gd name="T17" fmla="*/ 18 h 18"/>
              <a:gd name="T18" fmla="*/ 10 w 32"/>
              <a:gd name="T19" fmla="*/ 12 h 18"/>
              <a:gd name="T20" fmla="*/ 6 w 32"/>
              <a:gd name="T21" fmla="*/ 8 h 18"/>
              <a:gd name="T22" fmla="*/ 0 w 32"/>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8">
                <a:moveTo>
                  <a:pt x="0" y="6"/>
                </a:moveTo>
                <a:lnTo>
                  <a:pt x="6" y="0"/>
                </a:lnTo>
                <a:lnTo>
                  <a:pt x="14" y="0"/>
                </a:lnTo>
                <a:lnTo>
                  <a:pt x="20" y="2"/>
                </a:lnTo>
                <a:lnTo>
                  <a:pt x="28" y="6"/>
                </a:lnTo>
                <a:lnTo>
                  <a:pt x="32" y="10"/>
                </a:lnTo>
                <a:lnTo>
                  <a:pt x="24" y="14"/>
                </a:lnTo>
                <a:lnTo>
                  <a:pt x="18" y="14"/>
                </a:lnTo>
                <a:lnTo>
                  <a:pt x="14" y="18"/>
                </a:lnTo>
                <a:lnTo>
                  <a:pt x="10" y="12"/>
                </a:lnTo>
                <a:lnTo>
                  <a:pt x="6" y="8"/>
                </a:lnTo>
                <a:lnTo>
                  <a:pt x="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7" name="Freeform 69">
            <a:extLst>
              <a:ext uri="{FF2B5EF4-FFF2-40B4-BE49-F238E27FC236}">
                <a16:creationId xmlns:a16="http://schemas.microsoft.com/office/drawing/2014/main" id="{9CBBE023-F945-4859-8286-C1E4CEFAFEDF}"/>
              </a:ext>
            </a:extLst>
          </p:cNvPr>
          <p:cNvSpPr>
            <a:spLocks/>
          </p:cNvSpPr>
          <p:nvPr/>
        </p:nvSpPr>
        <p:spPr bwMode="gray">
          <a:xfrm>
            <a:off x="3484437" y="3609377"/>
            <a:ext cx="114359" cy="71358"/>
          </a:xfrm>
          <a:custGeom>
            <a:avLst/>
            <a:gdLst>
              <a:gd name="T0" fmla="*/ 6 w 58"/>
              <a:gd name="T1" fmla="*/ 0 h 36"/>
              <a:gd name="T2" fmla="*/ 16 w 58"/>
              <a:gd name="T3" fmla="*/ 2 h 36"/>
              <a:gd name="T4" fmla="*/ 24 w 58"/>
              <a:gd name="T5" fmla="*/ 2 h 36"/>
              <a:gd name="T6" fmla="*/ 34 w 58"/>
              <a:gd name="T7" fmla="*/ 4 h 36"/>
              <a:gd name="T8" fmla="*/ 40 w 58"/>
              <a:gd name="T9" fmla="*/ 6 h 36"/>
              <a:gd name="T10" fmla="*/ 46 w 58"/>
              <a:gd name="T11" fmla="*/ 10 h 36"/>
              <a:gd name="T12" fmla="*/ 56 w 58"/>
              <a:gd name="T13" fmla="*/ 16 h 36"/>
              <a:gd name="T14" fmla="*/ 58 w 58"/>
              <a:gd name="T15" fmla="*/ 20 h 36"/>
              <a:gd name="T16" fmla="*/ 54 w 58"/>
              <a:gd name="T17" fmla="*/ 24 h 36"/>
              <a:gd name="T18" fmla="*/ 44 w 58"/>
              <a:gd name="T19" fmla="*/ 22 h 36"/>
              <a:gd name="T20" fmla="*/ 38 w 58"/>
              <a:gd name="T21" fmla="*/ 22 h 36"/>
              <a:gd name="T22" fmla="*/ 30 w 58"/>
              <a:gd name="T23" fmla="*/ 24 h 36"/>
              <a:gd name="T24" fmla="*/ 24 w 58"/>
              <a:gd name="T25" fmla="*/ 24 h 36"/>
              <a:gd name="T26" fmla="*/ 20 w 58"/>
              <a:gd name="T27" fmla="*/ 20 h 36"/>
              <a:gd name="T28" fmla="*/ 14 w 58"/>
              <a:gd name="T29" fmla="*/ 22 h 36"/>
              <a:gd name="T30" fmla="*/ 12 w 58"/>
              <a:gd name="T31" fmla="*/ 28 h 36"/>
              <a:gd name="T32" fmla="*/ 12 w 58"/>
              <a:gd name="T33" fmla="*/ 34 h 36"/>
              <a:gd name="T34" fmla="*/ 8 w 58"/>
              <a:gd name="T35" fmla="*/ 36 h 36"/>
              <a:gd name="T36" fmla="*/ 4 w 58"/>
              <a:gd name="T37" fmla="*/ 30 h 36"/>
              <a:gd name="T38" fmla="*/ 4 w 58"/>
              <a:gd name="T39" fmla="*/ 26 h 36"/>
              <a:gd name="T40" fmla="*/ 4 w 58"/>
              <a:gd name="T41" fmla="*/ 20 h 36"/>
              <a:gd name="T42" fmla="*/ 0 w 58"/>
              <a:gd name="T43" fmla="*/ 16 h 36"/>
              <a:gd name="T44" fmla="*/ 6 w 58"/>
              <a:gd name="T45" fmla="*/ 14 h 36"/>
              <a:gd name="T46" fmla="*/ 8 w 58"/>
              <a:gd name="T47" fmla="*/ 10 h 36"/>
              <a:gd name="T48" fmla="*/ 6 w 58"/>
              <a:gd name="T4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8" name="Freeform 70">
            <a:extLst>
              <a:ext uri="{FF2B5EF4-FFF2-40B4-BE49-F238E27FC236}">
                <a16:creationId xmlns:a16="http://schemas.microsoft.com/office/drawing/2014/main" id="{974ABD61-9F8A-4A5D-9D44-F17E89ADA77A}"/>
              </a:ext>
            </a:extLst>
          </p:cNvPr>
          <p:cNvSpPr>
            <a:spLocks/>
          </p:cNvSpPr>
          <p:nvPr/>
        </p:nvSpPr>
        <p:spPr bwMode="gray">
          <a:xfrm>
            <a:off x="3634283" y="3649019"/>
            <a:ext cx="51264" cy="19822"/>
          </a:xfrm>
          <a:custGeom>
            <a:avLst/>
            <a:gdLst>
              <a:gd name="T0" fmla="*/ 18 w 26"/>
              <a:gd name="T1" fmla="*/ 0 h 10"/>
              <a:gd name="T2" fmla="*/ 8 w 26"/>
              <a:gd name="T3" fmla="*/ 0 h 10"/>
              <a:gd name="T4" fmla="*/ 0 w 26"/>
              <a:gd name="T5" fmla="*/ 4 h 10"/>
              <a:gd name="T6" fmla="*/ 4 w 26"/>
              <a:gd name="T7" fmla="*/ 10 h 10"/>
              <a:gd name="T8" fmla="*/ 12 w 26"/>
              <a:gd name="T9" fmla="*/ 10 h 10"/>
              <a:gd name="T10" fmla="*/ 22 w 26"/>
              <a:gd name="T11" fmla="*/ 10 h 10"/>
              <a:gd name="T12" fmla="*/ 26 w 26"/>
              <a:gd name="T13" fmla="*/ 8 h 10"/>
              <a:gd name="T14" fmla="*/ 26 w 26"/>
              <a:gd name="T15" fmla="*/ 4 h 10"/>
              <a:gd name="T16" fmla="*/ 22 w 26"/>
              <a:gd name="T17" fmla="*/ 0 h 10"/>
              <a:gd name="T18" fmla="*/ 18 w 2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79" name="Freeform 71">
            <a:extLst>
              <a:ext uri="{FF2B5EF4-FFF2-40B4-BE49-F238E27FC236}">
                <a16:creationId xmlns:a16="http://schemas.microsoft.com/office/drawing/2014/main" id="{5D31D364-A674-49EE-BA9D-A58CDFA7145C}"/>
              </a:ext>
            </a:extLst>
          </p:cNvPr>
          <p:cNvSpPr>
            <a:spLocks/>
          </p:cNvSpPr>
          <p:nvPr/>
        </p:nvSpPr>
        <p:spPr bwMode="gray">
          <a:xfrm>
            <a:off x="3287267" y="3430985"/>
            <a:ext cx="23661" cy="31714"/>
          </a:xfrm>
          <a:custGeom>
            <a:avLst/>
            <a:gdLst>
              <a:gd name="T0" fmla="*/ 8 w 12"/>
              <a:gd name="T1" fmla="*/ 4 h 16"/>
              <a:gd name="T2" fmla="*/ 2 w 12"/>
              <a:gd name="T3" fmla="*/ 0 h 16"/>
              <a:gd name="T4" fmla="*/ 0 w 12"/>
              <a:gd name="T5" fmla="*/ 8 h 16"/>
              <a:gd name="T6" fmla="*/ 6 w 12"/>
              <a:gd name="T7" fmla="*/ 12 h 16"/>
              <a:gd name="T8" fmla="*/ 10 w 12"/>
              <a:gd name="T9" fmla="*/ 16 h 16"/>
              <a:gd name="T10" fmla="*/ 12 w 12"/>
              <a:gd name="T11" fmla="*/ 10 h 16"/>
              <a:gd name="T12" fmla="*/ 8 w 12"/>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8" y="4"/>
                </a:moveTo>
                <a:lnTo>
                  <a:pt x="2" y="0"/>
                </a:lnTo>
                <a:lnTo>
                  <a:pt x="0" y="8"/>
                </a:lnTo>
                <a:lnTo>
                  <a:pt x="6" y="12"/>
                </a:lnTo>
                <a:lnTo>
                  <a:pt x="10" y="16"/>
                </a:lnTo>
                <a:lnTo>
                  <a:pt x="12" y="10"/>
                </a:lnTo>
                <a:lnTo>
                  <a:pt x="8"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0" name="Freeform 72">
            <a:extLst>
              <a:ext uri="{FF2B5EF4-FFF2-40B4-BE49-F238E27FC236}">
                <a16:creationId xmlns:a16="http://schemas.microsoft.com/office/drawing/2014/main" id="{6618E5CE-E12F-4981-957E-744C0017C6F2}"/>
              </a:ext>
            </a:extLst>
          </p:cNvPr>
          <p:cNvSpPr>
            <a:spLocks/>
          </p:cNvSpPr>
          <p:nvPr/>
        </p:nvSpPr>
        <p:spPr bwMode="gray">
          <a:xfrm>
            <a:off x="3705266" y="3177265"/>
            <a:ext cx="23661" cy="15858"/>
          </a:xfrm>
          <a:custGeom>
            <a:avLst/>
            <a:gdLst>
              <a:gd name="T0" fmla="*/ 6 w 12"/>
              <a:gd name="T1" fmla="*/ 0 h 8"/>
              <a:gd name="T2" fmla="*/ 2 w 12"/>
              <a:gd name="T3" fmla="*/ 2 h 8"/>
              <a:gd name="T4" fmla="*/ 0 w 12"/>
              <a:gd name="T5" fmla="*/ 8 h 8"/>
              <a:gd name="T6" fmla="*/ 8 w 12"/>
              <a:gd name="T7" fmla="*/ 8 h 8"/>
              <a:gd name="T8" fmla="*/ 12 w 12"/>
              <a:gd name="T9" fmla="*/ 8 h 8"/>
              <a:gd name="T10" fmla="*/ 6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6" y="0"/>
                </a:moveTo>
                <a:lnTo>
                  <a:pt x="2" y="2"/>
                </a:lnTo>
                <a:lnTo>
                  <a:pt x="0" y="8"/>
                </a:lnTo>
                <a:lnTo>
                  <a:pt x="8" y="8"/>
                </a:lnTo>
                <a:lnTo>
                  <a:pt x="12" y="8"/>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1" name="Freeform 73">
            <a:extLst>
              <a:ext uri="{FF2B5EF4-FFF2-40B4-BE49-F238E27FC236}">
                <a16:creationId xmlns:a16="http://schemas.microsoft.com/office/drawing/2014/main" id="{72C6F6E6-BAF8-42BB-B475-DB4803C6D38D}"/>
              </a:ext>
            </a:extLst>
          </p:cNvPr>
          <p:cNvSpPr>
            <a:spLocks/>
          </p:cNvSpPr>
          <p:nvPr/>
        </p:nvSpPr>
        <p:spPr bwMode="gray">
          <a:xfrm>
            <a:off x="3275437" y="3847235"/>
            <a:ext cx="366737" cy="527253"/>
          </a:xfrm>
          <a:custGeom>
            <a:avLst/>
            <a:gdLst>
              <a:gd name="T0" fmla="*/ 30 w 186"/>
              <a:gd name="T1" fmla="*/ 72 h 266"/>
              <a:gd name="T2" fmla="*/ 34 w 186"/>
              <a:gd name="T3" fmla="*/ 58 h 266"/>
              <a:gd name="T4" fmla="*/ 50 w 186"/>
              <a:gd name="T5" fmla="*/ 42 h 266"/>
              <a:gd name="T6" fmla="*/ 54 w 186"/>
              <a:gd name="T7" fmla="*/ 28 h 266"/>
              <a:gd name="T8" fmla="*/ 74 w 186"/>
              <a:gd name="T9" fmla="*/ 20 h 266"/>
              <a:gd name="T10" fmla="*/ 88 w 186"/>
              <a:gd name="T11" fmla="*/ 16 h 266"/>
              <a:gd name="T12" fmla="*/ 104 w 186"/>
              <a:gd name="T13" fmla="*/ 6 h 266"/>
              <a:gd name="T14" fmla="*/ 116 w 186"/>
              <a:gd name="T15" fmla="*/ 0 h 266"/>
              <a:gd name="T16" fmla="*/ 118 w 186"/>
              <a:gd name="T17" fmla="*/ 10 h 266"/>
              <a:gd name="T18" fmla="*/ 106 w 186"/>
              <a:gd name="T19" fmla="*/ 18 h 266"/>
              <a:gd name="T20" fmla="*/ 92 w 186"/>
              <a:gd name="T21" fmla="*/ 34 h 266"/>
              <a:gd name="T22" fmla="*/ 92 w 186"/>
              <a:gd name="T23" fmla="*/ 54 h 266"/>
              <a:gd name="T24" fmla="*/ 100 w 186"/>
              <a:gd name="T25" fmla="*/ 64 h 266"/>
              <a:gd name="T26" fmla="*/ 102 w 186"/>
              <a:gd name="T27" fmla="*/ 82 h 266"/>
              <a:gd name="T28" fmla="*/ 136 w 186"/>
              <a:gd name="T29" fmla="*/ 84 h 266"/>
              <a:gd name="T30" fmla="*/ 176 w 186"/>
              <a:gd name="T31" fmla="*/ 96 h 266"/>
              <a:gd name="T32" fmla="*/ 176 w 186"/>
              <a:gd name="T33" fmla="*/ 110 h 266"/>
              <a:gd name="T34" fmla="*/ 176 w 186"/>
              <a:gd name="T35" fmla="*/ 128 h 266"/>
              <a:gd name="T36" fmla="*/ 178 w 186"/>
              <a:gd name="T37" fmla="*/ 136 h 266"/>
              <a:gd name="T38" fmla="*/ 180 w 186"/>
              <a:gd name="T39" fmla="*/ 150 h 266"/>
              <a:gd name="T40" fmla="*/ 184 w 186"/>
              <a:gd name="T41" fmla="*/ 162 h 266"/>
              <a:gd name="T42" fmla="*/ 178 w 186"/>
              <a:gd name="T43" fmla="*/ 168 h 266"/>
              <a:gd name="T44" fmla="*/ 168 w 186"/>
              <a:gd name="T45" fmla="*/ 170 h 266"/>
              <a:gd name="T46" fmla="*/ 140 w 186"/>
              <a:gd name="T47" fmla="*/ 172 h 266"/>
              <a:gd name="T48" fmla="*/ 138 w 186"/>
              <a:gd name="T49" fmla="*/ 176 h 266"/>
              <a:gd name="T50" fmla="*/ 146 w 186"/>
              <a:gd name="T51" fmla="*/ 180 h 266"/>
              <a:gd name="T52" fmla="*/ 152 w 186"/>
              <a:gd name="T53" fmla="*/ 188 h 266"/>
              <a:gd name="T54" fmla="*/ 142 w 186"/>
              <a:gd name="T55" fmla="*/ 186 h 266"/>
              <a:gd name="T56" fmla="*/ 140 w 186"/>
              <a:gd name="T57" fmla="*/ 200 h 266"/>
              <a:gd name="T58" fmla="*/ 148 w 186"/>
              <a:gd name="T59" fmla="*/ 220 h 266"/>
              <a:gd name="T60" fmla="*/ 144 w 186"/>
              <a:gd name="T61" fmla="*/ 252 h 266"/>
              <a:gd name="T62" fmla="*/ 132 w 186"/>
              <a:gd name="T63" fmla="*/ 262 h 266"/>
              <a:gd name="T64" fmla="*/ 136 w 186"/>
              <a:gd name="T65" fmla="*/ 246 h 266"/>
              <a:gd name="T66" fmla="*/ 132 w 186"/>
              <a:gd name="T67" fmla="*/ 234 h 266"/>
              <a:gd name="T68" fmla="*/ 86 w 186"/>
              <a:gd name="T69" fmla="*/ 224 h 266"/>
              <a:gd name="T70" fmla="*/ 64 w 186"/>
              <a:gd name="T71" fmla="*/ 200 h 266"/>
              <a:gd name="T72" fmla="*/ 38 w 186"/>
              <a:gd name="T73" fmla="*/ 192 h 266"/>
              <a:gd name="T74" fmla="*/ 16 w 186"/>
              <a:gd name="T75" fmla="*/ 186 h 266"/>
              <a:gd name="T76" fmla="*/ 4 w 186"/>
              <a:gd name="T77" fmla="*/ 168 h 266"/>
              <a:gd name="T78" fmla="*/ 12 w 186"/>
              <a:gd name="T79" fmla="*/ 158 h 266"/>
              <a:gd name="T80" fmla="*/ 24 w 186"/>
              <a:gd name="T81" fmla="*/ 138 h 266"/>
              <a:gd name="T82" fmla="*/ 24 w 186"/>
              <a:gd name="T83" fmla="*/ 110 h 266"/>
              <a:gd name="T84" fmla="*/ 20 w 186"/>
              <a:gd name="T85" fmla="*/ 90 h 266"/>
              <a:gd name="T86" fmla="*/ 26 w 186"/>
              <a:gd name="T87" fmla="*/ 7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2" name="Freeform 74">
            <a:extLst>
              <a:ext uri="{FF2B5EF4-FFF2-40B4-BE49-F238E27FC236}">
                <a16:creationId xmlns:a16="http://schemas.microsoft.com/office/drawing/2014/main" id="{AEE25394-281A-4B2D-9C7C-642F373FFE99}"/>
              </a:ext>
            </a:extLst>
          </p:cNvPr>
          <p:cNvSpPr>
            <a:spLocks/>
          </p:cNvSpPr>
          <p:nvPr/>
        </p:nvSpPr>
        <p:spPr bwMode="gray">
          <a:xfrm>
            <a:off x="3212343" y="4196095"/>
            <a:ext cx="173509" cy="198216"/>
          </a:xfrm>
          <a:custGeom>
            <a:avLst/>
            <a:gdLst>
              <a:gd name="T0" fmla="*/ 26 w 88"/>
              <a:gd name="T1" fmla="*/ 100 h 100"/>
              <a:gd name="T2" fmla="*/ 20 w 88"/>
              <a:gd name="T3" fmla="*/ 94 h 100"/>
              <a:gd name="T4" fmla="*/ 8 w 88"/>
              <a:gd name="T5" fmla="*/ 88 h 100"/>
              <a:gd name="T6" fmla="*/ 8 w 88"/>
              <a:gd name="T7" fmla="*/ 76 h 100"/>
              <a:gd name="T8" fmla="*/ 14 w 88"/>
              <a:gd name="T9" fmla="*/ 72 h 100"/>
              <a:gd name="T10" fmla="*/ 18 w 88"/>
              <a:gd name="T11" fmla="*/ 64 h 100"/>
              <a:gd name="T12" fmla="*/ 18 w 88"/>
              <a:gd name="T13" fmla="*/ 58 h 100"/>
              <a:gd name="T14" fmla="*/ 14 w 88"/>
              <a:gd name="T15" fmla="*/ 58 h 100"/>
              <a:gd name="T16" fmla="*/ 10 w 88"/>
              <a:gd name="T17" fmla="*/ 62 h 100"/>
              <a:gd name="T18" fmla="*/ 6 w 88"/>
              <a:gd name="T19" fmla="*/ 62 h 100"/>
              <a:gd name="T20" fmla="*/ 0 w 88"/>
              <a:gd name="T21" fmla="*/ 58 h 100"/>
              <a:gd name="T22" fmla="*/ 0 w 88"/>
              <a:gd name="T23" fmla="*/ 48 h 100"/>
              <a:gd name="T24" fmla="*/ 2 w 88"/>
              <a:gd name="T25" fmla="*/ 38 h 100"/>
              <a:gd name="T26" fmla="*/ 6 w 88"/>
              <a:gd name="T27" fmla="*/ 26 h 100"/>
              <a:gd name="T28" fmla="*/ 10 w 88"/>
              <a:gd name="T29" fmla="*/ 18 h 100"/>
              <a:gd name="T30" fmla="*/ 14 w 88"/>
              <a:gd name="T31" fmla="*/ 12 h 100"/>
              <a:gd name="T32" fmla="*/ 22 w 88"/>
              <a:gd name="T33" fmla="*/ 6 h 100"/>
              <a:gd name="T34" fmla="*/ 32 w 88"/>
              <a:gd name="T35" fmla="*/ 0 h 100"/>
              <a:gd name="T36" fmla="*/ 58 w 88"/>
              <a:gd name="T37" fmla="*/ 16 h 100"/>
              <a:gd name="T38" fmla="*/ 70 w 88"/>
              <a:gd name="T39" fmla="*/ 16 h 100"/>
              <a:gd name="T40" fmla="*/ 88 w 88"/>
              <a:gd name="T41" fmla="*/ 22 h 100"/>
              <a:gd name="T42" fmla="*/ 86 w 88"/>
              <a:gd name="T43" fmla="*/ 30 h 100"/>
              <a:gd name="T44" fmla="*/ 86 w 88"/>
              <a:gd name="T45" fmla="*/ 40 h 100"/>
              <a:gd name="T46" fmla="*/ 82 w 88"/>
              <a:gd name="T47" fmla="*/ 48 h 100"/>
              <a:gd name="T48" fmla="*/ 76 w 88"/>
              <a:gd name="T49" fmla="*/ 56 h 100"/>
              <a:gd name="T50" fmla="*/ 68 w 88"/>
              <a:gd name="T51" fmla="*/ 62 h 100"/>
              <a:gd name="T52" fmla="*/ 52 w 88"/>
              <a:gd name="T53" fmla="*/ 68 h 100"/>
              <a:gd name="T54" fmla="*/ 46 w 88"/>
              <a:gd name="T55" fmla="*/ 74 h 100"/>
              <a:gd name="T56" fmla="*/ 40 w 88"/>
              <a:gd name="T57" fmla="*/ 82 h 100"/>
              <a:gd name="T58" fmla="*/ 36 w 88"/>
              <a:gd name="T59" fmla="*/ 92 h 100"/>
              <a:gd name="T60" fmla="*/ 26 w 88"/>
              <a:gd name="T6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3" name="Freeform 75">
            <a:extLst>
              <a:ext uri="{FF2B5EF4-FFF2-40B4-BE49-F238E27FC236}">
                <a16:creationId xmlns:a16="http://schemas.microsoft.com/office/drawing/2014/main" id="{80EEABF5-D50A-4519-BEA1-98B4364AF91D}"/>
              </a:ext>
            </a:extLst>
          </p:cNvPr>
          <p:cNvSpPr>
            <a:spLocks/>
          </p:cNvSpPr>
          <p:nvPr/>
        </p:nvSpPr>
        <p:spPr bwMode="gray">
          <a:xfrm>
            <a:off x="3799907" y="3894807"/>
            <a:ext cx="39434" cy="31714"/>
          </a:xfrm>
          <a:custGeom>
            <a:avLst/>
            <a:gdLst>
              <a:gd name="T0" fmla="*/ 12 w 20"/>
              <a:gd name="T1" fmla="*/ 0 h 16"/>
              <a:gd name="T2" fmla="*/ 20 w 20"/>
              <a:gd name="T3" fmla="*/ 0 h 16"/>
              <a:gd name="T4" fmla="*/ 18 w 20"/>
              <a:gd name="T5" fmla="*/ 10 h 16"/>
              <a:gd name="T6" fmla="*/ 14 w 20"/>
              <a:gd name="T7" fmla="*/ 16 h 16"/>
              <a:gd name="T8" fmla="*/ 0 w 20"/>
              <a:gd name="T9" fmla="*/ 14 h 16"/>
              <a:gd name="T10" fmla="*/ 6 w 20"/>
              <a:gd name="T11" fmla="*/ 6 h 16"/>
              <a:gd name="T12" fmla="*/ 10 w 20"/>
              <a:gd name="T13" fmla="*/ 6 h 16"/>
              <a:gd name="T14" fmla="*/ 12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12" y="0"/>
                </a:moveTo>
                <a:lnTo>
                  <a:pt x="20" y="0"/>
                </a:lnTo>
                <a:lnTo>
                  <a:pt x="18" y="10"/>
                </a:lnTo>
                <a:lnTo>
                  <a:pt x="14" y="16"/>
                </a:lnTo>
                <a:lnTo>
                  <a:pt x="0" y="14"/>
                </a:lnTo>
                <a:lnTo>
                  <a:pt x="6" y="6"/>
                </a:lnTo>
                <a:lnTo>
                  <a:pt x="10" y="6"/>
                </a:lnTo>
                <a:lnTo>
                  <a:pt x="1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4" name="Freeform 76">
            <a:extLst>
              <a:ext uri="{FF2B5EF4-FFF2-40B4-BE49-F238E27FC236}">
                <a16:creationId xmlns:a16="http://schemas.microsoft.com/office/drawing/2014/main" id="{35B97ACF-9C36-4D8D-AC88-BD84DC5AD351}"/>
              </a:ext>
            </a:extLst>
          </p:cNvPr>
          <p:cNvSpPr>
            <a:spLocks/>
          </p:cNvSpPr>
          <p:nvPr/>
        </p:nvSpPr>
        <p:spPr bwMode="gray">
          <a:xfrm>
            <a:off x="3452888" y="3851200"/>
            <a:ext cx="414056" cy="364716"/>
          </a:xfrm>
          <a:custGeom>
            <a:avLst/>
            <a:gdLst>
              <a:gd name="T0" fmla="*/ 46 w 210"/>
              <a:gd name="T1" fmla="*/ 8 h 184"/>
              <a:gd name="T2" fmla="*/ 50 w 210"/>
              <a:gd name="T3" fmla="*/ 0 h 184"/>
              <a:gd name="T4" fmla="*/ 52 w 210"/>
              <a:gd name="T5" fmla="*/ 12 h 184"/>
              <a:gd name="T6" fmla="*/ 70 w 210"/>
              <a:gd name="T7" fmla="*/ 16 h 184"/>
              <a:gd name="T8" fmla="*/ 80 w 210"/>
              <a:gd name="T9" fmla="*/ 24 h 184"/>
              <a:gd name="T10" fmla="*/ 108 w 210"/>
              <a:gd name="T11" fmla="*/ 28 h 184"/>
              <a:gd name="T12" fmla="*/ 138 w 210"/>
              <a:gd name="T13" fmla="*/ 32 h 184"/>
              <a:gd name="T14" fmla="*/ 156 w 210"/>
              <a:gd name="T15" fmla="*/ 26 h 184"/>
              <a:gd name="T16" fmla="*/ 174 w 210"/>
              <a:gd name="T17" fmla="*/ 28 h 184"/>
              <a:gd name="T18" fmla="*/ 162 w 210"/>
              <a:gd name="T19" fmla="*/ 32 h 184"/>
              <a:gd name="T20" fmla="*/ 176 w 210"/>
              <a:gd name="T21" fmla="*/ 40 h 184"/>
              <a:gd name="T22" fmla="*/ 192 w 210"/>
              <a:gd name="T23" fmla="*/ 46 h 184"/>
              <a:gd name="T24" fmla="*/ 188 w 210"/>
              <a:gd name="T25" fmla="*/ 56 h 184"/>
              <a:gd name="T26" fmla="*/ 196 w 210"/>
              <a:gd name="T27" fmla="*/ 60 h 184"/>
              <a:gd name="T28" fmla="*/ 210 w 210"/>
              <a:gd name="T29" fmla="*/ 62 h 184"/>
              <a:gd name="T30" fmla="*/ 200 w 210"/>
              <a:gd name="T31" fmla="*/ 76 h 184"/>
              <a:gd name="T32" fmla="*/ 192 w 210"/>
              <a:gd name="T33" fmla="*/ 90 h 184"/>
              <a:gd name="T34" fmla="*/ 190 w 210"/>
              <a:gd name="T35" fmla="*/ 104 h 184"/>
              <a:gd name="T36" fmla="*/ 196 w 210"/>
              <a:gd name="T37" fmla="*/ 116 h 184"/>
              <a:gd name="T38" fmla="*/ 180 w 210"/>
              <a:gd name="T39" fmla="*/ 130 h 184"/>
              <a:gd name="T40" fmla="*/ 164 w 210"/>
              <a:gd name="T41" fmla="*/ 136 h 184"/>
              <a:gd name="T42" fmla="*/ 148 w 210"/>
              <a:gd name="T43" fmla="*/ 134 h 184"/>
              <a:gd name="T44" fmla="*/ 134 w 210"/>
              <a:gd name="T45" fmla="*/ 132 h 184"/>
              <a:gd name="T46" fmla="*/ 142 w 210"/>
              <a:gd name="T47" fmla="*/ 148 h 184"/>
              <a:gd name="T48" fmla="*/ 154 w 210"/>
              <a:gd name="T49" fmla="*/ 156 h 184"/>
              <a:gd name="T50" fmla="*/ 152 w 210"/>
              <a:gd name="T51" fmla="*/ 166 h 184"/>
              <a:gd name="T52" fmla="*/ 140 w 210"/>
              <a:gd name="T53" fmla="*/ 168 h 184"/>
              <a:gd name="T54" fmla="*/ 116 w 210"/>
              <a:gd name="T55" fmla="*/ 184 h 184"/>
              <a:gd name="T56" fmla="*/ 98 w 210"/>
              <a:gd name="T57" fmla="*/ 174 h 184"/>
              <a:gd name="T58" fmla="*/ 94 w 210"/>
              <a:gd name="T59" fmla="*/ 160 h 184"/>
              <a:gd name="T60" fmla="*/ 90 w 210"/>
              <a:gd name="T61" fmla="*/ 136 h 184"/>
              <a:gd name="T62" fmla="*/ 86 w 210"/>
              <a:gd name="T63" fmla="*/ 108 h 184"/>
              <a:gd name="T64" fmla="*/ 86 w 210"/>
              <a:gd name="T65" fmla="*/ 94 h 184"/>
              <a:gd name="T66" fmla="*/ 46 w 210"/>
              <a:gd name="T67" fmla="*/ 82 h 184"/>
              <a:gd name="T68" fmla="*/ 12 w 210"/>
              <a:gd name="T69" fmla="*/ 80 h 184"/>
              <a:gd name="T70" fmla="*/ 0 w 210"/>
              <a:gd name="T71" fmla="*/ 46 h 184"/>
              <a:gd name="T72" fmla="*/ 8 w 210"/>
              <a:gd name="T73" fmla="*/ 22 h 184"/>
              <a:gd name="T74" fmla="*/ 22 w 210"/>
              <a:gd name="T75" fmla="*/ 16 h 184"/>
              <a:gd name="T76" fmla="*/ 22 w 210"/>
              <a:gd name="T77" fmla="*/ 30 h 184"/>
              <a:gd name="T78" fmla="*/ 18 w 210"/>
              <a:gd name="T79" fmla="*/ 46 h 184"/>
              <a:gd name="T80" fmla="*/ 30 w 210"/>
              <a:gd name="T81" fmla="*/ 48 h 184"/>
              <a:gd name="T82" fmla="*/ 30 w 210"/>
              <a:gd name="T83" fmla="*/ 32 h 184"/>
              <a:gd name="T84" fmla="*/ 32 w 210"/>
              <a:gd name="T85" fmla="*/ 20 h 184"/>
              <a:gd name="T86" fmla="*/ 44 w 210"/>
              <a:gd name="T87"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5" name="Freeform 77">
            <a:extLst>
              <a:ext uri="{FF2B5EF4-FFF2-40B4-BE49-F238E27FC236}">
                <a16:creationId xmlns:a16="http://schemas.microsoft.com/office/drawing/2014/main" id="{895259ED-385D-4BA2-BFDE-2358ECA8696A}"/>
              </a:ext>
            </a:extLst>
          </p:cNvPr>
          <p:cNvSpPr>
            <a:spLocks/>
          </p:cNvSpPr>
          <p:nvPr/>
        </p:nvSpPr>
        <p:spPr bwMode="gray">
          <a:xfrm>
            <a:off x="3823570" y="3974093"/>
            <a:ext cx="138018" cy="225965"/>
          </a:xfrm>
          <a:custGeom>
            <a:avLst/>
            <a:gdLst>
              <a:gd name="T0" fmla="*/ 42 w 70"/>
              <a:gd name="T1" fmla="*/ 30 h 114"/>
              <a:gd name="T2" fmla="*/ 50 w 70"/>
              <a:gd name="T3" fmla="*/ 24 h 114"/>
              <a:gd name="T4" fmla="*/ 58 w 70"/>
              <a:gd name="T5" fmla="*/ 30 h 114"/>
              <a:gd name="T6" fmla="*/ 66 w 70"/>
              <a:gd name="T7" fmla="*/ 40 h 114"/>
              <a:gd name="T8" fmla="*/ 64 w 70"/>
              <a:gd name="T9" fmla="*/ 48 h 114"/>
              <a:gd name="T10" fmla="*/ 60 w 70"/>
              <a:gd name="T11" fmla="*/ 54 h 114"/>
              <a:gd name="T12" fmla="*/ 54 w 70"/>
              <a:gd name="T13" fmla="*/ 62 h 114"/>
              <a:gd name="T14" fmla="*/ 52 w 70"/>
              <a:gd name="T15" fmla="*/ 72 h 114"/>
              <a:gd name="T16" fmla="*/ 56 w 70"/>
              <a:gd name="T17" fmla="*/ 76 h 114"/>
              <a:gd name="T18" fmla="*/ 60 w 70"/>
              <a:gd name="T19" fmla="*/ 82 h 114"/>
              <a:gd name="T20" fmla="*/ 64 w 70"/>
              <a:gd name="T21" fmla="*/ 86 h 114"/>
              <a:gd name="T22" fmla="*/ 66 w 70"/>
              <a:gd name="T23" fmla="*/ 90 h 114"/>
              <a:gd name="T24" fmla="*/ 70 w 70"/>
              <a:gd name="T25" fmla="*/ 100 h 114"/>
              <a:gd name="T26" fmla="*/ 66 w 70"/>
              <a:gd name="T27" fmla="*/ 104 h 114"/>
              <a:gd name="T28" fmla="*/ 58 w 70"/>
              <a:gd name="T29" fmla="*/ 108 h 114"/>
              <a:gd name="T30" fmla="*/ 52 w 70"/>
              <a:gd name="T31" fmla="*/ 112 h 114"/>
              <a:gd name="T32" fmla="*/ 42 w 70"/>
              <a:gd name="T33" fmla="*/ 114 h 114"/>
              <a:gd name="T34" fmla="*/ 34 w 70"/>
              <a:gd name="T35" fmla="*/ 114 h 114"/>
              <a:gd name="T36" fmla="*/ 26 w 70"/>
              <a:gd name="T37" fmla="*/ 106 h 114"/>
              <a:gd name="T38" fmla="*/ 20 w 70"/>
              <a:gd name="T39" fmla="*/ 98 h 114"/>
              <a:gd name="T40" fmla="*/ 20 w 70"/>
              <a:gd name="T41" fmla="*/ 90 h 114"/>
              <a:gd name="T42" fmla="*/ 20 w 70"/>
              <a:gd name="T43" fmla="*/ 78 h 114"/>
              <a:gd name="T44" fmla="*/ 26 w 70"/>
              <a:gd name="T45" fmla="*/ 72 h 114"/>
              <a:gd name="T46" fmla="*/ 22 w 70"/>
              <a:gd name="T47" fmla="*/ 62 h 114"/>
              <a:gd name="T48" fmla="*/ 18 w 70"/>
              <a:gd name="T49" fmla="*/ 50 h 114"/>
              <a:gd name="T50" fmla="*/ 6 w 70"/>
              <a:gd name="T51" fmla="*/ 50 h 114"/>
              <a:gd name="T52" fmla="*/ 2 w 70"/>
              <a:gd name="T53" fmla="*/ 42 h 114"/>
              <a:gd name="T54" fmla="*/ 0 w 70"/>
              <a:gd name="T55" fmla="*/ 34 h 114"/>
              <a:gd name="T56" fmla="*/ 4 w 70"/>
              <a:gd name="T57" fmla="*/ 28 h 114"/>
              <a:gd name="T58" fmla="*/ 14 w 70"/>
              <a:gd name="T59" fmla="*/ 22 h 114"/>
              <a:gd name="T60" fmla="*/ 12 w 70"/>
              <a:gd name="T61" fmla="*/ 14 h 114"/>
              <a:gd name="T62" fmla="*/ 16 w 70"/>
              <a:gd name="T63" fmla="*/ 8 h 114"/>
              <a:gd name="T64" fmla="*/ 22 w 70"/>
              <a:gd name="T65" fmla="*/ 0 h 114"/>
              <a:gd name="T66" fmla="*/ 28 w 70"/>
              <a:gd name="T67" fmla="*/ 2 h 114"/>
              <a:gd name="T68" fmla="*/ 34 w 70"/>
              <a:gd name="T69" fmla="*/ 6 h 114"/>
              <a:gd name="T70" fmla="*/ 42 w 70"/>
              <a:gd name="T71" fmla="*/ 12 h 114"/>
              <a:gd name="T72" fmla="*/ 44 w 70"/>
              <a:gd name="T73" fmla="*/ 16 h 114"/>
              <a:gd name="T74" fmla="*/ 44 w 70"/>
              <a:gd name="T75" fmla="*/ 22 h 114"/>
              <a:gd name="T76" fmla="*/ 42 w 70"/>
              <a:gd name="T77" fmla="*/ 3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6" name="Freeform 78">
            <a:extLst>
              <a:ext uri="{FF2B5EF4-FFF2-40B4-BE49-F238E27FC236}">
                <a16:creationId xmlns:a16="http://schemas.microsoft.com/office/drawing/2014/main" id="{2BEB15BA-FD97-4C25-B066-059C507CD384}"/>
              </a:ext>
            </a:extLst>
          </p:cNvPr>
          <p:cNvSpPr>
            <a:spLocks/>
          </p:cNvSpPr>
          <p:nvPr/>
        </p:nvSpPr>
        <p:spPr bwMode="gray">
          <a:xfrm>
            <a:off x="4032567" y="4057343"/>
            <a:ext cx="94642" cy="118930"/>
          </a:xfrm>
          <a:custGeom>
            <a:avLst/>
            <a:gdLst>
              <a:gd name="T0" fmla="*/ 6 w 48"/>
              <a:gd name="T1" fmla="*/ 0 h 60"/>
              <a:gd name="T2" fmla="*/ 16 w 48"/>
              <a:gd name="T3" fmla="*/ 2 h 60"/>
              <a:gd name="T4" fmla="*/ 28 w 48"/>
              <a:gd name="T5" fmla="*/ 6 h 60"/>
              <a:gd name="T6" fmla="*/ 38 w 48"/>
              <a:gd name="T7" fmla="*/ 12 h 60"/>
              <a:gd name="T8" fmla="*/ 44 w 48"/>
              <a:gd name="T9" fmla="*/ 20 h 60"/>
              <a:gd name="T10" fmla="*/ 48 w 48"/>
              <a:gd name="T11" fmla="*/ 26 h 60"/>
              <a:gd name="T12" fmla="*/ 42 w 48"/>
              <a:gd name="T13" fmla="*/ 34 h 60"/>
              <a:gd name="T14" fmla="*/ 36 w 48"/>
              <a:gd name="T15" fmla="*/ 46 h 60"/>
              <a:gd name="T16" fmla="*/ 30 w 48"/>
              <a:gd name="T17" fmla="*/ 60 h 60"/>
              <a:gd name="T18" fmla="*/ 24 w 48"/>
              <a:gd name="T19" fmla="*/ 56 h 60"/>
              <a:gd name="T20" fmla="*/ 14 w 48"/>
              <a:gd name="T21" fmla="*/ 54 h 60"/>
              <a:gd name="T22" fmla="*/ 8 w 48"/>
              <a:gd name="T23" fmla="*/ 58 h 60"/>
              <a:gd name="T24" fmla="*/ 2 w 48"/>
              <a:gd name="T25" fmla="*/ 58 h 60"/>
              <a:gd name="T26" fmla="*/ 2 w 48"/>
              <a:gd name="T27" fmla="*/ 50 h 60"/>
              <a:gd name="T28" fmla="*/ 6 w 48"/>
              <a:gd name="T29" fmla="*/ 36 h 60"/>
              <a:gd name="T30" fmla="*/ 10 w 48"/>
              <a:gd name="T31" fmla="*/ 28 h 60"/>
              <a:gd name="T32" fmla="*/ 4 w 48"/>
              <a:gd name="T33" fmla="*/ 24 h 60"/>
              <a:gd name="T34" fmla="*/ 0 w 48"/>
              <a:gd name="T35" fmla="*/ 18 h 60"/>
              <a:gd name="T36" fmla="*/ 0 w 48"/>
              <a:gd name="T37" fmla="*/ 12 h 60"/>
              <a:gd name="T38" fmla="*/ 2 w 48"/>
              <a:gd name="T39" fmla="*/ 6 h 60"/>
              <a:gd name="T40" fmla="*/ 6 w 48"/>
              <a:gd name="T4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7" name="Freeform 79">
            <a:extLst>
              <a:ext uri="{FF2B5EF4-FFF2-40B4-BE49-F238E27FC236}">
                <a16:creationId xmlns:a16="http://schemas.microsoft.com/office/drawing/2014/main" id="{90813E70-9715-4D53-9E87-25A38F2502B5}"/>
              </a:ext>
            </a:extLst>
          </p:cNvPr>
          <p:cNvSpPr>
            <a:spLocks/>
          </p:cNvSpPr>
          <p:nvPr/>
        </p:nvSpPr>
        <p:spPr bwMode="gray">
          <a:xfrm>
            <a:off x="3926095" y="4053379"/>
            <a:ext cx="126189" cy="126858"/>
          </a:xfrm>
          <a:custGeom>
            <a:avLst/>
            <a:gdLst>
              <a:gd name="T0" fmla="*/ 14 w 64"/>
              <a:gd name="T1" fmla="*/ 0 h 64"/>
              <a:gd name="T2" fmla="*/ 22 w 64"/>
              <a:gd name="T3" fmla="*/ 0 h 64"/>
              <a:gd name="T4" fmla="*/ 32 w 64"/>
              <a:gd name="T5" fmla="*/ 2 h 64"/>
              <a:gd name="T6" fmla="*/ 36 w 64"/>
              <a:gd name="T7" fmla="*/ 2 h 64"/>
              <a:gd name="T8" fmla="*/ 42 w 64"/>
              <a:gd name="T9" fmla="*/ 2 h 64"/>
              <a:gd name="T10" fmla="*/ 48 w 64"/>
              <a:gd name="T11" fmla="*/ 2 h 64"/>
              <a:gd name="T12" fmla="*/ 54 w 64"/>
              <a:gd name="T13" fmla="*/ 2 h 64"/>
              <a:gd name="T14" fmla="*/ 60 w 64"/>
              <a:gd name="T15" fmla="*/ 2 h 64"/>
              <a:gd name="T16" fmla="*/ 54 w 64"/>
              <a:gd name="T17" fmla="*/ 14 h 64"/>
              <a:gd name="T18" fmla="*/ 54 w 64"/>
              <a:gd name="T19" fmla="*/ 20 h 64"/>
              <a:gd name="T20" fmla="*/ 58 w 64"/>
              <a:gd name="T21" fmla="*/ 26 h 64"/>
              <a:gd name="T22" fmla="*/ 64 w 64"/>
              <a:gd name="T23" fmla="*/ 30 h 64"/>
              <a:gd name="T24" fmla="*/ 56 w 64"/>
              <a:gd name="T25" fmla="*/ 52 h 64"/>
              <a:gd name="T26" fmla="*/ 56 w 64"/>
              <a:gd name="T27" fmla="*/ 60 h 64"/>
              <a:gd name="T28" fmla="*/ 50 w 64"/>
              <a:gd name="T29" fmla="*/ 58 h 64"/>
              <a:gd name="T30" fmla="*/ 42 w 64"/>
              <a:gd name="T31" fmla="*/ 56 h 64"/>
              <a:gd name="T32" fmla="*/ 36 w 64"/>
              <a:gd name="T33" fmla="*/ 54 h 64"/>
              <a:gd name="T34" fmla="*/ 32 w 64"/>
              <a:gd name="T35" fmla="*/ 54 h 64"/>
              <a:gd name="T36" fmla="*/ 32 w 64"/>
              <a:gd name="T37" fmla="*/ 60 h 64"/>
              <a:gd name="T38" fmla="*/ 30 w 64"/>
              <a:gd name="T39" fmla="*/ 64 h 64"/>
              <a:gd name="T40" fmla="*/ 28 w 64"/>
              <a:gd name="T41" fmla="*/ 64 h 64"/>
              <a:gd name="T42" fmla="*/ 22 w 64"/>
              <a:gd name="T43" fmla="*/ 64 h 64"/>
              <a:gd name="T44" fmla="*/ 18 w 64"/>
              <a:gd name="T45" fmla="*/ 60 h 64"/>
              <a:gd name="T46" fmla="*/ 12 w 64"/>
              <a:gd name="T47" fmla="*/ 46 h 64"/>
              <a:gd name="T48" fmla="*/ 0 w 64"/>
              <a:gd name="T49" fmla="*/ 32 h 64"/>
              <a:gd name="T50" fmla="*/ 2 w 64"/>
              <a:gd name="T51" fmla="*/ 22 h 64"/>
              <a:gd name="T52" fmla="*/ 8 w 64"/>
              <a:gd name="T53" fmla="*/ 14 h 64"/>
              <a:gd name="T54" fmla="*/ 12 w 64"/>
              <a:gd name="T55" fmla="*/ 8 h 64"/>
              <a:gd name="T56" fmla="*/ 14 w 64"/>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8" name="Freeform 80">
            <a:extLst>
              <a:ext uri="{FF2B5EF4-FFF2-40B4-BE49-F238E27FC236}">
                <a16:creationId xmlns:a16="http://schemas.microsoft.com/office/drawing/2014/main" id="{A0769C81-5AB0-4136-BBBF-7BCF830047CB}"/>
              </a:ext>
            </a:extLst>
          </p:cNvPr>
          <p:cNvSpPr>
            <a:spLocks/>
          </p:cNvSpPr>
          <p:nvPr/>
        </p:nvSpPr>
        <p:spPr bwMode="gray">
          <a:xfrm>
            <a:off x="3196567" y="4239702"/>
            <a:ext cx="390396" cy="578791"/>
          </a:xfrm>
          <a:custGeom>
            <a:avLst/>
            <a:gdLst>
              <a:gd name="T0" fmla="*/ 6 w 198"/>
              <a:gd name="T1" fmla="*/ 60 h 292"/>
              <a:gd name="T2" fmla="*/ 16 w 198"/>
              <a:gd name="T3" fmla="*/ 54 h 292"/>
              <a:gd name="T4" fmla="*/ 24 w 198"/>
              <a:gd name="T5" fmla="*/ 68 h 292"/>
              <a:gd name="T6" fmla="*/ 44 w 198"/>
              <a:gd name="T7" fmla="*/ 70 h 292"/>
              <a:gd name="T8" fmla="*/ 54 w 198"/>
              <a:gd name="T9" fmla="*/ 52 h 292"/>
              <a:gd name="T10" fmla="*/ 72 w 198"/>
              <a:gd name="T11" fmla="*/ 40 h 292"/>
              <a:gd name="T12" fmla="*/ 84 w 198"/>
              <a:gd name="T13" fmla="*/ 34 h 292"/>
              <a:gd name="T14" fmla="*/ 94 w 198"/>
              <a:gd name="T15" fmla="*/ 18 h 292"/>
              <a:gd name="T16" fmla="*/ 104 w 198"/>
              <a:gd name="T17" fmla="*/ 2 h 292"/>
              <a:gd name="T18" fmla="*/ 114 w 198"/>
              <a:gd name="T19" fmla="*/ 14 h 292"/>
              <a:gd name="T20" fmla="*/ 126 w 198"/>
              <a:gd name="T21" fmla="*/ 26 h 292"/>
              <a:gd name="T22" fmla="*/ 172 w 198"/>
              <a:gd name="T23" fmla="*/ 36 h 292"/>
              <a:gd name="T24" fmla="*/ 176 w 198"/>
              <a:gd name="T25" fmla="*/ 48 h 292"/>
              <a:gd name="T26" fmla="*/ 172 w 198"/>
              <a:gd name="T27" fmla="*/ 64 h 292"/>
              <a:gd name="T28" fmla="*/ 172 w 198"/>
              <a:gd name="T29" fmla="*/ 68 h 292"/>
              <a:gd name="T30" fmla="*/ 142 w 198"/>
              <a:gd name="T31" fmla="*/ 76 h 292"/>
              <a:gd name="T32" fmla="*/ 130 w 198"/>
              <a:gd name="T33" fmla="*/ 98 h 292"/>
              <a:gd name="T34" fmla="*/ 116 w 198"/>
              <a:gd name="T35" fmla="*/ 116 h 292"/>
              <a:gd name="T36" fmla="*/ 124 w 198"/>
              <a:gd name="T37" fmla="*/ 138 h 292"/>
              <a:gd name="T38" fmla="*/ 144 w 198"/>
              <a:gd name="T39" fmla="*/ 158 h 292"/>
              <a:gd name="T40" fmla="*/ 162 w 198"/>
              <a:gd name="T41" fmla="*/ 156 h 292"/>
              <a:gd name="T42" fmla="*/ 172 w 198"/>
              <a:gd name="T43" fmla="*/ 154 h 292"/>
              <a:gd name="T44" fmla="*/ 170 w 198"/>
              <a:gd name="T45" fmla="*/ 172 h 292"/>
              <a:gd name="T46" fmla="*/ 188 w 198"/>
              <a:gd name="T47" fmla="*/ 174 h 292"/>
              <a:gd name="T48" fmla="*/ 198 w 198"/>
              <a:gd name="T49" fmla="*/ 208 h 292"/>
              <a:gd name="T50" fmla="*/ 196 w 198"/>
              <a:gd name="T51" fmla="*/ 228 h 292"/>
              <a:gd name="T52" fmla="*/ 190 w 198"/>
              <a:gd name="T53" fmla="*/ 240 h 292"/>
              <a:gd name="T54" fmla="*/ 192 w 198"/>
              <a:gd name="T55" fmla="*/ 256 h 292"/>
              <a:gd name="T56" fmla="*/ 194 w 198"/>
              <a:gd name="T57" fmla="*/ 268 h 292"/>
              <a:gd name="T58" fmla="*/ 184 w 198"/>
              <a:gd name="T59" fmla="*/ 282 h 292"/>
              <a:gd name="T60" fmla="*/ 174 w 198"/>
              <a:gd name="T61" fmla="*/ 292 h 292"/>
              <a:gd name="T62" fmla="*/ 140 w 198"/>
              <a:gd name="T63" fmla="*/ 268 h 292"/>
              <a:gd name="T64" fmla="*/ 100 w 198"/>
              <a:gd name="T65" fmla="*/ 248 h 292"/>
              <a:gd name="T66" fmla="*/ 76 w 198"/>
              <a:gd name="T67" fmla="*/ 222 h 292"/>
              <a:gd name="T68" fmla="*/ 72 w 198"/>
              <a:gd name="T69" fmla="*/ 198 h 292"/>
              <a:gd name="T70" fmla="*/ 56 w 198"/>
              <a:gd name="T71" fmla="*/ 172 h 292"/>
              <a:gd name="T72" fmla="*/ 36 w 198"/>
              <a:gd name="T73" fmla="*/ 132 h 292"/>
              <a:gd name="T74" fmla="*/ 16 w 198"/>
              <a:gd name="T75" fmla="*/ 102 h 292"/>
              <a:gd name="T76" fmla="*/ 6 w 198"/>
              <a:gd name="T77" fmla="*/ 84 h 292"/>
              <a:gd name="T78" fmla="*/ 2 w 198"/>
              <a:gd name="T79" fmla="*/ 6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89" name="Freeform 81">
            <a:extLst>
              <a:ext uri="{FF2B5EF4-FFF2-40B4-BE49-F238E27FC236}">
                <a16:creationId xmlns:a16="http://schemas.microsoft.com/office/drawing/2014/main" id="{3CF5A303-F27C-4ABB-9B90-7FD8D00324B7}"/>
              </a:ext>
            </a:extLst>
          </p:cNvPr>
          <p:cNvSpPr>
            <a:spLocks/>
          </p:cNvSpPr>
          <p:nvPr/>
        </p:nvSpPr>
        <p:spPr bwMode="gray">
          <a:xfrm>
            <a:off x="3567247" y="4548918"/>
            <a:ext cx="370679" cy="424181"/>
          </a:xfrm>
          <a:custGeom>
            <a:avLst/>
            <a:gdLst>
              <a:gd name="T0" fmla="*/ 54 w 188"/>
              <a:gd name="T1" fmla="*/ 0 h 214"/>
              <a:gd name="T2" fmla="*/ 68 w 188"/>
              <a:gd name="T3" fmla="*/ 28 h 214"/>
              <a:gd name="T4" fmla="*/ 100 w 188"/>
              <a:gd name="T5" fmla="*/ 44 h 214"/>
              <a:gd name="T6" fmla="*/ 122 w 188"/>
              <a:gd name="T7" fmla="*/ 56 h 214"/>
              <a:gd name="T8" fmla="*/ 146 w 188"/>
              <a:gd name="T9" fmla="*/ 74 h 214"/>
              <a:gd name="T10" fmla="*/ 146 w 188"/>
              <a:gd name="T11" fmla="*/ 90 h 214"/>
              <a:gd name="T12" fmla="*/ 160 w 188"/>
              <a:gd name="T13" fmla="*/ 102 h 214"/>
              <a:gd name="T14" fmla="*/ 174 w 188"/>
              <a:gd name="T15" fmla="*/ 110 h 214"/>
              <a:gd name="T16" fmla="*/ 186 w 188"/>
              <a:gd name="T17" fmla="*/ 126 h 214"/>
              <a:gd name="T18" fmla="*/ 188 w 188"/>
              <a:gd name="T19" fmla="*/ 142 h 214"/>
              <a:gd name="T20" fmla="*/ 184 w 188"/>
              <a:gd name="T21" fmla="*/ 162 h 214"/>
              <a:gd name="T22" fmla="*/ 174 w 188"/>
              <a:gd name="T23" fmla="*/ 160 h 214"/>
              <a:gd name="T24" fmla="*/ 152 w 188"/>
              <a:gd name="T25" fmla="*/ 152 h 214"/>
              <a:gd name="T26" fmla="*/ 126 w 188"/>
              <a:gd name="T27" fmla="*/ 158 h 214"/>
              <a:gd name="T28" fmla="*/ 114 w 188"/>
              <a:gd name="T29" fmla="*/ 174 h 214"/>
              <a:gd name="T30" fmla="*/ 112 w 188"/>
              <a:gd name="T31" fmla="*/ 194 h 214"/>
              <a:gd name="T32" fmla="*/ 90 w 188"/>
              <a:gd name="T33" fmla="*/ 198 h 214"/>
              <a:gd name="T34" fmla="*/ 74 w 188"/>
              <a:gd name="T35" fmla="*/ 200 h 214"/>
              <a:gd name="T36" fmla="*/ 52 w 188"/>
              <a:gd name="T37" fmla="*/ 196 h 214"/>
              <a:gd name="T38" fmla="*/ 40 w 188"/>
              <a:gd name="T39" fmla="*/ 210 h 214"/>
              <a:gd name="T40" fmla="*/ 32 w 188"/>
              <a:gd name="T41" fmla="*/ 214 h 214"/>
              <a:gd name="T42" fmla="*/ 28 w 188"/>
              <a:gd name="T43" fmla="*/ 214 h 214"/>
              <a:gd name="T44" fmla="*/ 22 w 188"/>
              <a:gd name="T45" fmla="*/ 186 h 214"/>
              <a:gd name="T46" fmla="*/ 14 w 188"/>
              <a:gd name="T47" fmla="*/ 156 h 214"/>
              <a:gd name="T48" fmla="*/ 2 w 188"/>
              <a:gd name="T49" fmla="*/ 126 h 214"/>
              <a:gd name="T50" fmla="*/ 6 w 188"/>
              <a:gd name="T51" fmla="*/ 112 h 214"/>
              <a:gd name="T52" fmla="*/ 4 w 188"/>
              <a:gd name="T53" fmla="*/ 100 h 214"/>
              <a:gd name="T54" fmla="*/ 2 w 188"/>
              <a:gd name="T55" fmla="*/ 84 h 214"/>
              <a:gd name="T56" fmla="*/ 8 w 188"/>
              <a:gd name="T57" fmla="*/ 72 h 214"/>
              <a:gd name="T58" fmla="*/ 10 w 188"/>
              <a:gd name="T59" fmla="*/ 44 h 214"/>
              <a:gd name="T60" fmla="*/ 10 w 188"/>
              <a:gd name="T61" fmla="*/ 18 h 214"/>
              <a:gd name="T62" fmla="*/ 34 w 188"/>
              <a:gd name="T63"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0" name="Freeform 82">
            <a:extLst>
              <a:ext uri="{FF2B5EF4-FFF2-40B4-BE49-F238E27FC236}">
                <a16:creationId xmlns:a16="http://schemas.microsoft.com/office/drawing/2014/main" id="{264214CA-69A8-45AF-88D8-F196959928A5}"/>
              </a:ext>
            </a:extLst>
          </p:cNvPr>
          <p:cNvSpPr>
            <a:spLocks/>
          </p:cNvSpPr>
          <p:nvPr/>
        </p:nvSpPr>
        <p:spPr bwMode="gray">
          <a:xfrm>
            <a:off x="3780191" y="4850206"/>
            <a:ext cx="264207" cy="277501"/>
          </a:xfrm>
          <a:custGeom>
            <a:avLst/>
            <a:gdLst>
              <a:gd name="T0" fmla="*/ 108 w 134"/>
              <a:gd name="T1" fmla="*/ 136 h 140"/>
              <a:gd name="T2" fmla="*/ 94 w 134"/>
              <a:gd name="T3" fmla="*/ 140 h 140"/>
              <a:gd name="T4" fmla="*/ 72 w 134"/>
              <a:gd name="T5" fmla="*/ 140 h 140"/>
              <a:gd name="T6" fmla="*/ 66 w 134"/>
              <a:gd name="T7" fmla="*/ 132 h 140"/>
              <a:gd name="T8" fmla="*/ 72 w 134"/>
              <a:gd name="T9" fmla="*/ 118 h 140"/>
              <a:gd name="T10" fmla="*/ 80 w 134"/>
              <a:gd name="T11" fmla="*/ 106 h 140"/>
              <a:gd name="T12" fmla="*/ 74 w 134"/>
              <a:gd name="T13" fmla="*/ 98 h 140"/>
              <a:gd name="T14" fmla="*/ 54 w 134"/>
              <a:gd name="T15" fmla="*/ 90 h 140"/>
              <a:gd name="T16" fmla="*/ 38 w 134"/>
              <a:gd name="T17" fmla="*/ 78 h 140"/>
              <a:gd name="T18" fmla="*/ 30 w 134"/>
              <a:gd name="T19" fmla="*/ 78 h 140"/>
              <a:gd name="T20" fmla="*/ 20 w 134"/>
              <a:gd name="T21" fmla="*/ 72 h 140"/>
              <a:gd name="T22" fmla="*/ 8 w 134"/>
              <a:gd name="T23" fmla="*/ 60 h 140"/>
              <a:gd name="T24" fmla="*/ 2 w 134"/>
              <a:gd name="T25" fmla="*/ 52 h 140"/>
              <a:gd name="T26" fmla="*/ 0 w 134"/>
              <a:gd name="T27" fmla="*/ 46 h 140"/>
              <a:gd name="T28" fmla="*/ 4 w 134"/>
              <a:gd name="T29" fmla="*/ 42 h 140"/>
              <a:gd name="T30" fmla="*/ 6 w 134"/>
              <a:gd name="T31" fmla="*/ 32 h 140"/>
              <a:gd name="T32" fmla="*/ 6 w 134"/>
              <a:gd name="T33" fmla="*/ 22 h 140"/>
              <a:gd name="T34" fmla="*/ 12 w 134"/>
              <a:gd name="T35" fmla="*/ 8 h 140"/>
              <a:gd name="T36" fmla="*/ 28 w 134"/>
              <a:gd name="T37" fmla="*/ 2 h 140"/>
              <a:gd name="T38" fmla="*/ 44 w 134"/>
              <a:gd name="T39" fmla="*/ 0 h 140"/>
              <a:gd name="T40" fmla="*/ 56 w 134"/>
              <a:gd name="T41" fmla="*/ 2 h 140"/>
              <a:gd name="T42" fmla="*/ 66 w 134"/>
              <a:gd name="T43" fmla="*/ 8 h 140"/>
              <a:gd name="T44" fmla="*/ 72 w 134"/>
              <a:gd name="T45" fmla="*/ 14 h 140"/>
              <a:gd name="T46" fmla="*/ 76 w 134"/>
              <a:gd name="T47" fmla="*/ 22 h 140"/>
              <a:gd name="T48" fmla="*/ 76 w 134"/>
              <a:gd name="T49" fmla="*/ 34 h 140"/>
              <a:gd name="T50" fmla="*/ 76 w 134"/>
              <a:gd name="T51" fmla="*/ 50 h 140"/>
              <a:gd name="T52" fmla="*/ 86 w 134"/>
              <a:gd name="T53" fmla="*/ 50 h 140"/>
              <a:gd name="T54" fmla="*/ 94 w 134"/>
              <a:gd name="T55" fmla="*/ 48 h 140"/>
              <a:gd name="T56" fmla="*/ 104 w 134"/>
              <a:gd name="T57" fmla="*/ 50 h 140"/>
              <a:gd name="T58" fmla="*/ 110 w 134"/>
              <a:gd name="T59" fmla="*/ 54 h 140"/>
              <a:gd name="T60" fmla="*/ 108 w 134"/>
              <a:gd name="T61" fmla="*/ 64 h 140"/>
              <a:gd name="T62" fmla="*/ 112 w 134"/>
              <a:gd name="T63" fmla="*/ 74 h 140"/>
              <a:gd name="T64" fmla="*/ 120 w 134"/>
              <a:gd name="T65" fmla="*/ 82 h 140"/>
              <a:gd name="T66" fmla="*/ 128 w 134"/>
              <a:gd name="T67" fmla="*/ 80 h 140"/>
              <a:gd name="T68" fmla="*/ 134 w 134"/>
              <a:gd name="T69" fmla="*/ 82 h 140"/>
              <a:gd name="T70" fmla="*/ 132 w 134"/>
              <a:gd name="T71" fmla="*/ 90 h 140"/>
              <a:gd name="T72" fmla="*/ 128 w 134"/>
              <a:gd name="T73" fmla="*/ 100 h 140"/>
              <a:gd name="T74" fmla="*/ 128 w 134"/>
              <a:gd name="T75" fmla="*/ 114 h 140"/>
              <a:gd name="T76" fmla="*/ 126 w 134"/>
              <a:gd name="T77" fmla="*/ 120 h 140"/>
              <a:gd name="T78" fmla="*/ 122 w 134"/>
              <a:gd name="T79" fmla="*/ 128 h 140"/>
              <a:gd name="T80" fmla="*/ 112 w 134"/>
              <a:gd name="T81" fmla="*/ 134 h 140"/>
              <a:gd name="T82" fmla="*/ 108 w 134"/>
              <a:gd name="T83" fmla="*/ 1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1" name="Freeform 83">
            <a:extLst>
              <a:ext uri="{FF2B5EF4-FFF2-40B4-BE49-F238E27FC236}">
                <a16:creationId xmlns:a16="http://schemas.microsoft.com/office/drawing/2014/main" id="{599BC40F-3A28-4E2F-A174-FBD5DC7BB48B}"/>
              </a:ext>
            </a:extLst>
          </p:cNvPr>
          <p:cNvSpPr>
            <a:spLocks/>
          </p:cNvSpPr>
          <p:nvPr/>
        </p:nvSpPr>
        <p:spPr bwMode="gray">
          <a:xfrm>
            <a:off x="3914266" y="5206996"/>
            <a:ext cx="165623" cy="178393"/>
          </a:xfrm>
          <a:custGeom>
            <a:avLst/>
            <a:gdLst>
              <a:gd name="T0" fmla="*/ 20 w 84"/>
              <a:gd name="T1" fmla="*/ 0 h 90"/>
              <a:gd name="T2" fmla="*/ 30 w 84"/>
              <a:gd name="T3" fmla="*/ 8 h 90"/>
              <a:gd name="T4" fmla="*/ 38 w 84"/>
              <a:gd name="T5" fmla="*/ 18 h 90"/>
              <a:gd name="T6" fmla="*/ 46 w 84"/>
              <a:gd name="T7" fmla="*/ 20 h 90"/>
              <a:gd name="T8" fmla="*/ 60 w 84"/>
              <a:gd name="T9" fmla="*/ 28 h 90"/>
              <a:gd name="T10" fmla="*/ 72 w 84"/>
              <a:gd name="T11" fmla="*/ 38 h 90"/>
              <a:gd name="T12" fmla="*/ 78 w 84"/>
              <a:gd name="T13" fmla="*/ 44 h 90"/>
              <a:gd name="T14" fmla="*/ 82 w 84"/>
              <a:gd name="T15" fmla="*/ 50 h 90"/>
              <a:gd name="T16" fmla="*/ 80 w 84"/>
              <a:gd name="T17" fmla="*/ 56 h 90"/>
              <a:gd name="T18" fmla="*/ 80 w 84"/>
              <a:gd name="T19" fmla="*/ 62 h 90"/>
              <a:gd name="T20" fmla="*/ 84 w 84"/>
              <a:gd name="T21" fmla="*/ 66 h 90"/>
              <a:gd name="T22" fmla="*/ 80 w 84"/>
              <a:gd name="T23" fmla="*/ 70 h 90"/>
              <a:gd name="T24" fmla="*/ 72 w 84"/>
              <a:gd name="T25" fmla="*/ 80 h 90"/>
              <a:gd name="T26" fmla="*/ 66 w 84"/>
              <a:gd name="T27" fmla="*/ 86 h 90"/>
              <a:gd name="T28" fmla="*/ 62 w 84"/>
              <a:gd name="T29" fmla="*/ 88 h 90"/>
              <a:gd name="T30" fmla="*/ 60 w 84"/>
              <a:gd name="T31" fmla="*/ 90 h 90"/>
              <a:gd name="T32" fmla="*/ 42 w 84"/>
              <a:gd name="T33" fmla="*/ 88 h 90"/>
              <a:gd name="T34" fmla="*/ 28 w 84"/>
              <a:gd name="T35" fmla="*/ 86 h 90"/>
              <a:gd name="T36" fmla="*/ 18 w 84"/>
              <a:gd name="T37" fmla="*/ 82 h 90"/>
              <a:gd name="T38" fmla="*/ 6 w 84"/>
              <a:gd name="T39" fmla="*/ 80 h 90"/>
              <a:gd name="T40" fmla="*/ 0 w 84"/>
              <a:gd name="T41" fmla="*/ 76 h 90"/>
              <a:gd name="T42" fmla="*/ 0 w 84"/>
              <a:gd name="T43" fmla="*/ 60 h 90"/>
              <a:gd name="T44" fmla="*/ 4 w 84"/>
              <a:gd name="T45" fmla="*/ 40 h 90"/>
              <a:gd name="T46" fmla="*/ 6 w 84"/>
              <a:gd name="T47" fmla="*/ 24 h 90"/>
              <a:gd name="T48" fmla="*/ 10 w 84"/>
              <a:gd name="T49" fmla="*/ 8 h 90"/>
              <a:gd name="T50" fmla="*/ 12 w 84"/>
              <a:gd name="T51" fmla="*/ 2 h 90"/>
              <a:gd name="T52" fmla="*/ 20 w 84"/>
              <a:gd name="T5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2" name="Freeform 84">
            <a:extLst>
              <a:ext uri="{FF2B5EF4-FFF2-40B4-BE49-F238E27FC236}">
                <a16:creationId xmlns:a16="http://schemas.microsoft.com/office/drawing/2014/main" id="{57C9AF96-B61B-4DD1-84D4-A149F3AFB936}"/>
              </a:ext>
            </a:extLst>
          </p:cNvPr>
          <p:cNvSpPr>
            <a:spLocks/>
          </p:cNvSpPr>
          <p:nvPr/>
        </p:nvSpPr>
        <p:spPr bwMode="gray">
          <a:xfrm>
            <a:off x="3441056" y="4937421"/>
            <a:ext cx="623055" cy="1113972"/>
          </a:xfrm>
          <a:custGeom>
            <a:avLst/>
            <a:gdLst>
              <a:gd name="T0" fmla="*/ 108 w 316"/>
              <a:gd name="T1" fmla="*/ 6 h 562"/>
              <a:gd name="T2" fmla="*/ 138 w 316"/>
              <a:gd name="T3" fmla="*/ 4 h 562"/>
              <a:gd name="T4" fmla="*/ 172 w 316"/>
              <a:gd name="T5" fmla="*/ 2 h 562"/>
              <a:gd name="T6" fmla="*/ 190 w 316"/>
              <a:gd name="T7" fmla="*/ 26 h 562"/>
              <a:gd name="T8" fmla="*/ 210 w 316"/>
              <a:gd name="T9" fmla="*/ 34 h 562"/>
              <a:gd name="T10" fmla="*/ 236 w 316"/>
              <a:gd name="T11" fmla="*/ 50 h 562"/>
              <a:gd name="T12" fmla="*/ 246 w 316"/>
              <a:gd name="T13" fmla="*/ 72 h 562"/>
              <a:gd name="T14" fmla="*/ 266 w 316"/>
              <a:gd name="T15" fmla="*/ 96 h 562"/>
              <a:gd name="T16" fmla="*/ 294 w 316"/>
              <a:gd name="T17" fmla="*/ 84 h 562"/>
              <a:gd name="T18" fmla="*/ 310 w 316"/>
              <a:gd name="T19" fmla="*/ 62 h 562"/>
              <a:gd name="T20" fmla="*/ 312 w 316"/>
              <a:gd name="T21" fmla="*/ 88 h 562"/>
              <a:gd name="T22" fmla="*/ 292 w 316"/>
              <a:gd name="T23" fmla="*/ 104 h 562"/>
              <a:gd name="T24" fmla="*/ 268 w 316"/>
              <a:gd name="T25" fmla="*/ 128 h 562"/>
              <a:gd name="T26" fmla="*/ 252 w 316"/>
              <a:gd name="T27" fmla="*/ 138 h 562"/>
              <a:gd name="T28" fmla="*/ 240 w 316"/>
              <a:gd name="T29" fmla="*/ 192 h 562"/>
              <a:gd name="T30" fmla="*/ 234 w 316"/>
              <a:gd name="T31" fmla="*/ 222 h 562"/>
              <a:gd name="T32" fmla="*/ 258 w 316"/>
              <a:gd name="T33" fmla="*/ 236 h 562"/>
              <a:gd name="T34" fmla="*/ 266 w 316"/>
              <a:gd name="T35" fmla="*/ 254 h 562"/>
              <a:gd name="T36" fmla="*/ 240 w 316"/>
              <a:gd name="T37" fmla="*/ 294 h 562"/>
              <a:gd name="T38" fmla="*/ 190 w 316"/>
              <a:gd name="T39" fmla="*/ 300 h 562"/>
              <a:gd name="T40" fmla="*/ 180 w 316"/>
              <a:gd name="T41" fmla="*/ 314 h 562"/>
              <a:gd name="T42" fmla="*/ 162 w 316"/>
              <a:gd name="T43" fmla="*/ 342 h 562"/>
              <a:gd name="T44" fmla="*/ 136 w 316"/>
              <a:gd name="T45" fmla="*/ 332 h 562"/>
              <a:gd name="T46" fmla="*/ 136 w 316"/>
              <a:gd name="T47" fmla="*/ 362 h 562"/>
              <a:gd name="T48" fmla="*/ 150 w 316"/>
              <a:gd name="T49" fmla="*/ 362 h 562"/>
              <a:gd name="T50" fmla="*/ 158 w 316"/>
              <a:gd name="T51" fmla="*/ 370 h 562"/>
              <a:gd name="T52" fmla="*/ 146 w 316"/>
              <a:gd name="T53" fmla="*/ 368 h 562"/>
              <a:gd name="T54" fmla="*/ 140 w 316"/>
              <a:gd name="T55" fmla="*/ 376 h 562"/>
              <a:gd name="T56" fmla="*/ 132 w 316"/>
              <a:gd name="T57" fmla="*/ 396 h 562"/>
              <a:gd name="T58" fmla="*/ 118 w 316"/>
              <a:gd name="T59" fmla="*/ 414 h 562"/>
              <a:gd name="T60" fmla="*/ 96 w 316"/>
              <a:gd name="T61" fmla="*/ 444 h 562"/>
              <a:gd name="T62" fmla="*/ 112 w 316"/>
              <a:gd name="T63" fmla="*/ 456 h 562"/>
              <a:gd name="T64" fmla="*/ 118 w 316"/>
              <a:gd name="T65" fmla="*/ 474 h 562"/>
              <a:gd name="T66" fmla="*/ 90 w 316"/>
              <a:gd name="T67" fmla="*/ 510 h 562"/>
              <a:gd name="T68" fmla="*/ 70 w 316"/>
              <a:gd name="T69" fmla="*/ 524 h 562"/>
              <a:gd name="T70" fmla="*/ 72 w 316"/>
              <a:gd name="T71" fmla="*/ 552 h 562"/>
              <a:gd name="T72" fmla="*/ 60 w 316"/>
              <a:gd name="T73" fmla="*/ 558 h 562"/>
              <a:gd name="T74" fmla="*/ 18 w 316"/>
              <a:gd name="T75" fmla="*/ 544 h 562"/>
              <a:gd name="T76" fmla="*/ 2 w 316"/>
              <a:gd name="T77" fmla="*/ 520 h 562"/>
              <a:gd name="T78" fmla="*/ 10 w 316"/>
              <a:gd name="T79" fmla="*/ 492 h 562"/>
              <a:gd name="T80" fmla="*/ 28 w 316"/>
              <a:gd name="T81" fmla="*/ 450 h 562"/>
              <a:gd name="T82" fmla="*/ 26 w 316"/>
              <a:gd name="T83" fmla="*/ 400 h 562"/>
              <a:gd name="T84" fmla="*/ 24 w 316"/>
              <a:gd name="T85" fmla="*/ 360 h 562"/>
              <a:gd name="T86" fmla="*/ 36 w 316"/>
              <a:gd name="T87" fmla="*/ 302 h 562"/>
              <a:gd name="T88" fmla="*/ 40 w 316"/>
              <a:gd name="T89" fmla="*/ 278 h 562"/>
              <a:gd name="T90" fmla="*/ 48 w 316"/>
              <a:gd name="T91" fmla="*/ 244 h 562"/>
              <a:gd name="T92" fmla="*/ 56 w 316"/>
              <a:gd name="T93" fmla="*/ 196 h 562"/>
              <a:gd name="T94" fmla="*/ 48 w 316"/>
              <a:gd name="T95" fmla="*/ 156 h 562"/>
              <a:gd name="T96" fmla="*/ 64 w 316"/>
              <a:gd name="T97" fmla="*/ 106 h 562"/>
              <a:gd name="T98" fmla="*/ 76 w 316"/>
              <a:gd name="T99" fmla="*/ 52 h 562"/>
              <a:gd name="T100" fmla="*/ 100 w 316"/>
              <a:gd name="T101" fmla="*/ 3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3" name="Freeform 85">
            <a:extLst>
              <a:ext uri="{FF2B5EF4-FFF2-40B4-BE49-F238E27FC236}">
                <a16:creationId xmlns:a16="http://schemas.microsoft.com/office/drawing/2014/main" id="{798528A9-F46A-441C-B499-CF6E6D97DEAC}"/>
              </a:ext>
            </a:extLst>
          </p:cNvPr>
          <p:cNvSpPr>
            <a:spLocks/>
          </p:cNvSpPr>
          <p:nvPr/>
        </p:nvSpPr>
        <p:spPr bwMode="gray">
          <a:xfrm>
            <a:off x="3374018" y="4782813"/>
            <a:ext cx="268151" cy="1332010"/>
          </a:xfrm>
          <a:custGeom>
            <a:avLst/>
            <a:gdLst>
              <a:gd name="T0" fmla="*/ 96 w 136"/>
              <a:gd name="T1" fmla="*/ 2 h 672"/>
              <a:gd name="T2" fmla="*/ 112 w 136"/>
              <a:gd name="T3" fmla="*/ 38 h 672"/>
              <a:gd name="T4" fmla="*/ 124 w 136"/>
              <a:gd name="T5" fmla="*/ 82 h 672"/>
              <a:gd name="T6" fmla="*/ 134 w 136"/>
              <a:gd name="T7" fmla="*/ 108 h 672"/>
              <a:gd name="T8" fmla="*/ 110 w 136"/>
              <a:gd name="T9" fmla="*/ 130 h 672"/>
              <a:gd name="T10" fmla="*/ 90 w 136"/>
              <a:gd name="T11" fmla="*/ 198 h 672"/>
              <a:gd name="T12" fmla="*/ 82 w 136"/>
              <a:gd name="T13" fmla="*/ 250 h 672"/>
              <a:gd name="T14" fmla="*/ 84 w 136"/>
              <a:gd name="T15" fmla="*/ 302 h 672"/>
              <a:gd name="T16" fmla="*/ 74 w 136"/>
              <a:gd name="T17" fmla="*/ 354 h 672"/>
              <a:gd name="T18" fmla="*/ 60 w 136"/>
              <a:gd name="T19" fmla="*/ 426 h 672"/>
              <a:gd name="T20" fmla="*/ 60 w 136"/>
              <a:gd name="T21" fmla="*/ 458 h 672"/>
              <a:gd name="T22" fmla="*/ 62 w 136"/>
              <a:gd name="T23" fmla="*/ 502 h 672"/>
              <a:gd name="T24" fmla="*/ 52 w 136"/>
              <a:gd name="T25" fmla="*/ 558 h 672"/>
              <a:gd name="T26" fmla="*/ 34 w 136"/>
              <a:gd name="T27" fmla="*/ 588 h 672"/>
              <a:gd name="T28" fmla="*/ 52 w 136"/>
              <a:gd name="T29" fmla="*/ 606 h 672"/>
              <a:gd name="T30" fmla="*/ 68 w 136"/>
              <a:gd name="T31" fmla="*/ 636 h 672"/>
              <a:gd name="T32" fmla="*/ 88 w 136"/>
              <a:gd name="T33" fmla="*/ 648 h 672"/>
              <a:gd name="T34" fmla="*/ 74 w 136"/>
              <a:gd name="T35" fmla="*/ 666 h 672"/>
              <a:gd name="T36" fmla="*/ 58 w 136"/>
              <a:gd name="T37" fmla="*/ 668 h 672"/>
              <a:gd name="T38" fmla="*/ 70 w 136"/>
              <a:gd name="T39" fmla="*/ 652 h 672"/>
              <a:gd name="T40" fmla="*/ 52 w 136"/>
              <a:gd name="T41" fmla="*/ 662 h 672"/>
              <a:gd name="T42" fmla="*/ 46 w 136"/>
              <a:gd name="T43" fmla="*/ 648 h 672"/>
              <a:gd name="T44" fmla="*/ 38 w 136"/>
              <a:gd name="T45" fmla="*/ 646 h 672"/>
              <a:gd name="T46" fmla="*/ 42 w 136"/>
              <a:gd name="T47" fmla="*/ 632 h 672"/>
              <a:gd name="T48" fmla="*/ 26 w 136"/>
              <a:gd name="T49" fmla="*/ 630 h 672"/>
              <a:gd name="T50" fmla="*/ 20 w 136"/>
              <a:gd name="T51" fmla="*/ 606 h 672"/>
              <a:gd name="T52" fmla="*/ 16 w 136"/>
              <a:gd name="T53" fmla="*/ 590 h 672"/>
              <a:gd name="T54" fmla="*/ 8 w 136"/>
              <a:gd name="T55" fmla="*/ 558 h 672"/>
              <a:gd name="T56" fmla="*/ 18 w 136"/>
              <a:gd name="T57" fmla="*/ 568 h 672"/>
              <a:gd name="T58" fmla="*/ 28 w 136"/>
              <a:gd name="T59" fmla="*/ 556 h 672"/>
              <a:gd name="T60" fmla="*/ 28 w 136"/>
              <a:gd name="T61" fmla="*/ 548 h 672"/>
              <a:gd name="T62" fmla="*/ 18 w 136"/>
              <a:gd name="T63" fmla="*/ 536 h 672"/>
              <a:gd name="T64" fmla="*/ 16 w 136"/>
              <a:gd name="T65" fmla="*/ 530 h 672"/>
              <a:gd name="T66" fmla="*/ 10 w 136"/>
              <a:gd name="T67" fmla="*/ 514 h 672"/>
              <a:gd name="T68" fmla="*/ 24 w 136"/>
              <a:gd name="T69" fmla="*/ 506 h 672"/>
              <a:gd name="T70" fmla="*/ 42 w 136"/>
              <a:gd name="T71" fmla="*/ 494 h 672"/>
              <a:gd name="T72" fmla="*/ 44 w 136"/>
              <a:gd name="T73" fmla="*/ 462 h 672"/>
              <a:gd name="T74" fmla="*/ 46 w 136"/>
              <a:gd name="T75" fmla="*/ 440 h 672"/>
              <a:gd name="T76" fmla="*/ 36 w 136"/>
              <a:gd name="T77" fmla="*/ 428 h 672"/>
              <a:gd name="T78" fmla="*/ 32 w 136"/>
              <a:gd name="T79" fmla="*/ 456 h 672"/>
              <a:gd name="T80" fmla="*/ 22 w 136"/>
              <a:gd name="T81" fmla="*/ 450 h 672"/>
              <a:gd name="T82" fmla="*/ 28 w 136"/>
              <a:gd name="T83" fmla="*/ 426 h 672"/>
              <a:gd name="T84" fmla="*/ 32 w 136"/>
              <a:gd name="T85" fmla="*/ 394 h 672"/>
              <a:gd name="T86" fmla="*/ 34 w 136"/>
              <a:gd name="T87" fmla="*/ 366 h 672"/>
              <a:gd name="T88" fmla="*/ 38 w 136"/>
              <a:gd name="T89" fmla="*/ 346 h 672"/>
              <a:gd name="T90" fmla="*/ 52 w 136"/>
              <a:gd name="T91" fmla="*/ 308 h 672"/>
              <a:gd name="T92" fmla="*/ 64 w 136"/>
              <a:gd name="T93" fmla="*/ 270 h 672"/>
              <a:gd name="T94" fmla="*/ 70 w 136"/>
              <a:gd name="T95" fmla="*/ 214 h 672"/>
              <a:gd name="T96" fmla="*/ 70 w 136"/>
              <a:gd name="T97" fmla="*/ 194 h 672"/>
              <a:gd name="T98" fmla="*/ 82 w 136"/>
              <a:gd name="T99" fmla="*/ 98 h 672"/>
              <a:gd name="T100" fmla="*/ 84 w 136"/>
              <a:gd name="T101" fmla="*/ 1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4" name="Freeform 86">
            <a:extLst>
              <a:ext uri="{FF2B5EF4-FFF2-40B4-BE49-F238E27FC236}">
                <a16:creationId xmlns:a16="http://schemas.microsoft.com/office/drawing/2014/main" id="{9B3C3187-5D4E-4A3B-B065-345B86962D63}"/>
              </a:ext>
            </a:extLst>
          </p:cNvPr>
          <p:cNvSpPr>
            <a:spLocks/>
          </p:cNvSpPr>
          <p:nvPr/>
        </p:nvSpPr>
        <p:spPr bwMode="gray">
          <a:xfrm>
            <a:off x="3594848" y="6079143"/>
            <a:ext cx="110415" cy="91180"/>
          </a:xfrm>
          <a:custGeom>
            <a:avLst/>
            <a:gdLst>
              <a:gd name="T0" fmla="*/ 0 w 56"/>
              <a:gd name="T1" fmla="*/ 0 h 46"/>
              <a:gd name="T2" fmla="*/ 0 w 56"/>
              <a:gd name="T3" fmla="*/ 42 h 46"/>
              <a:gd name="T4" fmla="*/ 12 w 56"/>
              <a:gd name="T5" fmla="*/ 42 h 46"/>
              <a:gd name="T6" fmla="*/ 22 w 56"/>
              <a:gd name="T7" fmla="*/ 42 h 46"/>
              <a:gd name="T8" fmla="*/ 36 w 56"/>
              <a:gd name="T9" fmla="*/ 46 h 46"/>
              <a:gd name="T10" fmla="*/ 50 w 56"/>
              <a:gd name="T11" fmla="*/ 44 h 46"/>
              <a:gd name="T12" fmla="*/ 56 w 56"/>
              <a:gd name="T13" fmla="*/ 42 h 46"/>
              <a:gd name="T14" fmla="*/ 48 w 56"/>
              <a:gd name="T15" fmla="*/ 40 h 46"/>
              <a:gd name="T16" fmla="*/ 32 w 56"/>
              <a:gd name="T17" fmla="*/ 36 h 46"/>
              <a:gd name="T18" fmla="*/ 20 w 56"/>
              <a:gd name="T19" fmla="*/ 28 h 46"/>
              <a:gd name="T20" fmla="*/ 8 w 56"/>
              <a:gd name="T21" fmla="*/ 16 h 46"/>
              <a:gd name="T22" fmla="*/ 6 w 56"/>
              <a:gd name="T23" fmla="*/ 8 h 46"/>
              <a:gd name="T24" fmla="*/ 4 w 56"/>
              <a:gd name="T25" fmla="*/ 2 h 46"/>
              <a:gd name="T26" fmla="*/ 0 w 56"/>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5" name="Freeform 87">
            <a:extLst>
              <a:ext uri="{FF2B5EF4-FFF2-40B4-BE49-F238E27FC236}">
                <a16:creationId xmlns:a16="http://schemas.microsoft.com/office/drawing/2014/main" id="{E1DD91E8-2BE6-4B51-9C2A-359F512CC9CC}"/>
              </a:ext>
            </a:extLst>
          </p:cNvPr>
          <p:cNvSpPr>
            <a:spLocks/>
          </p:cNvSpPr>
          <p:nvPr/>
        </p:nvSpPr>
        <p:spPr bwMode="gray">
          <a:xfrm>
            <a:off x="3512037" y="6067251"/>
            <a:ext cx="134076" cy="126858"/>
          </a:xfrm>
          <a:custGeom>
            <a:avLst/>
            <a:gdLst>
              <a:gd name="T0" fmla="*/ 2 w 68"/>
              <a:gd name="T1" fmla="*/ 46 h 64"/>
              <a:gd name="T2" fmla="*/ 0 w 68"/>
              <a:gd name="T3" fmla="*/ 40 h 64"/>
              <a:gd name="T4" fmla="*/ 6 w 68"/>
              <a:gd name="T5" fmla="*/ 38 h 64"/>
              <a:gd name="T6" fmla="*/ 10 w 68"/>
              <a:gd name="T7" fmla="*/ 38 h 64"/>
              <a:gd name="T8" fmla="*/ 20 w 68"/>
              <a:gd name="T9" fmla="*/ 38 h 64"/>
              <a:gd name="T10" fmla="*/ 26 w 68"/>
              <a:gd name="T11" fmla="*/ 40 h 64"/>
              <a:gd name="T12" fmla="*/ 30 w 68"/>
              <a:gd name="T13" fmla="*/ 38 h 64"/>
              <a:gd name="T14" fmla="*/ 22 w 68"/>
              <a:gd name="T15" fmla="*/ 32 h 64"/>
              <a:gd name="T16" fmla="*/ 16 w 68"/>
              <a:gd name="T17" fmla="*/ 28 h 64"/>
              <a:gd name="T18" fmla="*/ 18 w 68"/>
              <a:gd name="T19" fmla="*/ 22 h 64"/>
              <a:gd name="T20" fmla="*/ 22 w 68"/>
              <a:gd name="T21" fmla="*/ 22 h 64"/>
              <a:gd name="T22" fmla="*/ 28 w 68"/>
              <a:gd name="T23" fmla="*/ 20 h 64"/>
              <a:gd name="T24" fmla="*/ 26 w 68"/>
              <a:gd name="T25" fmla="*/ 14 h 64"/>
              <a:gd name="T26" fmla="*/ 20 w 68"/>
              <a:gd name="T27" fmla="*/ 16 h 64"/>
              <a:gd name="T28" fmla="*/ 14 w 68"/>
              <a:gd name="T29" fmla="*/ 18 h 64"/>
              <a:gd name="T30" fmla="*/ 12 w 68"/>
              <a:gd name="T31" fmla="*/ 12 h 64"/>
              <a:gd name="T32" fmla="*/ 14 w 68"/>
              <a:gd name="T33" fmla="*/ 8 h 64"/>
              <a:gd name="T34" fmla="*/ 20 w 68"/>
              <a:gd name="T35" fmla="*/ 6 h 64"/>
              <a:gd name="T36" fmla="*/ 24 w 68"/>
              <a:gd name="T37" fmla="*/ 2 h 64"/>
              <a:gd name="T38" fmla="*/ 32 w 68"/>
              <a:gd name="T39" fmla="*/ 0 h 64"/>
              <a:gd name="T40" fmla="*/ 38 w 68"/>
              <a:gd name="T41" fmla="*/ 0 h 64"/>
              <a:gd name="T42" fmla="*/ 42 w 68"/>
              <a:gd name="T43" fmla="*/ 6 h 64"/>
              <a:gd name="T44" fmla="*/ 42 w 68"/>
              <a:gd name="T45" fmla="*/ 48 h 64"/>
              <a:gd name="T46" fmla="*/ 64 w 68"/>
              <a:gd name="T47" fmla="*/ 48 h 64"/>
              <a:gd name="T48" fmla="*/ 68 w 68"/>
              <a:gd name="T49" fmla="*/ 52 h 64"/>
              <a:gd name="T50" fmla="*/ 68 w 68"/>
              <a:gd name="T51" fmla="*/ 56 h 64"/>
              <a:gd name="T52" fmla="*/ 60 w 68"/>
              <a:gd name="T53" fmla="*/ 58 h 64"/>
              <a:gd name="T54" fmla="*/ 52 w 68"/>
              <a:gd name="T55" fmla="*/ 58 h 64"/>
              <a:gd name="T56" fmla="*/ 44 w 68"/>
              <a:gd name="T57" fmla="*/ 60 h 64"/>
              <a:gd name="T58" fmla="*/ 42 w 68"/>
              <a:gd name="T59" fmla="*/ 64 h 64"/>
              <a:gd name="T60" fmla="*/ 34 w 68"/>
              <a:gd name="T61" fmla="*/ 62 h 64"/>
              <a:gd name="T62" fmla="*/ 24 w 68"/>
              <a:gd name="T63" fmla="*/ 60 h 64"/>
              <a:gd name="T64" fmla="*/ 20 w 68"/>
              <a:gd name="T65" fmla="*/ 56 h 64"/>
              <a:gd name="T66" fmla="*/ 20 w 68"/>
              <a:gd name="T67" fmla="*/ 50 h 64"/>
              <a:gd name="T68" fmla="*/ 16 w 68"/>
              <a:gd name="T69" fmla="*/ 50 h 64"/>
              <a:gd name="T70" fmla="*/ 12 w 68"/>
              <a:gd name="T71" fmla="*/ 50 h 64"/>
              <a:gd name="T72" fmla="*/ 12 w 68"/>
              <a:gd name="T73" fmla="*/ 56 h 64"/>
              <a:gd name="T74" fmla="*/ 2 w 68"/>
              <a:gd name="T75" fmla="*/ 52 h 64"/>
              <a:gd name="T76" fmla="*/ 2 w 68"/>
              <a:gd name="T7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6" name="Freeform 88">
            <a:extLst>
              <a:ext uri="{FF2B5EF4-FFF2-40B4-BE49-F238E27FC236}">
                <a16:creationId xmlns:a16="http://schemas.microsoft.com/office/drawing/2014/main" id="{82A0C04F-F1AB-4904-98FC-2D268D67F7AA}"/>
              </a:ext>
            </a:extLst>
          </p:cNvPr>
          <p:cNvSpPr>
            <a:spLocks/>
          </p:cNvSpPr>
          <p:nvPr/>
        </p:nvSpPr>
        <p:spPr bwMode="gray">
          <a:xfrm>
            <a:off x="3843284" y="6011752"/>
            <a:ext cx="35490" cy="35678"/>
          </a:xfrm>
          <a:custGeom>
            <a:avLst/>
            <a:gdLst>
              <a:gd name="T0" fmla="*/ 6 w 18"/>
              <a:gd name="T1" fmla="*/ 4 h 18"/>
              <a:gd name="T2" fmla="*/ 12 w 18"/>
              <a:gd name="T3" fmla="*/ 0 h 18"/>
              <a:gd name="T4" fmla="*/ 18 w 18"/>
              <a:gd name="T5" fmla="*/ 2 h 18"/>
              <a:gd name="T6" fmla="*/ 18 w 18"/>
              <a:gd name="T7" fmla="*/ 6 h 18"/>
              <a:gd name="T8" fmla="*/ 14 w 18"/>
              <a:gd name="T9" fmla="*/ 10 h 18"/>
              <a:gd name="T10" fmla="*/ 8 w 18"/>
              <a:gd name="T11" fmla="*/ 16 h 18"/>
              <a:gd name="T12" fmla="*/ 4 w 18"/>
              <a:gd name="T13" fmla="*/ 18 h 18"/>
              <a:gd name="T14" fmla="*/ 0 w 18"/>
              <a:gd name="T15" fmla="*/ 16 h 18"/>
              <a:gd name="T16" fmla="*/ 0 w 18"/>
              <a:gd name="T17" fmla="*/ 12 h 18"/>
              <a:gd name="T18" fmla="*/ 4 w 18"/>
              <a:gd name="T19" fmla="*/ 8 h 18"/>
              <a:gd name="T20" fmla="*/ 6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7" name="Freeform 89">
            <a:extLst>
              <a:ext uri="{FF2B5EF4-FFF2-40B4-BE49-F238E27FC236}">
                <a16:creationId xmlns:a16="http://schemas.microsoft.com/office/drawing/2014/main" id="{8ECD711D-2C9B-4661-BE7F-BEDAF72469E2}"/>
              </a:ext>
            </a:extLst>
          </p:cNvPr>
          <p:cNvSpPr>
            <a:spLocks/>
          </p:cNvSpPr>
          <p:nvPr/>
        </p:nvSpPr>
        <p:spPr bwMode="gray">
          <a:xfrm>
            <a:off x="3874830" y="6015716"/>
            <a:ext cx="55208" cy="39644"/>
          </a:xfrm>
          <a:custGeom>
            <a:avLst/>
            <a:gdLst>
              <a:gd name="T0" fmla="*/ 6 w 28"/>
              <a:gd name="T1" fmla="*/ 8 h 20"/>
              <a:gd name="T2" fmla="*/ 10 w 28"/>
              <a:gd name="T3" fmla="*/ 0 h 20"/>
              <a:gd name="T4" fmla="*/ 16 w 28"/>
              <a:gd name="T5" fmla="*/ 0 h 20"/>
              <a:gd name="T6" fmla="*/ 22 w 28"/>
              <a:gd name="T7" fmla="*/ 0 h 20"/>
              <a:gd name="T8" fmla="*/ 28 w 28"/>
              <a:gd name="T9" fmla="*/ 2 h 20"/>
              <a:gd name="T10" fmla="*/ 28 w 28"/>
              <a:gd name="T11" fmla="*/ 6 h 20"/>
              <a:gd name="T12" fmla="*/ 22 w 28"/>
              <a:gd name="T13" fmla="*/ 8 h 20"/>
              <a:gd name="T14" fmla="*/ 18 w 28"/>
              <a:gd name="T15" fmla="*/ 10 h 20"/>
              <a:gd name="T16" fmla="*/ 16 w 28"/>
              <a:gd name="T17" fmla="*/ 10 h 20"/>
              <a:gd name="T18" fmla="*/ 12 w 28"/>
              <a:gd name="T19" fmla="*/ 14 h 20"/>
              <a:gd name="T20" fmla="*/ 8 w 28"/>
              <a:gd name="T21" fmla="*/ 16 h 20"/>
              <a:gd name="T22" fmla="*/ 6 w 28"/>
              <a:gd name="T23" fmla="*/ 20 h 20"/>
              <a:gd name="T24" fmla="*/ 0 w 28"/>
              <a:gd name="T25" fmla="*/ 18 h 20"/>
              <a:gd name="T26" fmla="*/ 0 w 28"/>
              <a:gd name="T27" fmla="*/ 12 h 20"/>
              <a:gd name="T28" fmla="*/ 2 w 28"/>
              <a:gd name="T29" fmla="*/ 10 h 20"/>
              <a:gd name="T30" fmla="*/ 6 w 28"/>
              <a:gd name="T3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8" name="Freeform 90">
            <a:extLst>
              <a:ext uri="{FF2B5EF4-FFF2-40B4-BE49-F238E27FC236}">
                <a16:creationId xmlns:a16="http://schemas.microsoft.com/office/drawing/2014/main" id="{BF9B2A95-6C35-42C1-ADA9-A04CCCB2087B}"/>
              </a:ext>
            </a:extLst>
          </p:cNvPr>
          <p:cNvSpPr>
            <a:spLocks/>
          </p:cNvSpPr>
          <p:nvPr/>
        </p:nvSpPr>
        <p:spPr bwMode="gray">
          <a:xfrm>
            <a:off x="3425282" y="4073203"/>
            <a:ext cx="1222456" cy="1264615"/>
          </a:xfrm>
          <a:custGeom>
            <a:avLst/>
            <a:gdLst>
              <a:gd name="T0" fmla="*/ 366 w 620"/>
              <a:gd name="T1" fmla="*/ 36 h 638"/>
              <a:gd name="T2" fmla="*/ 378 w 620"/>
              <a:gd name="T3" fmla="*/ 70 h 638"/>
              <a:gd name="T4" fmla="*/ 362 w 620"/>
              <a:gd name="T5" fmla="*/ 100 h 638"/>
              <a:gd name="T6" fmla="*/ 388 w 620"/>
              <a:gd name="T7" fmla="*/ 78 h 638"/>
              <a:gd name="T8" fmla="*/ 402 w 620"/>
              <a:gd name="T9" fmla="*/ 98 h 638"/>
              <a:gd name="T10" fmla="*/ 404 w 620"/>
              <a:gd name="T11" fmla="*/ 108 h 638"/>
              <a:gd name="T12" fmla="*/ 420 w 620"/>
              <a:gd name="T13" fmla="*/ 92 h 638"/>
              <a:gd name="T14" fmla="*/ 472 w 620"/>
              <a:gd name="T15" fmla="*/ 114 h 638"/>
              <a:gd name="T16" fmla="*/ 476 w 620"/>
              <a:gd name="T17" fmla="*/ 126 h 638"/>
              <a:gd name="T18" fmla="*/ 516 w 620"/>
              <a:gd name="T19" fmla="*/ 130 h 638"/>
              <a:gd name="T20" fmla="*/ 572 w 620"/>
              <a:gd name="T21" fmla="*/ 152 h 638"/>
              <a:gd name="T22" fmla="*/ 614 w 620"/>
              <a:gd name="T23" fmla="*/ 174 h 638"/>
              <a:gd name="T24" fmla="*/ 600 w 620"/>
              <a:gd name="T25" fmla="*/ 246 h 638"/>
              <a:gd name="T26" fmla="*/ 570 w 620"/>
              <a:gd name="T27" fmla="*/ 286 h 638"/>
              <a:gd name="T28" fmla="*/ 556 w 620"/>
              <a:gd name="T29" fmla="*/ 322 h 638"/>
              <a:gd name="T30" fmla="*/ 544 w 620"/>
              <a:gd name="T31" fmla="*/ 392 h 638"/>
              <a:gd name="T32" fmla="*/ 512 w 620"/>
              <a:gd name="T33" fmla="*/ 446 h 638"/>
              <a:gd name="T34" fmla="*/ 454 w 620"/>
              <a:gd name="T35" fmla="*/ 468 h 638"/>
              <a:gd name="T36" fmla="*/ 408 w 620"/>
              <a:gd name="T37" fmla="*/ 494 h 638"/>
              <a:gd name="T38" fmla="*/ 398 w 620"/>
              <a:gd name="T39" fmla="*/ 550 h 638"/>
              <a:gd name="T40" fmla="*/ 374 w 620"/>
              <a:gd name="T41" fmla="*/ 588 h 638"/>
              <a:gd name="T42" fmla="*/ 352 w 620"/>
              <a:gd name="T43" fmla="*/ 606 h 638"/>
              <a:gd name="T44" fmla="*/ 370 w 620"/>
              <a:gd name="T45" fmla="*/ 584 h 638"/>
              <a:gd name="T46" fmla="*/ 352 w 620"/>
              <a:gd name="T47" fmla="*/ 596 h 638"/>
              <a:gd name="T48" fmla="*/ 342 w 620"/>
              <a:gd name="T49" fmla="*/ 622 h 638"/>
              <a:gd name="T50" fmla="*/ 330 w 620"/>
              <a:gd name="T51" fmla="*/ 622 h 638"/>
              <a:gd name="T52" fmla="*/ 286 w 620"/>
              <a:gd name="T53" fmla="*/ 590 h 638"/>
              <a:gd name="T54" fmla="*/ 300 w 620"/>
              <a:gd name="T55" fmla="*/ 540 h 638"/>
              <a:gd name="T56" fmla="*/ 322 w 620"/>
              <a:gd name="T57" fmla="*/ 502 h 638"/>
              <a:gd name="T58" fmla="*/ 314 w 620"/>
              <a:gd name="T59" fmla="*/ 474 h 638"/>
              <a:gd name="T60" fmla="*/ 290 w 620"/>
              <a:gd name="T61" fmla="*/ 446 h 638"/>
              <a:gd name="T62" fmla="*/ 256 w 620"/>
              <a:gd name="T63" fmla="*/ 414 h 638"/>
              <a:gd name="T64" fmla="*/ 260 w 620"/>
              <a:gd name="T65" fmla="*/ 376 h 638"/>
              <a:gd name="T66" fmla="*/ 220 w 620"/>
              <a:gd name="T67" fmla="*/ 342 h 638"/>
              <a:gd name="T68" fmla="*/ 214 w 620"/>
              <a:gd name="T69" fmla="*/ 302 h 638"/>
              <a:gd name="T70" fmla="*/ 162 w 620"/>
              <a:gd name="T71" fmla="*/ 282 h 638"/>
              <a:gd name="T72" fmla="*/ 116 w 620"/>
              <a:gd name="T73" fmla="*/ 244 h 638"/>
              <a:gd name="T74" fmla="*/ 60 w 620"/>
              <a:gd name="T75" fmla="*/ 256 h 638"/>
              <a:gd name="T76" fmla="*/ 48 w 620"/>
              <a:gd name="T77" fmla="*/ 238 h 638"/>
              <a:gd name="T78" fmla="*/ 8 w 620"/>
              <a:gd name="T79" fmla="*/ 222 h 638"/>
              <a:gd name="T80" fmla="*/ 26 w 620"/>
              <a:gd name="T81" fmla="*/ 160 h 638"/>
              <a:gd name="T82" fmla="*/ 70 w 620"/>
              <a:gd name="T83" fmla="*/ 120 h 638"/>
              <a:gd name="T84" fmla="*/ 66 w 620"/>
              <a:gd name="T85" fmla="*/ 72 h 638"/>
              <a:gd name="T86" fmla="*/ 92 w 620"/>
              <a:gd name="T87" fmla="*/ 56 h 638"/>
              <a:gd name="T88" fmla="*/ 130 w 620"/>
              <a:gd name="T89" fmla="*/ 72 h 638"/>
              <a:gd name="T90" fmla="*/ 168 w 620"/>
              <a:gd name="T91" fmla="*/ 44 h 638"/>
              <a:gd name="T92" fmla="*/ 154 w 620"/>
              <a:gd name="T93" fmla="*/ 18 h 638"/>
              <a:gd name="T94" fmla="*/ 194 w 620"/>
              <a:gd name="T95" fmla="*/ 18 h 638"/>
              <a:gd name="T96" fmla="*/ 228 w 620"/>
              <a:gd name="T97" fmla="*/ 22 h 638"/>
              <a:gd name="T98" fmla="*/ 244 w 620"/>
              <a:gd name="T99" fmla="*/ 64 h 638"/>
              <a:gd name="T100" fmla="*/ 276 w 620"/>
              <a:gd name="T101" fmla="*/ 54 h 638"/>
              <a:gd name="T102" fmla="*/ 290 w 620"/>
              <a:gd name="T103" fmla="*/ 44 h 638"/>
              <a:gd name="T104" fmla="*/ 332 w 620"/>
              <a:gd name="T105" fmla="*/ 4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899" name="Freeform 91">
            <a:extLst>
              <a:ext uri="{FF2B5EF4-FFF2-40B4-BE49-F238E27FC236}">
                <a16:creationId xmlns:a16="http://schemas.microsoft.com/office/drawing/2014/main" id="{346B3A75-0AD9-4410-9739-503E5FCFD21A}"/>
              </a:ext>
            </a:extLst>
          </p:cNvPr>
          <p:cNvSpPr>
            <a:spLocks/>
          </p:cNvSpPr>
          <p:nvPr/>
        </p:nvSpPr>
        <p:spPr bwMode="gray">
          <a:xfrm>
            <a:off x="6083133" y="937429"/>
            <a:ext cx="329274" cy="237858"/>
          </a:xfrm>
          <a:custGeom>
            <a:avLst/>
            <a:gdLst>
              <a:gd name="T0" fmla="*/ 55 w 167"/>
              <a:gd name="T1" fmla="*/ 84 h 120"/>
              <a:gd name="T2" fmla="*/ 71 w 167"/>
              <a:gd name="T3" fmla="*/ 80 h 120"/>
              <a:gd name="T4" fmla="*/ 43 w 167"/>
              <a:gd name="T5" fmla="*/ 78 h 120"/>
              <a:gd name="T6" fmla="*/ 55 w 167"/>
              <a:gd name="T7" fmla="*/ 64 h 120"/>
              <a:gd name="T8" fmla="*/ 85 w 167"/>
              <a:gd name="T9" fmla="*/ 60 h 120"/>
              <a:gd name="T10" fmla="*/ 89 w 167"/>
              <a:gd name="T11" fmla="*/ 48 h 120"/>
              <a:gd name="T12" fmla="*/ 71 w 167"/>
              <a:gd name="T13" fmla="*/ 52 h 120"/>
              <a:gd name="T14" fmla="*/ 65 w 167"/>
              <a:gd name="T15" fmla="*/ 42 h 120"/>
              <a:gd name="T16" fmla="*/ 55 w 167"/>
              <a:gd name="T17" fmla="*/ 48 h 120"/>
              <a:gd name="T18" fmla="*/ 37 w 167"/>
              <a:gd name="T19" fmla="*/ 64 h 120"/>
              <a:gd name="T20" fmla="*/ 11 w 167"/>
              <a:gd name="T21" fmla="*/ 46 h 120"/>
              <a:gd name="T22" fmla="*/ 19 w 167"/>
              <a:gd name="T23" fmla="*/ 28 h 120"/>
              <a:gd name="T24" fmla="*/ 11 w 167"/>
              <a:gd name="T25" fmla="*/ 24 h 120"/>
              <a:gd name="T26" fmla="*/ 0 w 167"/>
              <a:gd name="T27" fmla="*/ 20 h 120"/>
              <a:gd name="T28" fmla="*/ 19 w 167"/>
              <a:gd name="T29" fmla="*/ 8 h 120"/>
              <a:gd name="T30" fmla="*/ 47 w 167"/>
              <a:gd name="T31" fmla="*/ 10 h 120"/>
              <a:gd name="T32" fmla="*/ 55 w 167"/>
              <a:gd name="T33" fmla="*/ 12 h 120"/>
              <a:gd name="T34" fmla="*/ 73 w 167"/>
              <a:gd name="T35" fmla="*/ 14 h 120"/>
              <a:gd name="T36" fmla="*/ 77 w 167"/>
              <a:gd name="T37" fmla="*/ 28 h 120"/>
              <a:gd name="T38" fmla="*/ 89 w 167"/>
              <a:gd name="T39" fmla="*/ 38 h 120"/>
              <a:gd name="T40" fmla="*/ 83 w 167"/>
              <a:gd name="T41" fmla="*/ 12 h 120"/>
              <a:gd name="T42" fmla="*/ 85 w 167"/>
              <a:gd name="T43" fmla="*/ 0 h 120"/>
              <a:gd name="T44" fmla="*/ 107 w 167"/>
              <a:gd name="T45" fmla="*/ 8 h 120"/>
              <a:gd name="T46" fmla="*/ 111 w 167"/>
              <a:gd name="T47" fmla="*/ 22 h 120"/>
              <a:gd name="T48" fmla="*/ 127 w 167"/>
              <a:gd name="T49" fmla="*/ 22 h 120"/>
              <a:gd name="T50" fmla="*/ 151 w 167"/>
              <a:gd name="T51" fmla="*/ 36 h 120"/>
              <a:gd name="T52" fmla="*/ 159 w 167"/>
              <a:gd name="T53" fmla="*/ 48 h 120"/>
              <a:gd name="T54" fmla="*/ 123 w 167"/>
              <a:gd name="T55" fmla="*/ 60 h 120"/>
              <a:gd name="T56" fmla="*/ 117 w 167"/>
              <a:gd name="T57" fmla="*/ 84 h 120"/>
              <a:gd name="T58" fmla="*/ 101 w 167"/>
              <a:gd name="T59" fmla="*/ 102 h 120"/>
              <a:gd name="T60" fmla="*/ 81 w 167"/>
              <a:gd name="T61" fmla="*/ 114 h 120"/>
              <a:gd name="T62" fmla="*/ 67 w 167"/>
              <a:gd name="T63" fmla="*/ 104 h 120"/>
              <a:gd name="T64" fmla="*/ 45 w 167"/>
              <a:gd name="T65"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00" name="Freeform 92">
            <a:extLst>
              <a:ext uri="{FF2B5EF4-FFF2-40B4-BE49-F238E27FC236}">
                <a16:creationId xmlns:a16="http://schemas.microsoft.com/office/drawing/2014/main" id="{A3A714C4-5741-402A-8B0F-3EFCBE758A57}"/>
              </a:ext>
            </a:extLst>
          </p:cNvPr>
          <p:cNvSpPr>
            <a:spLocks/>
          </p:cNvSpPr>
          <p:nvPr/>
        </p:nvSpPr>
        <p:spPr bwMode="gray">
          <a:xfrm>
            <a:off x="6313822" y="901750"/>
            <a:ext cx="283923" cy="99108"/>
          </a:xfrm>
          <a:custGeom>
            <a:avLst/>
            <a:gdLst>
              <a:gd name="T0" fmla="*/ 62 w 144"/>
              <a:gd name="T1" fmla="*/ 38 h 50"/>
              <a:gd name="T2" fmla="*/ 52 w 144"/>
              <a:gd name="T3" fmla="*/ 38 h 50"/>
              <a:gd name="T4" fmla="*/ 34 w 144"/>
              <a:gd name="T5" fmla="*/ 38 h 50"/>
              <a:gd name="T6" fmla="*/ 36 w 144"/>
              <a:gd name="T7" fmla="*/ 30 h 50"/>
              <a:gd name="T8" fmla="*/ 54 w 144"/>
              <a:gd name="T9" fmla="*/ 28 h 50"/>
              <a:gd name="T10" fmla="*/ 60 w 144"/>
              <a:gd name="T11" fmla="*/ 24 h 50"/>
              <a:gd name="T12" fmla="*/ 50 w 144"/>
              <a:gd name="T13" fmla="*/ 22 h 50"/>
              <a:gd name="T14" fmla="*/ 34 w 144"/>
              <a:gd name="T15" fmla="*/ 22 h 50"/>
              <a:gd name="T16" fmla="*/ 18 w 144"/>
              <a:gd name="T17" fmla="*/ 26 h 50"/>
              <a:gd name="T18" fmla="*/ 2 w 144"/>
              <a:gd name="T19" fmla="*/ 24 h 50"/>
              <a:gd name="T20" fmla="*/ 0 w 144"/>
              <a:gd name="T21" fmla="*/ 18 h 50"/>
              <a:gd name="T22" fmla="*/ 10 w 144"/>
              <a:gd name="T23" fmla="*/ 14 h 50"/>
              <a:gd name="T24" fmla="*/ 22 w 144"/>
              <a:gd name="T25" fmla="*/ 6 h 50"/>
              <a:gd name="T26" fmla="*/ 30 w 144"/>
              <a:gd name="T27" fmla="*/ 6 h 50"/>
              <a:gd name="T28" fmla="*/ 46 w 144"/>
              <a:gd name="T29" fmla="*/ 10 h 50"/>
              <a:gd name="T30" fmla="*/ 56 w 144"/>
              <a:gd name="T31" fmla="*/ 10 h 50"/>
              <a:gd name="T32" fmla="*/ 66 w 144"/>
              <a:gd name="T33" fmla="*/ 12 h 50"/>
              <a:gd name="T34" fmla="*/ 74 w 144"/>
              <a:gd name="T35" fmla="*/ 0 h 50"/>
              <a:gd name="T36" fmla="*/ 82 w 144"/>
              <a:gd name="T37" fmla="*/ 14 h 50"/>
              <a:gd name="T38" fmla="*/ 96 w 144"/>
              <a:gd name="T39" fmla="*/ 8 h 50"/>
              <a:gd name="T40" fmla="*/ 114 w 144"/>
              <a:gd name="T41" fmla="*/ 10 h 50"/>
              <a:gd name="T42" fmla="*/ 132 w 144"/>
              <a:gd name="T43" fmla="*/ 14 h 50"/>
              <a:gd name="T44" fmla="*/ 144 w 144"/>
              <a:gd name="T45" fmla="*/ 16 h 50"/>
              <a:gd name="T46" fmla="*/ 138 w 144"/>
              <a:gd name="T47" fmla="*/ 22 h 50"/>
              <a:gd name="T48" fmla="*/ 122 w 144"/>
              <a:gd name="T49" fmla="*/ 30 h 50"/>
              <a:gd name="T50" fmla="*/ 114 w 144"/>
              <a:gd name="T51" fmla="*/ 38 h 50"/>
              <a:gd name="T52" fmla="*/ 100 w 144"/>
              <a:gd name="T53" fmla="*/ 38 h 50"/>
              <a:gd name="T54" fmla="*/ 92 w 144"/>
              <a:gd name="T55" fmla="*/ 50 h 50"/>
              <a:gd name="T56" fmla="*/ 74 w 144"/>
              <a:gd name="T57" fmla="*/ 46 h 50"/>
              <a:gd name="T58" fmla="*/ 68 w 144"/>
              <a:gd name="T59" fmla="*/ 38 h 50"/>
              <a:gd name="T60" fmla="*/ 62 w 144"/>
              <a:gd name="T6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01" name="Freeform 93">
            <a:extLst>
              <a:ext uri="{FF2B5EF4-FFF2-40B4-BE49-F238E27FC236}">
                <a16:creationId xmlns:a16="http://schemas.microsoft.com/office/drawing/2014/main" id="{1E91237B-8344-4547-8075-1BB3D0C2B3E6}"/>
              </a:ext>
            </a:extLst>
          </p:cNvPr>
          <p:cNvSpPr>
            <a:spLocks/>
          </p:cNvSpPr>
          <p:nvPr/>
        </p:nvSpPr>
        <p:spPr bwMode="gray">
          <a:xfrm>
            <a:off x="6392690" y="1064287"/>
            <a:ext cx="114359" cy="63430"/>
          </a:xfrm>
          <a:custGeom>
            <a:avLst/>
            <a:gdLst>
              <a:gd name="T0" fmla="*/ 10 w 58"/>
              <a:gd name="T1" fmla="*/ 8 h 32"/>
              <a:gd name="T2" fmla="*/ 14 w 58"/>
              <a:gd name="T3" fmla="*/ 4 h 32"/>
              <a:gd name="T4" fmla="*/ 30 w 58"/>
              <a:gd name="T5" fmla="*/ 0 h 32"/>
              <a:gd name="T6" fmla="*/ 38 w 58"/>
              <a:gd name="T7" fmla="*/ 0 h 32"/>
              <a:gd name="T8" fmla="*/ 42 w 58"/>
              <a:gd name="T9" fmla="*/ 8 h 32"/>
              <a:gd name="T10" fmla="*/ 48 w 58"/>
              <a:gd name="T11" fmla="*/ 12 h 32"/>
              <a:gd name="T12" fmla="*/ 58 w 58"/>
              <a:gd name="T13" fmla="*/ 12 h 32"/>
              <a:gd name="T14" fmla="*/ 52 w 58"/>
              <a:gd name="T15" fmla="*/ 20 h 32"/>
              <a:gd name="T16" fmla="*/ 38 w 58"/>
              <a:gd name="T17" fmla="*/ 28 h 32"/>
              <a:gd name="T18" fmla="*/ 26 w 58"/>
              <a:gd name="T19" fmla="*/ 32 h 32"/>
              <a:gd name="T20" fmla="*/ 26 w 58"/>
              <a:gd name="T21" fmla="*/ 20 h 32"/>
              <a:gd name="T22" fmla="*/ 18 w 58"/>
              <a:gd name="T23" fmla="*/ 20 h 32"/>
              <a:gd name="T24" fmla="*/ 10 w 58"/>
              <a:gd name="T25" fmla="*/ 22 h 32"/>
              <a:gd name="T26" fmla="*/ 4 w 58"/>
              <a:gd name="T27" fmla="*/ 28 h 32"/>
              <a:gd name="T28" fmla="*/ 0 w 58"/>
              <a:gd name="T29" fmla="*/ 20 h 32"/>
              <a:gd name="T30" fmla="*/ 6 w 58"/>
              <a:gd name="T31" fmla="*/ 14 h 32"/>
              <a:gd name="T32" fmla="*/ 10 w 58"/>
              <a:gd name="T3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1" name="Freeform 113">
            <a:extLst>
              <a:ext uri="{FF2B5EF4-FFF2-40B4-BE49-F238E27FC236}">
                <a16:creationId xmlns:a16="http://schemas.microsoft.com/office/drawing/2014/main" id="{A9F2D23A-6D80-479B-91F2-3B3B792C2D48}"/>
              </a:ext>
            </a:extLst>
          </p:cNvPr>
          <p:cNvSpPr>
            <a:spLocks/>
          </p:cNvSpPr>
          <p:nvPr/>
        </p:nvSpPr>
        <p:spPr bwMode="gray">
          <a:xfrm>
            <a:off x="6566199" y="2832369"/>
            <a:ext cx="575735" cy="222002"/>
          </a:xfrm>
          <a:custGeom>
            <a:avLst/>
            <a:gdLst>
              <a:gd name="T0" fmla="*/ 0 w 292"/>
              <a:gd name="T1" fmla="*/ 46 h 112"/>
              <a:gd name="T2" fmla="*/ 6 w 292"/>
              <a:gd name="T3" fmla="*/ 34 h 112"/>
              <a:gd name="T4" fmla="*/ 26 w 292"/>
              <a:gd name="T5" fmla="*/ 34 h 112"/>
              <a:gd name="T6" fmla="*/ 46 w 292"/>
              <a:gd name="T7" fmla="*/ 34 h 112"/>
              <a:gd name="T8" fmla="*/ 52 w 292"/>
              <a:gd name="T9" fmla="*/ 26 h 112"/>
              <a:gd name="T10" fmla="*/ 52 w 292"/>
              <a:gd name="T11" fmla="*/ 22 h 112"/>
              <a:gd name="T12" fmla="*/ 46 w 292"/>
              <a:gd name="T13" fmla="*/ 16 h 112"/>
              <a:gd name="T14" fmla="*/ 82 w 292"/>
              <a:gd name="T15" fmla="*/ 18 h 112"/>
              <a:gd name="T16" fmla="*/ 110 w 292"/>
              <a:gd name="T17" fmla="*/ 0 h 112"/>
              <a:gd name="T18" fmla="*/ 146 w 292"/>
              <a:gd name="T19" fmla="*/ 12 h 112"/>
              <a:gd name="T20" fmla="*/ 160 w 292"/>
              <a:gd name="T21" fmla="*/ 16 h 112"/>
              <a:gd name="T22" fmla="*/ 182 w 292"/>
              <a:gd name="T23" fmla="*/ 22 h 112"/>
              <a:gd name="T24" fmla="*/ 218 w 292"/>
              <a:gd name="T25" fmla="*/ 22 h 112"/>
              <a:gd name="T26" fmla="*/ 242 w 292"/>
              <a:gd name="T27" fmla="*/ 10 h 112"/>
              <a:gd name="T28" fmla="*/ 252 w 292"/>
              <a:gd name="T29" fmla="*/ 14 h 112"/>
              <a:gd name="T30" fmla="*/ 262 w 292"/>
              <a:gd name="T31" fmla="*/ 10 h 112"/>
              <a:gd name="T32" fmla="*/ 274 w 292"/>
              <a:gd name="T33" fmla="*/ 20 h 112"/>
              <a:gd name="T34" fmla="*/ 274 w 292"/>
              <a:gd name="T35" fmla="*/ 42 h 112"/>
              <a:gd name="T36" fmla="*/ 292 w 292"/>
              <a:gd name="T37" fmla="*/ 46 h 112"/>
              <a:gd name="T38" fmla="*/ 282 w 292"/>
              <a:gd name="T39" fmla="*/ 52 h 112"/>
              <a:gd name="T40" fmla="*/ 286 w 292"/>
              <a:gd name="T41" fmla="*/ 68 h 112"/>
              <a:gd name="T42" fmla="*/ 292 w 292"/>
              <a:gd name="T43" fmla="*/ 88 h 112"/>
              <a:gd name="T44" fmla="*/ 282 w 292"/>
              <a:gd name="T45" fmla="*/ 90 h 112"/>
              <a:gd name="T46" fmla="*/ 252 w 292"/>
              <a:gd name="T47" fmla="*/ 92 h 112"/>
              <a:gd name="T48" fmla="*/ 214 w 292"/>
              <a:gd name="T49" fmla="*/ 100 h 112"/>
              <a:gd name="T50" fmla="*/ 190 w 292"/>
              <a:gd name="T51" fmla="*/ 96 h 112"/>
              <a:gd name="T52" fmla="*/ 182 w 292"/>
              <a:gd name="T53" fmla="*/ 100 h 112"/>
              <a:gd name="T54" fmla="*/ 164 w 292"/>
              <a:gd name="T55" fmla="*/ 96 h 112"/>
              <a:gd name="T56" fmla="*/ 154 w 292"/>
              <a:gd name="T57" fmla="*/ 112 h 112"/>
              <a:gd name="T58" fmla="*/ 156 w 292"/>
              <a:gd name="T59" fmla="*/ 96 h 112"/>
              <a:gd name="T60" fmla="*/ 146 w 292"/>
              <a:gd name="T61" fmla="*/ 100 h 112"/>
              <a:gd name="T62" fmla="*/ 128 w 292"/>
              <a:gd name="T63" fmla="*/ 100 h 112"/>
              <a:gd name="T64" fmla="*/ 110 w 292"/>
              <a:gd name="T65" fmla="*/ 110 h 112"/>
              <a:gd name="T66" fmla="*/ 92 w 292"/>
              <a:gd name="T67" fmla="*/ 104 h 112"/>
              <a:gd name="T68" fmla="*/ 72 w 292"/>
              <a:gd name="T69" fmla="*/ 96 h 112"/>
              <a:gd name="T70" fmla="*/ 68 w 292"/>
              <a:gd name="T71" fmla="*/ 104 h 112"/>
              <a:gd name="T72" fmla="*/ 50 w 292"/>
              <a:gd name="T73" fmla="*/ 108 h 112"/>
              <a:gd name="T74" fmla="*/ 34 w 292"/>
              <a:gd name="T75" fmla="*/ 96 h 112"/>
              <a:gd name="T76" fmla="*/ 16 w 292"/>
              <a:gd name="T77" fmla="*/ 84 h 112"/>
              <a:gd name="T78" fmla="*/ 6 w 292"/>
              <a:gd name="T79" fmla="*/ 74 h 112"/>
              <a:gd name="T80" fmla="*/ 14 w 292"/>
              <a:gd name="T81" fmla="*/ 62 h 112"/>
              <a:gd name="T82" fmla="*/ 10 w 292"/>
              <a:gd name="T8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grpSp>
        <p:nvGrpSpPr>
          <p:cNvPr id="1257" name="Group 1256">
            <a:extLst>
              <a:ext uri="{FF2B5EF4-FFF2-40B4-BE49-F238E27FC236}">
                <a16:creationId xmlns:a16="http://schemas.microsoft.com/office/drawing/2014/main" id="{CBEC5149-7E3F-4489-B66A-993500B374F8}"/>
              </a:ext>
            </a:extLst>
          </p:cNvPr>
          <p:cNvGrpSpPr/>
          <p:nvPr/>
        </p:nvGrpSpPr>
        <p:grpSpPr>
          <a:xfrm>
            <a:off x="5254652" y="3017709"/>
            <a:ext cx="2077176" cy="2293746"/>
            <a:chOff x="5369265" y="3665581"/>
            <a:chExt cx="1794714" cy="1981836"/>
          </a:xfrm>
          <a:solidFill>
            <a:schemeClr val="bg1">
              <a:lumMod val="75000"/>
            </a:schemeClr>
          </a:solidFill>
        </p:grpSpPr>
        <p:sp>
          <p:nvSpPr>
            <p:cNvPr id="937" name="Freeform 130">
              <a:extLst>
                <a:ext uri="{FF2B5EF4-FFF2-40B4-BE49-F238E27FC236}">
                  <a16:creationId xmlns:a16="http://schemas.microsoft.com/office/drawing/2014/main" id="{5D24B105-2F29-47CA-918E-E20DEF2A097C}"/>
                </a:ext>
              </a:extLst>
            </p:cNvPr>
            <p:cNvSpPr>
              <a:spLocks/>
            </p:cNvSpPr>
            <p:nvPr/>
          </p:nvSpPr>
          <p:spPr bwMode="gray">
            <a:xfrm>
              <a:off x="6467227" y="3828244"/>
              <a:ext cx="283984" cy="285491"/>
            </a:xfrm>
            <a:custGeom>
              <a:avLst/>
              <a:gdLst>
                <a:gd name="T0" fmla="*/ 6 w 172"/>
                <a:gd name="T1" fmla="*/ 0 h 172"/>
                <a:gd name="T2" fmla="*/ 16 w 172"/>
                <a:gd name="T3" fmla="*/ 4 h 172"/>
                <a:gd name="T4" fmla="*/ 24 w 172"/>
                <a:gd name="T5" fmla="*/ 2 h 172"/>
                <a:gd name="T6" fmla="*/ 48 w 172"/>
                <a:gd name="T7" fmla="*/ 12 h 172"/>
                <a:gd name="T8" fmla="*/ 66 w 172"/>
                <a:gd name="T9" fmla="*/ 16 h 172"/>
                <a:gd name="T10" fmla="*/ 80 w 172"/>
                <a:gd name="T11" fmla="*/ 14 h 172"/>
                <a:gd name="T12" fmla="*/ 90 w 172"/>
                <a:gd name="T13" fmla="*/ 8 h 172"/>
                <a:gd name="T14" fmla="*/ 112 w 172"/>
                <a:gd name="T15" fmla="*/ 6 h 172"/>
                <a:gd name="T16" fmla="*/ 122 w 172"/>
                <a:gd name="T17" fmla="*/ 12 h 172"/>
                <a:gd name="T18" fmla="*/ 134 w 172"/>
                <a:gd name="T19" fmla="*/ 10 h 172"/>
                <a:gd name="T20" fmla="*/ 150 w 172"/>
                <a:gd name="T21" fmla="*/ 12 h 172"/>
                <a:gd name="T22" fmla="*/ 154 w 172"/>
                <a:gd name="T23" fmla="*/ 20 h 172"/>
                <a:gd name="T24" fmla="*/ 162 w 172"/>
                <a:gd name="T25" fmla="*/ 40 h 172"/>
                <a:gd name="T26" fmla="*/ 158 w 172"/>
                <a:gd name="T27" fmla="*/ 44 h 172"/>
                <a:gd name="T28" fmla="*/ 152 w 172"/>
                <a:gd name="T29" fmla="*/ 56 h 172"/>
                <a:gd name="T30" fmla="*/ 150 w 172"/>
                <a:gd name="T31" fmla="*/ 66 h 172"/>
                <a:gd name="T32" fmla="*/ 146 w 172"/>
                <a:gd name="T33" fmla="*/ 70 h 172"/>
                <a:gd name="T34" fmla="*/ 140 w 172"/>
                <a:gd name="T35" fmla="*/ 60 h 172"/>
                <a:gd name="T36" fmla="*/ 136 w 172"/>
                <a:gd name="T37" fmla="*/ 48 h 172"/>
                <a:gd name="T38" fmla="*/ 130 w 172"/>
                <a:gd name="T39" fmla="*/ 40 h 172"/>
                <a:gd name="T40" fmla="*/ 126 w 172"/>
                <a:gd name="T41" fmla="*/ 28 h 172"/>
                <a:gd name="T42" fmla="*/ 122 w 172"/>
                <a:gd name="T43" fmla="*/ 16 h 172"/>
                <a:gd name="T44" fmla="*/ 122 w 172"/>
                <a:gd name="T45" fmla="*/ 24 h 172"/>
                <a:gd name="T46" fmla="*/ 124 w 172"/>
                <a:gd name="T47" fmla="*/ 42 h 172"/>
                <a:gd name="T48" fmla="*/ 128 w 172"/>
                <a:gd name="T49" fmla="*/ 54 h 172"/>
                <a:gd name="T50" fmla="*/ 136 w 172"/>
                <a:gd name="T51" fmla="*/ 64 h 172"/>
                <a:gd name="T52" fmla="*/ 142 w 172"/>
                <a:gd name="T53" fmla="*/ 72 h 172"/>
                <a:gd name="T54" fmla="*/ 150 w 172"/>
                <a:gd name="T55" fmla="*/ 96 h 172"/>
                <a:gd name="T56" fmla="*/ 170 w 172"/>
                <a:gd name="T57" fmla="*/ 130 h 172"/>
                <a:gd name="T58" fmla="*/ 172 w 172"/>
                <a:gd name="T59" fmla="*/ 136 h 172"/>
                <a:gd name="T60" fmla="*/ 172 w 172"/>
                <a:gd name="T61" fmla="*/ 152 h 172"/>
                <a:gd name="T62" fmla="*/ 164 w 172"/>
                <a:gd name="T63" fmla="*/ 152 h 172"/>
                <a:gd name="T64" fmla="*/ 144 w 172"/>
                <a:gd name="T65" fmla="*/ 172 h 172"/>
                <a:gd name="T66" fmla="*/ 134 w 172"/>
                <a:gd name="T67" fmla="*/ 166 h 172"/>
                <a:gd name="T68" fmla="*/ 6 w 172"/>
                <a:gd name="T69" fmla="*/ 164 h 172"/>
                <a:gd name="T70" fmla="*/ 6 w 172"/>
                <a:gd name="T71" fmla="*/ 38 h 172"/>
                <a:gd name="T72" fmla="*/ 2 w 172"/>
                <a:gd name="T73" fmla="*/ 36 h 172"/>
                <a:gd name="T74" fmla="*/ 0 w 172"/>
                <a:gd name="T75" fmla="*/ 24 h 172"/>
                <a:gd name="T76" fmla="*/ 6 w 172"/>
                <a:gd name="T77" fmla="*/ 20 h 172"/>
                <a:gd name="T78" fmla="*/ 6 w 172"/>
                <a:gd name="T7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38" name="Freeform 131">
              <a:extLst>
                <a:ext uri="{FF2B5EF4-FFF2-40B4-BE49-F238E27FC236}">
                  <a16:creationId xmlns:a16="http://schemas.microsoft.com/office/drawing/2014/main" id="{BC1425CB-C18E-4618-A99F-CFED40E72133}"/>
                </a:ext>
              </a:extLst>
            </p:cNvPr>
            <p:cNvSpPr>
              <a:spLocks/>
            </p:cNvSpPr>
            <p:nvPr/>
          </p:nvSpPr>
          <p:spPr bwMode="gray">
            <a:xfrm>
              <a:off x="6066016" y="3788408"/>
              <a:ext cx="411117" cy="368482"/>
            </a:xfrm>
            <a:custGeom>
              <a:avLst/>
              <a:gdLst>
                <a:gd name="T0" fmla="*/ 35 w 249"/>
                <a:gd name="T1" fmla="*/ 0 h 222"/>
                <a:gd name="T2" fmla="*/ 51 w 249"/>
                <a:gd name="T3" fmla="*/ 4 h 222"/>
                <a:gd name="T4" fmla="*/ 79 w 249"/>
                <a:gd name="T5" fmla="*/ 8 h 222"/>
                <a:gd name="T6" fmla="*/ 93 w 249"/>
                <a:gd name="T7" fmla="*/ 16 h 222"/>
                <a:gd name="T8" fmla="*/ 99 w 249"/>
                <a:gd name="T9" fmla="*/ 28 h 222"/>
                <a:gd name="T10" fmla="*/ 107 w 249"/>
                <a:gd name="T11" fmla="*/ 34 h 222"/>
                <a:gd name="T12" fmla="*/ 125 w 249"/>
                <a:gd name="T13" fmla="*/ 34 h 222"/>
                <a:gd name="T14" fmla="*/ 137 w 249"/>
                <a:gd name="T15" fmla="*/ 42 h 222"/>
                <a:gd name="T16" fmla="*/ 157 w 249"/>
                <a:gd name="T17" fmla="*/ 54 h 222"/>
                <a:gd name="T18" fmla="*/ 171 w 249"/>
                <a:gd name="T19" fmla="*/ 40 h 222"/>
                <a:gd name="T20" fmla="*/ 173 w 249"/>
                <a:gd name="T21" fmla="*/ 30 h 222"/>
                <a:gd name="T22" fmla="*/ 167 w 249"/>
                <a:gd name="T23" fmla="*/ 22 h 222"/>
                <a:gd name="T24" fmla="*/ 177 w 249"/>
                <a:gd name="T25" fmla="*/ 12 h 222"/>
                <a:gd name="T26" fmla="*/ 191 w 249"/>
                <a:gd name="T27" fmla="*/ 6 h 222"/>
                <a:gd name="T28" fmla="*/ 209 w 249"/>
                <a:gd name="T29" fmla="*/ 8 h 222"/>
                <a:gd name="T30" fmla="*/ 223 w 249"/>
                <a:gd name="T31" fmla="*/ 16 h 222"/>
                <a:gd name="T32" fmla="*/ 237 w 249"/>
                <a:gd name="T33" fmla="*/ 22 h 222"/>
                <a:gd name="T34" fmla="*/ 249 w 249"/>
                <a:gd name="T35" fmla="*/ 24 h 222"/>
                <a:gd name="T36" fmla="*/ 249 w 249"/>
                <a:gd name="T37" fmla="*/ 44 h 222"/>
                <a:gd name="T38" fmla="*/ 243 w 249"/>
                <a:gd name="T39" fmla="*/ 48 h 222"/>
                <a:gd name="T40" fmla="*/ 245 w 249"/>
                <a:gd name="T41" fmla="*/ 60 h 222"/>
                <a:gd name="T42" fmla="*/ 249 w 249"/>
                <a:gd name="T43" fmla="*/ 62 h 222"/>
                <a:gd name="T44" fmla="*/ 249 w 249"/>
                <a:gd name="T45" fmla="*/ 188 h 222"/>
                <a:gd name="T46" fmla="*/ 249 w 249"/>
                <a:gd name="T47" fmla="*/ 222 h 222"/>
                <a:gd name="T48" fmla="*/ 231 w 249"/>
                <a:gd name="T49" fmla="*/ 222 h 222"/>
                <a:gd name="T50" fmla="*/ 97 w 249"/>
                <a:gd name="T51" fmla="*/ 168 h 222"/>
                <a:gd name="T52" fmla="*/ 91 w 249"/>
                <a:gd name="T53" fmla="*/ 174 h 222"/>
                <a:gd name="T54" fmla="*/ 79 w 249"/>
                <a:gd name="T55" fmla="*/ 180 h 222"/>
                <a:gd name="T56" fmla="*/ 69 w 249"/>
                <a:gd name="T57" fmla="*/ 172 h 222"/>
                <a:gd name="T58" fmla="*/ 59 w 249"/>
                <a:gd name="T59" fmla="*/ 168 h 222"/>
                <a:gd name="T60" fmla="*/ 43 w 249"/>
                <a:gd name="T61" fmla="*/ 164 h 222"/>
                <a:gd name="T62" fmla="*/ 37 w 249"/>
                <a:gd name="T63" fmla="*/ 158 h 222"/>
                <a:gd name="T64" fmla="*/ 33 w 249"/>
                <a:gd name="T65" fmla="*/ 150 h 222"/>
                <a:gd name="T66" fmla="*/ 14 w 249"/>
                <a:gd name="T67" fmla="*/ 148 h 222"/>
                <a:gd name="T68" fmla="*/ 8 w 249"/>
                <a:gd name="T69" fmla="*/ 136 h 222"/>
                <a:gd name="T70" fmla="*/ 4 w 249"/>
                <a:gd name="T71" fmla="*/ 126 h 222"/>
                <a:gd name="T72" fmla="*/ 0 w 249"/>
                <a:gd name="T73" fmla="*/ 116 h 222"/>
                <a:gd name="T74" fmla="*/ 8 w 249"/>
                <a:gd name="T75" fmla="*/ 112 h 222"/>
                <a:gd name="T76" fmla="*/ 8 w 249"/>
                <a:gd name="T77" fmla="*/ 66 h 222"/>
                <a:gd name="T78" fmla="*/ 4 w 249"/>
                <a:gd name="T79" fmla="*/ 48 h 222"/>
                <a:gd name="T80" fmla="*/ 12 w 249"/>
                <a:gd name="T81" fmla="*/ 42 h 222"/>
                <a:gd name="T82" fmla="*/ 12 w 249"/>
                <a:gd name="T83" fmla="*/ 26 h 222"/>
                <a:gd name="T84" fmla="*/ 33 w 249"/>
                <a:gd name="T85" fmla="*/ 12 h 222"/>
                <a:gd name="T86" fmla="*/ 35 w 249"/>
                <a:gd name="T87" fmla="*/ 10 h 222"/>
                <a:gd name="T88" fmla="*/ 35 w 249"/>
                <a:gd name="T8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39" name="Freeform 132">
              <a:extLst>
                <a:ext uri="{FF2B5EF4-FFF2-40B4-BE49-F238E27FC236}">
                  <a16:creationId xmlns:a16="http://schemas.microsoft.com/office/drawing/2014/main" id="{B00C06F7-0EEE-43FF-A767-2BF63E6F4C74}"/>
                </a:ext>
              </a:extLst>
            </p:cNvPr>
            <p:cNvSpPr>
              <a:spLocks/>
            </p:cNvSpPr>
            <p:nvPr/>
          </p:nvSpPr>
          <p:spPr bwMode="gray">
            <a:xfrm>
              <a:off x="6016485" y="3665581"/>
              <a:ext cx="107320" cy="202500"/>
            </a:xfrm>
            <a:custGeom>
              <a:avLst/>
              <a:gdLst>
                <a:gd name="T0" fmla="*/ 16 w 65"/>
                <a:gd name="T1" fmla="*/ 6 h 122"/>
                <a:gd name="T2" fmla="*/ 30 w 65"/>
                <a:gd name="T3" fmla="*/ 0 h 122"/>
                <a:gd name="T4" fmla="*/ 38 w 65"/>
                <a:gd name="T5" fmla="*/ 0 h 122"/>
                <a:gd name="T6" fmla="*/ 42 w 65"/>
                <a:gd name="T7" fmla="*/ 8 h 122"/>
                <a:gd name="T8" fmla="*/ 48 w 65"/>
                <a:gd name="T9" fmla="*/ 10 h 122"/>
                <a:gd name="T10" fmla="*/ 54 w 65"/>
                <a:gd name="T11" fmla="*/ 6 h 122"/>
                <a:gd name="T12" fmla="*/ 58 w 65"/>
                <a:gd name="T13" fmla="*/ 8 h 122"/>
                <a:gd name="T14" fmla="*/ 56 w 65"/>
                <a:gd name="T15" fmla="*/ 14 h 122"/>
                <a:gd name="T16" fmla="*/ 50 w 65"/>
                <a:gd name="T17" fmla="*/ 16 h 122"/>
                <a:gd name="T18" fmla="*/ 46 w 65"/>
                <a:gd name="T19" fmla="*/ 24 h 122"/>
                <a:gd name="T20" fmla="*/ 50 w 65"/>
                <a:gd name="T21" fmla="*/ 28 h 122"/>
                <a:gd name="T22" fmla="*/ 58 w 65"/>
                <a:gd name="T23" fmla="*/ 32 h 122"/>
                <a:gd name="T24" fmla="*/ 58 w 65"/>
                <a:gd name="T25" fmla="*/ 38 h 122"/>
                <a:gd name="T26" fmla="*/ 52 w 65"/>
                <a:gd name="T27" fmla="*/ 44 h 122"/>
                <a:gd name="T28" fmla="*/ 46 w 65"/>
                <a:gd name="T29" fmla="*/ 46 h 122"/>
                <a:gd name="T30" fmla="*/ 40 w 65"/>
                <a:gd name="T31" fmla="*/ 54 h 122"/>
                <a:gd name="T32" fmla="*/ 44 w 65"/>
                <a:gd name="T33" fmla="*/ 64 h 122"/>
                <a:gd name="T34" fmla="*/ 54 w 65"/>
                <a:gd name="T35" fmla="*/ 64 h 122"/>
                <a:gd name="T36" fmla="*/ 58 w 65"/>
                <a:gd name="T37" fmla="*/ 70 h 122"/>
                <a:gd name="T38" fmla="*/ 65 w 65"/>
                <a:gd name="T39" fmla="*/ 74 h 122"/>
                <a:gd name="T40" fmla="*/ 65 w 65"/>
                <a:gd name="T41" fmla="*/ 84 h 122"/>
                <a:gd name="T42" fmla="*/ 42 w 65"/>
                <a:gd name="T43" fmla="*/ 100 h 122"/>
                <a:gd name="T44" fmla="*/ 42 w 65"/>
                <a:gd name="T45" fmla="*/ 116 h 122"/>
                <a:gd name="T46" fmla="*/ 34 w 65"/>
                <a:gd name="T47" fmla="*/ 122 h 122"/>
                <a:gd name="T48" fmla="*/ 28 w 65"/>
                <a:gd name="T49" fmla="*/ 120 h 122"/>
                <a:gd name="T50" fmla="*/ 26 w 65"/>
                <a:gd name="T51" fmla="*/ 108 h 122"/>
                <a:gd name="T52" fmla="*/ 24 w 65"/>
                <a:gd name="T53" fmla="*/ 92 h 122"/>
                <a:gd name="T54" fmla="*/ 10 w 65"/>
                <a:gd name="T55" fmla="*/ 76 h 122"/>
                <a:gd name="T56" fmla="*/ 0 w 65"/>
                <a:gd name="T57" fmla="*/ 64 h 122"/>
                <a:gd name="T58" fmla="*/ 0 w 65"/>
                <a:gd name="T59" fmla="*/ 56 h 122"/>
                <a:gd name="T60" fmla="*/ 12 w 65"/>
                <a:gd name="T61" fmla="*/ 46 h 122"/>
                <a:gd name="T62" fmla="*/ 12 w 65"/>
                <a:gd name="T63" fmla="*/ 10 h 122"/>
                <a:gd name="T64" fmla="*/ 16 w 65"/>
                <a:gd name="T65"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0" name="Freeform 133">
              <a:extLst>
                <a:ext uri="{FF2B5EF4-FFF2-40B4-BE49-F238E27FC236}">
                  <a16:creationId xmlns:a16="http://schemas.microsoft.com/office/drawing/2014/main" id="{4B7ADB65-23BD-4E79-9E9F-5CFA236DCA6F}"/>
                </a:ext>
              </a:extLst>
            </p:cNvPr>
            <p:cNvSpPr>
              <a:spLocks/>
            </p:cNvSpPr>
            <p:nvPr/>
          </p:nvSpPr>
          <p:spPr bwMode="gray">
            <a:xfrm>
              <a:off x="5590507" y="3675540"/>
              <a:ext cx="546505" cy="514547"/>
            </a:xfrm>
            <a:custGeom>
              <a:avLst/>
              <a:gdLst>
                <a:gd name="T0" fmla="*/ 0 w 331"/>
                <a:gd name="T1" fmla="*/ 164 h 310"/>
                <a:gd name="T2" fmla="*/ 0 w 331"/>
                <a:gd name="T3" fmla="*/ 146 h 310"/>
                <a:gd name="T4" fmla="*/ 32 w 331"/>
                <a:gd name="T5" fmla="*/ 126 h 310"/>
                <a:gd name="T6" fmla="*/ 54 w 331"/>
                <a:gd name="T7" fmla="*/ 124 h 310"/>
                <a:gd name="T8" fmla="*/ 78 w 331"/>
                <a:gd name="T9" fmla="*/ 104 h 310"/>
                <a:gd name="T10" fmla="*/ 80 w 331"/>
                <a:gd name="T11" fmla="*/ 96 h 310"/>
                <a:gd name="T12" fmla="*/ 96 w 331"/>
                <a:gd name="T13" fmla="*/ 86 h 310"/>
                <a:gd name="T14" fmla="*/ 120 w 331"/>
                <a:gd name="T15" fmla="*/ 84 h 310"/>
                <a:gd name="T16" fmla="*/ 120 w 331"/>
                <a:gd name="T17" fmla="*/ 76 h 310"/>
                <a:gd name="T18" fmla="*/ 112 w 331"/>
                <a:gd name="T19" fmla="*/ 66 h 310"/>
                <a:gd name="T20" fmla="*/ 112 w 331"/>
                <a:gd name="T21" fmla="*/ 40 h 310"/>
                <a:gd name="T22" fmla="*/ 110 w 331"/>
                <a:gd name="T23" fmla="*/ 34 h 310"/>
                <a:gd name="T24" fmla="*/ 126 w 331"/>
                <a:gd name="T25" fmla="*/ 22 h 310"/>
                <a:gd name="T26" fmla="*/ 138 w 331"/>
                <a:gd name="T27" fmla="*/ 20 h 310"/>
                <a:gd name="T28" fmla="*/ 154 w 331"/>
                <a:gd name="T29" fmla="*/ 10 h 310"/>
                <a:gd name="T30" fmla="*/ 180 w 331"/>
                <a:gd name="T31" fmla="*/ 6 h 310"/>
                <a:gd name="T32" fmla="*/ 204 w 331"/>
                <a:gd name="T33" fmla="*/ 2 h 310"/>
                <a:gd name="T34" fmla="*/ 218 w 331"/>
                <a:gd name="T35" fmla="*/ 4 h 310"/>
                <a:gd name="T36" fmla="*/ 226 w 331"/>
                <a:gd name="T37" fmla="*/ 6 h 310"/>
                <a:gd name="T38" fmla="*/ 238 w 331"/>
                <a:gd name="T39" fmla="*/ 0 h 310"/>
                <a:gd name="T40" fmla="*/ 254 w 331"/>
                <a:gd name="T41" fmla="*/ 0 h 310"/>
                <a:gd name="T42" fmla="*/ 262 w 331"/>
                <a:gd name="T43" fmla="*/ 0 h 310"/>
                <a:gd name="T44" fmla="*/ 270 w 331"/>
                <a:gd name="T45" fmla="*/ 4 h 310"/>
                <a:gd name="T46" fmla="*/ 270 w 331"/>
                <a:gd name="T47" fmla="*/ 40 h 310"/>
                <a:gd name="T48" fmla="*/ 258 w 331"/>
                <a:gd name="T49" fmla="*/ 50 h 310"/>
                <a:gd name="T50" fmla="*/ 258 w 331"/>
                <a:gd name="T51" fmla="*/ 58 h 310"/>
                <a:gd name="T52" fmla="*/ 282 w 331"/>
                <a:gd name="T53" fmla="*/ 86 h 310"/>
                <a:gd name="T54" fmla="*/ 286 w 331"/>
                <a:gd name="T55" fmla="*/ 114 h 310"/>
                <a:gd name="T56" fmla="*/ 292 w 331"/>
                <a:gd name="T57" fmla="*/ 116 h 310"/>
                <a:gd name="T58" fmla="*/ 294 w 331"/>
                <a:gd name="T59" fmla="*/ 132 h 310"/>
                <a:gd name="T60" fmla="*/ 296 w 331"/>
                <a:gd name="T61" fmla="*/ 180 h 310"/>
                <a:gd name="T62" fmla="*/ 288 w 331"/>
                <a:gd name="T63" fmla="*/ 184 h 310"/>
                <a:gd name="T64" fmla="*/ 292 w 331"/>
                <a:gd name="T65" fmla="*/ 194 h 310"/>
                <a:gd name="T66" fmla="*/ 302 w 331"/>
                <a:gd name="T67" fmla="*/ 216 h 310"/>
                <a:gd name="T68" fmla="*/ 321 w 331"/>
                <a:gd name="T69" fmla="*/ 218 h 310"/>
                <a:gd name="T70" fmla="*/ 325 w 331"/>
                <a:gd name="T71" fmla="*/ 226 h 310"/>
                <a:gd name="T72" fmla="*/ 331 w 331"/>
                <a:gd name="T73" fmla="*/ 232 h 310"/>
                <a:gd name="T74" fmla="*/ 264 w 331"/>
                <a:gd name="T75" fmla="*/ 272 h 310"/>
                <a:gd name="T76" fmla="*/ 226 w 331"/>
                <a:gd name="T77" fmla="*/ 304 h 310"/>
                <a:gd name="T78" fmla="*/ 206 w 331"/>
                <a:gd name="T79" fmla="*/ 308 h 310"/>
                <a:gd name="T80" fmla="*/ 188 w 331"/>
                <a:gd name="T81" fmla="*/ 310 h 310"/>
                <a:gd name="T82" fmla="*/ 190 w 331"/>
                <a:gd name="T83" fmla="*/ 294 h 310"/>
                <a:gd name="T84" fmla="*/ 170 w 331"/>
                <a:gd name="T85" fmla="*/ 286 h 310"/>
                <a:gd name="T86" fmla="*/ 160 w 331"/>
                <a:gd name="T87" fmla="*/ 276 h 310"/>
                <a:gd name="T88" fmla="*/ 0 w 331"/>
                <a:gd name="T89" fmla="*/ 16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1" name="Freeform 134">
              <a:extLst>
                <a:ext uri="{FF2B5EF4-FFF2-40B4-BE49-F238E27FC236}">
                  <a16:creationId xmlns:a16="http://schemas.microsoft.com/office/drawing/2014/main" id="{27D8226A-7FA7-4A5F-9C0D-0E6BACEFD5EF}"/>
                </a:ext>
              </a:extLst>
            </p:cNvPr>
            <p:cNvSpPr>
              <a:spLocks/>
            </p:cNvSpPr>
            <p:nvPr/>
          </p:nvSpPr>
          <p:spPr bwMode="gray">
            <a:xfrm>
              <a:off x="5478235" y="3708737"/>
              <a:ext cx="310401" cy="239015"/>
            </a:xfrm>
            <a:custGeom>
              <a:avLst/>
              <a:gdLst>
                <a:gd name="T0" fmla="*/ 68 w 188"/>
                <a:gd name="T1" fmla="*/ 144 h 144"/>
                <a:gd name="T2" fmla="*/ 0 w 188"/>
                <a:gd name="T3" fmla="*/ 144 h 144"/>
                <a:gd name="T4" fmla="*/ 10 w 188"/>
                <a:gd name="T5" fmla="*/ 138 h 144"/>
                <a:gd name="T6" fmla="*/ 28 w 188"/>
                <a:gd name="T7" fmla="*/ 128 h 144"/>
                <a:gd name="T8" fmla="*/ 50 w 188"/>
                <a:gd name="T9" fmla="*/ 110 h 144"/>
                <a:gd name="T10" fmla="*/ 52 w 188"/>
                <a:gd name="T11" fmla="*/ 104 h 144"/>
                <a:gd name="T12" fmla="*/ 52 w 188"/>
                <a:gd name="T13" fmla="*/ 68 h 144"/>
                <a:gd name="T14" fmla="*/ 62 w 188"/>
                <a:gd name="T15" fmla="*/ 56 h 144"/>
                <a:gd name="T16" fmla="*/ 74 w 188"/>
                <a:gd name="T17" fmla="*/ 44 h 144"/>
                <a:gd name="T18" fmla="*/ 88 w 188"/>
                <a:gd name="T19" fmla="*/ 40 h 144"/>
                <a:gd name="T20" fmla="*/ 102 w 188"/>
                <a:gd name="T21" fmla="*/ 30 h 144"/>
                <a:gd name="T22" fmla="*/ 108 w 188"/>
                <a:gd name="T23" fmla="*/ 14 h 144"/>
                <a:gd name="T24" fmla="*/ 112 w 188"/>
                <a:gd name="T25" fmla="*/ 4 h 144"/>
                <a:gd name="T26" fmla="*/ 116 w 188"/>
                <a:gd name="T27" fmla="*/ 0 h 144"/>
                <a:gd name="T28" fmla="*/ 122 w 188"/>
                <a:gd name="T29" fmla="*/ 0 h 144"/>
                <a:gd name="T30" fmla="*/ 126 w 188"/>
                <a:gd name="T31" fmla="*/ 8 h 144"/>
                <a:gd name="T32" fmla="*/ 132 w 188"/>
                <a:gd name="T33" fmla="*/ 12 h 144"/>
                <a:gd name="T34" fmla="*/ 154 w 188"/>
                <a:gd name="T35" fmla="*/ 10 h 144"/>
                <a:gd name="T36" fmla="*/ 164 w 188"/>
                <a:gd name="T37" fmla="*/ 10 h 144"/>
                <a:gd name="T38" fmla="*/ 168 w 188"/>
                <a:gd name="T39" fmla="*/ 14 h 144"/>
                <a:gd name="T40" fmla="*/ 178 w 188"/>
                <a:gd name="T41" fmla="*/ 14 h 144"/>
                <a:gd name="T42" fmla="*/ 180 w 188"/>
                <a:gd name="T43" fmla="*/ 20 h 144"/>
                <a:gd name="T44" fmla="*/ 180 w 188"/>
                <a:gd name="T45" fmla="*/ 46 h 144"/>
                <a:gd name="T46" fmla="*/ 188 w 188"/>
                <a:gd name="T47" fmla="*/ 56 h 144"/>
                <a:gd name="T48" fmla="*/ 188 w 188"/>
                <a:gd name="T49" fmla="*/ 64 h 144"/>
                <a:gd name="T50" fmla="*/ 164 w 188"/>
                <a:gd name="T51" fmla="*/ 66 h 144"/>
                <a:gd name="T52" fmla="*/ 148 w 188"/>
                <a:gd name="T53" fmla="*/ 76 h 144"/>
                <a:gd name="T54" fmla="*/ 146 w 188"/>
                <a:gd name="T55" fmla="*/ 84 h 144"/>
                <a:gd name="T56" fmla="*/ 122 w 188"/>
                <a:gd name="T57" fmla="*/ 104 h 144"/>
                <a:gd name="T58" fmla="*/ 100 w 188"/>
                <a:gd name="T59" fmla="*/ 106 h 144"/>
                <a:gd name="T60" fmla="*/ 68 w 188"/>
                <a:gd name="T61" fmla="*/ 126 h 144"/>
                <a:gd name="T62" fmla="*/ 68 w 188"/>
                <a:gd name="T6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2" name="Freeform 135">
              <a:extLst>
                <a:ext uri="{FF2B5EF4-FFF2-40B4-BE49-F238E27FC236}">
                  <a16:creationId xmlns:a16="http://schemas.microsoft.com/office/drawing/2014/main" id="{AE38F373-A35E-4879-853A-AE80848E3ACF}"/>
                </a:ext>
              </a:extLst>
            </p:cNvPr>
            <p:cNvSpPr>
              <a:spLocks/>
            </p:cNvSpPr>
            <p:nvPr/>
          </p:nvSpPr>
          <p:spPr bwMode="gray">
            <a:xfrm>
              <a:off x="5372566" y="3947752"/>
              <a:ext cx="217941" cy="175942"/>
            </a:xfrm>
            <a:custGeom>
              <a:avLst/>
              <a:gdLst>
                <a:gd name="T0" fmla="*/ 0 w 132"/>
                <a:gd name="T1" fmla="*/ 106 h 106"/>
                <a:gd name="T2" fmla="*/ 4 w 132"/>
                <a:gd name="T3" fmla="*/ 94 h 106"/>
                <a:gd name="T4" fmla="*/ 14 w 132"/>
                <a:gd name="T5" fmla="*/ 78 h 106"/>
                <a:gd name="T6" fmla="*/ 20 w 132"/>
                <a:gd name="T7" fmla="*/ 62 h 106"/>
                <a:gd name="T8" fmla="*/ 30 w 132"/>
                <a:gd name="T9" fmla="*/ 54 h 106"/>
                <a:gd name="T10" fmla="*/ 36 w 132"/>
                <a:gd name="T11" fmla="*/ 38 h 106"/>
                <a:gd name="T12" fmla="*/ 46 w 132"/>
                <a:gd name="T13" fmla="*/ 24 h 106"/>
                <a:gd name="T14" fmla="*/ 52 w 132"/>
                <a:gd name="T15" fmla="*/ 18 h 106"/>
                <a:gd name="T16" fmla="*/ 60 w 132"/>
                <a:gd name="T17" fmla="*/ 8 h 106"/>
                <a:gd name="T18" fmla="*/ 64 w 132"/>
                <a:gd name="T19" fmla="*/ 0 h 106"/>
                <a:gd name="T20" fmla="*/ 132 w 132"/>
                <a:gd name="T21" fmla="*/ 0 h 106"/>
                <a:gd name="T22" fmla="*/ 132 w 132"/>
                <a:gd name="T23" fmla="*/ 28 h 106"/>
                <a:gd name="T24" fmla="*/ 82 w 132"/>
                <a:gd name="T25" fmla="*/ 28 h 106"/>
                <a:gd name="T26" fmla="*/ 82 w 132"/>
                <a:gd name="T27" fmla="*/ 70 h 106"/>
                <a:gd name="T28" fmla="*/ 72 w 132"/>
                <a:gd name="T29" fmla="*/ 70 h 106"/>
                <a:gd name="T30" fmla="*/ 64 w 132"/>
                <a:gd name="T31" fmla="*/ 74 h 106"/>
                <a:gd name="T32" fmla="*/ 64 w 132"/>
                <a:gd name="T33" fmla="*/ 82 h 106"/>
                <a:gd name="T34" fmla="*/ 64 w 132"/>
                <a:gd name="T35" fmla="*/ 106 h 106"/>
                <a:gd name="T36" fmla="*/ 0 w 132"/>
                <a:gd name="T3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3" name="Freeform 136">
              <a:extLst>
                <a:ext uri="{FF2B5EF4-FFF2-40B4-BE49-F238E27FC236}">
                  <a16:creationId xmlns:a16="http://schemas.microsoft.com/office/drawing/2014/main" id="{2AE08152-B7BD-4B82-83E2-FAE0E0AAA137}"/>
                </a:ext>
              </a:extLst>
            </p:cNvPr>
            <p:cNvSpPr>
              <a:spLocks/>
            </p:cNvSpPr>
            <p:nvPr/>
          </p:nvSpPr>
          <p:spPr bwMode="gray">
            <a:xfrm>
              <a:off x="5385775" y="4356070"/>
              <a:ext cx="79252" cy="46475"/>
            </a:xfrm>
            <a:custGeom>
              <a:avLst/>
              <a:gdLst>
                <a:gd name="T0" fmla="*/ 0 w 48"/>
                <a:gd name="T1" fmla="*/ 6 h 28"/>
                <a:gd name="T2" fmla="*/ 18 w 48"/>
                <a:gd name="T3" fmla="*/ 4 h 28"/>
                <a:gd name="T4" fmla="*/ 22 w 48"/>
                <a:gd name="T5" fmla="*/ 0 h 28"/>
                <a:gd name="T6" fmla="*/ 48 w 48"/>
                <a:gd name="T7" fmla="*/ 0 h 28"/>
                <a:gd name="T8" fmla="*/ 44 w 48"/>
                <a:gd name="T9" fmla="*/ 10 h 28"/>
                <a:gd name="T10" fmla="*/ 42 w 48"/>
                <a:gd name="T11" fmla="*/ 16 h 28"/>
                <a:gd name="T12" fmla="*/ 30 w 48"/>
                <a:gd name="T13" fmla="*/ 20 h 28"/>
                <a:gd name="T14" fmla="*/ 22 w 48"/>
                <a:gd name="T15" fmla="*/ 28 h 28"/>
                <a:gd name="T16" fmla="*/ 16 w 48"/>
                <a:gd name="T17" fmla="*/ 22 h 28"/>
                <a:gd name="T18" fmla="*/ 8 w 48"/>
                <a:gd name="T19" fmla="*/ 14 h 28"/>
                <a:gd name="T20" fmla="*/ 6 w 48"/>
                <a:gd name="T21" fmla="*/ 12 h 28"/>
                <a:gd name="T22" fmla="*/ 0 w 48"/>
                <a:gd name="T2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4" name="Freeform 137">
              <a:extLst>
                <a:ext uri="{FF2B5EF4-FFF2-40B4-BE49-F238E27FC236}">
                  <a16:creationId xmlns:a16="http://schemas.microsoft.com/office/drawing/2014/main" id="{64404911-E177-4AFD-A9F1-F361A2F05E87}"/>
                </a:ext>
              </a:extLst>
            </p:cNvPr>
            <p:cNvSpPr>
              <a:spLocks/>
            </p:cNvSpPr>
            <p:nvPr/>
          </p:nvSpPr>
          <p:spPr bwMode="gray">
            <a:xfrm>
              <a:off x="5474933" y="4429103"/>
              <a:ext cx="72648" cy="79672"/>
            </a:xfrm>
            <a:custGeom>
              <a:avLst/>
              <a:gdLst>
                <a:gd name="T0" fmla="*/ 0 w 44"/>
                <a:gd name="T1" fmla="*/ 16 h 48"/>
                <a:gd name="T2" fmla="*/ 8 w 44"/>
                <a:gd name="T3" fmla="*/ 8 h 48"/>
                <a:gd name="T4" fmla="*/ 16 w 44"/>
                <a:gd name="T5" fmla="*/ 2 h 48"/>
                <a:gd name="T6" fmla="*/ 30 w 44"/>
                <a:gd name="T7" fmla="*/ 0 h 48"/>
                <a:gd name="T8" fmla="*/ 38 w 44"/>
                <a:gd name="T9" fmla="*/ 8 h 48"/>
                <a:gd name="T10" fmla="*/ 44 w 44"/>
                <a:gd name="T11" fmla="*/ 16 h 48"/>
                <a:gd name="T12" fmla="*/ 42 w 44"/>
                <a:gd name="T13" fmla="*/ 24 h 48"/>
                <a:gd name="T14" fmla="*/ 40 w 44"/>
                <a:gd name="T15" fmla="*/ 32 h 48"/>
                <a:gd name="T16" fmla="*/ 34 w 44"/>
                <a:gd name="T17" fmla="*/ 40 h 48"/>
                <a:gd name="T18" fmla="*/ 24 w 44"/>
                <a:gd name="T19" fmla="*/ 48 h 48"/>
                <a:gd name="T20" fmla="*/ 16 w 44"/>
                <a:gd name="T21" fmla="*/ 44 h 48"/>
                <a:gd name="T22" fmla="*/ 4 w 44"/>
                <a:gd name="T23" fmla="*/ 32 h 48"/>
                <a:gd name="T24" fmla="*/ 0 w 44"/>
                <a:gd name="T25" fmla="*/ 24 h 48"/>
                <a:gd name="T26" fmla="*/ 0 w 44"/>
                <a:gd name="T2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5" name="Freeform 138">
              <a:extLst>
                <a:ext uri="{FF2B5EF4-FFF2-40B4-BE49-F238E27FC236}">
                  <a16:creationId xmlns:a16="http://schemas.microsoft.com/office/drawing/2014/main" id="{B5059AE7-8FBC-4752-AC7A-2D83638B5272}"/>
                </a:ext>
              </a:extLst>
            </p:cNvPr>
            <p:cNvSpPr>
              <a:spLocks/>
            </p:cNvSpPr>
            <p:nvPr/>
          </p:nvSpPr>
          <p:spPr bwMode="gray">
            <a:xfrm>
              <a:off x="5372566" y="3947752"/>
              <a:ext cx="326912" cy="355203"/>
            </a:xfrm>
            <a:custGeom>
              <a:avLst/>
              <a:gdLst>
                <a:gd name="T0" fmla="*/ 0 w 198"/>
                <a:gd name="T1" fmla="*/ 106 h 214"/>
                <a:gd name="T2" fmla="*/ 64 w 198"/>
                <a:gd name="T3" fmla="*/ 106 h 214"/>
                <a:gd name="T4" fmla="*/ 64 w 198"/>
                <a:gd name="T5" fmla="*/ 82 h 214"/>
                <a:gd name="T6" fmla="*/ 64 w 198"/>
                <a:gd name="T7" fmla="*/ 74 h 214"/>
                <a:gd name="T8" fmla="*/ 68 w 198"/>
                <a:gd name="T9" fmla="*/ 72 h 214"/>
                <a:gd name="T10" fmla="*/ 72 w 198"/>
                <a:gd name="T11" fmla="*/ 70 h 214"/>
                <a:gd name="T12" fmla="*/ 82 w 198"/>
                <a:gd name="T13" fmla="*/ 70 h 214"/>
                <a:gd name="T14" fmla="*/ 82 w 198"/>
                <a:gd name="T15" fmla="*/ 28 h 214"/>
                <a:gd name="T16" fmla="*/ 132 w 198"/>
                <a:gd name="T17" fmla="*/ 28 h 214"/>
                <a:gd name="T18" fmla="*/ 132 w 198"/>
                <a:gd name="T19" fmla="*/ 0 h 214"/>
                <a:gd name="T20" fmla="*/ 198 w 198"/>
                <a:gd name="T21" fmla="*/ 48 h 214"/>
                <a:gd name="T22" fmla="*/ 168 w 198"/>
                <a:gd name="T23" fmla="*/ 48 h 214"/>
                <a:gd name="T24" fmla="*/ 180 w 198"/>
                <a:gd name="T25" fmla="*/ 184 h 214"/>
                <a:gd name="T26" fmla="*/ 186 w 198"/>
                <a:gd name="T27" fmla="*/ 192 h 214"/>
                <a:gd name="T28" fmla="*/ 184 w 198"/>
                <a:gd name="T29" fmla="*/ 202 h 214"/>
                <a:gd name="T30" fmla="*/ 84 w 198"/>
                <a:gd name="T31" fmla="*/ 200 h 214"/>
                <a:gd name="T32" fmla="*/ 78 w 198"/>
                <a:gd name="T33" fmla="*/ 214 h 214"/>
                <a:gd name="T34" fmla="*/ 68 w 198"/>
                <a:gd name="T35" fmla="*/ 206 h 214"/>
                <a:gd name="T36" fmla="*/ 60 w 198"/>
                <a:gd name="T37" fmla="*/ 194 h 214"/>
                <a:gd name="T38" fmla="*/ 52 w 198"/>
                <a:gd name="T39" fmla="*/ 188 h 214"/>
                <a:gd name="T40" fmla="*/ 40 w 198"/>
                <a:gd name="T41" fmla="*/ 182 h 214"/>
                <a:gd name="T42" fmla="*/ 26 w 198"/>
                <a:gd name="T43" fmla="*/ 182 h 214"/>
                <a:gd name="T44" fmla="*/ 12 w 198"/>
                <a:gd name="T45" fmla="*/ 184 h 214"/>
                <a:gd name="T46" fmla="*/ 12 w 198"/>
                <a:gd name="T47" fmla="*/ 172 h 214"/>
                <a:gd name="T48" fmla="*/ 18 w 198"/>
                <a:gd name="T49" fmla="*/ 152 h 214"/>
                <a:gd name="T50" fmla="*/ 12 w 198"/>
                <a:gd name="T51" fmla="*/ 144 h 214"/>
                <a:gd name="T52" fmla="*/ 8 w 198"/>
                <a:gd name="T53" fmla="*/ 138 h 214"/>
                <a:gd name="T54" fmla="*/ 12 w 198"/>
                <a:gd name="T55" fmla="*/ 130 h 214"/>
                <a:gd name="T56" fmla="*/ 12 w 198"/>
                <a:gd name="T57" fmla="*/ 122 h 214"/>
                <a:gd name="T58" fmla="*/ 8 w 198"/>
                <a:gd name="T59" fmla="*/ 116 h 214"/>
                <a:gd name="T60" fmla="*/ 0 w 198"/>
                <a:gd name="T61" fmla="*/ 112 h 214"/>
                <a:gd name="T62" fmla="*/ 0 w 198"/>
                <a:gd name="T63" fmla="*/ 10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6" name="Freeform 139">
              <a:extLst>
                <a:ext uri="{FF2B5EF4-FFF2-40B4-BE49-F238E27FC236}">
                  <a16:creationId xmlns:a16="http://schemas.microsoft.com/office/drawing/2014/main" id="{3F75917B-D5A4-4BB8-9CDF-28752ECD68F3}"/>
                </a:ext>
              </a:extLst>
            </p:cNvPr>
            <p:cNvSpPr>
              <a:spLocks/>
            </p:cNvSpPr>
            <p:nvPr/>
          </p:nvSpPr>
          <p:spPr bwMode="gray">
            <a:xfrm>
              <a:off x="5422098" y="4356070"/>
              <a:ext cx="191523" cy="146065"/>
            </a:xfrm>
            <a:custGeom>
              <a:avLst/>
              <a:gdLst>
                <a:gd name="T0" fmla="*/ 60 w 116"/>
                <a:gd name="T1" fmla="*/ 6 h 88"/>
                <a:gd name="T2" fmla="*/ 60 w 116"/>
                <a:gd name="T3" fmla="*/ 8 h 88"/>
                <a:gd name="T4" fmla="*/ 72 w 116"/>
                <a:gd name="T5" fmla="*/ 12 h 88"/>
                <a:gd name="T6" fmla="*/ 84 w 116"/>
                <a:gd name="T7" fmla="*/ 8 h 88"/>
                <a:gd name="T8" fmla="*/ 98 w 116"/>
                <a:gd name="T9" fmla="*/ 6 h 88"/>
                <a:gd name="T10" fmla="*/ 100 w 116"/>
                <a:gd name="T11" fmla="*/ 14 h 88"/>
                <a:gd name="T12" fmla="*/ 106 w 116"/>
                <a:gd name="T13" fmla="*/ 24 h 88"/>
                <a:gd name="T14" fmla="*/ 112 w 116"/>
                <a:gd name="T15" fmla="*/ 38 h 88"/>
                <a:gd name="T16" fmla="*/ 110 w 116"/>
                <a:gd name="T17" fmla="*/ 46 h 88"/>
                <a:gd name="T18" fmla="*/ 112 w 116"/>
                <a:gd name="T19" fmla="*/ 50 h 88"/>
                <a:gd name="T20" fmla="*/ 114 w 116"/>
                <a:gd name="T21" fmla="*/ 54 h 88"/>
                <a:gd name="T22" fmla="*/ 116 w 116"/>
                <a:gd name="T23" fmla="*/ 68 h 88"/>
                <a:gd name="T24" fmla="*/ 110 w 116"/>
                <a:gd name="T25" fmla="*/ 70 h 88"/>
                <a:gd name="T26" fmla="*/ 112 w 116"/>
                <a:gd name="T27" fmla="*/ 80 h 88"/>
                <a:gd name="T28" fmla="*/ 106 w 116"/>
                <a:gd name="T29" fmla="*/ 84 h 88"/>
                <a:gd name="T30" fmla="*/ 100 w 116"/>
                <a:gd name="T31" fmla="*/ 82 h 88"/>
                <a:gd name="T32" fmla="*/ 96 w 116"/>
                <a:gd name="T33" fmla="*/ 88 h 88"/>
                <a:gd name="T34" fmla="*/ 90 w 116"/>
                <a:gd name="T35" fmla="*/ 86 h 88"/>
                <a:gd name="T36" fmla="*/ 88 w 116"/>
                <a:gd name="T37" fmla="*/ 72 h 88"/>
                <a:gd name="T38" fmla="*/ 82 w 116"/>
                <a:gd name="T39" fmla="*/ 70 h 88"/>
                <a:gd name="T40" fmla="*/ 74 w 116"/>
                <a:gd name="T41" fmla="*/ 68 h 88"/>
                <a:gd name="T42" fmla="*/ 76 w 116"/>
                <a:gd name="T43" fmla="*/ 60 h 88"/>
                <a:gd name="T44" fmla="*/ 70 w 116"/>
                <a:gd name="T45" fmla="*/ 52 h 88"/>
                <a:gd name="T46" fmla="*/ 62 w 116"/>
                <a:gd name="T47" fmla="*/ 44 h 88"/>
                <a:gd name="T48" fmla="*/ 48 w 116"/>
                <a:gd name="T49" fmla="*/ 46 h 88"/>
                <a:gd name="T50" fmla="*/ 40 w 116"/>
                <a:gd name="T51" fmla="*/ 52 h 88"/>
                <a:gd name="T52" fmla="*/ 32 w 116"/>
                <a:gd name="T53" fmla="*/ 60 h 88"/>
                <a:gd name="T54" fmla="*/ 24 w 116"/>
                <a:gd name="T55" fmla="*/ 50 h 88"/>
                <a:gd name="T56" fmla="*/ 14 w 116"/>
                <a:gd name="T57" fmla="*/ 40 h 88"/>
                <a:gd name="T58" fmla="*/ 6 w 116"/>
                <a:gd name="T59" fmla="*/ 38 h 88"/>
                <a:gd name="T60" fmla="*/ 0 w 116"/>
                <a:gd name="T61" fmla="*/ 28 h 88"/>
                <a:gd name="T62" fmla="*/ 8 w 116"/>
                <a:gd name="T63" fmla="*/ 20 h 88"/>
                <a:gd name="T64" fmla="*/ 20 w 116"/>
                <a:gd name="T65" fmla="*/ 16 h 88"/>
                <a:gd name="T66" fmla="*/ 22 w 116"/>
                <a:gd name="T67" fmla="*/ 10 h 88"/>
                <a:gd name="T68" fmla="*/ 26 w 116"/>
                <a:gd name="T69" fmla="*/ 0 h 88"/>
                <a:gd name="T70" fmla="*/ 32 w 116"/>
                <a:gd name="T71" fmla="*/ 0 h 88"/>
                <a:gd name="T72" fmla="*/ 38 w 116"/>
                <a:gd name="T73" fmla="*/ 4 h 88"/>
                <a:gd name="T74" fmla="*/ 50 w 116"/>
                <a:gd name="T75" fmla="*/ 4 h 88"/>
                <a:gd name="T76" fmla="*/ 60 w 116"/>
                <a:gd name="T7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7" name="Freeform 140">
              <a:extLst>
                <a:ext uri="{FF2B5EF4-FFF2-40B4-BE49-F238E27FC236}">
                  <a16:creationId xmlns:a16="http://schemas.microsoft.com/office/drawing/2014/main" id="{9CE64D02-F3CF-4B63-A686-509E22C12719}"/>
                </a:ext>
              </a:extLst>
            </p:cNvPr>
            <p:cNvSpPr>
              <a:spLocks/>
            </p:cNvSpPr>
            <p:nvPr/>
          </p:nvSpPr>
          <p:spPr bwMode="gray">
            <a:xfrm>
              <a:off x="5514558" y="4468939"/>
              <a:ext cx="108970" cy="109548"/>
            </a:xfrm>
            <a:custGeom>
              <a:avLst/>
              <a:gdLst>
                <a:gd name="T0" fmla="*/ 50 w 66"/>
                <a:gd name="T1" fmla="*/ 16 h 66"/>
                <a:gd name="T2" fmla="*/ 50 w 66"/>
                <a:gd name="T3" fmla="*/ 26 h 66"/>
                <a:gd name="T4" fmla="*/ 50 w 66"/>
                <a:gd name="T5" fmla="*/ 34 h 66"/>
                <a:gd name="T6" fmla="*/ 58 w 66"/>
                <a:gd name="T7" fmla="*/ 36 h 66"/>
                <a:gd name="T8" fmla="*/ 64 w 66"/>
                <a:gd name="T9" fmla="*/ 40 h 66"/>
                <a:gd name="T10" fmla="*/ 66 w 66"/>
                <a:gd name="T11" fmla="*/ 46 h 66"/>
                <a:gd name="T12" fmla="*/ 66 w 66"/>
                <a:gd name="T13" fmla="*/ 54 h 66"/>
                <a:gd name="T14" fmla="*/ 62 w 66"/>
                <a:gd name="T15" fmla="*/ 66 h 66"/>
                <a:gd name="T16" fmla="*/ 50 w 66"/>
                <a:gd name="T17" fmla="*/ 62 h 66"/>
                <a:gd name="T18" fmla="*/ 38 w 66"/>
                <a:gd name="T19" fmla="*/ 54 h 66"/>
                <a:gd name="T20" fmla="*/ 30 w 66"/>
                <a:gd name="T21" fmla="*/ 44 h 66"/>
                <a:gd name="T22" fmla="*/ 18 w 66"/>
                <a:gd name="T23" fmla="*/ 36 h 66"/>
                <a:gd name="T24" fmla="*/ 8 w 66"/>
                <a:gd name="T25" fmla="*/ 32 h 66"/>
                <a:gd name="T26" fmla="*/ 0 w 66"/>
                <a:gd name="T27" fmla="*/ 24 h 66"/>
                <a:gd name="T28" fmla="*/ 16 w 66"/>
                <a:gd name="T29" fmla="*/ 8 h 66"/>
                <a:gd name="T30" fmla="*/ 18 w 66"/>
                <a:gd name="T31" fmla="*/ 0 h 66"/>
                <a:gd name="T32" fmla="*/ 24 w 66"/>
                <a:gd name="T33" fmla="*/ 0 h 66"/>
                <a:gd name="T34" fmla="*/ 32 w 66"/>
                <a:gd name="T35" fmla="*/ 4 h 66"/>
                <a:gd name="T36" fmla="*/ 34 w 66"/>
                <a:gd name="T37" fmla="*/ 18 h 66"/>
                <a:gd name="T38" fmla="*/ 40 w 66"/>
                <a:gd name="T39" fmla="*/ 20 h 66"/>
                <a:gd name="T40" fmla="*/ 44 w 66"/>
                <a:gd name="T41" fmla="*/ 14 h 66"/>
                <a:gd name="T42" fmla="*/ 50 w 66"/>
                <a:gd name="T43"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8" name="Freeform 141">
              <a:extLst>
                <a:ext uri="{FF2B5EF4-FFF2-40B4-BE49-F238E27FC236}">
                  <a16:creationId xmlns:a16="http://schemas.microsoft.com/office/drawing/2014/main" id="{89DD6D5B-5CAC-4D1B-83AA-E80BDB2F3737}"/>
                </a:ext>
              </a:extLst>
            </p:cNvPr>
            <p:cNvSpPr>
              <a:spLocks/>
            </p:cNvSpPr>
            <p:nvPr/>
          </p:nvSpPr>
          <p:spPr bwMode="gray">
            <a:xfrm>
              <a:off x="6170033" y="4067260"/>
              <a:ext cx="277380" cy="428236"/>
            </a:xfrm>
            <a:custGeom>
              <a:avLst/>
              <a:gdLst>
                <a:gd name="T0" fmla="*/ 166 w 168"/>
                <a:gd name="T1" fmla="*/ 128 h 258"/>
                <a:gd name="T2" fmla="*/ 152 w 168"/>
                <a:gd name="T3" fmla="*/ 130 h 258"/>
                <a:gd name="T4" fmla="*/ 148 w 168"/>
                <a:gd name="T5" fmla="*/ 142 h 258"/>
                <a:gd name="T6" fmla="*/ 136 w 168"/>
                <a:gd name="T7" fmla="*/ 170 h 258"/>
                <a:gd name="T8" fmla="*/ 144 w 168"/>
                <a:gd name="T9" fmla="*/ 178 h 258"/>
                <a:gd name="T10" fmla="*/ 148 w 168"/>
                <a:gd name="T11" fmla="*/ 204 h 258"/>
                <a:gd name="T12" fmla="*/ 136 w 168"/>
                <a:gd name="T13" fmla="*/ 206 h 258"/>
                <a:gd name="T14" fmla="*/ 112 w 168"/>
                <a:gd name="T15" fmla="*/ 230 h 258"/>
                <a:gd name="T16" fmla="*/ 88 w 168"/>
                <a:gd name="T17" fmla="*/ 234 h 258"/>
                <a:gd name="T18" fmla="*/ 86 w 168"/>
                <a:gd name="T19" fmla="*/ 246 h 258"/>
                <a:gd name="T20" fmla="*/ 40 w 168"/>
                <a:gd name="T21" fmla="*/ 258 h 258"/>
                <a:gd name="T22" fmla="*/ 30 w 168"/>
                <a:gd name="T23" fmla="*/ 246 h 258"/>
                <a:gd name="T24" fmla="*/ 10 w 168"/>
                <a:gd name="T25" fmla="*/ 226 h 258"/>
                <a:gd name="T26" fmla="*/ 12 w 168"/>
                <a:gd name="T27" fmla="*/ 216 h 258"/>
                <a:gd name="T28" fmla="*/ 32 w 168"/>
                <a:gd name="T29" fmla="*/ 216 h 258"/>
                <a:gd name="T30" fmla="*/ 26 w 168"/>
                <a:gd name="T31" fmla="*/ 206 h 258"/>
                <a:gd name="T32" fmla="*/ 24 w 168"/>
                <a:gd name="T33" fmla="*/ 182 h 258"/>
                <a:gd name="T34" fmla="*/ 16 w 168"/>
                <a:gd name="T35" fmla="*/ 170 h 258"/>
                <a:gd name="T36" fmla="*/ 2 w 168"/>
                <a:gd name="T37" fmla="*/ 156 h 258"/>
                <a:gd name="T38" fmla="*/ 0 w 168"/>
                <a:gd name="T39" fmla="*/ 144 h 258"/>
                <a:gd name="T40" fmla="*/ 32 w 168"/>
                <a:gd name="T41" fmla="*/ 106 h 258"/>
                <a:gd name="T42" fmla="*/ 36 w 168"/>
                <a:gd name="T43" fmla="*/ 66 h 258"/>
                <a:gd name="T44" fmla="*/ 40 w 168"/>
                <a:gd name="T45" fmla="*/ 50 h 258"/>
                <a:gd name="T46" fmla="*/ 28 w 168"/>
                <a:gd name="T47" fmla="*/ 6 h 258"/>
                <a:gd name="T48" fmla="*/ 34 w 168"/>
                <a:gd name="T49" fmla="*/ 0 h 258"/>
                <a:gd name="T50" fmla="*/ 168 w 168"/>
                <a:gd name="T51" fmla="*/ 54 h 258"/>
                <a:gd name="T52" fmla="*/ 166 w 168"/>
                <a:gd name="T53" fmla="*/ 1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49" name="Freeform 142">
              <a:extLst>
                <a:ext uri="{FF2B5EF4-FFF2-40B4-BE49-F238E27FC236}">
                  <a16:creationId xmlns:a16="http://schemas.microsoft.com/office/drawing/2014/main" id="{75EC9D64-9DC2-4789-B17F-2A4FAF46C30C}"/>
                </a:ext>
              </a:extLst>
            </p:cNvPr>
            <p:cNvSpPr>
              <a:spLocks/>
            </p:cNvSpPr>
            <p:nvPr/>
          </p:nvSpPr>
          <p:spPr bwMode="gray">
            <a:xfrm>
              <a:off x="5821658" y="4060621"/>
              <a:ext cx="414419" cy="322007"/>
            </a:xfrm>
            <a:custGeom>
              <a:avLst/>
              <a:gdLst>
                <a:gd name="T0" fmla="*/ 4 w 251"/>
                <a:gd name="T1" fmla="*/ 142 h 194"/>
                <a:gd name="T2" fmla="*/ 18 w 251"/>
                <a:gd name="T3" fmla="*/ 142 h 194"/>
                <a:gd name="T4" fmla="*/ 52 w 251"/>
                <a:gd name="T5" fmla="*/ 136 h 194"/>
                <a:gd name="T6" fmla="*/ 64 w 251"/>
                <a:gd name="T7" fmla="*/ 118 h 194"/>
                <a:gd name="T8" fmla="*/ 66 w 251"/>
                <a:gd name="T9" fmla="*/ 76 h 194"/>
                <a:gd name="T10" fmla="*/ 86 w 251"/>
                <a:gd name="T11" fmla="*/ 72 h 194"/>
                <a:gd name="T12" fmla="*/ 124 w 251"/>
                <a:gd name="T13" fmla="*/ 40 h 194"/>
                <a:gd name="T14" fmla="*/ 191 w 251"/>
                <a:gd name="T15" fmla="*/ 0 h 194"/>
                <a:gd name="T16" fmla="*/ 199 w 251"/>
                <a:gd name="T17" fmla="*/ 2 h 194"/>
                <a:gd name="T18" fmla="*/ 207 w 251"/>
                <a:gd name="T19" fmla="*/ 4 h 194"/>
                <a:gd name="T20" fmla="*/ 217 w 251"/>
                <a:gd name="T21" fmla="*/ 8 h 194"/>
                <a:gd name="T22" fmla="*/ 227 w 251"/>
                <a:gd name="T23" fmla="*/ 16 h 194"/>
                <a:gd name="T24" fmla="*/ 239 w 251"/>
                <a:gd name="T25" fmla="*/ 10 h 194"/>
                <a:gd name="T26" fmla="*/ 251 w 251"/>
                <a:gd name="T27" fmla="*/ 54 h 194"/>
                <a:gd name="T28" fmla="*/ 247 w 251"/>
                <a:gd name="T29" fmla="*/ 70 h 194"/>
                <a:gd name="T30" fmla="*/ 243 w 251"/>
                <a:gd name="T31" fmla="*/ 110 h 194"/>
                <a:gd name="T32" fmla="*/ 211 w 251"/>
                <a:gd name="T33" fmla="*/ 148 h 194"/>
                <a:gd name="T34" fmla="*/ 213 w 251"/>
                <a:gd name="T35" fmla="*/ 160 h 194"/>
                <a:gd name="T36" fmla="*/ 191 w 251"/>
                <a:gd name="T37" fmla="*/ 174 h 194"/>
                <a:gd name="T38" fmla="*/ 156 w 251"/>
                <a:gd name="T39" fmla="*/ 170 h 194"/>
                <a:gd name="T40" fmla="*/ 150 w 251"/>
                <a:gd name="T41" fmla="*/ 178 h 194"/>
                <a:gd name="T42" fmla="*/ 122 w 251"/>
                <a:gd name="T43" fmla="*/ 168 h 194"/>
                <a:gd name="T44" fmla="*/ 112 w 251"/>
                <a:gd name="T45" fmla="*/ 174 h 194"/>
                <a:gd name="T46" fmla="*/ 96 w 251"/>
                <a:gd name="T47" fmla="*/ 162 h 194"/>
                <a:gd name="T48" fmla="*/ 66 w 251"/>
                <a:gd name="T49" fmla="*/ 162 h 194"/>
                <a:gd name="T50" fmla="*/ 54 w 251"/>
                <a:gd name="T51" fmla="*/ 194 h 194"/>
                <a:gd name="T52" fmla="*/ 44 w 251"/>
                <a:gd name="T53" fmla="*/ 184 h 194"/>
                <a:gd name="T54" fmla="*/ 30 w 251"/>
                <a:gd name="T55" fmla="*/ 186 h 194"/>
                <a:gd name="T56" fmla="*/ 16 w 251"/>
                <a:gd name="T57" fmla="*/ 178 h 194"/>
                <a:gd name="T58" fmla="*/ 12 w 251"/>
                <a:gd name="T59" fmla="*/ 176 h 194"/>
                <a:gd name="T60" fmla="*/ 14 w 251"/>
                <a:gd name="T61" fmla="*/ 170 h 194"/>
                <a:gd name="T62" fmla="*/ 4 w 251"/>
                <a:gd name="T63" fmla="*/ 158 h 194"/>
                <a:gd name="T64" fmla="*/ 0 w 251"/>
                <a:gd name="T65" fmla="*/ 150 h 194"/>
                <a:gd name="T66" fmla="*/ 4 w 251"/>
                <a:gd name="T67" fmla="*/ 1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0" name="Freeform 143">
              <a:extLst>
                <a:ext uri="{FF2B5EF4-FFF2-40B4-BE49-F238E27FC236}">
                  <a16:creationId xmlns:a16="http://schemas.microsoft.com/office/drawing/2014/main" id="{F4EF538D-4C02-4A14-9467-53E72CB317F7}"/>
                </a:ext>
              </a:extLst>
            </p:cNvPr>
            <p:cNvSpPr>
              <a:spLocks/>
            </p:cNvSpPr>
            <p:nvPr/>
          </p:nvSpPr>
          <p:spPr bwMode="gray">
            <a:xfrm>
              <a:off x="6203055" y="4405864"/>
              <a:ext cx="333517" cy="212458"/>
            </a:xfrm>
            <a:custGeom>
              <a:avLst/>
              <a:gdLst>
                <a:gd name="T0" fmla="*/ 20 w 202"/>
                <a:gd name="T1" fmla="*/ 54 h 128"/>
                <a:gd name="T2" fmla="*/ 66 w 202"/>
                <a:gd name="T3" fmla="*/ 42 h 128"/>
                <a:gd name="T4" fmla="*/ 68 w 202"/>
                <a:gd name="T5" fmla="*/ 30 h 128"/>
                <a:gd name="T6" fmla="*/ 92 w 202"/>
                <a:gd name="T7" fmla="*/ 26 h 128"/>
                <a:gd name="T8" fmla="*/ 116 w 202"/>
                <a:gd name="T9" fmla="*/ 2 h 128"/>
                <a:gd name="T10" fmla="*/ 128 w 202"/>
                <a:gd name="T11" fmla="*/ 0 h 128"/>
                <a:gd name="T12" fmla="*/ 140 w 202"/>
                <a:gd name="T13" fmla="*/ 8 h 128"/>
                <a:gd name="T14" fmla="*/ 142 w 202"/>
                <a:gd name="T15" fmla="*/ 22 h 128"/>
                <a:gd name="T16" fmla="*/ 142 w 202"/>
                <a:gd name="T17" fmla="*/ 34 h 128"/>
                <a:gd name="T18" fmla="*/ 180 w 202"/>
                <a:gd name="T19" fmla="*/ 60 h 128"/>
                <a:gd name="T20" fmla="*/ 202 w 202"/>
                <a:gd name="T21" fmla="*/ 92 h 128"/>
                <a:gd name="T22" fmla="*/ 172 w 202"/>
                <a:gd name="T23" fmla="*/ 90 h 128"/>
                <a:gd name="T24" fmla="*/ 138 w 202"/>
                <a:gd name="T25" fmla="*/ 100 h 128"/>
                <a:gd name="T26" fmla="*/ 126 w 202"/>
                <a:gd name="T27" fmla="*/ 108 h 128"/>
                <a:gd name="T28" fmla="*/ 104 w 202"/>
                <a:gd name="T29" fmla="*/ 106 h 128"/>
                <a:gd name="T30" fmla="*/ 92 w 202"/>
                <a:gd name="T31" fmla="*/ 102 h 128"/>
                <a:gd name="T32" fmla="*/ 78 w 202"/>
                <a:gd name="T33" fmla="*/ 88 h 128"/>
                <a:gd name="T34" fmla="*/ 64 w 202"/>
                <a:gd name="T35" fmla="*/ 104 h 128"/>
                <a:gd name="T36" fmla="*/ 62 w 202"/>
                <a:gd name="T37" fmla="*/ 118 h 128"/>
                <a:gd name="T38" fmla="*/ 32 w 202"/>
                <a:gd name="T39" fmla="*/ 116 h 128"/>
                <a:gd name="T40" fmla="*/ 24 w 202"/>
                <a:gd name="T41" fmla="*/ 128 h 128"/>
                <a:gd name="T42" fmla="*/ 10 w 202"/>
                <a:gd name="T43" fmla="*/ 112 h 128"/>
                <a:gd name="T44" fmla="*/ 0 w 202"/>
                <a:gd name="T45" fmla="*/ 86 h 128"/>
                <a:gd name="T46" fmla="*/ 0 w 202"/>
                <a:gd name="T47" fmla="*/ 70 h 128"/>
                <a:gd name="T48" fmla="*/ 20 w 202"/>
                <a:gd name="T49"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1" name="Freeform 144">
              <a:extLst>
                <a:ext uri="{FF2B5EF4-FFF2-40B4-BE49-F238E27FC236}">
                  <a16:creationId xmlns:a16="http://schemas.microsoft.com/office/drawing/2014/main" id="{1EA1C605-7BC3-402B-9863-0A9CB0535A6C}"/>
                </a:ext>
              </a:extLst>
            </p:cNvPr>
            <p:cNvSpPr>
              <a:spLocks/>
            </p:cNvSpPr>
            <p:nvPr/>
          </p:nvSpPr>
          <p:spPr bwMode="gray">
            <a:xfrm>
              <a:off x="6394580" y="4080539"/>
              <a:ext cx="435883" cy="511227"/>
            </a:xfrm>
            <a:custGeom>
              <a:avLst/>
              <a:gdLst>
                <a:gd name="T0" fmla="*/ 188 w 264"/>
                <a:gd name="T1" fmla="*/ 20 h 308"/>
                <a:gd name="T2" fmla="*/ 208 w 264"/>
                <a:gd name="T3" fmla="*/ 0 h 308"/>
                <a:gd name="T4" fmla="*/ 216 w 264"/>
                <a:gd name="T5" fmla="*/ 0 h 308"/>
                <a:gd name="T6" fmla="*/ 238 w 264"/>
                <a:gd name="T7" fmla="*/ 18 h 308"/>
                <a:gd name="T8" fmla="*/ 242 w 264"/>
                <a:gd name="T9" fmla="*/ 32 h 308"/>
                <a:gd name="T10" fmla="*/ 240 w 264"/>
                <a:gd name="T11" fmla="*/ 60 h 308"/>
                <a:gd name="T12" fmla="*/ 264 w 264"/>
                <a:gd name="T13" fmla="*/ 86 h 308"/>
                <a:gd name="T14" fmla="*/ 236 w 264"/>
                <a:gd name="T15" fmla="*/ 98 h 308"/>
                <a:gd name="T16" fmla="*/ 230 w 264"/>
                <a:gd name="T17" fmla="*/ 128 h 308"/>
                <a:gd name="T18" fmla="*/ 230 w 264"/>
                <a:gd name="T19" fmla="*/ 142 h 308"/>
                <a:gd name="T20" fmla="*/ 206 w 264"/>
                <a:gd name="T21" fmla="*/ 180 h 308"/>
                <a:gd name="T22" fmla="*/ 206 w 264"/>
                <a:gd name="T23" fmla="*/ 196 h 308"/>
                <a:gd name="T24" fmla="*/ 194 w 264"/>
                <a:gd name="T25" fmla="*/ 198 h 308"/>
                <a:gd name="T26" fmla="*/ 194 w 264"/>
                <a:gd name="T27" fmla="*/ 234 h 308"/>
                <a:gd name="T28" fmla="*/ 174 w 264"/>
                <a:gd name="T29" fmla="*/ 234 h 308"/>
                <a:gd name="T30" fmla="*/ 178 w 264"/>
                <a:gd name="T31" fmla="*/ 248 h 308"/>
                <a:gd name="T32" fmla="*/ 188 w 264"/>
                <a:gd name="T33" fmla="*/ 250 h 308"/>
                <a:gd name="T34" fmla="*/ 212 w 264"/>
                <a:gd name="T35" fmla="*/ 282 h 308"/>
                <a:gd name="T36" fmla="*/ 218 w 264"/>
                <a:gd name="T37" fmla="*/ 282 h 308"/>
                <a:gd name="T38" fmla="*/ 218 w 264"/>
                <a:gd name="T39" fmla="*/ 296 h 308"/>
                <a:gd name="T40" fmla="*/ 198 w 264"/>
                <a:gd name="T41" fmla="*/ 296 h 308"/>
                <a:gd name="T42" fmla="*/ 190 w 264"/>
                <a:gd name="T43" fmla="*/ 304 h 308"/>
                <a:gd name="T44" fmla="*/ 138 w 264"/>
                <a:gd name="T45" fmla="*/ 308 h 308"/>
                <a:gd name="T46" fmla="*/ 122 w 264"/>
                <a:gd name="T47" fmla="*/ 296 h 308"/>
                <a:gd name="T48" fmla="*/ 94 w 264"/>
                <a:gd name="T49" fmla="*/ 298 h 308"/>
                <a:gd name="T50" fmla="*/ 86 w 264"/>
                <a:gd name="T51" fmla="*/ 288 h 308"/>
                <a:gd name="T52" fmla="*/ 64 w 264"/>
                <a:gd name="T53" fmla="*/ 256 h 308"/>
                <a:gd name="T54" fmla="*/ 26 w 264"/>
                <a:gd name="T55" fmla="*/ 230 h 308"/>
                <a:gd name="T56" fmla="*/ 24 w 264"/>
                <a:gd name="T57" fmla="*/ 204 h 308"/>
                <a:gd name="T58" fmla="*/ 12 w 264"/>
                <a:gd name="T59" fmla="*/ 196 h 308"/>
                <a:gd name="T60" fmla="*/ 8 w 264"/>
                <a:gd name="T61" fmla="*/ 170 h 308"/>
                <a:gd name="T62" fmla="*/ 0 w 264"/>
                <a:gd name="T63" fmla="*/ 162 h 308"/>
                <a:gd name="T64" fmla="*/ 16 w 264"/>
                <a:gd name="T65" fmla="*/ 122 h 308"/>
                <a:gd name="T66" fmla="*/ 30 w 264"/>
                <a:gd name="T67" fmla="*/ 120 h 308"/>
                <a:gd name="T68" fmla="*/ 32 w 264"/>
                <a:gd name="T69" fmla="*/ 46 h 308"/>
                <a:gd name="T70" fmla="*/ 50 w 264"/>
                <a:gd name="T71" fmla="*/ 46 h 308"/>
                <a:gd name="T72" fmla="*/ 50 w 264"/>
                <a:gd name="T73" fmla="*/ 12 h 308"/>
                <a:gd name="T74" fmla="*/ 178 w 264"/>
                <a:gd name="T75" fmla="*/ 14 h 308"/>
                <a:gd name="T76" fmla="*/ 188 w 264"/>
                <a:gd name="T77" fmla="*/ 2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2" name="Freeform 145">
              <a:extLst>
                <a:ext uri="{FF2B5EF4-FFF2-40B4-BE49-F238E27FC236}">
                  <a16:creationId xmlns:a16="http://schemas.microsoft.com/office/drawing/2014/main" id="{C3997325-9344-41E1-B9AC-0307D557DE66}"/>
                </a:ext>
              </a:extLst>
            </p:cNvPr>
            <p:cNvSpPr>
              <a:spLocks/>
            </p:cNvSpPr>
            <p:nvPr/>
          </p:nvSpPr>
          <p:spPr bwMode="gray">
            <a:xfrm>
              <a:off x="6774325" y="4223284"/>
              <a:ext cx="165108" cy="142746"/>
            </a:xfrm>
            <a:custGeom>
              <a:avLst/>
              <a:gdLst>
                <a:gd name="T0" fmla="*/ 34 w 100"/>
                <a:gd name="T1" fmla="*/ 0 h 86"/>
                <a:gd name="T2" fmla="*/ 42 w 100"/>
                <a:gd name="T3" fmla="*/ 12 h 86"/>
                <a:gd name="T4" fmla="*/ 48 w 100"/>
                <a:gd name="T5" fmla="*/ 26 h 86"/>
                <a:gd name="T6" fmla="*/ 50 w 100"/>
                <a:gd name="T7" fmla="*/ 44 h 86"/>
                <a:gd name="T8" fmla="*/ 64 w 100"/>
                <a:gd name="T9" fmla="*/ 44 h 86"/>
                <a:gd name="T10" fmla="*/ 100 w 100"/>
                <a:gd name="T11" fmla="*/ 76 h 86"/>
                <a:gd name="T12" fmla="*/ 94 w 100"/>
                <a:gd name="T13" fmla="*/ 86 h 86"/>
                <a:gd name="T14" fmla="*/ 76 w 100"/>
                <a:gd name="T15" fmla="*/ 68 h 86"/>
                <a:gd name="T16" fmla="*/ 58 w 100"/>
                <a:gd name="T17" fmla="*/ 52 h 86"/>
                <a:gd name="T18" fmla="*/ 24 w 100"/>
                <a:gd name="T19" fmla="*/ 50 h 86"/>
                <a:gd name="T20" fmla="*/ 22 w 100"/>
                <a:gd name="T21" fmla="*/ 56 h 86"/>
                <a:gd name="T22" fmla="*/ 0 w 100"/>
                <a:gd name="T23" fmla="*/ 56 h 86"/>
                <a:gd name="T24" fmla="*/ 0 w 100"/>
                <a:gd name="T25" fmla="*/ 42 h 86"/>
                <a:gd name="T26" fmla="*/ 4 w 100"/>
                <a:gd name="T27" fmla="*/ 28 h 86"/>
                <a:gd name="T28" fmla="*/ 6 w 100"/>
                <a:gd name="T29" fmla="*/ 12 h 86"/>
                <a:gd name="T30" fmla="*/ 34 w 10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3" name="Freeform 146">
              <a:extLst>
                <a:ext uri="{FF2B5EF4-FFF2-40B4-BE49-F238E27FC236}">
                  <a16:creationId xmlns:a16="http://schemas.microsoft.com/office/drawing/2014/main" id="{CB75B9F6-9EAA-4B63-B23F-FCFA405864E7}"/>
                </a:ext>
              </a:extLst>
            </p:cNvPr>
            <p:cNvSpPr>
              <a:spLocks/>
            </p:cNvSpPr>
            <p:nvPr/>
          </p:nvSpPr>
          <p:spPr bwMode="gray">
            <a:xfrm>
              <a:off x="6916317" y="4349431"/>
              <a:ext cx="36323" cy="56435"/>
            </a:xfrm>
            <a:custGeom>
              <a:avLst/>
              <a:gdLst>
                <a:gd name="T0" fmla="*/ 22 w 22"/>
                <a:gd name="T1" fmla="*/ 16 h 34"/>
                <a:gd name="T2" fmla="*/ 14 w 22"/>
                <a:gd name="T3" fmla="*/ 22 h 34"/>
                <a:gd name="T4" fmla="*/ 16 w 22"/>
                <a:gd name="T5" fmla="*/ 34 h 34"/>
                <a:gd name="T6" fmla="*/ 0 w 22"/>
                <a:gd name="T7" fmla="*/ 32 h 34"/>
                <a:gd name="T8" fmla="*/ 0 w 22"/>
                <a:gd name="T9" fmla="*/ 20 h 34"/>
                <a:gd name="T10" fmla="*/ 8 w 22"/>
                <a:gd name="T11" fmla="*/ 10 h 34"/>
                <a:gd name="T12" fmla="*/ 14 w 22"/>
                <a:gd name="T13" fmla="*/ 0 h 34"/>
                <a:gd name="T14" fmla="*/ 22 w 22"/>
                <a:gd name="T15" fmla="*/ 1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4" name="Freeform 147">
              <a:extLst>
                <a:ext uri="{FF2B5EF4-FFF2-40B4-BE49-F238E27FC236}">
                  <a16:creationId xmlns:a16="http://schemas.microsoft.com/office/drawing/2014/main" id="{95ACDB8E-5996-4A32-9D76-353F68ED099B}"/>
                </a:ext>
              </a:extLst>
            </p:cNvPr>
            <p:cNvSpPr>
              <a:spLocks/>
            </p:cNvSpPr>
            <p:nvPr/>
          </p:nvSpPr>
          <p:spPr bwMode="gray">
            <a:xfrm>
              <a:off x="6889901" y="4379308"/>
              <a:ext cx="274078" cy="358523"/>
            </a:xfrm>
            <a:custGeom>
              <a:avLst/>
              <a:gdLst>
                <a:gd name="T0" fmla="*/ 60 w 166"/>
                <a:gd name="T1" fmla="*/ 26 h 216"/>
                <a:gd name="T2" fmla="*/ 78 w 166"/>
                <a:gd name="T3" fmla="*/ 18 h 216"/>
                <a:gd name="T4" fmla="*/ 146 w 166"/>
                <a:gd name="T5" fmla="*/ 8 h 216"/>
                <a:gd name="T6" fmla="*/ 164 w 166"/>
                <a:gd name="T7" fmla="*/ 0 h 216"/>
                <a:gd name="T8" fmla="*/ 166 w 166"/>
                <a:gd name="T9" fmla="*/ 22 h 216"/>
                <a:gd name="T10" fmla="*/ 158 w 166"/>
                <a:gd name="T11" fmla="*/ 30 h 216"/>
                <a:gd name="T12" fmla="*/ 132 w 166"/>
                <a:gd name="T13" fmla="*/ 80 h 216"/>
                <a:gd name="T14" fmla="*/ 80 w 166"/>
                <a:gd name="T15" fmla="*/ 152 h 216"/>
                <a:gd name="T16" fmla="*/ 12 w 166"/>
                <a:gd name="T17" fmla="*/ 216 h 216"/>
                <a:gd name="T18" fmla="*/ 2 w 166"/>
                <a:gd name="T19" fmla="*/ 202 h 216"/>
                <a:gd name="T20" fmla="*/ 0 w 166"/>
                <a:gd name="T21" fmla="*/ 146 h 216"/>
                <a:gd name="T22" fmla="*/ 16 w 166"/>
                <a:gd name="T23" fmla="*/ 136 h 216"/>
                <a:gd name="T24" fmla="*/ 16 w 166"/>
                <a:gd name="T25" fmla="*/ 126 h 216"/>
                <a:gd name="T26" fmla="*/ 40 w 166"/>
                <a:gd name="T27" fmla="*/ 112 h 216"/>
                <a:gd name="T28" fmla="*/ 66 w 166"/>
                <a:gd name="T29" fmla="*/ 108 h 216"/>
                <a:gd name="T30" fmla="*/ 108 w 166"/>
                <a:gd name="T31" fmla="*/ 62 h 216"/>
                <a:gd name="T32" fmla="*/ 52 w 166"/>
                <a:gd name="T33" fmla="*/ 48 h 216"/>
                <a:gd name="T34" fmla="*/ 32 w 166"/>
                <a:gd name="T35" fmla="*/ 26 h 216"/>
                <a:gd name="T36" fmla="*/ 32 w 166"/>
                <a:gd name="T37" fmla="*/ 16 h 216"/>
                <a:gd name="T38" fmla="*/ 40 w 166"/>
                <a:gd name="T39" fmla="*/ 8 h 216"/>
                <a:gd name="T40" fmla="*/ 60 w 166"/>
                <a:gd name="T41" fmla="*/ 2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5" name="Freeform 148">
              <a:extLst>
                <a:ext uri="{FF2B5EF4-FFF2-40B4-BE49-F238E27FC236}">
                  <a16:creationId xmlns:a16="http://schemas.microsoft.com/office/drawing/2014/main" id="{90481255-D60D-4BA6-B34F-0BE5ED63B1DE}"/>
                </a:ext>
              </a:extLst>
            </p:cNvPr>
            <p:cNvSpPr>
              <a:spLocks/>
            </p:cNvSpPr>
            <p:nvPr/>
          </p:nvSpPr>
          <p:spPr bwMode="gray">
            <a:xfrm>
              <a:off x="6681865" y="4306275"/>
              <a:ext cx="386350" cy="295449"/>
            </a:xfrm>
            <a:custGeom>
              <a:avLst/>
              <a:gdLst>
                <a:gd name="T0" fmla="*/ 56 w 234"/>
                <a:gd name="T1" fmla="*/ 6 h 178"/>
                <a:gd name="T2" fmla="*/ 78 w 234"/>
                <a:gd name="T3" fmla="*/ 6 h 178"/>
                <a:gd name="T4" fmla="*/ 80 w 234"/>
                <a:gd name="T5" fmla="*/ 0 h 178"/>
                <a:gd name="T6" fmla="*/ 114 w 234"/>
                <a:gd name="T7" fmla="*/ 2 h 178"/>
                <a:gd name="T8" fmla="*/ 150 w 234"/>
                <a:gd name="T9" fmla="*/ 36 h 178"/>
                <a:gd name="T10" fmla="*/ 142 w 234"/>
                <a:gd name="T11" fmla="*/ 46 h 178"/>
                <a:gd name="T12" fmla="*/ 142 w 234"/>
                <a:gd name="T13" fmla="*/ 58 h 178"/>
                <a:gd name="T14" fmla="*/ 158 w 234"/>
                <a:gd name="T15" fmla="*/ 60 h 178"/>
                <a:gd name="T16" fmla="*/ 158 w 234"/>
                <a:gd name="T17" fmla="*/ 70 h 178"/>
                <a:gd name="T18" fmla="*/ 178 w 234"/>
                <a:gd name="T19" fmla="*/ 92 h 178"/>
                <a:gd name="T20" fmla="*/ 234 w 234"/>
                <a:gd name="T21" fmla="*/ 106 h 178"/>
                <a:gd name="T22" fmla="*/ 192 w 234"/>
                <a:gd name="T23" fmla="*/ 152 h 178"/>
                <a:gd name="T24" fmla="*/ 166 w 234"/>
                <a:gd name="T25" fmla="*/ 156 h 178"/>
                <a:gd name="T26" fmla="*/ 142 w 234"/>
                <a:gd name="T27" fmla="*/ 170 h 178"/>
                <a:gd name="T28" fmla="*/ 130 w 234"/>
                <a:gd name="T29" fmla="*/ 174 h 178"/>
                <a:gd name="T30" fmla="*/ 124 w 234"/>
                <a:gd name="T31" fmla="*/ 166 h 178"/>
                <a:gd name="T32" fmla="*/ 104 w 234"/>
                <a:gd name="T33" fmla="*/ 178 h 178"/>
                <a:gd name="T34" fmla="*/ 80 w 234"/>
                <a:gd name="T35" fmla="*/ 176 h 178"/>
                <a:gd name="T36" fmla="*/ 44 w 234"/>
                <a:gd name="T37" fmla="*/ 160 h 178"/>
                <a:gd name="T38" fmla="*/ 44 w 234"/>
                <a:gd name="T39" fmla="*/ 146 h 178"/>
                <a:gd name="T40" fmla="*/ 38 w 234"/>
                <a:gd name="T41" fmla="*/ 146 h 178"/>
                <a:gd name="T42" fmla="*/ 14 w 234"/>
                <a:gd name="T43" fmla="*/ 114 h 178"/>
                <a:gd name="T44" fmla="*/ 4 w 234"/>
                <a:gd name="T45" fmla="*/ 112 h 178"/>
                <a:gd name="T46" fmla="*/ 0 w 234"/>
                <a:gd name="T47" fmla="*/ 98 h 178"/>
                <a:gd name="T48" fmla="*/ 20 w 234"/>
                <a:gd name="T49" fmla="*/ 98 h 178"/>
                <a:gd name="T50" fmla="*/ 20 w 234"/>
                <a:gd name="T51" fmla="*/ 62 h 178"/>
                <a:gd name="T52" fmla="*/ 32 w 234"/>
                <a:gd name="T53" fmla="*/ 60 h 178"/>
                <a:gd name="T54" fmla="*/ 32 w 234"/>
                <a:gd name="T55" fmla="*/ 44 h 178"/>
                <a:gd name="T56" fmla="*/ 56 w 234"/>
                <a:gd name="T57" fmla="*/ 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6" name="Freeform 149">
              <a:extLst>
                <a:ext uri="{FF2B5EF4-FFF2-40B4-BE49-F238E27FC236}">
                  <a16:creationId xmlns:a16="http://schemas.microsoft.com/office/drawing/2014/main" id="{5E368153-D955-4893-9C72-726163090567}"/>
                </a:ext>
              </a:extLst>
            </p:cNvPr>
            <p:cNvSpPr>
              <a:spLocks/>
            </p:cNvSpPr>
            <p:nvPr/>
          </p:nvSpPr>
          <p:spPr bwMode="gray">
            <a:xfrm>
              <a:off x="6046203" y="4349431"/>
              <a:ext cx="196478" cy="295449"/>
            </a:xfrm>
            <a:custGeom>
              <a:avLst/>
              <a:gdLst>
                <a:gd name="T0" fmla="*/ 91 w 119"/>
                <a:gd name="T1" fmla="*/ 0 h 178"/>
                <a:gd name="T2" fmla="*/ 99 w 119"/>
                <a:gd name="T3" fmla="*/ 12 h 178"/>
                <a:gd name="T4" fmla="*/ 101 w 119"/>
                <a:gd name="T5" fmla="*/ 36 h 178"/>
                <a:gd name="T6" fmla="*/ 107 w 119"/>
                <a:gd name="T7" fmla="*/ 46 h 178"/>
                <a:gd name="T8" fmla="*/ 87 w 119"/>
                <a:gd name="T9" fmla="*/ 46 h 178"/>
                <a:gd name="T10" fmla="*/ 85 w 119"/>
                <a:gd name="T11" fmla="*/ 56 h 178"/>
                <a:gd name="T12" fmla="*/ 115 w 119"/>
                <a:gd name="T13" fmla="*/ 88 h 178"/>
                <a:gd name="T14" fmla="*/ 95 w 119"/>
                <a:gd name="T15" fmla="*/ 104 h 178"/>
                <a:gd name="T16" fmla="*/ 95 w 119"/>
                <a:gd name="T17" fmla="*/ 120 h 178"/>
                <a:gd name="T18" fmla="*/ 105 w 119"/>
                <a:gd name="T19" fmla="*/ 146 h 178"/>
                <a:gd name="T20" fmla="*/ 119 w 119"/>
                <a:gd name="T21" fmla="*/ 162 h 178"/>
                <a:gd name="T22" fmla="*/ 117 w 119"/>
                <a:gd name="T23" fmla="*/ 176 h 178"/>
                <a:gd name="T24" fmla="*/ 99 w 119"/>
                <a:gd name="T25" fmla="*/ 178 h 178"/>
                <a:gd name="T26" fmla="*/ 99 w 119"/>
                <a:gd name="T27" fmla="*/ 170 h 178"/>
                <a:gd name="T28" fmla="*/ 18 w 119"/>
                <a:gd name="T29" fmla="*/ 170 h 178"/>
                <a:gd name="T30" fmla="*/ 18 w 119"/>
                <a:gd name="T31" fmla="*/ 146 h 178"/>
                <a:gd name="T32" fmla="*/ 10 w 119"/>
                <a:gd name="T33" fmla="*/ 138 h 178"/>
                <a:gd name="T34" fmla="*/ 0 w 119"/>
                <a:gd name="T35" fmla="*/ 132 h 178"/>
                <a:gd name="T36" fmla="*/ 2 w 119"/>
                <a:gd name="T37" fmla="*/ 114 h 178"/>
                <a:gd name="T38" fmla="*/ 22 w 119"/>
                <a:gd name="T39" fmla="*/ 96 h 178"/>
                <a:gd name="T40" fmla="*/ 32 w 119"/>
                <a:gd name="T41" fmla="*/ 96 h 178"/>
                <a:gd name="T42" fmla="*/ 43 w 119"/>
                <a:gd name="T43" fmla="*/ 104 h 178"/>
                <a:gd name="T44" fmla="*/ 83 w 119"/>
                <a:gd name="T45" fmla="*/ 28 h 178"/>
                <a:gd name="T46" fmla="*/ 93 w 119"/>
                <a:gd name="T47" fmla="*/ 26 h 178"/>
                <a:gd name="T48" fmla="*/ 91 w 119"/>
                <a:gd name="T49" fmla="*/ 12 h 178"/>
                <a:gd name="T50" fmla="*/ 91 w 119"/>
                <a:gd name="T5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7" name="Freeform 150">
              <a:extLst>
                <a:ext uri="{FF2B5EF4-FFF2-40B4-BE49-F238E27FC236}">
                  <a16:creationId xmlns:a16="http://schemas.microsoft.com/office/drawing/2014/main" id="{3C8F2B86-7299-436D-BC3D-70F0A3870DA9}"/>
                </a:ext>
              </a:extLst>
            </p:cNvPr>
            <p:cNvSpPr>
              <a:spLocks/>
            </p:cNvSpPr>
            <p:nvPr/>
          </p:nvSpPr>
          <p:spPr bwMode="gray">
            <a:xfrm>
              <a:off x="5891003" y="4326193"/>
              <a:ext cx="308750" cy="248974"/>
            </a:xfrm>
            <a:custGeom>
              <a:avLst/>
              <a:gdLst>
                <a:gd name="T0" fmla="*/ 94 w 187"/>
                <a:gd name="T1" fmla="*/ 146 h 150"/>
                <a:gd name="T2" fmla="*/ 64 w 187"/>
                <a:gd name="T3" fmla="*/ 150 h 150"/>
                <a:gd name="T4" fmla="*/ 44 w 187"/>
                <a:gd name="T5" fmla="*/ 148 h 150"/>
                <a:gd name="T6" fmla="*/ 46 w 187"/>
                <a:gd name="T7" fmla="*/ 132 h 150"/>
                <a:gd name="T8" fmla="*/ 22 w 187"/>
                <a:gd name="T9" fmla="*/ 118 h 150"/>
                <a:gd name="T10" fmla="*/ 2 w 187"/>
                <a:gd name="T11" fmla="*/ 116 h 150"/>
                <a:gd name="T12" fmla="*/ 0 w 187"/>
                <a:gd name="T13" fmla="*/ 78 h 150"/>
                <a:gd name="T14" fmla="*/ 22 w 187"/>
                <a:gd name="T15" fmla="*/ 52 h 150"/>
                <a:gd name="T16" fmla="*/ 10 w 187"/>
                <a:gd name="T17" fmla="*/ 42 h 150"/>
                <a:gd name="T18" fmla="*/ 12 w 187"/>
                <a:gd name="T19" fmla="*/ 34 h 150"/>
                <a:gd name="T20" fmla="*/ 24 w 187"/>
                <a:gd name="T21" fmla="*/ 2 h 150"/>
                <a:gd name="T22" fmla="*/ 54 w 187"/>
                <a:gd name="T23" fmla="*/ 2 h 150"/>
                <a:gd name="T24" fmla="*/ 70 w 187"/>
                <a:gd name="T25" fmla="*/ 14 h 150"/>
                <a:gd name="T26" fmla="*/ 80 w 187"/>
                <a:gd name="T27" fmla="*/ 8 h 150"/>
                <a:gd name="T28" fmla="*/ 108 w 187"/>
                <a:gd name="T29" fmla="*/ 18 h 150"/>
                <a:gd name="T30" fmla="*/ 114 w 187"/>
                <a:gd name="T31" fmla="*/ 10 h 150"/>
                <a:gd name="T32" fmla="*/ 149 w 187"/>
                <a:gd name="T33" fmla="*/ 14 h 150"/>
                <a:gd name="T34" fmla="*/ 171 w 187"/>
                <a:gd name="T35" fmla="*/ 0 h 150"/>
                <a:gd name="T36" fmla="*/ 185 w 187"/>
                <a:gd name="T37" fmla="*/ 14 h 150"/>
                <a:gd name="T38" fmla="*/ 187 w 187"/>
                <a:gd name="T39" fmla="*/ 40 h 150"/>
                <a:gd name="T40" fmla="*/ 177 w 187"/>
                <a:gd name="T41" fmla="*/ 42 h 150"/>
                <a:gd name="T42" fmla="*/ 137 w 187"/>
                <a:gd name="T43" fmla="*/ 118 h 150"/>
                <a:gd name="T44" fmla="*/ 126 w 187"/>
                <a:gd name="T45" fmla="*/ 110 h 150"/>
                <a:gd name="T46" fmla="*/ 116 w 187"/>
                <a:gd name="T47" fmla="*/ 110 h 150"/>
                <a:gd name="T48" fmla="*/ 96 w 187"/>
                <a:gd name="T49" fmla="*/ 128 h 150"/>
                <a:gd name="T50" fmla="*/ 94 w 187"/>
                <a:gd name="T5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8" name="Freeform 151">
              <a:extLst>
                <a:ext uri="{FF2B5EF4-FFF2-40B4-BE49-F238E27FC236}">
                  <a16:creationId xmlns:a16="http://schemas.microsoft.com/office/drawing/2014/main" id="{D1E831C4-3922-4B24-9138-E07AAAB7800B}"/>
                </a:ext>
              </a:extLst>
            </p:cNvPr>
            <p:cNvSpPr>
              <a:spLocks/>
            </p:cNvSpPr>
            <p:nvPr/>
          </p:nvSpPr>
          <p:spPr bwMode="gray">
            <a:xfrm>
              <a:off x="5838168" y="4366029"/>
              <a:ext cx="89158" cy="159344"/>
            </a:xfrm>
            <a:custGeom>
              <a:avLst/>
              <a:gdLst>
                <a:gd name="T0" fmla="*/ 20 w 54"/>
                <a:gd name="T1" fmla="*/ 2 h 96"/>
                <a:gd name="T2" fmla="*/ 34 w 54"/>
                <a:gd name="T3" fmla="*/ 0 h 96"/>
                <a:gd name="T4" fmla="*/ 44 w 54"/>
                <a:gd name="T5" fmla="*/ 10 h 96"/>
                <a:gd name="T6" fmla="*/ 42 w 54"/>
                <a:gd name="T7" fmla="*/ 18 h 96"/>
                <a:gd name="T8" fmla="*/ 54 w 54"/>
                <a:gd name="T9" fmla="*/ 28 h 96"/>
                <a:gd name="T10" fmla="*/ 32 w 54"/>
                <a:gd name="T11" fmla="*/ 54 h 96"/>
                <a:gd name="T12" fmla="*/ 34 w 54"/>
                <a:gd name="T13" fmla="*/ 92 h 96"/>
                <a:gd name="T14" fmla="*/ 12 w 54"/>
                <a:gd name="T15" fmla="*/ 96 h 96"/>
                <a:gd name="T16" fmla="*/ 12 w 54"/>
                <a:gd name="T17" fmla="*/ 48 h 96"/>
                <a:gd name="T18" fmla="*/ 0 w 54"/>
                <a:gd name="T19" fmla="*/ 32 h 96"/>
                <a:gd name="T20" fmla="*/ 4 w 54"/>
                <a:gd name="T21" fmla="*/ 20 h 96"/>
                <a:gd name="T22" fmla="*/ 20 w 54"/>
                <a:gd name="T23" fmla="*/ 16 h 96"/>
                <a:gd name="T24" fmla="*/ 20 w 54"/>
                <a:gd name="T2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59" name="Freeform 152">
              <a:extLst>
                <a:ext uri="{FF2B5EF4-FFF2-40B4-BE49-F238E27FC236}">
                  <a16:creationId xmlns:a16="http://schemas.microsoft.com/office/drawing/2014/main" id="{28D3DDDF-32C7-414D-850A-5A8E0A78C993}"/>
                </a:ext>
              </a:extLst>
            </p:cNvPr>
            <p:cNvSpPr>
              <a:spLocks/>
            </p:cNvSpPr>
            <p:nvPr/>
          </p:nvSpPr>
          <p:spPr bwMode="gray">
            <a:xfrm>
              <a:off x="5808450" y="4399226"/>
              <a:ext cx="49532" cy="132786"/>
            </a:xfrm>
            <a:custGeom>
              <a:avLst/>
              <a:gdLst>
                <a:gd name="T0" fmla="*/ 30 w 30"/>
                <a:gd name="T1" fmla="*/ 76 h 80"/>
                <a:gd name="T2" fmla="*/ 16 w 30"/>
                <a:gd name="T3" fmla="*/ 80 h 80"/>
                <a:gd name="T4" fmla="*/ 12 w 30"/>
                <a:gd name="T5" fmla="*/ 48 h 80"/>
                <a:gd name="T6" fmla="*/ 8 w 30"/>
                <a:gd name="T7" fmla="*/ 34 h 80"/>
                <a:gd name="T8" fmla="*/ 12 w 30"/>
                <a:gd name="T9" fmla="*/ 18 h 80"/>
                <a:gd name="T10" fmla="*/ 0 w 30"/>
                <a:gd name="T11" fmla="*/ 0 h 80"/>
                <a:gd name="T12" fmla="*/ 22 w 30"/>
                <a:gd name="T13" fmla="*/ 0 h 80"/>
                <a:gd name="T14" fmla="*/ 18 w 30"/>
                <a:gd name="T15" fmla="*/ 12 h 80"/>
                <a:gd name="T16" fmla="*/ 30 w 30"/>
                <a:gd name="T17" fmla="*/ 28 h 80"/>
                <a:gd name="T18" fmla="*/ 30 w 30"/>
                <a:gd name="T1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0" name="Freeform 153">
              <a:extLst>
                <a:ext uri="{FF2B5EF4-FFF2-40B4-BE49-F238E27FC236}">
                  <a16:creationId xmlns:a16="http://schemas.microsoft.com/office/drawing/2014/main" id="{A2C7CE92-0297-4EE3-96D8-1DC0CA1873E3}"/>
                </a:ext>
              </a:extLst>
            </p:cNvPr>
            <p:cNvSpPr>
              <a:spLocks/>
            </p:cNvSpPr>
            <p:nvPr/>
          </p:nvSpPr>
          <p:spPr bwMode="gray">
            <a:xfrm>
              <a:off x="5501349" y="4027424"/>
              <a:ext cx="425976" cy="391720"/>
            </a:xfrm>
            <a:custGeom>
              <a:avLst/>
              <a:gdLst>
                <a:gd name="T0" fmla="*/ 120 w 258"/>
                <a:gd name="T1" fmla="*/ 0 h 236"/>
                <a:gd name="T2" fmla="*/ 210 w 258"/>
                <a:gd name="T3" fmla="*/ 60 h 236"/>
                <a:gd name="T4" fmla="*/ 224 w 258"/>
                <a:gd name="T5" fmla="*/ 74 h 236"/>
                <a:gd name="T6" fmla="*/ 244 w 258"/>
                <a:gd name="T7" fmla="*/ 82 h 236"/>
                <a:gd name="T8" fmla="*/ 242 w 258"/>
                <a:gd name="T9" fmla="*/ 98 h 236"/>
                <a:gd name="T10" fmla="*/ 258 w 258"/>
                <a:gd name="T11" fmla="*/ 96 h 236"/>
                <a:gd name="T12" fmla="*/ 258 w 258"/>
                <a:gd name="T13" fmla="*/ 138 h 236"/>
                <a:gd name="T14" fmla="*/ 246 w 258"/>
                <a:gd name="T15" fmla="*/ 156 h 236"/>
                <a:gd name="T16" fmla="*/ 212 w 258"/>
                <a:gd name="T17" fmla="*/ 162 h 236"/>
                <a:gd name="T18" fmla="*/ 198 w 258"/>
                <a:gd name="T19" fmla="*/ 162 h 236"/>
                <a:gd name="T20" fmla="*/ 178 w 258"/>
                <a:gd name="T21" fmla="*/ 162 h 236"/>
                <a:gd name="T22" fmla="*/ 154 w 258"/>
                <a:gd name="T23" fmla="*/ 172 h 236"/>
                <a:gd name="T24" fmla="*/ 136 w 258"/>
                <a:gd name="T25" fmla="*/ 190 h 236"/>
                <a:gd name="T26" fmla="*/ 128 w 258"/>
                <a:gd name="T27" fmla="*/ 186 h 236"/>
                <a:gd name="T28" fmla="*/ 118 w 258"/>
                <a:gd name="T29" fmla="*/ 210 h 236"/>
                <a:gd name="T30" fmla="*/ 108 w 258"/>
                <a:gd name="T31" fmla="*/ 212 h 236"/>
                <a:gd name="T32" fmla="*/ 104 w 258"/>
                <a:gd name="T33" fmla="*/ 234 h 236"/>
                <a:gd name="T34" fmla="*/ 64 w 258"/>
                <a:gd name="T35" fmla="*/ 236 h 236"/>
                <a:gd name="T36" fmla="*/ 56 w 258"/>
                <a:gd name="T37" fmla="*/ 218 h 236"/>
                <a:gd name="T38" fmla="*/ 50 w 258"/>
                <a:gd name="T39" fmla="*/ 204 h 236"/>
                <a:gd name="T40" fmla="*/ 24 w 258"/>
                <a:gd name="T41" fmla="*/ 210 h 236"/>
                <a:gd name="T42" fmla="*/ 12 w 258"/>
                <a:gd name="T43" fmla="*/ 206 h 236"/>
                <a:gd name="T44" fmla="*/ 12 w 258"/>
                <a:gd name="T45" fmla="*/ 204 h 236"/>
                <a:gd name="T46" fmla="*/ 12 w 258"/>
                <a:gd name="T47" fmla="*/ 200 h 236"/>
                <a:gd name="T48" fmla="*/ 10 w 258"/>
                <a:gd name="T49" fmla="*/ 192 h 236"/>
                <a:gd name="T50" fmla="*/ 4 w 258"/>
                <a:gd name="T51" fmla="*/ 184 h 236"/>
                <a:gd name="T52" fmla="*/ 2 w 258"/>
                <a:gd name="T53" fmla="*/ 172 h 236"/>
                <a:gd name="T54" fmla="*/ 0 w 258"/>
                <a:gd name="T55" fmla="*/ 166 h 236"/>
                <a:gd name="T56" fmla="*/ 6 w 258"/>
                <a:gd name="T57" fmla="*/ 152 h 236"/>
                <a:gd name="T58" fmla="*/ 106 w 258"/>
                <a:gd name="T59" fmla="*/ 154 h 236"/>
                <a:gd name="T60" fmla="*/ 108 w 258"/>
                <a:gd name="T61" fmla="*/ 144 h 236"/>
                <a:gd name="T62" fmla="*/ 102 w 258"/>
                <a:gd name="T63" fmla="*/ 136 h 236"/>
                <a:gd name="T64" fmla="*/ 90 w 258"/>
                <a:gd name="T65" fmla="*/ 0 h 236"/>
                <a:gd name="T66" fmla="*/ 120 w 258"/>
                <a:gd name="T6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1" name="Freeform 154">
              <a:extLst>
                <a:ext uri="{FF2B5EF4-FFF2-40B4-BE49-F238E27FC236}">
                  <a16:creationId xmlns:a16="http://schemas.microsoft.com/office/drawing/2014/main" id="{8988295B-46A9-42AC-B564-FCE9BF553CF4}"/>
                </a:ext>
              </a:extLst>
            </p:cNvPr>
            <p:cNvSpPr>
              <a:spLocks/>
            </p:cNvSpPr>
            <p:nvPr/>
          </p:nvSpPr>
          <p:spPr bwMode="gray">
            <a:xfrm>
              <a:off x="5673062" y="4296316"/>
              <a:ext cx="198128" cy="142746"/>
            </a:xfrm>
            <a:custGeom>
              <a:avLst/>
              <a:gdLst>
                <a:gd name="T0" fmla="*/ 44 w 120"/>
                <a:gd name="T1" fmla="*/ 62 h 86"/>
                <a:gd name="T2" fmla="*/ 44 w 120"/>
                <a:gd name="T3" fmla="*/ 84 h 86"/>
                <a:gd name="T4" fmla="*/ 30 w 120"/>
                <a:gd name="T5" fmla="*/ 78 h 86"/>
                <a:gd name="T6" fmla="*/ 20 w 120"/>
                <a:gd name="T7" fmla="*/ 86 h 86"/>
                <a:gd name="T8" fmla="*/ 0 w 120"/>
                <a:gd name="T9" fmla="*/ 72 h 86"/>
                <a:gd name="T10" fmla="*/ 4 w 120"/>
                <a:gd name="T11" fmla="*/ 50 h 86"/>
                <a:gd name="T12" fmla="*/ 14 w 120"/>
                <a:gd name="T13" fmla="*/ 48 h 86"/>
                <a:gd name="T14" fmla="*/ 24 w 120"/>
                <a:gd name="T15" fmla="*/ 24 h 86"/>
                <a:gd name="T16" fmla="*/ 32 w 120"/>
                <a:gd name="T17" fmla="*/ 28 h 86"/>
                <a:gd name="T18" fmla="*/ 50 w 120"/>
                <a:gd name="T19" fmla="*/ 10 h 86"/>
                <a:gd name="T20" fmla="*/ 74 w 120"/>
                <a:gd name="T21" fmla="*/ 0 h 86"/>
                <a:gd name="T22" fmla="*/ 94 w 120"/>
                <a:gd name="T23" fmla="*/ 0 h 86"/>
                <a:gd name="T24" fmla="*/ 90 w 120"/>
                <a:gd name="T25" fmla="*/ 8 h 86"/>
                <a:gd name="T26" fmla="*/ 92 w 120"/>
                <a:gd name="T27" fmla="*/ 14 h 86"/>
                <a:gd name="T28" fmla="*/ 104 w 120"/>
                <a:gd name="T29" fmla="*/ 28 h 86"/>
                <a:gd name="T30" fmla="*/ 102 w 120"/>
                <a:gd name="T31" fmla="*/ 34 h 86"/>
                <a:gd name="T32" fmla="*/ 120 w 120"/>
                <a:gd name="T33" fmla="*/ 44 h 86"/>
                <a:gd name="T34" fmla="*/ 120 w 120"/>
                <a:gd name="T35" fmla="*/ 58 h 86"/>
                <a:gd name="T36" fmla="*/ 104 w 120"/>
                <a:gd name="T37" fmla="*/ 62 h 86"/>
                <a:gd name="T38" fmla="*/ 82 w 120"/>
                <a:gd name="T39" fmla="*/ 62 h 86"/>
                <a:gd name="T40" fmla="*/ 44 w 120"/>
                <a:gd name="T4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2" name="Freeform 155">
              <a:extLst>
                <a:ext uri="{FF2B5EF4-FFF2-40B4-BE49-F238E27FC236}">
                  <a16:creationId xmlns:a16="http://schemas.microsoft.com/office/drawing/2014/main" id="{330C1619-F7DF-4984-AEEF-8FC30C87FA66}"/>
                </a:ext>
              </a:extLst>
            </p:cNvPr>
            <p:cNvSpPr>
              <a:spLocks/>
            </p:cNvSpPr>
            <p:nvPr/>
          </p:nvSpPr>
          <p:spPr bwMode="gray">
            <a:xfrm>
              <a:off x="5735802" y="4399226"/>
              <a:ext cx="99064" cy="165983"/>
            </a:xfrm>
            <a:custGeom>
              <a:avLst/>
              <a:gdLst>
                <a:gd name="T0" fmla="*/ 60 w 60"/>
                <a:gd name="T1" fmla="*/ 80 h 100"/>
                <a:gd name="T2" fmla="*/ 48 w 60"/>
                <a:gd name="T3" fmla="*/ 86 h 100"/>
                <a:gd name="T4" fmla="*/ 36 w 60"/>
                <a:gd name="T5" fmla="*/ 96 h 100"/>
                <a:gd name="T6" fmla="*/ 20 w 60"/>
                <a:gd name="T7" fmla="*/ 100 h 100"/>
                <a:gd name="T8" fmla="*/ 8 w 60"/>
                <a:gd name="T9" fmla="*/ 94 h 100"/>
                <a:gd name="T10" fmla="*/ 0 w 60"/>
                <a:gd name="T11" fmla="*/ 72 h 100"/>
                <a:gd name="T12" fmla="*/ 10 w 60"/>
                <a:gd name="T13" fmla="*/ 50 h 100"/>
                <a:gd name="T14" fmla="*/ 6 w 60"/>
                <a:gd name="T15" fmla="*/ 22 h 100"/>
                <a:gd name="T16" fmla="*/ 6 w 60"/>
                <a:gd name="T17" fmla="*/ 0 h 100"/>
                <a:gd name="T18" fmla="*/ 44 w 60"/>
                <a:gd name="T19" fmla="*/ 0 h 100"/>
                <a:gd name="T20" fmla="*/ 56 w 60"/>
                <a:gd name="T21" fmla="*/ 18 h 100"/>
                <a:gd name="T22" fmla="*/ 52 w 60"/>
                <a:gd name="T23" fmla="*/ 30 h 100"/>
                <a:gd name="T24" fmla="*/ 54 w 60"/>
                <a:gd name="T25" fmla="*/ 40 h 100"/>
                <a:gd name="T26" fmla="*/ 56 w 60"/>
                <a:gd name="T27" fmla="*/ 48 h 100"/>
                <a:gd name="T28" fmla="*/ 60 w 60"/>
                <a:gd name="T2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3" name="Freeform 156">
              <a:extLst>
                <a:ext uri="{FF2B5EF4-FFF2-40B4-BE49-F238E27FC236}">
                  <a16:creationId xmlns:a16="http://schemas.microsoft.com/office/drawing/2014/main" id="{06F72D32-569D-4F87-89FE-CFF2083FB22B}"/>
                </a:ext>
              </a:extLst>
            </p:cNvPr>
            <p:cNvSpPr>
              <a:spLocks/>
            </p:cNvSpPr>
            <p:nvPr/>
          </p:nvSpPr>
          <p:spPr bwMode="gray">
            <a:xfrm>
              <a:off x="5597112" y="4415823"/>
              <a:ext cx="155201" cy="162664"/>
            </a:xfrm>
            <a:custGeom>
              <a:avLst/>
              <a:gdLst>
                <a:gd name="T0" fmla="*/ 92 w 94"/>
                <a:gd name="T1" fmla="*/ 84 h 98"/>
                <a:gd name="T2" fmla="*/ 50 w 94"/>
                <a:gd name="T3" fmla="*/ 84 h 98"/>
                <a:gd name="T4" fmla="*/ 24 w 94"/>
                <a:gd name="T5" fmla="*/ 94 h 98"/>
                <a:gd name="T6" fmla="*/ 12 w 94"/>
                <a:gd name="T7" fmla="*/ 98 h 98"/>
                <a:gd name="T8" fmla="*/ 16 w 94"/>
                <a:gd name="T9" fmla="*/ 78 h 98"/>
                <a:gd name="T10" fmla="*/ 14 w 94"/>
                <a:gd name="T11" fmla="*/ 72 h 98"/>
                <a:gd name="T12" fmla="*/ 8 w 94"/>
                <a:gd name="T13" fmla="*/ 68 h 98"/>
                <a:gd name="T14" fmla="*/ 0 w 94"/>
                <a:gd name="T15" fmla="*/ 66 h 98"/>
                <a:gd name="T16" fmla="*/ 0 w 94"/>
                <a:gd name="T17" fmla="*/ 56 h 98"/>
                <a:gd name="T18" fmla="*/ 0 w 94"/>
                <a:gd name="T19" fmla="*/ 48 h 98"/>
                <a:gd name="T20" fmla="*/ 6 w 94"/>
                <a:gd name="T21" fmla="*/ 44 h 98"/>
                <a:gd name="T22" fmla="*/ 4 w 94"/>
                <a:gd name="T23" fmla="*/ 34 h 98"/>
                <a:gd name="T24" fmla="*/ 10 w 94"/>
                <a:gd name="T25" fmla="*/ 32 h 98"/>
                <a:gd name="T26" fmla="*/ 8 w 94"/>
                <a:gd name="T27" fmla="*/ 18 h 98"/>
                <a:gd name="T28" fmla="*/ 4 w 94"/>
                <a:gd name="T29" fmla="*/ 10 h 98"/>
                <a:gd name="T30" fmla="*/ 6 w 94"/>
                <a:gd name="T31" fmla="*/ 2 h 98"/>
                <a:gd name="T32" fmla="*/ 46 w 94"/>
                <a:gd name="T33" fmla="*/ 0 h 98"/>
                <a:gd name="T34" fmla="*/ 66 w 94"/>
                <a:gd name="T35" fmla="*/ 14 h 98"/>
                <a:gd name="T36" fmla="*/ 76 w 94"/>
                <a:gd name="T37" fmla="*/ 6 h 98"/>
                <a:gd name="T38" fmla="*/ 90 w 94"/>
                <a:gd name="T39" fmla="*/ 12 h 98"/>
                <a:gd name="T40" fmla="*/ 94 w 94"/>
                <a:gd name="T41" fmla="*/ 40 h 98"/>
                <a:gd name="T42" fmla="*/ 84 w 94"/>
                <a:gd name="T43" fmla="*/ 62 h 98"/>
                <a:gd name="T44" fmla="*/ 92 w 94"/>
                <a:gd name="T45"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4" name="Freeform 157">
              <a:extLst>
                <a:ext uri="{FF2B5EF4-FFF2-40B4-BE49-F238E27FC236}">
                  <a16:creationId xmlns:a16="http://schemas.microsoft.com/office/drawing/2014/main" id="{765E549D-7EFE-46A8-967D-E2413B47A008}"/>
                </a:ext>
              </a:extLst>
            </p:cNvPr>
            <p:cNvSpPr>
              <a:spLocks/>
            </p:cNvSpPr>
            <p:nvPr/>
          </p:nvSpPr>
          <p:spPr bwMode="gray">
            <a:xfrm>
              <a:off x="6069320" y="4631601"/>
              <a:ext cx="47881" cy="39836"/>
            </a:xfrm>
            <a:custGeom>
              <a:avLst/>
              <a:gdLst>
                <a:gd name="T0" fmla="*/ 4 w 29"/>
                <a:gd name="T1" fmla="*/ 0 h 24"/>
                <a:gd name="T2" fmla="*/ 29 w 29"/>
                <a:gd name="T3" fmla="*/ 0 h 24"/>
                <a:gd name="T4" fmla="*/ 26 w 29"/>
                <a:gd name="T5" fmla="*/ 22 h 24"/>
                <a:gd name="T6" fmla="*/ 2 w 29"/>
                <a:gd name="T7" fmla="*/ 24 h 24"/>
                <a:gd name="T8" fmla="*/ 0 w 29"/>
                <a:gd name="T9" fmla="*/ 10 h 24"/>
                <a:gd name="T10" fmla="*/ 4 w 29"/>
                <a:gd name="T11" fmla="*/ 0 h 24"/>
              </a:gdLst>
              <a:ahLst/>
              <a:cxnLst>
                <a:cxn ang="0">
                  <a:pos x="T0" y="T1"/>
                </a:cxn>
                <a:cxn ang="0">
                  <a:pos x="T2" y="T3"/>
                </a:cxn>
                <a:cxn ang="0">
                  <a:pos x="T4" y="T5"/>
                </a:cxn>
                <a:cxn ang="0">
                  <a:pos x="T6" y="T7"/>
                </a:cxn>
                <a:cxn ang="0">
                  <a:pos x="T8" y="T9"/>
                </a:cxn>
                <a:cxn ang="0">
                  <a:pos x="T10" y="T11"/>
                </a:cxn>
              </a:cxnLst>
              <a:rect l="0" t="0" r="r" b="b"/>
              <a:pathLst>
                <a:path w="29" h="24">
                  <a:moveTo>
                    <a:pt x="4" y="0"/>
                  </a:moveTo>
                  <a:lnTo>
                    <a:pt x="29" y="0"/>
                  </a:lnTo>
                  <a:lnTo>
                    <a:pt x="26" y="22"/>
                  </a:lnTo>
                  <a:lnTo>
                    <a:pt x="2" y="24"/>
                  </a:lnTo>
                  <a:lnTo>
                    <a:pt x="0" y="1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5" name="Freeform 158">
              <a:extLst>
                <a:ext uri="{FF2B5EF4-FFF2-40B4-BE49-F238E27FC236}">
                  <a16:creationId xmlns:a16="http://schemas.microsoft.com/office/drawing/2014/main" id="{51FC3635-E051-4748-B9DE-C45CC594AEA4}"/>
                </a:ext>
              </a:extLst>
            </p:cNvPr>
            <p:cNvSpPr>
              <a:spLocks/>
            </p:cNvSpPr>
            <p:nvPr/>
          </p:nvSpPr>
          <p:spPr bwMode="gray">
            <a:xfrm>
              <a:off x="6952642" y="5010043"/>
              <a:ext cx="188222" cy="371802"/>
            </a:xfrm>
            <a:custGeom>
              <a:avLst/>
              <a:gdLst>
                <a:gd name="T0" fmla="*/ 22 w 114"/>
                <a:gd name="T1" fmla="*/ 70 h 224"/>
                <a:gd name="T2" fmla="*/ 46 w 114"/>
                <a:gd name="T3" fmla="*/ 60 h 224"/>
                <a:gd name="T4" fmla="*/ 70 w 114"/>
                <a:gd name="T5" fmla="*/ 44 h 224"/>
                <a:gd name="T6" fmla="*/ 78 w 114"/>
                <a:gd name="T7" fmla="*/ 30 h 224"/>
                <a:gd name="T8" fmla="*/ 86 w 114"/>
                <a:gd name="T9" fmla="*/ 26 h 224"/>
                <a:gd name="T10" fmla="*/ 94 w 114"/>
                <a:gd name="T11" fmla="*/ 10 h 224"/>
                <a:gd name="T12" fmla="*/ 96 w 114"/>
                <a:gd name="T13" fmla="*/ 0 h 224"/>
                <a:gd name="T14" fmla="*/ 108 w 114"/>
                <a:gd name="T15" fmla="*/ 20 h 224"/>
                <a:gd name="T16" fmla="*/ 112 w 114"/>
                <a:gd name="T17" fmla="*/ 40 h 224"/>
                <a:gd name="T18" fmla="*/ 114 w 114"/>
                <a:gd name="T19" fmla="*/ 52 h 224"/>
                <a:gd name="T20" fmla="*/ 114 w 114"/>
                <a:gd name="T21" fmla="*/ 64 h 224"/>
                <a:gd name="T22" fmla="*/ 102 w 114"/>
                <a:gd name="T23" fmla="*/ 66 h 224"/>
                <a:gd name="T24" fmla="*/ 102 w 114"/>
                <a:gd name="T25" fmla="*/ 82 h 224"/>
                <a:gd name="T26" fmla="*/ 82 w 114"/>
                <a:gd name="T27" fmla="*/ 150 h 224"/>
                <a:gd name="T28" fmla="*/ 74 w 114"/>
                <a:gd name="T29" fmla="*/ 182 h 224"/>
                <a:gd name="T30" fmla="*/ 62 w 114"/>
                <a:gd name="T31" fmla="*/ 214 h 224"/>
                <a:gd name="T32" fmla="*/ 40 w 114"/>
                <a:gd name="T33" fmla="*/ 224 h 224"/>
                <a:gd name="T34" fmla="*/ 18 w 114"/>
                <a:gd name="T35" fmla="*/ 222 h 224"/>
                <a:gd name="T36" fmla="*/ 8 w 114"/>
                <a:gd name="T37" fmla="*/ 202 h 224"/>
                <a:gd name="T38" fmla="*/ 6 w 114"/>
                <a:gd name="T39" fmla="*/ 182 h 224"/>
                <a:gd name="T40" fmla="*/ 0 w 114"/>
                <a:gd name="T41" fmla="*/ 164 h 224"/>
                <a:gd name="T42" fmla="*/ 16 w 114"/>
                <a:gd name="T43" fmla="*/ 142 h 224"/>
                <a:gd name="T44" fmla="*/ 20 w 114"/>
                <a:gd name="T45" fmla="*/ 122 h 224"/>
                <a:gd name="T46" fmla="*/ 16 w 114"/>
                <a:gd name="T47" fmla="*/ 106 h 224"/>
                <a:gd name="T48" fmla="*/ 10 w 114"/>
                <a:gd name="T49" fmla="*/ 90 h 224"/>
                <a:gd name="T50" fmla="*/ 18 w 114"/>
                <a:gd name="T51" fmla="*/ 80 h 224"/>
                <a:gd name="T52" fmla="*/ 22 w 114"/>
                <a:gd name="T53"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6" name="Freeform 159">
              <a:extLst>
                <a:ext uri="{FF2B5EF4-FFF2-40B4-BE49-F238E27FC236}">
                  <a16:creationId xmlns:a16="http://schemas.microsoft.com/office/drawing/2014/main" id="{3ABF0F2C-249D-4D11-82F8-9F33E8367543}"/>
                </a:ext>
              </a:extLst>
            </p:cNvPr>
            <p:cNvSpPr>
              <a:spLocks/>
            </p:cNvSpPr>
            <p:nvPr/>
          </p:nvSpPr>
          <p:spPr bwMode="gray">
            <a:xfrm>
              <a:off x="6255890" y="5285574"/>
              <a:ext cx="429279" cy="361843"/>
            </a:xfrm>
            <a:custGeom>
              <a:avLst/>
              <a:gdLst>
                <a:gd name="T0" fmla="*/ 0 w 260"/>
                <a:gd name="T1" fmla="*/ 108 h 218"/>
                <a:gd name="T2" fmla="*/ 2 w 260"/>
                <a:gd name="T3" fmla="*/ 104 h 218"/>
                <a:gd name="T4" fmla="*/ 6 w 260"/>
                <a:gd name="T5" fmla="*/ 102 h 218"/>
                <a:gd name="T6" fmla="*/ 8 w 260"/>
                <a:gd name="T7" fmla="*/ 102 h 218"/>
                <a:gd name="T8" fmla="*/ 14 w 260"/>
                <a:gd name="T9" fmla="*/ 110 h 218"/>
                <a:gd name="T10" fmla="*/ 22 w 260"/>
                <a:gd name="T11" fmla="*/ 114 h 218"/>
                <a:gd name="T12" fmla="*/ 38 w 260"/>
                <a:gd name="T13" fmla="*/ 114 h 218"/>
                <a:gd name="T14" fmla="*/ 54 w 260"/>
                <a:gd name="T15" fmla="*/ 104 h 218"/>
                <a:gd name="T16" fmla="*/ 54 w 260"/>
                <a:gd name="T17" fmla="*/ 46 h 218"/>
                <a:gd name="T18" fmla="*/ 66 w 260"/>
                <a:gd name="T19" fmla="*/ 58 h 218"/>
                <a:gd name="T20" fmla="*/ 66 w 260"/>
                <a:gd name="T21" fmla="*/ 78 h 218"/>
                <a:gd name="T22" fmla="*/ 82 w 260"/>
                <a:gd name="T23" fmla="*/ 78 h 218"/>
                <a:gd name="T24" fmla="*/ 96 w 260"/>
                <a:gd name="T25" fmla="*/ 66 h 218"/>
                <a:gd name="T26" fmla="*/ 100 w 260"/>
                <a:gd name="T27" fmla="*/ 54 h 218"/>
                <a:gd name="T28" fmla="*/ 110 w 260"/>
                <a:gd name="T29" fmla="*/ 54 h 218"/>
                <a:gd name="T30" fmla="*/ 120 w 260"/>
                <a:gd name="T31" fmla="*/ 62 h 218"/>
                <a:gd name="T32" fmla="*/ 140 w 260"/>
                <a:gd name="T33" fmla="*/ 60 h 218"/>
                <a:gd name="T34" fmla="*/ 148 w 260"/>
                <a:gd name="T35" fmla="*/ 46 h 218"/>
                <a:gd name="T36" fmla="*/ 186 w 260"/>
                <a:gd name="T37" fmla="*/ 6 h 218"/>
                <a:gd name="T38" fmla="*/ 196 w 260"/>
                <a:gd name="T39" fmla="*/ 6 h 218"/>
                <a:gd name="T40" fmla="*/ 198 w 260"/>
                <a:gd name="T41" fmla="*/ 0 h 218"/>
                <a:gd name="T42" fmla="*/ 228 w 260"/>
                <a:gd name="T43" fmla="*/ 2 h 218"/>
                <a:gd name="T44" fmla="*/ 236 w 260"/>
                <a:gd name="T45" fmla="*/ 8 h 218"/>
                <a:gd name="T46" fmla="*/ 241 w 260"/>
                <a:gd name="T47" fmla="*/ 31 h 218"/>
                <a:gd name="T48" fmla="*/ 241 w 260"/>
                <a:gd name="T49" fmla="*/ 55 h 218"/>
                <a:gd name="T50" fmla="*/ 217 w 260"/>
                <a:gd name="T51" fmla="*/ 69 h 218"/>
                <a:gd name="T52" fmla="*/ 227 w 260"/>
                <a:gd name="T53" fmla="*/ 93 h 218"/>
                <a:gd name="T54" fmla="*/ 260 w 260"/>
                <a:gd name="T55" fmla="*/ 80 h 218"/>
                <a:gd name="T56" fmla="*/ 254 w 260"/>
                <a:gd name="T57" fmla="*/ 90 h 218"/>
                <a:gd name="T58" fmla="*/ 254 w 260"/>
                <a:gd name="T59" fmla="*/ 104 h 218"/>
                <a:gd name="T60" fmla="*/ 246 w 260"/>
                <a:gd name="T61" fmla="*/ 110 h 218"/>
                <a:gd name="T62" fmla="*/ 230 w 260"/>
                <a:gd name="T63" fmla="*/ 130 h 218"/>
                <a:gd name="T64" fmla="*/ 224 w 260"/>
                <a:gd name="T65" fmla="*/ 142 h 218"/>
                <a:gd name="T66" fmla="*/ 210 w 260"/>
                <a:gd name="T67" fmla="*/ 160 h 218"/>
                <a:gd name="T68" fmla="*/ 188 w 260"/>
                <a:gd name="T69" fmla="*/ 176 h 218"/>
                <a:gd name="T70" fmla="*/ 164 w 260"/>
                <a:gd name="T71" fmla="*/ 198 h 218"/>
                <a:gd name="T72" fmla="*/ 142 w 260"/>
                <a:gd name="T73" fmla="*/ 202 h 218"/>
                <a:gd name="T74" fmla="*/ 128 w 260"/>
                <a:gd name="T75" fmla="*/ 208 h 218"/>
                <a:gd name="T76" fmla="*/ 110 w 260"/>
                <a:gd name="T77" fmla="*/ 206 h 218"/>
                <a:gd name="T78" fmla="*/ 88 w 260"/>
                <a:gd name="T79" fmla="*/ 206 h 218"/>
                <a:gd name="T80" fmla="*/ 70 w 260"/>
                <a:gd name="T81" fmla="*/ 212 h 218"/>
                <a:gd name="T82" fmla="*/ 50 w 260"/>
                <a:gd name="T83" fmla="*/ 218 h 218"/>
                <a:gd name="T84" fmla="*/ 34 w 260"/>
                <a:gd name="T85" fmla="*/ 210 h 218"/>
                <a:gd name="T86" fmla="*/ 28 w 260"/>
                <a:gd name="T87" fmla="*/ 198 h 218"/>
                <a:gd name="T88" fmla="*/ 20 w 260"/>
                <a:gd name="T89" fmla="*/ 184 h 218"/>
                <a:gd name="T90" fmla="*/ 30 w 260"/>
                <a:gd name="T91" fmla="*/ 172 h 218"/>
                <a:gd name="T92" fmla="*/ 22 w 260"/>
                <a:gd name="T93" fmla="*/ 158 h 218"/>
                <a:gd name="T94" fmla="*/ 12 w 260"/>
                <a:gd name="T95" fmla="*/ 144 h 218"/>
                <a:gd name="T96" fmla="*/ 6 w 260"/>
                <a:gd name="T97" fmla="*/ 122 h 218"/>
                <a:gd name="T98" fmla="*/ 0 w 260"/>
                <a:gd name="T99" fmla="*/ 1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1" y="31"/>
                  </a:lnTo>
                  <a:lnTo>
                    <a:pt x="241" y="55"/>
                  </a:lnTo>
                  <a:lnTo>
                    <a:pt x="217" y="69"/>
                  </a:lnTo>
                  <a:lnTo>
                    <a:pt x="227" y="93"/>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7" name="Freeform 160">
              <a:extLst>
                <a:ext uri="{FF2B5EF4-FFF2-40B4-BE49-F238E27FC236}">
                  <a16:creationId xmlns:a16="http://schemas.microsoft.com/office/drawing/2014/main" id="{93A587C1-116A-4277-BE5C-D647CC3C6DA7}"/>
                </a:ext>
              </a:extLst>
            </p:cNvPr>
            <p:cNvSpPr>
              <a:spLocks/>
            </p:cNvSpPr>
            <p:nvPr/>
          </p:nvSpPr>
          <p:spPr bwMode="gray">
            <a:xfrm>
              <a:off x="6483737" y="5112952"/>
              <a:ext cx="198128" cy="175942"/>
            </a:xfrm>
            <a:custGeom>
              <a:avLst/>
              <a:gdLst>
                <a:gd name="T0" fmla="*/ 60 w 120"/>
                <a:gd name="T1" fmla="*/ 104 h 106"/>
                <a:gd name="T2" fmla="*/ 58 w 120"/>
                <a:gd name="T3" fmla="*/ 98 h 106"/>
                <a:gd name="T4" fmla="*/ 44 w 120"/>
                <a:gd name="T5" fmla="*/ 96 h 106"/>
                <a:gd name="T6" fmla="*/ 36 w 120"/>
                <a:gd name="T7" fmla="*/ 76 h 106"/>
                <a:gd name="T8" fmla="*/ 12 w 120"/>
                <a:gd name="T9" fmla="*/ 64 h 106"/>
                <a:gd name="T10" fmla="*/ 8 w 120"/>
                <a:gd name="T11" fmla="*/ 48 h 106"/>
                <a:gd name="T12" fmla="*/ 0 w 120"/>
                <a:gd name="T13" fmla="*/ 36 h 106"/>
                <a:gd name="T14" fmla="*/ 28 w 120"/>
                <a:gd name="T15" fmla="*/ 34 h 106"/>
                <a:gd name="T16" fmla="*/ 42 w 120"/>
                <a:gd name="T17" fmla="*/ 16 h 106"/>
                <a:gd name="T18" fmla="*/ 54 w 120"/>
                <a:gd name="T19" fmla="*/ 14 h 106"/>
                <a:gd name="T20" fmla="*/ 62 w 120"/>
                <a:gd name="T21" fmla="*/ 0 h 106"/>
                <a:gd name="T22" fmla="*/ 78 w 120"/>
                <a:gd name="T23" fmla="*/ 0 h 106"/>
                <a:gd name="T24" fmla="*/ 118 w 120"/>
                <a:gd name="T25" fmla="*/ 14 h 106"/>
                <a:gd name="T26" fmla="*/ 120 w 120"/>
                <a:gd name="T27" fmla="*/ 42 h 106"/>
                <a:gd name="T28" fmla="*/ 120 w 120"/>
                <a:gd name="T29" fmla="*/ 72 h 106"/>
                <a:gd name="T30" fmla="*/ 112 w 120"/>
                <a:gd name="T31" fmla="*/ 90 h 106"/>
                <a:gd name="T32" fmla="*/ 90 w 120"/>
                <a:gd name="T33" fmla="*/ 106 h 106"/>
                <a:gd name="T34" fmla="*/ 60 w 120"/>
                <a:gd name="T35"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8" name="Freeform 161">
              <a:extLst>
                <a:ext uri="{FF2B5EF4-FFF2-40B4-BE49-F238E27FC236}">
                  <a16:creationId xmlns:a16="http://schemas.microsoft.com/office/drawing/2014/main" id="{C7C29C65-876F-4664-B8B0-3C5C2AD4DABB}"/>
                </a:ext>
              </a:extLst>
            </p:cNvPr>
            <p:cNvSpPr>
              <a:spLocks/>
            </p:cNvSpPr>
            <p:nvPr/>
          </p:nvSpPr>
          <p:spPr bwMode="gray">
            <a:xfrm>
              <a:off x="6345047" y="5172706"/>
              <a:ext cx="237754" cy="242335"/>
            </a:xfrm>
            <a:custGeom>
              <a:avLst/>
              <a:gdLst>
                <a:gd name="T0" fmla="*/ 0 w 144"/>
                <a:gd name="T1" fmla="*/ 114 h 146"/>
                <a:gd name="T2" fmla="*/ 0 w 144"/>
                <a:gd name="T3" fmla="*/ 66 h 146"/>
                <a:gd name="T4" fmla="*/ 14 w 144"/>
                <a:gd name="T5" fmla="*/ 66 h 146"/>
                <a:gd name="T6" fmla="*/ 16 w 144"/>
                <a:gd name="T7" fmla="*/ 4 h 146"/>
                <a:gd name="T8" fmla="*/ 50 w 144"/>
                <a:gd name="T9" fmla="*/ 0 h 146"/>
                <a:gd name="T10" fmla="*/ 56 w 144"/>
                <a:gd name="T11" fmla="*/ 8 h 146"/>
                <a:gd name="T12" fmla="*/ 84 w 144"/>
                <a:gd name="T13" fmla="*/ 0 h 146"/>
                <a:gd name="T14" fmla="*/ 92 w 144"/>
                <a:gd name="T15" fmla="*/ 12 h 146"/>
                <a:gd name="T16" fmla="*/ 96 w 144"/>
                <a:gd name="T17" fmla="*/ 28 h 146"/>
                <a:gd name="T18" fmla="*/ 120 w 144"/>
                <a:gd name="T19" fmla="*/ 40 h 146"/>
                <a:gd name="T20" fmla="*/ 128 w 144"/>
                <a:gd name="T21" fmla="*/ 60 h 146"/>
                <a:gd name="T22" fmla="*/ 142 w 144"/>
                <a:gd name="T23" fmla="*/ 62 h 146"/>
                <a:gd name="T24" fmla="*/ 144 w 144"/>
                <a:gd name="T25" fmla="*/ 70 h 146"/>
                <a:gd name="T26" fmla="*/ 142 w 144"/>
                <a:gd name="T27" fmla="*/ 74 h 146"/>
                <a:gd name="T28" fmla="*/ 132 w 144"/>
                <a:gd name="T29" fmla="*/ 74 h 146"/>
                <a:gd name="T30" fmla="*/ 94 w 144"/>
                <a:gd name="T31" fmla="*/ 114 h 146"/>
                <a:gd name="T32" fmla="*/ 86 w 144"/>
                <a:gd name="T33" fmla="*/ 128 h 146"/>
                <a:gd name="T34" fmla="*/ 66 w 144"/>
                <a:gd name="T35" fmla="*/ 130 h 146"/>
                <a:gd name="T36" fmla="*/ 56 w 144"/>
                <a:gd name="T37" fmla="*/ 122 h 146"/>
                <a:gd name="T38" fmla="*/ 46 w 144"/>
                <a:gd name="T39" fmla="*/ 122 h 146"/>
                <a:gd name="T40" fmla="*/ 42 w 144"/>
                <a:gd name="T41" fmla="*/ 134 h 146"/>
                <a:gd name="T42" fmla="*/ 28 w 144"/>
                <a:gd name="T43" fmla="*/ 146 h 146"/>
                <a:gd name="T44" fmla="*/ 12 w 144"/>
                <a:gd name="T45" fmla="*/ 146 h 146"/>
                <a:gd name="T46" fmla="*/ 12 w 144"/>
                <a:gd name="T47" fmla="*/ 126 h 146"/>
                <a:gd name="T48" fmla="*/ 0 w 144"/>
                <a:gd name="T49" fmla="*/ 1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69" name="Freeform 162">
              <a:extLst>
                <a:ext uri="{FF2B5EF4-FFF2-40B4-BE49-F238E27FC236}">
                  <a16:creationId xmlns:a16="http://schemas.microsoft.com/office/drawing/2014/main" id="{1F752715-F5EF-4269-A7CC-95EFD3F93AE7}"/>
                </a:ext>
              </a:extLst>
            </p:cNvPr>
            <p:cNvSpPr>
              <a:spLocks/>
            </p:cNvSpPr>
            <p:nvPr/>
          </p:nvSpPr>
          <p:spPr bwMode="gray">
            <a:xfrm>
              <a:off x="6137013" y="5156107"/>
              <a:ext cx="234452" cy="318687"/>
            </a:xfrm>
            <a:custGeom>
              <a:avLst/>
              <a:gdLst>
                <a:gd name="T0" fmla="*/ 0 w 142"/>
                <a:gd name="T1" fmla="*/ 0 h 192"/>
                <a:gd name="T2" fmla="*/ 98 w 142"/>
                <a:gd name="T3" fmla="*/ 0 h 192"/>
                <a:gd name="T4" fmla="*/ 106 w 142"/>
                <a:gd name="T5" fmla="*/ 6 h 192"/>
                <a:gd name="T6" fmla="*/ 134 w 142"/>
                <a:gd name="T7" fmla="*/ 8 h 192"/>
                <a:gd name="T8" fmla="*/ 142 w 142"/>
                <a:gd name="T9" fmla="*/ 14 h 192"/>
                <a:gd name="T10" fmla="*/ 140 w 142"/>
                <a:gd name="T11" fmla="*/ 76 h 192"/>
                <a:gd name="T12" fmla="*/ 126 w 142"/>
                <a:gd name="T13" fmla="*/ 76 h 192"/>
                <a:gd name="T14" fmla="*/ 126 w 142"/>
                <a:gd name="T15" fmla="*/ 182 h 192"/>
                <a:gd name="T16" fmla="*/ 110 w 142"/>
                <a:gd name="T17" fmla="*/ 192 h 192"/>
                <a:gd name="T18" fmla="*/ 94 w 142"/>
                <a:gd name="T19" fmla="*/ 192 h 192"/>
                <a:gd name="T20" fmla="*/ 86 w 142"/>
                <a:gd name="T21" fmla="*/ 188 h 192"/>
                <a:gd name="T22" fmla="*/ 80 w 142"/>
                <a:gd name="T23" fmla="*/ 180 h 192"/>
                <a:gd name="T24" fmla="*/ 72 w 142"/>
                <a:gd name="T25" fmla="*/ 186 h 192"/>
                <a:gd name="T26" fmla="*/ 52 w 142"/>
                <a:gd name="T27" fmla="*/ 164 h 192"/>
                <a:gd name="T28" fmla="*/ 44 w 142"/>
                <a:gd name="T29" fmla="*/ 126 h 192"/>
                <a:gd name="T30" fmla="*/ 38 w 142"/>
                <a:gd name="T31" fmla="*/ 114 h 192"/>
                <a:gd name="T32" fmla="*/ 38 w 142"/>
                <a:gd name="T33" fmla="*/ 82 h 192"/>
                <a:gd name="T34" fmla="*/ 12 w 142"/>
                <a:gd name="T35" fmla="*/ 36 h 192"/>
                <a:gd name="T36" fmla="*/ 0 w 142"/>
                <a:gd name="T37" fmla="*/ 16 h 192"/>
                <a:gd name="T38" fmla="*/ 0 w 142"/>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0" name="Freeform 163">
              <a:extLst>
                <a:ext uri="{FF2B5EF4-FFF2-40B4-BE49-F238E27FC236}">
                  <a16:creationId xmlns:a16="http://schemas.microsoft.com/office/drawing/2014/main" id="{8F990D2E-6834-45E3-BF3A-F61C3FC4777A}"/>
                </a:ext>
              </a:extLst>
            </p:cNvPr>
            <p:cNvSpPr>
              <a:spLocks/>
            </p:cNvSpPr>
            <p:nvPr/>
          </p:nvSpPr>
          <p:spPr bwMode="gray">
            <a:xfrm>
              <a:off x="6619125" y="4970207"/>
              <a:ext cx="267473" cy="448154"/>
            </a:xfrm>
            <a:custGeom>
              <a:avLst/>
              <a:gdLst>
                <a:gd name="T0" fmla="*/ 0 w 162"/>
                <a:gd name="T1" fmla="*/ 88 h 270"/>
                <a:gd name="T2" fmla="*/ 0 w 162"/>
                <a:gd name="T3" fmla="*/ 72 h 270"/>
                <a:gd name="T4" fmla="*/ 50 w 162"/>
                <a:gd name="T5" fmla="*/ 64 h 270"/>
                <a:gd name="T6" fmla="*/ 66 w 162"/>
                <a:gd name="T7" fmla="*/ 64 h 270"/>
                <a:gd name="T8" fmla="*/ 64 w 162"/>
                <a:gd name="T9" fmla="*/ 94 h 270"/>
                <a:gd name="T10" fmla="*/ 76 w 162"/>
                <a:gd name="T11" fmla="*/ 106 h 270"/>
                <a:gd name="T12" fmla="*/ 86 w 162"/>
                <a:gd name="T13" fmla="*/ 92 h 270"/>
                <a:gd name="T14" fmla="*/ 84 w 162"/>
                <a:gd name="T15" fmla="*/ 64 h 270"/>
                <a:gd name="T16" fmla="*/ 70 w 162"/>
                <a:gd name="T17" fmla="*/ 48 h 270"/>
                <a:gd name="T18" fmla="*/ 64 w 162"/>
                <a:gd name="T19" fmla="*/ 32 h 270"/>
                <a:gd name="T20" fmla="*/ 68 w 162"/>
                <a:gd name="T21" fmla="*/ 16 h 270"/>
                <a:gd name="T22" fmla="*/ 90 w 162"/>
                <a:gd name="T23" fmla="*/ 18 h 270"/>
                <a:gd name="T24" fmla="*/ 116 w 162"/>
                <a:gd name="T25" fmla="*/ 20 h 270"/>
                <a:gd name="T26" fmla="*/ 142 w 162"/>
                <a:gd name="T27" fmla="*/ 10 h 270"/>
                <a:gd name="T28" fmla="*/ 158 w 162"/>
                <a:gd name="T29" fmla="*/ 0 h 270"/>
                <a:gd name="T30" fmla="*/ 158 w 162"/>
                <a:gd name="T31" fmla="*/ 40 h 270"/>
                <a:gd name="T32" fmla="*/ 162 w 162"/>
                <a:gd name="T33" fmla="*/ 80 h 270"/>
                <a:gd name="T34" fmla="*/ 144 w 162"/>
                <a:gd name="T35" fmla="*/ 98 h 270"/>
                <a:gd name="T36" fmla="*/ 112 w 162"/>
                <a:gd name="T37" fmla="*/ 118 h 270"/>
                <a:gd name="T38" fmla="*/ 76 w 162"/>
                <a:gd name="T39" fmla="*/ 150 h 270"/>
                <a:gd name="T40" fmla="*/ 68 w 162"/>
                <a:gd name="T41" fmla="*/ 154 h 270"/>
                <a:gd name="T42" fmla="*/ 70 w 162"/>
                <a:gd name="T43" fmla="*/ 168 h 270"/>
                <a:gd name="T44" fmla="*/ 80 w 162"/>
                <a:gd name="T45" fmla="*/ 196 h 270"/>
                <a:gd name="T46" fmla="*/ 76 w 162"/>
                <a:gd name="T47" fmla="*/ 228 h 270"/>
                <a:gd name="T48" fmla="*/ 38 w 162"/>
                <a:gd name="T49" fmla="*/ 248 h 270"/>
                <a:gd name="T50" fmla="*/ 34 w 162"/>
                <a:gd name="T51" fmla="*/ 256 h 270"/>
                <a:gd name="T52" fmla="*/ 38 w 162"/>
                <a:gd name="T53" fmla="*/ 264 h 270"/>
                <a:gd name="T54" fmla="*/ 40 w 162"/>
                <a:gd name="T55" fmla="*/ 270 h 270"/>
                <a:gd name="T56" fmla="*/ 24 w 162"/>
                <a:gd name="T57" fmla="*/ 268 h 270"/>
                <a:gd name="T58" fmla="*/ 24 w 162"/>
                <a:gd name="T59" fmla="*/ 258 h 270"/>
                <a:gd name="T60" fmla="*/ 24 w 162"/>
                <a:gd name="T61" fmla="*/ 222 h 270"/>
                <a:gd name="T62" fmla="*/ 16 w 162"/>
                <a:gd name="T63" fmla="*/ 198 h 270"/>
                <a:gd name="T64" fmla="*/ 8 w 162"/>
                <a:gd name="T65" fmla="*/ 192 h 270"/>
                <a:gd name="T66" fmla="*/ 30 w 162"/>
                <a:gd name="T67" fmla="*/ 176 h 270"/>
                <a:gd name="T68" fmla="*/ 38 w 162"/>
                <a:gd name="T69" fmla="*/ 158 h 270"/>
                <a:gd name="T70" fmla="*/ 38 w 162"/>
                <a:gd name="T71" fmla="*/ 128 h 270"/>
                <a:gd name="T72" fmla="*/ 36 w 162"/>
                <a:gd name="T73" fmla="*/ 100 h 270"/>
                <a:gd name="T74" fmla="*/ 0 w 162"/>
                <a:gd name="T75"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1" name="Freeform 164">
              <a:extLst>
                <a:ext uri="{FF2B5EF4-FFF2-40B4-BE49-F238E27FC236}">
                  <a16:creationId xmlns:a16="http://schemas.microsoft.com/office/drawing/2014/main" id="{725F01C9-B993-4486-907D-1B08B80A7D0C}"/>
                </a:ext>
              </a:extLst>
            </p:cNvPr>
            <p:cNvSpPr>
              <a:spLocks/>
            </p:cNvSpPr>
            <p:nvPr/>
          </p:nvSpPr>
          <p:spPr bwMode="gray">
            <a:xfrm>
              <a:off x="6678564" y="4946970"/>
              <a:ext cx="82553" cy="199179"/>
            </a:xfrm>
            <a:custGeom>
              <a:avLst/>
              <a:gdLst>
                <a:gd name="T0" fmla="*/ 4 w 50"/>
                <a:gd name="T1" fmla="*/ 50 h 120"/>
                <a:gd name="T2" fmla="*/ 10 w 50"/>
                <a:gd name="T3" fmla="*/ 44 h 120"/>
                <a:gd name="T4" fmla="*/ 12 w 50"/>
                <a:gd name="T5" fmla="*/ 18 h 120"/>
                <a:gd name="T6" fmla="*/ 14 w 50"/>
                <a:gd name="T7" fmla="*/ 14 h 120"/>
                <a:gd name="T8" fmla="*/ 8 w 50"/>
                <a:gd name="T9" fmla="*/ 0 h 120"/>
                <a:gd name="T10" fmla="*/ 22 w 50"/>
                <a:gd name="T11" fmla="*/ 0 h 120"/>
                <a:gd name="T12" fmla="*/ 30 w 50"/>
                <a:gd name="T13" fmla="*/ 12 h 120"/>
                <a:gd name="T14" fmla="*/ 32 w 50"/>
                <a:gd name="T15" fmla="*/ 30 h 120"/>
                <a:gd name="T16" fmla="*/ 28 w 50"/>
                <a:gd name="T17" fmla="*/ 46 h 120"/>
                <a:gd name="T18" fmla="*/ 34 w 50"/>
                <a:gd name="T19" fmla="*/ 62 h 120"/>
                <a:gd name="T20" fmla="*/ 48 w 50"/>
                <a:gd name="T21" fmla="*/ 78 h 120"/>
                <a:gd name="T22" fmla="*/ 50 w 50"/>
                <a:gd name="T23" fmla="*/ 106 h 120"/>
                <a:gd name="T24" fmla="*/ 40 w 50"/>
                <a:gd name="T25" fmla="*/ 120 h 120"/>
                <a:gd name="T26" fmla="*/ 28 w 50"/>
                <a:gd name="T27" fmla="*/ 108 h 120"/>
                <a:gd name="T28" fmla="*/ 30 w 50"/>
                <a:gd name="T29" fmla="*/ 78 h 120"/>
                <a:gd name="T30" fmla="*/ 10 w 50"/>
                <a:gd name="T31" fmla="*/ 78 h 120"/>
                <a:gd name="T32" fmla="*/ 0 w 50"/>
                <a:gd name="T33" fmla="*/ 64 h 120"/>
                <a:gd name="T34" fmla="*/ 4 w 50"/>
                <a:gd name="T35" fmla="*/ 5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2" name="Freeform 165">
              <a:extLst>
                <a:ext uri="{FF2B5EF4-FFF2-40B4-BE49-F238E27FC236}">
                  <a16:creationId xmlns:a16="http://schemas.microsoft.com/office/drawing/2014/main" id="{47EABC7C-203D-4BE2-B3DD-58753365DD7B}"/>
                </a:ext>
              </a:extLst>
            </p:cNvPr>
            <p:cNvSpPr>
              <a:spLocks/>
            </p:cNvSpPr>
            <p:nvPr/>
          </p:nvSpPr>
          <p:spPr bwMode="gray">
            <a:xfrm>
              <a:off x="6397882" y="4913772"/>
              <a:ext cx="303797" cy="258933"/>
            </a:xfrm>
            <a:custGeom>
              <a:avLst/>
              <a:gdLst>
                <a:gd name="T0" fmla="*/ 52 w 184"/>
                <a:gd name="T1" fmla="*/ 156 h 156"/>
                <a:gd name="T2" fmla="*/ 46 w 184"/>
                <a:gd name="T3" fmla="*/ 150 h 156"/>
                <a:gd name="T4" fmla="*/ 20 w 184"/>
                <a:gd name="T5" fmla="*/ 148 h 156"/>
                <a:gd name="T6" fmla="*/ 2 w 184"/>
                <a:gd name="T7" fmla="*/ 128 h 156"/>
                <a:gd name="T8" fmla="*/ 0 w 184"/>
                <a:gd name="T9" fmla="*/ 76 h 156"/>
                <a:gd name="T10" fmla="*/ 30 w 184"/>
                <a:gd name="T11" fmla="*/ 76 h 156"/>
                <a:gd name="T12" fmla="*/ 30 w 184"/>
                <a:gd name="T13" fmla="*/ 42 h 156"/>
                <a:gd name="T14" fmla="*/ 48 w 184"/>
                <a:gd name="T15" fmla="*/ 50 h 156"/>
                <a:gd name="T16" fmla="*/ 68 w 184"/>
                <a:gd name="T17" fmla="*/ 58 h 156"/>
                <a:gd name="T18" fmla="*/ 82 w 184"/>
                <a:gd name="T19" fmla="*/ 52 h 156"/>
                <a:gd name="T20" fmla="*/ 90 w 184"/>
                <a:gd name="T21" fmla="*/ 64 h 156"/>
                <a:gd name="T22" fmla="*/ 102 w 184"/>
                <a:gd name="T23" fmla="*/ 70 h 156"/>
                <a:gd name="T24" fmla="*/ 110 w 184"/>
                <a:gd name="T25" fmla="*/ 82 h 156"/>
                <a:gd name="T26" fmla="*/ 124 w 184"/>
                <a:gd name="T27" fmla="*/ 82 h 156"/>
                <a:gd name="T28" fmla="*/ 124 w 184"/>
                <a:gd name="T29" fmla="*/ 64 h 156"/>
                <a:gd name="T30" fmla="*/ 110 w 184"/>
                <a:gd name="T31" fmla="*/ 58 h 156"/>
                <a:gd name="T32" fmla="*/ 100 w 184"/>
                <a:gd name="T33" fmla="*/ 48 h 156"/>
                <a:gd name="T34" fmla="*/ 104 w 184"/>
                <a:gd name="T35" fmla="*/ 26 h 156"/>
                <a:gd name="T36" fmla="*/ 102 w 184"/>
                <a:gd name="T37" fmla="*/ 8 h 156"/>
                <a:gd name="T38" fmla="*/ 118 w 184"/>
                <a:gd name="T39" fmla="*/ 0 h 156"/>
                <a:gd name="T40" fmla="*/ 136 w 184"/>
                <a:gd name="T41" fmla="*/ 0 h 156"/>
                <a:gd name="T42" fmla="*/ 178 w 184"/>
                <a:gd name="T43" fmla="*/ 20 h 156"/>
                <a:gd name="T44" fmla="*/ 184 w 184"/>
                <a:gd name="T45" fmla="*/ 34 h 156"/>
                <a:gd name="T46" fmla="*/ 180 w 184"/>
                <a:gd name="T47" fmla="*/ 40 h 156"/>
                <a:gd name="T48" fmla="*/ 180 w 184"/>
                <a:gd name="T49" fmla="*/ 64 h 156"/>
                <a:gd name="T50" fmla="*/ 174 w 184"/>
                <a:gd name="T51" fmla="*/ 70 h 156"/>
                <a:gd name="T52" fmla="*/ 170 w 184"/>
                <a:gd name="T53" fmla="*/ 84 h 156"/>
                <a:gd name="T54" fmla="*/ 180 w 184"/>
                <a:gd name="T55" fmla="*/ 98 h 156"/>
                <a:gd name="T56" fmla="*/ 134 w 184"/>
                <a:gd name="T57" fmla="*/ 106 h 156"/>
                <a:gd name="T58" fmla="*/ 134 w 184"/>
                <a:gd name="T59" fmla="*/ 122 h 156"/>
                <a:gd name="T60" fmla="*/ 114 w 184"/>
                <a:gd name="T61" fmla="*/ 120 h 156"/>
                <a:gd name="T62" fmla="*/ 106 w 184"/>
                <a:gd name="T63" fmla="*/ 134 h 156"/>
                <a:gd name="T64" fmla="*/ 94 w 184"/>
                <a:gd name="T65" fmla="*/ 136 h 156"/>
                <a:gd name="T66" fmla="*/ 80 w 184"/>
                <a:gd name="T67" fmla="*/ 154 h 156"/>
                <a:gd name="T68" fmla="*/ 52 w 184"/>
                <a:gd name="T6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3" name="Freeform 166">
              <a:extLst>
                <a:ext uri="{FF2B5EF4-FFF2-40B4-BE49-F238E27FC236}">
                  <a16:creationId xmlns:a16="http://schemas.microsoft.com/office/drawing/2014/main" id="{77C713E0-297D-4506-878B-E0CB2A1B71F7}"/>
                </a:ext>
              </a:extLst>
            </p:cNvPr>
            <p:cNvSpPr>
              <a:spLocks/>
            </p:cNvSpPr>
            <p:nvPr/>
          </p:nvSpPr>
          <p:spPr bwMode="gray">
            <a:xfrm>
              <a:off x="6592707" y="4721233"/>
              <a:ext cx="287287" cy="282171"/>
            </a:xfrm>
            <a:custGeom>
              <a:avLst/>
              <a:gdLst>
                <a:gd name="T0" fmla="*/ 18 w 174"/>
                <a:gd name="T1" fmla="*/ 116 h 170"/>
                <a:gd name="T2" fmla="*/ 16 w 174"/>
                <a:gd name="T3" fmla="*/ 100 h 170"/>
                <a:gd name="T4" fmla="*/ 2 w 174"/>
                <a:gd name="T5" fmla="*/ 82 h 170"/>
                <a:gd name="T6" fmla="*/ 0 w 174"/>
                <a:gd name="T7" fmla="*/ 56 h 170"/>
                <a:gd name="T8" fmla="*/ 20 w 174"/>
                <a:gd name="T9" fmla="*/ 34 h 170"/>
                <a:gd name="T10" fmla="*/ 16 w 174"/>
                <a:gd name="T11" fmla="*/ 20 h 170"/>
                <a:gd name="T12" fmla="*/ 22 w 174"/>
                <a:gd name="T13" fmla="*/ 12 h 170"/>
                <a:gd name="T14" fmla="*/ 16 w 174"/>
                <a:gd name="T15" fmla="*/ 0 h 170"/>
                <a:gd name="T16" fmla="*/ 38 w 174"/>
                <a:gd name="T17" fmla="*/ 0 h 170"/>
                <a:gd name="T18" fmla="*/ 76 w 174"/>
                <a:gd name="T19" fmla="*/ 2 h 170"/>
                <a:gd name="T20" fmla="*/ 128 w 174"/>
                <a:gd name="T21" fmla="*/ 30 h 170"/>
                <a:gd name="T22" fmla="*/ 132 w 174"/>
                <a:gd name="T23" fmla="*/ 40 h 170"/>
                <a:gd name="T24" fmla="*/ 156 w 174"/>
                <a:gd name="T25" fmla="*/ 58 h 170"/>
                <a:gd name="T26" fmla="*/ 150 w 174"/>
                <a:gd name="T27" fmla="*/ 72 h 170"/>
                <a:gd name="T28" fmla="*/ 148 w 174"/>
                <a:gd name="T29" fmla="*/ 86 h 170"/>
                <a:gd name="T30" fmla="*/ 156 w 174"/>
                <a:gd name="T31" fmla="*/ 98 h 170"/>
                <a:gd name="T32" fmla="*/ 156 w 174"/>
                <a:gd name="T33" fmla="*/ 126 h 170"/>
                <a:gd name="T34" fmla="*/ 174 w 174"/>
                <a:gd name="T35" fmla="*/ 150 h 170"/>
                <a:gd name="T36" fmla="*/ 158 w 174"/>
                <a:gd name="T37" fmla="*/ 160 h 170"/>
                <a:gd name="T38" fmla="*/ 132 w 174"/>
                <a:gd name="T39" fmla="*/ 170 h 170"/>
                <a:gd name="T40" fmla="*/ 84 w 174"/>
                <a:gd name="T41" fmla="*/ 166 h 170"/>
                <a:gd name="T42" fmla="*/ 82 w 174"/>
                <a:gd name="T43" fmla="*/ 148 h 170"/>
                <a:gd name="T44" fmla="*/ 74 w 174"/>
                <a:gd name="T45" fmla="*/ 136 h 170"/>
                <a:gd name="T46" fmla="*/ 60 w 174"/>
                <a:gd name="T47" fmla="*/ 136 h 170"/>
                <a:gd name="T48" fmla="*/ 18 w 174"/>
                <a:gd name="T49" fmla="*/ 11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4" name="Freeform 167">
              <a:extLst>
                <a:ext uri="{FF2B5EF4-FFF2-40B4-BE49-F238E27FC236}">
                  <a16:creationId xmlns:a16="http://schemas.microsoft.com/office/drawing/2014/main" id="{CC53B25D-A590-408D-B22B-C994774C946E}"/>
                </a:ext>
              </a:extLst>
            </p:cNvPr>
            <p:cNvSpPr>
              <a:spLocks/>
            </p:cNvSpPr>
            <p:nvPr/>
          </p:nvSpPr>
          <p:spPr bwMode="gray">
            <a:xfrm>
              <a:off x="6589406" y="4754428"/>
              <a:ext cx="36323" cy="59754"/>
            </a:xfrm>
            <a:custGeom>
              <a:avLst/>
              <a:gdLst>
                <a:gd name="T0" fmla="*/ 18 w 22"/>
                <a:gd name="T1" fmla="*/ 0 h 36"/>
                <a:gd name="T2" fmla="*/ 10 w 22"/>
                <a:gd name="T3" fmla="*/ 2 h 36"/>
                <a:gd name="T4" fmla="*/ 0 w 22"/>
                <a:gd name="T5" fmla="*/ 12 h 36"/>
                <a:gd name="T6" fmla="*/ 2 w 22"/>
                <a:gd name="T7" fmla="*/ 36 h 36"/>
                <a:gd name="T8" fmla="*/ 22 w 22"/>
                <a:gd name="T9" fmla="*/ 14 h 36"/>
                <a:gd name="T10" fmla="*/ 18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8" y="0"/>
                  </a:moveTo>
                  <a:lnTo>
                    <a:pt x="10" y="2"/>
                  </a:lnTo>
                  <a:lnTo>
                    <a:pt x="0" y="12"/>
                  </a:lnTo>
                  <a:lnTo>
                    <a:pt x="2" y="36"/>
                  </a:lnTo>
                  <a:lnTo>
                    <a:pt x="22" y="14"/>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5" name="Freeform 168">
              <a:extLst>
                <a:ext uri="{FF2B5EF4-FFF2-40B4-BE49-F238E27FC236}">
                  <a16:creationId xmlns:a16="http://schemas.microsoft.com/office/drawing/2014/main" id="{B3641C01-4063-4814-B054-2ED1B1C0FFF2}"/>
                </a:ext>
              </a:extLst>
            </p:cNvPr>
            <p:cNvSpPr>
              <a:spLocks/>
            </p:cNvSpPr>
            <p:nvPr/>
          </p:nvSpPr>
          <p:spPr bwMode="gray">
            <a:xfrm>
              <a:off x="6579500" y="4721233"/>
              <a:ext cx="49532" cy="53115"/>
            </a:xfrm>
            <a:custGeom>
              <a:avLst/>
              <a:gdLst>
                <a:gd name="T0" fmla="*/ 10 w 30"/>
                <a:gd name="T1" fmla="*/ 2 h 32"/>
                <a:gd name="T2" fmla="*/ 24 w 30"/>
                <a:gd name="T3" fmla="*/ 0 h 32"/>
                <a:gd name="T4" fmla="*/ 30 w 30"/>
                <a:gd name="T5" fmla="*/ 12 h 32"/>
                <a:gd name="T6" fmla="*/ 24 w 30"/>
                <a:gd name="T7" fmla="*/ 20 h 32"/>
                <a:gd name="T8" fmla="*/ 16 w 30"/>
                <a:gd name="T9" fmla="*/ 22 h 32"/>
                <a:gd name="T10" fmla="*/ 6 w 30"/>
                <a:gd name="T11" fmla="*/ 32 h 32"/>
                <a:gd name="T12" fmla="*/ 0 w 30"/>
                <a:gd name="T13" fmla="*/ 16 h 32"/>
                <a:gd name="T14" fmla="*/ 10 w 30"/>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2">
                  <a:moveTo>
                    <a:pt x="10" y="2"/>
                  </a:moveTo>
                  <a:lnTo>
                    <a:pt x="24" y="0"/>
                  </a:lnTo>
                  <a:lnTo>
                    <a:pt x="30" y="12"/>
                  </a:lnTo>
                  <a:lnTo>
                    <a:pt x="24" y="20"/>
                  </a:lnTo>
                  <a:lnTo>
                    <a:pt x="16" y="22"/>
                  </a:lnTo>
                  <a:lnTo>
                    <a:pt x="6" y="32"/>
                  </a:lnTo>
                  <a:lnTo>
                    <a:pt x="0" y="16"/>
                  </a:lnTo>
                  <a:lnTo>
                    <a:pt x="1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6" name="Freeform 169">
              <a:extLst>
                <a:ext uri="{FF2B5EF4-FFF2-40B4-BE49-F238E27FC236}">
                  <a16:creationId xmlns:a16="http://schemas.microsoft.com/office/drawing/2014/main" id="{1C42F06B-782E-4738-B892-9E8C83E89588}"/>
                </a:ext>
              </a:extLst>
            </p:cNvPr>
            <p:cNvSpPr>
              <a:spLocks/>
            </p:cNvSpPr>
            <p:nvPr/>
          </p:nvSpPr>
          <p:spPr bwMode="gray">
            <a:xfrm>
              <a:off x="6596011" y="4585126"/>
              <a:ext cx="141992" cy="139426"/>
            </a:xfrm>
            <a:custGeom>
              <a:avLst/>
              <a:gdLst>
                <a:gd name="T0" fmla="*/ 0 w 86"/>
                <a:gd name="T1" fmla="*/ 84 h 84"/>
                <a:gd name="T2" fmla="*/ 2 w 86"/>
                <a:gd name="T3" fmla="*/ 64 h 84"/>
                <a:gd name="T4" fmla="*/ 6 w 86"/>
                <a:gd name="T5" fmla="*/ 52 h 84"/>
                <a:gd name="T6" fmla="*/ 26 w 86"/>
                <a:gd name="T7" fmla="*/ 34 h 84"/>
                <a:gd name="T8" fmla="*/ 26 w 86"/>
                <a:gd name="T9" fmla="*/ 30 h 84"/>
                <a:gd name="T10" fmla="*/ 20 w 86"/>
                <a:gd name="T11" fmla="*/ 28 h 84"/>
                <a:gd name="T12" fmla="*/ 16 w 86"/>
                <a:gd name="T13" fmla="*/ 4 h 84"/>
                <a:gd name="T14" fmla="*/ 68 w 86"/>
                <a:gd name="T15" fmla="*/ 0 h 84"/>
                <a:gd name="T16" fmla="*/ 80 w 86"/>
                <a:gd name="T17" fmla="*/ 20 h 84"/>
                <a:gd name="T18" fmla="*/ 86 w 86"/>
                <a:gd name="T19" fmla="*/ 42 h 84"/>
                <a:gd name="T20" fmla="*/ 72 w 86"/>
                <a:gd name="T21" fmla="*/ 58 h 84"/>
                <a:gd name="T22" fmla="*/ 76 w 86"/>
                <a:gd name="T23" fmla="*/ 72 h 84"/>
                <a:gd name="T24" fmla="*/ 70 w 86"/>
                <a:gd name="T25" fmla="*/ 84 h 84"/>
                <a:gd name="T26" fmla="*/ 36 w 86"/>
                <a:gd name="T27" fmla="*/ 82 h 84"/>
                <a:gd name="T28" fmla="*/ 14 w 86"/>
                <a:gd name="T29" fmla="*/ 82 h 84"/>
                <a:gd name="T30" fmla="*/ 0 w 86"/>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7" name="Freeform 170">
              <a:extLst>
                <a:ext uri="{FF2B5EF4-FFF2-40B4-BE49-F238E27FC236}">
                  <a16:creationId xmlns:a16="http://schemas.microsoft.com/office/drawing/2014/main" id="{75CA18AA-EAAB-4279-949A-15988C167180}"/>
                </a:ext>
              </a:extLst>
            </p:cNvPr>
            <p:cNvSpPr>
              <a:spLocks/>
            </p:cNvSpPr>
            <p:nvPr/>
          </p:nvSpPr>
          <p:spPr bwMode="gray">
            <a:xfrm>
              <a:off x="6137013" y="4847379"/>
              <a:ext cx="346724" cy="338605"/>
            </a:xfrm>
            <a:custGeom>
              <a:avLst/>
              <a:gdLst>
                <a:gd name="T0" fmla="*/ 0 w 210"/>
                <a:gd name="T1" fmla="*/ 186 h 204"/>
                <a:gd name="T2" fmla="*/ 0 w 210"/>
                <a:gd name="T3" fmla="*/ 162 h 204"/>
                <a:gd name="T4" fmla="*/ 8 w 210"/>
                <a:gd name="T5" fmla="*/ 126 h 204"/>
                <a:gd name="T6" fmla="*/ 28 w 210"/>
                <a:gd name="T7" fmla="*/ 94 h 204"/>
                <a:gd name="T8" fmla="*/ 28 w 210"/>
                <a:gd name="T9" fmla="*/ 78 h 204"/>
                <a:gd name="T10" fmla="*/ 16 w 210"/>
                <a:gd name="T11" fmla="*/ 52 h 204"/>
                <a:gd name="T12" fmla="*/ 20 w 210"/>
                <a:gd name="T13" fmla="*/ 38 h 204"/>
                <a:gd name="T14" fmla="*/ 0 w 210"/>
                <a:gd name="T15" fmla="*/ 2 h 204"/>
                <a:gd name="T16" fmla="*/ 10 w 210"/>
                <a:gd name="T17" fmla="*/ 0 h 204"/>
                <a:gd name="T18" fmla="*/ 72 w 210"/>
                <a:gd name="T19" fmla="*/ 0 h 204"/>
                <a:gd name="T20" fmla="*/ 76 w 210"/>
                <a:gd name="T21" fmla="*/ 14 h 204"/>
                <a:gd name="T22" fmla="*/ 86 w 210"/>
                <a:gd name="T23" fmla="*/ 32 h 204"/>
                <a:gd name="T24" fmla="*/ 116 w 210"/>
                <a:gd name="T25" fmla="*/ 34 h 204"/>
                <a:gd name="T26" fmla="*/ 126 w 210"/>
                <a:gd name="T27" fmla="*/ 18 h 204"/>
                <a:gd name="T28" fmla="*/ 152 w 210"/>
                <a:gd name="T29" fmla="*/ 24 h 204"/>
                <a:gd name="T30" fmla="*/ 154 w 210"/>
                <a:gd name="T31" fmla="*/ 64 h 204"/>
                <a:gd name="T32" fmla="*/ 164 w 210"/>
                <a:gd name="T33" fmla="*/ 70 h 204"/>
                <a:gd name="T34" fmla="*/ 162 w 210"/>
                <a:gd name="T35" fmla="*/ 82 h 204"/>
                <a:gd name="T36" fmla="*/ 188 w 210"/>
                <a:gd name="T37" fmla="*/ 82 h 204"/>
                <a:gd name="T38" fmla="*/ 188 w 210"/>
                <a:gd name="T39" fmla="*/ 116 h 204"/>
                <a:gd name="T40" fmla="*/ 158 w 210"/>
                <a:gd name="T41" fmla="*/ 116 h 204"/>
                <a:gd name="T42" fmla="*/ 160 w 210"/>
                <a:gd name="T43" fmla="*/ 168 h 204"/>
                <a:gd name="T44" fmla="*/ 178 w 210"/>
                <a:gd name="T45" fmla="*/ 188 h 204"/>
                <a:gd name="T46" fmla="*/ 204 w 210"/>
                <a:gd name="T47" fmla="*/ 190 h 204"/>
                <a:gd name="T48" fmla="*/ 210 w 210"/>
                <a:gd name="T49" fmla="*/ 196 h 204"/>
                <a:gd name="T50" fmla="*/ 204 w 210"/>
                <a:gd name="T51" fmla="*/ 196 h 204"/>
                <a:gd name="T52" fmla="*/ 182 w 210"/>
                <a:gd name="T53" fmla="*/ 204 h 204"/>
                <a:gd name="T54" fmla="*/ 176 w 210"/>
                <a:gd name="T55" fmla="*/ 196 h 204"/>
                <a:gd name="T56" fmla="*/ 142 w 210"/>
                <a:gd name="T57" fmla="*/ 200 h 204"/>
                <a:gd name="T58" fmla="*/ 134 w 210"/>
                <a:gd name="T59" fmla="*/ 194 h 204"/>
                <a:gd name="T60" fmla="*/ 106 w 210"/>
                <a:gd name="T61" fmla="*/ 192 h 204"/>
                <a:gd name="T62" fmla="*/ 98 w 210"/>
                <a:gd name="T63" fmla="*/ 186 h 204"/>
                <a:gd name="T64" fmla="*/ 0 w 210"/>
                <a:gd name="T65" fmla="*/ 1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8" name="Freeform 171">
              <a:extLst>
                <a:ext uri="{FF2B5EF4-FFF2-40B4-BE49-F238E27FC236}">
                  <a16:creationId xmlns:a16="http://schemas.microsoft.com/office/drawing/2014/main" id="{96BBE507-5D14-4F29-A589-0FD28F5C050E}"/>
                </a:ext>
              </a:extLst>
            </p:cNvPr>
            <p:cNvSpPr>
              <a:spLocks/>
            </p:cNvSpPr>
            <p:nvPr/>
          </p:nvSpPr>
          <p:spPr bwMode="gray">
            <a:xfrm>
              <a:off x="6146918" y="4551930"/>
              <a:ext cx="492019" cy="497949"/>
            </a:xfrm>
            <a:custGeom>
              <a:avLst/>
              <a:gdLst>
                <a:gd name="T0" fmla="*/ 0 w 298"/>
                <a:gd name="T1" fmla="*/ 176 h 300"/>
                <a:gd name="T2" fmla="*/ 6 w 298"/>
                <a:gd name="T3" fmla="*/ 162 h 300"/>
                <a:gd name="T4" fmla="*/ 14 w 298"/>
                <a:gd name="T5" fmla="*/ 160 h 300"/>
                <a:gd name="T6" fmla="*/ 34 w 298"/>
                <a:gd name="T7" fmla="*/ 156 h 300"/>
                <a:gd name="T8" fmla="*/ 60 w 298"/>
                <a:gd name="T9" fmla="*/ 144 h 300"/>
                <a:gd name="T10" fmla="*/ 64 w 298"/>
                <a:gd name="T11" fmla="*/ 112 h 300"/>
                <a:gd name="T12" fmla="*/ 88 w 298"/>
                <a:gd name="T13" fmla="*/ 74 h 300"/>
                <a:gd name="T14" fmla="*/ 94 w 298"/>
                <a:gd name="T15" fmla="*/ 42 h 300"/>
                <a:gd name="T16" fmla="*/ 96 w 298"/>
                <a:gd name="T17" fmla="*/ 30 h 300"/>
                <a:gd name="T18" fmla="*/ 98 w 298"/>
                <a:gd name="T19" fmla="*/ 16 h 300"/>
                <a:gd name="T20" fmla="*/ 112 w 298"/>
                <a:gd name="T21" fmla="*/ 0 h 300"/>
                <a:gd name="T22" fmla="*/ 126 w 298"/>
                <a:gd name="T23" fmla="*/ 14 h 300"/>
                <a:gd name="T24" fmla="*/ 138 w 298"/>
                <a:gd name="T25" fmla="*/ 18 h 300"/>
                <a:gd name="T26" fmla="*/ 160 w 298"/>
                <a:gd name="T27" fmla="*/ 20 h 300"/>
                <a:gd name="T28" fmla="*/ 172 w 298"/>
                <a:gd name="T29" fmla="*/ 12 h 300"/>
                <a:gd name="T30" fmla="*/ 206 w 298"/>
                <a:gd name="T31" fmla="*/ 2 h 300"/>
                <a:gd name="T32" fmla="*/ 236 w 298"/>
                <a:gd name="T33" fmla="*/ 4 h 300"/>
                <a:gd name="T34" fmla="*/ 244 w 298"/>
                <a:gd name="T35" fmla="*/ 14 h 300"/>
                <a:gd name="T36" fmla="*/ 272 w 298"/>
                <a:gd name="T37" fmla="*/ 12 h 300"/>
                <a:gd name="T38" fmla="*/ 288 w 298"/>
                <a:gd name="T39" fmla="*/ 24 h 300"/>
                <a:gd name="T40" fmla="*/ 292 w 298"/>
                <a:gd name="T41" fmla="*/ 48 h 300"/>
                <a:gd name="T42" fmla="*/ 298 w 298"/>
                <a:gd name="T43" fmla="*/ 50 h 300"/>
                <a:gd name="T44" fmla="*/ 298 w 298"/>
                <a:gd name="T45" fmla="*/ 54 h 300"/>
                <a:gd name="T46" fmla="*/ 278 w 298"/>
                <a:gd name="T47" fmla="*/ 72 h 300"/>
                <a:gd name="T48" fmla="*/ 274 w 298"/>
                <a:gd name="T49" fmla="*/ 84 h 300"/>
                <a:gd name="T50" fmla="*/ 272 w 298"/>
                <a:gd name="T51" fmla="*/ 104 h 300"/>
                <a:gd name="T52" fmla="*/ 262 w 298"/>
                <a:gd name="T53" fmla="*/ 118 h 300"/>
                <a:gd name="T54" fmla="*/ 268 w 298"/>
                <a:gd name="T55" fmla="*/ 134 h 300"/>
                <a:gd name="T56" fmla="*/ 270 w 298"/>
                <a:gd name="T57" fmla="*/ 158 h 300"/>
                <a:gd name="T58" fmla="*/ 270 w 298"/>
                <a:gd name="T59" fmla="*/ 172 h 300"/>
                <a:gd name="T60" fmla="*/ 272 w 298"/>
                <a:gd name="T61" fmla="*/ 184 h 300"/>
                <a:gd name="T62" fmla="*/ 286 w 298"/>
                <a:gd name="T63" fmla="*/ 202 h 300"/>
                <a:gd name="T64" fmla="*/ 288 w 298"/>
                <a:gd name="T65" fmla="*/ 218 h 300"/>
                <a:gd name="T66" fmla="*/ 270 w 298"/>
                <a:gd name="T67" fmla="*/ 218 h 300"/>
                <a:gd name="T68" fmla="*/ 254 w 298"/>
                <a:gd name="T69" fmla="*/ 226 h 300"/>
                <a:gd name="T70" fmla="*/ 256 w 298"/>
                <a:gd name="T71" fmla="*/ 244 h 300"/>
                <a:gd name="T72" fmla="*/ 252 w 298"/>
                <a:gd name="T73" fmla="*/ 266 h 300"/>
                <a:gd name="T74" fmla="*/ 262 w 298"/>
                <a:gd name="T75" fmla="*/ 276 h 300"/>
                <a:gd name="T76" fmla="*/ 276 w 298"/>
                <a:gd name="T77" fmla="*/ 282 h 300"/>
                <a:gd name="T78" fmla="*/ 276 w 298"/>
                <a:gd name="T79" fmla="*/ 300 h 300"/>
                <a:gd name="T80" fmla="*/ 262 w 298"/>
                <a:gd name="T81" fmla="*/ 300 h 300"/>
                <a:gd name="T82" fmla="*/ 254 w 298"/>
                <a:gd name="T83" fmla="*/ 288 h 300"/>
                <a:gd name="T84" fmla="*/ 242 w 298"/>
                <a:gd name="T85" fmla="*/ 282 h 300"/>
                <a:gd name="T86" fmla="*/ 234 w 298"/>
                <a:gd name="T87" fmla="*/ 270 h 300"/>
                <a:gd name="T88" fmla="*/ 220 w 298"/>
                <a:gd name="T89" fmla="*/ 276 h 300"/>
                <a:gd name="T90" fmla="*/ 182 w 298"/>
                <a:gd name="T91" fmla="*/ 260 h 300"/>
                <a:gd name="T92" fmla="*/ 156 w 298"/>
                <a:gd name="T93" fmla="*/ 260 h 300"/>
                <a:gd name="T94" fmla="*/ 158 w 298"/>
                <a:gd name="T95" fmla="*/ 248 h 300"/>
                <a:gd name="T96" fmla="*/ 148 w 298"/>
                <a:gd name="T97" fmla="*/ 242 h 300"/>
                <a:gd name="T98" fmla="*/ 146 w 298"/>
                <a:gd name="T99" fmla="*/ 202 h 300"/>
                <a:gd name="T100" fmla="*/ 120 w 298"/>
                <a:gd name="T101" fmla="*/ 196 h 300"/>
                <a:gd name="T102" fmla="*/ 110 w 298"/>
                <a:gd name="T103" fmla="*/ 212 h 300"/>
                <a:gd name="T104" fmla="*/ 80 w 298"/>
                <a:gd name="T105" fmla="*/ 210 h 300"/>
                <a:gd name="T106" fmla="*/ 70 w 298"/>
                <a:gd name="T107" fmla="*/ 192 h 300"/>
                <a:gd name="T108" fmla="*/ 66 w 298"/>
                <a:gd name="T109" fmla="*/ 178 h 300"/>
                <a:gd name="T110" fmla="*/ 6 w 298"/>
                <a:gd name="T111" fmla="*/ 178 h 300"/>
                <a:gd name="T112" fmla="*/ 0 w 298"/>
                <a:gd name="T113" fmla="*/ 17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79" name="Freeform 172">
              <a:extLst>
                <a:ext uri="{FF2B5EF4-FFF2-40B4-BE49-F238E27FC236}">
                  <a16:creationId xmlns:a16="http://schemas.microsoft.com/office/drawing/2014/main" id="{235D61A2-F09C-4DB7-A058-C539EE9326AA}"/>
                </a:ext>
              </a:extLst>
            </p:cNvPr>
            <p:cNvSpPr>
              <a:spLocks/>
            </p:cNvSpPr>
            <p:nvPr/>
          </p:nvSpPr>
          <p:spPr bwMode="gray">
            <a:xfrm>
              <a:off x="6137013" y="4810863"/>
              <a:ext cx="19813" cy="33197"/>
            </a:xfrm>
            <a:custGeom>
              <a:avLst/>
              <a:gdLst>
                <a:gd name="T0" fmla="*/ 0 w 12"/>
                <a:gd name="T1" fmla="*/ 4 h 20"/>
                <a:gd name="T2" fmla="*/ 10 w 12"/>
                <a:gd name="T3" fmla="*/ 0 h 20"/>
                <a:gd name="T4" fmla="*/ 12 w 12"/>
                <a:gd name="T5" fmla="*/ 4 h 20"/>
                <a:gd name="T6" fmla="*/ 10 w 12"/>
                <a:gd name="T7" fmla="*/ 12 h 20"/>
                <a:gd name="T8" fmla="*/ 0 w 12"/>
                <a:gd name="T9" fmla="*/ 20 h 20"/>
                <a:gd name="T10" fmla="*/ 0 w 12"/>
                <a:gd name="T11" fmla="*/ 4 h 20"/>
              </a:gdLst>
              <a:ahLst/>
              <a:cxnLst>
                <a:cxn ang="0">
                  <a:pos x="T0" y="T1"/>
                </a:cxn>
                <a:cxn ang="0">
                  <a:pos x="T2" y="T3"/>
                </a:cxn>
                <a:cxn ang="0">
                  <a:pos x="T4" y="T5"/>
                </a:cxn>
                <a:cxn ang="0">
                  <a:pos x="T6" y="T7"/>
                </a:cxn>
                <a:cxn ang="0">
                  <a:pos x="T8" y="T9"/>
                </a:cxn>
                <a:cxn ang="0">
                  <a:pos x="T10" y="T11"/>
                </a:cxn>
              </a:cxnLst>
              <a:rect l="0" t="0" r="r" b="b"/>
              <a:pathLst>
                <a:path w="12" h="20">
                  <a:moveTo>
                    <a:pt x="0" y="4"/>
                  </a:moveTo>
                  <a:lnTo>
                    <a:pt x="10" y="0"/>
                  </a:lnTo>
                  <a:lnTo>
                    <a:pt x="12" y="4"/>
                  </a:lnTo>
                  <a:lnTo>
                    <a:pt x="10" y="12"/>
                  </a:lnTo>
                  <a:lnTo>
                    <a:pt x="0" y="20"/>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80" name="Freeform 173">
              <a:extLst>
                <a:ext uri="{FF2B5EF4-FFF2-40B4-BE49-F238E27FC236}">
                  <a16:creationId xmlns:a16="http://schemas.microsoft.com/office/drawing/2014/main" id="{3738DF10-2AAE-4BB7-8DE0-DA139D5A8686}"/>
                </a:ext>
              </a:extLst>
            </p:cNvPr>
            <p:cNvSpPr>
              <a:spLocks/>
            </p:cNvSpPr>
            <p:nvPr/>
          </p:nvSpPr>
          <p:spPr bwMode="gray">
            <a:xfrm>
              <a:off x="6112246" y="4598405"/>
              <a:ext cx="193176" cy="219097"/>
            </a:xfrm>
            <a:custGeom>
              <a:avLst/>
              <a:gdLst>
                <a:gd name="T0" fmla="*/ 0 w 117"/>
                <a:gd name="T1" fmla="*/ 116 h 132"/>
                <a:gd name="T2" fmla="*/ 15 w 117"/>
                <a:gd name="T3" fmla="*/ 116 h 132"/>
                <a:gd name="T4" fmla="*/ 15 w 117"/>
                <a:gd name="T5" fmla="*/ 106 h 132"/>
                <a:gd name="T6" fmla="*/ 7 w 117"/>
                <a:gd name="T7" fmla="*/ 106 h 132"/>
                <a:gd name="T8" fmla="*/ 7 w 117"/>
                <a:gd name="T9" fmla="*/ 94 h 132"/>
                <a:gd name="T10" fmla="*/ 15 w 117"/>
                <a:gd name="T11" fmla="*/ 94 h 132"/>
                <a:gd name="T12" fmla="*/ 25 w 117"/>
                <a:gd name="T13" fmla="*/ 86 h 132"/>
                <a:gd name="T14" fmla="*/ 31 w 117"/>
                <a:gd name="T15" fmla="*/ 94 h 132"/>
                <a:gd name="T16" fmla="*/ 49 w 117"/>
                <a:gd name="T17" fmla="*/ 96 h 132"/>
                <a:gd name="T18" fmla="*/ 53 w 117"/>
                <a:gd name="T19" fmla="*/ 88 h 132"/>
                <a:gd name="T20" fmla="*/ 53 w 117"/>
                <a:gd name="T21" fmla="*/ 68 h 132"/>
                <a:gd name="T22" fmla="*/ 45 w 117"/>
                <a:gd name="T23" fmla="*/ 62 h 132"/>
                <a:gd name="T24" fmla="*/ 45 w 117"/>
                <a:gd name="T25" fmla="*/ 50 h 132"/>
                <a:gd name="T26" fmla="*/ 53 w 117"/>
                <a:gd name="T27" fmla="*/ 44 h 132"/>
                <a:gd name="T28" fmla="*/ 49 w 117"/>
                <a:gd name="T29" fmla="*/ 34 h 132"/>
                <a:gd name="T30" fmla="*/ 35 w 117"/>
                <a:gd name="T31" fmla="*/ 36 h 132"/>
                <a:gd name="T32" fmla="*/ 31 w 117"/>
                <a:gd name="T33" fmla="*/ 20 h 132"/>
                <a:gd name="T34" fmla="*/ 59 w 117"/>
                <a:gd name="T35" fmla="*/ 20 h 132"/>
                <a:gd name="T36" fmla="*/ 59 w 117"/>
                <a:gd name="T37" fmla="*/ 28 h 132"/>
                <a:gd name="T38" fmla="*/ 77 w 117"/>
                <a:gd name="T39" fmla="*/ 26 h 132"/>
                <a:gd name="T40" fmla="*/ 79 w 117"/>
                <a:gd name="T41" fmla="*/ 12 h 132"/>
                <a:gd name="T42" fmla="*/ 87 w 117"/>
                <a:gd name="T43" fmla="*/ 0 h 132"/>
                <a:gd name="T44" fmla="*/ 117 w 117"/>
                <a:gd name="T45" fmla="*/ 2 h 132"/>
                <a:gd name="T46" fmla="*/ 109 w 117"/>
                <a:gd name="T47" fmla="*/ 46 h 132"/>
                <a:gd name="T48" fmla="*/ 85 w 117"/>
                <a:gd name="T49" fmla="*/ 84 h 132"/>
                <a:gd name="T50" fmla="*/ 81 w 117"/>
                <a:gd name="T51" fmla="*/ 116 h 132"/>
                <a:gd name="T52" fmla="*/ 55 w 117"/>
                <a:gd name="T53" fmla="*/ 128 h 132"/>
                <a:gd name="T54" fmla="*/ 27 w 117"/>
                <a:gd name="T55" fmla="*/ 132 h 132"/>
                <a:gd name="T56" fmla="*/ 25 w 117"/>
                <a:gd name="T57" fmla="*/ 128 h 132"/>
                <a:gd name="T58" fmla="*/ 15 w 117"/>
                <a:gd name="T59" fmla="*/ 132 h 132"/>
                <a:gd name="T60" fmla="*/ 0 w 117"/>
                <a:gd name="T6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81" name="Freeform 174">
              <a:extLst>
                <a:ext uri="{FF2B5EF4-FFF2-40B4-BE49-F238E27FC236}">
                  <a16:creationId xmlns:a16="http://schemas.microsoft.com/office/drawing/2014/main" id="{AC15D2DD-D09B-4191-92DB-DAD76AD73F01}"/>
                </a:ext>
              </a:extLst>
            </p:cNvPr>
            <p:cNvSpPr>
              <a:spLocks/>
            </p:cNvSpPr>
            <p:nvPr/>
          </p:nvSpPr>
          <p:spPr bwMode="gray">
            <a:xfrm>
              <a:off x="6708283" y="4571848"/>
              <a:ext cx="208036" cy="245655"/>
            </a:xfrm>
            <a:custGeom>
              <a:avLst/>
              <a:gdLst>
                <a:gd name="T0" fmla="*/ 8 w 126"/>
                <a:gd name="T1" fmla="*/ 0 h 148"/>
                <a:gd name="T2" fmla="*/ 28 w 126"/>
                <a:gd name="T3" fmla="*/ 0 h 148"/>
                <a:gd name="T4" fmla="*/ 64 w 126"/>
                <a:gd name="T5" fmla="*/ 16 h 148"/>
                <a:gd name="T6" fmla="*/ 88 w 126"/>
                <a:gd name="T7" fmla="*/ 18 h 148"/>
                <a:gd name="T8" fmla="*/ 108 w 126"/>
                <a:gd name="T9" fmla="*/ 6 h 148"/>
                <a:gd name="T10" fmla="*/ 114 w 126"/>
                <a:gd name="T11" fmla="*/ 14 h 148"/>
                <a:gd name="T12" fmla="*/ 126 w 126"/>
                <a:gd name="T13" fmla="*/ 10 h 148"/>
                <a:gd name="T14" fmla="*/ 126 w 126"/>
                <a:gd name="T15" fmla="*/ 20 h 148"/>
                <a:gd name="T16" fmla="*/ 110 w 126"/>
                <a:gd name="T17" fmla="*/ 30 h 148"/>
                <a:gd name="T18" fmla="*/ 112 w 126"/>
                <a:gd name="T19" fmla="*/ 86 h 148"/>
                <a:gd name="T20" fmla="*/ 122 w 126"/>
                <a:gd name="T21" fmla="*/ 98 h 148"/>
                <a:gd name="T22" fmla="*/ 112 w 126"/>
                <a:gd name="T23" fmla="*/ 106 h 148"/>
                <a:gd name="T24" fmla="*/ 100 w 126"/>
                <a:gd name="T25" fmla="*/ 118 h 148"/>
                <a:gd name="T26" fmla="*/ 92 w 126"/>
                <a:gd name="T27" fmla="*/ 136 h 148"/>
                <a:gd name="T28" fmla="*/ 86 w 126"/>
                <a:gd name="T29" fmla="*/ 148 h 148"/>
                <a:gd name="T30" fmla="*/ 62 w 126"/>
                <a:gd name="T31" fmla="*/ 130 h 148"/>
                <a:gd name="T32" fmla="*/ 58 w 126"/>
                <a:gd name="T33" fmla="*/ 120 h 148"/>
                <a:gd name="T34" fmla="*/ 6 w 126"/>
                <a:gd name="T35" fmla="*/ 92 h 148"/>
                <a:gd name="T36" fmla="*/ 2 w 126"/>
                <a:gd name="T37" fmla="*/ 92 h 148"/>
                <a:gd name="T38" fmla="*/ 6 w 126"/>
                <a:gd name="T39" fmla="*/ 78 h 148"/>
                <a:gd name="T40" fmla="*/ 4 w 126"/>
                <a:gd name="T41" fmla="*/ 66 h 148"/>
                <a:gd name="T42" fmla="*/ 18 w 126"/>
                <a:gd name="T43" fmla="*/ 50 h 148"/>
                <a:gd name="T44" fmla="*/ 12 w 126"/>
                <a:gd name="T45" fmla="*/ 28 h 148"/>
                <a:gd name="T46" fmla="*/ 0 w 126"/>
                <a:gd name="T47" fmla="*/ 8 h 148"/>
                <a:gd name="T48" fmla="*/ 8 w 126"/>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82" name="Freeform 175">
              <a:extLst>
                <a:ext uri="{FF2B5EF4-FFF2-40B4-BE49-F238E27FC236}">
                  <a16:creationId xmlns:a16="http://schemas.microsoft.com/office/drawing/2014/main" id="{404F451A-D8DF-493C-91E1-BBB935A53445}"/>
                </a:ext>
              </a:extLst>
            </p:cNvPr>
            <p:cNvSpPr>
              <a:spLocks/>
            </p:cNvSpPr>
            <p:nvPr/>
          </p:nvSpPr>
          <p:spPr bwMode="gray">
            <a:xfrm>
              <a:off x="6052807" y="4631601"/>
              <a:ext cx="146946" cy="159344"/>
            </a:xfrm>
            <a:custGeom>
              <a:avLst/>
              <a:gdLst>
                <a:gd name="T0" fmla="*/ 39 w 89"/>
                <a:gd name="T1" fmla="*/ 0 h 96"/>
                <a:gd name="T2" fmla="*/ 67 w 89"/>
                <a:gd name="T3" fmla="*/ 0 h 96"/>
                <a:gd name="T4" fmla="*/ 71 w 89"/>
                <a:gd name="T5" fmla="*/ 16 h 96"/>
                <a:gd name="T6" fmla="*/ 85 w 89"/>
                <a:gd name="T7" fmla="*/ 14 h 96"/>
                <a:gd name="T8" fmla="*/ 89 w 89"/>
                <a:gd name="T9" fmla="*/ 24 h 96"/>
                <a:gd name="T10" fmla="*/ 81 w 89"/>
                <a:gd name="T11" fmla="*/ 30 h 96"/>
                <a:gd name="T12" fmla="*/ 81 w 89"/>
                <a:gd name="T13" fmla="*/ 42 h 96"/>
                <a:gd name="T14" fmla="*/ 89 w 89"/>
                <a:gd name="T15" fmla="*/ 48 h 96"/>
                <a:gd name="T16" fmla="*/ 89 w 89"/>
                <a:gd name="T17" fmla="*/ 68 h 96"/>
                <a:gd name="T18" fmla="*/ 85 w 89"/>
                <a:gd name="T19" fmla="*/ 76 h 96"/>
                <a:gd name="T20" fmla="*/ 67 w 89"/>
                <a:gd name="T21" fmla="*/ 74 h 96"/>
                <a:gd name="T22" fmla="*/ 61 w 89"/>
                <a:gd name="T23" fmla="*/ 66 h 96"/>
                <a:gd name="T24" fmla="*/ 51 w 89"/>
                <a:gd name="T25" fmla="*/ 74 h 96"/>
                <a:gd name="T26" fmla="*/ 43 w 89"/>
                <a:gd name="T27" fmla="*/ 74 h 96"/>
                <a:gd name="T28" fmla="*/ 43 w 89"/>
                <a:gd name="T29" fmla="*/ 86 h 96"/>
                <a:gd name="T30" fmla="*/ 51 w 89"/>
                <a:gd name="T31" fmla="*/ 86 h 96"/>
                <a:gd name="T32" fmla="*/ 51 w 89"/>
                <a:gd name="T33" fmla="*/ 96 h 96"/>
                <a:gd name="T34" fmla="*/ 36 w 89"/>
                <a:gd name="T35" fmla="*/ 96 h 96"/>
                <a:gd name="T36" fmla="*/ 18 w 89"/>
                <a:gd name="T37" fmla="*/ 82 h 96"/>
                <a:gd name="T38" fmla="*/ 10 w 89"/>
                <a:gd name="T39" fmla="*/ 68 h 96"/>
                <a:gd name="T40" fmla="*/ 0 w 89"/>
                <a:gd name="T41" fmla="*/ 48 h 96"/>
                <a:gd name="T42" fmla="*/ 10 w 89"/>
                <a:gd name="T43" fmla="*/ 32 h 96"/>
                <a:gd name="T44" fmla="*/ 12 w 89"/>
                <a:gd name="T45" fmla="*/ 24 h 96"/>
                <a:gd name="T46" fmla="*/ 36 w 89"/>
                <a:gd name="T47" fmla="*/ 22 h 96"/>
                <a:gd name="T48" fmla="*/ 39 w 89"/>
                <a:gd name="T4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83" name="Freeform 176">
              <a:extLst>
                <a:ext uri="{FF2B5EF4-FFF2-40B4-BE49-F238E27FC236}">
                  <a16:creationId xmlns:a16="http://schemas.microsoft.com/office/drawing/2014/main" id="{370636B2-122F-4A5C-B742-D2B8D5A0A4F4}"/>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84" name="Freeform 177">
              <a:extLst>
                <a:ext uri="{FF2B5EF4-FFF2-40B4-BE49-F238E27FC236}">
                  <a16:creationId xmlns:a16="http://schemas.microsoft.com/office/drawing/2014/main" id="{3D6B15A4-93E2-4EB0-AF64-1B4BEE23F830}"/>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85" name="Freeform 178">
              <a:extLst>
                <a:ext uri="{FF2B5EF4-FFF2-40B4-BE49-F238E27FC236}">
                  <a16:creationId xmlns:a16="http://schemas.microsoft.com/office/drawing/2014/main" id="{2D565648-A5C3-49DC-9584-CCF8AC706B09}"/>
                </a:ext>
              </a:extLst>
            </p:cNvPr>
            <p:cNvSpPr>
              <a:spLocks/>
            </p:cNvSpPr>
            <p:nvPr/>
          </p:nvSpPr>
          <p:spPr bwMode="gray">
            <a:xfrm>
              <a:off x="5369265" y="4249841"/>
              <a:ext cx="151899" cy="116189"/>
            </a:xfrm>
            <a:custGeom>
              <a:avLst/>
              <a:gdLst>
                <a:gd name="T0" fmla="*/ 2 w 92"/>
                <a:gd name="T1" fmla="*/ 34 h 70"/>
                <a:gd name="T2" fmla="*/ 0 w 92"/>
                <a:gd name="T3" fmla="*/ 28 h 70"/>
                <a:gd name="T4" fmla="*/ 6 w 92"/>
                <a:gd name="T5" fmla="*/ 20 h 70"/>
                <a:gd name="T6" fmla="*/ 12 w 92"/>
                <a:gd name="T7" fmla="*/ 12 h 70"/>
                <a:gd name="T8" fmla="*/ 14 w 92"/>
                <a:gd name="T9" fmla="*/ 2 h 70"/>
                <a:gd name="T10" fmla="*/ 28 w 92"/>
                <a:gd name="T11" fmla="*/ 0 h 70"/>
                <a:gd name="T12" fmla="*/ 42 w 92"/>
                <a:gd name="T13" fmla="*/ 0 h 70"/>
                <a:gd name="T14" fmla="*/ 54 w 92"/>
                <a:gd name="T15" fmla="*/ 6 h 70"/>
                <a:gd name="T16" fmla="*/ 62 w 92"/>
                <a:gd name="T17" fmla="*/ 12 h 70"/>
                <a:gd name="T18" fmla="*/ 70 w 92"/>
                <a:gd name="T19" fmla="*/ 24 h 70"/>
                <a:gd name="T20" fmla="*/ 80 w 92"/>
                <a:gd name="T21" fmla="*/ 32 h 70"/>
                <a:gd name="T22" fmla="*/ 82 w 92"/>
                <a:gd name="T23" fmla="*/ 38 h 70"/>
                <a:gd name="T24" fmla="*/ 84 w 92"/>
                <a:gd name="T25" fmla="*/ 50 h 70"/>
                <a:gd name="T26" fmla="*/ 90 w 92"/>
                <a:gd name="T27" fmla="*/ 58 h 70"/>
                <a:gd name="T28" fmla="*/ 92 w 92"/>
                <a:gd name="T29" fmla="*/ 66 h 70"/>
                <a:gd name="T30" fmla="*/ 92 w 92"/>
                <a:gd name="T31" fmla="*/ 70 h 70"/>
                <a:gd name="T32" fmla="*/ 70 w 92"/>
                <a:gd name="T33" fmla="*/ 68 h 70"/>
                <a:gd name="T34" fmla="*/ 64 w 92"/>
                <a:gd name="T35" fmla="*/ 64 h 70"/>
                <a:gd name="T36" fmla="*/ 58 w 92"/>
                <a:gd name="T37" fmla="*/ 64 h 70"/>
                <a:gd name="T38" fmla="*/ 50 w 92"/>
                <a:gd name="T39" fmla="*/ 64 h 70"/>
                <a:gd name="T40" fmla="*/ 38 w 92"/>
                <a:gd name="T41" fmla="*/ 64 h 70"/>
                <a:gd name="T42" fmla="*/ 32 w 92"/>
                <a:gd name="T43" fmla="*/ 64 h 70"/>
                <a:gd name="T44" fmla="*/ 28 w 92"/>
                <a:gd name="T45" fmla="*/ 68 h 70"/>
                <a:gd name="T46" fmla="*/ 10 w 92"/>
                <a:gd name="T47" fmla="*/ 70 h 70"/>
                <a:gd name="T48" fmla="*/ 10 w 92"/>
                <a:gd name="T49" fmla="*/ 60 h 70"/>
                <a:gd name="T50" fmla="*/ 20 w 92"/>
                <a:gd name="T51" fmla="*/ 56 h 70"/>
                <a:gd name="T52" fmla="*/ 30 w 92"/>
                <a:gd name="T53" fmla="*/ 56 h 70"/>
                <a:gd name="T54" fmla="*/ 38 w 92"/>
                <a:gd name="T55" fmla="*/ 56 h 70"/>
                <a:gd name="T56" fmla="*/ 50 w 92"/>
                <a:gd name="T57" fmla="*/ 56 h 70"/>
                <a:gd name="T58" fmla="*/ 54 w 92"/>
                <a:gd name="T59" fmla="*/ 54 h 70"/>
                <a:gd name="T60" fmla="*/ 40 w 92"/>
                <a:gd name="T61" fmla="*/ 50 h 70"/>
                <a:gd name="T62" fmla="*/ 36 w 92"/>
                <a:gd name="T63" fmla="*/ 50 h 70"/>
                <a:gd name="T64" fmla="*/ 22 w 92"/>
                <a:gd name="T65" fmla="*/ 48 h 70"/>
                <a:gd name="T66" fmla="*/ 12 w 92"/>
                <a:gd name="T67" fmla="*/ 48 h 70"/>
                <a:gd name="T68" fmla="*/ 8 w 92"/>
                <a:gd name="T69" fmla="*/ 48 h 70"/>
                <a:gd name="T70" fmla="*/ 4 w 92"/>
                <a:gd name="T71" fmla="*/ 40 h 70"/>
                <a:gd name="T72" fmla="*/ 2 w 92"/>
                <a:gd name="T73"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86" name="Freeform 179">
              <a:extLst>
                <a:ext uri="{FF2B5EF4-FFF2-40B4-BE49-F238E27FC236}">
                  <a16:creationId xmlns:a16="http://schemas.microsoft.com/office/drawing/2014/main" id="{83098635-33D4-4CD7-AD7F-4E457518FDAE}"/>
                </a:ext>
              </a:extLst>
            </p:cNvPr>
            <p:cNvSpPr>
              <a:spLocks/>
            </p:cNvSpPr>
            <p:nvPr/>
          </p:nvSpPr>
          <p:spPr bwMode="gray">
            <a:xfrm>
              <a:off x="6614172" y="5380184"/>
              <a:ext cx="62740" cy="59754"/>
            </a:xfrm>
            <a:custGeom>
              <a:avLst/>
              <a:gdLst>
                <a:gd name="T0" fmla="*/ 28 w 38"/>
                <a:gd name="T1" fmla="*/ 0 h 36"/>
                <a:gd name="T2" fmla="*/ 0 w 38"/>
                <a:gd name="T3" fmla="*/ 10 h 36"/>
                <a:gd name="T4" fmla="*/ 8 w 38"/>
                <a:gd name="T5" fmla="*/ 36 h 36"/>
                <a:gd name="T6" fmla="*/ 38 w 38"/>
                <a:gd name="T7" fmla="*/ 26 h 36"/>
                <a:gd name="T8" fmla="*/ 26 w 38"/>
                <a:gd name="T9" fmla="*/ 18 h 36"/>
                <a:gd name="T10" fmla="*/ 28 w 38"/>
                <a:gd name="T11" fmla="*/ 0 h 36"/>
              </a:gdLst>
              <a:ahLst/>
              <a:cxnLst>
                <a:cxn ang="0">
                  <a:pos x="T0" y="T1"/>
                </a:cxn>
                <a:cxn ang="0">
                  <a:pos x="T2" y="T3"/>
                </a:cxn>
                <a:cxn ang="0">
                  <a:pos x="T4" y="T5"/>
                </a:cxn>
                <a:cxn ang="0">
                  <a:pos x="T6" y="T7"/>
                </a:cxn>
                <a:cxn ang="0">
                  <a:pos x="T8" y="T9"/>
                </a:cxn>
                <a:cxn ang="0">
                  <a:pos x="T10" y="T11"/>
                </a:cxn>
              </a:cxnLst>
              <a:rect l="0" t="0" r="r" b="b"/>
              <a:pathLst>
                <a:path w="38" h="36">
                  <a:moveTo>
                    <a:pt x="28" y="0"/>
                  </a:moveTo>
                  <a:lnTo>
                    <a:pt x="0" y="10"/>
                  </a:lnTo>
                  <a:lnTo>
                    <a:pt x="8" y="36"/>
                  </a:lnTo>
                  <a:lnTo>
                    <a:pt x="38" y="26"/>
                  </a:lnTo>
                  <a:lnTo>
                    <a:pt x="26" y="18"/>
                  </a:lnTo>
                  <a:lnTo>
                    <a:pt x="28" y="0"/>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87" name="Freeform 180">
              <a:extLst>
                <a:ext uri="{FF2B5EF4-FFF2-40B4-BE49-F238E27FC236}">
                  <a16:creationId xmlns:a16="http://schemas.microsoft.com/office/drawing/2014/main" id="{EB93D67E-B09D-43BE-B51A-8C6C3E9851B0}"/>
                </a:ext>
              </a:extLst>
            </p:cNvPr>
            <p:cNvSpPr>
              <a:spLocks/>
            </p:cNvSpPr>
            <p:nvPr/>
          </p:nvSpPr>
          <p:spPr bwMode="gray">
            <a:xfrm>
              <a:off x="6528316" y="5439938"/>
              <a:ext cx="52834" cy="73033"/>
            </a:xfrm>
            <a:custGeom>
              <a:avLst/>
              <a:gdLst>
                <a:gd name="T0" fmla="*/ 32 w 32"/>
                <a:gd name="T1" fmla="*/ 28 h 44"/>
                <a:gd name="T2" fmla="*/ 16 w 32"/>
                <a:gd name="T3" fmla="*/ 0 h 44"/>
                <a:gd name="T4" fmla="*/ 0 w 32"/>
                <a:gd name="T5" fmla="*/ 22 h 44"/>
                <a:gd name="T6" fmla="*/ 10 w 32"/>
                <a:gd name="T7" fmla="*/ 44 h 44"/>
                <a:gd name="T8" fmla="*/ 18 w 32"/>
                <a:gd name="T9" fmla="*/ 32 h 44"/>
                <a:gd name="T10" fmla="*/ 32 w 32"/>
                <a:gd name="T11" fmla="*/ 28 h 44"/>
              </a:gdLst>
              <a:ahLst/>
              <a:cxnLst>
                <a:cxn ang="0">
                  <a:pos x="T0" y="T1"/>
                </a:cxn>
                <a:cxn ang="0">
                  <a:pos x="T2" y="T3"/>
                </a:cxn>
                <a:cxn ang="0">
                  <a:pos x="T4" y="T5"/>
                </a:cxn>
                <a:cxn ang="0">
                  <a:pos x="T6" y="T7"/>
                </a:cxn>
                <a:cxn ang="0">
                  <a:pos x="T8" y="T9"/>
                </a:cxn>
                <a:cxn ang="0">
                  <a:pos x="T10" y="T11"/>
                </a:cxn>
              </a:cxnLst>
              <a:rect l="0" t="0" r="r" b="b"/>
              <a:pathLst>
                <a:path w="32" h="44">
                  <a:moveTo>
                    <a:pt x="32" y="28"/>
                  </a:moveTo>
                  <a:lnTo>
                    <a:pt x="16" y="0"/>
                  </a:lnTo>
                  <a:lnTo>
                    <a:pt x="0" y="22"/>
                  </a:lnTo>
                  <a:lnTo>
                    <a:pt x="10" y="44"/>
                  </a:lnTo>
                  <a:lnTo>
                    <a:pt x="18" y="32"/>
                  </a:lnTo>
                  <a:lnTo>
                    <a:pt x="32" y="28"/>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grpSp>
      <p:sp>
        <p:nvSpPr>
          <p:cNvPr id="1261" name="Iceland">
            <a:extLst>
              <a:ext uri="{FF2B5EF4-FFF2-40B4-BE49-F238E27FC236}">
                <a16:creationId xmlns:a16="http://schemas.microsoft.com/office/drawing/2014/main" id="{4C29F803-1F0F-44A3-98F6-FA84903D1452}"/>
              </a:ext>
            </a:extLst>
          </p:cNvPr>
          <p:cNvSpPr>
            <a:spLocks/>
          </p:cNvSpPr>
          <p:nvPr/>
        </p:nvSpPr>
        <p:spPr bwMode="auto">
          <a:xfrm>
            <a:off x="5062090" y="1686114"/>
            <a:ext cx="328105" cy="194199"/>
          </a:xfrm>
          <a:custGeom>
            <a:avLst/>
            <a:gdLst>
              <a:gd name="T0" fmla="*/ 305 w 340"/>
              <a:gd name="T1" fmla="*/ 12 h 230"/>
              <a:gd name="T2" fmla="*/ 292 w 340"/>
              <a:gd name="T3" fmla="*/ 33 h 230"/>
              <a:gd name="T4" fmla="*/ 305 w 340"/>
              <a:gd name="T5" fmla="*/ 49 h 230"/>
              <a:gd name="T6" fmla="*/ 315 w 340"/>
              <a:gd name="T7" fmla="*/ 61 h 230"/>
              <a:gd name="T8" fmla="*/ 332 w 340"/>
              <a:gd name="T9" fmla="*/ 72 h 230"/>
              <a:gd name="T10" fmla="*/ 336 w 340"/>
              <a:gd name="T11" fmla="*/ 87 h 230"/>
              <a:gd name="T12" fmla="*/ 338 w 340"/>
              <a:gd name="T13" fmla="*/ 98 h 230"/>
              <a:gd name="T14" fmla="*/ 339 w 340"/>
              <a:gd name="T15" fmla="*/ 113 h 230"/>
              <a:gd name="T16" fmla="*/ 325 w 340"/>
              <a:gd name="T17" fmla="*/ 135 h 230"/>
              <a:gd name="T18" fmla="*/ 313 w 340"/>
              <a:gd name="T19" fmla="*/ 150 h 230"/>
              <a:gd name="T20" fmla="*/ 280 w 340"/>
              <a:gd name="T21" fmla="*/ 170 h 230"/>
              <a:gd name="T22" fmla="*/ 230 w 340"/>
              <a:gd name="T23" fmla="*/ 202 h 230"/>
              <a:gd name="T24" fmla="*/ 203 w 340"/>
              <a:gd name="T25" fmla="*/ 221 h 230"/>
              <a:gd name="T26" fmla="*/ 192 w 340"/>
              <a:gd name="T27" fmla="*/ 227 h 230"/>
              <a:gd name="T28" fmla="*/ 124 w 340"/>
              <a:gd name="T29" fmla="*/ 210 h 230"/>
              <a:gd name="T30" fmla="*/ 125 w 340"/>
              <a:gd name="T31" fmla="*/ 203 h 230"/>
              <a:gd name="T32" fmla="*/ 103 w 340"/>
              <a:gd name="T33" fmla="*/ 195 h 230"/>
              <a:gd name="T34" fmla="*/ 58 w 340"/>
              <a:gd name="T35" fmla="*/ 200 h 230"/>
              <a:gd name="T36" fmla="*/ 58 w 340"/>
              <a:gd name="T37" fmla="*/ 185 h 230"/>
              <a:gd name="T38" fmla="*/ 82 w 340"/>
              <a:gd name="T39" fmla="*/ 174 h 230"/>
              <a:gd name="T40" fmla="*/ 79 w 340"/>
              <a:gd name="T41" fmla="*/ 166 h 230"/>
              <a:gd name="T42" fmla="*/ 79 w 340"/>
              <a:gd name="T43" fmla="*/ 151 h 230"/>
              <a:gd name="T44" fmla="*/ 72 w 340"/>
              <a:gd name="T45" fmla="*/ 149 h 230"/>
              <a:gd name="T46" fmla="*/ 63 w 340"/>
              <a:gd name="T47" fmla="*/ 131 h 230"/>
              <a:gd name="T48" fmla="*/ 15 w 340"/>
              <a:gd name="T49" fmla="*/ 129 h 230"/>
              <a:gd name="T50" fmla="*/ 36 w 340"/>
              <a:gd name="T51" fmla="*/ 119 h 230"/>
              <a:gd name="T52" fmla="*/ 53 w 340"/>
              <a:gd name="T53" fmla="*/ 112 h 230"/>
              <a:gd name="T54" fmla="*/ 84 w 340"/>
              <a:gd name="T55" fmla="*/ 103 h 230"/>
              <a:gd name="T56" fmla="*/ 72 w 340"/>
              <a:gd name="T57" fmla="*/ 90 h 230"/>
              <a:gd name="T58" fmla="*/ 52 w 340"/>
              <a:gd name="T59" fmla="*/ 75 h 230"/>
              <a:gd name="T60" fmla="*/ 1 w 340"/>
              <a:gd name="T61" fmla="*/ 79 h 230"/>
              <a:gd name="T62" fmla="*/ 15 w 340"/>
              <a:gd name="T63" fmla="*/ 68 h 230"/>
              <a:gd name="T64" fmla="*/ 31 w 340"/>
              <a:gd name="T65" fmla="*/ 64 h 230"/>
              <a:gd name="T66" fmla="*/ 21 w 340"/>
              <a:gd name="T67" fmla="*/ 51 h 230"/>
              <a:gd name="T68" fmla="*/ 23 w 340"/>
              <a:gd name="T69" fmla="*/ 35 h 230"/>
              <a:gd name="T70" fmla="*/ 29 w 340"/>
              <a:gd name="T71" fmla="*/ 28 h 230"/>
              <a:gd name="T72" fmla="*/ 45 w 340"/>
              <a:gd name="T73" fmla="*/ 42 h 230"/>
              <a:gd name="T74" fmla="*/ 58 w 340"/>
              <a:gd name="T75" fmla="*/ 45 h 230"/>
              <a:gd name="T76" fmla="*/ 63 w 340"/>
              <a:gd name="T77" fmla="*/ 35 h 230"/>
              <a:gd name="T78" fmla="*/ 62 w 340"/>
              <a:gd name="T79" fmla="*/ 20 h 230"/>
              <a:gd name="T80" fmla="*/ 42 w 340"/>
              <a:gd name="T81" fmla="*/ 13 h 230"/>
              <a:gd name="T82" fmla="*/ 72 w 340"/>
              <a:gd name="T83" fmla="*/ 17 h 230"/>
              <a:gd name="T84" fmla="*/ 92 w 340"/>
              <a:gd name="T85" fmla="*/ 43 h 230"/>
              <a:gd name="T86" fmla="*/ 88 w 340"/>
              <a:gd name="T87" fmla="*/ 62 h 230"/>
              <a:gd name="T88" fmla="*/ 97 w 340"/>
              <a:gd name="T89" fmla="*/ 76 h 230"/>
              <a:gd name="T90" fmla="*/ 104 w 340"/>
              <a:gd name="T91" fmla="*/ 96 h 230"/>
              <a:gd name="T92" fmla="*/ 114 w 340"/>
              <a:gd name="T93" fmla="*/ 68 h 230"/>
              <a:gd name="T94" fmla="*/ 128 w 340"/>
              <a:gd name="T95" fmla="*/ 62 h 230"/>
              <a:gd name="T96" fmla="*/ 143 w 340"/>
              <a:gd name="T97" fmla="*/ 46 h 230"/>
              <a:gd name="T98" fmla="*/ 156 w 340"/>
              <a:gd name="T99" fmla="*/ 42 h 230"/>
              <a:gd name="T100" fmla="*/ 178 w 340"/>
              <a:gd name="T101" fmla="*/ 28 h 230"/>
              <a:gd name="T102" fmla="*/ 198 w 340"/>
              <a:gd name="T103" fmla="*/ 60 h 230"/>
              <a:gd name="T104" fmla="*/ 205 w 340"/>
              <a:gd name="T105" fmla="*/ 30 h 230"/>
              <a:gd name="T106" fmla="*/ 223 w 340"/>
              <a:gd name="T107" fmla="*/ 34 h 230"/>
              <a:gd name="T108" fmla="*/ 245 w 340"/>
              <a:gd name="T109" fmla="*/ 28 h 230"/>
              <a:gd name="T110" fmla="*/ 265 w 340"/>
              <a:gd name="T111" fmla="*/ 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 h="230">
                <a:moveTo>
                  <a:pt x="278" y="23"/>
                </a:moveTo>
                <a:lnTo>
                  <a:pt x="278" y="23"/>
                </a:lnTo>
                <a:lnTo>
                  <a:pt x="282" y="23"/>
                </a:lnTo>
                <a:lnTo>
                  <a:pt x="288" y="21"/>
                </a:lnTo>
                <a:lnTo>
                  <a:pt x="290" y="19"/>
                </a:lnTo>
                <a:lnTo>
                  <a:pt x="296" y="13"/>
                </a:lnTo>
                <a:lnTo>
                  <a:pt x="300" y="11"/>
                </a:lnTo>
                <a:lnTo>
                  <a:pt x="305" y="12"/>
                </a:lnTo>
                <a:lnTo>
                  <a:pt x="308" y="11"/>
                </a:lnTo>
                <a:lnTo>
                  <a:pt x="308" y="12"/>
                </a:lnTo>
                <a:lnTo>
                  <a:pt x="305" y="14"/>
                </a:lnTo>
                <a:lnTo>
                  <a:pt x="302" y="15"/>
                </a:lnTo>
                <a:lnTo>
                  <a:pt x="298" y="19"/>
                </a:lnTo>
                <a:lnTo>
                  <a:pt x="294" y="27"/>
                </a:lnTo>
                <a:lnTo>
                  <a:pt x="292" y="31"/>
                </a:lnTo>
                <a:lnTo>
                  <a:pt x="292" y="33"/>
                </a:lnTo>
                <a:lnTo>
                  <a:pt x="295" y="36"/>
                </a:lnTo>
                <a:lnTo>
                  <a:pt x="299" y="38"/>
                </a:lnTo>
                <a:lnTo>
                  <a:pt x="302" y="36"/>
                </a:lnTo>
                <a:lnTo>
                  <a:pt x="303" y="37"/>
                </a:lnTo>
                <a:lnTo>
                  <a:pt x="305" y="39"/>
                </a:lnTo>
                <a:lnTo>
                  <a:pt x="306" y="41"/>
                </a:lnTo>
                <a:lnTo>
                  <a:pt x="306" y="44"/>
                </a:lnTo>
                <a:lnTo>
                  <a:pt x="305" y="49"/>
                </a:lnTo>
                <a:lnTo>
                  <a:pt x="303" y="53"/>
                </a:lnTo>
                <a:lnTo>
                  <a:pt x="300" y="57"/>
                </a:lnTo>
                <a:lnTo>
                  <a:pt x="301" y="59"/>
                </a:lnTo>
                <a:lnTo>
                  <a:pt x="303" y="59"/>
                </a:lnTo>
                <a:lnTo>
                  <a:pt x="313" y="57"/>
                </a:lnTo>
                <a:lnTo>
                  <a:pt x="314" y="57"/>
                </a:lnTo>
                <a:lnTo>
                  <a:pt x="315" y="58"/>
                </a:lnTo>
                <a:lnTo>
                  <a:pt x="315" y="61"/>
                </a:lnTo>
                <a:lnTo>
                  <a:pt x="316" y="63"/>
                </a:lnTo>
                <a:lnTo>
                  <a:pt x="317" y="65"/>
                </a:lnTo>
                <a:lnTo>
                  <a:pt x="316" y="67"/>
                </a:lnTo>
                <a:lnTo>
                  <a:pt x="312" y="73"/>
                </a:lnTo>
                <a:lnTo>
                  <a:pt x="317" y="69"/>
                </a:lnTo>
                <a:lnTo>
                  <a:pt x="321" y="68"/>
                </a:lnTo>
                <a:lnTo>
                  <a:pt x="329" y="70"/>
                </a:lnTo>
                <a:lnTo>
                  <a:pt x="332" y="72"/>
                </a:lnTo>
                <a:lnTo>
                  <a:pt x="333" y="76"/>
                </a:lnTo>
                <a:lnTo>
                  <a:pt x="336" y="75"/>
                </a:lnTo>
                <a:lnTo>
                  <a:pt x="337" y="75"/>
                </a:lnTo>
                <a:lnTo>
                  <a:pt x="338" y="77"/>
                </a:lnTo>
                <a:lnTo>
                  <a:pt x="339" y="80"/>
                </a:lnTo>
                <a:lnTo>
                  <a:pt x="337" y="83"/>
                </a:lnTo>
                <a:lnTo>
                  <a:pt x="337" y="86"/>
                </a:lnTo>
                <a:lnTo>
                  <a:pt x="336" y="87"/>
                </a:lnTo>
                <a:lnTo>
                  <a:pt x="333" y="88"/>
                </a:lnTo>
                <a:lnTo>
                  <a:pt x="333" y="89"/>
                </a:lnTo>
                <a:lnTo>
                  <a:pt x="334" y="92"/>
                </a:lnTo>
                <a:lnTo>
                  <a:pt x="335" y="94"/>
                </a:lnTo>
                <a:lnTo>
                  <a:pt x="337" y="94"/>
                </a:lnTo>
                <a:lnTo>
                  <a:pt x="338" y="95"/>
                </a:lnTo>
                <a:lnTo>
                  <a:pt x="338" y="97"/>
                </a:lnTo>
                <a:lnTo>
                  <a:pt x="338" y="98"/>
                </a:lnTo>
                <a:lnTo>
                  <a:pt x="337" y="99"/>
                </a:lnTo>
                <a:lnTo>
                  <a:pt x="336" y="100"/>
                </a:lnTo>
                <a:lnTo>
                  <a:pt x="334" y="102"/>
                </a:lnTo>
                <a:lnTo>
                  <a:pt x="340" y="105"/>
                </a:lnTo>
                <a:lnTo>
                  <a:pt x="340" y="107"/>
                </a:lnTo>
                <a:lnTo>
                  <a:pt x="340" y="109"/>
                </a:lnTo>
                <a:lnTo>
                  <a:pt x="340" y="111"/>
                </a:lnTo>
                <a:lnTo>
                  <a:pt x="339" y="113"/>
                </a:lnTo>
                <a:lnTo>
                  <a:pt x="337" y="115"/>
                </a:lnTo>
                <a:lnTo>
                  <a:pt x="334" y="115"/>
                </a:lnTo>
                <a:lnTo>
                  <a:pt x="331" y="116"/>
                </a:lnTo>
                <a:lnTo>
                  <a:pt x="332" y="119"/>
                </a:lnTo>
                <a:lnTo>
                  <a:pt x="332" y="122"/>
                </a:lnTo>
                <a:lnTo>
                  <a:pt x="331" y="126"/>
                </a:lnTo>
                <a:lnTo>
                  <a:pt x="328" y="132"/>
                </a:lnTo>
                <a:lnTo>
                  <a:pt x="325" y="135"/>
                </a:lnTo>
                <a:lnTo>
                  <a:pt x="322" y="137"/>
                </a:lnTo>
                <a:lnTo>
                  <a:pt x="317" y="136"/>
                </a:lnTo>
                <a:lnTo>
                  <a:pt x="315" y="135"/>
                </a:lnTo>
                <a:lnTo>
                  <a:pt x="315" y="139"/>
                </a:lnTo>
                <a:lnTo>
                  <a:pt x="312" y="142"/>
                </a:lnTo>
                <a:lnTo>
                  <a:pt x="313" y="145"/>
                </a:lnTo>
                <a:lnTo>
                  <a:pt x="314" y="146"/>
                </a:lnTo>
                <a:lnTo>
                  <a:pt x="313" y="150"/>
                </a:lnTo>
                <a:lnTo>
                  <a:pt x="312" y="153"/>
                </a:lnTo>
                <a:lnTo>
                  <a:pt x="309" y="156"/>
                </a:lnTo>
                <a:lnTo>
                  <a:pt x="307" y="158"/>
                </a:lnTo>
                <a:lnTo>
                  <a:pt x="302" y="161"/>
                </a:lnTo>
                <a:lnTo>
                  <a:pt x="298" y="165"/>
                </a:lnTo>
                <a:lnTo>
                  <a:pt x="295" y="167"/>
                </a:lnTo>
                <a:lnTo>
                  <a:pt x="287" y="167"/>
                </a:lnTo>
                <a:lnTo>
                  <a:pt x="280" y="170"/>
                </a:lnTo>
                <a:lnTo>
                  <a:pt x="269" y="176"/>
                </a:lnTo>
                <a:lnTo>
                  <a:pt x="262" y="180"/>
                </a:lnTo>
                <a:lnTo>
                  <a:pt x="257" y="186"/>
                </a:lnTo>
                <a:lnTo>
                  <a:pt x="250" y="194"/>
                </a:lnTo>
                <a:lnTo>
                  <a:pt x="244" y="198"/>
                </a:lnTo>
                <a:lnTo>
                  <a:pt x="241" y="199"/>
                </a:lnTo>
                <a:lnTo>
                  <a:pt x="235" y="199"/>
                </a:lnTo>
                <a:lnTo>
                  <a:pt x="230" y="202"/>
                </a:lnTo>
                <a:lnTo>
                  <a:pt x="213" y="206"/>
                </a:lnTo>
                <a:lnTo>
                  <a:pt x="208" y="208"/>
                </a:lnTo>
                <a:lnTo>
                  <a:pt x="207" y="211"/>
                </a:lnTo>
                <a:lnTo>
                  <a:pt x="204" y="214"/>
                </a:lnTo>
                <a:lnTo>
                  <a:pt x="204" y="215"/>
                </a:lnTo>
                <a:lnTo>
                  <a:pt x="205" y="216"/>
                </a:lnTo>
                <a:lnTo>
                  <a:pt x="206" y="217"/>
                </a:lnTo>
                <a:lnTo>
                  <a:pt x="203" y="221"/>
                </a:lnTo>
                <a:lnTo>
                  <a:pt x="199" y="224"/>
                </a:lnTo>
                <a:lnTo>
                  <a:pt x="197" y="224"/>
                </a:lnTo>
                <a:lnTo>
                  <a:pt x="195" y="221"/>
                </a:lnTo>
                <a:lnTo>
                  <a:pt x="194" y="221"/>
                </a:lnTo>
                <a:lnTo>
                  <a:pt x="194" y="222"/>
                </a:lnTo>
                <a:lnTo>
                  <a:pt x="194" y="222"/>
                </a:lnTo>
                <a:lnTo>
                  <a:pt x="195" y="225"/>
                </a:lnTo>
                <a:lnTo>
                  <a:pt x="192" y="227"/>
                </a:lnTo>
                <a:lnTo>
                  <a:pt x="181" y="230"/>
                </a:lnTo>
                <a:lnTo>
                  <a:pt x="163" y="227"/>
                </a:lnTo>
                <a:lnTo>
                  <a:pt x="155" y="225"/>
                </a:lnTo>
                <a:lnTo>
                  <a:pt x="146" y="221"/>
                </a:lnTo>
                <a:lnTo>
                  <a:pt x="141" y="220"/>
                </a:lnTo>
                <a:lnTo>
                  <a:pt x="133" y="219"/>
                </a:lnTo>
                <a:lnTo>
                  <a:pt x="127" y="214"/>
                </a:lnTo>
                <a:lnTo>
                  <a:pt x="124" y="210"/>
                </a:lnTo>
                <a:lnTo>
                  <a:pt x="124" y="209"/>
                </a:lnTo>
                <a:lnTo>
                  <a:pt x="124" y="207"/>
                </a:lnTo>
                <a:lnTo>
                  <a:pt x="125" y="206"/>
                </a:lnTo>
                <a:lnTo>
                  <a:pt x="126" y="205"/>
                </a:lnTo>
                <a:lnTo>
                  <a:pt x="128" y="205"/>
                </a:lnTo>
                <a:lnTo>
                  <a:pt x="128" y="205"/>
                </a:lnTo>
                <a:lnTo>
                  <a:pt x="127" y="202"/>
                </a:lnTo>
                <a:lnTo>
                  <a:pt x="125" y="203"/>
                </a:lnTo>
                <a:lnTo>
                  <a:pt x="121" y="207"/>
                </a:lnTo>
                <a:lnTo>
                  <a:pt x="119" y="207"/>
                </a:lnTo>
                <a:lnTo>
                  <a:pt x="117" y="205"/>
                </a:lnTo>
                <a:lnTo>
                  <a:pt x="117" y="203"/>
                </a:lnTo>
                <a:lnTo>
                  <a:pt x="112" y="202"/>
                </a:lnTo>
                <a:lnTo>
                  <a:pt x="108" y="200"/>
                </a:lnTo>
                <a:lnTo>
                  <a:pt x="104" y="196"/>
                </a:lnTo>
                <a:lnTo>
                  <a:pt x="103" y="195"/>
                </a:lnTo>
                <a:lnTo>
                  <a:pt x="105" y="193"/>
                </a:lnTo>
                <a:lnTo>
                  <a:pt x="105" y="192"/>
                </a:lnTo>
                <a:lnTo>
                  <a:pt x="104" y="192"/>
                </a:lnTo>
                <a:lnTo>
                  <a:pt x="101" y="193"/>
                </a:lnTo>
                <a:lnTo>
                  <a:pt x="96" y="197"/>
                </a:lnTo>
                <a:lnTo>
                  <a:pt x="94" y="198"/>
                </a:lnTo>
                <a:lnTo>
                  <a:pt x="65" y="199"/>
                </a:lnTo>
                <a:lnTo>
                  <a:pt x="58" y="200"/>
                </a:lnTo>
                <a:lnTo>
                  <a:pt x="57" y="200"/>
                </a:lnTo>
                <a:lnTo>
                  <a:pt x="55" y="198"/>
                </a:lnTo>
                <a:lnTo>
                  <a:pt x="54" y="191"/>
                </a:lnTo>
                <a:lnTo>
                  <a:pt x="54" y="187"/>
                </a:lnTo>
                <a:lnTo>
                  <a:pt x="54" y="185"/>
                </a:lnTo>
                <a:lnTo>
                  <a:pt x="55" y="182"/>
                </a:lnTo>
                <a:lnTo>
                  <a:pt x="57" y="183"/>
                </a:lnTo>
                <a:lnTo>
                  <a:pt x="58" y="185"/>
                </a:lnTo>
                <a:lnTo>
                  <a:pt x="60" y="187"/>
                </a:lnTo>
                <a:lnTo>
                  <a:pt x="61" y="189"/>
                </a:lnTo>
                <a:lnTo>
                  <a:pt x="71" y="185"/>
                </a:lnTo>
                <a:lnTo>
                  <a:pt x="75" y="183"/>
                </a:lnTo>
                <a:lnTo>
                  <a:pt x="77" y="181"/>
                </a:lnTo>
                <a:lnTo>
                  <a:pt x="79" y="177"/>
                </a:lnTo>
                <a:lnTo>
                  <a:pt x="81" y="175"/>
                </a:lnTo>
                <a:lnTo>
                  <a:pt x="82" y="174"/>
                </a:lnTo>
                <a:lnTo>
                  <a:pt x="84" y="168"/>
                </a:lnTo>
                <a:lnTo>
                  <a:pt x="86" y="165"/>
                </a:lnTo>
                <a:lnTo>
                  <a:pt x="87" y="163"/>
                </a:lnTo>
                <a:lnTo>
                  <a:pt x="89" y="162"/>
                </a:lnTo>
                <a:lnTo>
                  <a:pt x="94" y="161"/>
                </a:lnTo>
                <a:lnTo>
                  <a:pt x="91" y="160"/>
                </a:lnTo>
                <a:lnTo>
                  <a:pt x="88" y="160"/>
                </a:lnTo>
                <a:lnTo>
                  <a:pt x="79" y="166"/>
                </a:lnTo>
                <a:lnTo>
                  <a:pt x="75" y="166"/>
                </a:lnTo>
                <a:lnTo>
                  <a:pt x="76" y="165"/>
                </a:lnTo>
                <a:lnTo>
                  <a:pt x="77" y="163"/>
                </a:lnTo>
                <a:lnTo>
                  <a:pt x="80" y="160"/>
                </a:lnTo>
                <a:lnTo>
                  <a:pt x="78" y="160"/>
                </a:lnTo>
                <a:lnTo>
                  <a:pt x="77" y="159"/>
                </a:lnTo>
                <a:lnTo>
                  <a:pt x="77" y="156"/>
                </a:lnTo>
                <a:lnTo>
                  <a:pt x="79" y="151"/>
                </a:lnTo>
                <a:lnTo>
                  <a:pt x="86" y="145"/>
                </a:lnTo>
                <a:lnTo>
                  <a:pt x="89" y="144"/>
                </a:lnTo>
                <a:lnTo>
                  <a:pt x="90" y="143"/>
                </a:lnTo>
                <a:lnTo>
                  <a:pt x="89" y="142"/>
                </a:lnTo>
                <a:lnTo>
                  <a:pt x="87" y="142"/>
                </a:lnTo>
                <a:lnTo>
                  <a:pt x="79" y="148"/>
                </a:lnTo>
                <a:lnTo>
                  <a:pt x="74" y="150"/>
                </a:lnTo>
                <a:lnTo>
                  <a:pt x="72" y="149"/>
                </a:lnTo>
                <a:lnTo>
                  <a:pt x="69" y="147"/>
                </a:lnTo>
                <a:lnTo>
                  <a:pt x="68" y="146"/>
                </a:lnTo>
                <a:lnTo>
                  <a:pt x="67" y="143"/>
                </a:lnTo>
                <a:lnTo>
                  <a:pt x="67" y="142"/>
                </a:lnTo>
                <a:lnTo>
                  <a:pt x="70" y="137"/>
                </a:lnTo>
                <a:lnTo>
                  <a:pt x="69" y="136"/>
                </a:lnTo>
                <a:lnTo>
                  <a:pt x="68" y="135"/>
                </a:lnTo>
                <a:lnTo>
                  <a:pt x="63" y="131"/>
                </a:lnTo>
                <a:lnTo>
                  <a:pt x="55" y="131"/>
                </a:lnTo>
                <a:lnTo>
                  <a:pt x="35" y="129"/>
                </a:lnTo>
                <a:lnTo>
                  <a:pt x="31" y="130"/>
                </a:lnTo>
                <a:lnTo>
                  <a:pt x="24" y="134"/>
                </a:lnTo>
                <a:lnTo>
                  <a:pt x="20" y="135"/>
                </a:lnTo>
                <a:lnTo>
                  <a:pt x="19" y="134"/>
                </a:lnTo>
                <a:lnTo>
                  <a:pt x="17" y="132"/>
                </a:lnTo>
                <a:lnTo>
                  <a:pt x="15" y="129"/>
                </a:lnTo>
                <a:lnTo>
                  <a:pt x="14" y="126"/>
                </a:lnTo>
                <a:lnTo>
                  <a:pt x="15" y="123"/>
                </a:lnTo>
                <a:lnTo>
                  <a:pt x="17" y="122"/>
                </a:lnTo>
                <a:lnTo>
                  <a:pt x="19" y="121"/>
                </a:lnTo>
                <a:lnTo>
                  <a:pt x="24" y="122"/>
                </a:lnTo>
                <a:lnTo>
                  <a:pt x="31" y="120"/>
                </a:lnTo>
                <a:lnTo>
                  <a:pt x="35" y="119"/>
                </a:lnTo>
                <a:lnTo>
                  <a:pt x="36" y="119"/>
                </a:lnTo>
                <a:lnTo>
                  <a:pt x="39" y="116"/>
                </a:lnTo>
                <a:lnTo>
                  <a:pt x="40" y="116"/>
                </a:lnTo>
                <a:lnTo>
                  <a:pt x="42" y="117"/>
                </a:lnTo>
                <a:lnTo>
                  <a:pt x="42" y="118"/>
                </a:lnTo>
                <a:lnTo>
                  <a:pt x="49" y="116"/>
                </a:lnTo>
                <a:lnTo>
                  <a:pt x="51" y="114"/>
                </a:lnTo>
                <a:lnTo>
                  <a:pt x="52" y="113"/>
                </a:lnTo>
                <a:lnTo>
                  <a:pt x="53" y="112"/>
                </a:lnTo>
                <a:lnTo>
                  <a:pt x="56" y="114"/>
                </a:lnTo>
                <a:lnTo>
                  <a:pt x="58" y="114"/>
                </a:lnTo>
                <a:lnTo>
                  <a:pt x="62" y="113"/>
                </a:lnTo>
                <a:lnTo>
                  <a:pt x="67" y="112"/>
                </a:lnTo>
                <a:lnTo>
                  <a:pt x="80" y="112"/>
                </a:lnTo>
                <a:lnTo>
                  <a:pt x="82" y="110"/>
                </a:lnTo>
                <a:lnTo>
                  <a:pt x="83" y="108"/>
                </a:lnTo>
                <a:lnTo>
                  <a:pt x="84" y="103"/>
                </a:lnTo>
                <a:lnTo>
                  <a:pt x="84" y="102"/>
                </a:lnTo>
                <a:lnTo>
                  <a:pt x="76" y="107"/>
                </a:lnTo>
                <a:lnTo>
                  <a:pt x="74" y="106"/>
                </a:lnTo>
                <a:lnTo>
                  <a:pt x="65" y="104"/>
                </a:lnTo>
                <a:lnTo>
                  <a:pt x="61" y="101"/>
                </a:lnTo>
                <a:lnTo>
                  <a:pt x="62" y="99"/>
                </a:lnTo>
                <a:lnTo>
                  <a:pt x="67" y="94"/>
                </a:lnTo>
                <a:lnTo>
                  <a:pt x="72" y="90"/>
                </a:lnTo>
                <a:lnTo>
                  <a:pt x="80" y="86"/>
                </a:lnTo>
                <a:lnTo>
                  <a:pt x="82" y="84"/>
                </a:lnTo>
                <a:lnTo>
                  <a:pt x="82" y="83"/>
                </a:lnTo>
                <a:lnTo>
                  <a:pt x="77" y="79"/>
                </a:lnTo>
                <a:lnTo>
                  <a:pt x="67" y="80"/>
                </a:lnTo>
                <a:lnTo>
                  <a:pt x="65" y="76"/>
                </a:lnTo>
                <a:lnTo>
                  <a:pt x="57" y="74"/>
                </a:lnTo>
                <a:lnTo>
                  <a:pt x="52" y="75"/>
                </a:lnTo>
                <a:lnTo>
                  <a:pt x="49" y="73"/>
                </a:lnTo>
                <a:lnTo>
                  <a:pt x="42" y="76"/>
                </a:lnTo>
                <a:lnTo>
                  <a:pt x="27" y="81"/>
                </a:lnTo>
                <a:lnTo>
                  <a:pt x="21" y="84"/>
                </a:lnTo>
                <a:lnTo>
                  <a:pt x="18" y="86"/>
                </a:lnTo>
                <a:lnTo>
                  <a:pt x="14" y="83"/>
                </a:lnTo>
                <a:lnTo>
                  <a:pt x="8" y="80"/>
                </a:lnTo>
                <a:lnTo>
                  <a:pt x="1" y="79"/>
                </a:lnTo>
                <a:lnTo>
                  <a:pt x="0" y="77"/>
                </a:lnTo>
                <a:lnTo>
                  <a:pt x="4" y="71"/>
                </a:lnTo>
                <a:lnTo>
                  <a:pt x="7" y="70"/>
                </a:lnTo>
                <a:lnTo>
                  <a:pt x="10" y="70"/>
                </a:lnTo>
                <a:lnTo>
                  <a:pt x="15" y="74"/>
                </a:lnTo>
                <a:lnTo>
                  <a:pt x="19" y="76"/>
                </a:lnTo>
                <a:lnTo>
                  <a:pt x="14" y="70"/>
                </a:lnTo>
                <a:lnTo>
                  <a:pt x="15" y="68"/>
                </a:lnTo>
                <a:lnTo>
                  <a:pt x="14" y="64"/>
                </a:lnTo>
                <a:lnTo>
                  <a:pt x="13" y="63"/>
                </a:lnTo>
                <a:lnTo>
                  <a:pt x="11" y="59"/>
                </a:lnTo>
                <a:lnTo>
                  <a:pt x="12" y="58"/>
                </a:lnTo>
                <a:lnTo>
                  <a:pt x="14" y="57"/>
                </a:lnTo>
                <a:lnTo>
                  <a:pt x="18" y="59"/>
                </a:lnTo>
                <a:lnTo>
                  <a:pt x="27" y="65"/>
                </a:lnTo>
                <a:lnTo>
                  <a:pt x="31" y="64"/>
                </a:lnTo>
                <a:lnTo>
                  <a:pt x="34" y="62"/>
                </a:lnTo>
                <a:lnTo>
                  <a:pt x="37" y="60"/>
                </a:lnTo>
                <a:lnTo>
                  <a:pt x="36" y="59"/>
                </a:lnTo>
                <a:lnTo>
                  <a:pt x="28" y="59"/>
                </a:lnTo>
                <a:lnTo>
                  <a:pt x="24" y="57"/>
                </a:lnTo>
                <a:lnTo>
                  <a:pt x="22" y="55"/>
                </a:lnTo>
                <a:lnTo>
                  <a:pt x="20" y="52"/>
                </a:lnTo>
                <a:lnTo>
                  <a:pt x="21" y="51"/>
                </a:lnTo>
                <a:lnTo>
                  <a:pt x="23" y="50"/>
                </a:lnTo>
                <a:lnTo>
                  <a:pt x="30" y="50"/>
                </a:lnTo>
                <a:lnTo>
                  <a:pt x="25" y="44"/>
                </a:lnTo>
                <a:lnTo>
                  <a:pt x="22" y="41"/>
                </a:lnTo>
                <a:lnTo>
                  <a:pt x="22" y="39"/>
                </a:lnTo>
                <a:lnTo>
                  <a:pt x="22" y="37"/>
                </a:lnTo>
                <a:lnTo>
                  <a:pt x="22" y="36"/>
                </a:lnTo>
                <a:lnTo>
                  <a:pt x="23" y="35"/>
                </a:lnTo>
                <a:lnTo>
                  <a:pt x="31" y="39"/>
                </a:lnTo>
                <a:lnTo>
                  <a:pt x="32" y="39"/>
                </a:lnTo>
                <a:lnTo>
                  <a:pt x="31" y="37"/>
                </a:lnTo>
                <a:lnTo>
                  <a:pt x="27" y="34"/>
                </a:lnTo>
                <a:lnTo>
                  <a:pt x="27" y="32"/>
                </a:lnTo>
                <a:lnTo>
                  <a:pt x="29" y="31"/>
                </a:lnTo>
                <a:lnTo>
                  <a:pt x="29" y="30"/>
                </a:lnTo>
                <a:lnTo>
                  <a:pt x="29" y="28"/>
                </a:lnTo>
                <a:lnTo>
                  <a:pt x="32" y="27"/>
                </a:lnTo>
                <a:lnTo>
                  <a:pt x="34" y="27"/>
                </a:lnTo>
                <a:lnTo>
                  <a:pt x="37" y="28"/>
                </a:lnTo>
                <a:lnTo>
                  <a:pt x="44" y="34"/>
                </a:lnTo>
                <a:lnTo>
                  <a:pt x="45" y="36"/>
                </a:lnTo>
                <a:lnTo>
                  <a:pt x="45" y="38"/>
                </a:lnTo>
                <a:lnTo>
                  <a:pt x="45" y="41"/>
                </a:lnTo>
                <a:lnTo>
                  <a:pt x="45" y="42"/>
                </a:lnTo>
                <a:lnTo>
                  <a:pt x="48" y="41"/>
                </a:lnTo>
                <a:lnTo>
                  <a:pt x="51" y="42"/>
                </a:lnTo>
                <a:lnTo>
                  <a:pt x="52" y="42"/>
                </a:lnTo>
                <a:lnTo>
                  <a:pt x="55" y="38"/>
                </a:lnTo>
                <a:lnTo>
                  <a:pt x="56" y="39"/>
                </a:lnTo>
                <a:lnTo>
                  <a:pt x="58" y="41"/>
                </a:lnTo>
                <a:lnTo>
                  <a:pt x="58" y="42"/>
                </a:lnTo>
                <a:lnTo>
                  <a:pt x="58" y="45"/>
                </a:lnTo>
                <a:lnTo>
                  <a:pt x="58" y="50"/>
                </a:lnTo>
                <a:lnTo>
                  <a:pt x="58" y="51"/>
                </a:lnTo>
                <a:lnTo>
                  <a:pt x="60" y="48"/>
                </a:lnTo>
                <a:lnTo>
                  <a:pt x="63" y="48"/>
                </a:lnTo>
                <a:lnTo>
                  <a:pt x="64" y="46"/>
                </a:lnTo>
                <a:lnTo>
                  <a:pt x="64" y="41"/>
                </a:lnTo>
                <a:lnTo>
                  <a:pt x="64" y="36"/>
                </a:lnTo>
                <a:lnTo>
                  <a:pt x="63" y="35"/>
                </a:lnTo>
                <a:lnTo>
                  <a:pt x="52" y="29"/>
                </a:lnTo>
                <a:lnTo>
                  <a:pt x="50" y="27"/>
                </a:lnTo>
                <a:lnTo>
                  <a:pt x="48" y="24"/>
                </a:lnTo>
                <a:lnTo>
                  <a:pt x="48" y="23"/>
                </a:lnTo>
                <a:lnTo>
                  <a:pt x="50" y="21"/>
                </a:lnTo>
                <a:lnTo>
                  <a:pt x="54" y="21"/>
                </a:lnTo>
                <a:lnTo>
                  <a:pt x="61" y="21"/>
                </a:lnTo>
                <a:lnTo>
                  <a:pt x="62" y="20"/>
                </a:lnTo>
                <a:lnTo>
                  <a:pt x="61" y="19"/>
                </a:lnTo>
                <a:lnTo>
                  <a:pt x="57" y="17"/>
                </a:lnTo>
                <a:lnTo>
                  <a:pt x="56" y="17"/>
                </a:lnTo>
                <a:lnTo>
                  <a:pt x="56" y="15"/>
                </a:lnTo>
                <a:lnTo>
                  <a:pt x="52" y="16"/>
                </a:lnTo>
                <a:lnTo>
                  <a:pt x="47" y="16"/>
                </a:lnTo>
                <a:lnTo>
                  <a:pt x="42" y="15"/>
                </a:lnTo>
                <a:lnTo>
                  <a:pt x="42" y="13"/>
                </a:lnTo>
                <a:lnTo>
                  <a:pt x="44" y="11"/>
                </a:lnTo>
                <a:lnTo>
                  <a:pt x="48" y="8"/>
                </a:lnTo>
                <a:lnTo>
                  <a:pt x="49" y="7"/>
                </a:lnTo>
                <a:lnTo>
                  <a:pt x="55" y="7"/>
                </a:lnTo>
                <a:lnTo>
                  <a:pt x="60" y="6"/>
                </a:lnTo>
                <a:lnTo>
                  <a:pt x="64" y="7"/>
                </a:lnTo>
                <a:lnTo>
                  <a:pt x="67" y="11"/>
                </a:lnTo>
                <a:lnTo>
                  <a:pt x="72" y="17"/>
                </a:lnTo>
                <a:lnTo>
                  <a:pt x="78" y="21"/>
                </a:lnTo>
                <a:lnTo>
                  <a:pt x="79" y="22"/>
                </a:lnTo>
                <a:lnTo>
                  <a:pt x="82" y="25"/>
                </a:lnTo>
                <a:lnTo>
                  <a:pt x="89" y="34"/>
                </a:lnTo>
                <a:lnTo>
                  <a:pt x="96" y="39"/>
                </a:lnTo>
                <a:lnTo>
                  <a:pt x="96" y="40"/>
                </a:lnTo>
                <a:lnTo>
                  <a:pt x="95" y="41"/>
                </a:lnTo>
                <a:lnTo>
                  <a:pt x="92" y="43"/>
                </a:lnTo>
                <a:lnTo>
                  <a:pt x="93" y="44"/>
                </a:lnTo>
                <a:lnTo>
                  <a:pt x="96" y="45"/>
                </a:lnTo>
                <a:lnTo>
                  <a:pt x="99" y="49"/>
                </a:lnTo>
                <a:lnTo>
                  <a:pt x="99" y="50"/>
                </a:lnTo>
                <a:lnTo>
                  <a:pt x="97" y="60"/>
                </a:lnTo>
                <a:lnTo>
                  <a:pt x="95" y="63"/>
                </a:lnTo>
                <a:lnTo>
                  <a:pt x="94" y="64"/>
                </a:lnTo>
                <a:lnTo>
                  <a:pt x="88" y="62"/>
                </a:lnTo>
                <a:lnTo>
                  <a:pt x="89" y="65"/>
                </a:lnTo>
                <a:lnTo>
                  <a:pt x="94" y="68"/>
                </a:lnTo>
                <a:lnTo>
                  <a:pt x="95" y="70"/>
                </a:lnTo>
                <a:lnTo>
                  <a:pt x="94" y="72"/>
                </a:lnTo>
                <a:lnTo>
                  <a:pt x="95" y="73"/>
                </a:lnTo>
                <a:lnTo>
                  <a:pt x="96" y="72"/>
                </a:lnTo>
                <a:lnTo>
                  <a:pt x="97" y="73"/>
                </a:lnTo>
                <a:lnTo>
                  <a:pt x="97" y="76"/>
                </a:lnTo>
                <a:lnTo>
                  <a:pt x="96" y="78"/>
                </a:lnTo>
                <a:lnTo>
                  <a:pt x="95" y="81"/>
                </a:lnTo>
                <a:lnTo>
                  <a:pt x="95" y="81"/>
                </a:lnTo>
                <a:lnTo>
                  <a:pt x="97" y="81"/>
                </a:lnTo>
                <a:lnTo>
                  <a:pt x="99" y="82"/>
                </a:lnTo>
                <a:lnTo>
                  <a:pt x="101" y="85"/>
                </a:lnTo>
                <a:lnTo>
                  <a:pt x="103" y="93"/>
                </a:lnTo>
                <a:lnTo>
                  <a:pt x="104" y="96"/>
                </a:lnTo>
                <a:lnTo>
                  <a:pt x="105" y="94"/>
                </a:lnTo>
                <a:lnTo>
                  <a:pt x="106" y="87"/>
                </a:lnTo>
                <a:lnTo>
                  <a:pt x="107" y="84"/>
                </a:lnTo>
                <a:lnTo>
                  <a:pt x="108" y="84"/>
                </a:lnTo>
                <a:lnTo>
                  <a:pt x="108" y="83"/>
                </a:lnTo>
                <a:lnTo>
                  <a:pt x="109" y="81"/>
                </a:lnTo>
                <a:lnTo>
                  <a:pt x="110" y="74"/>
                </a:lnTo>
                <a:lnTo>
                  <a:pt x="114" y="68"/>
                </a:lnTo>
                <a:lnTo>
                  <a:pt x="116" y="67"/>
                </a:lnTo>
                <a:lnTo>
                  <a:pt x="118" y="66"/>
                </a:lnTo>
                <a:lnTo>
                  <a:pt x="119" y="67"/>
                </a:lnTo>
                <a:lnTo>
                  <a:pt x="122" y="73"/>
                </a:lnTo>
                <a:lnTo>
                  <a:pt x="124" y="74"/>
                </a:lnTo>
                <a:lnTo>
                  <a:pt x="125" y="73"/>
                </a:lnTo>
                <a:lnTo>
                  <a:pt x="127" y="69"/>
                </a:lnTo>
                <a:lnTo>
                  <a:pt x="128" y="62"/>
                </a:lnTo>
                <a:lnTo>
                  <a:pt x="129" y="54"/>
                </a:lnTo>
                <a:lnTo>
                  <a:pt x="128" y="45"/>
                </a:lnTo>
                <a:lnTo>
                  <a:pt x="128" y="38"/>
                </a:lnTo>
                <a:lnTo>
                  <a:pt x="130" y="34"/>
                </a:lnTo>
                <a:lnTo>
                  <a:pt x="133" y="33"/>
                </a:lnTo>
                <a:lnTo>
                  <a:pt x="136" y="35"/>
                </a:lnTo>
                <a:lnTo>
                  <a:pt x="139" y="37"/>
                </a:lnTo>
                <a:lnTo>
                  <a:pt x="143" y="46"/>
                </a:lnTo>
                <a:lnTo>
                  <a:pt x="147" y="51"/>
                </a:lnTo>
                <a:lnTo>
                  <a:pt x="150" y="56"/>
                </a:lnTo>
                <a:lnTo>
                  <a:pt x="152" y="58"/>
                </a:lnTo>
                <a:lnTo>
                  <a:pt x="155" y="58"/>
                </a:lnTo>
                <a:lnTo>
                  <a:pt x="156" y="58"/>
                </a:lnTo>
                <a:lnTo>
                  <a:pt x="157" y="57"/>
                </a:lnTo>
                <a:lnTo>
                  <a:pt x="157" y="55"/>
                </a:lnTo>
                <a:lnTo>
                  <a:pt x="156" y="42"/>
                </a:lnTo>
                <a:lnTo>
                  <a:pt x="157" y="38"/>
                </a:lnTo>
                <a:lnTo>
                  <a:pt x="159" y="35"/>
                </a:lnTo>
                <a:lnTo>
                  <a:pt x="165" y="33"/>
                </a:lnTo>
                <a:lnTo>
                  <a:pt x="168" y="31"/>
                </a:lnTo>
                <a:lnTo>
                  <a:pt x="171" y="28"/>
                </a:lnTo>
                <a:lnTo>
                  <a:pt x="173" y="27"/>
                </a:lnTo>
                <a:lnTo>
                  <a:pt x="175" y="27"/>
                </a:lnTo>
                <a:lnTo>
                  <a:pt x="178" y="28"/>
                </a:lnTo>
                <a:lnTo>
                  <a:pt x="180" y="30"/>
                </a:lnTo>
                <a:lnTo>
                  <a:pt x="183" y="35"/>
                </a:lnTo>
                <a:lnTo>
                  <a:pt x="188" y="43"/>
                </a:lnTo>
                <a:lnTo>
                  <a:pt x="193" y="50"/>
                </a:lnTo>
                <a:lnTo>
                  <a:pt x="196" y="59"/>
                </a:lnTo>
                <a:lnTo>
                  <a:pt x="197" y="61"/>
                </a:lnTo>
                <a:lnTo>
                  <a:pt x="197" y="61"/>
                </a:lnTo>
                <a:lnTo>
                  <a:pt x="198" y="60"/>
                </a:lnTo>
                <a:lnTo>
                  <a:pt x="199" y="58"/>
                </a:lnTo>
                <a:lnTo>
                  <a:pt x="199" y="54"/>
                </a:lnTo>
                <a:lnTo>
                  <a:pt x="197" y="48"/>
                </a:lnTo>
                <a:lnTo>
                  <a:pt x="192" y="34"/>
                </a:lnTo>
                <a:lnTo>
                  <a:pt x="192" y="31"/>
                </a:lnTo>
                <a:lnTo>
                  <a:pt x="193" y="29"/>
                </a:lnTo>
                <a:lnTo>
                  <a:pt x="196" y="28"/>
                </a:lnTo>
                <a:lnTo>
                  <a:pt x="205" y="30"/>
                </a:lnTo>
                <a:lnTo>
                  <a:pt x="207" y="32"/>
                </a:lnTo>
                <a:lnTo>
                  <a:pt x="213" y="41"/>
                </a:lnTo>
                <a:lnTo>
                  <a:pt x="215" y="43"/>
                </a:lnTo>
                <a:lnTo>
                  <a:pt x="216" y="43"/>
                </a:lnTo>
                <a:lnTo>
                  <a:pt x="216" y="42"/>
                </a:lnTo>
                <a:lnTo>
                  <a:pt x="218" y="41"/>
                </a:lnTo>
                <a:lnTo>
                  <a:pt x="220" y="39"/>
                </a:lnTo>
                <a:lnTo>
                  <a:pt x="223" y="34"/>
                </a:lnTo>
                <a:lnTo>
                  <a:pt x="228" y="25"/>
                </a:lnTo>
                <a:lnTo>
                  <a:pt x="229" y="25"/>
                </a:lnTo>
                <a:lnTo>
                  <a:pt x="231" y="26"/>
                </a:lnTo>
                <a:lnTo>
                  <a:pt x="234" y="28"/>
                </a:lnTo>
                <a:lnTo>
                  <a:pt x="235" y="30"/>
                </a:lnTo>
                <a:lnTo>
                  <a:pt x="238" y="31"/>
                </a:lnTo>
                <a:lnTo>
                  <a:pt x="241" y="31"/>
                </a:lnTo>
                <a:lnTo>
                  <a:pt x="245" y="28"/>
                </a:lnTo>
                <a:lnTo>
                  <a:pt x="249" y="26"/>
                </a:lnTo>
                <a:lnTo>
                  <a:pt x="251" y="21"/>
                </a:lnTo>
                <a:lnTo>
                  <a:pt x="251" y="19"/>
                </a:lnTo>
                <a:lnTo>
                  <a:pt x="247" y="6"/>
                </a:lnTo>
                <a:lnTo>
                  <a:pt x="249" y="3"/>
                </a:lnTo>
                <a:lnTo>
                  <a:pt x="256" y="0"/>
                </a:lnTo>
                <a:lnTo>
                  <a:pt x="263" y="0"/>
                </a:lnTo>
                <a:lnTo>
                  <a:pt x="265" y="1"/>
                </a:lnTo>
                <a:lnTo>
                  <a:pt x="269" y="7"/>
                </a:lnTo>
                <a:lnTo>
                  <a:pt x="272" y="10"/>
                </a:lnTo>
                <a:lnTo>
                  <a:pt x="273" y="13"/>
                </a:lnTo>
                <a:lnTo>
                  <a:pt x="273" y="19"/>
                </a:lnTo>
                <a:lnTo>
                  <a:pt x="275"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09" name="Andorra">
            <a:extLst>
              <a:ext uri="{FF2B5EF4-FFF2-40B4-BE49-F238E27FC236}">
                <a16:creationId xmlns:a16="http://schemas.microsoft.com/office/drawing/2014/main" id="{916ECE3E-28E2-4860-AFDD-8B7AA2A402E3}"/>
              </a:ext>
            </a:extLst>
          </p:cNvPr>
          <p:cNvSpPr>
            <a:spLocks/>
          </p:cNvSpPr>
          <p:nvPr/>
        </p:nvSpPr>
        <p:spPr bwMode="auto">
          <a:xfrm>
            <a:off x="5838817" y="2814028"/>
            <a:ext cx="11161" cy="7846"/>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0" name="Albania">
            <a:extLst>
              <a:ext uri="{FF2B5EF4-FFF2-40B4-BE49-F238E27FC236}">
                <a16:creationId xmlns:a16="http://schemas.microsoft.com/office/drawing/2014/main" id="{9B46F632-411E-4EE0-BFC1-04D8028C0E45}"/>
              </a:ext>
            </a:extLst>
          </p:cNvPr>
          <p:cNvSpPr>
            <a:spLocks/>
          </p:cNvSpPr>
          <p:nvPr/>
        </p:nvSpPr>
        <p:spPr bwMode="auto">
          <a:xfrm>
            <a:off x="6376729" y="2814028"/>
            <a:ext cx="53568" cy="105926"/>
          </a:xfrm>
          <a:custGeom>
            <a:avLst/>
            <a:gdLst>
              <a:gd name="T0" fmla="*/ 25 w 55"/>
              <a:gd name="T1" fmla="*/ 4 h 123"/>
              <a:gd name="T2" fmla="*/ 29 w 55"/>
              <a:gd name="T3" fmla="*/ 9 h 123"/>
              <a:gd name="T4" fmla="*/ 34 w 55"/>
              <a:gd name="T5" fmla="*/ 14 h 123"/>
              <a:gd name="T6" fmla="*/ 38 w 55"/>
              <a:gd name="T7" fmla="*/ 17 h 123"/>
              <a:gd name="T8" fmla="*/ 41 w 55"/>
              <a:gd name="T9" fmla="*/ 26 h 123"/>
              <a:gd name="T10" fmla="*/ 40 w 55"/>
              <a:gd name="T11" fmla="*/ 32 h 123"/>
              <a:gd name="T12" fmla="*/ 39 w 55"/>
              <a:gd name="T13" fmla="*/ 39 h 123"/>
              <a:gd name="T14" fmla="*/ 39 w 55"/>
              <a:gd name="T15" fmla="*/ 44 h 123"/>
              <a:gd name="T16" fmla="*/ 37 w 55"/>
              <a:gd name="T17" fmla="*/ 47 h 123"/>
              <a:gd name="T18" fmla="*/ 38 w 55"/>
              <a:gd name="T19" fmla="*/ 54 h 123"/>
              <a:gd name="T20" fmla="*/ 40 w 55"/>
              <a:gd name="T21" fmla="*/ 63 h 123"/>
              <a:gd name="T22" fmla="*/ 43 w 55"/>
              <a:gd name="T23" fmla="*/ 66 h 123"/>
              <a:gd name="T24" fmla="*/ 46 w 55"/>
              <a:gd name="T25" fmla="*/ 72 h 123"/>
              <a:gd name="T26" fmla="*/ 52 w 55"/>
              <a:gd name="T27" fmla="*/ 72 h 123"/>
              <a:gd name="T28" fmla="*/ 53 w 55"/>
              <a:gd name="T29" fmla="*/ 74 h 123"/>
              <a:gd name="T30" fmla="*/ 54 w 55"/>
              <a:gd name="T31" fmla="*/ 80 h 123"/>
              <a:gd name="T32" fmla="*/ 55 w 55"/>
              <a:gd name="T33" fmla="*/ 84 h 123"/>
              <a:gd name="T34" fmla="*/ 52 w 55"/>
              <a:gd name="T35" fmla="*/ 89 h 123"/>
              <a:gd name="T36" fmla="*/ 48 w 55"/>
              <a:gd name="T37" fmla="*/ 91 h 123"/>
              <a:gd name="T38" fmla="*/ 46 w 55"/>
              <a:gd name="T39" fmla="*/ 95 h 123"/>
              <a:gd name="T40" fmla="*/ 45 w 55"/>
              <a:gd name="T41" fmla="*/ 99 h 123"/>
              <a:gd name="T42" fmla="*/ 43 w 55"/>
              <a:gd name="T43" fmla="*/ 104 h 123"/>
              <a:gd name="T44" fmla="*/ 39 w 55"/>
              <a:gd name="T45" fmla="*/ 106 h 123"/>
              <a:gd name="T46" fmla="*/ 36 w 55"/>
              <a:gd name="T47" fmla="*/ 107 h 123"/>
              <a:gd name="T48" fmla="*/ 33 w 55"/>
              <a:gd name="T49" fmla="*/ 109 h 123"/>
              <a:gd name="T50" fmla="*/ 33 w 55"/>
              <a:gd name="T51" fmla="*/ 111 h 123"/>
              <a:gd name="T52" fmla="*/ 35 w 55"/>
              <a:gd name="T53" fmla="*/ 116 h 123"/>
              <a:gd name="T54" fmla="*/ 34 w 55"/>
              <a:gd name="T55" fmla="*/ 118 h 123"/>
              <a:gd name="T56" fmla="*/ 32 w 55"/>
              <a:gd name="T57" fmla="*/ 118 h 123"/>
              <a:gd name="T58" fmla="*/ 31 w 55"/>
              <a:gd name="T59" fmla="*/ 121 h 123"/>
              <a:gd name="T60" fmla="*/ 29 w 55"/>
              <a:gd name="T61" fmla="*/ 123 h 123"/>
              <a:gd name="T62" fmla="*/ 25 w 55"/>
              <a:gd name="T63" fmla="*/ 121 h 123"/>
              <a:gd name="T64" fmla="*/ 23 w 55"/>
              <a:gd name="T65" fmla="*/ 121 h 123"/>
              <a:gd name="T66" fmla="*/ 22 w 55"/>
              <a:gd name="T67" fmla="*/ 114 h 123"/>
              <a:gd name="T68" fmla="*/ 7 w 55"/>
              <a:gd name="T69" fmla="*/ 101 h 123"/>
              <a:gd name="T70" fmla="*/ 3 w 55"/>
              <a:gd name="T71" fmla="*/ 95 h 123"/>
              <a:gd name="T72" fmla="*/ 3 w 55"/>
              <a:gd name="T73" fmla="*/ 92 h 123"/>
              <a:gd name="T74" fmla="*/ 5 w 55"/>
              <a:gd name="T75" fmla="*/ 94 h 123"/>
              <a:gd name="T76" fmla="*/ 5 w 55"/>
              <a:gd name="T77" fmla="*/ 90 h 123"/>
              <a:gd name="T78" fmla="*/ 2 w 55"/>
              <a:gd name="T79" fmla="*/ 82 h 123"/>
              <a:gd name="T80" fmla="*/ 6 w 55"/>
              <a:gd name="T81" fmla="*/ 71 h 123"/>
              <a:gd name="T82" fmla="*/ 7 w 55"/>
              <a:gd name="T83" fmla="*/ 59 h 123"/>
              <a:gd name="T84" fmla="*/ 5 w 55"/>
              <a:gd name="T85" fmla="*/ 51 h 123"/>
              <a:gd name="T86" fmla="*/ 9 w 55"/>
              <a:gd name="T87" fmla="*/ 44 h 123"/>
              <a:gd name="T88" fmla="*/ 10 w 55"/>
              <a:gd name="T89" fmla="*/ 36 h 123"/>
              <a:gd name="T90" fmla="*/ 2 w 55"/>
              <a:gd name="T91" fmla="*/ 32 h 123"/>
              <a:gd name="T92" fmla="*/ 3 w 55"/>
              <a:gd name="T93" fmla="*/ 27 h 123"/>
              <a:gd name="T94" fmla="*/ 3 w 55"/>
              <a:gd name="T95" fmla="*/ 24 h 123"/>
              <a:gd name="T96" fmla="*/ 0 w 55"/>
              <a:gd name="T97" fmla="*/ 20 h 123"/>
              <a:gd name="T98" fmla="*/ 4 w 55"/>
              <a:gd name="T99" fmla="*/ 12 h 123"/>
              <a:gd name="T100" fmla="*/ 9 w 55"/>
              <a:gd name="T101" fmla="*/ 6 h 123"/>
              <a:gd name="T102" fmla="*/ 12 w 55"/>
              <a:gd name="T103" fmla="*/ 0 h 123"/>
              <a:gd name="T104" fmla="*/ 14 w 55"/>
              <a:gd name="T105" fmla="*/ 0 h 123"/>
              <a:gd name="T106" fmla="*/ 15 w 55"/>
              <a:gd name="T107" fmla="*/ 5 h 123"/>
              <a:gd name="T108" fmla="*/ 16 w 55"/>
              <a:gd name="T109" fmla="*/ 7 h 123"/>
              <a:gd name="T110" fmla="*/ 21 w 55"/>
              <a:gd name="T11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 h="123">
                <a:moveTo>
                  <a:pt x="25" y="4"/>
                </a:moveTo>
                <a:lnTo>
                  <a:pt x="25" y="4"/>
                </a:lnTo>
                <a:lnTo>
                  <a:pt x="26" y="5"/>
                </a:lnTo>
                <a:lnTo>
                  <a:pt x="29" y="9"/>
                </a:lnTo>
                <a:lnTo>
                  <a:pt x="30" y="13"/>
                </a:lnTo>
                <a:lnTo>
                  <a:pt x="34" y="14"/>
                </a:lnTo>
                <a:lnTo>
                  <a:pt x="36" y="15"/>
                </a:lnTo>
                <a:lnTo>
                  <a:pt x="38" y="17"/>
                </a:lnTo>
                <a:lnTo>
                  <a:pt x="39" y="20"/>
                </a:lnTo>
                <a:lnTo>
                  <a:pt x="41" y="26"/>
                </a:lnTo>
                <a:lnTo>
                  <a:pt x="41" y="30"/>
                </a:lnTo>
                <a:lnTo>
                  <a:pt x="40" y="32"/>
                </a:lnTo>
                <a:lnTo>
                  <a:pt x="40" y="33"/>
                </a:lnTo>
                <a:lnTo>
                  <a:pt x="39" y="39"/>
                </a:lnTo>
                <a:lnTo>
                  <a:pt x="39" y="42"/>
                </a:lnTo>
                <a:lnTo>
                  <a:pt x="39" y="44"/>
                </a:lnTo>
                <a:lnTo>
                  <a:pt x="38" y="45"/>
                </a:lnTo>
                <a:lnTo>
                  <a:pt x="37" y="47"/>
                </a:lnTo>
                <a:lnTo>
                  <a:pt x="38" y="52"/>
                </a:lnTo>
                <a:lnTo>
                  <a:pt x="38" y="54"/>
                </a:lnTo>
                <a:lnTo>
                  <a:pt x="38" y="57"/>
                </a:lnTo>
                <a:lnTo>
                  <a:pt x="40" y="63"/>
                </a:lnTo>
                <a:lnTo>
                  <a:pt x="42" y="65"/>
                </a:lnTo>
                <a:lnTo>
                  <a:pt x="43" y="66"/>
                </a:lnTo>
                <a:lnTo>
                  <a:pt x="45" y="71"/>
                </a:lnTo>
                <a:lnTo>
                  <a:pt x="46" y="72"/>
                </a:lnTo>
                <a:lnTo>
                  <a:pt x="50" y="72"/>
                </a:lnTo>
                <a:lnTo>
                  <a:pt x="52" y="72"/>
                </a:lnTo>
                <a:lnTo>
                  <a:pt x="53" y="74"/>
                </a:lnTo>
                <a:lnTo>
                  <a:pt x="53" y="74"/>
                </a:lnTo>
                <a:lnTo>
                  <a:pt x="53" y="78"/>
                </a:lnTo>
                <a:lnTo>
                  <a:pt x="54" y="80"/>
                </a:lnTo>
                <a:lnTo>
                  <a:pt x="55" y="82"/>
                </a:lnTo>
                <a:lnTo>
                  <a:pt x="55" y="84"/>
                </a:lnTo>
                <a:lnTo>
                  <a:pt x="54" y="86"/>
                </a:lnTo>
                <a:lnTo>
                  <a:pt x="52" y="89"/>
                </a:lnTo>
                <a:lnTo>
                  <a:pt x="50" y="90"/>
                </a:lnTo>
                <a:lnTo>
                  <a:pt x="48" y="91"/>
                </a:lnTo>
                <a:lnTo>
                  <a:pt x="47" y="93"/>
                </a:lnTo>
                <a:lnTo>
                  <a:pt x="46" y="95"/>
                </a:lnTo>
                <a:lnTo>
                  <a:pt x="45" y="97"/>
                </a:lnTo>
                <a:lnTo>
                  <a:pt x="45" y="99"/>
                </a:lnTo>
                <a:lnTo>
                  <a:pt x="44" y="103"/>
                </a:lnTo>
                <a:lnTo>
                  <a:pt x="43" y="104"/>
                </a:lnTo>
                <a:lnTo>
                  <a:pt x="42" y="106"/>
                </a:lnTo>
                <a:lnTo>
                  <a:pt x="39" y="106"/>
                </a:lnTo>
                <a:lnTo>
                  <a:pt x="37" y="106"/>
                </a:lnTo>
                <a:lnTo>
                  <a:pt x="36" y="107"/>
                </a:lnTo>
                <a:lnTo>
                  <a:pt x="35" y="108"/>
                </a:lnTo>
                <a:lnTo>
                  <a:pt x="33" y="109"/>
                </a:lnTo>
                <a:lnTo>
                  <a:pt x="33" y="110"/>
                </a:lnTo>
                <a:lnTo>
                  <a:pt x="33" y="111"/>
                </a:lnTo>
                <a:lnTo>
                  <a:pt x="34" y="114"/>
                </a:lnTo>
                <a:lnTo>
                  <a:pt x="35" y="116"/>
                </a:lnTo>
                <a:lnTo>
                  <a:pt x="35" y="117"/>
                </a:lnTo>
                <a:lnTo>
                  <a:pt x="34" y="118"/>
                </a:lnTo>
                <a:lnTo>
                  <a:pt x="32" y="117"/>
                </a:lnTo>
                <a:lnTo>
                  <a:pt x="32" y="118"/>
                </a:lnTo>
                <a:lnTo>
                  <a:pt x="32" y="120"/>
                </a:lnTo>
                <a:lnTo>
                  <a:pt x="31" y="121"/>
                </a:lnTo>
                <a:lnTo>
                  <a:pt x="31" y="122"/>
                </a:lnTo>
                <a:lnTo>
                  <a:pt x="29" y="123"/>
                </a:lnTo>
                <a:lnTo>
                  <a:pt x="27" y="123"/>
                </a:lnTo>
                <a:lnTo>
                  <a:pt x="25" y="121"/>
                </a:lnTo>
                <a:lnTo>
                  <a:pt x="23" y="121"/>
                </a:lnTo>
                <a:lnTo>
                  <a:pt x="23" y="121"/>
                </a:lnTo>
                <a:lnTo>
                  <a:pt x="23" y="117"/>
                </a:lnTo>
                <a:lnTo>
                  <a:pt x="22" y="114"/>
                </a:lnTo>
                <a:lnTo>
                  <a:pt x="18" y="107"/>
                </a:lnTo>
                <a:lnTo>
                  <a:pt x="7" y="101"/>
                </a:lnTo>
                <a:lnTo>
                  <a:pt x="4" y="98"/>
                </a:lnTo>
                <a:lnTo>
                  <a:pt x="3" y="95"/>
                </a:lnTo>
                <a:lnTo>
                  <a:pt x="2" y="93"/>
                </a:lnTo>
                <a:lnTo>
                  <a:pt x="3" y="92"/>
                </a:lnTo>
                <a:lnTo>
                  <a:pt x="4" y="93"/>
                </a:lnTo>
                <a:lnTo>
                  <a:pt x="5" y="94"/>
                </a:lnTo>
                <a:lnTo>
                  <a:pt x="6" y="93"/>
                </a:lnTo>
                <a:lnTo>
                  <a:pt x="5" y="90"/>
                </a:lnTo>
                <a:lnTo>
                  <a:pt x="2" y="84"/>
                </a:lnTo>
                <a:lnTo>
                  <a:pt x="2" y="82"/>
                </a:lnTo>
                <a:lnTo>
                  <a:pt x="4" y="77"/>
                </a:lnTo>
                <a:lnTo>
                  <a:pt x="6" y="71"/>
                </a:lnTo>
                <a:lnTo>
                  <a:pt x="6" y="64"/>
                </a:lnTo>
                <a:lnTo>
                  <a:pt x="7" y="59"/>
                </a:lnTo>
                <a:lnTo>
                  <a:pt x="6" y="55"/>
                </a:lnTo>
                <a:lnTo>
                  <a:pt x="5" y="51"/>
                </a:lnTo>
                <a:lnTo>
                  <a:pt x="7" y="45"/>
                </a:lnTo>
                <a:lnTo>
                  <a:pt x="9" y="44"/>
                </a:lnTo>
                <a:lnTo>
                  <a:pt x="10" y="42"/>
                </a:lnTo>
                <a:lnTo>
                  <a:pt x="10" y="36"/>
                </a:lnTo>
                <a:lnTo>
                  <a:pt x="6" y="33"/>
                </a:lnTo>
                <a:lnTo>
                  <a:pt x="2" y="32"/>
                </a:lnTo>
                <a:lnTo>
                  <a:pt x="2" y="30"/>
                </a:lnTo>
                <a:lnTo>
                  <a:pt x="3" y="27"/>
                </a:lnTo>
                <a:lnTo>
                  <a:pt x="3" y="26"/>
                </a:lnTo>
                <a:lnTo>
                  <a:pt x="3" y="24"/>
                </a:lnTo>
                <a:lnTo>
                  <a:pt x="2" y="21"/>
                </a:lnTo>
                <a:lnTo>
                  <a:pt x="0" y="20"/>
                </a:lnTo>
                <a:lnTo>
                  <a:pt x="2" y="16"/>
                </a:lnTo>
                <a:lnTo>
                  <a:pt x="4" y="12"/>
                </a:lnTo>
                <a:lnTo>
                  <a:pt x="6" y="9"/>
                </a:lnTo>
                <a:lnTo>
                  <a:pt x="9" y="6"/>
                </a:lnTo>
                <a:lnTo>
                  <a:pt x="10" y="3"/>
                </a:lnTo>
                <a:lnTo>
                  <a:pt x="12" y="0"/>
                </a:lnTo>
                <a:lnTo>
                  <a:pt x="14" y="0"/>
                </a:lnTo>
                <a:lnTo>
                  <a:pt x="14" y="0"/>
                </a:lnTo>
                <a:lnTo>
                  <a:pt x="15" y="1"/>
                </a:lnTo>
                <a:lnTo>
                  <a:pt x="15" y="5"/>
                </a:lnTo>
                <a:lnTo>
                  <a:pt x="15" y="6"/>
                </a:lnTo>
                <a:lnTo>
                  <a:pt x="16" y="7"/>
                </a:lnTo>
                <a:lnTo>
                  <a:pt x="18" y="6"/>
                </a:lnTo>
                <a:lnTo>
                  <a:pt x="21" y="6"/>
                </a:lnTo>
                <a:lnTo>
                  <a:pt x="24" y="4"/>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1" name="Austria">
            <a:extLst>
              <a:ext uri="{FF2B5EF4-FFF2-40B4-BE49-F238E27FC236}">
                <a16:creationId xmlns:a16="http://schemas.microsoft.com/office/drawing/2014/main" id="{015E5BA0-CE7C-4D8B-B2F2-12C8F232C96D}"/>
              </a:ext>
            </a:extLst>
          </p:cNvPr>
          <p:cNvSpPr>
            <a:spLocks/>
          </p:cNvSpPr>
          <p:nvPr/>
        </p:nvSpPr>
        <p:spPr bwMode="auto">
          <a:xfrm>
            <a:off x="6084336" y="2574713"/>
            <a:ext cx="227664" cy="102003"/>
          </a:xfrm>
          <a:custGeom>
            <a:avLst/>
            <a:gdLst>
              <a:gd name="T0" fmla="*/ 230 w 238"/>
              <a:gd name="T1" fmla="*/ 23 h 120"/>
              <a:gd name="T2" fmla="*/ 236 w 238"/>
              <a:gd name="T3" fmla="*/ 45 h 120"/>
              <a:gd name="T4" fmla="*/ 234 w 238"/>
              <a:gd name="T5" fmla="*/ 54 h 120"/>
              <a:gd name="T6" fmla="*/ 229 w 238"/>
              <a:gd name="T7" fmla="*/ 61 h 120"/>
              <a:gd name="T8" fmla="*/ 221 w 238"/>
              <a:gd name="T9" fmla="*/ 58 h 120"/>
              <a:gd name="T10" fmla="*/ 216 w 238"/>
              <a:gd name="T11" fmla="*/ 63 h 120"/>
              <a:gd name="T12" fmla="*/ 220 w 238"/>
              <a:gd name="T13" fmla="*/ 73 h 120"/>
              <a:gd name="T14" fmla="*/ 216 w 238"/>
              <a:gd name="T15" fmla="*/ 81 h 120"/>
              <a:gd name="T16" fmla="*/ 217 w 238"/>
              <a:gd name="T17" fmla="*/ 89 h 120"/>
              <a:gd name="T18" fmla="*/ 212 w 238"/>
              <a:gd name="T19" fmla="*/ 93 h 120"/>
              <a:gd name="T20" fmla="*/ 201 w 238"/>
              <a:gd name="T21" fmla="*/ 106 h 120"/>
              <a:gd name="T22" fmla="*/ 191 w 238"/>
              <a:gd name="T23" fmla="*/ 106 h 120"/>
              <a:gd name="T24" fmla="*/ 169 w 238"/>
              <a:gd name="T25" fmla="*/ 110 h 120"/>
              <a:gd name="T26" fmla="*/ 161 w 238"/>
              <a:gd name="T27" fmla="*/ 117 h 120"/>
              <a:gd name="T28" fmla="*/ 154 w 238"/>
              <a:gd name="T29" fmla="*/ 119 h 120"/>
              <a:gd name="T30" fmla="*/ 137 w 238"/>
              <a:gd name="T31" fmla="*/ 115 h 120"/>
              <a:gd name="T32" fmla="*/ 119 w 238"/>
              <a:gd name="T33" fmla="*/ 113 h 120"/>
              <a:gd name="T34" fmla="*/ 92 w 238"/>
              <a:gd name="T35" fmla="*/ 108 h 120"/>
              <a:gd name="T36" fmla="*/ 81 w 238"/>
              <a:gd name="T37" fmla="*/ 93 h 120"/>
              <a:gd name="T38" fmla="*/ 76 w 238"/>
              <a:gd name="T39" fmla="*/ 91 h 120"/>
              <a:gd name="T40" fmla="*/ 60 w 238"/>
              <a:gd name="T41" fmla="*/ 94 h 120"/>
              <a:gd name="T42" fmla="*/ 46 w 238"/>
              <a:gd name="T43" fmla="*/ 103 h 120"/>
              <a:gd name="T44" fmla="*/ 33 w 238"/>
              <a:gd name="T45" fmla="*/ 99 h 120"/>
              <a:gd name="T46" fmla="*/ 26 w 238"/>
              <a:gd name="T47" fmla="*/ 93 h 120"/>
              <a:gd name="T48" fmla="*/ 11 w 238"/>
              <a:gd name="T49" fmla="*/ 94 h 120"/>
              <a:gd name="T50" fmla="*/ 2 w 238"/>
              <a:gd name="T51" fmla="*/ 89 h 120"/>
              <a:gd name="T52" fmla="*/ 1 w 238"/>
              <a:gd name="T53" fmla="*/ 83 h 120"/>
              <a:gd name="T54" fmla="*/ 3 w 238"/>
              <a:gd name="T55" fmla="*/ 71 h 120"/>
              <a:gd name="T56" fmla="*/ 6 w 238"/>
              <a:gd name="T57" fmla="*/ 67 h 120"/>
              <a:gd name="T58" fmla="*/ 17 w 238"/>
              <a:gd name="T59" fmla="*/ 72 h 120"/>
              <a:gd name="T60" fmla="*/ 21 w 238"/>
              <a:gd name="T61" fmla="*/ 76 h 120"/>
              <a:gd name="T62" fmla="*/ 26 w 238"/>
              <a:gd name="T63" fmla="*/ 76 h 120"/>
              <a:gd name="T64" fmla="*/ 36 w 238"/>
              <a:gd name="T65" fmla="*/ 68 h 120"/>
              <a:gd name="T66" fmla="*/ 45 w 238"/>
              <a:gd name="T67" fmla="*/ 73 h 120"/>
              <a:gd name="T68" fmla="*/ 53 w 238"/>
              <a:gd name="T69" fmla="*/ 74 h 120"/>
              <a:gd name="T70" fmla="*/ 64 w 238"/>
              <a:gd name="T71" fmla="*/ 68 h 120"/>
              <a:gd name="T72" fmla="*/ 84 w 238"/>
              <a:gd name="T73" fmla="*/ 60 h 120"/>
              <a:gd name="T74" fmla="*/ 94 w 238"/>
              <a:gd name="T75" fmla="*/ 64 h 120"/>
              <a:gd name="T76" fmla="*/ 102 w 238"/>
              <a:gd name="T77" fmla="*/ 66 h 120"/>
              <a:gd name="T78" fmla="*/ 109 w 238"/>
              <a:gd name="T79" fmla="*/ 71 h 120"/>
              <a:gd name="T80" fmla="*/ 108 w 238"/>
              <a:gd name="T81" fmla="*/ 60 h 120"/>
              <a:gd name="T82" fmla="*/ 107 w 238"/>
              <a:gd name="T83" fmla="*/ 52 h 120"/>
              <a:gd name="T84" fmla="*/ 105 w 238"/>
              <a:gd name="T85" fmla="*/ 37 h 120"/>
              <a:gd name="T86" fmla="*/ 120 w 238"/>
              <a:gd name="T87" fmla="*/ 30 h 120"/>
              <a:gd name="T88" fmla="*/ 130 w 238"/>
              <a:gd name="T89" fmla="*/ 22 h 120"/>
              <a:gd name="T90" fmla="*/ 133 w 238"/>
              <a:gd name="T91" fmla="*/ 15 h 120"/>
              <a:gd name="T92" fmla="*/ 139 w 238"/>
              <a:gd name="T93" fmla="*/ 14 h 120"/>
              <a:gd name="T94" fmla="*/ 155 w 238"/>
              <a:gd name="T95" fmla="*/ 17 h 120"/>
              <a:gd name="T96" fmla="*/ 165 w 238"/>
              <a:gd name="T97" fmla="*/ 10 h 120"/>
              <a:gd name="T98" fmla="*/ 173 w 238"/>
              <a:gd name="T99" fmla="*/ 0 h 120"/>
              <a:gd name="T100" fmla="*/ 181 w 238"/>
              <a:gd name="T101" fmla="*/ 1 h 120"/>
              <a:gd name="T102" fmla="*/ 197 w 238"/>
              <a:gd name="T103" fmla="*/ 6 h 120"/>
              <a:gd name="T104" fmla="*/ 217 w 238"/>
              <a:gd name="T105" fmla="*/ 9 h 120"/>
              <a:gd name="T106" fmla="*/ 228 w 238"/>
              <a:gd name="T107"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120">
                <a:moveTo>
                  <a:pt x="232" y="19"/>
                </a:moveTo>
                <a:lnTo>
                  <a:pt x="232" y="19"/>
                </a:lnTo>
                <a:lnTo>
                  <a:pt x="232" y="19"/>
                </a:lnTo>
                <a:lnTo>
                  <a:pt x="231" y="21"/>
                </a:lnTo>
                <a:lnTo>
                  <a:pt x="230" y="23"/>
                </a:lnTo>
                <a:lnTo>
                  <a:pt x="229" y="26"/>
                </a:lnTo>
                <a:lnTo>
                  <a:pt x="229" y="29"/>
                </a:lnTo>
                <a:lnTo>
                  <a:pt x="232" y="37"/>
                </a:lnTo>
                <a:lnTo>
                  <a:pt x="235" y="43"/>
                </a:lnTo>
                <a:lnTo>
                  <a:pt x="236" y="45"/>
                </a:lnTo>
                <a:lnTo>
                  <a:pt x="238" y="46"/>
                </a:lnTo>
                <a:lnTo>
                  <a:pt x="236" y="48"/>
                </a:lnTo>
                <a:lnTo>
                  <a:pt x="236" y="51"/>
                </a:lnTo>
                <a:lnTo>
                  <a:pt x="235" y="53"/>
                </a:lnTo>
                <a:lnTo>
                  <a:pt x="234" y="54"/>
                </a:lnTo>
                <a:lnTo>
                  <a:pt x="235" y="56"/>
                </a:lnTo>
                <a:lnTo>
                  <a:pt x="235" y="58"/>
                </a:lnTo>
                <a:lnTo>
                  <a:pt x="235" y="60"/>
                </a:lnTo>
                <a:lnTo>
                  <a:pt x="232" y="61"/>
                </a:lnTo>
                <a:lnTo>
                  <a:pt x="229" y="61"/>
                </a:lnTo>
                <a:lnTo>
                  <a:pt x="228" y="61"/>
                </a:lnTo>
                <a:lnTo>
                  <a:pt x="227" y="62"/>
                </a:lnTo>
                <a:lnTo>
                  <a:pt x="225" y="61"/>
                </a:lnTo>
                <a:lnTo>
                  <a:pt x="222" y="59"/>
                </a:lnTo>
                <a:lnTo>
                  <a:pt x="221" y="58"/>
                </a:lnTo>
                <a:lnTo>
                  <a:pt x="219" y="58"/>
                </a:lnTo>
                <a:lnTo>
                  <a:pt x="218" y="59"/>
                </a:lnTo>
                <a:lnTo>
                  <a:pt x="217" y="61"/>
                </a:lnTo>
                <a:lnTo>
                  <a:pt x="215" y="62"/>
                </a:lnTo>
                <a:lnTo>
                  <a:pt x="216" y="63"/>
                </a:lnTo>
                <a:lnTo>
                  <a:pt x="222" y="65"/>
                </a:lnTo>
                <a:lnTo>
                  <a:pt x="223" y="68"/>
                </a:lnTo>
                <a:lnTo>
                  <a:pt x="222" y="71"/>
                </a:lnTo>
                <a:lnTo>
                  <a:pt x="221" y="72"/>
                </a:lnTo>
                <a:lnTo>
                  <a:pt x="220" y="73"/>
                </a:lnTo>
                <a:lnTo>
                  <a:pt x="218" y="74"/>
                </a:lnTo>
                <a:lnTo>
                  <a:pt x="216" y="74"/>
                </a:lnTo>
                <a:lnTo>
                  <a:pt x="216" y="76"/>
                </a:lnTo>
                <a:lnTo>
                  <a:pt x="216" y="80"/>
                </a:lnTo>
                <a:lnTo>
                  <a:pt x="216" y="81"/>
                </a:lnTo>
                <a:lnTo>
                  <a:pt x="215" y="82"/>
                </a:lnTo>
                <a:lnTo>
                  <a:pt x="216" y="86"/>
                </a:lnTo>
                <a:lnTo>
                  <a:pt x="217" y="86"/>
                </a:lnTo>
                <a:lnTo>
                  <a:pt x="217" y="87"/>
                </a:lnTo>
                <a:lnTo>
                  <a:pt x="217" y="89"/>
                </a:lnTo>
                <a:lnTo>
                  <a:pt x="217" y="90"/>
                </a:lnTo>
                <a:lnTo>
                  <a:pt x="216" y="92"/>
                </a:lnTo>
                <a:lnTo>
                  <a:pt x="216" y="92"/>
                </a:lnTo>
                <a:lnTo>
                  <a:pt x="215" y="93"/>
                </a:lnTo>
                <a:lnTo>
                  <a:pt x="212" y="93"/>
                </a:lnTo>
                <a:lnTo>
                  <a:pt x="210" y="94"/>
                </a:lnTo>
                <a:lnTo>
                  <a:pt x="205" y="99"/>
                </a:lnTo>
                <a:lnTo>
                  <a:pt x="203" y="100"/>
                </a:lnTo>
                <a:lnTo>
                  <a:pt x="201" y="102"/>
                </a:lnTo>
                <a:lnTo>
                  <a:pt x="201" y="106"/>
                </a:lnTo>
                <a:lnTo>
                  <a:pt x="201" y="106"/>
                </a:lnTo>
                <a:lnTo>
                  <a:pt x="201" y="107"/>
                </a:lnTo>
                <a:lnTo>
                  <a:pt x="195" y="106"/>
                </a:lnTo>
                <a:lnTo>
                  <a:pt x="195" y="106"/>
                </a:lnTo>
                <a:lnTo>
                  <a:pt x="191" y="106"/>
                </a:lnTo>
                <a:lnTo>
                  <a:pt x="188" y="108"/>
                </a:lnTo>
                <a:lnTo>
                  <a:pt x="185" y="110"/>
                </a:lnTo>
                <a:lnTo>
                  <a:pt x="178" y="109"/>
                </a:lnTo>
                <a:lnTo>
                  <a:pt x="171" y="110"/>
                </a:lnTo>
                <a:lnTo>
                  <a:pt x="169" y="110"/>
                </a:lnTo>
                <a:lnTo>
                  <a:pt x="168" y="111"/>
                </a:lnTo>
                <a:lnTo>
                  <a:pt x="166" y="112"/>
                </a:lnTo>
                <a:lnTo>
                  <a:pt x="165" y="113"/>
                </a:lnTo>
                <a:lnTo>
                  <a:pt x="163" y="115"/>
                </a:lnTo>
                <a:lnTo>
                  <a:pt x="161" y="117"/>
                </a:lnTo>
                <a:lnTo>
                  <a:pt x="158" y="118"/>
                </a:lnTo>
                <a:lnTo>
                  <a:pt x="158" y="119"/>
                </a:lnTo>
                <a:lnTo>
                  <a:pt x="157" y="120"/>
                </a:lnTo>
                <a:lnTo>
                  <a:pt x="155" y="119"/>
                </a:lnTo>
                <a:lnTo>
                  <a:pt x="154" y="119"/>
                </a:lnTo>
                <a:lnTo>
                  <a:pt x="153" y="119"/>
                </a:lnTo>
                <a:lnTo>
                  <a:pt x="148" y="118"/>
                </a:lnTo>
                <a:lnTo>
                  <a:pt x="143" y="117"/>
                </a:lnTo>
                <a:lnTo>
                  <a:pt x="140" y="116"/>
                </a:lnTo>
                <a:lnTo>
                  <a:pt x="137" y="115"/>
                </a:lnTo>
                <a:lnTo>
                  <a:pt x="134" y="115"/>
                </a:lnTo>
                <a:lnTo>
                  <a:pt x="132" y="115"/>
                </a:lnTo>
                <a:lnTo>
                  <a:pt x="130" y="115"/>
                </a:lnTo>
                <a:lnTo>
                  <a:pt x="124" y="113"/>
                </a:lnTo>
                <a:lnTo>
                  <a:pt x="119" y="113"/>
                </a:lnTo>
                <a:lnTo>
                  <a:pt x="114" y="112"/>
                </a:lnTo>
                <a:lnTo>
                  <a:pt x="102" y="110"/>
                </a:lnTo>
                <a:lnTo>
                  <a:pt x="99" y="109"/>
                </a:lnTo>
                <a:lnTo>
                  <a:pt x="96" y="108"/>
                </a:lnTo>
                <a:lnTo>
                  <a:pt x="92" y="108"/>
                </a:lnTo>
                <a:lnTo>
                  <a:pt x="89" y="106"/>
                </a:lnTo>
                <a:lnTo>
                  <a:pt x="88" y="104"/>
                </a:lnTo>
                <a:lnTo>
                  <a:pt x="86" y="100"/>
                </a:lnTo>
                <a:lnTo>
                  <a:pt x="82" y="96"/>
                </a:lnTo>
                <a:lnTo>
                  <a:pt x="81" y="93"/>
                </a:lnTo>
                <a:lnTo>
                  <a:pt x="82" y="91"/>
                </a:lnTo>
                <a:lnTo>
                  <a:pt x="84" y="90"/>
                </a:lnTo>
                <a:lnTo>
                  <a:pt x="83" y="89"/>
                </a:lnTo>
                <a:lnTo>
                  <a:pt x="83" y="89"/>
                </a:lnTo>
                <a:lnTo>
                  <a:pt x="76" y="91"/>
                </a:lnTo>
                <a:lnTo>
                  <a:pt x="70" y="93"/>
                </a:lnTo>
                <a:lnTo>
                  <a:pt x="68" y="93"/>
                </a:lnTo>
                <a:lnTo>
                  <a:pt x="66" y="93"/>
                </a:lnTo>
                <a:lnTo>
                  <a:pt x="63" y="93"/>
                </a:lnTo>
                <a:lnTo>
                  <a:pt x="60" y="94"/>
                </a:lnTo>
                <a:lnTo>
                  <a:pt x="54" y="94"/>
                </a:lnTo>
                <a:lnTo>
                  <a:pt x="50" y="96"/>
                </a:lnTo>
                <a:lnTo>
                  <a:pt x="48" y="99"/>
                </a:lnTo>
                <a:lnTo>
                  <a:pt x="47" y="102"/>
                </a:lnTo>
                <a:lnTo>
                  <a:pt x="46" y="103"/>
                </a:lnTo>
                <a:lnTo>
                  <a:pt x="44" y="103"/>
                </a:lnTo>
                <a:lnTo>
                  <a:pt x="41" y="103"/>
                </a:lnTo>
                <a:lnTo>
                  <a:pt x="39" y="102"/>
                </a:lnTo>
                <a:lnTo>
                  <a:pt x="36" y="100"/>
                </a:lnTo>
                <a:lnTo>
                  <a:pt x="33" y="99"/>
                </a:lnTo>
                <a:lnTo>
                  <a:pt x="30" y="99"/>
                </a:lnTo>
                <a:lnTo>
                  <a:pt x="29" y="99"/>
                </a:lnTo>
                <a:lnTo>
                  <a:pt x="29" y="97"/>
                </a:lnTo>
                <a:lnTo>
                  <a:pt x="28" y="94"/>
                </a:lnTo>
                <a:lnTo>
                  <a:pt x="26" y="93"/>
                </a:lnTo>
                <a:lnTo>
                  <a:pt x="21" y="99"/>
                </a:lnTo>
                <a:lnTo>
                  <a:pt x="19" y="99"/>
                </a:lnTo>
                <a:lnTo>
                  <a:pt x="15" y="98"/>
                </a:lnTo>
                <a:lnTo>
                  <a:pt x="11" y="96"/>
                </a:lnTo>
                <a:lnTo>
                  <a:pt x="11" y="94"/>
                </a:lnTo>
                <a:lnTo>
                  <a:pt x="10" y="92"/>
                </a:lnTo>
                <a:lnTo>
                  <a:pt x="7" y="91"/>
                </a:lnTo>
                <a:lnTo>
                  <a:pt x="3" y="90"/>
                </a:lnTo>
                <a:lnTo>
                  <a:pt x="2" y="90"/>
                </a:lnTo>
                <a:lnTo>
                  <a:pt x="2" y="89"/>
                </a:lnTo>
                <a:lnTo>
                  <a:pt x="3" y="88"/>
                </a:lnTo>
                <a:lnTo>
                  <a:pt x="3" y="87"/>
                </a:lnTo>
                <a:lnTo>
                  <a:pt x="2" y="86"/>
                </a:lnTo>
                <a:lnTo>
                  <a:pt x="1" y="84"/>
                </a:lnTo>
                <a:lnTo>
                  <a:pt x="1" y="83"/>
                </a:lnTo>
                <a:lnTo>
                  <a:pt x="1" y="82"/>
                </a:lnTo>
                <a:lnTo>
                  <a:pt x="1" y="81"/>
                </a:lnTo>
                <a:lnTo>
                  <a:pt x="0" y="80"/>
                </a:lnTo>
                <a:lnTo>
                  <a:pt x="3" y="75"/>
                </a:lnTo>
                <a:lnTo>
                  <a:pt x="3" y="71"/>
                </a:lnTo>
                <a:lnTo>
                  <a:pt x="1" y="69"/>
                </a:lnTo>
                <a:lnTo>
                  <a:pt x="0" y="69"/>
                </a:lnTo>
                <a:lnTo>
                  <a:pt x="1" y="68"/>
                </a:lnTo>
                <a:lnTo>
                  <a:pt x="4" y="69"/>
                </a:lnTo>
                <a:lnTo>
                  <a:pt x="6" y="67"/>
                </a:lnTo>
                <a:lnTo>
                  <a:pt x="7" y="66"/>
                </a:lnTo>
                <a:lnTo>
                  <a:pt x="10" y="67"/>
                </a:lnTo>
                <a:lnTo>
                  <a:pt x="14" y="70"/>
                </a:lnTo>
                <a:lnTo>
                  <a:pt x="16" y="71"/>
                </a:lnTo>
                <a:lnTo>
                  <a:pt x="17" y="72"/>
                </a:lnTo>
                <a:lnTo>
                  <a:pt x="17" y="73"/>
                </a:lnTo>
                <a:lnTo>
                  <a:pt x="17" y="75"/>
                </a:lnTo>
                <a:lnTo>
                  <a:pt x="18" y="75"/>
                </a:lnTo>
                <a:lnTo>
                  <a:pt x="20" y="76"/>
                </a:lnTo>
                <a:lnTo>
                  <a:pt x="21" y="76"/>
                </a:lnTo>
                <a:lnTo>
                  <a:pt x="21" y="78"/>
                </a:lnTo>
                <a:lnTo>
                  <a:pt x="21" y="80"/>
                </a:lnTo>
                <a:lnTo>
                  <a:pt x="22" y="80"/>
                </a:lnTo>
                <a:lnTo>
                  <a:pt x="25" y="78"/>
                </a:lnTo>
                <a:lnTo>
                  <a:pt x="26" y="76"/>
                </a:lnTo>
                <a:lnTo>
                  <a:pt x="28" y="74"/>
                </a:lnTo>
                <a:lnTo>
                  <a:pt x="28" y="68"/>
                </a:lnTo>
                <a:lnTo>
                  <a:pt x="29" y="67"/>
                </a:lnTo>
                <a:lnTo>
                  <a:pt x="30" y="68"/>
                </a:lnTo>
                <a:lnTo>
                  <a:pt x="36" y="68"/>
                </a:lnTo>
                <a:lnTo>
                  <a:pt x="38" y="69"/>
                </a:lnTo>
                <a:lnTo>
                  <a:pt x="42" y="69"/>
                </a:lnTo>
                <a:lnTo>
                  <a:pt x="42" y="70"/>
                </a:lnTo>
                <a:lnTo>
                  <a:pt x="43" y="71"/>
                </a:lnTo>
                <a:lnTo>
                  <a:pt x="45" y="73"/>
                </a:lnTo>
                <a:lnTo>
                  <a:pt x="46" y="75"/>
                </a:lnTo>
                <a:lnTo>
                  <a:pt x="47" y="75"/>
                </a:lnTo>
                <a:lnTo>
                  <a:pt x="50" y="74"/>
                </a:lnTo>
                <a:lnTo>
                  <a:pt x="52" y="73"/>
                </a:lnTo>
                <a:lnTo>
                  <a:pt x="53" y="74"/>
                </a:lnTo>
                <a:lnTo>
                  <a:pt x="55" y="73"/>
                </a:lnTo>
                <a:lnTo>
                  <a:pt x="58" y="72"/>
                </a:lnTo>
                <a:lnTo>
                  <a:pt x="58" y="70"/>
                </a:lnTo>
                <a:lnTo>
                  <a:pt x="61" y="70"/>
                </a:lnTo>
                <a:lnTo>
                  <a:pt x="64" y="68"/>
                </a:lnTo>
                <a:lnTo>
                  <a:pt x="68" y="66"/>
                </a:lnTo>
                <a:lnTo>
                  <a:pt x="83" y="64"/>
                </a:lnTo>
                <a:lnTo>
                  <a:pt x="84" y="63"/>
                </a:lnTo>
                <a:lnTo>
                  <a:pt x="83" y="60"/>
                </a:lnTo>
                <a:lnTo>
                  <a:pt x="84" y="60"/>
                </a:lnTo>
                <a:lnTo>
                  <a:pt x="86" y="60"/>
                </a:lnTo>
                <a:lnTo>
                  <a:pt x="89" y="61"/>
                </a:lnTo>
                <a:lnTo>
                  <a:pt x="91" y="62"/>
                </a:lnTo>
                <a:lnTo>
                  <a:pt x="92" y="64"/>
                </a:lnTo>
                <a:lnTo>
                  <a:pt x="94" y="64"/>
                </a:lnTo>
                <a:lnTo>
                  <a:pt x="96" y="63"/>
                </a:lnTo>
                <a:lnTo>
                  <a:pt x="99" y="62"/>
                </a:lnTo>
                <a:lnTo>
                  <a:pt x="101" y="63"/>
                </a:lnTo>
                <a:lnTo>
                  <a:pt x="102" y="65"/>
                </a:lnTo>
                <a:lnTo>
                  <a:pt x="102" y="66"/>
                </a:lnTo>
                <a:lnTo>
                  <a:pt x="102" y="67"/>
                </a:lnTo>
                <a:lnTo>
                  <a:pt x="103" y="68"/>
                </a:lnTo>
                <a:lnTo>
                  <a:pt x="105" y="70"/>
                </a:lnTo>
                <a:lnTo>
                  <a:pt x="107" y="71"/>
                </a:lnTo>
                <a:lnTo>
                  <a:pt x="109" y="71"/>
                </a:lnTo>
                <a:lnTo>
                  <a:pt x="110" y="69"/>
                </a:lnTo>
                <a:lnTo>
                  <a:pt x="110" y="66"/>
                </a:lnTo>
                <a:lnTo>
                  <a:pt x="110" y="63"/>
                </a:lnTo>
                <a:lnTo>
                  <a:pt x="110" y="61"/>
                </a:lnTo>
                <a:lnTo>
                  <a:pt x="108" y="60"/>
                </a:lnTo>
                <a:lnTo>
                  <a:pt x="106" y="60"/>
                </a:lnTo>
                <a:lnTo>
                  <a:pt x="105" y="60"/>
                </a:lnTo>
                <a:lnTo>
                  <a:pt x="106" y="58"/>
                </a:lnTo>
                <a:lnTo>
                  <a:pt x="107" y="56"/>
                </a:lnTo>
                <a:lnTo>
                  <a:pt x="107" y="52"/>
                </a:lnTo>
                <a:lnTo>
                  <a:pt x="104" y="47"/>
                </a:lnTo>
                <a:lnTo>
                  <a:pt x="101" y="43"/>
                </a:lnTo>
                <a:lnTo>
                  <a:pt x="101" y="42"/>
                </a:lnTo>
                <a:lnTo>
                  <a:pt x="103" y="39"/>
                </a:lnTo>
                <a:lnTo>
                  <a:pt x="105" y="37"/>
                </a:lnTo>
                <a:lnTo>
                  <a:pt x="111" y="34"/>
                </a:lnTo>
                <a:lnTo>
                  <a:pt x="113" y="33"/>
                </a:lnTo>
                <a:lnTo>
                  <a:pt x="115" y="33"/>
                </a:lnTo>
                <a:lnTo>
                  <a:pt x="119" y="31"/>
                </a:lnTo>
                <a:lnTo>
                  <a:pt x="120" y="30"/>
                </a:lnTo>
                <a:lnTo>
                  <a:pt x="121" y="28"/>
                </a:lnTo>
                <a:lnTo>
                  <a:pt x="123" y="20"/>
                </a:lnTo>
                <a:lnTo>
                  <a:pt x="123" y="20"/>
                </a:lnTo>
                <a:lnTo>
                  <a:pt x="124" y="20"/>
                </a:lnTo>
                <a:lnTo>
                  <a:pt x="130" y="22"/>
                </a:lnTo>
                <a:lnTo>
                  <a:pt x="130" y="22"/>
                </a:lnTo>
                <a:lnTo>
                  <a:pt x="131" y="21"/>
                </a:lnTo>
                <a:lnTo>
                  <a:pt x="133" y="19"/>
                </a:lnTo>
                <a:lnTo>
                  <a:pt x="133" y="18"/>
                </a:lnTo>
                <a:lnTo>
                  <a:pt x="133" y="15"/>
                </a:lnTo>
                <a:lnTo>
                  <a:pt x="134" y="12"/>
                </a:lnTo>
                <a:lnTo>
                  <a:pt x="134" y="11"/>
                </a:lnTo>
                <a:lnTo>
                  <a:pt x="135" y="11"/>
                </a:lnTo>
                <a:lnTo>
                  <a:pt x="137" y="13"/>
                </a:lnTo>
                <a:lnTo>
                  <a:pt x="139" y="14"/>
                </a:lnTo>
                <a:lnTo>
                  <a:pt x="141" y="19"/>
                </a:lnTo>
                <a:lnTo>
                  <a:pt x="146" y="20"/>
                </a:lnTo>
                <a:lnTo>
                  <a:pt x="151" y="20"/>
                </a:lnTo>
                <a:lnTo>
                  <a:pt x="153" y="18"/>
                </a:lnTo>
                <a:lnTo>
                  <a:pt x="155" y="17"/>
                </a:lnTo>
                <a:lnTo>
                  <a:pt x="157" y="18"/>
                </a:lnTo>
                <a:lnTo>
                  <a:pt x="161" y="19"/>
                </a:lnTo>
                <a:lnTo>
                  <a:pt x="162" y="15"/>
                </a:lnTo>
                <a:lnTo>
                  <a:pt x="164" y="12"/>
                </a:lnTo>
                <a:lnTo>
                  <a:pt x="165" y="10"/>
                </a:lnTo>
                <a:lnTo>
                  <a:pt x="168" y="11"/>
                </a:lnTo>
                <a:lnTo>
                  <a:pt x="169" y="8"/>
                </a:lnTo>
                <a:lnTo>
                  <a:pt x="170" y="1"/>
                </a:lnTo>
                <a:lnTo>
                  <a:pt x="171" y="0"/>
                </a:lnTo>
                <a:lnTo>
                  <a:pt x="173" y="0"/>
                </a:lnTo>
                <a:lnTo>
                  <a:pt x="175" y="1"/>
                </a:lnTo>
                <a:lnTo>
                  <a:pt x="176" y="2"/>
                </a:lnTo>
                <a:lnTo>
                  <a:pt x="177" y="2"/>
                </a:lnTo>
                <a:lnTo>
                  <a:pt x="179" y="1"/>
                </a:lnTo>
                <a:lnTo>
                  <a:pt x="181" y="1"/>
                </a:lnTo>
                <a:lnTo>
                  <a:pt x="183" y="2"/>
                </a:lnTo>
                <a:lnTo>
                  <a:pt x="190" y="5"/>
                </a:lnTo>
                <a:lnTo>
                  <a:pt x="193" y="6"/>
                </a:lnTo>
                <a:lnTo>
                  <a:pt x="195" y="6"/>
                </a:lnTo>
                <a:lnTo>
                  <a:pt x="197" y="6"/>
                </a:lnTo>
                <a:lnTo>
                  <a:pt x="204" y="11"/>
                </a:lnTo>
                <a:lnTo>
                  <a:pt x="209" y="12"/>
                </a:lnTo>
                <a:lnTo>
                  <a:pt x="214" y="12"/>
                </a:lnTo>
                <a:lnTo>
                  <a:pt x="215" y="11"/>
                </a:lnTo>
                <a:lnTo>
                  <a:pt x="217" y="9"/>
                </a:lnTo>
                <a:lnTo>
                  <a:pt x="219" y="9"/>
                </a:lnTo>
                <a:lnTo>
                  <a:pt x="221" y="10"/>
                </a:lnTo>
                <a:lnTo>
                  <a:pt x="224" y="12"/>
                </a:lnTo>
                <a:lnTo>
                  <a:pt x="226" y="13"/>
                </a:lnTo>
                <a:lnTo>
                  <a:pt x="228" y="13"/>
                </a:lnTo>
                <a:lnTo>
                  <a:pt x="230" y="14"/>
                </a:lnTo>
                <a:lnTo>
                  <a:pt x="231" y="1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2" name="Bosnia and Herzegovina">
            <a:extLst>
              <a:ext uri="{FF2B5EF4-FFF2-40B4-BE49-F238E27FC236}">
                <a16:creationId xmlns:a16="http://schemas.microsoft.com/office/drawing/2014/main" id="{F5286AC3-FC6F-4932-B993-42A1220478FB}"/>
              </a:ext>
            </a:extLst>
          </p:cNvPr>
          <p:cNvSpPr>
            <a:spLocks/>
          </p:cNvSpPr>
          <p:nvPr/>
        </p:nvSpPr>
        <p:spPr bwMode="auto">
          <a:xfrm>
            <a:off x="6269592" y="2717909"/>
            <a:ext cx="116064" cy="100042"/>
          </a:xfrm>
          <a:custGeom>
            <a:avLst/>
            <a:gdLst>
              <a:gd name="T0" fmla="*/ 43 w 120"/>
              <a:gd name="T1" fmla="*/ 5 h 117"/>
              <a:gd name="T2" fmla="*/ 49 w 120"/>
              <a:gd name="T3" fmla="*/ 5 h 117"/>
              <a:gd name="T4" fmla="*/ 56 w 120"/>
              <a:gd name="T5" fmla="*/ 7 h 117"/>
              <a:gd name="T6" fmla="*/ 65 w 120"/>
              <a:gd name="T7" fmla="*/ 9 h 117"/>
              <a:gd name="T8" fmla="*/ 70 w 120"/>
              <a:gd name="T9" fmla="*/ 6 h 117"/>
              <a:gd name="T10" fmla="*/ 79 w 120"/>
              <a:gd name="T11" fmla="*/ 6 h 117"/>
              <a:gd name="T12" fmla="*/ 86 w 120"/>
              <a:gd name="T13" fmla="*/ 8 h 117"/>
              <a:gd name="T14" fmla="*/ 95 w 120"/>
              <a:gd name="T15" fmla="*/ 13 h 117"/>
              <a:gd name="T16" fmla="*/ 96 w 120"/>
              <a:gd name="T17" fmla="*/ 17 h 117"/>
              <a:gd name="T18" fmla="*/ 103 w 120"/>
              <a:gd name="T19" fmla="*/ 18 h 117"/>
              <a:gd name="T20" fmla="*/ 111 w 120"/>
              <a:gd name="T21" fmla="*/ 17 h 117"/>
              <a:gd name="T22" fmla="*/ 112 w 120"/>
              <a:gd name="T23" fmla="*/ 22 h 117"/>
              <a:gd name="T24" fmla="*/ 106 w 120"/>
              <a:gd name="T25" fmla="*/ 33 h 117"/>
              <a:gd name="T26" fmla="*/ 105 w 120"/>
              <a:gd name="T27" fmla="*/ 40 h 117"/>
              <a:gd name="T28" fmla="*/ 109 w 120"/>
              <a:gd name="T29" fmla="*/ 44 h 117"/>
              <a:gd name="T30" fmla="*/ 119 w 120"/>
              <a:gd name="T31" fmla="*/ 53 h 117"/>
              <a:gd name="T32" fmla="*/ 119 w 120"/>
              <a:gd name="T33" fmla="*/ 56 h 117"/>
              <a:gd name="T34" fmla="*/ 111 w 120"/>
              <a:gd name="T35" fmla="*/ 56 h 117"/>
              <a:gd name="T36" fmla="*/ 110 w 120"/>
              <a:gd name="T37" fmla="*/ 58 h 117"/>
              <a:gd name="T38" fmla="*/ 117 w 120"/>
              <a:gd name="T39" fmla="*/ 71 h 117"/>
              <a:gd name="T40" fmla="*/ 114 w 120"/>
              <a:gd name="T41" fmla="*/ 74 h 117"/>
              <a:gd name="T42" fmla="*/ 110 w 120"/>
              <a:gd name="T43" fmla="*/ 74 h 117"/>
              <a:gd name="T44" fmla="*/ 105 w 120"/>
              <a:gd name="T45" fmla="*/ 76 h 117"/>
              <a:gd name="T46" fmla="*/ 101 w 120"/>
              <a:gd name="T47" fmla="*/ 75 h 117"/>
              <a:gd name="T48" fmla="*/ 101 w 120"/>
              <a:gd name="T49" fmla="*/ 80 h 117"/>
              <a:gd name="T50" fmla="*/ 101 w 120"/>
              <a:gd name="T51" fmla="*/ 86 h 117"/>
              <a:gd name="T52" fmla="*/ 97 w 120"/>
              <a:gd name="T53" fmla="*/ 84 h 117"/>
              <a:gd name="T54" fmla="*/ 91 w 120"/>
              <a:gd name="T55" fmla="*/ 90 h 117"/>
              <a:gd name="T56" fmla="*/ 90 w 120"/>
              <a:gd name="T57" fmla="*/ 97 h 117"/>
              <a:gd name="T58" fmla="*/ 84 w 120"/>
              <a:gd name="T59" fmla="*/ 100 h 117"/>
              <a:gd name="T60" fmla="*/ 87 w 120"/>
              <a:gd name="T61" fmla="*/ 112 h 117"/>
              <a:gd name="T62" fmla="*/ 85 w 120"/>
              <a:gd name="T63" fmla="*/ 116 h 117"/>
              <a:gd name="T64" fmla="*/ 81 w 120"/>
              <a:gd name="T65" fmla="*/ 116 h 117"/>
              <a:gd name="T66" fmla="*/ 72 w 120"/>
              <a:gd name="T67" fmla="*/ 110 h 117"/>
              <a:gd name="T68" fmla="*/ 64 w 120"/>
              <a:gd name="T69" fmla="*/ 103 h 117"/>
              <a:gd name="T70" fmla="*/ 57 w 120"/>
              <a:gd name="T71" fmla="*/ 101 h 117"/>
              <a:gd name="T72" fmla="*/ 59 w 120"/>
              <a:gd name="T73" fmla="*/ 98 h 117"/>
              <a:gd name="T74" fmla="*/ 48 w 120"/>
              <a:gd name="T75" fmla="*/ 86 h 117"/>
              <a:gd name="T76" fmla="*/ 47 w 120"/>
              <a:gd name="T77" fmla="*/ 79 h 117"/>
              <a:gd name="T78" fmla="*/ 30 w 120"/>
              <a:gd name="T79" fmla="*/ 65 h 117"/>
              <a:gd name="T80" fmla="*/ 23 w 120"/>
              <a:gd name="T81" fmla="*/ 56 h 117"/>
              <a:gd name="T82" fmla="*/ 15 w 120"/>
              <a:gd name="T83" fmla="*/ 46 h 117"/>
              <a:gd name="T84" fmla="*/ 11 w 120"/>
              <a:gd name="T85" fmla="*/ 33 h 117"/>
              <a:gd name="T86" fmla="*/ 0 w 120"/>
              <a:gd name="T87" fmla="*/ 23 h 117"/>
              <a:gd name="T88" fmla="*/ 1 w 120"/>
              <a:gd name="T89" fmla="*/ 4 h 117"/>
              <a:gd name="T90" fmla="*/ 7 w 120"/>
              <a:gd name="T91" fmla="*/ 3 h 117"/>
              <a:gd name="T92" fmla="*/ 15 w 120"/>
              <a:gd name="T93" fmla="*/ 11 h 117"/>
              <a:gd name="T94" fmla="*/ 22 w 120"/>
              <a:gd name="T95" fmla="*/ 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17">
                <a:moveTo>
                  <a:pt x="37" y="0"/>
                </a:moveTo>
                <a:lnTo>
                  <a:pt x="37" y="0"/>
                </a:lnTo>
                <a:lnTo>
                  <a:pt x="43" y="5"/>
                </a:lnTo>
                <a:lnTo>
                  <a:pt x="46" y="5"/>
                </a:lnTo>
                <a:lnTo>
                  <a:pt x="47" y="5"/>
                </a:lnTo>
                <a:lnTo>
                  <a:pt x="49" y="5"/>
                </a:lnTo>
                <a:lnTo>
                  <a:pt x="54" y="6"/>
                </a:lnTo>
                <a:lnTo>
                  <a:pt x="55" y="7"/>
                </a:lnTo>
                <a:lnTo>
                  <a:pt x="56" y="7"/>
                </a:lnTo>
                <a:lnTo>
                  <a:pt x="60" y="5"/>
                </a:lnTo>
                <a:lnTo>
                  <a:pt x="61" y="5"/>
                </a:lnTo>
                <a:lnTo>
                  <a:pt x="65" y="9"/>
                </a:lnTo>
                <a:lnTo>
                  <a:pt x="66" y="9"/>
                </a:lnTo>
                <a:lnTo>
                  <a:pt x="69" y="7"/>
                </a:lnTo>
                <a:lnTo>
                  <a:pt x="70" y="6"/>
                </a:lnTo>
                <a:lnTo>
                  <a:pt x="75" y="7"/>
                </a:lnTo>
                <a:lnTo>
                  <a:pt x="77" y="6"/>
                </a:lnTo>
                <a:lnTo>
                  <a:pt x="79" y="6"/>
                </a:lnTo>
                <a:lnTo>
                  <a:pt x="82" y="7"/>
                </a:lnTo>
                <a:lnTo>
                  <a:pt x="84" y="8"/>
                </a:lnTo>
                <a:lnTo>
                  <a:pt x="86" y="8"/>
                </a:lnTo>
                <a:lnTo>
                  <a:pt x="91" y="9"/>
                </a:lnTo>
                <a:lnTo>
                  <a:pt x="94" y="11"/>
                </a:lnTo>
                <a:lnTo>
                  <a:pt x="95" y="13"/>
                </a:lnTo>
                <a:lnTo>
                  <a:pt x="95" y="15"/>
                </a:lnTo>
                <a:lnTo>
                  <a:pt x="95" y="16"/>
                </a:lnTo>
                <a:lnTo>
                  <a:pt x="96" y="17"/>
                </a:lnTo>
                <a:lnTo>
                  <a:pt x="100" y="18"/>
                </a:lnTo>
                <a:lnTo>
                  <a:pt x="102" y="18"/>
                </a:lnTo>
                <a:lnTo>
                  <a:pt x="103" y="18"/>
                </a:lnTo>
                <a:lnTo>
                  <a:pt x="106" y="17"/>
                </a:lnTo>
                <a:lnTo>
                  <a:pt x="109" y="16"/>
                </a:lnTo>
                <a:lnTo>
                  <a:pt x="111" y="17"/>
                </a:lnTo>
                <a:lnTo>
                  <a:pt x="112" y="17"/>
                </a:lnTo>
                <a:lnTo>
                  <a:pt x="113" y="18"/>
                </a:lnTo>
                <a:lnTo>
                  <a:pt x="112" y="22"/>
                </a:lnTo>
                <a:lnTo>
                  <a:pt x="111" y="26"/>
                </a:lnTo>
                <a:lnTo>
                  <a:pt x="109" y="29"/>
                </a:lnTo>
                <a:lnTo>
                  <a:pt x="106" y="33"/>
                </a:lnTo>
                <a:lnTo>
                  <a:pt x="106" y="35"/>
                </a:lnTo>
                <a:lnTo>
                  <a:pt x="106" y="38"/>
                </a:lnTo>
                <a:lnTo>
                  <a:pt x="105" y="40"/>
                </a:lnTo>
                <a:lnTo>
                  <a:pt x="106" y="42"/>
                </a:lnTo>
                <a:lnTo>
                  <a:pt x="106" y="43"/>
                </a:lnTo>
                <a:lnTo>
                  <a:pt x="109" y="44"/>
                </a:lnTo>
                <a:lnTo>
                  <a:pt x="112" y="46"/>
                </a:lnTo>
                <a:lnTo>
                  <a:pt x="115" y="49"/>
                </a:lnTo>
                <a:lnTo>
                  <a:pt x="119" y="53"/>
                </a:lnTo>
                <a:lnTo>
                  <a:pt x="120" y="54"/>
                </a:lnTo>
                <a:lnTo>
                  <a:pt x="120" y="55"/>
                </a:lnTo>
                <a:lnTo>
                  <a:pt x="119" y="56"/>
                </a:lnTo>
                <a:lnTo>
                  <a:pt x="116" y="57"/>
                </a:lnTo>
                <a:lnTo>
                  <a:pt x="112" y="56"/>
                </a:lnTo>
                <a:lnTo>
                  <a:pt x="111" y="56"/>
                </a:lnTo>
                <a:lnTo>
                  <a:pt x="110" y="56"/>
                </a:lnTo>
                <a:lnTo>
                  <a:pt x="109" y="57"/>
                </a:lnTo>
                <a:lnTo>
                  <a:pt x="110" y="58"/>
                </a:lnTo>
                <a:lnTo>
                  <a:pt x="113" y="63"/>
                </a:lnTo>
                <a:lnTo>
                  <a:pt x="117" y="69"/>
                </a:lnTo>
                <a:lnTo>
                  <a:pt x="117" y="71"/>
                </a:lnTo>
                <a:lnTo>
                  <a:pt x="117" y="73"/>
                </a:lnTo>
                <a:lnTo>
                  <a:pt x="116" y="75"/>
                </a:lnTo>
                <a:lnTo>
                  <a:pt x="114" y="74"/>
                </a:lnTo>
                <a:lnTo>
                  <a:pt x="113" y="73"/>
                </a:lnTo>
                <a:lnTo>
                  <a:pt x="111" y="73"/>
                </a:lnTo>
                <a:lnTo>
                  <a:pt x="110" y="74"/>
                </a:lnTo>
                <a:lnTo>
                  <a:pt x="108" y="76"/>
                </a:lnTo>
                <a:lnTo>
                  <a:pt x="107" y="76"/>
                </a:lnTo>
                <a:lnTo>
                  <a:pt x="105" y="76"/>
                </a:lnTo>
                <a:lnTo>
                  <a:pt x="104" y="77"/>
                </a:lnTo>
                <a:lnTo>
                  <a:pt x="103" y="76"/>
                </a:lnTo>
                <a:lnTo>
                  <a:pt x="101" y="75"/>
                </a:lnTo>
                <a:lnTo>
                  <a:pt x="100" y="76"/>
                </a:lnTo>
                <a:lnTo>
                  <a:pt x="100" y="77"/>
                </a:lnTo>
                <a:lnTo>
                  <a:pt x="101" y="80"/>
                </a:lnTo>
                <a:lnTo>
                  <a:pt x="103" y="83"/>
                </a:lnTo>
                <a:lnTo>
                  <a:pt x="102" y="86"/>
                </a:lnTo>
                <a:lnTo>
                  <a:pt x="101" y="86"/>
                </a:lnTo>
                <a:lnTo>
                  <a:pt x="100" y="84"/>
                </a:lnTo>
                <a:lnTo>
                  <a:pt x="98" y="84"/>
                </a:lnTo>
                <a:lnTo>
                  <a:pt x="97" y="84"/>
                </a:lnTo>
                <a:lnTo>
                  <a:pt x="94" y="87"/>
                </a:lnTo>
                <a:lnTo>
                  <a:pt x="91" y="89"/>
                </a:lnTo>
                <a:lnTo>
                  <a:pt x="91" y="90"/>
                </a:lnTo>
                <a:lnTo>
                  <a:pt x="90" y="92"/>
                </a:lnTo>
                <a:lnTo>
                  <a:pt x="90" y="93"/>
                </a:lnTo>
                <a:lnTo>
                  <a:pt x="90" y="97"/>
                </a:lnTo>
                <a:lnTo>
                  <a:pt x="86" y="98"/>
                </a:lnTo>
                <a:lnTo>
                  <a:pt x="85" y="99"/>
                </a:lnTo>
                <a:lnTo>
                  <a:pt x="84" y="100"/>
                </a:lnTo>
                <a:lnTo>
                  <a:pt x="85" y="105"/>
                </a:lnTo>
                <a:lnTo>
                  <a:pt x="85" y="108"/>
                </a:lnTo>
                <a:lnTo>
                  <a:pt x="87" y="112"/>
                </a:lnTo>
                <a:lnTo>
                  <a:pt x="87" y="114"/>
                </a:lnTo>
                <a:lnTo>
                  <a:pt x="87" y="115"/>
                </a:lnTo>
                <a:lnTo>
                  <a:pt x="85" y="116"/>
                </a:lnTo>
                <a:lnTo>
                  <a:pt x="85" y="117"/>
                </a:lnTo>
                <a:lnTo>
                  <a:pt x="84" y="117"/>
                </a:lnTo>
                <a:lnTo>
                  <a:pt x="81" y="116"/>
                </a:lnTo>
                <a:lnTo>
                  <a:pt x="80" y="116"/>
                </a:lnTo>
                <a:lnTo>
                  <a:pt x="74" y="112"/>
                </a:lnTo>
                <a:lnTo>
                  <a:pt x="72" y="110"/>
                </a:lnTo>
                <a:lnTo>
                  <a:pt x="68" y="107"/>
                </a:lnTo>
                <a:lnTo>
                  <a:pt x="65" y="105"/>
                </a:lnTo>
                <a:lnTo>
                  <a:pt x="64" y="103"/>
                </a:lnTo>
                <a:lnTo>
                  <a:pt x="62" y="102"/>
                </a:lnTo>
                <a:lnTo>
                  <a:pt x="60" y="103"/>
                </a:lnTo>
                <a:lnTo>
                  <a:pt x="57" y="101"/>
                </a:lnTo>
                <a:lnTo>
                  <a:pt x="59" y="100"/>
                </a:lnTo>
                <a:lnTo>
                  <a:pt x="60" y="100"/>
                </a:lnTo>
                <a:lnTo>
                  <a:pt x="59" y="98"/>
                </a:lnTo>
                <a:lnTo>
                  <a:pt x="59" y="97"/>
                </a:lnTo>
                <a:lnTo>
                  <a:pt x="52" y="90"/>
                </a:lnTo>
                <a:lnTo>
                  <a:pt x="48" y="86"/>
                </a:lnTo>
                <a:lnTo>
                  <a:pt x="48" y="84"/>
                </a:lnTo>
                <a:lnTo>
                  <a:pt x="48" y="80"/>
                </a:lnTo>
                <a:lnTo>
                  <a:pt x="47" y="79"/>
                </a:lnTo>
                <a:lnTo>
                  <a:pt x="42" y="77"/>
                </a:lnTo>
                <a:lnTo>
                  <a:pt x="36" y="71"/>
                </a:lnTo>
                <a:lnTo>
                  <a:pt x="30" y="65"/>
                </a:lnTo>
                <a:lnTo>
                  <a:pt x="29" y="64"/>
                </a:lnTo>
                <a:lnTo>
                  <a:pt x="26" y="60"/>
                </a:lnTo>
                <a:lnTo>
                  <a:pt x="23" y="56"/>
                </a:lnTo>
                <a:lnTo>
                  <a:pt x="20" y="53"/>
                </a:lnTo>
                <a:lnTo>
                  <a:pt x="17" y="50"/>
                </a:lnTo>
                <a:lnTo>
                  <a:pt x="15" y="46"/>
                </a:lnTo>
                <a:lnTo>
                  <a:pt x="13" y="41"/>
                </a:lnTo>
                <a:lnTo>
                  <a:pt x="12" y="35"/>
                </a:lnTo>
                <a:lnTo>
                  <a:pt x="11" y="33"/>
                </a:lnTo>
                <a:lnTo>
                  <a:pt x="10" y="32"/>
                </a:lnTo>
                <a:lnTo>
                  <a:pt x="4" y="26"/>
                </a:lnTo>
                <a:lnTo>
                  <a:pt x="0" y="23"/>
                </a:lnTo>
                <a:lnTo>
                  <a:pt x="0" y="19"/>
                </a:lnTo>
                <a:lnTo>
                  <a:pt x="1" y="12"/>
                </a:lnTo>
                <a:lnTo>
                  <a:pt x="1" y="4"/>
                </a:lnTo>
                <a:lnTo>
                  <a:pt x="3" y="3"/>
                </a:lnTo>
                <a:lnTo>
                  <a:pt x="5" y="3"/>
                </a:lnTo>
                <a:lnTo>
                  <a:pt x="7" y="3"/>
                </a:lnTo>
                <a:lnTo>
                  <a:pt x="9" y="4"/>
                </a:lnTo>
                <a:lnTo>
                  <a:pt x="13" y="9"/>
                </a:lnTo>
                <a:lnTo>
                  <a:pt x="15" y="11"/>
                </a:lnTo>
                <a:lnTo>
                  <a:pt x="17" y="12"/>
                </a:lnTo>
                <a:lnTo>
                  <a:pt x="19" y="10"/>
                </a:lnTo>
                <a:lnTo>
                  <a:pt x="22" y="5"/>
                </a:lnTo>
                <a:lnTo>
                  <a:pt x="25" y="3"/>
                </a:lnTo>
                <a:lnTo>
                  <a:pt x="33" y="4"/>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3" name="Belgium">
            <a:extLst>
              <a:ext uri="{FF2B5EF4-FFF2-40B4-BE49-F238E27FC236}">
                <a16:creationId xmlns:a16="http://schemas.microsoft.com/office/drawing/2014/main" id="{6640E717-DAF1-4A0D-8B2E-4995DDF8C8A4}"/>
              </a:ext>
            </a:extLst>
          </p:cNvPr>
          <p:cNvSpPr>
            <a:spLocks/>
          </p:cNvSpPr>
          <p:nvPr/>
        </p:nvSpPr>
        <p:spPr bwMode="auto">
          <a:xfrm>
            <a:off x="5872297" y="2470747"/>
            <a:ext cx="116064" cy="82387"/>
          </a:xfrm>
          <a:custGeom>
            <a:avLst/>
            <a:gdLst>
              <a:gd name="T0" fmla="*/ 71 w 120"/>
              <a:gd name="T1" fmla="*/ 4 h 96"/>
              <a:gd name="T2" fmla="*/ 77 w 120"/>
              <a:gd name="T3" fmla="*/ 2 h 96"/>
              <a:gd name="T4" fmla="*/ 79 w 120"/>
              <a:gd name="T5" fmla="*/ 4 h 96"/>
              <a:gd name="T6" fmla="*/ 87 w 120"/>
              <a:gd name="T7" fmla="*/ 11 h 96"/>
              <a:gd name="T8" fmla="*/ 93 w 120"/>
              <a:gd name="T9" fmla="*/ 10 h 96"/>
              <a:gd name="T10" fmla="*/ 101 w 120"/>
              <a:gd name="T11" fmla="*/ 16 h 96"/>
              <a:gd name="T12" fmla="*/ 103 w 120"/>
              <a:gd name="T13" fmla="*/ 20 h 96"/>
              <a:gd name="T14" fmla="*/ 100 w 120"/>
              <a:gd name="T15" fmla="*/ 26 h 96"/>
              <a:gd name="T16" fmla="*/ 97 w 120"/>
              <a:gd name="T17" fmla="*/ 32 h 96"/>
              <a:gd name="T18" fmla="*/ 103 w 120"/>
              <a:gd name="T19" fmla="*/ 33 h 96"/>
              <a:gd name="T20" fmla="*/ 108 w 120"/>
              <a:gd name="T21" fmla="*/ 37 h 96"/>
              <a:gd name="T22" fmla="*/ 116 w 120"/>
              <a:gd name="T23" fmla="*/ 44 h 96"/>
              <a:gd name="T24" fmla="*/ 115 w 120"/>
              <a:gd name="T25" fmla="*/ 49 h 96"/>
              <a:gd name="T26" fmla="*/ 119 w 120"/>
              <a:gd name="T27" fmla="*/ 53 h 96"/>
              <a:gd name="T28" fmla="*/ 112 w 120"/>
              <a:gd name="T29" fmla="*/ 66 h 96"/>
              <a:gd name="T30" fmla="*/ 111 w 120"/>
              <a:gd name="T31" fmla="*/ 65 h 96"/>
              <a:gd name="T32" fmla="*/ 104 w 120"/>
              <a:gd name="T33" fmla="*/ 69 h 96"/>
              <a:gd name="T34" fmla="*/ 100 w 120"/>
              <a:gd name="T35" fmla="*/ 77 h 96"/>
              <a:gd name="T36" fmla="*/ 100 w 120"/>
              <a:gd name="T37" fmla="*/ 81 h 96"/>
              <a:gd name="T38" fmla="*/ 102 w 120"/>
              <a:gd name="T39" fmla="*/ 86 h 96"/>
              <a:gd name="T40" fmla="*/ 103 w 120"/>
              <a:gd name="T41" fmla="*/ 93 h 96"/>
              <a:gd name="T42" fmla="*/ 99 w 120"/>
              <a:gd name="T43" fmla="*/ 95 h 96"/>
              <a:gd name="T44" fmla="*/ 93 w 120"/>
              <a:gd name="T45" fmla="*/ 96 h 96"/>
              <a:gd name="T46" fmla="*/ 86 w 120"/>
              <a:gd name="T47" fmla="*/ 90 h 96"/>
              <a:gd name="T48" fmla="*/ 81 w 120"/>
              <a:gd name="T49" fmla="*/ 86 h 96"/>
              <a:gd name="T50" fmla="*/ 75 w 120"/>
              <a:gd name="T51" fmla="*/ 83 h 96"/>
              <a:gd name="T52" fmla="*/ 72 w 120"/>
              <a:gd name="T53" fmla="*/ 77 h 96"/>
              <a:gd name="T54" fmla="*/ 71 w 120"/>
              <a:gd name="T55" fmla="*/ 65 h 96"/>
              <a:gd name="T56" fmla="*/ 67 w 120"/>
              <a:gd name="T57" fmla="*/ 71 h 96"/>
              <a:gd name="T58" fmla="*/ 57 w 120"/>
              <a:gd name="T59" fmla="*/ 76 h 96"/>
              <a:gd name="T60" fmla="*/ 50 w 120"/>
              <a:gd name="T61" fmla="*/ 74 h 96"/>
              <a:gd name="T62" fmla="*/ 52 w 120"/>
              <a:gd name="T63" fmla="*/ 70 h 96"/>
              <a:gd name="T64" fmla="*/ 50 w 120"/>
              <a:gd name="T65" fmla="*/ 66 h 96"/>
              <a:gd name="T66" fmla="*/ 51 w 120"/>
              <a:gd name="T67" fmla="*/ 61 h 96"/>
              <a:gd name="T68" fmla="*/ 41 w 120"/>
              <a:gd name="T69" fmla="*/ 56 h 96"/>
              <a:gd name="T70" fmla="*/ 37 w 120"/>
              <a:gd name="T71" fmla="*/ 57 h 96"/>
              <a:gd name="T72" fmla="*/ 34 w 120"/>
              <a:gd name="T73" fmla="*/ 51 h 96"/>
              <a:gd name="T74" fmla="*/ 25 w 120"/>
              <a:gd name="T75" fmla="*/ 48 h 96"/>
              <a:gd name="T76" fmla="*/ 22 w 120"/>
              <a:gd name="T77" fmla="*/ 41 h 96"/>
              <a:gd name="T78" fmla="*/ 18 w 120"/>
              <a:gd name="T79" fmla="*/ 35 h 96"/>
              <a:gd name="T80" fmla="*/ 10 w 120"/>
              <a:gd name="T81" fmla="*/ 38 h 96"/>
              <a:gd name="T82" fmla="*/ 4 w 120"/>
              <a:gd name="T83" fmla="*/ 33 h 96"/>
              <a:gd name="T84" fmla="*/ 2 w 120"/>
              <a:gd name="T85" fmla="*/ 26 h 96"/>
              <a:gd name="T86" fmla="*/ 0 w 120"/>
              <a:gd name="T87" fmla="*/ 19 h 96"/>
              <a:gd name="T88" fmla="*/ 26 w 120"/>
              <a:gd name="T89" fmla="*/ 5 h 96"/>
              <a:gd name="T90" fmla="*/ 28 w 120"/>
              <a:gd name="T91" fmla="*/ 12 h 96"/>
              <a:gd name="T92" fmla="*/ 33 w 120"/>
              <a:gd name="T93" fmla="*/ 10 h 96"/>
              <a:gd name="T94" fmla="*/ 39 w 120"/>
              <a:gd name="T95" fmla="*/ 12 h 96"/>
              <a:gd name="T96" fmla="*/ 47 w 120"/>
              <a:gd name="T97" fmla="*/ 12 h 96"/>
              <a:gd name="T98" fmla="*/ 53 w 120"/>
              <a:gd name="T99" fmla="*/ 5 h 96"/>
              <a:gd name="T100" fmla="*/ 58 w 120"/>
              <a:gd name="T101" fmla="*/ 6 h 96"/>
              <a:gd name="T102" fmla="*/ 62 w 120"/>
              <a:gd name="T103" fmla="*/ 0 h 96"/>
              <a:gd name="T104" fmla="*/ 66 w 120"/>
              <a:gd name="T105" fmla="*/ 3 h 96"/>
              <a:gd name="T106" fmla="*/ 71 w 120"/>
              <a:gd name="T107"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96">
                <a:moveTo>
                  <a:pt x="71" y="3"/>
                </a:moveTo>
                <a:lnTo>
                  <a:pt x="71" y="3"/>
                </a:lnTo>
                <a:lnTo>
                  <a:pt x="71" y="4"/>
                </a:lnTo>
                <a:lnTo>
                  <a:pt x="72" y="4"/>
                </a:lnTo>
                <a:lnTo>
                  <a:pt x="75" y="4"/>
                </a:lnTo>
                <a:lnTo>
                  <a:pt x="77" y="2"/>
                </a:lnTo>
                <a:lnTo>
                  <a:pt x="78" y="1"/>
                </a:lnTo>
                <a:lnTo>
                  <a:pt x="79" y="2"/>
                </a:lnTo>
                <a:lnTo>
                  <a:pt x="79" y="4"/>
                </a:lnTo>
                <a:lnTo>
                  <a:pt x="80" y="7"/>
                </a:lnTo>
                <a:lnTo>
                  <a:pt x="84" y="10"/>
                </a:lnTo>
                <a:lnTo>
                  <a:pt x="87" y="11"/>
                </a:lnTo>
                <a:lnTo>
                  <a:pt x="90" y="10"/>
                </a:lnTo>
                <a:lnTo>
                  <a:pt x="92" y="10"/>
                </a:lnTo>
                <a:lnTo>
                  <a:pt x="93" y="10"/>
                </a:lnTo>
                <a:lnTo>
                  <a:pt x="94" y="12"/>
                </a:lnTo>
                <a:lnTo>
                  <a:pt x="96" y="14"/>
                </a:lnTo>
                <a:lnTo>
                  <a:pt x="101" y="16"/>
                </a:lnTo>
                <a:lnTo>
                  <a:pt x="102" y="16"/>
                </a:lnTo>
                <a:lnTo>
                  <a:pt x="103" y="18"/>
                </a:lnTo>
                <a:lnTo>
                  <a:pt x="103" y="20"/>
                </a:lnTo>
                <a:lnTo>
                  <a:pt x="100" y="25"/>
                </a:lnTo>
                <a:lnTo>
                  <a:pt x="100" y="26"/>
                </a:lnTo>
                <a:lnTo>
                  <a:pt x="100" y="26"/>
                </a:lnTo>
                <a:lnTo>
                  <a:pt x="100" y="27"/>
                </a:lnTo>
                <a:lnTo>
                  <a:pt x="97" y="31"/>
                </a:lnTo>
                <a:lnTo>
                  <a:pt x="97" y="32"/>
                </a:lnTo>
                <a:lnTo>
                  <a:pt x="98" y="34"/>
                </a:lnTo>
                <a:lnTo>
                  <a:pt x="99" y="35"/>
                </a:lnTo>
                <a:lnTo>
                  <a:pt x="103" y="33"/>
                </a:lnTo>
                <a:lnTo>
                  <a:pt x="105" y="36"/>
                </a:lnTo>
                <a:lnTo>
                  <a:pt x="108" y="36"/>
                </a:lnTo>
                <a:lnTo>
                  <a:pt x="108" y="37"/>
                </a:lnTo>
                <a:lnTo>
                  <a:pt x="112" y="40"/>
                </a:lnTo>
                <a:lnTo>
                  <a:pt x="113" y="42"/>
                </a:lnTo>
                <a:lnTo>
                  <a:pt x="116" y="44"/>
                </a:lnTo>
                <a:lnTo>
                  <a:pt x="113" y="46"/>
                </a:lnTo>
                <a:lnTo>
                  <a:pt x="114" y="47"/>
                </a:lnTo>
                <a:lnTo>
                  <a:pt x="115" y="49"/>
                </a:lnTo>
                <a:lnTo>
                  <a:pt x="117" y="49"/>
                </a:lnTo>
                <a:lnTo>
                  <a:pt x="119" y="51"/>
                </a:lnTo>
                <a:lnTo>
                  <a:pt x="119" y="53"/>
                </a:lnTo>
                <a:lnTo>
                  <a:pt x="120" y="58"/>
                </a:lnTo>
                <a:lnTo>
                  <a:pt x="114" y="62"/>
                </a:lnTo>
                <a:lnTo>
                  <a:pt x="112" y="66"/>
                </a:lnTo>
                <a:lnTo>
                  <a:pt x="112" y="67"/>
                </a:lnTo>
                <a:lnTo>
                  <a:pt x="112" y="67"/>
                </a:lnTo>
                <a:lnTo>
                  <a:pt x="111" y="65"/>
                </a:lnTo>
                <a:lnTo>
                  <a:pt x="110" y="65"/>
                </a:lnTo>
                <a:lnTo>
                  <a:pt x="108" y="65"/>
                </a:lnTo>
                <a:lnTo>
                  <a:pt x="104" y="69"/>
                </a:lnTo>
                <a:lnTo>
                  <a:pt x="103" y="72"/>
                </a:lnTo>
                <a:lnTo>
                  <a:pt x="102" y="75"/>
                </a:lnTo>
                <a:lnTo>
                  <a:pt x="100" y="77"/>
                </a:lnTo>
                <a:lnTo>
                  <a:pt x="100" y="79"/>
                </a:lnTo>
                <a:lnTo>
                  <a:pt x="100" y="80"/>
                </a:lnTo>
                <a:lnTo>
                  <a:pt x="100" y="81"/>
                </a:lnTo>
                <a:lnTo>
                  <a:pt x="100" y="82"/>
                </a:lnTo>
                <a:lnTo>
                  <a:pt x="102" y="85"/>
                </a:lnTo>
                <a:lnTo>
                  <a:pt x="102" y="86"/>
                </a:lnTo>
                <a:lnTo>
                  <a:pt x="104" y="90"/>
                </a:lnTo>
                <a:lnTo>
                  <a:pt x="104" y="92"/>
                </a:lnTo>
                <a:lnTo>
                  <a:pt x="103" y="93"/>
                </a:lnTo>
                <a:lnTo>
                  <a:pt x="102" y="94"/>
                </a:lnTo>
                <a:lnTo>
                  <a:pt x="102" y="95"/>
                </a:lnTo>
                <a:lnTo>
                  <a:pt x="99" y="95"/>
                </a:lnTo>
                <a:lnTo>
                  <a:pt x="96" y="96"/>
                </a:lnTo>
                <a:lnTo>
                  <a:pt x="94" y="96"/>
                </a:lnTo>
                <a:lnTo>
                  <a:pt x="93" y="96"/>
                </a:lnTo>
                <a:lnTo>
                  <a:pt x="91" y="94"/>
                </a:lnTo>
                <a:lnTo>
                  <a:pt x="88" y="91"/>
                </a:lnTo>
                <a:lnTo>
                  <a:pt x="86" y="90"/>
                </a:lnTo>
                <a:lnTo>
                  <a:pt x="86" y="88"/>
                </a:lnTo>
                <a:lnTo>
                  <a:pt x="84" y="88"/>
                </a:lnTo>
                <a:lnTo>
                  <a:pt x="81" y="86"/>
                </a:lnTo>
                <a:lnTo>
                  <a:pt x="79" y="85"/>
                </a:lnTo>
                <a:lnTo>
                  <a:pt x="77" y="84"/>
                </a:lnTo>
                <a:lnTo>
                  <a:pt x="75" y="83"/>
                </a:lnTo>
                <a:lnTo>
                  <a:pt x="73" y="83"/>
                </a:lnTo>
                <a:lnTo>
                  <a:pt x="72" y="80"/>
                </a:lnTo>
                <a:lnTo>
                  <a:pt x="72" y="77"/>
                </a:lnTo>
                <a:lnTo>
                  <a:pt x="71" y="75"/>
                </a:lnTo>
                <a:lnTo>
                  <a:pt x="73" y="66"/>
                </a:lnTo>
                <a:lnTo>
                  <a:pt x="71" y="65"/>
                </a:lnTo>
                <a:lnTo>
                  <a:pt x="70" y="66"/>
                </a:lnTo>
                <a:lnTo>
                  <a:pt x="68" y="68"/>
                </a:lnTo>
                <a:lnTo>
                  <a:pt x="67" y="71"/>
                </a:lnTo>
                <a:lnTo>
                  <a:pt x="66" y="73"/>
                </a:lnTo>
                <a:lnTo>
                  <a:pt x="63" y="75"/>
                </a:lnTo>
                <a:lnTo>
                  <a:pt x="57" y="76"/>
                </a:lnTo>
                <a:lnTo>
                  <a:pt x="51" y="75"/>
                </a:lnTo>
                <a:lnTo>
                  <a:pt x="51" y="74"/>
                </a:lnTo>
                <a:lnTo>
                  <a:pt x="50" y="74"/>
                </a:lnTo>
                <a:lnTo>
                  <a:pt x="50" y="73"/>
                </a:lnTo>
                <a:lnTo>
                  <a:pt x="51" y="72"/>
                </a:lnTo>
                <a:lnTo>
                  <a:pt x="52" y="70"/>
                </a:lnTo>
                <a:lnTo>
                  <a:pt x="52" y="68"/>
                </a:lnTo>
                <a:lnTo>
                  <a:pt x="51" y="67"/>
                </a:lnTo>
                <a:lnTo>
                  <a:pt x="50" y="66"/>
                </a:lnTo>
                <a:lnTo>
                  <a:pt x="50" y="64"/>
                </a:lnTo>
                <a:lnTo>
                  <a:pt x="51" y="62"/>
                </a:lnTo>
                <a:lnTo>
                  <a:pt x="51" y="61"/>
                </a:lnTo>
                <a:lnTo>
                  <a:pt x="47" y="57"/>
                </a:lnTo>
                <a:lnTo>
                  <a:pt x="44" y="57"/>
                </a:lnTo>
                <a:lnTo>
                  <a:pt x="41" y="56"/>
                </a:lnTo>
                <a:lnTo>
                  <a:pt x="39" y="56"/>
                </a:lnTo>
                <a:lnTo>
                  <a:pt x="38" y="56"/>
                </a:lnTo>
                <a:lnTo>
                  <a:pt x="37" y="57"/>
                </a:lnTo>
                <a:lnTo>
                  <a:pt x="36" y="58"/>
                </a:lnTo>
                <a:lnTo>
                  <a:pt x="35" y="57"/>
                </a:lnTo>
                <a:lnTo>
                  <a:pt x="34" y="51"/>
                </a:lnTo>
                <a:lnTo>
                  <a:pt x="33" y="50"/>
                </a:lnTo>
                <a:lnTo>
                  <a:pt x="30" y="49"/>
                </a:lnTo>
                <a:lnTo>
                  <a:pt x="25" y="48"/>
                </a:lnTo>
                <a:lnTo>
                  <a:pt x="23" y="47"/>
                </a:lnTo>
                <a:lnTo>
                  <a:pt x="22" y="44"/>
                </a:lnTo>
                <a:lnTo>
                  <a:pt x="22" y="41"/>
                </a:lnTo>
                <a:lnTo>
                  <a:pt x="20" y="37"/>
                </a:lnTo>
                <a:lnTo>
                  <a:pt x="20" y="36"/>
                </a:lnTo>
                <a:lnTo>
                  <a:pt x="18" y="35"/>
                </a:lnTo>
                <a:lnTo>
                  <a:pt x="15" y="35"/>
                </a:lnTo>
                <a:lnTo>
                  <a:pt x="12" y="37"/>
                </a:lnTo>
                <a:lnTo>
                  <a:pt x="10" y="38"/>
                </a:lnTo>
                <a:lnTo>
                  <a:pt x="10" y="38"/>
                </a:lnTo>
                <a:lnTo>
                  <a:pt x="7" y="36"/>
                </a:lnTo>
                <a:lnTo>
                  <a:pt x="4" y="33"/>
                </a:lnTo>
                <a:lnTo>
                  <a:pt x="2" y="30"/>
                </a:lnTo>
                <a:lnTo>
                  <a:pt x="2" y="28"/>
                </a:lnTo>
                <a:lnTo>
                  <a:pt x="2" y="26"/>
                </a:lnTo>
                <a:lnTo>
                  <a:pt x="1" y="25"/>
                </a:lnTo>
                <a:lnTo>
                  <a:pt x="0" y="22"/>
                </a:lnTo>
                <a:lnTo>
                  <a:pt x="0" y="19"/>
                </a:lnTo>
                <a:lnTo>
                  <a:pt x="13" y="11"/>
                </a:lnTo>
                <a:lnTo>
                  <a:pt x="22" y="7"/>
                </a:lnTo>
                <a:lnTo>
                  <a:pt x="26" y="5"/>
                </a:lnTo>
                <a:lnTo>
                  <a:pt x="27" y="10"/>
                </a:lnTo>
                <a:lnTo>
                  <a:pt x="27" y="11"/>
                </a:lnTo>
                <a:lnTo>
                  <a:pt x="28" y="12"/>
                </a:lnTo>
                <a:lnTo>
                  <a:pt x="29" y="12"/>
                </a:lnTo>
                <a:lnTo>
                  <a:pt x="31" y="11"/>
                </a:lnTo>
                <a:lnTo>
                  <a:pt x="33" y="10"/>
                </a:lnTo>
                <a:lnTo>
                  <a:pt x="36" y="10"/>
                </a:lnTo>
                <a:lnTo>
                  <a:pt x="38" y="11"/>
                </a:lnTo>
                <a:lnTo>
                  <a:pt x="39" y="12"/>
                </a:lnTo>
                <a:lnTo>
                  <a:pt x="41" y="14"/>
                </a:lnTo>
                <a:lnTo>
                  <a:pt x="43" y="14"/>
                </a:lnTo>
                <a:lnTo>
                  <a:pt x="47" y="12"/>
                </a:lnTo>
                <a:lnTo>
                  <a:pt x="51" y="9"/>
                </a:lnTo>
                <a:lnTo>
                  <a:pt x="52" y="7"/>
                </a:lnTo>
                <a:lnTo>
                  <a:pt x="53" y="5"/>
                </a:lnTo>
                <a:lnTo>
                  <a:pt x="55" y="6"/>
                </a:lnTo>
                <a:lnTo>
                  <a:pt x="57" y="6"/>
                </a:lnTo>
                <a:lnTo>
                  <a:pt x="58" y="6"/>
                </a:lnTo>
                <a:lnTo>
                  <a:pt x="58" y="3"/>
                </a:lnTo>
                <a:lnTo>
                  <a:pt x="60" y="1"/>
                </a:lnTo>
                <a:lnTo>
                  <a:pt x="62" y="0"/>
                </a:lnTo>
                <a:lnTo>
                  <a:pt x="62" y="2"/>
                </a:lnTo>
                <a:lnTo>
                  <a:pt x="64" y="3"/>
                </a:lnTo>
                <a:lnTo>
                  <a:pt x="66" y="3"/>
                </a:lnTo>
                <a:lnTo>
                  <a:pt x="69" y="0"/>
                </a:lnTo>
                <a:lnTo>
                  <a:pt x="70" y="0"/>
                </a:lnTo>
                <a:lnTo>
                  <a:pt x="71" y="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4" name="Bulgaria">
            <a:extLst>
              <a:ext uri="{FF2B5EF4-FFF2-40B4-BE49-F238E27FC236}">
                <a16:creationId xmlns:a16="http://schemas.microsoft.com/office/drawing/2014/main" id="{62683F2F-7C57-4BF1-87AF-45C0453CD0D9}"/>
              </a:ext>
            </a:extLst>
          </p:cNvPr>
          <p:cNvSpPr>
            <a:spLocks/>
          </p:cNvSpPr>
          <p:nvPr/>
        </p:nvSpPr>
        <p:spPr bwMode="auto">
          <a:xfrm>
            <a:off x="6468239" y="2757141"/>
            <a:ext cx="189720" cy="105926"/>
          </a:xfrm>
          <a:custGeom>
            <a:avLst/>
            <a:gdLst>
              <a:gd name="T0" fmla="*/ 194 w 195"/>
              <a:gd name="T1" fmla="*/ 31 h 126"/>
              <a:gd name="T2" fmla="*/ 180 w 195"/>
              <a:gd name="T3" fmla="*/ 36 h 126"/>
              <a:gd name="T4" fmla="*/ 174 w 195"/>
              <a:gd name="T5" fmla="*/ 45 h 126"/>
              <a:gd name="T6" fmla="*/ 171 w 195"/>
              <a:gd name="T7" fmla="*/ 65 h 126"/>
              <a:gd name="T8" fmla="*/ 165 w 195"/>
              <a:gd name="T9" fmla="*/ 78 h 126"/>
              <a:gd name="T10" fmla="*/ 176 w 195"/>
              <a:gd name="T11" fmla="*/ 93 h 126"/>
              <a:gd name="T12" fmla="*/ 171 w 195"/>
              <a:gd name="T13" fmla="*/ 96 h 126"/>
              <a:gd name="T14" fmla="*/ 166 w 195"/>
              <a:gd name="T15" fmla="*/ 96 h 126"/>
              <a:gd name="T16" fmla="*/ 160 w 195"/>
              <a:gd name="T17" fmla="*/ 97 h 126"/>
              <a:gd name="T18" fmla="*/ 153 w 195"/>
              <a:gd name="T19" fmla="*/ 91 h 126"/>
              <a:gd name="T20" fmla="*/ 144 w 195"/>
              <a:gd name="T21" fmla="*/ 94 h 126"/>
              <a:gd name="T22" fmla="*/ 135 w 195"/>
              <a:gd name="T23" fmla="*/ 96 h 126"/>
              <a:gd name="T24" fmla="*/ 131 w 195"/>
              <a:gd name="T25" fmla="*/ 99 h 126"/>
              <a:gd name="T26" fmla="*/ 125 w 195"/>
              <a:gd name="T27" fmla="*/ 103 h 126"/>
              <a:gd name="T28" fmla="*/ 124 w 195"/>
              <a:gd name="T29" fmla="*/ 107 h 126"/>
              <a:gd name="T30" fmla="*/ 117 w 195"/>
              <a:gd name="T31" fmla="*/ 107 h 126"/>
              <a:gd name="T32" fmla="*/ 117 w 195"/>
              <a:gd name="T33" fmla="*/ 111 h 126"/>
              <a:gd name="T34" fmla="*/ 118 w 195"/>
              <a:gd name="T35" fmla="*/ 120 h 126"/>
              <a:gd name="T36" fmla="*/ 107 w 195"/>
              <a:gd name="T37" fmla="*/ 123 h 126"/>
              <a:gd name="T38" fmla="*/ 99 w 195"/>
              <a:gd name="T39" fmla="*/ 124 h 126"/>
              <a:gd name="T40" fmla="*/ 87 w 195"/>
              <a:gd name="T41" fmla="*/ 123 h 126"/>
              <a:gd name="T42" fmla="*/ 76 w 195"/>
              <a:gd name="T43" fmla="*/ 121 h 126"/>
              <a:gd name="T44" fmla="*/ 70 w 195"/>
              <a:gd name="T45" fmla="*/ 118 h 126"/>
              <a:gd name="T46" fmla="*/ 67 w 195"/>
              <a:gd name="T47" fmla="*/ 113 h 126"/>
              <a:gd name="T48" fmla="*/ 59 w 195"/>
              <a:gd name="T49" fmla="*/ 114 h 126"/>
              <a:gd name="T50" fmla="*/ 52 w 195"/>
              <a:gd name="T51" fmla="*/ 117 h 126"/>
              <a:gd name="T52" fmla="*/ 44 w 195"/>
              <a:gd name="T53" fmla="*/ 119 h 126"/>
              <a:gd name="T54" fmla="*/ 34 w 195"/>
              <a:gd name="T55" fmla="*/ 120 h 126"/>
              <a:gd name="T56" fmla="*/ 25 w 195"/>
              <a:gd name="T57" fmla="*/ 123 h 126"/>
              <a:gd name="T58" fmla="*/ 18 w 195"/>
              <a:gd name="T59" fmla="*/ 122 h 126"/>
              <a:gd name="T60" fmla="*/ 20 w 195"/>
              <a:gd name="T61" fmla="*/ 106 h 126"/>
              <a:gd name="T62" fmla="*/ 18 w 195"/>
              <a:gd name="T63" fmla="*/ 102 h 126"/>
              <a:gd name="T64" fmla="*/ 10 w 195"/>
              <a:gd name="T65" fmla="*/ 92 h 126"/>
              <a:gd name="T66" fmla="*/ 0 w 195"/>
              <a:gd name="T67" fmla="*/ 82 h 126"/>
              <a:gd name="T68" fmla="*/ 5 w 195"/>
              <a:gd name="T69" fmla="*/ 76 h 126"/>
              <a:gd name="T70" fmla="*/ 4 w 195"/>
              <a:gd name="T71" fmla="*/ 72 h 126"/>
              <a:gd name="T72" fmla="*/ 4 w 195"/>
              <a:gd name="T73" fmla="*/ 63 h 126"/>
              <a:gd name="T74" fmla="*/ 5 w 195"/>
              <a:gd name="T75" fmla="*/ 58 h 126"/>
              <a:gd name="T76" fmla="*/ 14 w 195"/>
              <a:gd name="T77" fmla="*/ 53 h 126"/>
              <a:gd name="T78" fmla="*/ 19 w 195"/>
              <a:gd name="T79" fmla="*/ 49 h 126"/>
              <a:gd name="T80" fmla="*/ 16 w 195"/>
              <a:gd name="T81" fmla="*/ 42 h 126"/>
              <a:gd name="T82" fmla="*/ 11 w 195"/>
              <a:gd name="T83" fmla="*/ 36 h 126"/>
              <a:gd name="T84" fmla="*/ 4 w 195"/>
              <a:gd name="T85" fmla="*/ 27 h 126"/>
              <a:gd name="T86" fmla="*/ 1 w 195"/>
              <a:gd name="T87" fmla="*/ 21 h 126"/>
              <a:gd name="T88" fmla="*/ 2 w 195"/>
              <a:gd name="T89" fmla="*/ 11 h 126"/>
              <a:gd name="T90" fmla="*/ 8 w 195"/>
              <a:gd name="T91" fmla="*/ 7 h 126"/>
              <a:gd name="T92" fmla="*/ 10 w 195"/>
              <a:gd name="T93" fmla="*/ 0 h 126"/>
              <a:gd name="T94" fmla="*/ 19 w 195"/>
              <a:gd name="T95" fmla="*/ 4 h 126"/>
              <a:gd name="T96" fmla="*/ 20 w 195"/>
              <a:gd name="T97" fmla="*/ 9 h 126"/>
              <a:gd name="T98" fmla="*/ 16 w 195"/>
              <a:gd name="T99" fmla="*/ 14 h 126"/>
              <a:gd name="T100" fmla="*/ 27 w 195"/>
              <a:gd name="T101" fmla="*/ 15 h 126"/>
              <a:gd name="T102" fmla="*/ 59 w 195"/>
              <a:gd name="T103" fmla="*/ 20 h 126"/>
              <a:gd name="T104" fmla="*/ 88 w 195"/>
              <a:gd name="T105" fmla="*/ 23 h 126"/>
              <a:gd name="T106" fmla="*/ 108 w 195"/>
              <a:gd name="T107" fmla="*/ 20 h 126"/>
              <a:gd name="T108" fmla="*/ 129 w 195"/>
              <a:gd name="T109" fmla="*/ 6 h 126"/>
              <a:gd name="T110" fmla="*/ 149 w 195"/>
              <a:gd name="T111" fmla="*/ 3 h 126"/>
              <a:gd name="T112" fmla="*/ 166 w 195"/>
              <a:gd name="T113" fmla="*/ 10 h 126"/>
              <a:gd name="T114" fmla="*/ 173 w 195"/>
              <a:gd name="T115" fmla="*/ 10 h 126"/>
              <a:gd name="T116" fmla="*/ 183 w 195"/>
              <a:gd name="T117" fmla="*/ 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 h="126">
                <a:moveTo>
                  <a:pt x="195" y="21"/>
                </a:moveTo>
                <a:lnTo>
                  <a:pt x="195" y="21"/>
                </a:lnTo>
                <a:lnTo>
                  <a:pt x="194" y="31"/>
                </a:lnTo>
                <a:lnTo>
                  <a:pt x="191" y="36"/>
                </a:lnTo>
                <a:lnTo>
                  <a:pt x="186" y="34"/>
                </a:lnTo>
                <a:lnTo>
                  <a:pt x="180" y="36"/>
                </a:lnTo>
                <a:lnTo>
                  <a:pt x="177" y="41"/>
                </a:lnTo>
                <a:lnTo>
                  <a:pt x="176" y="43"/>
                </a:lnTo>
                <a:lnTo>
                  <a:pt x="174" y="45"/>
                </a:lnTo>
                <a:lnTo>
                  <a:pt x="173" y="52"/>
                </a:lnTo>
                <a:lnTo>
                  <a:pt x="173" y="63"/>
                </a:lnTo>
                <a:lnTo>
                  <a:pt x="171" y="65"/>
                </a:lnTo>
                <a:lnTo>
                  <a:pt x="169" y="65"/>
                </a:lnTo>
                <a:lnTo>
                  <a:pt x="160" y="75"/>
                </a:lnTo>
                <a:lnTo>
                  <a:pt x="165" y="78"/>
                </a:lnTo>
                <a:lnTo>
                  <a:pt x="167" y="80"/>
                </a:lnTo>
                <a:lnTo>
                  <a:pt x="171" y="86"/>
                </a:lnTo>
                <a:lnTo>
                  <a:pt x="176" y="93"/>
                </a:lnTo>
                <a:lnTo>
                  <a:pt x="177" y="96"/>
                </a:lnTo>
                <a:lnTo>
                  <a:pt x="173" y="95"/>
                </a:lnTo>
                <a:lnTo>
                  <a:pt x="171" y="96"/>
                </a:lnTo>
                <a:lnTo>
                  <a:pt x="170" y="97"/>
                </a:lnTo>
                <a:lnTo>
                  <a:pt x="168" y="96"/>
                </a:lnTo>
                <a:lnTo>
                  <a:pt x="166" y="96"/>
                </a:lnTo>
                <a:lnTo>
                  <a:pt x="163" y="98"/>
                </a:lnTo>
                <a:lnTo>
                  <a:pt x="162" y="98"/>
                </a:lnTo>
                <a:lnTo>
                  <a:pt x="160" y="97"/>
                </a:lnTo>
                <a:lnTo>
                  <a:pt x="156" y="94"/>
                </a:lnTo>
                <a:lnTo>
                  <a:pt x="154" y="91"/>
                </a:lnTo>
                <a:lnTo>
                  <a:pt x="153" y="91"/>
                </a:lnTo>
                <a:lnTo>
                  <a:pt x="151" y="92"/>
                </a:lnTo>
                <a:lnTo>
                  <a:pt x="145" y="92"/>
                </a:lnTo>
                <a:lnTo>
                  <a:pt x="144" y="94"/>
                </a:lnTo>
                <a:lnTo>
                  <a:pt x="141" y="95"/>
                </a:lnTo>
                <a:lnTo>
                  <a:pt x="139" y="96"/>
                </a:lnTo>
                <a:lnTo>
                  <a:pt x="135" y="96"/>
                </a:lnTo>
                <a:lnTo>
                  <a:pt x="133" y="96"/>
                </a:lnTo>
                <a:lnTo>
                  <a:pt x="132" y="97"/>
                </a:lnTo>
                <a:lnTo>
                  <a:pt x="131" y="99"/>
                </a:lnTo>
                <a:lnTo>
                  <a:pt x="130" y="101"/>
                </a:lnTo>
                <a:lnTo>
                  <a:pt x="130" y="102"/>
                </a:lnTo>
                <a:lnTo>
                  <a:pt x="125" y="103"/>
                </a:lnTo>
                <a:lnTo>
                  <a:pt x="124" y="104"/>
                </a:lnTo>
                <a:lnTo>
                  <a:pt x="124" y="105"/>
                </a:lnTo>
                <a:lnTo>
                  <a:pt x="124" y="107"/>
                </a:lnTo>
                <a:lnTo>
                  <a:pt x="120" y="105"/>
                </a:lnTo>
                <a:lnTo>
                  <a:pt x="117" y="106"/>
                </a:lnTo>
                <a:lnTo>
                  <a:pt x="117" y="107"/>
                </a:lnTo>
                <a:lnTo>
                  <a:pt x="116" y="108"/>
                </a:lnTo>
                <a:lnTo>
                  <a:pt x="116" y="110"/>
                </a:lnTo>
                <a:lnTo>
                  <a:pt x="117" y="111"/>
                </a:lnTo>
                <a:lnTo>
                  <a:pt x="118" y="115"/>
                </a:lnTo>
                <a:lnTo>
                  <a:pt x="119" y="118"/>
                </a:lnTo>
                <a:lnTo>
                  <a:pt x="118" y="120"/>
                </a:lnTo>
                <a:lnTo>
                  <a:pt x="116" y="122"/>
                </a:lnTo>
                <a:lnTo>
                  <a:pt x="111" y="123"/>
                </a:lnTo>
                <a:lnTo>
                  <a:pt x="107" y="123"/>
                </a:lnTo>
                <a:lnTo>
                  <a:pt x="105" y="123"/>
                </a:lnTo>
                <a:lnTo>
                  <a:pt x="102" y="123"/>
                </a:lnTo>
                <a:lnTo>
                  <a:pt x="99" y="124"/>
                </a:lnTo>
                <a:lnTo>
                  <a:pt x="95" y="125"/>
                </a:lnTo>
                <a:lnTo>
                  <a:pt x="91" y="126"/>
                </a:lnTo>
                <a:lnTo>
                  <a:pt x="87" y="123"/>
                </a:lnTo>
                <a:lnTo>
                  <a:pt x="82" y="121"/>
                </a:lnTo>
                <a:lnTo>
                  <a:pt x="78" y="120"/>
                </a:lnTo>
                <a:lnTo>
                  <a:pt x="76" y="121"/>
                </a:lnTo>
                <a:lnTo>
                  <a:pt x="76" y="122"/>
                </a:lnTo>
                <a:lnTo>
                  <a:pt x="72" y="119"/>
                </a:lnTo>
                <a:lnTo>
                  <a:pt x="70" y="118"/>
                </a:lnTo>
                <a:lnTo>
                  <a:pt x="69" y="117"/>
                </a:lnTo>
                <a:lnTo>
                  <a:pt x="68" y="113"/>
                </a:lnTo>
                <a:lnTo>
                  <a:pt x="67" y="113"/>
                </a:lnTo>
                <a:lnTo>
                  <a:pt x="64" y="115"/>
                </a:lnTo>
                <a:lnTo>
                  <a:pt x="61" y="115"/>
                </a:lnTo>
                <a:lnTo>
                  <a:pt x="59" y="114"/>
                </a:lnTo>
                <a:lnTo>
                  <a:pt x="53" y="114"/>
                </a:lnTo>
                <a:lnTo>
                  <a:pt x="53" y="117"/>
                </a:lnTo>
                <a:lnTo>
                  <a:pt x="52" y="117"/>
                </a:lnTo>
                <a:lnTo>
                  <a:pt x="51" y="118"/>
                </a:lnTo>
                <a:lnTo>
                  <a:pt x="48" y="117"/>
                </a:lnTo>
                <a:lnTo>
                  <a:pt x="44" y="119"/>
                </a:lnTo>
                <a:lnTo>
                  <a:pt x="40" y="120"/>
                </a:lnTo>
                <a:lnTo>
                  <a:pt x="37" y="120"/>
                </a:lnTo>
                <a:lnTo>
                  <a:pt x="34" y="120"/>
                </a:lnTo>
                <a:lnTo>
                  <a:pt x="32" y="120"/>
                </a:lnTo>
                <a:lnTo>
                  <a:pt x="28" y="120"/>
                </a:lnTo>
                <a:lnTo>
                  <a:pt x="25" y="123"/>
                </a:lnTo>
                <a:lnTo>
                  <a:pt x="21" y="123"/>
                </a:lnTo>
                <a:lnTo>
                  <a:pt x="18" y="122"/>
                </a:lnTo>
                <a:lnTo>
                  <a:pt x="18" y="122"/>
                </a:lnTo>
                <a:lnTo>
                  <a:pt x="19" y="111"/>
                </a:lnTo>
                <a:lnTo>
                  <a:pt x="21" y="107"/>
                </a:lnTo>
                <a:lnTo>
                  <a:pt x="20" y="106"/>
                </a:lnTo>
                <a:lnTo>
                  <a:pt x="20" y="105"/>
                </a:lnTo>
                <a:lnTo>
                  <a:pt x="19" y="104"/>
                </a:lnTo>
                <a:lnTo>
                  <a:pt x="18" y="102"/>
                </a:lnTo>
                <a:lnTo>
                  <a:pt x="15" y="95"/>
                </a:lnTo>
                <a:lnTo>
                  <a:pt x="14" y="94"/>
                </a:lnTo>
                <a:lnTo>
                  <a:pt x="10" y="92"/>
                </a:lnTo>
                <a:lnTo>
                  <a:pt x="7" y="90"/>
                </a:lnTo>
                <a:lnTo>
                  <a:pt x="5" y="88"/>
                </a:lnTo>
                <a:lnTo>
                  <a:pt x="0" y="82"/>
                </a:lnTo>
                <a:lnTo>
                  <a:pt x="2" y="81"/>
                </a:lnTo>
                <a:lnTo>
                  <a:pt x="3" y="80"/>
                </a:lnTo>
                <a:lnTo>
                  <a:pt x="5" y="76"/>
                </a:lnTo>
                <a:lnTo>
                  <a:pt x="6" y="75"/>
                </a:lnTo>
                <a:lnTo>
                  <a:pt x="6" y="74"/>
                </a:lnTo>
                <a:lnTo>
                  <a:pt x="4" y="72"/>
                </a:lnTo>
                <a:lnTo>
                  <a:pt x="3" y="68"/>
                </a:lnTo>
                <a:lnTo>
                  <a:pt x="4" y="65"/>
                </a:lnTo>
                <a:lnTo>
                  <a:pt x="4" y="63"/>
                </a:lnTo>
                <a:lnTo>
                  <a:pt x="3" y="61"/>
                </a:lnTo>
                <a:lnTo>
                  <a:pt x="4" y="59"/>
                </a:lnTo>
                <a:lnTo>
                  <a:pt x="5" y="58"/>
                </a:lnTo>
                <a:lnTo>
                  <a:pt x="7" y="58"/>
                </a:lnTo>
                <a:lnTo>
                  <a:pt x="11" y="58"/>
                </a:lnTo>
                <a:lnTo>
                  <a:pt x="14" y="53"/>
                </a:lnTo>
                <a:lnTo>
                  <a:pt x="16" y="52"/>
                </a:lnTo>
                <a:lnTo>
                  <a:pt x="18" y="49"/>
                </a:lnTo>
                <a:lnTo>
                  <a:pt x="19" y="49"/>
                </a:lnTo>
                <a:lnTo>
                  <a:pt x="19" y="47"/>
                </a:lnTo>
                <a:lnTo>
                  <a:pt x="20" y="45"/>
                </a:lnTo>
                <a:lnTo>
                  <a:pt x="16" y="42"/>
                </a:lnTo>
                <a:lnTo>
                  <a:pt x="15" y="40"/>
                </a:lnTo>
                <a:lnTo>
                  <a:pt x="13" y="38"/>
                </a:lnTo>
                <a:lnTo>
                  <a:pt x="11" y="36"/>
                </a:lnTo>
                <a:lnTo>
                  <a:pt x="6" y="33"/>
                </a:lnTo>
                <a:lnTo>
                  <a:pt x="5" y="31"/>
                </a:lnTo>
                <a:lnTo>
                  <a:pt x="4" y="27"/>
                </a:lnTo>
                <a:lnTo>
                  <a:pt x="3" y="24"/>
                </a:lnTo>
                <a:lnTo>
                  <a:pt x="1" y="22"/>
                </a:lnTo>
                <a:lnTo>
                  <a:pt x="1" y="21"/>
                </a:lnTo>
                <a:lnTo>
                  <a:pt x="1" y="19"/>
                </a:lnTo>
                <a:lnTo>
                  <a:pt x="1" y="16"/>
                </a:lnTo>
                <a:lnTo>
                  <a:pt x="2" y="11"/>
                </a:lnTo>
                <a:lnTo>
                  <a:pt x="2" y="9"/>
                </a:lnTo>
                <a:lnTo>
                  <a:pt x="4" y="9"/>
                </a:lnTo>
                <a:lnTo>
                  <a:pt x="8" y="7"/>
                </a:lnTo>
                <a:lnTo>
                  <a:pt x="8" y="3"/>
                </a:lnTo>
                <a:lnTo>
                  <a:pt x="9" y="1"/>
                </a:lnTo>
                <a:lnTo>
                  <a:pt x="10" y="0"/>
                </a:lnTo>
                <a:lnTo>
                  <a:pt x="11" y="0"/>
                </a:lnTo>
                <a:lnTo>
                  <a:pt x="13" y="1"/>
                </a:lnTo>
                <a:lnTo>
                  <a:pt x="19" y="4"/>
                </a:lnTo>
                <a:lnTo>
                  <a:pt x="21" y="6"/>
                </a:lnTo>
                <a:lnTo>
                  <a:pt x="21" y="8"/>
                </a:lnTo>
                <a:lnTo>
                  <a:pt x="20" y="9"/>
                </a:lnTo>
                <a:lnTo>
                  <a:pt x="18" y="10"/>
                </a:lnTo>
                <a:lnTo>
                  <a:pt x="16" y="12"/>
                </a:lnTo>
                <a:lnTo>
                  <a:pt x="16" y="14"/>
                </a:lnTo>
                <a:lnTo>
                  <a:pt x="16" y="16"/>
                </a:lnTo>
                <a:lnTo>
                  <a:pt x="18" y="17"/>
                </a:lnTo>
                <a:lnTo>
                  <a:pt x="27" y="15"/>
                </a:lnTo>
                <a:lnTo>
                  <a:pt x="37" y="16"/>
                </a:lnTo>
                <a:lnTo>
                  <a:pt x="50" y="19"/>
                </a:lnTo>
                <a:lnTo>
                  <a:pt x="59" y="20"/>
                </a:lnTo>
                <a:lnTo>
                  <a:pt x="65" y="19"/>
                </a:lnTo>
                <a:lnTo>
                  <a:pt x="77" y="21"/>
                </a:lnTo>
                <a:lnTo>
                  <a:pt x="88" y="23"/>
                </a:lnTo>
                <a:lnTo>
                  <a:pt x="98" y="24"/>
                </a:lnTo>
                <a:lnTo>
                  <a:pt x="104" y="22"/>
                </a:lnTo>
                <a:lnTo>
                  <a:pt x="108" y="20"/>
                </a:lnTo>
                <a:lnTo>
                  <a:pt x="112" y="15"/>
                </a:lnTo>
                <a:lnTo>
                  <a:pt x="121" y="10"/>
                </a:lnTo>
                <a:lnTo>
                  <a:pt x="129" y="6"/>
                </a:lnTo>
                <a:lnTo>
                  <a:pt x="140" y="3"/>
                </a:lnTo>
                <a:lnTo>
                  <a:pt x="148" y="3"/>
                </a:lnTo>
                <a:lnTo>
                  <a:pt x="149" y="3"/>
                </a:lnTo>
                <a:lnTo>
                  <a:pt x="158" y="9"/>
                </a:lnTo>
                <a:lnTo>
                  <a:pt x="163" y="9"/>
                </a:lnTo>
                <a:lnTo>
                  <a:pt x="166" y="10"/>
                </a:lnTo>
                <a:lnTo>
                  <a:pt x="167" y="11"/>
                </a:lnTo>
                <a:lnTo>
                  <a:pt x="168" y="12"/>
                </a:lnTo>
                <a:lnTo>
                  <a:pt x="173" y="10"/>
                </a:lnTo>
                <a:lnTo>
                  <a:pt x="175" y="13"/>
                </a:lnTo>
                <a:lnTo>
                  <a:pt x="178" y="17"/>
                </a:lnTo>
                <a:lnTo>
                  <a:pt x="183" y="20"/>
                </a:lnTo>
                <a:lnTo>
                  <a:pt x="188" y="21"/>
                </a:lnTo>
                <a:lnTo>
                  <a:pt x="189"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5" name="Belarus">
            <a:extLst>
              <a:ext uri="{FF2B5EF4-FFF2-40B4-BE49-F238E27FC236}">
                <a16:creationId xmlns:a16="http://schemas.microsoft.com/office/drawing/2014/main" id="{55F2BE97-D3A1-4A66-94A6-E9587C9A2569}"/>
              </a:ext>
            </a:extLst>
          </p:cNvPr>
          <p:cNvSpPr>
            <a:spLocks/>
          </p:cNvSpPr>
          <p:nvPr/>
        </p:nvSpPr>
        <p:spPr bwMode="auto">
          <a:xfrm>
            <a:off x="6495024" y="2262817"/>
            <a:ext cx="285695" cy="217739"/>
          </a:xfrm>
          <a:custGeom>
            <a:avLst/>
            <a:gdLst>
              <a:gd name="T0" fmla="*/ 163 w 297"/>
              <a:gd name="T1" fmla="*/ 3 h 257"/>
              <a:gd name="T2" fmla="*/ 180 w 297"/>
              <a:gd name="T3" fmla="*/ 8 h 257"/>
              <a:gd name="T4" fmla="*/ 194 w 297"/>
              <a:gd name="T5" fmla="*/ 15 h 257"/>
              <a:gd name="T6" fmla="*/ 203 w 297"/>
              <a:gd name="T7" fmla="*/ 21 h 257"/>
              <a:gd name="T8" fmla="*/ 220 w 297"/>
              <a:gd name="T9" fmla="*/ 17 h 257"/>
              <a:gd name="T10" fmla="*/ 235 w 297"/>
              <a:gd name="T11" fmla="*/ 29 h 257"/>
              <a:gd name="T12" fmla="*/ 241 w 297"/>
              <a:gd name="T13" fmla="*/ 41 h 257"/>
              <a:gd name="T14" fmla="*/ 243 w 297"/>
              <a:gd name="T15" fmla="*/ 56 h 257"/>
              <a:gd name="T16" fmla="*/ 237 w 297"/>
              <a:gd name="T17" fmla="*/ 74 h 257"/>
              <a:gd name="T18" fmla="*/ 246 w 297"/>
              <a:gd name="T19" fmla="*/ 89 h 257"/>
              <a:gd name="T20" fmla="*/ 263 w 297"/>
              <a:gd name="T21" fmla="*/ 111 h 257"/>
              <a:gd name="T22" fmla="*/ 267 w 297"/>
              <a:gd name="T23" fmla="*/ 127 h 257"/>
              <a:gd name="T24" fmla="*/ 288 w 297"/>
              <a:gd name="T25" fmla="*/ 137 h 257"/>
              <a:gd name="T26" fmla="*/ 297 w 297"/>
              <a:gd name="T27" fmla="*/ 151 h 257"/>
              <a:gd name="T28" fmla="*/ 279 w 297"/>
              <a:gd name="T29" fmla="*/ 164 h 257"/>
              <a:gd name="T30" fmla="*/ 261 w 297"/>
              <a:gd name="T31" fmla="*/ 158 h 257"/>
              <a:gd name="T32" fmla="*/ 253 w 297"/>
              <a:gd name="T33" fmla="*/ 170 h 257"/>
              <a:gd name="T34" fmla="*/ 260 w 297"/>
              <a:gd name="T35" fmla="*/ 184 h 257"/>
              <a:gd name="T36" fmla="*/ 263 w 297"/>
              <a:gd name="T37" fmla="*/ 206 h 257"/>
              <a:gd name="T38" fmla="*/ 255 w 297"/>
              <a:gd name="T39" fmla="*/ 215 h 257"/>
              <a:gd name="T40" fmla="*/ 236 w 297"/>
              <a:gd name="T41" fmla="*/ 225 h 257"/>
              <a:gd name="T42" fmla="*/ 231 w 297"/>
              <a:gd name="T43" fmla="*/ 247 h 257"/>
              <a:gd name="T44" fmla="*/ 223 w 297"/>
              <a:gd name="T45" fmla="*/ 254 h 257"/>
              <a:gd name="T46" fmla="*/ 203 w 297"/>
              <a:gd name="T47" fmla="*/ 248 h 257"/>
              <a:gd name="T48" fmla="*/ 187 w 297"/>
              <a:gd name="T49" fmla="*/ 241 h 257"/>
              <a:gd name="T50" fmla="*/ 179 w 297"/>
              <a:gd name="T51" fmla="*/ 242 h 257"/>
              <a:gd name="T52" fmla="*/ 169 w 297"/>
              <a:gd name="T53" fmla="*/ 243 h 257"/>
              <a:gd name="T54" fmla="*/ 153 w 297"/>
              <a:gd name="T55" fmla="*/ 242 h 257"/>
              <a:gd name="T56" fmla="*/ 141 w 297"/>
              <a:gd name="T57" fmla="*/ 246 h 257"/>
              <a:gd name="T58" fmla="*/ 128 w 297"/>
              <a:gd name="T59" fmla="*/ 240 h 257"/>
              <a:gd name="T60" fmla="*/ 106 w 297"/>
              <a:gd name="T61" fmla="*/ 230 h 257"/>
              <a:gd name="T62" fmla="*/ 75 w 297"/>
              <a:gd name="T63" fmla="*/ 224 h 257"/>
              <a:gd name="T64" fmla="*/ 45 w 297"/>
              <a:gd name="T65" fmla="*/ 226 h 257"/>
              <a:gd name="T66" fmla="*/ 25 w 297"/>
              <a:gd name="T67" fmla="*/ 241 h 257"/>
              <a:gd name="T68" fmla="*/ 13 w 297"/>
              <a:gd name="T69" fmla="*/ 240 h 257"/>
              <a:gd name="T70" fmla="*/ 14 w 297"/>
              <a:gd name="T71" fmla="*/ 230 h 257"/>
              <a:gd name="T72" fmla="*/ 10 w 297"/>
              <a:gd name="T73" fmla="*/ 213 h 257"/>
              <a:gd name="T74" fmla="*/ 1 w 297"/>
              <a:gd name="T75" fmla="*/ 203 h 257"/>
              <a:gd name="T76" fmla="*/ 23 w 297"/>
              <a:gd name="T77" fmla="*/ 181 h 257"/>
              <a:gd name="T78" fmla="*/ 13 w 297"/>
              <a:gd name="T79" fmla="*/ 138 h 257"/>
              <a:gd name="T80" fmla="*/ 26 w 297"/>
              <a:gd name="T81" fmla="*/ 120 h 257"/>
              <a:gd name="T82" fmla="*/ 45 w 297"/>
              <a:gd name="T83" fmla="*/ 118 h 257"/>
              <a:gd name="T84" fmla="*/ 60 w 297"/>
              <a:gd name="T85" fmla="*/ 108 h 257"/>
              <a:gd name="T86" fmla="*/ 73 w 297"/>
              <a:gd name="T87" fmla="*/ 105 h 257"/>
              <a:gd name="T88" fmla="*/ 81 w 297"/>
              <a:gd name="T89" fmla="*/ 107 h 257"/>
              <a:gd name="T90" fmla="*/ 74 w 297"/>
              <a:gd name="T91" fmla="*/ 99 h 257"/>
              <a:gd name="T92" fmla="*/ 79 w 297"/>
              <a:gd name="T93" fmla="*/ 83 h 257"/>
              <a:gd name="T94" fmla="*/ 93 w 297"/>
              <a:gd name="T95" fmla="*/ 63 h 257"/>
              <a:gd name="T96" fmla="*/ 108 w 297"/>
              <a:gd name="T97" fmla="*/ 52 h 257"/>
              <a:gd name="T98" fmla="*/ 103 w 297"/>
              <a:gd name="T99" fmla="*/ 46 h 257"/>
              <a:gd name="T100" fmla="*/ 106 w 297"/>
              <a:gd name="T101" fmla="*/ 27 h 257"/>
              <a:gd name="T102" fmla="*/ 129 w 297"/>
              <a:gd name="T103" fmla="*/ 19 h 257"/>
              <a:gd name="T104" fmla="*/ 141 w 297"/>
              <a:gd name="T105" fmla="*/ 1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257">
                <a:moveTo>
                  <a:pt x="155" y="0"/>
                </a:moveTo>
                <a:lnTo>
                  <a:pt x="155" y="0"/>
                </a:lnTo>
                <a:lnTo>
                  <a:pt x="159" y="5"/>
                </a:lnTo>
                <a:lnTo>
                  <a:pt x="160" y="5"/>
                </a:lnTo>
                <a:lnTo>
                  <a:pt x="163" y="3"/>
                </a:lnTo>
                <a:lnTo>
                  <a:pt x="163" y="3"/>
                </a:lnTo>
                <a:lnTo>
                  <a:pt x="168" y="3"/>
                </a:lnTo>
                <a:lnTo>
                  <a:pt x="170" y="5"/>
                </a:lnTo>
                <a:lnTo>
                  <a:pt x="172" y="8"/>
                </a:lnTo>
                <a:lnTo>
                  <a:pt x="173" y="11"/>
                </a:lnTo>
                <a:lnTo>
                  <a:pt x="175" y="11"/>
                </a:lnTo>
                <a:lnTo>
                  <a:pt x="180" y="8"/>
                </a:lnTo>
                <a:lnTo>
                  <a:pt x="182" y="7"/>
                </a:lnTo>
                <a:lnTo>
                  <a:pt x="184" y="7"/>
                </a:lnTo>
                <a:lnTo>
                  <a:pt x="190" y="10"/>
                </a:lnTo>
                <a:lnTo>
                  <a:pt x="193" y="12"/>
                </a:lnTo>
                <a:lnTo>
                  <a:pt x="194" y="13"/>
                </a:lnTo>
                <a:lnTo>
                  <a:pt x="194" y="15"/>
                </a:lnTo>
                <a:lnTo>
                  <a:pt x="193" y="17"/>
                </a:lnTo>
                <a:lnTo>
                  <a:pt x="192" y="20"/>
                </a:lnTo>
                <a:lnTo>
                  <a:pt x="194" y="23"/>
                </a:lnTo>
                <a:lnTo>
                  <a:pt x="196" y="26"/>
                </a:lnTo>
                <a:lnTo>
                  <a:pt x="201" y="22"/>
                </a:lnTo>
                <a:lnTo>
                  <a:pt x="203" y="21"/>
                </a:lnTo>
                <a:lnTo>
                  <a:pt x="205" y="21"/>
                </a:lnTo>
                <a:lnTo>
                  <a:pt x="207" y="19"/>
                </a:lnTo>
                <a:lnTo>
                  <a:pt x="209" y="17"/>
                </a:lnTo>
                <a:lnTo>
                  <a:pt x="211" y="17"/>
                </a:lnTo>
                <a:lnTo>
                  <a:pt x="214" y="17"/>
                </a:lnTo>
                <a:lnTo>
                  <a:pt x="220" y="17"/>
                </a:lnTo>
                <a:lnTo>
                  <a:pt x="227" y="20"/>
                </a:lnTo>
                <a:lnTo>
                  <a:pt x="227" y="21"/>
                </a:lnTo>
                <a:lnTo>
                  <a:pt x="231" y="25"/>
                </a:lnTo>
                <a:lnTo>
                  <a:pt x="232" y="27"/>
                </a:lnTo>
                <a:lnTo>
                  <a:pt x="233" y="27"/>
                </a:lnTo>
                <a:lnTo>
                  <a:pt x="235" y="29"/>
                </a:lnTo>
                <a:lnTo>
                  <a:pt x="238" y="30"/>
                </a:lnTo>
                <a:lnTo>
                  <a:pt x="239" y="30"/>
                </a:lnTo>
                <a:lnTo>
                  <a:pt x="240" y="30"/>
                </a:lnTo>
                <a:lnTo>
                  <a:pt x="241" y="32"/>
                </a:lnTo>
                <a:lnTo>
                  <a:pt x="241" y="34"/>
                </a:lnTo>
                <a:lnTo>
                  <a:pt x="241" y="41"/>
                </a:lnTo>
                <a:lnTo>
                  <a:pt x="239" y="43"/>
                </a:lnTo>
                <a:lnTo>
                  <a:pt x="238" y="45"/>
                </a:lnTo>
                <a:lnTo>
                  <a:pt x="238" y="46"/>
                </a:lnTo>
                <a:lnTo>
                  <a:pt x="238" y="48"/>
                </a:lnTo>
                <a:lnTo>
                  <a:pt x="240" y="51"/>
                </a:lnTo>
                <a:lnTo>
                  <a:pt x="243" y="56"/>
                </a:lnTo>
                <a:lnTo>
                  <a:pt x="243" y="58"/>
                </a:lnTo>
                <a:lnTo>
                  <a:pt x="243" y="60"/>
                </a:lnTo>
                <a:lnTo>
                  <a:pt x="240" y="66"/>
                </a:lnTo>
                <a:lnTo>
                  <a:pt x="239" y="68"/>
                </a:lnTo>
                <a:lnTo>
                  <a:pt x="238" y="71"/>
                </a:lnTo>
                <a:lnTo>
                  <a:pt x="237" y="74"/>
                </a:lnTo>
                <a:lnTo>
                  <a:pt x="238" y="75"/>
                </a:lnTo>
                <a:lnTo>
                  <a:pt x="243" y="79"/>
                </a:lnTo>
                <a:lnTo>
                  <a:pt x="248" y="82"/>
                </a:lnTo>
                <a:lnTo>
                  <a:pt x="249" y="83"/>
                </a:lnTo>
                <a:lnTo>
                  <a:pt x="249" y="84"/>
                </a:lnTo>
                <a:lnTo>
                  <a:pt x="246" y="89"/>
                </a:lnTo>
                <a:lnTo>
                  <a:pt x="246" y="90"/>
                </a:lnTo>
                <a:lnTo>
                  <a:pt x="250" y="93"/>
                </a:lnTo>
                <a:lnTo>
                  <a:pt x="251" y="96"/>
                </a:lnTo>
                <a:lnTo>
                  <a:pt x="253" y="101"/>
                </a:lnTo>
                <a:lnTo>
                  <a:pt x="256" y="106"/>
                </a:lnTo>
                <a:lnTo>
                  <a:pt x="263" y="111"/>
                </a:lnTo>
                <a:lnTo>
                  <a:pt x="269" y="114"/>
                </a:lnTo>
                <a:lnTo>
                  <a:pt x="270" y="115"/>
                </a:lnTo>
                <a:lnTo>
                  <a:pt x="270" y="117"/>
                </a:lnTo>
                <a:lnTo>
                  <a:pt x="270" y="120"/>
                </a:lnTo>
                <a:lnTo>
                  <a:pt x="268" y="124"/>
                </a:lnTo>
                <a:lnTo>
                  <a:pt x="267" y="127"/>
                </a:lnTo>
                <a:lnTo>
                  <a:pt x="269" y="128"/>
                </a:lnTo>
                <a:lnTo>
                  <a:pt x="275" y="127"/>
                </a:lnTo>
                <a:lnTo>
                  <a:pt x="281" y="128"/>
                </a:lnTo>
                <a:lnTo>
                  <a:pt x="289" y="133"/>
                </a:lnTo>
                <a:lnTo>
                  <a:pt x="289" y="135"/>
                </a:lnTo>
                <a:lnTo>
                  <a:pt x="288" y="137"/>
                </a:lnTo>
                <a:lnTo>
                  <a:pt x="289" y="139"/>
                </a:lnTo>
                <a:lnTo>
                  <a:pt x="290" y="140"/>
                </a:lnTo>
                <a:lnTo>
                  <a:pt x="296" y="146"/>
                </a:lnTo>
                <a:lnTo>
                  <a:pt x="297" y="147"/>
                </a:lnTo>
                <a:lnTo>
                  <a:pt x="297" y="150"/>
                </a:lnTo>
                <a:lnTo>
                  <a:pt x="297" y="151"/>
                </a:lnTo>
                <a:lnTo>
                  <a:pt x="295" y="152"/>
                </a:lnTo>
                <a:lnTo>
                  <a:pt x="293" y="153"/>
                </a:lnTo>
                <a:lnTo>
                  <a:pt x="290" y="155"/>
                </a:lnTo>
                <a:lnTo>
                  <a:pt x="288" y="158"/>
                </a:lnTo>
                <a:lnTo>
                  <a:pt x="283" y="162"/>
                </a:lnTo>
                <a:lnTo>
                  <a:pt x="279" y="164"/>
                </a:lnTo>
                <a:lnTo>
                  <a:pt x="277" y="164"/>
                </a:lnTo>
                <a:lnTo>
                  <a:pt x="270" y="163"/>
                </a:lnTo>
                <a:lnTo>
                  <a:pt x="268" y="161"/>
                </a:lnTo>
                <a:lnTo>
                  <a:pt x="267" y="159"/>
                </a:lnTo>
                <a:lnTo>
                  <a:pt x="265" y="159"/>
                </a:lnTo>
                <a:lnTo>
                  <a:pt x="261" y="158"/>
                </a:lnTo>
                <a:lnTo>
                  <a:pt x="257" y="159"/>
                </a:lnTo>
                <a:lnTo>
                  <a:pt x="256" y="159"/>
                </a:lnTo>
                <a:lnTo>
                  <a:pt x="255" y="162"/>
                </a:lnTo>
                <a:lnTo>
                  <a:pt x="253" y="166"/>
                </a:lnTo>
                <a:lnTo>
                  <a:pt x="252" y="168"/>
                </a:lnTo>
                <a:lnTo>
                  <a:pt x="253" y="170"/>
                </a:lnTo>
                <a:lnTo>
                  <a:pt x="255" y="172"/>
                </a:lnTo>
                <a:lnTo>
                  <a:pt x="258" y="176"/>
                </a:lnTo>
                <a:lnTo>
                  <a:pt x="260" y="179"/>
                </a:lnTo>
                <a:lnTo>
                  <a:pt x="261" y="181"/>
                </a:lnTo>
                <a:lnTo>
                  <a:pt x="261" y="183"/>
                </a:lnTo>
                <a:lnTo>
                  <a:pt x="260" y="184"/>
                </a:lnTo>
                <a:lnTo>
                  <a:pt x="260" y="188"/>
                </a:lnTo>
                <a:lnTo>
                  <a:pt x="263" y="192"/>
                </a:lnTo>
                <a:lnTo>
                  <a:pt x="262" y="193"/>
                </a:lnTo>
                <a:lnTo>
                  <a:pt x="262" y="198"/>
                </a:lnTo>
                <a:lnTo>
                  <a:pt x="262" y="204"/>
                </a:lnTo>
                <a:lnTo>
                  <a:pt x="263" y="206"/>
                </a:lnTo>
                <a:lnTo>
                  <a:pt x="264" y="207"/>
                </a:lnTo>
                <a:lnTo>
                  <a:pt x="265" y="209"/>
                </a:lnTo>
                <a:lnTo>
                  <a:pt x="267" y="214"/>
                </a:lnTo>
                <a:lnTo>
                  <a:pt x="268" y="215"/>
                </a:lnTo>
                <a:lnTo>
                  <a:pt x="262" y="215"/>
                </a:lnTo>
                <a:lnTo>
                  <a:pt x="255" y="215"/>
                </a:lnTo>
                <a:lnTo>
                  <a:pt x="251" y="218"/>
                </a:lnTo>
                <a:lnTo>
                  <a:pt x="249" y="217"/>
                </a:lnTo>
                <a:lnTo>
                  <a:pt x="246" y="216"/>
                </a:lnTo>
                <a:lnTo>
                  <a:pt x="243" y="218"/>
                </a:lnTo>
                <a:lnTo>
                  <a:pt x="239" y="222"/>
                </a:lnTo>
                <a:lnTo>
                  <a:pt x="236" y="225"/>
                </a:lnTo>
                <a:lnTo>
                  <a:pt x="233" y="229"/>
                </a:lnTo>
                <a:lnTo>
                  <a:pt x="233" y="232"/>
                </a:lnTo>
                <a:lnTo>
                  <a:pt x="231" y="236"/>
                </a:lnTo>
                <a:lnTo>
                  <a:pt x="229" y="240"/>
                </a:lnTo>
                <a:lnTo>
                  <a:pt x="230" y="244"/>
                </a:lnTo>
                <a:lnTo>
                  <a:pt x="231" y="247"/>
                </a:lnTo>
                <a:lnTo>
                  <a:pt x="232" y="250"/>
                </a:lnTo>
                <a:lnTo>
                  <a:pt x="232" y="252"/>
                </a:lnTo>
                <a:lnTo>
                  <a:pt x="231" y="254"/>
                </a:lnTo>
                <a:lnTo>
                  <a:pt x="230" y="257"/>
                </a:lnTo>
                <a:lnTo>
                  <a:pt x="227" y="256"/>
                </a:lnTo>
                <a:lnTo>
                  <a:pt x="223" y="254"/>
                </a:lnTo>
                <a:lnTo>
                  <a:pt x="222" y="250"/>
                </a:lnTo>
                <a:lnTo>
                  <a:pt x="219" y="248"/>
                </a:lnTo>
                <a:lnTo>
                  <a:pt x="218" y="246"/>
                </a:lnTo>
                <a:lnTo>
                  <a:pt x="215" y="246"/>
                </a:lnTo>
                <a:lnTo>
                  <a:pt x="210" y="247"/>
                </a:lnTo>
                <a:lnTo>
                  <a:pt x="203" y="248"/>
                </a:lnTo>
                <a:lnTo>
                  <a:pt x="199" y="248"/>
                </a:lnTo>
                <a:lnTo>
                  <a:pt x="196" y="250"/>
                </a:lnTo>
                <a:lnTo>
                  <a:pt x="192" y="251"/>
                </a:lnTo>
                <a:lnTo>
                  <a:pt x="191" y="250"/>
                </a:lnTo>
                <a:lnTo>
                  <a:pt x="189" y="245"/>
                </a:lnTo>
                <a:lnTo>
                  <a:pt x="187" y="241"/>
                </a:lnTo>
                <a:lnTo>
                  <a:pt x="186" y="239"/>
                </a:lnTo>
                <a:lnTo>
                  <a:pt x="185" y="239"/>
                </a:lnTo>
                <a:lnTo>
                  <a:pt x="183" y="239"/>
                </a:lnTo>
                <a:lnTo>
                  <a:pt x="182" y="240"/>
                </a:lnTo>
                <a:lnTo>
                  <a:pt x="181" y="242"/>
                </a:lnTo>
                <a:lnTo>
                  <a:pt x="179" y="242"/>
                </a:lnTo>
                <a:lnTo>
                  <a:pt x="177" y="243"/>
                </a:lnTo>
                <a:lnTo>
                  <a:pt x="175" y="245"/>
                </a:lnTo>
                <a:lnTo>
                  <a:pt x="173" y="248"/>
                </a:lnTo>
                <a:lnTo>
                  <a:pt x="172" y="248"/>
                </a:lnTo>
                <a:lnTo>
                  <a:pt x="170" y="247"/>
                </a:lnTo>
                <a:lnTo>
                  <a:pt x="169" y="243"/>
                </a:lnTo>
                <a:lnTo>
                  <a:pt x="167" y="242"/>
                </a:lnTo>
                <a:lnTo>
                  <a:pt x="163" y="242"/>
                </a:lnTo>
                <a:lnTo>
                  <a:pt x="159" y="241"/>
                </a:lnTo>
                <a:lnTo>
                  <a:pt x="156" y="240"/>
                </a:lnTo>
                <a:lnTo>
                  <a:pt x="155" y="240"/>
                </a:lnTo>
                <a:lnTo>
                  <a:pt x="153" y="242"/>
                </a:lnTo>
                <a:lnTo>
                  <a:pt x="151" y="242"/>
                </a:lnTo>
                <a:lnTo>
                  <a:pt x="146" y="241"/>
                </a:lnTo>
                <a:lnTo>
                  <a:pt x="145" y="241"/>
                </a:lnTo>
                <a:lnTo>
                  <a:pt x="144" y="244"/>
                </a:lnTo>
                <a:lnTo>
                  <a:pt x="142" y="246"/>
                </a:lnTo>
                <a:lnTo>
                  <a:pt x="141" y="246"/>
                </a:lnTo>
                <a:lnTo>
                  <a:pt x="140" y="246"/>
                </a:lnTo>
                <a:lnTo>
                  <a:pt x="141" y="242"/>
                </a:lnTo>
                <a:lnTo>
                  <a:pt x="138" y="240"/>
                </a:lnTo>
                <a:lnTo>
                  <a:pt x="133" y="240"/>
                </a:lnTo>
                <a:lnTo>
                  <a:pt x="130" y="240"/>
                </a:lnTo>
                <a:lnTo>
                  <a:pt x="128" y="240"/>
                </a:lnTo>
                <a:lnTo>
                  <a:pt x="128" y="239"/>
                </a:lnTo>
                <a:lnTo>
                  <a:pt x="123" y="233"/>
                </a:lnTo>
                <a:lnTo>
                  <a:pt x="121" y="232"/>
                </a:lnTo>
                <a:lnTo>
                  <a:pt x="118" y="232"/>
                </a:lnTo>
                <a:lnTo>
                  <a:pt x="112" y="232"/>
                </a:lnTo>
                <a:lnTo>
                  <a:pt x="106" y="230"/>
                </a:lnTo>
                <a:lnTo>
                  <a:pt x="102" y="229"/>
                </a:lnTo>
                <a:lnTo>
                  <a:pt x="100" y="228"/>
                </a:lnTo>
                <a:lnTo>
                  <a:pt x="96" y="227"/>
                </a:lnTo>
                <a:lnTo>
                  <a:pt x="86" y="224"/>
                </a:lnTo>
                <a:lnTo>
                  <a:pt x="81" y="224"/>
                </a:lnTo>
                <a:lnTo>
                  <a:pt x="75" y="224"/>
                </a:lnTo>
                <a:lnTo>
                  <a:pt x="65" y="223"/>
                </a:lnTo>
                <a:lnTo>
                  <a:pt x="59" y="224"/>
                </a:lnTo>
                <a:lnTo>
                  <a:pt x="56" y="225"/>
                </a:lnTo>
                <a:lnTo>
                  <a:pt x="53" y="225"/>
                </a:lnTo>
                <a:lnTo>
                  <a:pt x="47" y="226"/>
                </a:lnTo>
                <a:lnTo>
                  <a:pt x="45" y="226"/>
                </a:lnTo>
                <a:lnTo>
                  <a:pt x="41" y="226"/>
                </a:lnTo>
                <a:lnTo>
                  <a:pt x="37" y="227"/>
                </a:lnTo>
                <a:lnTo>
                  <a:pt x="36" y="228"/>
                </a:lnTo>
                <a:lnTo>
                  <a:pt x="34" y="231"/>
                </a:lnTo>
                <a:lnTo>
                  <a:pt x="29" y="237"/>
                </a:lnTo>
                <a:lnTo>
                  <a:pt x="25" y="241"/>
                </a:lnTo>
                <a:lnTo>
                  <a:pt x="24" y="241"/>
                </a:lnTo>
                <a:lnTo>
                  <a:pt x="21" y="239"/>
                </a:lnTo>
                <a:lnTo>
                  <a:pt x="19" y="238"/>
                </a:lnTo>
                <a:lnTo>
                  <a:pt x="16" y="238"/>
                </a:lnTo>
                <a:lnTo>
                  <a:pt x="15" y="239"/>
                </a:lnTo>
                <a:lnTo>
                  <a:pt x="13" y="240"/>
                </a:lnTo>
                <a:lnTo>
                  <a:pt x="13" y="244"/>
                </a:lnTo>
                <a:lnTo>
                  <a:pt x="13" y="244"/>
                </a:lnTo>
                <a:lnTo>
                  <a:pt x="11" y="239"/>
                </a:lnTo>
                <a:lnTo>
                  <a:pt x="11" y="235"/>
                </a:lnTo>
                <a:lnTo>
                  <a:pt x="12" y="232"/>
                </a:lnTo>
                <a:lnTo>
                  <a:pt x="14" y="230"/>
                </a:lnTo>
                <a:lnTo>
                  <a:pt x="13" y="226"/>
                </a:lnTo>
                <a:lnTo>
                  <a:pt x="15" y="221"/>
                </a:lnTo>
                <a:lnTo>
                  <a:pt x="15" y="218"/>
                </a:lnTo>
                <a:lnTo>
                  <a:pt x="14" y="217"/>
                </a:lnTo>
                <a:lnTo>
                  <a:pt x="13" y="215"/>
                </a:lnTo>
                <a:lnTo>
                  <a:pt x="10" y="213"/>
                </a:lnTo>
                <a:lnTo>
                  <a:pt x="9" y="211"/>
                </a:lnTo>
                <a:lnTo>
                  <a:pt x="5" y="209"/>
                </a:lnTo>
                <a:lnTo>
                  <a:pt x="1" y="207"/>
                </a:lnTo>
                <a:lnTo>
                  <a:pt x="0" y="206"/>
                </a:lnTo>
                <a:lnTo>
                  <a:pt x="0" y="204"/>
                </a:lnTo>
                <a:lnTo>
                  <a:pt x="1" y="203"/>
                </a:lnTo>
                <a:lnTo>
                  <a:pt x="4" y="198"/>
                </a:lnTo>
                <a:lnTo>
                  <a:pt x="7" y="194"/>
                </a:lnTo>
                <a:lnTo>
                  <a:pt x="9" y="192"/>
                </a:lnTo>
                <a:lnTo>
                  <a:pt x="21" y="186"/>
                </a:lnTo>
                <a:lnTo>
                  <a:pt x="22" y="184"/>
                </a:lnTo>
                <a:lnTo>
                  <a:pt x="23" y="181"/>
                </a:lnTo>
                <a:lnTo>
                  <a:pt x="23" y="178"/>
                </a:lnTo>
                <a:lnTo>
                  <a:pt x="23" y="174"/>
                </a:lnTo>
                <a:lnTo>
                  <a:pt x="22" y="168"/>
                </a:lnTo>
                <a:lnTo>
                  <a:pt x="21" y="163"/>
                </a:lnTo>
                <a:lnTo>
                  <a:pt x="19" y="155"/>
                </a:lnTo>
                <a:lnTo>
                  <a:pt x="13" y="138"/>
                </a:lnTo>
                <a:lnTo>
                  <a:pt x="9" y="120"/>
                </a:lnTo>
                <a:lnTo>
                  <a:pt x="12" y="121"/>
                </a:lnTo>
                <a:lnTo>
                  <a:pt x="17" y="121"/>
                </a:lnTo>
                <a:lnTo>
                  <a:pt x="22" y="120"/>
                </a:lnTo>
                <a:lnTo>
                  <a:pt x="24" y="120"/>
                </a:lnTo>
                <a:lnTo>
                  <a:pt x="26" y="120"/>
                </a:lnTo>
                <a:lnTo>
                  <a:pt x="29" y="120"/>
                </a:lnTo>
                <a:lnTo>
                  <a:pt x="31" y="119"/>
                </a:lnTo>
                <a:lnTo>
                  <a:pt x="33" y="121"/>
                </a:lnTo>
                <a:lnTo>
                  <a:pt x="35" y="122"/>
                </a:lnTo>
                <a:lnTo>
                  <a:pt x="40" y="120"/>
                </a:lnTo>
                <a:lnTo>
                  <a:pt x="45" y="118"/>
                </a:lnTo>
                <a:lnTo>
                  <a:pt x="49" y="118"/>
                </a:lnTo>
                <a:lnTo>
                  <a:pt x="50" y="117"/>
                </a:lnTo>
                <a:lnTo>
                  <a:pt x="51" y="110"/>
                </a:lnTo>
                <a:lnTo>
                  <a:pt x="53" y="109"/>
                </a:lnTo>
                <a:lnTo>
                  <a:pt x="58" y="110"/>
                </a:lnTo>
                <a:lnTo>
                  <a:pt x="60" y="108"/>
                </a:lnTo>
                <a:lnTo>
                  <a:pt x="62" y="105"/>
                </a:lnTo>
                <a:lnTo>
                  <a:pt x="66" y="103"/>
                </a:lnTo>
                <a:lnTo>
                  <a:pt x="68" y="103"/>
                </a:lnTo>
                <a:lnTo>
                  <a:pt x="71" y="101"/>
                </a:lnTo>
                <a:lnTo>
                  <a:pt x="72" y="103"/>
                </a:lnTo>
                <a:lnTo>
                  <a:pt x="73" y="105"/>
                </a:lnTo>
                <a:lnTo>
                  <a:pt x="72" y="107"/>
                </a:lnTo>
                <a:lnTo>
                  <a:pt x="73" y="108"/>
                </a:lnTo>
                <a:lnTo>
                  <a:pt x="75" y="109"/>
                </a:lnTo>
                <a:lnTo>
                  <a:pt x="78" y="109"/>
                </a:lnTo>
                <a:lnTo>
                  <a:pt x="80" y="108"/>
                </a:lnTo>
                <a:lnTo>
                  <a:pt x="81" y="107"/>
                </a:lnTo>
                <a:lnTo>
                  <a:pt x="81" y="105"/>
                </a:lnTo>
                <a:lnTo>
                  <a:pt x="80" y="103"/>
                </a:lnTo>
                <a:lnTo>
                  <a:pt x="79" y="101"/>
                </a:lnTo>
                <a:lnTo>
                  <a:pt x="76" y="100"/>
                </a:lnTo>
                <a:lnTo>
                  <a:pt x="74" y="100"/>
                </a:lnTo>
                <a:lnTo>
                  <a:pt x="74" y="99"/>
                </a:lnTo>
                <a:lnTo>
                  <a:pt x="74" y="97"/>
                </a:lnTo>
                <a:lnTo>
                  <a:pt x="76" y="92"/>
                </a:lnTo>
                <a:lnTo>
                  <a:pt x="78" y="88"/>
                </a:lnTo>
                <a:lnTo>
                  <a:pt x="79" y="87"/>
                </a:lnTo>
                <a:lnTo>
                  <a:pt x="80" y="85"/>
                </a:lnTo>
                <a:lnTo>
                  <a:pt x="79" y="83"/>
                </a:lnTo>
                <a:lnTo>
                  <a:pt x="79" y="78"/>
                </a:lnTo>
                <a:lnTo>
                  <a:pt x="81" y="72"/>
                </a:lnTo>
                <a:lnTo>
                  <a:pt x="84" y="67"/>
                </a:lnTo>
                <a:lnTo>
                  <a:pt x="87" y="66"/>
                </a:lnTo>
                <a:lnTo>
                  <a:pt x="91" y="65"/>
                </a:lnTo>
                <a:lnTo>
                  <a:pt x="93" y="63"/>
                </a:lnTo>
                <a:lnTo>
                  <a:pt x="95" y="60"/>
                </a:lnTo>
                <a:lnTo>
                  <a:pt x="95" y="58"/>
                </a:lnTo>
                <a:lnTo>
                  <a:pt x="96" y="56"/>
                </a:lnTo>
                <a:lnTo>
                  <a:pt x="97" y="55"/>
                </a:lnTo>
                <a:lnTo>
                  <a:pt x="107" y="56"/>
                </a:lnTo>
                <a:lnTo>
                  <a:pt x="108" y="52"/>
                </a:lnTo>
                <a:lnTo>
                  <a:pt x="109" y="51"/>
                </a:lnTo>
                <a:lnTo>
                  <a:pt x="111" y="50"/>
                </a:lnTo>
                <a:lnTo>
                  <a:pt x="112" y="48"/>
                </a:lnTo>
                <a:lnTo>
                  <a:pt x="112" y="47"/>
                </a:lnTo>
                <a:lnTo>
                  <a:pt x="109" y="46"/>
                </a:lnTo>
                <a:lnTo>
                  <a:pt x="103" y="46"/>
                </a:lnTo>
                <a:lnTo>
                  <a:pt x="102" y="44"/>
                </a:lnTo>
                <a:lnTo>
                  <a:pt x="103" y="43"/>
                </a:lnTo>
                <a:lnTo>
                  <a:pt x="104" y="39"/>
                </a:lnTo>
                <a:lnTo>
                  <a:pt x="106" y="33"/>
                </a:lnTo>
                <a:lnTo>
                  <a:pt x="106" y="29"/>
                </a:lnTo>
                <a:lnTo>
                  <a:pt x="106" y="27"/>
                </a:lnTo>
                <a:lnTo>
                  <a:pt x="107" y="26"/>
                </a:lnTo>
                <a:lnTo>
                  <a:pt x="112" y="25"/>
                </a:lnTo>
                <a:lnTo>
                  <a:pt x="114" y="24"/>
                </a:lnTo>
                <a:lnTo>
                  <a:pt x="118" y="19"/>
                </a:lnTo>
                <a:lnTo>
                  <a:pt x="121" y="18"/>
                </a:lnTo>
                <a:lnTo>
                  <a:pt x="129" y="19"/>
                </a:lnTo>
                <a:lnTo>
                  <a:pt x="132" y="19"/>
                </a:lnTo>
                <a:lnTo>
                  <a:pt x="133" y="19"/>
                </a:lnTo>
                <a:lnTo>
                  <a:pt x="137" y="19"/>
                </a:lnTo>
                <a:lnTo>
                  <a:pt x="137" y="19"/>
                </a:lnTo>
                <a:lnTo>
                  <a:pt x="139" y="13"/>
                </a:lnTo>
                <a:lnTo>
                  <a:pt x="141" y="11"/>
                </a:lnTo>
                <a:lnTo>
                  <a:pt x="147" y="4"/>
                </a:lnTo>
                <a:lnTo>
                  <a:pt x="151" y="1"/>
                </a:lnTo>
                <a:lnTo>
                  <a:pt x="154"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6" name="Switzerland">
            <a:extLst>
              <a:ext uri="{FF2B5EF4-FFF2-40B4-BE49-F238E27FC236}">
                <a16:creationId xmlns:a16="http://schemas.microsoft.com/office/drawing/2014/main" id="{1C929687-2406-4404-A63D-A0009CFFD78D}"/>
              </a:ext>
            </a:extLst>
          </p:cNvPr>
          <p:cNvSpPr>
            <a:spLocks/>
          </p:cNvSpPr>
          <p:nvPr/>
        </p:nvSpPr>
        <p:spPr bwMode="auto">
          <a:xfrm>
            <a:off x="5977200" y="2621791"/>
            <a:ext cx="133919" cy="74542"/>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7" name="Czechia">
            <a:extLst>
              <a:ext uri="{FF2B5EF4-FFF2-40B4-BE49-F238E27FC236}">
                <a16:creationId xmlns:a16="http://schemas.microsoft.com/office/drawing/2014/main" id="{13BC863B-05A4-4F80-ACC8-070599BC22FE}"/>
              </a:ext>
            </a:extLst>
          </p:cNvPr>
          <p:cNvSpPr>
            <a:spLocks/>
          </p:cNvSpPr>
          <p:nvPr/>
        </p:nvSpPr>
        <p:spPr bwMode="auto">
          <a:xfrm>
            <a:off x="6160224" y="2490364"/>
            <a:ext cx="203112" cy="100042"/>
          </a:xfrm>
          <a:custGeom>
            <a:avLst/>
            <a:gdLst>
              <a:gd name="T0" fmla="*/ 90 w 210"/>
              <a:gd name="T1" fmla="*/ 8 h 119"/>
              <a:gd name="T2" fmla="*/ 95 w 210"/>
              <a:gd name="T3" fmla="*/ 2 h 119"/>
              <a:gd name="T4" fmla="*/ 102 w 210"/>
              <a:gd name="T5" fmla="*/ 11 h 119"/>
              <a:gd name="T6" fmla="*/ 114 w 210"/>
              <a:gd name="T7" fmla="*/ 15 h 119"/>
              <a:gd name="T8" fmla="*/ 121 w 210"/>
              <a:gd name="T9" fmla="*/ 20 h 119"/>
              <a:gd name="T10" fmla="*/ 133 w 210"/>
              <a:gd name="T11" fmla="*/ 21 h 119"/>
              <a:gd name="T12" fmla="*/ 134 w 210"/>
              <a:gd name="T13" fmla="*/ 26 h 119"/>
              <a:gd name="T14" fmla="*/ 129 w 210"/>
              <a:gd name="T15" fmla="*/ 30 h 119"/>
              <a:gd name="T16" fmla="*/ 133 w 210"/>
              <a:gd name="T17" fmla="*/ 34 h 119"/>
              <a:gd name="T18" fmla="*/ 143 w 210"/>
              <a:gd name="T19" fmla="*/ 46 h 119"/>
              <a:gd name="T20" fmla="*/ 150 w 210"/>
              <a:gd name="T21" fmla="*/ 41 h 119"/>
              <a:gd name="T22" fmla="*/ 149 w 210"/>
              <a:gd name="T23" fmla="*/ 31 h 119"/>
              <a:gd name="T24" fmla="*/ 166 w 210"/>
              <a:gd name="T25" fmla="*/ 39 h 119"/>
              <a:gd name="T26" fmla="*/ 175 w 210"/>
              <a:gd name="T27" fmla="*/ 36 h 119"/>
              <a:gd name="T28" fmla="*/ 172 w 210"/>
              <a:gd name="T29" fmla="*/ 43 h 119"/>
              <a:gd name="T30" fmla="*/ 177 w 210"/>
              <a:gd name="T31" fmla="*/ 48 h 119"/>
              <a:gd name="T32" fmla="*/ 184 w 210"/>
              <a:gd name="T33" fmla="*/ 51 h 119"/>
              <a:gd name="T34" fmla="*/ 187 w 210"/>
              <a:gd name="T35" fmla="*/ 51 h 119"/>
              <a:gd name="T36" fmla="*/ 194 w 210"/>
              <a:gd name="T37" fmla="*/ 55 h 119"/>
              <a:gd name="T38" fmla="*/ 202 w 210"/>
              <a:gd name="T39" fmla="*/ 59 h 119"/>
              <a:gd name="T40" fmla="*/ 210 w 210"/>
              <a:gd name="T41" fmla="*/ 73 h 119"/>
              <a:gd name="T42" fmla="*/ 206 w 210"/>
              <a:gd name="T43" fmla="*/ 76 h 119"/>
              <a:gd name="T44" fmla="*/ 197 w 210"/>
              <a:gd name="T45" fmla="*/ 80 h 119"/>
              <a:gd name="T46" fmla="*/ 189 w 210"/>
              <a:gd name="T47" fmla="*/ 88 h 119"/>
              <a:gd name="T48" fmla="*/ 186 w 210"/>
              <a:gd name="T49" fmla="*/ 97 h 119"/>
              <a:gd name="T50" fmla="*/ 179 w 210"/>
              <a:gd name="T51" fmla="*/ 102 h 119"/>
              <a:gd name="T52" fmla="*/ 162 w 210"/>
              <a:gd name="T53" fmla="*/ 106 h 119"/>
              <a:gd name="T54" fmla="*/ 153 w 210"/>
              <a:gd name="T55" fmla="*/ 114 h 119"/>
              <a:gd name="T56" fmla="*/ 148 w 210"/>
              <a:gd name="T57" fmla="*/ 112 h 119"/>
              <a:gd name="T58" fmla="*/ 139 w 210"/>
              <a:gd name="T59" fmla="*/ 108 h 119"/>
              <a:gd name="T60" fmla="*/ 129 w 210"/>
              <a:gd name="T61" fmla="*/ 111 h 119"/>
              <a:gd name="T62" fmla="*/ 113 w 210"/>
              <a:gd name="T63" fmla="*/ 105 h 119"/>
              <a:gd name="T64" fmla="*/ 99 w 210"/>
              <a:gd name="T65" fmla="*/ 100 h 119"/>
              <a:gd name="T66" fmla="*/ 93 w 210"/>
              <a:gd name="T67" fmla="*/ 99 h 119"/>
              <a:gd name="T68" fmla="*/ 88 w 210"/>
              <a:gd name="T69" fmla="*/ 110 h 119"/>
              <a:gd name="T70" fmla="*/ 81 w 210"/>
              <a:gd name="T71" fmla="*/ 118 h 119"/>
              <a:gd name="T72" fmla="*/ 71 w 210"/>
              <a:gd name="T73" fmla="*/ 119 h 119"/>
              <a:gd name="T74" fmla="*/ 57 w 210"/>
              <a:gd name="T75" fmla="*/ 112 h 119"/>
              <a:gd name="T76" fmla="*/ 50 w 210"/>
              <a:gd name="T77" fmla="*/ 105 h 119"/>
              <a:gd name="T78" fmla="*/ 40 w 210"/>
              <a:gd name="T79" fmla="*/ 98 h 119"/>
              <a:gd name="T80" fmla="*/ 33 w 210"/>
              <a:gd name="T81" fmla="*/ 91 h 119"/>
              <a:gd name="T82" fmla="*/ 21 w 210"/>
              <a:gd name="T83" fmla="*/ 81 h 119"/>
              <a:gd name="T84" fmla="*/ 13 w 210"/>
              <a:gd name="T85" fmla="*/ 68 h 119"/>
              <a:gd name="T86" fmla="*/ 11 w 210"/>
              <a:gd name="T87" fmla="*/ 61 h 119"/>
              <a:gd name="T88" fmla="*/ 13 w 210"/>
              <a:gd name="T89" fmla="*/ 56 h 119"/>
              <a:gd name="T90" fmla="*/ 4 w 210"/>
              <a:gd name="T91" fmla="*/ 46 h 119"/>
              <a:gd name="T92" fmla="*/ 0 w 210"/>
              <a:gd name="T93" fmla="*/ 38 h 119"/>
              <a:gd name="T94" fmla="*/ 3 w 210"/>
              <a:gd name="T95" fmla="*/ 37 h 119"/>
              <a:gd name="T96" fmla="*/ 9 w 210"/>
              <a:gd name="T97" fmla="*/ 38 h 119"/>
              <a:gd name="T98" fmla="*/ 19 w 210"/>
              <a:gd name="T99" fmla="*/ 31 h 119"/>
              <a:gd name="T100" fmla="*/ 27 w 210"/>
              <a:gd name="T101" fmla="*/ 31 h 119"/>
              <a:gd name="T102" fmla="*/ 36 w 210"/>
              <a:gd name="T103" fmla="*/ 23 h 119"/>
              <a:gd name="T104" fmla="*/ 40 w 210"/>
              <a:gd name="T105" fmla="*/ 21 h 119"/>
              <a:gd name="T106" fmla="*/ 45 w 210"/>
              <a:gd name="T107" fmla="*/ 17 h 119"/>
              <a:gd name="T108" fmla="*/ 60 w 210"/>
              <a:gd name="T109" fmla="*/ 12 h 119"/>
              <a:gd name="T110" fmla="*/ 71 w 210"/>
              <a:gd name="T111" fmla="*/ 6 h 119"/>
              <a:gd name="T112" fmla="*/ 69 w 210"/>
              <a:gd name="T113" fmla="*/ 1 h 119"/>
              <a:gd name="T114" fmla="*/ 77 w 210"/>
              <a:gd name="T115" fmla="*/ 2 h 119"/>
              <a:gd name="T116" fmla="*/ 79 w 210"/>
              <a:gd name="T117" fmla="*/ 9 h 119"/>
              <a:gd name="T118" fmla="*/ 85 w 210"/>
              <a:gd name="T119"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0" h="119">
                <a:moveTo>
                  <a:pt x="85" y="9"/>
                </a:moveTo>
                <a:lnTo>
                  <a:pt x="85" y="9"/>
                </a:lnTo>
                <a:lnTo>
                  <a:pt x="88" y="9"/>
                </a:lnTo>
                <a:lnTo>
                  <a:pt x="90" y="8"/>
                </a:lnTo>
                <a:lnTo>
                  <a:pt x="91" y="6"/>
                </a:lnTo>
                <a:lnTo>
                  <a:pt x="90" y="2"/>
                </a:lnTo>
                <a:lnTo>
                  <a:pt x="91" y="1"/>
                </a:lnTo>
                <a:lnTo>
                  <a:pt x="95" y="2"/>
                </a:lnTo>
                <a:lnTo>
                  <a:pt x="99" y="4"/>
                </a:lnTo>
                <a:lnTo>
                  <a:pt x="99" y="8"/>
                </a:lnTo>
                <a:lnTo>
                  <a:pt x="101" y="10"/>
                </a:lnTo>
                <a:lnTo>
                  <a:pt x="102" y="11"/>
                </a:lnTo>
                <a:lnTo>
                  <a:pt x="103" y="12"/>
                </a:lnTo>
                <a:lnTo>
                  <a:pt x="105" y="12"/>
                </a:lnTo>
                <a:lnTo>
                  <a:pt x="111" y="14"/>
                </a:lnTo>
                <a:lnTo>
                  <a:pt x="114" y="15"/>
                </a:lnTo>
                <a:lnTo>
                  <a:pt x="116" y="16"/>
                </a:lnTo>
                <a:lnTo>
                  <a:pt x="119" y="18"/>
                </a:lnTo>
                <a:lnTo>
                  <a:pt x="120" y="18"/>
                </a:lnTo>
                <a:lnTo>
                  <a:pt x="121" y="20"/>
                </a:lnTo>
                <a:lnTo>
                  <a:pt x="122" y="21"/>
                </a:lnTo>
                <a:lnTo>
                  <a:pt x="124" y="20"/>
                </a:lnTo>
                <a:lnTo>
                  <a:pt x="131" y="19"/>
                </a:lnTo>
                <a:lnTo>
                  <a:pt x="133" y="21"/>
                </a:lnTo>
                <a:lnTo>
                  <a:pt x="135" y="22"/>
                </a:lnTo>
                <a:lnTo>
                  <a:pt x="135" y="23"/>
                </a:lnTo>
                <a:lnTo>
                  <a:pt x="134" y="25"/>
                </a:lnTo>
                <a:lnTo>
                  <a:pt x="134" y="26"/>
                </a:lnTo>
                <a:lnTo>
                  <a:pt x="133" y="27"/>
                </a:lnTo>
                <a:lnTo>
                  <a:pt x="131" y="27"/>
                </a:lnTo>
                <a:lnTo>
                  <a:pt x="130" y="29"/>
                </a:lnTo>
                <a:lnTo>
                  <a:pt x="129" y="30"/>
                </a:lnTo>
                <a:lnTo>
                  <a:pt x="129" y="32"/>
                </a:lnTo>
                <a:lnTo>
                  <a:pt x="131" y="33"/>
                </a:lnTo>
                <a:lnTo>
                  <a:pt x="132" y="33"/>
                </a:lnTo>
                <a:lnTo>
                  <a:pt x="133" y="34"/>
                </a:lnTo>
                <a:lnTo>
                  <a:pt x="137" y="39"/>
                </a:lnTo>
                <a:lnTo>
                  <a:pt x="141" y="45"/>
                </a:lnTo>
                <a:lnTo>
                  <a:pt x="142" y="46"/>
                </a:lnTo>
                <a:lnTo>
                  <a:pt x="143" y="46"/>
                </a:lnTo>
                <a:lnTo>
                  <a:pt x="145" y="45"/>
                </a:lnTo>
                <a:lnTo>
                  <a:pt x="146" y="43"/>
                </a:lnTo>
                <a:lnTo>
                  <a:pt x="148" y="42"/>
                </a:lnTo>
                <a:lnTo>
                  <a:pt x="150" y="41"/>
                </a:lnTo>
                <a:lnTo>
                  <a:pt x="153" y="39"/>
                </a:lnTo>
                <a:lnTo>
                  <a:pt x="153" y="38"/>
                </a:lnTo>
                <a:lnTo>
                  <a:pt x="151" y="34"/>
                </a:lnTo>
                <a:lnTo>
                  <a:pt x="149" y="31"/>
                </a:lnTo>
                <a:lnTo>
                  <a:pt x="150" y="30"/>
                </a:lnTo>
                <a:lnTo>
                  <a:pt x="153" y="31"/>
                </a:lnTo>
                <a:lnTo>
                  <a:pt x="158" y="33"/>
                </a:lnTo>
                <a:lnTo>
                  <a:pt x="166" y="39"/>
                </a:lnTo>
                <a:lnTo>
                  <a:pt x="168" y="39"/>
                </a:lnTo>
                <a:lnTo>
                  <a:pt x="171" y="38"/>
                </a:lnTo>
                <a:lnTo>
                  <a:pt x="174" y="37"/>
                </a:lnTo>
                <a:lnTo>
                  <a:pt x="175" y="36"/>
                </a:lnTo>
                <a:lnTo>
                  <a:pt x="176" y="36"/>
                </a:lnTo>
                <a:lnTo>
                  <a:pt x="176" y="40"/>
                </a:lnTo>
                <a:lnTo>
                  <a:pt x="175" y="42"/>
                </a:lnTo>
                <a:lnTo>
                  <a:pt x="172" y="43"/>
                </a:lnTo>
                <a:lnTo>
                  <a:pt x="172" y="44"/>
                </a:lnTo>
                <a:lnTo>
                  <a:pt x="173" y="45"/>
                </a:lnTo>
                <a:lnTo>
                  <a:pt x="174" y="46"/>
                </a:lnTo>
                <a:lnTo>
                  <a:pt x="177" y="48"/>
                </a:lnTo>
                <a:lnTo>
                  <a:pt x="178" y="51"/>
                </a:lnTo>
                <a:lnTo>
                  <a:pt x="179" y="52"/>
                </a:lnTo>
                <a:lnTo>
                  <a:pt x="180" y="52"/>
                </a:lnTo>
                <a:lnTo>
                  <a:pt x="184" y="51"/>
                </a:lnTo>
                <a:lnTo>
                  <a:pt x="185" y="50"/>
                </a:lnTo>
                <a:lnTo>
                  <a:pt x="185" y="49"/>
                </a:lnTo>
                <a:lnTo>
                  <a:pt x="186" y="49"/>
                </a:lnTo>
                <a:lnTo>
                  <a:pt x="187" y="51"/>
                </a:lnTo>
                <a:lnTo>
                  <a:pt x="187" y="51"/>
                </a:lnTo>
                <a:lnTo>
                  <a:pt x="191" y="53"/>
                </a:lnTo>
                <a:lnTo>
                  <a:pt x="193" y="54"/>
                </a:lnTo>
                <a:lnTo>
                  <a:pt x="194" y="55"/>
                </a:lnTo>
                <a:lnTo>
                  <a:pt x="195" y="54"/>
                </a:lnTo>
                <a:lnTo>
                  <a:pt x="201" y="56"/>
                </a:lnTo>
                <a:lnTo>
                  <a:pt x="202" y="57"/>
                </a:lnTo>
                <a:lnTo>
                  <a:pt x="202" y="59"/>
                </a:lnTo>
                <a:lnTo>
                  <a:pt x="202" y="60"/>
                </a:lnTo>
                <a:lnTo>
                  <a:pt x="203" y="63"/>
                </a:lnTo>
                <a:lnTo>
                  <a:pt x="210" y="70"/>
                </a:lnTo>
                <a:lnTo>
                  <a:pt x="210" y="73"/>
                </a:lnTo>
                <a:lnTo>
                  <a:pt x="210" y="74"/>
                </a:lnTo>
                <a:lnTo>
                  <a:pt x="210" y="75"/>
                </a:lnTo>
                <a:lnTo>
                  <a:pt x="208" y="75"/>
                </a:lnTo>
                <a:lnTo>
                  <a:pt x="206" y="76"/>
                </a:lnTo>
                <a:lnTo>
                  <a:pt x="203" y="75"/>
                </a:lnTo>
                <a:lnTo>
                  <a:pt x="201" y="77"/>
                </a:lnTo>
                <a:lnTo>
                  <a:pt x="199" y="79"/>
                </a:lnTo>
                <a:lnTo>
                  <a:pt x="197" y="80"/>
                </a:lnTo>
                <a:lnTo>
                  <a:pt x="196" y="81"/>
                </a:lnTo>
                <a:lnTo>
                  <a:pt x="196" y="83"/>
                </a:lnTo>
                <a:lnTo>
                  <a:pt x="189" y="87"/>
                </a:lnTo>
                <a:lnTo>
                  <a:pt x="189" y="88"/>
                </a:lnTo>
                <a:lnTo>
                  <a:pt x="188" y="90"/>
                </a:lnTo>
                <a:lnTo>
                  <a:pt x="188" y="93"/>
                </a:lnTo>
                <a:lnTo>
                  <a:pt x="187" y="96"/>
                </a:lnTo>
                <a:lnTo>
                  <a:pt x="186" y="97"/>
                </a:lnTo>
                <a:lnTo>
                  <a:pt x="183" y="98"/>
                </a:lnTo>
                <a:lnTo>
                  <a:pt x="182" y="99"/>
                </a:lnTo>
                <a:lnTo>
                  <a:pt x="181" y="100"/>
                </a:lnTo>
                <a:lnTo>
                  <a:pt x="179" y="102"/>
                </a:lnTo>
                <a:lnTo>
                  <a:pt x="177" y="104"/>
                </a:lnTo>
                <a:lnTo>
                  <a:pt x="173" y="106"/>
                </a:lnTo>
                <a:lnTo>
                  <a:pt x="168" y="107"/>
                </a:lnTo>
                <a:lnTo>
                  <a:pt x="162" y="106"/>
                </a:lnTo>
                <a:lnTo>
                  <a:pt x="159" y="105"/>
                </a:lnTo>
                <a:lnTo>
                  <a:pt x="157" y="106"/>
                </a:lnTo>
                <a:lnTo>
                  <a:pt x="155" y="109"/>
                </a:lnTo>
                <a:lnTo>
                  <a:pt x="153" y="114"/>
                </a:lnTo>
                <a:lnTo>
                  <a:pt x="152" y="118"/>
                </a:lnTo>
                <a:lnTo>
                  <a:pt x="151" y="117"/>
                </a:lnTo>
                <a:lnTo>
                  <a:pt x="150" y="113"/>
                </a:lnTo>
                <a:lnTo>
                  <a:pt x="148" y="112"/>
                </a:lnTo>
                <a:lnTo>
                  <a:pt x="146" y="112"/>
                </a:lnTo>
                <a:lnTo>
                  <a:pt x="144" y="111"/>
                </a:lnTo>
                <a:lnTo>
                  <a:pt x="141" y="109"/>
                </a:lnTo>
                <a:lnTo>
                  <a:pt x="139" y="108"/>
                </a:lnTo>
                <a:lnTo>
                  <a:pt x="137" y="108"/>
                </a:lnTo>
                <a:lnTo>
                  <a:pt x="135" y="110"/>
                </a:lnTo>
                <a:lnTo>
                  <a:pt x="134" y="111"/>
                </a:lnTo>
                <a:lnTo>
                  <a:pt x="129" y="111"/>
                </a:lnTo>
                <a:lnTo>
                  <a:pt x="124" y="110"/>
                </a:lnTo>
                <a:lnTo>
                  <a:pt x="117" y="105"/>
                </a:lnTo>
                <a:lnTo>
                  <a:pt x="115" y="105"/>
                </a:lnTo>
                <a:lnTo>
                  <a:pt x="113" y="105"/>
                </a:lnTo>
                <a:lnTo>
                  <a:pt x="110" y="104"/>
                </a:lnTo>
                <a:lnTo>
                  <a:pt x="103" y="101"/>
                </a:lnTo>
                <a:lnTo>
                  <a:pt x="101" y="100"/>
                </a:lnTo>
                <a:lnTo>
                  <a:pt x="99" y="100"/>
                </a:lnTo>
                <a:lnTo>
                  <a:pt x="97" y="101"/>
                </a:lnTo>
                <a:lnTo>
                  <a:pt x="96" y="101"/>
                </a:lnTo>
                <a:lnTo>
                  <a:pt x="95" y="100"/>
                </a:lnTo>
                <a:lnTo>
                  <a:pt x="93" y="99"/>
                </a:lnTo>
                <a:lnTo>
                  <a:pt x="91" y="99"/>
                </a:lnTo>
                <a:lnTo>
                  <a:pt x="90" y="100"/>
                </a:lnTo>
                <a:lnTo>
                  <a:pt x="89" y="107"/>
                </a:lnTo>
                <a:lnTo>
                  <a:pt x="88" y="110"/>
                </a:lnTo>
                <a:lnTo>
                  <a:pt x="85" y="109"/>
                </a:lnTo>
                <a:lnTo>
                  <a:pt x="84" y="111"/>
                </a:lnTo>
                <a:lnTo>
                  <a:pt x="82" y="114"/>
                </a:lnTo>
                <a:lnTo>
                  <a:pt x="81" y="118"/>
                </a:lnTo>
                <a:lnTo>
                  <a:pt x="77" y="117"/>
                </a:lnTo>
                <a:lnTo>
                  <a:pt x="75" y="116"/>
                </a:lnTo>
                <a:lnTo>
                  <a:pt x="73" y="117"/>
                </a:lnTo>
                <a:lnTo>
                  <a:pt x="71" y="119"/>
                </a:lnTo>
                <a:lnTo>
                  <a:pt x="66" y="119"/>
                </a:lnTo>
                <a:lnTo>
                  <a:pt x="61" y="118"/>
                </a:lnTo>
                <a:lnTo>
                  <a:pt x="59" y="113"/>
                </a:lnTo>
                <a:lnTo>
                  <a:pt x="57" y="112"/>
                </a:lnTo>
                <a:lnTo>
                  <a:pt x="55" y="110"/>
                </a:lnTo>
                <a:lnTo>
                  <a:pt x="54" y="110"/>
                </a:lnTo>
                <a:lnTo>
                  <a:pt x="53" y="108"/>
                </a:lnTo>
                <a:lnTo>
                  <a:pt x="50" y="105"/>
                </a:lnTo>
                <a:lnTo>
                  <a:pt x="46" y="101"/>
                </a:lnTo>
                <a:lnTo>
                  <a:pt x="42" y="101"/>
                </a:lnTo>
                <a:lnTo>
                  <a:pt x="41" y="100"/>
                </a:lnTo>
                <a:lnTo>
                  <a:pt x="40" y="98"/>
                </a:lnTo>
                <a:lnTo>
                  <a:pt x="39" y="96"/>
                </a:lnTo>
                <a:lnTo>
                  <a:pt x="37" y="94"/>
                </a:lnTo>
                <a:lnTo>
                  <a:pt x="36" y="93"/>
                </a:lnTo>
                <a:lnTo>
                  <a:pt x="33" y="91"/>
                </a:lnTo>
                <a:lnTo>
                  <a:pt x="29" y="86"/>
                </a:lnTo>
                <a:lnTo>
                  <a:pt x="26" y="83"/>
                </a:lnTo>
                <a:lnTo>
                  <a:pt x="23" y="83"/>
                </a:lnTo>
                <a:lnTo>
                  <a:pt x="21" y="81"/>
                </a:lnTo>
                <a:lnTo>
                  <a:pt x="19" y="79"/>
                </a:lnTo>
                <a:lnTo>
                  <a:pt x="17" y="77"/>
                </a:lnTo>
                <a:lnTo>
                  <a:pt x="15" y="71"/>
                </a:lnTo>
                <a:lnTo>
                  <a:pt x="13" y="68"/>
                </a:lnTo>
                <a:lnTo>
                  <a:pt x="12" y="66"/>
                </a:lnTo>
                <a:lnTo>
                  <a:pt x="10" y="65"/>
                </a:lnTo>
                <a:lnTo>
                  <a:pt x="9" y="63"/>
                </a:lnTo>
                <a:lnTo>
                  <a:pt x="11" y="61"/>
                </a:lnTo>
                <a:lnTo>
                  <a:pt x="12" y="59"/>
                </a:lnTo>
                <a:lnTo>
                  <a:pt x="13" y="58"/>
                </a:lnTo>
                <a:lnTo>
                  <a:pt x="13" y="57"/>
                </a:lnTo>
                <a:lnTo>
                  <a:pt x="13" y="56"/>
                </a:lnTo>
                <a:lnTo>
                  <a:pt x="12" y="53"/>
                </a:lnTo>
                <a:lnTo>
                  <a:pt x="9" y="51"/>
                </a:lnTo>
                <a:lnTo>
                  <a:pt x="6" y="49"/>
                </a:lnTo>
                <a:lnTo>
                  <a:pt x="4" y="46"/>
                </a:lnTo>
                <a:lnTo>
                  <a:pt x="3" y="44"/>
                </a:lnTo>
                <a:lnTo>
                  <a:pt x="3" y="42"/>
                </a:lnTo>
                <a:lnTo>
                  <a:pt x="1" y="41"/>
                </a:lnTo>
                <a:lnTo>
                  <a:pt x="0" y="38"/>
                </a:lnTo>
                <a:lnTo>
                  <a:pt x="0" y="36"/>
                </a:lnTo>
                <a:lnTo>
                  <a:pt x="0" y="36"/>
                </a:lnTo>
                <a:lnTo>
                  <a:pt x="2" y="36"/>
                </a:lnTo>
                <a:lnTo>
                  <a:pt x="3" y="37"/>
                </a:lnTo>
                <a:lnTo>
                  <a:pt x="5" y="39"/>
                </a:lnTo>
                <a:lnTo>
                  <a:pt x="6" y="42"/>
                </a:lnTo>
                <a:lnTo>
                  <a:pt x="7" y="41"/>
                </a:lnTo>
                <a:lnTo>
                  <a:pt x="9" y="38"/>
                </a:lnTo>
                <a:lnTo>
                  <a:pt x="11" y="34"/>
                </a:lnTo>
                <a:lnTo>
                  <a:pt x="14" y="32"/>
                </a:lnTo>
                <a:lnTo>
                  <a:pt x="17" y="32"/>
                </a:lnTo>
                <a:lnTo>
                  <a:pt x="19" y="31"/>
                </a:lnTo>
                <a:lnTo>
                  <a:pt x="21" y="30"/>
                </a:lnTo>
                <a:lnTo>
                  <a:pt x="24" y="30"/>
                </a:lnTo>
                <a:lnTo>
                  <a:pt x="27" y="31"/>
                </a:lnTo>
                <a:lnTo>
                  <a:pt x="27" y="31"/>
                </a:lnTo>
                <a:lnTo>
                  <a:pt x="28" y="29"/>
                </a:lnTo>
                <a:lnTo>
                  <a:pt x="29" y="27"/>
                </a:lnTo>
                <a:lnTo>
                  <a:pt x="34" y="26"/>
                </a:lnTo>
                <a:lnTo>
                  <a:pt x="36" y="23"/>
                </a:lnTo>
                <a:lnTo>
                  <a:pt x="37" y="23"/>
                </a:lnTo>
                <a:lnTo>
                  <a:pt x="38" y="22"/>
                </a:lnTo>
                <a:lnTo>
                  <a:pt x="39" y="21"/>
                </a:lnTo>
                <a:lnTo>
                  <a:pt x="40" y="21"/>
                </a:lnTo>
                <a:lnTo>
                  <a:pt x="41" y="21"/>
                </a:lnTo>
                <a:lnTo>
                  <a:pt x="42" y="22"/>
                </a:lnTo>
                <a:lnTo>
                  <a:pt x="43" y="21"/>
                </a:lnTo>
                <a:lnTo>
                  <a:pt x="45" y="17"/>
                </a:lnTo>
                <a:lnTo>
                  <a:pt x="46" y="17"/>
                </a:lnTo>
                <a:lnTo>
                  <a:pt x="50" y="16"/>
                </a:lnTo>
                <a:lnTo>
                  <a:pt x="57" y="14"/>
                </a:lnTo>
                <a:lnTo>
                  <a:pt x="60" y="12"/>
                </a:lnTo>
                <a:lnTo>
                  <a:pt x="63" y="11"/>
                </a:lnTo>
                <a:lnTo>
                  <a:pt x="66" y="9"/>
                </a:lnTo>
                <a:lnTo>
                  <a:pt x="71" y="7"/>
                </a:lnTo>
                <a:lnTo>
                  <a:pt x="71" y="6"/>
                </a:lnTo>
                <a:lnTo>
                  <a:pt x="69" y="4"/>
                </a:lnTo>
                <a:lnTo>
                  <a:pt x="68" y="3"/>
                </a:lnTo>
                <a:lnTo>
                  <a:pt x="68" y="2"/>
                </a:lnTo>
                <a:lnTo>
                  <a:pt x="69" y="1"/>
                </a:lnTo>
                <a:lnTo>
                  <a:pt x="70" y="0"/>
                </a:lnTo>
                <a:lnTo>
                  <a:pt x="71" y="1"/>
                </a:lnTo>
                <a:lnTo>
                  <a:pt x="76" y="2"/>
                </a:lnTo>
                <a:lnTo>
                  <a:pt x="77" y="2"/>
                </a:lnTo>
                <a:lnTo>
                  <a:pt x="77" y="4"/>
                </a:lnTo>
                <a:lnTo>
                  <a:pt x="78" y="6"/>
                </a:lnTo>
                <a:lnTo>
                  <a:pt x="79" y="6"/>
                </a:lnTo>
                <a:lnTo>
                  <a:pt x="79" y="9"/>
                </a:lnTo>
                <a:lnTo>
                  <a:pt x="80" y="10"/>
                </a:lnTo>
                <a:lnTo>
                  <a:pt x="82" y="11"/>
                </a:lnTo>
                <a:lnTo>
                  <a:pt x="84" y="11"/>
                </a:lnTo>
                <a:lnTo>
                  <a:pt x="85" y="1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8" name="Germany">
            <a:extLst>
              <a:ext uri="{FF2B5EF4-FFF2-40B4-BE49-F238E27FC236}">
                <a16:creationId xmlns:a16="http://schemas.microsoft.com/office/drawing/2014/main" id="{6696457D-27E7-4B4B-8E29-57E0A74F8F50}"/>
              </a:ext>
            </a:extLst>
          </p:cNvPr>
          <p:cNvSpPr>
            <a:spLocks noEditPoints="1"/>
          </p:cNvSpPr>
          <p:nvPr/>
        </p:nvSpPr>
        <p:spPr bwMode="auto">
          <a:xfrm>
            <a:off x="5972736" y="2313819"/>
            <a:ext cx="274537" cy="327588"/>
          </a:xfrm>
          <a:custGeom>
            <a:avLst/>
            <a:gdLst>
              <a:gd name="T0" fmla="*/ 78 w 285"/>
              <a:gd name="T1" fmla="*/ 7 h 387"/>
              <a:gd name="T2" fmla="*/ 126 w 285"/>
              <a:gd name="T3" fmla="*/ 15 h 387"/>
              <a:gd name="T4" fmla="*/ 140 w 285"/>
              <a:gd name="T5" fmla="*/ 33 h 387"/>
              <a:gd name="T6" fmla="*/ 163 w 285"/>
              <a:gd name="T7" fmla="*/ 56 h 387"/>
              <a:gd name="T8" fmla="*/ 209 w 285"/>
              <a:gd name="T9" fmla="*/ 32 h 387"/>
              <a:gd name="T10" fmla="*/ 252 w 285"/>
              <a:gd name="T11" fmla="*/ 67 h 387"/>
              <a:gd name="T12" fmla="*/ 267 w 285"/>
              <a:gd name="T13" fmla="*/ 99 h 387"/>
              <a:gd name="T14" fmla="*/ 271 w 285"/>
              <a:gd name="T15" fmla="*/ 138 h 387"/>
              <a:gd name="T16" fmla="*/ 277 w 285"/>
              <a:gd name="T17" fmla="*/ 156 h 387"/>
              <a:gd name="T18" fmla="*/ 276 w 285"/>
              <a:gd name="T19" fmla="*/ 183 h 387"/>
              <a:gd name="T20" fmla="*/ 279 w 285"/>
              <a:gd name="T21" fmla="*/ 217 h 387"/>
              <a:gd name="T22" fmla="*/ 271 w 285"/>
              <a:gd name="T23" fmla="*/ 210 h 387"/>
              <a:gd name="T24" fmla="*/ 265 w 285"/>
              <a:gd name="T25" fmla="*/ 215 h 387"/>
              <a:gd name="T26" fmla="*/ 236 w 285"/>
              <a:gd name="T27" fmla="*/ 230 h 387"/>
              <a:gd name="T28" fmla="*/ 222 w 285"/>
              <a:gd name="T29" fmla="*/ 237 h 387"/>
              <a:gd name="T30" fmla="*/ 203 w 285"/>
              <a:gd name="T31" fmla="*/ 246 h 387"/>
              <a:gd name="T32" fmla="*/ 195 w 285"/>
              <a:gd name="T33" fmla="*/ 249 h 387"/>
              <a:gd name="T34" fmla="*/ 207 w 285"/>
              <a:gd name="T35" fmla="*/ 266 h 387"/>
              <a:gd name="T36" fmla="*/ 213 w 285"/>
              <a:gd name="T37" fmla="*/ 287 h 387"/>
              <a:gd name="T38" fmla="*/ 235 w 285"/>
              <a:gd name="T39" fmla="*/ 306 h 387"/>
              <a:gd name="T40" fmla="*/ 247 w 285"/>
              <a:gd name="T41" fmla="*/ 325 h 387"/>
              <a:gd name="T42" fmla="*/ 234 w 285"/>
              <a:gd name="T43" fmla="*/ 337 h 387"/>
              <a:gd name="T44" fmla="*/ 218 w 285"/>
              <a:gd name="T45" fmla="*/ 354 h 387"/>
              <a:gd name="T46" fmla="*/ 224 w 285"/>
              <a:gd name="T47" fmla="*/ 373 h 387"/>
              <a:gd name="T48" fmla="*/ 215 w 285"/>
              <a:gd name="T49" fmla="*/ 370 h 387"/>
              <a:gd name="T50" fmla="*/ 198 w 285"/>
              <a:gd name="T51" fmla="*/ 367 h 387"/>
              <a:gd name="T52" fmla="*/ 167 w 285"/>
              <a:gd name="T53" fmla="*/ 381 h 387"/>
              <a:gd name="T54" fmla="*/ 152 w 285"/>
              <a:gd name="T55" fmla="*/ 376 h 387"/>
              <a:gd name="T56" fmla="*/ 135 w 285"/>
              <a:gd name="T57" fmla="*/ 387 h 387"/>
              <a:gd name="T58" fmla="*/ 128 w 285"/>
              <a:gd name="T59" fmla="*/ 377 h 387"/>
              <a:gd name="T60" fmla="*/ 102 w 285"/>
              <a:gd name="T61" fmla="*/ 369 h 387"/>
              <a:gd name="T62" fmla="*/ 85 w 285"/>
              <a:gd name="T63" fmla="*/ 364 h 387"/>
              <a:gd name="T64" fmla="*/ 84 w 285"/>
              <a:gd name="T65" fmla="*/ 371 h 387"/>
              <a:gd name="T66" fmla="*/ 57 w 285"/>
              <a:gd name="T67" fmla="*/ 374 h 387"/>
              <a:gd name="T68" fmla="*/ 57 w 285"/>
              <a:gd name="T69" fmla="*/ 341 h 387"/>
              <a:gd name="T70" fmla="*/ 67 w 285"/>
              <a:gd name="T71" fmla="*/ 306 h 387"/>
              <a:gd name="T72" fmla="*/ 38 w 285"/>
              <a:gd name="T73" fmla="*/ 301 h 387"/>
              <a:gd name="T74" fmla="*/ 27 w 285"/>
              <a:gd name="T75" fmla="*/ 299 h 387"/>
              <a:gd name="T76" fmla="*/ 16 w 285"/>
              <a:gd name="T77" fmla="*/ 278 h 387"/>
              <a:gd name="T78" fmla="*/ 11 w 285"/>
              <a:gd name="T79" fmla="*/ 263 h 387"/>
              <a:gd name="T80" fmla="*/ 15 w 285"/>
              <a:gd name="T81" fmla="*/ 237 h 387"/>
              <a:gd name="T82" fmla="*/ 4 w 285"/>
              <a:gd name="T83" fmla="*/ 222 h 387"/>
              <a:gd name="T84" fmla="*/ 3 w 285"/>
              <a:gd name="T85" fmla="*/ 207 h 387"/>
              <a:gd name="T86" fmla="*/ 10 w 285"/>
              <a:gd name="T87" fmla="*/ 188 h 387"/>
              <a:gd name="T88" fmla="*/ 7 w 285"/>
              <a:gd name="T89" fmla="*/ 167 h 387"/>
              <a:gd name="T90" fmla="*/ 28 w 285"/>
              <a:gd name="T91" fmla="*/ 163 h 387"/>
              <a:gd name="T92" fmla="*/ 35 w 285"/>
              <a:gd name="T93" fmla="*/ 150 h 387"/>
              <a:gd name="T94" fmla="*/ 26 w 285"/>
              <a:gd name="T95" fmla="*/ 135 h 387"/>
              <a:gd name="T96" fmla="*/ 37 w 285"/>
              <a:gd name="T97" fmla="*/ 122 h 387"/>
              <a:gd name="T98" fmla="*/ 39 w 285"/>
              <a:gd name="T99" fmla="*/ 80 h 387"/>
              <a:gd name="T100" fmla="*/ 75 w 285"/>
              <a:gd name="T101" fmla="*/ 82 h 387"/>
              <a:gd name="T102" fmla="*/ 85 w 285"/>
              <a:gd name="T103" fmla="*/ 65 h 387"/>
              <a:gd name="T104" fmla="*/ 108 w 285"/>
              <a:gd name="T105" fmla="*/ 64 h 387"/>
              <a:gd name="T106" fmla="*/ 90 w 285"/>
              <a:gd name="T107" fmla="*/ 41 h 387"/>
              <a:gd name="T108" fmla="*/ 88 w 285"/>
              <a:gd name="T109" fmla="*/ 14 h 387"/>
              <a:gd name="T110" fmla="*/ 118 w 285"/>
              <a:gd name="T111" fmla="*/ 12 h 387"/>
              <a:gd name="T112" fmla="*/ 80 w 285"/>
              <a:gd name="T113" fmla="*/ 17 h 387"/>
              <a:gd name="T114" fmla="*/ 241 w 285"/>
              <a:gd name="T115" fmla="*/ 39 h 387"/>
              <a:gd name="T116" fmla="*/ 230 w 285"/>
              <a:gd name="T117" fmla="*/ 26 h 387"/>
              <a:gd name="T118" fmla="*/ 241 w 285"/>
              <a:gd name="T119" fmla="*/ 31 h 387"/>
              <a:gd name="T120" fmla="*/ 161 w 285"/>
              <a:gd name="T121" fmla="*/ 29 h 387"/>
              <a:gd name="T122" fmla="*/ 259 w 285"/>
              <a:gd name="T123" fmla="*/ 63 h 387"/>
              <a:gd name="T124" fmla="*/ 255 w 285"/>
              <a:gd name="T125" fmla="*/ 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5" h="387">
                <a:moveTo>
                  <a:pt x="76" y="15"/>
                </a:moveTo>
                <a:lnTo>
                  <a:pt x="76" y="15"/>
                </a:lnTo>
                <a:lnTo>
                  <a:pt x="75" y="16"/>
                </a:lnTo>
                <a:lnTo>
                  <a:pt x="76" y="8"/>
                </a:lnTo>
                <a:lnTo>
                  <a:pt x="79" y="0"/>
                </a:lnTo>
                <a:lnTo>
                  <a:pt x="81" y="0"/>
                </a:lnTo>
                <a:lnTo>
                  <a:pt x="79" y="2"/>
                </a:lnTo>
                <a:lnTo>
                  <a:pt x="79" y="4"/>
                </a:lnTo>
                <a:lnTo>
                  <a:pt x="78" y="7"/>
                </a:lnTo>
                <a:lnTo>
                  <a:pt x="78" y="8"/>
                </a:lnTo>
                <a:lnTo>
                  <a:pt x="86" y="9"/>
                </a:lnTo>
                <a:lnTo>
                  <a:pt x="85" y="10"/>
                </a:lnTo>
                <a:lnTo>
                  <a:pt x="77" y="11"/>
                </a:lnTo>
                <a:lnTo>
                  <a:pt x="76" y="15"/>
                </a:lnTo>
                <a:close/>
                <a:moveTo>
                  <a:pt x="121" y="12"/>
                </a:moveTo>
                <a:lnTo>
                  <a:pt x="121" y="12"/>
                </a:lnTo>
                <a:lnTo>
                  <a:pt x="121" y="14"/>
                </a:lnTo>
                <a:lnTo>
                  <a:pt x="126" y="15"/>
                </a:lnTo>
                <a:lnTo>
                  <a:pt x="128" y="17"/>
                </a:lnTo>
                <a:lnTo>
                  <a:pt x="130" y="21"/>
                </a:lnTo>
                <a:lnTo>
                  <a:pt x="130" y="26"/>
                </a:lnTo>
                <a:lnTo>
                  <a:pt x="127" y="29"/>
                </a:lnTo>
                <a:lnTo>
                  <a:pt x="125" y="32"/>
                </a:lnTo>
                <a:lnTo>
                  <a:pt x="133" y="31"/>
                </a:lnTo>
                <a:lnTo>
                  <a:pt x="134" y="33"/>
                </a:lnTo>
                <a:lnTo>
                  <a:pt x="136" y="35"/>
                </a:lnTo>
                <a:lnTo>
                  <a:pt x="140" y="33"/>
                </a:lnTo>
                <a:lnTo>
                  <a:pt x="152" y="40"/>
                </a:lnTo>
                <a:lnTo>
                  <a:pt x="159" y="37"/>
                </a:lnTo>
                <a:lnTo>
                  <a:pt x="161" y="36"/>
                </a:lnTo>
                <a:lnTo>
                  <a:pt x="162" y="42"/>
                </a:lnTo>
                <a:lnTo>
                  <a:pt x="160" y="47"/>
                </a:lnTo>
                <a:lnTo>
                  <a:pt x="154" y="53"/>
                </a:lnTo>
                <a:lnTo>
                  <a:pt x="156" y="56"/>
                </a:lnTo>
                <a:lnTo>
                  <a:pt x="158" y="57"/>
                </a:lnTo>
                <a:lnTo>
                  <a:pt x="163" y="56"/>
                </a:lnTo>
                <a:lnTo>
                  <a:pt x="173" y="60"/>
                </a:lnTo>
                <a:lnTo>
                  <a:pt x="175" y="58"/>
                </a:lnTo>
                <a:lnTo>
                  <a:pt x="182" y="51"/>
                </a:lnTo>
                <a:lnTo>
                  <a:pt x="185" y="49"/>
                </a:lnTo>
                <a:lnTo>
                  <a:pt x="195" y="48"/>
                </a:lnTo>
                <a:lnTo>
                  <a:pt x="197" y="45"/>
                </a:lnTo>
                <a:lnTo>
                  <a:pt x="201" y="42"/>
                </a:lnTo>
                <a:lnTo>
                  <a:pt x="203" y="38"/>
                </a:lnTo>
                <a:lnTo>
                  <a:pt x="209" y="32"/>
                </a:lnTo>
                <a:lnTo>
                  <a:pt x="216" y="33"/>
                </a:lnTo>
                <a:lnTo>
                  <a:pt x="219" y="34"/>
                </a:lnTo>
                <a:lnTo>
                  <a:pt x="223" y="35"/>
                </a:lnTo>
                <a:lnTo>
                  <a:pt x="227" y="42"/>
                </a:lnTo>
                <a:lnTo>
                  <a:pt x="236" y="49"/>
                </a:lnTo>
                <a:lnTo>
                  <a:pt x="245" y="49"/>
                </a:lnTo>
                <a:lnTo>
                  <a:pt x="248" y="56"/>
                </a:lnTo>
                <a:lnTo>
                  <a:pt x="249" y="64"/>
                </a:lnTo>
                <a:lnTo>
                  <a:pt x="252" y="67"/>
                </a:lnTo>
                <a:lnTo>
                  <a:pt x="254" y="69"/>
                </a:lnTo>
                <a:lnTo>
                  <a:pt x="261" y="71"/>
                </a:lnTo>
                <a:lnTo>
                  <a:pt x="262" y="71"/>
                </a:lnTo>
                <a:lnTo>
                  <a:pt x="262" y="72"/>
                </a:lnTo>
                <a:lnTo>
                  <a:pt x="262" y="76"/>
                </a:lnTo>
                <a:lnTo>
                  <a:pt x="263" y="80"/>
                </a:lnTo>
                <a:lnTo>
                  <a:pt x="267" y="94"/>
                </a:lnTo>
                <a:lnTo>
                  <a:pt x="267" y="98"/>
                </a:lnTo>
                <a:lnTo>
                  <a:pt x="267" y="99"/>
                </a:lnTo>
                <a:lnTo>
                  <a:pt x="265" y="103"/>
                </a:lnTo>
                <a:lnTo>
                  <a:pt x="263" y="108"/>
                </a:lnTo>
                <a:lnTo>
                  <a:pt x="260" y="110"/>
                </a:lnTo>
                <a:lnTo>
                  <a:pt x="258" y="112"/>
                </a:lnTo>
                <a:lnTo>
                  <a:pt x="258" y="115"/>
                </a:lnTo>
                <a:lnTo>
                  <a:pt x="262" y="120"/>
                </a:lnTo>
                <a:lnTo>
                  <a:pt x="270" y="127"/>
                </a:lnTo>
                <a:lnTo>
                  <a:pt x="273" y="133"/>
                </a:lnTo>
                <a:lnTo>
                  <a:pt x="271" y="138"/>
                </a:lnTo>
                <a:lnTo>
                  <a:pt x="271" y="142"/>
                </a:lnTo>
                <a:lnTo>
                  <a:pt x="272" y="144"/>
                </a:lnTo>
                <a:lnTo>
                  <a:pt x="273" y="146"/>
                </a:lnTo>
                <a:lnTo>
                  <a:pt x="275" y="147"/>
                </a:lnTo>
                <a:lnTo>
                  <a:pt x="276" y="150"/>
                </a:lnTo>
                <a:lnTo>
                  <a:pt x="275" y="152"/>
                </a:lnTo>
                <a:lnTo>
                  <a:pt x="276" y="154"/>
                </a:lnTo>
                <a:lnTo>
                  <a:pt x="277" y="156"/>
                </a:lnTo>
                <a:lnTo>
                  <a:pt x="277" y="156"/>
                </a:lnTo>
                <a:lnTo>
                  <a:pt x="276" y="158"/>
                </a:lnTo>
                <a:lnTo>
                  <a:pt x="275" y="162"/>
                </a:lnTo>
                <a:lnTo>
                  <a:pt x="275" y="165"/>
                </a:lnTo>
                <a:lnTo>
                  <a:pt x="272" y="169"/>
                </a:lnTo>
                <a:lnTo>
                  <a:pt x="273" y="172"/>
                </a:lnTo>
                <a:lnTo>
                  <a:pt x="275" y="175"/>
                </a:lnTo>
                <a:lnTo>
                  <a:pt x="276" y="177"/>
                </a:lnTo>
                <a:lnTo>
                  <a:pt x="277" y="179"/>
                </a:lnTo>
                <a:lnTo>
                  <a:pt x="276" y="183"/>
                </a:lnTo>
                <a:lnTo>
                  <a:pt x="276" y="184"/>
                </a:lnTo>
                <a:lnTo>
                  <a:pt x="282" y="187"/>
                </a:lnTo>
                <a:lnTo>
                  <a:pt x="283" y="188"/>
                </a:lnTo>
                <a:lnTo>
                  <a:pt x="283" y="191"/>
                </a:lnTo>
                <a:lnTo>
                  <a:pt x="285" y="198"/>
                </a:lnTo>
                <a:lnTo>
                  <a:pt x="284" y="205"/>
                </a:lnTo>
                <a:lnTo>
                  <a:pt x="282" y="210"/>
                </a:lnTo>
                <a:lnTo>
                  <a:pt x="279" y="216"/>
                </a:lnTo>
                <a:lnTo>
                  <a:pt x="279" y="217"/>
                </a:lnTo>
                <a:lnTo>
                  <a:pt x="279" y="218"/>
                </a:lnTo>
                <a:lnTo>
                  <a:pt x="278" y="219"/>
                </a:lnTo>
                <a:lnTo>
                  <a:pt x="276" y="219"/>
                </a:lnTo>
                <a:lnTo>
                  <a:pt x="274" y="218"/>
                </a:lnTo>
                <a:lnTo>
                  <a:pt x="273" y="217"/>
                </a:lnTo>
                <a:lnTo>
                  <a:pt x="273" y="214"/>
                </a:lnTo>
                <a:lnTo>
                  <a:pt x="272" y="214"/>
                </a:lnTo>
                <a:lnTo>
                  <a:pt x="271" y="212"/>
                </a:lnTo>
                <a:lnTo>
                  <a:pt x="271" y="210"/>
                </a:lnTo>
                <a:lnTo>
                  <a:pt x="270" y="210"/>
                </a:lnTo>
                <a:lnTo>
                  <a:pt x="265" y="209"/>
                </a:lnTo>
                <a:lnTo>
                  <a:pt x="264" y="208"/>
                </a:lnTo>
                <a:lnTo>
                  <a:pt x="263" y="209"/>
                </a:lnTo>
                <a:lnTo>
                  <a:pt x="262" y="210"/>
                </a:lnTo>
                <a:lnTo>
                  <a:pt x="262" y="211"/>
                </a:lnTo>
                <a:lnTo>
                  <a:pt x="263" y="212"/>
                </a:lnTo>
                <a:lnTo>
                  <a:pt x="265" y="214"/>
                </a:lnTo>
                <a:lnTo>
                  <a:pt x="265" y="215"/>
                </a:lnTo>
                <a:lnTo>
                  <a:pt x="260" y="217"/>
                </a:lnTo>
                <a:lnTo>
                  <a:pt x="257" y="219"/>
                </a:lnTo>
                <a:lnTo>
                  <a:pt x="254" y="220"/>
                </a:lnTo>
                <a:lnTo>
                  <a:pt x="251" y="222"/>
                </a:lnTo>
                <a:lnTo>
                  <a:pt x="244" y="224"/>
                </a:lnTo>
                <a:lnTo>
                  <a:pt x="240" y="225"/>
                </a:lnTo>
                <a:lnTo>
                  <a:pt x="239" y="225"/>
                </a:lnTo>
                <a:lnTo>
                  <a:pt x="237" y="229"/>
                </a:lnTo>
                <a:lnTo>
                  <a:pt x="236" y="230"/>
                </a:lnTo>
                <a:lnTo>
                  <a:pt x="235" y="229"/>
                </a:lnTo>
                <a:lnTo>
                  <a:pt x="234" y="229"/>
                </a:lnTo>
                <a:lnTo>
                  <a:pt x="233" y="229"/>
                </a:lnTo>
                <a:lnTo>
                  <a:pt x="232" y="230"/>
                </a:lnTo>
                <a:lnTo>
                  <a:pt x="231" y="231"/>
                </a:lnTo>
                <a:lnTo>
                  <a:pt x="230" y="231"/>
                </a:lnTo>
                <a:lnTo>
                  <a:pt x="228" y="234"/>
                </a:lnTo>
                <a:lnTo>
                  <a:pt x="223" y="235"/>
                </a:lnTo>
                <a:lnTo>
                  <a:pt x="222" y="237"/>
                </a:lnTo>
                <a:lnTo>
                  <a:pt x="222" y="239"/>
                </a:lnTo>
                <a:lnTo>
                  <a:pt x="221" y="239"/>
                </a:lnTo>
                <a:lnTo>
                  <a:pt x="218" y="238"/>
                </a:lnTo>
                <a:lnTo>
                  <a:pt x="215" y="238"/>
                </a:lnTo>
                <a:lnTo>
                  <a:pt x="213" y="239"/>
                </a:lnTo>
                <a:lnTo>
                  <a:pt x="211" y="240"/>
                </a:lnTo>
                <a:lnTo>
                  <a:pt x="208" y="240"/>
                </a:lnTo>
                <a:lnTo>
                  <a:pt x="205" y="242"/>
                </a:lnTo>
                <a:lnTo>
                  <a:pt x="203" y="246"/>
                </a:lnTo>
                <a:lnTo>
                  <a:pt x="201" y="249"/>
                </a:lnTo>
                <a:lnTo>
                  <a:pt x="200" y="250"/>
                </a:lnTo>
                <a:lnTo>
                  <a:pt x="199" y="247"/>
                </a:lnTo>
                <a:lnTo>
                  <a:pt x="197" y="245"/>
                </a:lnTo>
                <a:lnTo>
                  <a:pt x="196" y="244"/>
                </a:lnTo>
                <a:lnTo>
                  <a:pt x="194" y="244"/>
                </a:lnTo>
                <a:lnTo>
                  <a:pt x="194" y="244"/>
                </a:lnTo>
                <a:lnTo>
                  <a:pt x="194" y="246"/>
                </a:lnTo>
                <a:lnTo>
                  <a:pt x="195" y="249"/>
                </a:lnTo>
                <a:lnTo>
                  <a:pt x="197" y="250"/>
                </a:lnTo>
                <a:lnTo>
                  <a:pt x="197" y="252"/>
                </a:lnTo>
                <a:lnTo>
                  <a:pt x="198" y="254"/>
                </a:lnTo>
                <a:lnTo>
                  <a:pt x="200" y="257"/>
                </a:lnTo>
                <a:lnTo>
                  <a:pt x="203" y="259"/>
                </a:lnTo>
                <a:lnTo>
                  <a:pt x="206" y="261"/>
                </a:lnTo>
                <a:lnTo>
                  <a:pt x="207" y="264"/>
                </a:lnTo>
                <a:lnTo>
                  <a:pt x="207" y="265"/>
                </a:lnTo>
                <a:lnTo>
                  <a:pt x="207" y="266"/>
                </a:lnTo>
                <a:lnTo>
                  <a:pt x="206" y="267"/>
                </a:lnTo>
                <a:lnTo>
                  <a:pt x="205" y="269"/>
                </a:lnTo>
                <a:lnTo>
                  <a:pt x="204" y="271"/>
                </a:lnTo>
                <a:lnTo>
                  <a:pt x="204" y="273"/>
                </a:lnTo>
                <a:lnTo>
                  <a:pt x="206" y="274"/>
                </a:lnTo>
                <a:lnTo>
                  <a:pt x="207" y="276"/>
                </a:lnTo>
                <a:lnTo>
                  <a:pt x="209" y="279"/>
                </a:lnTo>
                <a:lnTo>
                  <a:pt x="211" y="285"/>
                </a:lnTo>
                <a:lnTo>
                  <a:pt x="213" y="287"/>
                </a:lnTo>
                <a:lnTo>
                  <a:pt x="215" y="289"/>
                </a:lnTo>
                <a:lnTo>
                  <a:pt x="217" y="291"/>
                </a:lnTo>
                <a:lnTo>
                  <a:pt x="220" y="291"/>
                </a:lnTo>
                <a:lnTo>
                  <a:pt x="223" y="294"/>
                </a:lnTo>
                <a:lnTo>
                  <a:pt x="227" y="299"/>
                </a:lnTo>
                <a:lnTo>
                  <a:pt x="230" y="301"/>
                </a:lnTo>
                <a:lnTo>
                  <a:pt x="232" y="302"/>
                </a:lnTo>
                <a:lnTo>
                  <a:pt x="233" y="304"/>
                </a:lnTo>
                <a:lnTo>
                  <a:pt x="235" y="306"/>
                </a:lnTo>
                <a:lnTo>
                  <a:pt x="235" y="308"/>
                </a:lnTo>
                <a:lnTo>
                  <a:pt x="236" y="309"/>
                </a:lnTo>
                <a:lnTo>
                  <a:pt x="240" y="309"/>
                </a:lnTo>
                <a:lnTo>
                  <a:pt x="244" y="313"/>
                </a:lnTo>
                <a:lnTo>
                  <a:pt x="247" y="316"/>
                </a:lnTo>
                <a:lnTo>
                  <a:pt x="248" y="318"/>
                </a:lnTo>
                <a:lnTo>
                  <a:pt x="248" y="319"/>
                </a:lnTo>
                <a:lnTo>
                  <a:pt x="247" y="322"/>
                </a:lnTo>
                <a:lnTo>
                  <a:pt x="247" y="325"/>
                </a:lnTo>
                <a:lnTo>
                  <a:pt x="247" y="326"/>
                </a:lnTo>
                <a:lnTo>
                  <a:pt x="245" y="328"/>
                </a:lnTo>
                <a:lnTo>
                  <a:pt x="244" y="329"/>
                </a:lnTo>
                <a:lnTo>
                  <a:pt x="244" y="329"/>
                </a:lnTo>
                <a:lnTo>
                  <a:pt x="238" y="327"/>
                </a:lnTo>
                <a:lnTo>
                  <a:pt x="237" y="327"/>
                </a:lnTo>
                <a:lnTo>
                  <a:pt x="237" y="327"/>
                </a:lnTo>
                <a:lnTo>
                  <a:pt x="235" y="335"/>
                </a:lnTo>
                <a:lnTo>
                  <a:pt x="234" y="337"/>
                </a:lnTo>
                <a:lnTo>
                  <a:pt x="233" y="338"/>
                </a:lnTo>
                <a:lnTo>
                  <a:pt x="229" y="340"/>
                </a:lnTo>
                <a:lnTo>
                  <a:pt x="227" y="340"/>
                </a:lnTo>
                <a:lnTo>
                  <a:pt x="225" y="341"/>
                </a:lnTo>
                <a:lnTo>
                  <a:pt x="219" y="344"/>
                </a:lnTo>
                <a:lnTo>
                  <a:pt x="217" y="346"/>
                </a:lnTo>
                <a:lnTo>
                  <a:pt x="215" y="349"/>
                </a:lnTo>
                <a:lnTo>
                  <a:pt x="215" y="350"/>
                </a:lnTo>
                <a:lnTo>
                  <a:pt x="218" y="354"/>
                </a:lnTo>
                <a:lnTo>
                  <a:pt x="221" y="359"/>
                </a:lnTo>
                <a:lnTo>
                  <a:pt x="221" y="363"/>
                </a:lnTo>
                <a:lnTo>
                  <a:pt x="220" y="366"/>
                </a:lnTo>
                <a:lnTo>
                  <a:pt x="219" y="367"/>
                </a:lnTo>
                <a:lnTo>
                  <a:pt x="220" y="367"/>
                </a:lnTo>
                <a:lnTo>
                  <a:pt x="222" y="367"/>
                </a:lnTo>
                <a:lnTo>
                  <a:pt x="224" y="368"/>
                </a:lnTo>
                <a:lnTo>
                  <a:pt x="224" y="370"/>
                </a:lnTo>
                <a:lnTo>
                  <a:pt x="224" y="373"/>
                </a:lnTo>
                <a:lnTo>
                  <a:pt x="224" y="376"/>
                </a:lnTo>
                <a:lnTo>
                  <a:pt x="223" y="378"/>
                </a:lnTo>
                <a:lnTo>
                  <a:pt x="222" y="378"/>
                </a:lnTo>
                <a:lnTo>
                  <a:pt x="219" y="377"/>
                </a:lnTo>
                <a:lnTo>
                  <a:pt x="217" y="375"/>
                </a:lnTo>
                <a:lnTo>
                  <a:pt x="216" y="374"/>
                </a:lnTo>
                <a:lnTo>
                  <a:pt x="216" y="373"/>
                </a:lnTo>
                <a:lnTo>
                  <a:pt x="216" y="372"/>
                </a:lnTo>
                <a:lnTo>
                  <a:pt x="215" y="370"/>
                </a:lnTo>
                <a:lnTo>
                  <a:pt x="213" y="369"/>
                </a:lnTo>
                <a:lnTo>
                  <a:pt x="210" y="370"/>
                </a:lnTo>
                <a:lnTo>
                  <a:pt x="208" y="371"/>
                </a:lnTo>
                <a:lnTo>
                  <a:pt x="206" y="371"/>
                </a:lnTo>
                <a:lnTo>
                  <a:pt x="205" y="369"/>
                </a:lnTo>
                <a:lnTo>
                  <a:pt x="203" y="368"/>
                </a:lnTo>
                <a:lnTo>
                  <a:pt x="200" y="367"/>
                </a:lnTo>
                <a:lnTo>
                  <a:pt x="198" y="367"/>
                </a:lnTo>
                <a:lnTo>
                  <a:pt x="198" y="367"/>
                </a:lnTo>
                <a:lnTo>
                  <a:pt x="198" y="370"/>
                </a:lnTo>
                <a:lnTo>
                  <a:pt x="197" y="371"/>
                </a:lnTo>
                <a:lnTo>
                  <a:pt x="183" y="373"/>
                </a:lnTo>
                <a:lnTo>
                  <a:pt x="178" y="375"/>
                </a:lnTo>
                <a:lnTo>
                  <a:pt x="175" y="377"/>
                </a:lnTo>
                <a:lnTo>
                  <a:pt x="172" y="377"/>
                </a:lnTo>
                <a:lnTo>
                  <a:pt x="172" y="379"/>
                </a:lnTo>
                <a:lnTo>
                  <a:pt x="169" y="380"/>
                </a:lnTo>
                <a:lnTo>
                  <a:pt x="167" y="381"/>
                </a:lnTo>
                <a:lnTo>
                  <a:pt x="166" y="380"/>
                </a:lnTo>
                <a:lnTo>
                  <a:pt x="164" y="381"/>
                </a:lnTo>
                <a:lnTo>
                  <a:pt x="161" y="382"/>
                </a:lnTo>
                <a:lnTo>
                  <a:pt x="160" y="381"/>
                </a:lnTo>
                <a:lnTo>
                  <a:pt x="159" y="380"/>
                </a:lnTo>
                <a:lnTo>
                  <a:pt x="157" y="378"/>
                </a:lnTo>
                <a:lnTo>
                  <a:pt x="156" y="377"/>
                </a:lnTo>
                <a:lnTo>
                  <a:pt x="156" y="376"/>
                </a:lnTo>
                <a:lnTo>
                  <a:pt x="152" y="376"/>
                </a:lnTo>
                <a:lnTo>
                  <a:pt x="150" y="375"/>
                </a:lnTo>
                <a:lnTo>
                  <a:pt x="144" y="375"/>
                </a:lnTo>
                <a:lnTo>
                  <a:pt x="143" y="374"/>
                </a:lnTo>
                <a:lnTo>
                  <a:pt x="142" y="375"/>
                </a:lnTo>
                <a:lnTo>
                  <a:pt x="142" y="381"/>
                </a:lnTo>
                <a:lnTo>
                  <a:pt x="141" y="383"/>
                </a:lnTo>
                <a:lnTo>
                  <a:pt x="139" y="385"/>
                </a:lnTo>
                <a:lnTo>
                  <a:pt x="137" y="387"/>
                </a:lnTo>
                <a:lnTo>
                  <a:pt x="135" y="387"/>
                </a:lnTo>
                <a:lnTo>
                  <a:pt x="135" y="385"/>
                </a:lnTo>
                <a:lnTo>
                  <a:pt x="135" y="383"/>
                </a:lnTo>
                <a:lnTo>
                  <a:pt x="134" y="383"/>
                </a:lnTo>
                <a:lnTo>
                  <a:pt x="132" y="382"/>
                </a:lnTo>
                <a:lnTo>
                  <a:pt x="131" y="382"/>
                </a:lnTo>
                <a:lnTo>
                  <a:pt x="131" y="380"/>
                </a:lnTo>
                <a:lnTo>
                  <a:pt x="131" y="379"/>
                </a:lnTo>
                <a:lnTo>
                  <a:pt x="130" y="378"/>
                </a:lnTo>
                <a:lnTo>
                  <a:pt x="128" y="377"/>
                </a:lnTo>
                <a:lnTo>
                  <a:pt x="124" y="374"/>
                </a:lnTo>
                <a:lnTo>
                  <a:pt x="121" y="373"/>
                </a:lnTo>
                <a:lnTo>
                  <a:pt x="120" y="374"/>
                </a:lnTo>
                <a:lnTo>
                  <a:pt x="118" y="376"/>
                </a:lnTo>
                <a:lnTo>
                  <a:pt x="115" y="375"/>
                </a:lnTo>
                <a:lnTo>
                  <a:pt x="114" y="376"/>
                </a:lnTo>
                <a:lnTo>
                  <a:pt x="109" y="372"/>
                </a:lnTo>
                <a:lnTo>
                  <a:pt x="103" y="369"/>
                </a:lnTo>
                <a:lnTo>
                  <a:pt x="102" y="369"/>
                </a:lnTo>
                <a:lnTo>
                  <a:pt x="94" y="370"/>
                </a:lnTo>
                <a:lnTo>
                  <a:pt x="94" y="369"/>
                </a:lnTo>
                <a:lnTo>
                  <a:pt x="93" y="367"/>
                </a:lnTo>
                <a:lnTo>
                  <a:pt x="91" y="367"/>
                </a:lnTo>
                <a:lnTo>
                  <a:pt x="91" y="367"/>
                </a:lnTo>
                <a:lnTo>
                  <a:pt x="90" y="368"/>
                </a:lnTo>
                <a:lnTo>
                  <a:pt x="89" y="368"/>
                </a:lnTo>
                <a:lnTo>
                  <a:pt x="86" y="365"/>
                </a:lnTo>
                <a:lnTo>
                  <a:pt x="85" y="364"/>
                </a:lnTo>
                <a:lnTo>
                  <a:pt x="83" y="364"/>
                </a:lnTo>
                <a:lnTo>
                  <a:pt x="80" y="366"/>
                </a:lnTo>
                <a:lnTo>
                  <a:pt x="79" y="368"/>
                </a:lnTo>
                <a:lnTo>
                  <a:pt x="80" y="369"/>
                </a:lnTo>
                <a:lnTo>
                  <a:pt x="81" y="370"/>
                </a:lnTo>
                <a:lnTo>
                  <a:pt x="84" y="369"/>
                </a:lnTo>
                <a:lnTo>
                  <a:pt x="84" y="370"/>
                </a:lnTo>
                <a:lnTo>
                  <a:pt x="84" y="370"/>
                </a:lnTo>
                <a:lnTo>
                  <a:pt x="84" y="371"/>
                </a:lnTo>
                <a:lnTo>
                  <a:pt x="82" y="372"/>
                </a:lnTo>
                <a:lnTo>
                  <a:pt x="81" y="372"/>
                </a:lnTo>
                <a:lnTo>
                  <a:pt x="80" y="373"/>
                </a:lnTo>
                <a:lnTo>
                  <a:pt x="80" y="373"/>
                </a:lnTo>
                <a:lnTo>
                  <a:pt x="77" y="372"/>
                </a:lnTo>
                <a:lnTo>
                  <a:pt x="73" y="372"/>
                </a:lnTo>
                <a:lnTo>
                  <a:pt x="70" y="373"/>
                </a:lnTo>
                <a:lnTo>
                  <a:pt x="64" y="374"/>
                </a:lnTo>
                <a:lnTo>
                  <a:pt x="57" y="374"/>
                </a:lnTo>
                <a:lnTo>
                  <a:pt x="55" y="373"/>
                </a:lnTo>
                <a:lnTo>
                  <a:pt x="53" y="372"/>
                </a:lnTo>
                <a:lnTo>
                  <a:pt x="52" y="369"/>
                </a:lnTo>
                <a:lnTo>
                  <a:pt x="52" y="364"/>
                </a:lnTo>
                <a:lnTo>
                  <a:pt x="54" y="358"/>
                </a:lnTo>
                <a:lnTo>
                  <a:pt x="54" y="354"/>
                </a:lnTo>
                <a:lnTo>
                  <a:pt x="54" y="351"/>
                </a:lnTo>
                <a:lnTo>
                  <a:pt x="55" y="346"/>
                </a:lnTo>
                <a:lnTo>
                  <a:pt x="57" y="341"/>
                </a:lnTo>
                <a:lnTo>
                  <a:pt x="59" y="335"/>
                </a:lnTo>
                <a:lnTo>
                  <a:pt x="60" y="328"/>
                </a:lnTo>
                <a:lnTo>
                  <a:pt x="62" y="324"/>
                </a:lnTo>
                <a:lnTo>
                  <a:pt x="64" y="321"/>
                </a:lnTo>
                <a:lnTo>
                  <a:pt x="71" y="313"/>
                </a:lnTo>
                <a:lnTo>
                  <a:pt x="71" y="312"/>
                </a:lnTo>
                <a:lnTo>
                  <a:pt x="71" y="308"/>
                </a:lnTo>
                <a:lnTo>
                  <a:pt x="69" y="307"/>
                </a:lnTo>
                <a:lnTo>
                  <a:pt x="67" y="306"/>
                </a:lnTo>
                <a:lnTo>
                  <a:pt x="60" y="305"/>
                </a:lnTo>
                <a:lnTo>
                  <a:pt x="55" y="304"/>
                </a:lnTo>
                <a:lnTo>
                  <a:pt x="52" y="303"/>
                </a:lnTo>
                <a:lnTo>
                  <a:pt x="50" y="300"/>
                </a:lnTo>
                <a:lnTo>
                  <a:pt x="48" y="299"/>
                </a:lnTo>
                <a:lnTo>
                  <a:pt x="45" y="301"/>
                </a:lnTo>
                <a:lnTo>
                  <a:pt x="42" y="301"/>
                </a:lnTo>
                <a:lnTo>
                  <a:pt x="39" y="301"/>
                </a:lnTo>
                <a:lnTo>
                  <a:pt x="38" y="301"/>
                </a:lnTo>
                <a:lnTo>
                  <a:pt x="37" y="301"/>
                </a:lnTo>
                <a:lnTo>
                  <a:pt x="36" y="301"/>
                </a:lnTo>
                <a:lnTo>
                  <a:pt x="36" y="298"/>
                </a:lnTo>
                <a:lnTo>
                  <a:pt x="34" y="298"/>
                </a:lnTo>
                <a:lnTo>
                  <a:pt x="32" y="297"/>
                </a:lnTo>
                <a:lnTo>
                  <a:pt x="31" y="297"/>
                </a:lnTo>
                <a:lnTo>
                  <a:pt x="30" y="299"/>
                </a:lnTo>
                <a:lnTo>
                  <a:pt x="29" y="299"/>
                </a:lnTo>
                <a:lnTo>
                  <a:pt x="27" y="299"/>
                </a:lnTo>
                <a:lnTo>
                  <a:pt x="23" y="293"/>
                </a:lnTo>
                <a:lnTo>
                  <a:pt x="22" y="292"/>
                </a:lnTo>
                <a:lnTo>
                  <a:pt x="22" y="290"/>
                </a:lnTo>
                <a:lnTo>
                  <a:pt x="21" y="288"/>
                </a:lnTo>
                <a:lnTo>
                  <a:pt x="19" y="286"/>
                </a:lnTo>
                <a:lnTo>
                  <a:pt x="16" y="285"/>
                </a:lnTo>
                <a:lnTo>
                  <a:pt x="15" y="285"/>
                </a:lnTo>
                <a:lnTo>
                  <a:pt x="15" y="282"/>
                </a:lnTo>
                <a:lnTo>
                  <a:pt x="16" y="278"/>
                </a:lnTo>
                <a:lnTo>
                  <a:pt x="17" y="276"/>
                </a:lnTo>
                <a:lnTo>
                  <a:pt x="18" y="274"/>
                </a:lnTo>
                <a:lnTo>
                  <a:pt x="19" y="273"/>
                </a:lnTo>
                <a:lnTo>
                  <a:pt x="20" y="271"/>
                </a:lnTo>
                <a:lnTo>
                  <a:pt x="20" y="269"/>
                </a:lnTo>
                <a:lnTo>
                  <a:pt x="18" y="268"/>
                </a:lnTo>
                <a:lnTo>
                  <a:pt x="14" y="267"/>
                </a:lnTo>
                <a:lnTo>
                  <a:pt x="12" y="265"/>
                </a:lnTo>
                <a:lnTo>
                  <a:pt x="11" y="263"/>
                </a:lnTo>
                <a:lnTo>
                  <a:pt x="9" y="260"/>
                </a:lnTo>
                <a:lnTo>
                  <a:pt x="8" y="257"/>
                </a:lnTo>
                <a:lnTo>
                  <a:pt x="8" y="254"/>
                </a:lnTo>
                <a:lnTo>
                  <a:pt x="8" y="253"/>
                </a:lnTo>
                <a:lnTo>
                  <a:pt x="8" y="252"/>
                </a:lnTo>
                <a:lnTo>
                  <a:pt x="10" y="248"/>
                </a:lnTo>
                <a:lnTo>
                  <a:pt x="16" y="244"/>
                </a:lnTo>
                <a:lnTo>
                  <a:pt x="15" y="239"/>
                </a:lnTo>
                <a:lnTo>
                  <a:pt x="15" y="237"/>
                </a:lnTo>
                <a:lnTo>
                  <a:pt x="13" y="235"/>
                </a:lnTo>
                <a:lnTo>
                  <a:pt x="11" y="235"/>
                </a:lnTo>
                <a:lnTo>
                  <a:pt x="10" y="233"/>
                </a:lnTo>
                <a:lnTo>
                  <a:pt x="10" y="232"/>
                </a:lnTo>
                <a:lnTo>
                  <a:pt x="12" y="230"/>
                </a:lnTo>
                <a:lnTo>
                  <a:pt x="9" y="228"/>
                </a:lnTo>
                <a:lnTo>
                  <a:pt x="8" y="226"/>
                </a:lnTo>
                <a:lnTo>
                  <a:pt x="4" y="223"/>
                </a:lnTo>
                <a:lnTo>
                  <a:pt x="4" y="222"/>
                </a:lnTo>
                <a:lnTo>
                  <a:pt x="6" y="215"/>
                </a:lnTo>
                <a:lnTo>
                  <a:pt x="4" y="212"/>
                </a:lnTo>
                <a:lnTo>
                  <a:pt x="3" y="211"/>
                </a:lnTo>
                <a:lnTo>
                  <a:pt x="1" y="211"/>
                </a:lnTo>
                <a:lnTo>
                  <a:pt x="0" y="210"/>
                </a:lnTo>
                <a:lnTo>
                  <a:pt x="0" y="209"/>
                </a:lnTo>
                <a:lnTo>
                  <a:pt x="0" y="208"/>
                </a:lnTo>
                <a:lnTo>
                  <a:pt x="2" y="208"/>
                </a:lnTo>
                <a:lnTo>
                  <a:pt x="3" y="207"/>
                </a:lnTo>
                <a:lnTo>
                  <a:pt x="8" y="203"/>
                </a:lnTo>
                <a:lnTo>
                  <a:pt x="8" y="202"/>
                </a:lnTo>
                <a:lnTo>
                  <a:pt x="8" y="201"/>
                </a:lnTo>
                <a:lnTo>
                  <a:pt x="7" y="201"/>
                </a:lnTo>
                <a:lnTo>
                  <a:pt x="7" y="200"/>
                </a:lnTo>
                <a:lnTo>
                  <a:pt x="7" y="199"/>
                </a:lnTo>
                <a:lnTo>
                  <a:pt x="9" y="192"/>
                </a:lnTo>
                <a:lnTo>
                  <a:pt x="10" y="190"/>
                </a:lnTo>
                <a:lnTo>
                  <a:pt x="10" y="188"/>
                </a:lnTo>
                <a:lnTo>
                  <a:pt x="10" y="186"/>
                </a:lnTo>
                <a:lnTo>
                  <a:pt x="9" y="183"/>
                </a:lnTo>
                <a:lnTo>
                  <a:pt x="7" y="180"/>
                </a:lnTo>
                <a:lnTo>
                  <a:pt x="7" y="178"/>
                </a:lnTo>
                <a:lnTo>
                  <a:pt x="6" y="177"/>
                </a:lnTo>
                <a:lnTo>
                  <a:pt x="3" y="172"/>
                </a:lnTo>
                <a:lnTo>
                  <a:pt x="3" y="170"/>
                </a:lnTo>
                <a:lnTo>
                  <a:pt x="4" y="168"/>
                </a:lnTo>
                <a:lnTo>
                  <a:pt x="7" y="167"/>
                </a:lnTo>
                <a:lnTo>
                  <a:pt x="8" y="167"/>
                </a:lnTo>
                <a:lnTo>
                  <a:pt x="9" y="166"/>
                </a:lnTo>
                <a:lnTo>
                  <a:pt x="13" y="168"/>
                </a:lnTo>
                <a:lnTo>
                  <a:pt x="15" y="169"/>
                </a:lnTo>
                <a:lnTo>
                  <a:pt x="16" y="169"/>
                </a:lnTo>
                <a:lnTo>
                  <a:pt x="17" y="167"/>
                </a:lnTo>
                <a:lnTo>
                  <a:pt x="20" y="167"/>
                </a:lnTo>
                <a:lnTo>
                  <a:pt x="27" y="165"/>
                </a:lnTo>
                <a:lnTo>
                  <a:pt x="28" y="163"/>
                </a:lnTo>
                <a:lnTo>
                  <a:pt x="29" y="162"/>
                </a:lnTo>
                <a:lnTo>
                  <a:pt x="29" y="161"/>
                </a:lnTo>
                <a:lnTo>
                  <a:pt x="27" y="158"/>
                </a:lnTo>
                <a:lnTo>
                  <a:pt x="26" y="157"/>
                </a:lnTo>
                <a:lnTo>
                  <a:pt x="27" y="156"/>
                </a:lnTo>
                <a:lnTo>
                  <a:pt x="28" y="155"/>
                </a:lnTo>
                <a:lnTo>
                  <a:pt x="29" y="154"/>
                </a:lnTo>
                <a:lnTo>
                  <a:pt x="31" y="153"/>
                </a:lnTo>
                <a:lnTo>
                  <a:pt x="35" y="150"/>
                </a:lnTo>
                <a:lnTo>
                  <a:pt x="36" y="147"/>
                </a:lnTo>
                <a:lnTo>
                  <a:pt x="36" y="143"/>
                </a:lnTo>
                <a:lnTo>
                  <a:pt x="36" y="141"/>
                </a:lnTo>
                <a:lnTo>
                  <a:pt x="35" y="139"/>
                </a:lnTo>
                <a:lnTo>
                  <a:pt x="34" y="138"/>
                </a:lnTo>
                <a:lnTo>
                  <a:pt x="33" y="138"/>
                </a:lnTo>
                <a:lnTo>
                  <a:pt x="30" y="138"/>
                </a:lnTo>
                <a:lnTo>
                  <a:pt x="28" y="137"/>
                </a:lnTo>
                <a:lnTo>
                  <a:pt x="26" y="135"/>
                </a:lnTo>
                <a:lnTo>
                  <a:pt x="26" y="133"/>
                </a:lnTo>
                <a:lnTo>
                  <a:pt x="26" y="132"/>
                </a:lnTo>
                <a:lnTo>
                  <a:pt x="27" y="131"/>
                </a:lnTo>
                <a:lnTo>
                  <a:pt x="26" y="130"/>
                </a:lnTo>
                <a:lnTo>
                  <a:pt x="26" y="129"/>
                </a:lnTo>
                <a:lnTo>
                  <a:pt x="28" y="128"/>
                </a:lnTo>
                <a:lnTo>
                  <a:pt x="36" y="128"/>
                </a:lnTo>
                <a:lnTo>
                  <a:pt x="36" y="127"/>
                </a:lnTo>
                <a:lnTo>
                  <a:pt x="37" y="122"/>
                </a:lnTo>
                <a:lnTo>
                  <a:pt x="39" y="115"/>
                </a:lnTo>
                <a:lnTo>
                  <a:pt x="41" y="111"/>
                </a:lnTo>
                <a:lnTo>
                  <a:pt x="41" y="109"/>
                </a:lnTo>
                <a:lnTo>
                  <a:pt x="41" y="99"/>
                </a:lnTo>
                <a:lnTo>
                  <a:pt x="42" y="94"/>
                </a:lnTo>
                <a:lnTo>
                  <a:pt x="40" y="92"/>
                </a:lnTo>
                <a:lnTo>
                  <a:pt x="37" y="89"/>
                </a:lnTo>
                <a:lnTo>
                  <a:pt x="38" y="84"/>
                </a:lnTo>
                <a:lnTo>
                  <a:pt x="39" y="80"/>
                </a:lnTo>
                <a:lnTo>
                  <a:pt x="42" y="75"/>
                </a:lnTo>
                <a:lnTo>
                  <a:pt x="44" y="73"/>
                </a:lnTo>
                <a:lnTo>
                  <a:pt x="55" y="73"/>
                </a:lnTo>
                <a:lnTo>
                  <a:pt x="67" y="73"/>
                </a:lnTo>
                <a:lnTo>
                  <a:pt x="72" y="81"/>
                </a:lnTo>
                <a:lnTo>
                  <a:pt x="70" y="85"/>
                </a:lnTo>
                <a:lnTo>
                  <a:pt x="73" y="87"/>
                </a:lnTo>
                <a:lnTo>
                  <a:pt x="74" y="86"/>
                </a:lnTo>
                <a:lnTo>
                  <a:pt x="75" y="82"/>
                </a:lnTo>
                <a:lnTo>
                  <a:pt x="76" y="79"/>
                </a:lnTo>
                <a:lnTo>
                  <a:pt x="77" y="77"/>
                </a:lnTo>
                <a:lnTo>
                  <a:pt x="81" y="80"/>
                </a:lnTo>
                <a:lnTo>
                  <a:pt x="82" y="82"/>
                </a:lnTo>
                <a:lnTo>
                  <a:pt x="82" y="89"/>
                </a:lnTo>
                <a:lnTo>
                  <a:pt x="83" y="80"/>
                </a:lnTo>
                <a:lnTo>
                  <a:pt x="82" y="74"/>
                </a:lnTo>
                <a:lnTo>
                  <a:pt x="83" y="68"/>
                </a:lnTo>
                <a:lnTo>
                  <a:pt x="85" y="65"/>
                </a:lnTo>
                <a:lnTo>
                  <a:pt x="86" y="63"/>
                </a:lnTo>
                <a:lnTo>
                  <a:pt x="95" y="65"/>
                </a:lnTo>
                <a:lnTo>
                  <a:pt x="104" y="64"/>
                </a:lnTo>
                <a:lnTo>
                  <a:pt x="108" y="67"/>
                </a:lnTo>
                <a:lnTo>
                  <a:pt x="116" y="78"/>
                </a:lnTo>
                <a:lnTo>
                  <a:pt x="119" y="80"/>
                </a:lnTo>
                <a:lnTo>
                  <a:pt x="122" y="80"/>
                </a:lnTo>
                <a:lnTo>
                  <a:pt x="117" y="78"/>
                </a:lnTo>
                <a:lnTo>
                  <a:pt x="108" y="64"/>
                </a:lnTo>
                <a:lnTo>
                  <a:pt x="105" y="62"/>
                </a:lnTo>
                <a:lnTo>
                  <a:pt x="100" y="62"/>
                </a:lnTo>
                <a:lnTo>
                  <a:pt x="97" y="61"/>
                </a:lnTo>
                <a:lnTo>
                  <a:pt x="95" y="59"/>
                </a:lnTo>
                <a:lnTo>
                  <a:pt x="95" y="57"/>
                </a:lnTo>
                <a:lnTo>
                  <a:pt x="95" y="43"/>
                </a:lnTo>
                <a:lnTo>
                  <a:pt x="93" y="41"/>
                </a:lnTo>
                <a:lnTo>
                  <a:pt x="91" y="40"/>
                </a:lnTo>
                <a:lnTo>
                  <a:pt x="90" y="41"/>
                </a:lnTo>
                <a:lnTo>
                  <a:pt x="87" y="41"/>
                </a:lnTo>
                <a:lnTo>
                  <a:pt x="86" y="38"/>
                </a:lnTo>
                <a:lnTo>
                  <a:pt x="87" y="36"/>
                </a:lnTo>
                <a:lnTo>
                  <a:pt x="93" y="34"/>
                </a:lnTo>
                <a:lnTo>
                  <a:pt x="96" y="32"/>
                </a:lnTo>
                <a:lnTo>
                  <a:pt x="96" y="28"/>
                </a:lnTo>
                <a:lnTo>
                  <a:pt x="94" y="25"/>
                </a:lnTo>
                <a:lnTo>
                  <a:pt x="91" y="20"/>
                </a:lnTo>
                <a:lnTo>
                  <a:pt x="88" y="14"/>
                </a:lnTo>
                <a:lnTo>
                  <a:pt x="87" y="8"/>
                </a:lnTo>
                <a:lnTo>
                  <a:pt x="93" y="8"/>
                </a:lnTo>
                <a:lnTo>
                  <a:pt x="95" y="9"/>
                </a:lnTo>
                <a:lnTo>
                  <a:pt x="104" y="12"/>
                </a:lnTo>
                <a:lnTo>
                  <a:pt x="106" y="13"/>
                </a:lnTo>
                <a:lnTo>
                  <a:pt x="108" y="14"/>
                </a:lnTo>
                <a:lnTo>
                  <a:pt x="113" y="12"/>
                </a:lnTo>
                <a:lnTo>
                  <a:pt x="117" y="11"/>
                </a:lnTo>
                <a:lnTo>
                  <a:pt x="118" y="12"/>
                </a:lnTo>
                <a:lnTo>
                  <a:pt x="120" y="13"/>
                </a:lnTo>
                <a:lnTo>
                  <a:pt x="121" y="13"/>
                </a:lnTo>
                <a:lnTo>
                  <a:pt x="121" y="12"/>
                </a:lnTo>
                <a:close/>
                <a:moveTo>
                  <a:pt x="85" y="19"/>
                </a:moveTo>
                <a:lnTo>
                  <a:pt x="85" y="19"/>
                </a:lnTo>
                <a:lnTo>
                  <a:pt x="84" y="20"/>
                </a:lnTo>
                <a:lnTo>
                  <a:pt x="81" y="20"/>
                </a:lnTo>
                <a:lnTo>
                  <a:pt x="79" y="19"/>
                </a:lnTo>
                <a:lnTo>
                  <a:pt x="80" y="17"/>
                </a:lnTo>
                <a:lnTo>
                  <a:pt x="81" y="16"/>
                </a:lnTo>
                <a:lnTo>
                  <a:pt x="82" y="16"/>
                </a:lnTo>
                <a:lnTo>
                  <a:pt x="84" y="17"/>
                </a:lnTo>
                <a:lnTo>
                  <a:pt x="85" y="19"/>
                </a:lnTo>
                <a:close/>
                <a:moveTo>
                  <a:pt x="245" y="36"/>
                </a:moveTo>
                <a:lnTo>
                  <a:pt x="245" y="36"/>
                </a:lnTo>
                <a:lnTo>
                  <a:pt x="245" y="40"/>
                </a:lnTo>
                <a:lnTo>
                  <a:pt x="245" y="42"/>
                </a:lnTo>
                <a:lnTo>
                  <a:pt x="241" y="39"/>
                </a:lnTo>
                <a:lnTo>
                  <a:pt x="238" y="39"/>
                </a:lnTo>
                <a:lnTo>
                  <a:pt x="235" y="43"/>
                </a:lnTo>
                <a:lnTo>
                  <a:pt x="234" y="44"/>
                </a:lnTo>
                <a:lnTo>
                  <a:pt x="228" y="39"/>
                </a:lnTo>
                <a:lnTo>
                  <a:pt x="228" y="37"/>
                </a:lnTo>
                <a:lnTo>
                  <a:pt x="227" y="35"/>
                </a:lnTo>
                <a:lnTo>
                  <a:pt x="228" y="30"/>
                </a:lnTo>
                <a:lnTo>
                  <a:pt x="228" y="28"/>
                </a:lnTo>
                <a:lnTo>
                  <a:pt x="230" y="26"/>
                </a:lnTo>
                <a:lnTo>
                  <a:pt x="230" y="23"/>
                </a:lnTo>
                <a:lnTo>
                  <a:pt x="233" y="19"/>
                </a:lnTo>
                <a:lnTo>
                  <a:pt x="236" y="19"/>
                </a:lnTo>
                <a:lnTo>
                  <a:pt x="237" y="22"/>
                </a:lnTo>
                <a:lnTo>
                  <a:pt x="238" y="24"/>
                </a:lnTo>
                <a:lnTo>
                  <a:pt x="242" y="26"/>
                </a:lnTo>
                <a:lnTo>
                  <a:pt x="243" y="27"/>
                </a:lnTo>
                <a:lnTo>
                  <a:pt x="243" y="28"/>
                </a:lnTo>
                <a:lnTo>
                  <a:pt x="241" y="31"/>
                </a:lnTo>
                <a:lnTo>
                  <a:pt x="241" y="32"/>
                </a:lnTo>
                <a:lnTo>
                  <a:pt x="241" y="34"/>
                </a:lnTo>
                <a:lnTo>
                  <a:pt x="245" y="36"/>
                </a:lnTo>
                <a:close/>
                <a:moveTo>
                  <a:pt x="169" y="34"/>
                </a:moveTo>
                <a:lnTo>
                  <a:pt x="169" y="34"/>
                </a:lnTo>
                <a:lnTo>
                  <a:pt x="164" y="35"/>
                </a:lnTo>
                <a:lnTo>
                  <a:pt x="162" y="32"/>
                </a:lnTo>
                <a:lnTo>
                  <a:pt x="161" y="32"/>
                </a:lnTo>
                <a:lnTo>
                  <a:pt x="161" y="29"/>
                </a:lnTo>
                <a:lnTo>
                  <a:pt x="163" y="28"/>
                </a:lnTo>
                <a:lnTo>
                  <a:pt x="167" y="30"/>
                </a:lnTo>
                <a:lnTo>
                  <a:pt x="169" y="33"/>
                </a:lnTo>
                <a:lnTo>
                  <a:pt x="169" y="34"/>
                </a:lnTo>
                <a:close/>
                <a:moveTo>
                  <a:pt x="260" y="59"/>
                </a:moveTo>
                <a:lnTo>
                  <a:pt x="260" y="59"/>
                </a:lnTo>
                <a:lnTo>
                  <a:pt x="260" y="61"/>
                </a:lnTo>
                <a:lnTo>
                  <a:pt x="260" y="63"/>
                </a:lnTo>
                <a:lnTo>
                  <a:pt x="259" y="63"/>
                </a:lnTo>
                <a:lnTo>
                  <a:pt x="255" y="64"/>
                </a:lnTo>
                <a:lnTo>
                  <a:pt x="251" y="63"/>
                </a:lnTo>
                <a:lnTo>
                  <a:pt x="251" y="60"/>
                </a:lnTo>
                <a:lnTo>
                  <a:pt x="251" y="57"/>
                </a:lnTo>
                <a:lnTo>
                  <a:pt x="250" y="55"/>
                </a:lnTo>
                <a:lnTo>
                  <a:pt x="248" y="54"/>
                </a:lnTo>
                <a:lnTo>
                  <a:pt x="248" y="52"/>
                </a:lnTo>
                <a:lnTo>
                  <a:pt x="248" y="50"/>
                </a:lnTo>
                <a:lnTo>
                  <a:pt x="255" y="5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19" name="Denmark">
            <a:extLst>
              <a:ext uri="{FF2B5EF4-FFF2-40B4-BE49-F238E27FC236}">
                <a16:creationId xmlns:a16="http://schemas.microsoft.com/office/drawing/2014/main" id="{3E61FA52-DB1A-4AA8-9CC1-F68D8067038D}"/>
              </a:ext>
            </a:extLst>
          </p:cNvPr>
          <p:cNvSpPr>
            <a:spLocks noEditPoints="1"/>
          </p:cNvSpPr>
          <p:nvPr/>
        </p:nvSpPr>
        <p:spPr bwMode="auto">
          <a:xfrm>
            <a:off x="6041929" y="2186316"/>
            <a:ext cx="209808" cy="147121"/>
          </a:xfrm>
          <a:custGeom>
            <a:avLst/>
            <a:gdLst>
              <a:gd name="T0" fmla="*/ 47 w 219"/>
              <a:gd name="T1" fmla="*/ 162 h 174"/>
              <a:gd name="T2" fmla="*/ 25 w 219"/>
              <a:gd name="T3" fmla="*/ 160 h 174"/>
              <a:gd name="T4" fmla="*/ 14 w 219"/>
              <a:gd name="T5" fmla="*/ 147 h 174"/>
              <a:gd name="T6" fmla="*/ 1 w 219"/>
              <a:gd name="T7" fmla="*/ 121 h 174"/>
              <a:gd name="T8" fmla="*/ 2 w 219"/>
              <a:gd name="T9" fmla="*/ 65 h 174"/>
              <a:gd name="T10" fmla="*/ 16 w 219"/>
              <a:gd name="T11" fmla="*/ 70 h 174"/>
              <a:gd name="T12" fmla="*/ 28 w 219"/>
              <a:gd name="T13" fmla="*/ 56 h 174"/>
              <a:gd name="T14" fmla="*/ 36 w 219"/>
              <a:gd name="T15" fmla="*/ 42 h 174"/>
              <a:gd name="T16" fmla="*/ 15 w 219"/>
              <a:gd name="T17" fmla="*/ 59 h 174"/>
              <a:gd name="T18" fmla="*/ 5 w 219"/>
              <a:gd name="T19" fmla="*/ 51 h 174"/>
              <a:gd name="T20" fmla="*/ 29 w 219"/>
              <a:gd name="T21" fmla="*/ 34 h 174"/>
              <a:gd name="T22" fmla="*/ 58 w 219"/>
              <a:gd name="T23" fmla="*/ 9 h 174"/>
              <a:gd name="T24" fmla="*/ 73 w 219"/>
              <a:gd name="T25" fmla="*/ 7 h 174"/>
              <a:gd name="T26" fmla="*/ 73 w 219"/>
              <a:gd name="T27" fmla="*/ 33 h 174"/>
              <a:gd name="T28" fmla="*/ 68 w 219"/>
              <a:gd name="T29" fmla="*/ 64 h 174"/>
              <a:gd name="T30" fmla="*/ 88 w 219"/>
              <a:gd name="T31" fmla="*/ 74 h 174"/>
              <a:gd name="T32" fmla="*/ 76 w 219"/>
              <a:gd name="T33" fmla="*/ 88 h 174"/>
              <a:gd name="T34" fmla="*/ 65 w 219"/>
              <a:gd name="T35" fmla="*/ 107 h 174"/>
              <a:gd name="T36" fmla="*/ 58 w 219"/>
              <a:gd name="T37" fmla="*/ 110 h 174"/>
              <a:gd name="T38" fmla="*/ 52 w 219"/>
              <a:gd name="T39" fmla="*/ 121 h 174"/>
              <a:gd name="T40" fmla="*/ 49 w 219"/>
              <a:gd name="T41" fmla="*/ 140 h 174"/>
              <a:gd name="T42" fmla="*/ 48 w 219"/>
              <a:gd name="T43" fmla="*/ 153 h 174"/>
              <a:gd name="T44" fmla="*/ 92 w 219"/>
              <a:gd name="T45" fmla="*/ 28 h 174"/>
              <a:gd name="T46" fmla="*/ 93 w 219"/>
              <a:gd name="T47" fmla="*/ 24 h 174"/>
              <a:gd name="T48" fmla="*/ 139 w 219"/>
              <a:gd name="T49" fmla="*/ 111 h 174"/>
              <a:gd name="T50" fmla="*/ 131 w 219"/>
              <a:gd name="T51" fmla="*/ 122 h 174"/>
              <a:gd name="T52" fmla="*/ 134 w 219"/>
              <a:gd name="T53" fmla="*/ 138 h 174"/>
              <a:gd name="T54" fmla="*/ 124 w 219"/>
              <a:gd name="T55" fmla="*/ 159 h 174"/>
              <a:gd name="T56" fmla="*/ 112 w 219"/>
              <a:gd name="T57" fmla="*/ 152 h 174"/>
              <a:gd name="T58" fmla="*/ 100 w 219"/>
              <a:gd name="T59" fmla="*/ 143 h 174"/>
              <a:gd name="T60" fmla="*/ 94 w 219"/>
              <a:gd name="T61" fmla="*/ 123 h 174"/>
              <a:gd name="T62" fmla="*/ 92 w 219"/>
              <a:gd name="T63" fmla="*/ 114 h 174"/>
              <a:gd name="T64" fmla="*/ 104 w 219"/>
              <a:gd name="T65" fmla="*/ 104 h 174"/>
              <a:gd name="T66" fmla="*/ 112 w 219"/>
              <a:gd name="T67" fmla="*/ 114 h 174"/>
              <a:gd name="T68" fmla="*/ 119 w 219"/>
              <a:gd name="T69" fmla="*/ 109 h 174"/>
              <a:gd name="T70" fmla="*/ 128 w 219"/>
              <a:gd name="T71" fmla="*/ 92 h 174"/>
              <a:gd name="T72" fmla="*/ 140 w 219"/>
              <a:gd name="T73" fmla="*/ 97 h 174"/>
              <a:gd name="T74" fmla="*/ 78 w 219"/>
              <a:gd name="T75" fmla="*/ 111 h 174"/>
              <a:gd name="T76" fmla="*/ 75 w 219"/>
              <a:gd name="T77" fmla="*/ 101 h 174"/>
              <a:gd name="T78" fmla="*/ 78 w 219"/>
              <a:gd name="T79" fmla="*/ 111 h 174"/>
              <a:gd name="T80" fmla="*/ 138 w 219"/>
              <a:gd name="T81" fmla="*/ 120 h 174"/>
              <a:gd name="T82" fmla="*/ 142 w 219"/>
              <a:gd name="T83" fmla="*/ 121 h 174"/>
              <a:gd name="T84" fmla="*/ 84 w 219"/>
              <a:gd name="T85" fmla="*/ 137 h 174"/>
              <a:gd name="T86" fmla="*/ 73 w 219"/>
              <a:gd name="T87" fmla="*/ 151 h 174"/>
              <a:gd name="T88" fmla="*/ 55 w 219"/>
              <a:gd name="T89" fmla="*/ 135 h 174"/>
              <a:gd name="T90" fmla="*/ 72 w 219"/>
              <a:gd name="T91" fmla="*/ 123 h 174"/>
              <a:gd name="T92" fmla="*/ 218 w 219"/>
              <a:gd name="T93" fmla="*/ 153 h 174"/>
              <a:gd name="T94" fmla="*/ 208 w 219"/>
              <a:gd name="T95" fmla="*/ 138 h 174"/>
              <a:gd name="T96" fmla="*/ 82 w 219"/>
              <a:gd name="T97" fmla="*/ 168 h 174"/>
              <a:gd name="T98" fmla="*/ 82 w 219"/>
              <a:gd name="T99" fmla="*/ 156 h 174"/>
              <a:gd name="T100" fmla="*/ 83 w 219"/>
              <a:gd name="T101" fmla="*/ 165 h 174"/>
              <a:gd name="T102" fmla="*/ 56 w 219"/>
              <a:gd name="T103" fmla="*/ 160 h 174"/>
              <a:gd name="T104" fmla="*/ 59 w 219"/>
              <a:gd name="T105" fmla="*/ 155 h 174"/>
              <a:gd name="T106" fmla="*/ 137 w 219"/>
              <a:gd name="T107" fmla="*/ 157 h 174"/>
              <a:gd name="T108" fmla="*/ 126 w 219"/>
              <a:gd name="T109" fmla="*/ 155 h 174"/>
              <a:gd name="T110" fmla="*/ 134 w 219"/>
              <a:gd name="T111" fmla="*/ 152 h 174"/>
              <a:gd name="T112" fmla="*/ 74 w 219"/>
              <a:gd name="T113" fmla="*/ 162 h 174"/>
              <a:gd name="T114" fmla="*/ 67 w 219"/>
              <a:gd name="T115" fmla="*/ 157 h 174"/>
              <a:gd name="T116" fmla="*/ 101 w 219"/>
              <a:gd name="T117" fmla="*/ 160 h 174"/>
              <a:gd name="T118" fmla="*/ 114 w 219"/>
              <a:gd name="T119" fmla="*/ 167 h 174"/>
              <a:gd name="T120" fmla="*/ 91 w 219"/>
              <a:gd name="T121"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174">
                <a:moveTo>
                  <a:pt x="51" y="163"/>
                </a:moveTo>
                <a:lnTo>
                  <a:pt x="51" y="163"/>
                </a:lnTo>
                <a:lnTo>
                  <a:pt x="50" y="163"/>
                </a:lnTo>
                <a:lnTo>
                  <a:pt x="48" y="163"/>
                </a:lnTo>
                <a:lnTo>
                  <a:pt x="47" y="162"/>
                </a:lnTo>
                <a:lnTo>
                  <a:pt x="43" y="163"/>
                </a:lnTo>
                <a:lnTo>
                  <a:pt x="38" y="165"/>
                </a:lnTo>
                <a:lnTo>
                  <a:pt x="36" y="164"/>
                </a:lnTo>
                <a:lnTo>
                  <a:pt x="34" y="162"/>
                </a:lnTo>
                <a:lnTo>
                  <a:pt x="25" y="160"/>
                </a:lnTo>
                <a:lnTo>
                  <a:pt x="23" y="159"/>
                </a:lnTo>
                <a:lnTo>
                  <a:pt x="17" y="159"/>
                </a:lnTo>
                <a:lnTo>
                  <a:pt x="17" y="155"/>
                </a:lnTo>
                <a:lnTo>
                  <a:pt x="16" y="152"/>
                </a:lnTo>
                <a:lnTo>
                  <a:pt x="14" y="147"/>
                </a:lnTo>
                <a:lnTo>
                  <a:pt x="17" y="146"/>
                </a:lnTo>
                <a:lnTo>
                  <a:pt x="17" y="136"/>
                </a:lnTo>
                <a:lnTo>
                  <a:pt x="16" y="131"/>
                </a:lnTo>
                <a:lnTo>
                  <a:pt x="7" y="126"/>
                </a:lnTo>
                <a:lnTo>
                  <a:pt x="1" y="121"/>
                </a:lnTo>
                <a:lnTo>
                  <a:pt x="2" y="105"/>
                </a:lnTo>
                <a:lnTo>
                  <a:pt x="3" y="100"/>
                </a:lnTo>
                <a:lnTo>
                  <a:pt x="0" y="91"/>
                </a:lnTo>
                <a:lnTo>
                  <a:pt x="1" y="81"/>
                </a:lnTo>
                <a:lnTo>
                  <a:pt x="2" y="65"/>
                </a:lnTo>
                <a:lnTo>
                  <a:pt x="4" y="64"/>
                </a:lnTo>
                <a:lnTo>
                  <a:pt x="5" y="65"/>
                </a:lnTo>
                <a:lnTo>
                  <a:pt x="11" y="67"/>
                </a:lnTo>
                <a:lnTo>
                  <a:pt x="14" y="68"/>
                </a:lnTo>
                <a:lnTo>
                  <a:pt x="16" y="70"/>
                </a:lnTo>
                <a:lnTo>
                  <a:pt x="18" y="71"/>
                </a:lnTo>
                <a:lnTo>
                  <a:pt x="19" y="69"/>
                </a:lnTo>
                <a:lnTo>
                  <a:pt x="20" y="64"/>
                </a:lnTo>
                <a:lnTo>
                  <a:pt x="24" y="58"/>
                </a:lnTo>
                <a:lnTo>
                  <a:pt x="28" y="56"/>
                </a:lnTo>
                <a:lnTo>
                  <a:pt x="30" y="55"/>
                </a:lnTo>
                <a:lnTo>
                  <a:pt x="32" y="57"/>
                </a:lnTo>
                <a:lnTo>
                  <a:pt x="34" y="60"/>
                </a:lnTo>
                <a:lnTo>
                  <a:pt x="34" y="54"/>
                </a:lnTo>
                <a:lnTo>
                  <a:pt x="36" y="42"/>
                </a:lnTo>
                <a:lnTo>
                  <a:pt x="31" y="40"/>
                </a:lnTo>
                <a:lnTo>
                  <a:pt x="28" y="42"/>
                </a:lnTo>
                <a:lnTo>
                  <a:pt x="24" y="49"/>
                </a:lnTo>
                <a:lnTo>
                  <a:pt x="21" y="58"/>
                </a:lnTo>
                <a:lnTo>
                  <a:pt x="15" y="59"/>
                </a:lnTo>
                <a:lnTo>
                  <a:pt x="11" y="62"/>
                </a:lnTo>
                <a:lnTo>
                  <a:pt x="7" y="59"/>
                </a:lnTo>
                <a:lnTo>
                  <a:pt x="5" y="57"/>
                </a:lnTo>
                <a:lnTo>
                  <a:pt x="5" y="53"/>
                </a:lnTo>
                <a:lnTo>
                  <a:pt x="5" y="51"/>
                </a:lnTo>
                <a:lnTo>
                  <a:pt x="10" y="44"/>
                </a:lnTo>
                <a:lnTo>
                  <a:pt x="16" y="36"/>
                </a:lnTo>
                <a:lnTo>
                  <a:pt x="22" y="36"/>
                </a:lnTo>
                <a:lnTo>
                  <a:pt x="26" y="34"/>
                </a:lnTo>
                <a:lnTo>
                  <a:pt x="29" y="34"/>
                </a:lnTo>
                <a:lnTo>
                  <a:pt x="37" y="34"/>
                </a:lnTo>
                <a:lnTo>
                  <a:pt x="41" y="33"/>
                </a:lnTo>
                <a:lnTo>
                  <a:pt x="45" y="29"/>
                </a:lnTo>
                <a:lnTo>
                  <a:pt x="53" y="15"/>
                </a:lnTo>
                <a:lnTo>
                  <a:pt x="58" y="9"/>
                </a:lnTo>
                <a:lnTo>
                  <a:pt x="67" y="7"/>
                </a:lnTo>
                <a:lnTo>
                  <a:pt x="76" y="0"/>
                </a:lnTo>
                <a:lnTo>
                  <a:pt x="78" y="0"/>
                </a:lnTo>
                <a:lnTo>
                  <a:pt x="74" y="5"/>
                </a:lnTo>
                <a:lnTo>
                  <a:pt x="73" y="7"/>
                </a:lnTo>
                <a:lnTo>
                  <a:pt x="73" y="10"/>
                </a:lnTo>
                <a:lnTo>
                  <a:pt x="76" y="17"/>
                </a:lnTo>
                <a:lnTo>
                  <a:pt x="75" y="21"/>
                </a:lnTo>
                <a:lnTo>
                  <a:pt x="75" y="29"/>
                </a:lnTo>
                <a:lnTo>
                  <a:pt x="73" y="33"/>
                </a:lnTo>
                <a:lnTo>
                  <a:pt x="70" y="42"/>
                </a:lnTo>
                <a:lnTo>
                  <a:pt x="68" y="43"/>
                </a:lnTo>
                <a:lnTo>
                  <a:pt x="68" y="53"/>
                </a:lnTo>
                <a:lnTo>
                  <a:pt x="68" y="55"/>
                </a:lnTo>
                <a:lnTo>
                  <a:pt x="68" y="64"/>
                </a:lnTo>
                <a:lnTo>
                  <a:pt x="71" y="68"/>
                </a:lnTo>
                <a:lnTo>
                  <a:pt x="74" y="70"/>
                </a:lnTo>
                <a:lnTo>
                  <a:pt x="85" y="70"/>
                </a:lnTo>
                <a:lnTo>
                  <a:pt x="87" y="72"/>
                </a:lnTo>
                <a:lnTo>
                  <a:pt x="88" y="74"/>
                </a:lnTo>
                <a:lnTo>
                  <a:pt x="87" y="79"/>
                </a:lnTo>
                <a:lnTo>
                  <a:pt x="86" y="83"/>
                </a:lnTo>
                <a:lnTo>
                  <a:pt x="82" y="86"/>
                </a:lnTo>
                <a:lnTo>
                  <a:pt x="78" y="88"/>
                </a:lnTo>
                <a:lnTo>
                  <a:pt x="76" y="88"/>
                </a:lnTo>
                <a:lnTo>
                  <a:pt x="72" y="84"/>
                </a:lnTo>
                <a:lnTo>
                  <a:pt x="71" y="85"/>
                </a:lnTo>
                <a:lnTo>
                  <a:pt x="69" y="87"/>
                </a:lnTo>
                <a:lnTo>
                  <a:pt x="66" y="99"/>
                </a:lnTo>
                <a:lnTo>
                  <a:pt x="65" y="107"/>
                </a:lnTo>
                <a:lnTo>
                  <a:pt x="64" y="107"/>
                </a:lnTo>
                <a:lnTo>
                  <a:pt x="62" y="106"/>
                </a:lnTo>
                <a:lnTo>
                  <a:pt x="60" y="106"/>
                </a:lnTo>
                <a:lnTo>
                  <a:pt x="56" y="108"/>
                </a:lnTo>
                <a:lnTo>
                  <a:pt x="58" y="110"/>
                </a:lnTo>
                <a:lnTo>
                  <a:pt x="60" y="112"/>
                </a:lnTo>
                <a:lnTo>
                  <a:pt x="59" y="114"/>
                </a:lnTo>
                <a:lnTo>
                  <a:pt x="56" y="115"/>
                </a:lnTo>
                <a:lnTo>
                  <a:pt x="53" y="118"/>
                </a:lnTo>
                <a:lnTo>
                  <a:pt x="52" y="121"/>
                </a:lnTo>
                <a:lnTo>
                  <a:pt x="48" y="124"/>
                </a:lnTo>
                <a:lnTo>
                  <a:pt x="46" y="127"/>
                </a:lnTo>
                <a:lnTo>
                  <a:pt x="47" y="132"/>
                </a:lnTo>
                <a:lnTo>
                  <a:pt x="48" y="135"/>
                </a:lnTo>
                <a:lnTo>
                  <a:pt x="49" y="140"/>
                </a:lnTo>
                <a:lnTo>
                  <a:pt x="48" y="143"/>
                </a:lnTo>
                <a:lnTo>
                  <a:pt x="44" y="148"/>
                </a:lnTo>
                <a:lnTo>
                  <a:pt x="42" y="152"/>
                </a:lnTo>
                <a:lnTo>
                  <a:pt x="46" y="152"/>
                </a:lnTo>
                <a:lnTo>
                  <a:pt x="48" y="153"/>
                </a:lnTo>
                <a:lnTo>
                  <a:pt x="49" y="154"/>
                </a:lnTo>
                <a:lnTo>
                  <a:pt x="51" y="156"/>
                </a:lnTo>
                <a:lnTo>
                  <a:pt x="50" y="158"/>
                </a:lnTo>
                <a:lnTo>
                  <a:pt x="51" y="163"/>
                </a:lnTo>
                <a:close/>
                <a:moveTo>
                  <a:pt x="92" y="28"/>
                </a:moveTo>
                <a:lnTo>
                  <a:pt x="92" y="28"/>
                </a:lnTo>
                <a:lnTo>
                  <a:pt x="91" y="30"/>
                </a:lnTo>
                <a:lnTo>
                  <a:pt x="86" y="28"/>
                </a:lnTo>
                <a:lnTo>
                  <a:pt x="88" y="25"/>
                </a:lnTo>
                <a:lnTo>
                  <a:pt x="93" y="24"/>
                </a:lnTo>
                <a:lnTo>
                  <a:pt x="96" y="24"/>
                </a:lnTo>
                <a:lnTo>
                  <a:pt x="93" y="27"/>
                </a:lnTo>
                <a:lnTo>
                  <a:pt x="92" y="28"/>
                </a:lnTo>
                <a:close/>
                <a:moveTo>
                  <a:pt x="139" y="111"/>
                </a:moveTo>
                <a:lnTo>
                  <a:pt x="139" y="111"/>
                </a:lnTo>
                <a:lnTo>
                  <a:pt x="139" y="117"/>
                </a:lnTo>
                <a:lnTo>
                  <a:pt x="138" y="118"/>
                </a:lnTo>
                <a:lnTo>
                  <a:pt x="137" y="119"/>
                </a:lnTo>
                <a:lnTo>
                  <a:pt x="134" y="120"/>
                </a:lnTo>
                <a:lnTo>
                  <a:pt x="131" y="122"/>
                </a:lnTo>
                <a:lnTo>
                  <a:pt x="129" y="125"/>
                </a:lnTo>
                <a:lnTo>
                  <a:pt x="128" y="129"/>
                </a:lnTo>
                <a:lnTo>
                  <a:pt x="130" y="131"/>
                </a:lnTo>
                <a:lnTo>
                  <a:pt x="133" y="133"/>
                </a:lnTo>
                <a:lnTo>
                  <a:pt x="134" y="138"/>
                </a:lnTo>
                <a:lnTo>
                  <a:pt x="131" y="141"/>
                </a:lnTo>
                <a:lnTo>
                  <a:pt x="124" y="144"/>
                </a:lnTo>
                <a:lnTo>
                  <a:pt x="123" y="150"/>
                </a:lnTo>
                <a:lnTo>
                  <a:pt x="124" y="155"/>
                </a:lnTo>
                <a:lnTo>
                  <a:pt x="124" y="159"/>
                </a:lnTo>
                <a:lnTo>
                  <a:pt x="123" y="164"/>
                </a:lnTo>
                <a:lnTo>
                  <a:pt x="117" y="166"/>
                </a:lnTo>
                <a:lnTo>
                  <a:pt x="113" y="159"/>
                </a:lnTo>
                <a:lnTo>
                  <a:pt x="113" y="156"/>
                </a:lnTo>
                <a:lnTo>
                  <a:pt x="112" y="152"/>
                </a:lnTo>
                <a:lnTo>
                  <a:pt x="112" y="149"/>
                </a:lnTo>
                <a:lnTo>
                  <a:pt x="111" y="144"/>
                </a:lnTo>
                <a:lnTo>
                  <a:pt x="105" y="143"/>
                </a:lnTo>
                <a:lnTo>
                  <a:pt x="103" y="142"/>
                </a:lnTo>
                <a:lnTo>
                  <a:pt x="100" y="143"/>
                </a:lnTo>
                <a:lnTo>
                  <a:pt x="99" y="143"/>
                </a:lnTo>
                <a:lnTo>
                  <a:pt x="95" y="136"/>
                </a:lnTo>
                <a:lnTo>
                  <a:pt x="96" y="129"/>
                </a:lnTo>
                <a:lnTo>
                  <a:pt x="94" y="125"/>
                </a:lnTo>
                <a:lnTo>
                  <a:pt x="94" y="123"/>
                </a:lnTo>
                <a:lnTo>
                  <a:pt x="94" y="121"/>
                </a:lnTo>
                <a:lnTo>
                  <a:pt x="92" y="120"/>
                </a:lnTo>
                <a:lnTo>
                  <a:pt x="90" y="119"/>
                </a:lnTo>
                <a:lnTo>
                  <a:pt x="89" y="115"/>
                </a:lnTo>
                <a:lnTo>
                  <a:pt x="92" y="114"/>
                </a:lnTo>
                <a:lnTo>
                  <a:pt x="97" y="114"/>
                </a:lnTo>
                <a:lnTo>
                  <a:pt x="99" y="114"/>
                </a:lnTo>
                <a:lnTo>
                  <a:pt x="100" y="113"/>
                </a:lnTo>
                <a:lnTo>
                  <a:pt x="105" y="106"/>
                </a:lnTo>
                <a:lnTo>
                  <a:pt x="104" y="104"/>
                </a:lnTo>
                <a:lnTo>
                  <a:pt x="105" y="102"/>
                </a:lnTo>
                <a:lnTo>
                  <a:pt x="110" y="102"/>
                </a:lnTo>
                <a:lnTo>
                  <a:pt x="112" y="104"/>
                </a:lnTo>
                <a:lnTo>
                  <a:pt x="111" y="109"/>
                </a:lnTo>
                <a:lnTo>
                  <a:pt x="112" y="114"/>
                </a:lnTo>
                <a:lnTo>
                  <a:pt x="115" y="116"/>
                </a:lnTo>
                <a:lnTo>
                  <a:pt x="116" y="116"/>
                </a:lnTo>
                <a:lnTo>
                  <a:pt x="117" y="112"/>
                </a:lnTo>
                <a:lnTo>
                  <a:pt x="118" y="110"/>
                </a:lnTo>
                <a:lnTo>
                  <a:pt x="119" y="109"/>
                </a:lnTo>
                <a:lnTo>
                  <a:pt x="119" y="105"/>
                </a:lnTo>
                <a:lnTo>
                  <a:pt x="119" y="103"/>
                </a:lnTo>
                <a:lnTo>
                  <a:pt x="117" y="101"/>
                </a:lnTo>
                <a:lnTo>
                  <a:pt x="123" y="96"/>
                </a:lnTo>
                <a:lnTo>
                  <a:pt x="128" y="92"/>
                </a:lnTo>
                <a:lnTo>
                  <a:pt x="131" y="92"/>
                </a:lnTo>
                <a:lnTo>
                  <a:pt x="135" y="93"/>
                </a:lnTo>
                <a:lnTo>
                  <a:pt x="138" y="94"/>
                </a:lnTo>
                <a:lnTo>
                  <a:pt x="139" y="96"/>
                </a:lnTo>
                <a:lnTo>
                  <a:pt x="140" y="97"/>
                </a:lnTo>
                <a:lnTo>
                  <a:pt x="138" y="101"/>
                </a:lnTo>
                <a:lnTo>
                  <a:pt x="138" y="104"/>
                </a:lnTo>
                <a:lnTo>
                  <a:pt x="139" y="111"/>
                </a:lnTo>
                <a:close/>
                <a:moveTo>
                  <a:pt x="78" y="111"/>
                </a:moveTo>
                <a:lnTo>
                  <a:pt x="78" y="111"/>
                </a:lnTo>
                <a:lnTo>
                  <a:pt x="77" y="112"/>
                </a:lnTo>
                <a:lnTo>
                  <a:pt x="75" y="111"/>
                </a:lnTo>
                <a:lnTo>
                  <a:pt x="75" y="108"/>
                </a:lnTo>
                <a:lnTo>
                  <a:pt x="76" y="104"/>
                </a:lnTo>
                <a:lnTo>
                  <a:pt x="75" y="101"/>
                </a:lnTo>
                <a:lnTo>
                  <a:pt x="76" y="100"/>
                </a:lnTo>
                <a:lnTo>
                  <a:pt x="79" y="104"/>
                </a:lnTo>
                <a:lnTo>
                  <a:pt x="80" y="106"/>
                </a:lnTo>
                <a:lnTo>
                  <a:pt x="78" y="108"/>
                </a:lnTo>
                <a:lnTo>
                  <a:pt x="78" y="111"/>
                </a:lnTo>
                <a:close/>
                <a:moveTo>
                  <a:pt x="142" y="121"/>
                </a:moveTo>
                <a:lnTo>
                  <a:pt x="142" y="121"/>
                </a:lnTo>
                <a:lnTo>
                  <a:pt x="139" y="124"/>
                </a:lnTo>
                <a:lnTo>
                  <a:pt x="139" y="124"/>
                </a:lnTo>
                <a:lnTo>
                  <a:pt x="138" y="120"/>
                </a:lnTo>
                <a:lnTo>
                  <a:pt x="139" y="119"/>
                </a:lnTo>
                <a:lnTo>
                  <a:pt x="140" y="117"/>
                </a:lnTo>
                <a:lnTo>
                  <a:pt x="141" y="117"/>
                </a:lnTo>
                <a:lnTo>
                  <a:pt x="142" y="119"/>
                </a:lnTo>
                <a:lnTo>
                  <a:pt x="142" y="121"/>
                </a:lnTo>
                <a:close/>
                <a:moveTo>
                  <a:pt x="79" y="121"/>
                </a:moveTo>
                <a:lnTo>
                  <a:pt x="79" y="121"/>
                </a:lnTo>
                <a:lnTo>
                  <a:pt x="80" y="124"/>
                </a:lnTo>
                <a:lnTo>
                  <a:pt x="82" y="130"/>
                </a:lnTo>
                <a:lnTo>
                  <a:pt x="84" y="137"/>
                </a:lnTo>
                <a:lnTo>
                  <a:pt x="83" y="139"/>
                </a:lnTo>
                <a:lnTo>
                  <a:pt x="84" y="143"/>
                </a:lnTo>
                <a:lnTo>
                  <a:pt x="83" y="147"/>
                </a:lnTo>
                <a:lnTo>
                  <a:pt x="78" y="151"/>
                </a:lnTo>
                <a:lnTo>
                  <a:pt x="73" y="151"/>
                </a:lnTo>
                <a:lnTo>
                  <a:pt x="67" y="149"/>
                </a:lnTo>
                <a:lnTo>
                  <a:pt x="59" y="145"/>
                </a:lnTo>
                <a:lnTo>
                  <a:pt x="58" y="143"/>
                </a:lnTo>
                <a:lnTo>
                  <a:pt x="57" y="142"/>
                </a:lnTo>
                <a:lnTo>
                  <a:pt x="55" y="135"/>
                </a:lnTo>
                <a:lnTo>
                  <a:pt x="55" y="126"/>
                </a:lnTo>
                <a:lnTo>
                  <a:pt x="59" y="125"/>
                </a:lnTo>
                <a:lnTo>
                  <a:pt x="68" y="121"/>
                </a:lnTo>
                <a:lnTo>
                  <a:pt x="70" y="121"/>
                </a:lnTo>
                <a:lnTo>
                  <a:pt x="72" y="123"/>
                </a:lnTo>
                <a:lnTo>
                  <a:pt x="75" y="124"/>
                </a:lnTo>
                <a:lnTo>
                  <a:pt x="78" y="121"/>
                </a:lnTo>
                <a:lnTo>
                  <a:pt x="79" y="121"/>
                </a:lnTo>
                <a:close/>
                <a:moveTo>
                  <a:pt x="218" y="153"/>
                </a:moveTo>
                <a:lnTo>
                  <a:pt x="218" y="153"/>
                </a:lnTo>
                <a:lnTo>
                  <a:pt x="216" y="154"/>
                </a:lnTo>
                <a:lnTo>
                  <a:pt x="211" y="152"/>
                </a:lnTo>
                <a:lnTo>
                  <a:pt x="205" y="149"/>
                </a:lnTo>
                <a:lnTo>
                  <a:pt x="206" y="141"/>
                </a:lnTo>
                <a:lnTo>
                  <a:pt x="208" y="138"/>
                </a:lnTo>
                <a:lnTo>
                  <a:pt x="219" y="146"/>
                </a:lnTo>
                <a:lnTo>
                  <a:pt x="219" y="149"/>
                </a:lnTo>
                <a:lnTo>
                  <a:pt x="218" y="153"/>
                </a:lnTo>
                <a:close/>
                <a:moveTo>
                  <a:pt x="82" y="168"/>
                </a:moveTo>
                <a:lnTo>
                  <a:pt x="82" y="168"/>
                </a:lnTo>
                <a:lnTo>
                  <a:pt x="80" y="168"/>
                </a:lnTo>
                <a:lnTo>
                  <a:pt x="79" y="163"/>
                </a:lnTo>
                <a:lnTo>
                  <a:pt x="78" y="162"/>
                </a:lnTo>
                <a:lnTo>
                  <a:pt x="81" y="159"/>
                </a:lnTo>
                <a:lnTo>
                  <a:pt x="82" y="156"/>
                </a:lnTo>
                <a:lnTo>
                  <a:pt x="86" y="151"/>
                </a:lnTo>
                <a:lnTo>
                  <a:pt x="88" y="145"/>
                </a:lnTo>
                <a:lnTo>
                  <a:pt x="89" y="146"/>
                </a:lnTo>
                <a:lnTo>
                  <a:pt x="88" y="151"/>
                </a:lnTo>
                <a:lnTo>
                  <a:pt x="83" y="165"/>
                </a:lnTo>
                <a:lnTo>
                  <a:pt x="82" y="168"/>
                </a:lnTo>
                <a:close/>
                <a:moveTo>
                  <a:pt x="61" y="160"/>
                </a:moveTo>
                <a:lnTo>
                  <a:pt x="61" y="160"/>
                </a:lnTo>
                <a:lnTo>
                  <a:pt x="58" y="161"/>
                </a:lnTo>
                <a:lnTo>
                  <a:pt x="56" y="160"/>
                </a:lnTo>
                <a:lnTo>
                  <a:pt x="53" y="159"/>
                </a:lnTo>
                <a:lnTo>
                  <a:pt x="52" y="151"/>
                </a:lnTo>
                <a:lnTo>
                  <a:pt x="52" y="150"/>
                </a:lnTo>
                <a:lnTo>
                  <a:pt x="54" y="151"/>
                </a:lnTo>
                <a:lnTo>
                  <a:pt x="59" y="155"/>
                </a:lnTo>
                <a:lnTo>
                  <a:pt x="61" y="159"/>
                </a:lnTo>
                <a:lnTo>
                  <a:pt x="61" y="160"/>
                </a:lnTo>
                <a:close/>
                <a:moveTo>
                  <a:pt x="138" y="156"/>
                </a:moveTo>
                <a:lnTo>
                  <a:pt x="138" y="156"/>
                </a:lnTo>
                <a:lnTo>
                  <a:pt x="137" y="157"/>
                </a:lnTo>
                <a:lnTo>
                  <a:pt x="132" y="156"/>
                </a:lnTo>
                <a:lnTo>
                  <a:pt x="127" y="160"/>
                </a:lnTo>
                <a:lnTo>
                  <a:pt x="125" y="159"/>
                </a:lnTo>
                <a:lnTo>
                  <a:pt x="126" y="156"/>
                </a:lnTo>
                <a:lnTo>
                  <a:pt x="126" y="155"/>
                </a:lnTo>
                <a:lnTo>
                  <a:pt x="128" y="154"/>
                </a:lnTo>
                <a:lnTo>
                  <a:pt x="129" y="153"/>
                </a:lnTo>
                <a:lnTo>
                  <a:pt x="130" y="151"/>
                </a:lnTo>
                <a:lnTo>
                  <a:pt x="131" y="152"/>
                </a:lnTo>
                <a:lnTo>
                  <a:pt x="134" y="152"/>
                </a:lnTo>
                <a:lnTo>
                  <a:pt x="136" y="153"/>
                </a:lnTo>
                <a:lnTo>
                  <a:pt x="137" y="154"/>
                </a:lnTo>
                <a:lnTo>
                  <a:pt x="138" y="156"/>
                </a:lnTo>
                <a:close/>
                <a:moveTo>
                  <a:pt x="74" y="162"/>
                </a:moveTo>
                <a:lnTo>
                  <a:pt x="74" y="162"/>
                </a:lnTo>
                <a:lnTo>
                  <a:pt x="72" y="163"/>
                </a:lnTo>
                <a:lnTo>
                  <a:pt x="70" y="162"/>
                </a:lnTo>
                <a:lnTo>
                  <a:pt x="66" y="157"/>
                </a:lnTo>
                <a:lnTo>
                  <a:pt x="65" y="156"/>
                </a:lnTo>
                <a:lnTo>
                  <a:pt x="67" y="157"/>
                </a:lnTo>
                <a:lnTo>
                  <a:pt x="70" y="159"/>
                </a:lnTo>
                <a:lnTo>
                  <a:pt x="72" y="160"/>
                </a:lnTo>
                <a:lnTo>
                  <a:pt x="75" y="162"/>
                </a:lnTo>
                <a:lnTo>
                  <a:pt x="74" y="162"/>
                </a:lnTo>
                <a:close/>
                <a:moveTo>
                  <a:pt x="101" y="160"/>
                </a:moveTo>
                <a:lnTo>
                  <a:pt x="101" y="160"/>
                </a:lnTo>
                <a:lnTo>
                  <a:pt x="107" y="163"/>
                </a:lnTo>
                <a:lnTo>
                  <a:pt x="111" y="163"/>
                </a:lnTo>
                <a:lnTo>
                  <a:pt x="113" y="164"/>
                </a:lnTo>
                <a:lnTo>
                  <a:pt x="114" y="167"/>
                </a:lnTo>
                <a:lnTo>
                  <a:pt x="114" y="171"/>
                </a:lnTo>
                <a:lnTo>
                  <a:pt x="111" y="173"/>
                </a:lnTo>
                <a:lnTo>
                  <a:pt x="108" y="172"/>
                </a:lnTo>
                <a:lnTo>
                  <a:pt x="104" y="174"/>
                </a:lnTo>
                <a:lnTo>
                  <a:pt x="91" y="166"/>
                </a:lnTo>
                <a:lnTo>
                  <a:pt x="91" y="160"/>
                </a:lnTo>
                <a:lnTo>
                  <a:pt x="92" y="157"/>
                </a:lnTo>
                <a:lnTo>
                  <a:pt x="98" y="15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20" name="Estonia">
            <a:extLst>
              <a:ext uri="{FF2B5EF4-FFF2-40B4-BE49-F238E27FC236}">
                <a16:creationId xmlns:a16="http://schemas.microsoft.com/office/drawing/2014/main" id="{C1313B33-36BB-493D-8219-0BB0EEF6F140}"/>
              </a:ext>
            </a:extLst>
          </p:cNvPr>
          <p:cNvSpPr>
            <a:spLocks noEditPoints="1"/>
          </p:cNvSpPr>
          <p:nvPr/>
        </p:nvSpPr>
        <p:spPr bwMode="auto">
          <a:xfrm>
            <a:off x="6454848" y="2090197"/>
            <a:ext cx="189720" cy="105926"/>
          </a:xfrm>
          <a:custGeom>
            <a:avLst/>
            <a:gdLst>
              <a:gd name="T0" fmla="*/ 195 w 196"/>
              <a:gd name="T1" fmla="*/ 15 h 126"/>
              <a:gd name="T2" fmla="*/ 193 w 196"/>
              <a:gd name="T3" fmla="*/ 19 h 126"/>
              <a:gd name="T4" fmla="*/ 187 w 196"/>
              <a:gd name="T5" fmla="*/ 28 h 126"/>
              <a:gd name="T6" fmla="*/ 175 w 196"/>
              <a:gd name="T7" fmla="*/ 49 h 126"/>
              <a:gd name="T8" fmla="*/ 177 w 196"/>
              <a:gd name="T9" fmla="*/ 76 h 126"/>
              <a:gd name="T10" fmla="*/ 178 w 196"/>
              <a:gd name="T11" fmla="*/ 91 h 126"/>
              <a:gd name="T12" fmla="*/ 184 w 196"/>
              <a:gd name="T13" fmla="*/ 106 h 126"/>
              <a:gd name="T14" fmla="*/ 177 w 196"/>
              <a:gd name="T15" fmla="*/ 111 h 126"/>
              <a:gd name="T16" fmla="*/ 172 w 196"/>
              <a:gd name="T17" fmla="*/ 121 h 126"/>
              <a:gd name="T18" fmla="*/ 166 w 196"/>
              <a:gd name="T19" fmla="*/ 126 h 126"/>
              <a:gd name="T20" fmla="*/ 154 w 196"/>
              <a:gd name="T21" fmla="*/ 123 h 126"/>
              <a:gd name="T22" fmla="*/ 136 w 196"/>
              <a:gd name="T23" fmla="*/ 119 h 126"/>
              <a:gd name="T24" fmla="*/ 122 w 196"/>
              <a:gd name="T25" fmla="*/ 106 h 126"/>
              <a:gd name="T26" fmla="*/ 108 w 196"/>
              <a:gd name="T27" fmla="*/ 96 h 126"/>
              <a:gd name="T28" fmla="*/ 106 w 196"/>
              <a:gd name="T29" fmla="*/ 99 h 126"/>
              <a:gd name="T30" fmla="*/ 95 w 196"/>
              <a:gd name="T31" fmla="*/ 99 h 126"/>
              <a:gd name="T32" fmla="*/ 78 w 196"/>
              <a:gd name="T33" fmla="*/ 107 h 126"/>
              <a:gd name="T34" fmla="*/ 82 w 196"/>
              <a:gd name="T35" fmla="*/ 83 h 126"/>
              <a:gd name="T36" fmla="*/ 79 w 196"/>
              <a:gd name="T37" fmla="*/ 76 h 126"/>
              <a:gd name="T38" fmla="*/ 70 w 196"/>
              <a:gd name="T39" fmla="*/ 83 h 126"/>
              <a:gd name="T40" fmla="*/ 57 w 196"/>
              <a:gd name="T41" fmla="*/ 69 h 126"/>
              <a:gd name="T42" fmla="*/ 56 w 196"/>
              <a:gd name="T43" fmla="*/ 54 h 126"/>
              <a:gd name="T44" fmla="*/ 51 w 196"/>
              <a:gd name="T45" fmla="*/ 50 h 126"/>
              <a:gd name="T46" fmla="*/ 50 w 196"/>
              <a:gd name="T47" fmla="*/ 37 h 126"/>
              <a:gd name="T48" fmla="*/ 55 w 196"/>
              <a:gd name="T49" fmla="*/ 25 h 126"/>
              <a:gd name="T50" fmla="*/ 72 w 196"/>
              <a:gd name="T51" fmla="*/ 16 h 126"/>
              <a:gd name="T52" fmla="*/ 111 w 196"/>
              <a:gd name="T53" fmla="*/ 7 h 126"/>
              <a:gd name="T54" fmla="*/ 117 w 196"/>
              <a:gd name="T55" fmla="*/ 1 h 126"/>
              <a:gd name="T56" fmla="*/ 155 w 196"/>
              <a:gd name="T57" fmla="*/ 11 h 126"/>
              <a:gd name="T58" fmla="*/ 191 w 196"/>
              <a:gd name="T59" fmla="*/ 11 h 126"/>
              <a:gd name="T60" fmla="*/ 30 w 196"/>
              <a:gd name="T61" fmla="*/ 53 h 126"/>
              <a:gd name="T62" fmla="*/ 21 w 196"/>
              <a:gd name="T63" fmla="*/ 58 h 126"/>
              <a:gd name="T64" fmla="*/ 14 w 196"/>
              <a:gd name="T65" fmla="*/ 46 h 126"/>
              <a:gd name="T66" fmla="*/ 20 w 196"/>
              <a:gd name="T67" fmla="*/ 38 h 126"/>
              <a:gd name="T68" fmla="*/ 26 w 196"/>
              <a:gd name="T69" fmla="*/ 37 h 126"/>
              <a:gd name="T70" fmla="*/ 36 w 196"/>
              <a:gd name="T71" fmla="*/ 49 h 126"/>
              <a:gd name="T72" fmla="*/ 43 w 196"/>
              <a:gd name="T73" fmla="*/ 67 h 126"/>
              <a:gd name="T74" fmla="*/ 46 w 196"/>
              <a:gd name="T75" fmla="*/ 60 h 126"/>
              <a:gd name="T76" fmla="*/ 23 w 196"/>
              <a:gd name="T77" fmla="*/ 62 h 126"/>
              <a:gd name="T78" fmla="*/ 34 w 196"/>
              <a:gd name="T79" fmla="*/ 63 h 126"/>
              <a:gd name="T80" fmla="*/ 38 w 196"/>
              <a:gd name="T81" fmla="*/ 75 h 126"/>
              <a:gd name="T82" fmla="*/ 28 w 196"/>
              <a:gd name="T83" fmla="*/ 83 h 126"/>
              <a:gd name="T84" fmla="*/ 13 w 196"/>
              <a:gd name="T85" fmla="*/ 89 h 126"/>
              <a:gd name="T86" fmla="*/ 4 w 196"/>
              <a:gd name="T87" fmla="*/ 103 h 126"/>
              <a:gd name="T88" fmla="*/ 10 w 196"/>
              <a:gd name="T89" fmla="*/ 90 h 126"/>
              <a:gd name="T90" fmla="*/ 0 w 196"/>
              <a:gd name="T91" fmla="*/ 81 h 126"/>
              <a:gd name="T92" fmla="*/ 4 w 196"/>
              <a:gd name="T93" fmla="*/ 76 h 126"/>
              <a:gd name="T94" fmla="*/ 7 w 196"/>
              <a:gd name="T95" fmla="*/ 71 h 126"/>
              <a:gd name="T96" fmla="*/ 14 w 196"/>
              <a:gd name="T97"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 h="126">
                <a:moveTo>
                  <a:pt x="192" y="10"/>
                </a:moveTo>
                <a:lnTo>
                  <a:pt x="192" y="10"/>
                </a:lnTo>
                <a:lnTo>
                  <a:pt x="193" y="12"/>
                </a:lnTo>
                <a:lnTo>
                  <a:pt x="195" y="15"/>
                </a:lnTo>
                <a:lnTo>
                  <a:pt x="196" y="16"/>
                </a:lnTo>
                <a:lnTo>
                  <a:pt x="195" y="18"/>
                </a:lnTo>
                <a:lnTo>
                  <a:pt x="193" y="18"/>
                </a:lnTo>
                <a:lnTo>
                  <a:pt x="193" y="19"/>
                </a:lnTo>
                <a:lnTo>
                  <a:pt x="192" y="21"/>
                </a:lnTo>
                <a:lnTo>
                  <a:pt x="189" y="21"/>
                </a:lnTo>
                <a:lnTo>
                  <a:pt x="188" y="22"/>
                </a:lnTo>
                <a:lnTo>
                  <a:pt x="187" y="28"/>
                </a:lnTo>
                <a:lnTo>
                  <a:pt x="184" y="36"/>
                </a:lnTo>
                <a:lnTo>
                  <a:pt x="179" y="43"/>
                </a:lnTo>
                <a:lnTo>
                  <a:pt x="176" y="46"/>
                </a:lnTo>
                <a:lnTo>
                  <a:pt x="175" y="49"/>
                </a:lnTo>
                <a:lnTo>
                  <a:pt x="174" y="52"/>
                </a:lnTo>
                <a:lnTo>
                  <a:pt x="173" y="55"/>
                </a:lnTo>
                <a:lnTo>
                  <a:pt x="177" y="73"/>
                </a:lnTo>
                <a:lnTo>
                  <a:pt x="177" y="76"/>
                </a:lnTo>
                <a:lnTo>
                  <a:pt x="176" y="80"/>
                </a:lnTo>
                <a:lnTo>
                  <a:pt x="175" y="83"/>
                </a:lnTo>
                <a:lnTo>
                  <a:pt x="176" y="86"/>
                </a:lnTo>
                <a:lnTo>
                  <a:pt x="178" y="91"/>
                </a:lnTo>
                <a:lnTo>
                  <a:pt x="180" y="98"/>
                </a:lnTo>
                <a:lnTo>
                  <a:pt x="181" y="103"/>
                </a:lnTo>
                <a:lnTo>
                  <a:pt x="183" y="104"/>
                </a:lnTo>
                <a:lnTo>
                  <a:pt x="184" y="106"/>
                </a:lnTo>
                <a:lnTo>
                  <a:pt x="184" y="106"/>
                </a:lnTo>
                <a:lnTo>
                  <a:pt x="184" y="107"/>
                </a:lnTo>
                <a:lnTo>
                  <a:pt x="184" y="108"/>
                </a:lnTo>
                <a:lnTo>
                  <a:pt x="177" y="111"/>
                </a:lnTo>
                <a:lnTo>
                  <a:pt x="176" y="113"/>
                </a:lnTo>
                <a:lnTo>
                  <a:pt x="175" y="115"/>
                </a:lnTo>
                <a:lnTo>
                  <a:pt x="173" y="118"/>
                </a:lnTo>
                <a:lnTo>
                  <a:pt x="172" y="121"/>
                </a:lnTo>
                <a:lnTo>
                  <a:pt x="171" y="125"/>
                </a:lnTo>
                <a:lnTo>
                  <a:pt x="171" y="126"/>
                </a:lnTo>
                <a:lnTo>
                  <a:pt x="170" y="126"/>
                </a:lnTo>
                <a:lnTo>
                  <a:pt x="166" y="126"/>
                </a:lnTo>
                <a:lnTo>
                  <a:pt x="161" y="123"/>
                </a:lnTo>
                <a:lnTo>
                  <a:pt x="159" y="122"/>
                </a:lnTo>
                <a:lnTo>
                  <a:pt x="157" y="122"/>
                </a:lnTo>
                <a:lnTo>
                  <a:pt x="154" y="123"/>
                </a:lnTo>
                <a:lnTo>
                  <a:pt x="145" y="126"/>
                </a:lnTo>
                <a:lnTo>
                  <a:pt x="143" y="125"/>
                </a:lnTo>
                <a:lnTo>
                  <a:pt x="138" y="122"/>
                </a:lnTo>
                <a:lnTo>
                  <a:pt x="136" y="119"/>
                </a:lnTo>
                <a:lnTo>
                  <a:pt x="130" y="111"/>
                </a:lnTo>
                <a:lnTo>
                  <a:pt x="129" y="110"/>
                </a:lnTo>
                <a:lnTo>
                  <a:pt x="129" y="108"/>
                </a:lnTo>
                <a:lnTo>
                  <a:pt x="122" y="106"/>
                </a:lnTo>
                <a:lnTo>
                  <a:pt x="120" y="104"/>
                </a:lnTo>
                <a:lnTo>
                  <a:pt x="118" y="104"/>
                </a:lnTo>
                <a:lnTo>
                  <a:pt x="116" y="102"/>
                </a:lnTo>
                <a:lnTo>
                  <a:pt x="108" y="96"/>
                </a:lnTo>
                <a:lnTo>
                  <a:pt x="107" y="96"/>
                </a:lnTo>
                <a:lnTo>
                  <a:pt x="106" y="97"/>
                </a:lnTo>
                <a:lnTo>
                  <a:pt x="106" y="98"/>
                </a:lnTo>
                <a:lnTo>
                  <a:pt x="106" y="99"/>
                </a:lnTo>
                <a:lnTo>
                  <a:pt x="105" y="99"/>
                </a:lnTo>
                <a:lnTo>
                  <a:pt x="103" y="97"/>
                </a:lnTo>
                <a:lnTo>
                  <a:pt x="101" y="95"/>
                </a:lnTo>
                <a:lnTo>
                  <a:pt x="95" y="99"/>
                </a:lnTo>
                <a:lnTo>
                  <a:pt x="93" y="99"/>
                </a:lnTo>
                <a:lnTo>
                  <a:pt x="91" y="100"/>
                </a:lnTo>
                <a:lnTo>
                  <a:pt x="81" y="104"/>
                </a:lnTo>
                <a:lnTo>
                  <a:pt x="78" y="107"/>
                </a:lnTo>
                <a:lnTo>
                  <a:pt x="77" y="106"/>
                </a:lnTo>
                <a:lnTo>
                  <a:pt x="77" y="104"/>
                </a:lnTo>
                <a:lnTo>
                  <a:pt x="81" y="93"/>
                </a:lnTo>
                <a:lnTo>
                  <a:pt x="82" y="83"/>
                </a:lnTo>
                <a:lnTo>
                  <a:pt x="83" y="82"/>
                </a:lnTo>
                <a:lnTo>
                  <a:pt x="84" y="81"/>
                </a:lnTo>
                <a:lnTo>
                  <a:pt x="83" y="78"/>
                </a:lnTo>
                <a:lnTo>
                  <a:pt x="79" y="76"/>
                </a:lnTo>
                <a:lnTo>
                  <a:pt x="77" y="76"/>
                </a:lnTo>
                <a:lnTo>
                  <a:pt x="75" y="79"/>
                </a:lnTo>
                <a:lnTo>
                  <a:pt x="74" y="82"/>
                </a:lnTo>
                <a:lnTo>
                  <a:pt x="70" y="83"/>
                </a:lnTo>
                <a:lnTo>
                  <a:pt x="67" y="81"/>
                </a:lnTo>
                <a:lnTo>
                  <a:pt x="59" y="78"/>
                </a:lnTo>
                <a:lnTo>
                  <a:pt x="57" y="73"/>
                </a:lnTo>
                <a:lnTo>
                  <a:pt x="57" y="69"/>
                </a:lnTo>
                <a:lnTo>
                  <a:pt x="53" y="65"/>
                </a:lnTo>
                <a:lnTo>
                  <a:pt x="51" y="60"/>
                </a:lnTo>
                <a:lnTo>
                  <a:pt x="52" y="56"/>
                </a:lnTo>
                <a:lnTo>
                  <a:pt x="56" y="54"/>
                </a:lnTo>
                <a:lnTo>
                  <a:pt x="57" y="52"/>
                </a:lnTo>
                <a:lnTo>
                  <a:pt x="52" y="52"/>
                </a:lnTo>
                <a:lnTo>
                  <a:pt x="51" y="52"/>
                </a:lnTo>
                <a:lnTo>
                  <a:pt x="51" y="50"/>
                </a:lnTo>
                <a:lnTo>
                  <a:pt x="49" y="44"/>
                </a:lnTo>
                <a:lnTo>
                  <a:pt x="51" y="42"/>
                </a:lnTo>
                <a:lnTo>
                  <a:pt x="51" y="39"/>
                </a:lnTo>
                <a:lnTo>
                  <a:pt x="50" y="37"/>
                </a:lnTo>
                <a:lnTo>
                  <a:pt x="50" y="35"/>
                </a:lnTo>
                <a:lnTo>
                  <a:pt x="51" y="33"/>
                </a:lnTo>
                <a:lnTo>
                  <a:pt x="51" y="27"/>
                </a:lnTo>
                <a:lnTo>
                  <a:pt x="55" y="25"/>
                </a:lnTo>
                <a:lnTo>
                  <a:pt x="60" y="23"/>
                </a:lnTo>
                <a:lnTo>
                  <a:pt x="69" y="22"/>
                </a:lnTo>
                <a:lnTo>
                  <a:pt x="68" y="17"/>
                </a:lnTo>
                <a:lnTo>
                  <a:pt x="72" y="16"/>
                </a:lnTo>
                <a:lnTo>
                  <a:pt x="78" y="10"/>
                </a:lnTo>
                <a:lnTo>
                  <a:pt x="85" y="11"/>
                </a:lnTo>
                <a:lnTo>
                  <a:pt x="94" y="7"/>
                </a:lnTo>
                <a:lnTo>
                  <a:pt x="111" y="7"/>
                </a:lnTo>
                <a:lnTo>
                  <a:pt x="114" y="5"/>
                </a:lnTo>
                <a:lnTo>
                  <a:pt x="114" y="3"/>
                </a:lnTo>
                <a:lnTo>
                  <a:pt x="114" y="0"/>
                </a:lnTo>
                <a:lnTo>
                  <a:pt x="117" y="1"/>
                </a:lnTo>
                <a:lnTo>
                  <a:pt x="122" y="0"/>
                </a:lnTo>
                <a:lnTo>
                  <a:pt x="143" y="5"/>
                </a:lnTo>
                <a:lnTo>
                  <a:pt x="148" y="5"/>
                </a:lnTo>
                <a:lnTo>
                  <a:pt x="155" y="11"/>
                </a:lnTo>
                <a:lnTo>
                  <a:pt x="159" y="12"/>
                </a:lnTo>
                <a:lnTo>
                  <a:pt x="170" y="12"/>
                </a:lnTo>
                <a:lnTo>
                  <a:pt x="188" y="14"/>
                </a:lnTo>
                <a:lnTo>
                  <a:pt x="191" y="11"/>
                </a:lnTo>
                <a:lnTo>
                  <a:pt x="192" y="10"/>
                </a:lnTo>
                <a:close/>
                <a:moveTo>
                  <a:pt x="33" y="50"/>
                </a:moveTo>
                <a:lnTo>
                  <a:pt x="33" y="50"/>
                </a:lnTo>
                <a:lnTo>
                  <a:pt x="30" y="53"/>
                </a:lnTo>
                <a:lnTo>
                  <a:pt x="29" y="51"/>
                </a:lnTo>
                <a:lnTo>
                  <a:pt x="28" y="50"/>
                </a:lnTo>
                <a:lnTo>
                  <a:pt x="25" y="57"/>
                </a:lnTo>
                <a:lnTo>
                  <a:pt x="21" y="58"/>
                </a:lnTo>
                <a:lnTo>
                  <a:pt x="19" y="57"/>
                </a:lnTo>
                <a:lnTo>
                  <a:pt x="19" y="54"/>
                </a:lnTo>
                <a:lnTo>
                  <a:pt x="17" y="47"/>
                </a:lnTo>
                <a:lnTo>
                  <a:pt x="14" y="46"/>
                </a:lnTo>
                <a:lnTo>
                  <a:pt x="9" y="45"/>
                </a:lnTo>
                <a:lnTo>
                  <a:pt x="6" y="43"/>
                </a:lnTo>
                <a:lnTo>
                  <a:pt x="19" y="41"/>
                </a:lnTo>
                <a:lnTo>
                  <a:pt x="20" y="38"/>
                </a:lnTo>
                <a:lnTo>
                  <a:pt x="23" y="34"/>
                </a:lnTo>
                <a:lnTo>
                  <a:pt x="24" y="34"/>
                </a:lnTo>
                <a:lnTo>
                  <a:pt x="26" y="35"/>
                </a:lnTo>
                <a:lnTo>
                  <a:pt x="26" y="37"/>
                </a:lnTo>
                <a:lnTo>
                  <a:pt x="27" y="38"/>
                </a:lnTo>
                <a:lnTo>
                  <a:pt x="33" y="40"/>
                </a:lnTo>
                <a:lnTo>
                  <a:pt x="35" y="44"/>
                </a:lnTo>
                <a:lnTo>
                  <a:pt x="36" y="49"/>
                </a:lnTo>
                <a:lnTo>
                  <a:pt x="33" y="50"/>
                </a:lnTo>
                <a:close/>
                <a:moveTo>
                  <a:pt x="46" y="66"/>
                </a:moveTo>
                <a:lnTo>
                  <a:pt x="46" y="66"/>
                </a:lnTo>
                <a:lnTo>
                  <a:pt x="43" y="67"/>
                </a:lnTo>
                <a:lnTo>
                  <a:pt x="37" y="63"/>
                </a:lnTo>
                <a:lnTo>
                  <a:pt x="39" y="60"/>
                </a:lnTo>
                <a:lnTo>
                  <a:pt x="40" y="59"/>
                </a:lnTo>
                <a:lnTo>
                  <a:pt x="46" y="60"/>
                </a:lnTo>
                <a:lnTo>
                  <a:pt x="46" y="65"/>
                </a:lnTo>
                <a:lnTo>
                  <a:pt x="46" y="66"/>
                </a:lnTo>
                <a:close/>
                <a:moveTo>
                  <a:pt x="23" y="62"/>
                </a:moveTo>
                <a:lnTo>
                  <a:pt x="23" y="62"/>
                </a:lnTo>
                <a:lnTo>
                  <a:pt x="26" y="63"/>
                </a:lnTo>
                <a:lnTo>
                  <a:pt x="28" y="63"/>
                </a:lnTo>
                <a:lnTo>
                  <a:pt x="30" y="62"/>
                </a:lnTo>
                <a:lnTo>
                  <a:pt x="34" y="63"/>
                </a:lnTo>
                <a:lnTo>
                  <a:pt x="44" y="70"/>
                </a:lnTo>
                <a:lnTo>
                  <a:pt x="45" y="72"/>
                </a:lnTo>
                <a:lnTo>
                  <a:pt x="39" y="73"/>
                </a:lnTo>
                <a:lnTo>
                  <a:pt x="38" y="75"/>
                </a:lnTo>
                <a:lnTo>
                  <a:pt x="36" y="77"/>
                </a:lnTo>
                <a:lnTo>
                  <a:pt x="35" y="77"/>
                </a:lnTo>
                <a:lnTo>
                  <a:pt x="32" y="80"/>
                </a:lnTo>
                <a:lnTo>
                  <a:pt x="28" y="83"/>
                </a:lnTo>
                <a:lnTo>
                  <a:pt x="27" y="85"/>
                </a:lnTo>
                <a:lnTo>
                  <a:pt x="20" y="85"/>
                </a:lnTo>
                <a:lnTo>
                  <a:pt x="16" y="86"/>
                </a:lnTo>
                <a:lnTo>
                  <a:pt x="13" y="89"/>
                </a:lnTo>
                <a:lnTo>
                  <a:pt x="11" y="96"/>
                </a:lnTo>
                <a:lnTo>
                  <a:pt x="9" y="101"/>
                </a:lnTo>
                <a:lnTo>
                  <a:pt x="7" y="103"/>
                </a:lnTo>
                <a:lnTo>
                  <a:pt x="4" y="103"/>
                </a:lnTo>
                <a:lnTo>
                  <a:pt x="3" y="101"/>
                </a:lnTo>
                <a:lnTo>
                  <a:pt x="4" y="99"/>
                </a:lnTo>
                <a:lnTo>
                  <a:pt x="9" y="92"/>
                </a:lnTo>
                <a:lnTo>
                  <a:pt x="10" y="90"/>
                </a:lnTo>
                <a:lnTo>
                  <a:pt x="7" y="89"/>
                </a:lnTo>
                <a:lnTo>
                  <a:pt x="5" y="86"/>
                </a:lnTo>
                <a:lnTo>
                  <a:pt x="0" y="83"/>
                </a:lnTo>
                <a:lnTo>
                  <a:pt x="0" y="81"/>
                </a:lnTo>
                <a:lnTo>
                  <a:pt x="1" y="81"/>
                </a:lnTo>
                <a:lnTo>
                  <a:pt x="2" y="80"/>
                </a:lnTo>
                <a:lnTo>
                  <a:pt x="3" y="78"/>
                </a:lnTo>
                <a:lnTo>
                  <a:pt x="4" y="76"/>
                </a:lnTo>
                <a:lnTo>
                  <a:pt x="0" y="69"/>
                </a:lnTo>
                <a:lnTo>
                  <a:pt x="2" y="68"/>
                </a:lnTo>
                <a:lnTo>
                  <a:pt x="4" y="69"/>
                </a:lnTo>
                <a:lnTo>
                  <a:pt x="7" y="71"/>
                </a:lnTo>
                <a:lnTo>
                  <a:pt x="9" y="68"/>
                </a:lnTo>
                <a:lnTo>
                  <a:pt x="11" y="68"/>
                </a:lnTo>
                <a:lnTo>
                  <a:pt x="12" y="69"/>
                </a:lnTo>
                <a:lnTo>
                  <a:pt x="14" y="64"/>
                </a:lnTo>
                <a:lnTo>
                  <a:pt x="19" y="63"/>
                </a:lnTo>
                <a:lnTo>
                  <a:pt x="21" y="6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22" name="Faroe Islands">
            <a:extLst>
              <a:ext uri="{FF2B5EF4-FFF2-40B4-BE49-F238E27FC236}">
                <a16:creationId xmlns:a16="http://schemas.microsoft.com/office/drawing/2014/main" id="{96D81EEA-F523-49B1-BBB6-FBD363465790}"/>
              </a:ext>
            </a:extLst>
          </p:cNvPr>
          <p:cNvSpPr>
            <a:spLocks noEditPoints="1"/>
          </p:cNvSpPr>
          <p:nvPr/>
        </p:nvSpPr>
        <p:spPr bwMode="auto">
          <a:xfrm>
            <a:off x="5575441" y="1941115"/>
            <a:ext cx="29017" cy="52964"/>
          </a:xfrm>
          <a:custGeom>
            <a:avLst/>
            <a:gdLst>
              <a:gd name="T0" fmla="*/ 31 w 31"/>
              <a:gd name="T1" fmla="*/ 6 h 62"/>
              <a:gd name="T2" fmla="*/ 28 w 31"/>
              <a:gd name="T3" fmla="*/ 10 h 62"/>
              <a:gd name="T4" fmla="*/ 27 w 31"/>
              <a:gd name="T5" fmla="*/ 8 h 62"/>
              <a:gd name="T6" fmla="*/ 27 w 31"/>
              <a:gd name="T7" fmla="*/ 0 h 62"/>
              <a:gd name="T8" fmla="*/ 31 w 31"/>
              <a:gd name="T9" fmla="*/ 6 h 62"/>
              <a:gd name="T10" fmla="*/ 24 w 31"/>
              <a:gd name="T11" fmla="*/ 8 h 62"/>
              <a:gd name="T12" fmla="*/ 22 w 31"/>
              <a:gd name="T13" fmla="*/ 17 h 62"/>
              <a:gd name="T14" fmla="*/ 18 w 31"/>
              <a:gd name="T15" fmla="*/ 14 h 62"/>
              <a:gd name="T16" fmla="*/ 18 w 31"/>
              <a:gd name="T17" fmla="*/ 17 h 62"/>
              <a:gd name="T18" fmla="*/ 21 w 31"/>
              <a:gd name="T19" fmla="*/ 24 h 62"/>
              <a:gd name="T20" fmla="*/ 21 w 31"/>
              <a:gd name="T21" fmla="*/ 27 h 62"/>
              <a:gd name="T22" fmla="*/ 12 w 31"/>
              <a:gd name="T23" fmla="*/ 17 h 62"/>
              <a:gd name="T24" fmla="*/ 14 w 31"/>
              <a:gd name="T25" fmla="*/ 2 h 62"/>
              <a:gd name="T26" fmla="*/ 24 w 31"/>
              <a:gd name="T27" fmla="*/ 8 h 62"/>
              <a:gd name="T28" fmla="*/ 7 w 31"/>
              <a:gd name="T29" fmla="*/ 14 h 62"/>
              <a:gd name="T30" fmla="*/ 11 w 31"/>
              <a:gd name="T31" fmla="*/ 19 h 62"/>
              <a:gd name="T32" fmla="*/ 7 w 31"/>
              <a:gd name="T33" fmla="*/ 21 h 62"/>
              <a:gd name="T34" fmla="*/ 1 w 31"/>
              <a:gd name="T35" fmla="*/ 18 h 62"/>
              <a:gd name="T36" fmla="*/ 2 w 31"/>
              <a:gd name="T37" fmla="*/ 14 h 62"/>
              <a:gd name="T38" fmla="*/ 7 w 31"/>
              <a:gd name="T39" fmla="*/ 14 h 62"/>
              <a:gd name="T40" fmla="*/ 25 w 31"/>
              <a:gd name="T41" fmla="*/ 36 h 62"/>
              <a:gd name="T42" fmla="*/ 23 w 31"/>
              <a:gd name="T43" fmla="*/ 39 h 62"/>
              <a:gd name="T44" fmla="*/ 18 w 31"/>
              <a:gd name="T45" fmla="*/ 34 h 62"/>
              <a:gd name="T46" fmla="*/ 16 w 31"/>
              <a:gd name="T47" fmla="*/ 30 h 62"/>
              <a:gd name="T48" fmla="*/ 19 w 31"/>
              <a:gd name="T49" fmla="*/ 30 h 62"/>
              <a:gd name="T50" fmla="*/ 24 w 31"/>
              <a:gd name="T51" fmla="*/ 35 h 62"/>
              <a:gd name="T52" fmla="*/ 22 w 31"/>
              <a:gd name="T53" fmla="*/ 60 h 62"/>
              <a:gd name="T54" fmla="*/ 23 w 31"/>
              <a:gd name="T55" fmla="*/ 62 h 62"/>
              <a:gd name="T56" fmla="*/ 20 w 31"/>
              <a:gd name="T57" fmla="*/ 59 h 62"/>
              <a:gd name="T58" fmla="*/ 15 w 31"/>
              <a:gd name="T59" fmla="*/ 50 h 62"/>
              <a:gd name="T60" fmla="*/ 16 w 31"/>
              <a:gd name="T61" fmla="*/ 48 h 62"/>
              <a:gd name="T62" fmla="*/ 20 w 31"/>
              <a:gd name="T63" fmla="*/ 51 h 62"/>
              <a:gd name="T64" fmla="*/ 21 w 31"/>
              <a:gd name="T65"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62">
                <a:moveTo>
                  <a:pt x="31" y="6"/>
                </a:moveTo>
                <a:lnTo>
                  <a:pt x="31" y="6"/>
                </a:lnTo>
                <a:lnTo>
                  <a:pt x="30" y="11"/>
                </a:lnTo>
                <a:lnTo>
                  <a:pt x="28" y="10"/>
                </a:lnTo>
                <a:lnTo>
                  <a:pt x="27" y="10"/>
                </a:lnTo>
                <a:lnTo>
                  <a:pt x="27" y="8"/>
                </a:lnTo>
                <a:lnTo>
                  <a:pt x="27" y="5"/>
                </a:lnTo>
                <a:lnTo>
                  <a:pt x="27" y="0"/>
                </a:lnTo>
                <a:lnTo>
                  <a:pt x="29" y="4"/>
                </a:lnTo>
                <a:lnTo>
                  <a:pt x="31" y="6"/>
                </a:lnTo>
                <a:close/>
                <a:moveTo>
                  <a:pt x="24" y="8"/>
                </a:moveTo>
                <a:lnTo>
                  <a:pt x="24" y="8"/>
                </a:lnTo>
                <a:lnTo>
                  <a:pt x="24" y="17"/>
                </a:lnTo>
                <a:lnTo>
                  <a:pt x="22" y="17"/>
                </a:lnTo>
                <a:lnTo>
                  <a:pt x="20" y="15"/>
                </a:lnTo>
                <a:lnTo>
                  <a:pt x="18" y="14"/>
                </a:lnTo>
                <a:lnTo>
                  <a:pt x="18" y="15"/>
                </a:lnTo>
                <a:lnTo>
                  <a:pt x="18" y="17"/>
                </a:lnTo>
                <a:lnTo>
                  <a:pt x="19" y="18"/>
                </a:lnTo>
                <a:lnTo>
                  <a:pt x="21" y="24"/>
                </a:lnTo>
                <a:lnTo>
                  <a:pt x="22" y="26"/>
                </a:lnTo>
                <a:lnTo>
                  <a:pt x="21" y="27"/>
                </a:lnTo>
                <a:lnTo>
                  <a:pt x="19" y="25"/>
                </a:lnTo>
                <a:lnTo>
                  <a:pt x="12" y="17"/>
                </a:lnTo>
                <a:lnTo>
                  <a:pt x="7" y="4"/>
                </a:lnTo>
                <a:lnTo>
                  <a:pt x="14" y="2"/>
                </a:lnTo>
                <a:lnTo>
                  <a:pt x="19" y="6"/>
                </a:lnTo>
                <a:lnTo>
                  <a:pt x="24" y="8"/>
                </a:lnTo>
                <a:close/>
                <a:moveTo>
                  <a:pt x="7" y="14"/>
                </a:moveTo>
                <a:lnTo>
                  <a:pt x="7" y="14"/>
                </a:lnTo>
                <a:lnTo>
                  <a:pt x="10" y="17"/>
                </a:lnTo>
                <a:lnTo>
                  <a:pt x="11" y="19"/>
                </a:lnTo>
                <a:lnTo>
                  <a:pt x="9" y="20"/>
                </a:lnTo>
                <a:lnTo>
                  <a:pt x="7" y="21"/>
                </a:lnTo>
                <a:lnTo>
                  <a:pt x="5" y="20"/>
                </a:lnTo>
                <a:lnTo>
                  <a:pt x="1" y="18"/>
                </a:lnTo>
                <a:lnTo>
                  <a:pt x="0" y="14"/>
                </a:lnTo>
                <a:lnTo>
                  <a:pt x="2" y="14"/>
                </a:lnTo>
                <a:lnTo>
                  <a:pt x="6" y="13"/>
                </a:lnTo>
                <a:lnTo>
                  <a:pt x="7" y="14"/>
                </a:lnTo>
                <a:close/>
                <a:moveTo>
                  <a:pt x="25" y="36"/>
                </a:moveTo>
                <a:lnTo>
                  <a:pt x="25" y="36"/>
                </a:lnTo>
                <a:lnTo>
                  <a:pt x="24" y="39"/>
                </a:lnTo>
                <a:lnTo>
                  <a:pt x="23" y="39"/>
                </a:lnTo>
                <a:lnTo>
                  <a:pt x="20" y="36"/>
                </a:lnTo>
                <a:lnTo>
                  <a:pt x="18" y="34"/>
                </a:lnTo>
                <a:lnTo>
                  <a:pt x="17" y="33"/>
                </a:lnTo>
                <a:lnTo>
                  <a:pt x="16" y="30"/>
                </a:lnTo>
                <a:lnTo>
                  <a:pt x="18" y="30"/>
                </a:lnTo>
                <a:lnTo>
                  <a:pt x="19" y="30"/>
                </a:lnTo>
                <a:lnTo>
                  <a:pt x="23" y="33"/>
                </a:lnTo>
                <a:lnTo>
                  <a:pt x="24" y="35"/>
                </a:lnTo>
                <a:lnTo>
                  <a:pt x="25" y="36"/>
                </a:lnTo>
                <a:close/>
                <a:moveTo>
                  <a:pt x="22" y="60"/>
                </a:moveTo>
                <a:lnTo>
                  <a:pt x="22" y="60"/>
                </a:lnTo>
                <a:lnTo>
                  <a:pt x="23" y="62"/>
                </a:lnTo>
                <a:lnTo>
                  <a:pt x="22" y="62"/>
                </a:lnTo>
                <a:lnTo>
                  <a:pt x="20" y="59"/>
                </a:lnTo>
                <a:lnTo>
                  <a:pt x="16" y="54"/>
                </a:lnTo>
                <a:lnTo>
                  <a:pt x="15" y="50"/>
                </a:lnTo>
                <a:lnTo>
                  <a:pt x="15" y="48"/>
                </a:lnTo>
                <a:lnTo>
                  <a:pt x="16" y="48"/>
                </a:lnTo>
                <a:lnTo>
                  <a:pt x="17" y="50"/>
                </a:lnTo>
                <a:lnTo>
                  <a:pt x="20" y="51"/>
                </a:lnTo>
                <a:lnTo>
                  <a:pt x="21" y="52"/>
                </a:lnTo>
                <a:lnTo>
                  <a:pt x="21" y="54"/>
                </a:lnTo>
                <a:lnTo>
                  <a:pt x="22" y="5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23" name="France">
            <a:extLst>
              <a:ext uri="{FF2B5EF4-FFF2-40B4-BE49-F238E27FC236}">
                <a16:creationId xmlns:a16="http://schemas.microsoft.com/office/drawing/2014/main" id="{553AF87F-9BE4-405D-BEE2-5A19F356ACBD}"/>
              </a:ext>
            </a:extLst>
          </p:cNvPr>
          <p:cNvSpPr>
            <a:spLocks noEditPoints="1"/>
          </p:cNvSpPr>
          <p:nvPr/>
        </p:nvSpPr>
        <p:spPr bwMode="auto">
          <a:xfrm>
            <a:off x="5653561" y="2488403"/>
            <a:ext cx="430776" cy="370743"/>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24" name="Greece">
            <a:extLst>
              <a:ext uri="{FF2B5EF4-FFF2-40B4-BE49-F238E27FC236}">
                <a16:creationId xmlns:a16="http://schemas.microsoft.com/office/drawing/2014/main" id="{6E1D9D03-3867-4473-8C7C-AC6D7BEB67BF}"/>
              </a:ext>
            </a:extLst>
          </p:cNvPr>
          <p:cNvSpPr>
            <a:spLocks noEditPoints="1"/>
          </p:cNvSpPr>
          <p:nvPr/>
        </p:nvSpPr>
        <p:spPr bwMode="auto">
          <a:xfrm>
            <a:off x="6387888" y="2845414"/>
            <a:ext cx="256680" cy="229509"/>
          </a:xfrm>
          <a:custGeom>
            <a:avLst/>
            <a:gdLst>
              <a:gd name="T0" fmla="*/ 209 w 267"/>
              <a:gd name="T1" fmla="*/ 30 h 270"/>
              <a:gd name="T2" fmla="*/ 157 w 267"/>
              <a:gd name="T3" fmla="*/ 37 h 270"/>
              <a:gd name="T4" fmla="*/ 145 w 267"/>
              <a:gd name="T5" fmla="*/ 62 h 270"/>
              <a:gd name="T6" fmla="*/ 125 w 267"/>
              <a:gd name="T7" fmla="*/ 63 h 270"/>
              <a:gd name="T8" fmla="*/ 99 w 267"/>
              <a:gd name="T9" fmla="*/ 48 h 270"/>
              <a:gd name="T10" fmla="*/ 109 w 267"/>
              <a:gd name="T11" fmla="*/ 108 h 270"/>
              <a:gd name="T12" fmla="*/ 93 w 267"/>
              <a:gd name="T13" fmla="*/ 118 h 270"/>
              <a:gd name="T14" fmla="*/ 137 w 267"/>
              <a:gd name="T15" fmla="*/ 163 h 270"/>
              <a:gd name="T16" fmla="*/ 111 w 267"/>
              <a:gd name="T17" fmla="*/ 167 h 270"/>
              <a:gd name="T18" fmla="*/ 97 w 267"/>
              <a:gd name="T19" fmla="*/ 168 h 270"/>
              <a:gd name="T20" fmla="*/ 92 w 267"/>
              <a:gd name="T21" fmla="*/ 200 h 270"/>
              <a:gd name="T22" fmla="*/ 65 w 267"/>
              <a:gd name="T23" fmla="*/ 196 h 270"/>
              <a:gd name="T24" fmla="*/ 59 w 267"/>
              <a:gd name="T25" fmla="*/ 145 h 270"/>
              <a:gd name="T26" fmla="*/ 110 w 267"/>
              <a:gd name="T27" fmla="*/ 147 h 270"/>
              <a:gd name="T28" fmla="*/ 64 w 267"/>
              <a:gd name="T29" fmla="*/ 138 h 270"/>
              <a:gd name="T30" fmla="*/ 35 w 267"/>
              <a:gd name="T31" fmla="*/ 115 h 270"/>
              <a:gd name="T32" fmla="*/ 17 w 267"/>
              <a:gd name="T33" fmla="*/ 90 h 270"/>
              <a:gd name="T34" fmla="*/ 21 w 267"/>
              <a:gd name="T35" fmla="*/ 74 h 270"/>
              <a:gd name="T36" fmla="*/ 41 w 267"/>
              <a:gd name="T37" fmla="*/ 52 h 270"/>
              <a:gd name="T38" fmla="*/ 73 w 267"/>
              <a:gd name="T39" fmla="*/ 26 h 270"/>
              <a:gd name="T40" fmla="*/ 118 w 267"/>
              <a:gd name="T41" fmla="*/ 15 h 270"/>
              <a:gd name="T42" fmla="*/ 156 w 267"/>
              <a:gd name="T43" fmla="*/ 14 h 270"/>
              <a:gd name="T44" fmla="*/ 202 w 267"/>
              <a:gd name="T45" fmla="*/ 10 h 270"/>
              <a:gd name="T46" fmla="*/ 160 w 267"/>
              <a:gd name="T47" fmla="*/ 42 h 270"/>
              <a:gd name="T48" fmla="*/ 178 w 267"/>
              <a:gd name="T49" fmla="*/ 80 h 270"/>
              <a:gd name="T50" fmla="*/ 178 w 267"/>
              <a:gd name="T51" fmla="*/ 71 h 270"/>
              <a:gd name="T52" fmla="*/ 7 w 267"/>
              <a:gd name="T53" fmla="*/ 85 h 270"/>
              <a:gd name="T54" fmla="*/ 213 w 267"/>
              <a:gd name="T55" fmla="*/ 109 h 270"/>
              <a:gd name="T56" fmla="*/ 201 w 267"/>
              <a:gd name="T57" fmla="*/ 100 h 270"/>
              <a:gd name="T58" fmla="*/ 123 w 267"/>
              <a:gd name="T59" fmla="*/ 104 h 270"/>
              <a:gd name="T60" fmla="*/ 144 w 267"/>
              <a:gd name="T61" fmla="*/ 143 h 270"/>
              <a:gd name="T62" fmla="*/ 140 w 267"/>
              <a:gd name="T63" fmla="*/ 142 h 270"/>
              <a:gd name="T64" fmla="*/ 102 w 267"/>
              <a:gd name="T65" fmla="*/ 119 h 270"/>
              <a:gd name="T66" fmla="*/ 151 w 267"/>
              <a:gd name="T67" fmla="*/ 113 h 270"/>
              <a:gd name="T68" fmla="*/ 32 w 267"/>
              <a:gd name="T69" fmla="*/ 128 h 270"/>
              <a:gd name="T70" fmla="*/ 203 w 267"/>
              <a:gd name="T71" fmla="*/ 140 h 270"/>
              <a:gd name="T72" fmla="*/ 30 w 267"/>
              <a:gd name="T73" fmla="*/ 137 h 270"/>
              <a:gd name="T74" fmla="*/ 22 w 267"/>
              <a:gd name="T75" fmla="*/ 143 h 270"/>
              <a:gd name="T76" fmla="*/ 119 w 267"/>
              <a:gd name="T77" fmla="*/ 153 h 270"/>
              <a:gd name="T78" fmla="*/ 165 w 267"/>
              <a:gd name="T79" fmla="*/ 156 h 270"/>
              <a:gd name="T80" fmla="*/ 224 w 267"/>
              <a:gd name="T81" fmla="*/ 159 h 270"/>
              <a:gd name="T82" fmla="*/ 147 w 267"/>
              <a:gd name="T83" fmla="*/ 169 h 270"/>
              <a:gd name="T84" fmla="*/ 174 w 267"/>
              <a:gd name="T85" fmla="*/ 167 h 270"/>
              <a:gd name="T86" fmla="*/ 176 w 267"/>
              <a:gd name="T87" fmla="*/ 172 h 270"/>
              <a:gd name="T88" fmla="*/ 148 w 267"/>
              <a:gd name="T89" fmla="*/ 176 h 270"/>
              <a:gd name="T90" fmla="*/ 184 w 267"/>
              <a:gd name="T91" fmla="*/ 192 h 270"/>
              <a:gd name="T92" fmla="*/ 174 w 267"/>
              <a:gd name="T93" fmla="*/ 185 h 270"/>
              <a:gd name="T94" fmla="*/ 157 w 267"/>
              <a:gd name="T95" fmla="*/ 194 h 270"/>
              <a:gd name="T96" fmla="*/ 200 w 267"/>
              <a:gd name="T97" fmla="*/ 195 h 270"/>
              <a:gd name="T98" fmla="*/ 179 w 267"/>
              <a:gd name="T99" fmla="*/ 204 h 270"/>
              <a:gd name="T100" fmla="*/ 150 w 267"/>
              <a:gd name="T101" fmla="*/ 201 h 270"/>
              <a:gd name="T102" fmla="*/ 206 w 267"/>
              <a:gd name="T103" fmla="*/ 209 h 270"/>
              <a:gd name="T104" fmla="*/ 181 w 267"/>
              <a:gd name="T105" fmla="*/ 213 h 270"/>
              <a:gd name="T106" fmla="*/ 265 w 267"/>
              <a:gd name="T107" fmla="*/ 222 h 270"/>
              <a:gd name="T108" fmla="*/ 235 w 267"/>
              <a:gd name="T109" fmla="*/ 250 h 270"/>
              <a:gd name="T110" fmla="*/ 133 w 267"/>
              <a:gd name="T111" fmla="*/ 248 h 270"/>
              <a:gd name="T112" fmla="*/ 152 w 267"/>
              <a:gd name="T113" fmla="*/ 254 h 270"/>
              <a:gd name="T114" fmla="*/ 203 w 267"/>
              <a:gd name="T115" fmla="*/ 260 h 270"/>
              <a:gd name="T116" fmla="*/ 158 w 267"/>
              <a:gd name="T117" fmla="*/ 265 h 270"/>
              <a:gd name="T118" fmla="*/ 127 w 267"/>
              <a:gd name="T119" fmla="*/ 24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 h="270">
                <a:moveTo>
                  <a:pt x="208" y="2"/>
                </a:moveTo>
                <a:lnTo>
                  <a:pt x="208" y="2"/>
                </a:lnTo>
                <a:lnTo>
                  <a:pt x="211" y="2"/>
                </a:lnTo>
                <a:lnTo>
                  <a:pt x="212" y="4"/>
                </a:lnTo>
                <a:lnTo>
                  <a:pt x="213" y="5"/>
                </a:lnTo>
                <a:lnTo>
                  <a:pt x="215" y="6"/>
                </a:lnTo>
                <a:lnTo>
                  <a:pt x="216" y="6"/>
                </a:lnTo>
                <a:lnTo>
                  <a:pt x="217" y="10"/>
                </a:lnTo>
                <a:lnTo>
                  <a:pt x="217" y="15"/>
                </a:lnTo>
                <a:lnTo>
                  <a:pt x="217" y="17"/>
                </a:lnTo>
                <a:lnTo>
                  <a:pt x="215" y="17"/>
                </a:lnTo>
                <a:lnTo>
                  <a:pt x="208" y="21"/>
                </a:lnTo>
                <a:lnTo>
                  <a:pt x="208" y="25"/>
                </a:lnTo>
                <a:lnTo>
                  <a:pt x="208" y="27"/>
                </a:lnTo>
                <a:lnTo>
                  <a:pt x="208" y="29"/>
                </a:lnTo>
                <a:lnTo>
                  <a:pt x="209" y="30"/>
                </a:lnTo>
                <a:lnTo>
                  <a:pt x="209" y="31"/>
                </a:lnTo>
                <a:lnTo>
                  <a:pt x="208" y="33"/>
                </a:lnTo>
                <a:lnTo>
                  <a:pt x="205" y="36"/>
                </a:lnTo>
                <a:lnTo>
                  <a:pt x="203" y="38"/>
                </a:lnTo>
                <a:lnTo>
                  <a:pt x="201" y="42"/>
                </a:lnTo>
                <a:lnTo>
                  <a:pt x="200" y="42"/>
                </a:lnTo>
                <a:lnTo>
                  <a:pt x="199" y="42"/>
                </a:lnTo>
                <a:lnTo>
                  <a:pt x="198" y="41"/>
                </a:lnTo>
                <a:lnTo>
                  <a:pt x="193" y="38"/>
                </a:lnTo>
                <a:lnTo>
                  <a:pt x="182" y="36"/>
                </a:lnTo>
                <a:lnTo>
                  <a:pt x="177" y="34"/>
                </a:lnTo>
                <a:lnTo>
                  <a:pt x="175" y="34"/>
                </a:lnTo>
                <a:lnTo>
                  <a:pt x="170" y="31"/>
                </a:lnTo>
                <a:lnTo>
                  <a:pt x="167" y="33"/>
                </a:lnTo>
                <a:lnTo>
                  <a:pt x="160" y="37"/>
                </a:lnTo>
                <a:lnTo>
                  <a:pt x="157" y="37"/>
                </a:lnTo>
                <a:lnTo>
                  <a:pt x="153" y="34"/>
                </a:lnTo>
                <a:lnTo>
                  <a:pt x="150" y="33"/>
                </a:lnTo>
                <a:lnTo>
                  <a:pt x="148" y="35"/>
                </a:lnTo>
                <a:lnTo>
                  <a:pt x="143" y="40"/>
                </a:lnTo>
                <a:lnTo>
                  <a:pt x="138" y="43"/>
                </a:lnTo>
                <a:lnTo>
                  <a:pt x="134" y="42"/>
                </a:lnTo>
                <a:lnTo>
                  <a:pt x="128" y="42"/>
                </a:lnTo>
                <a:lnTo>
                  <a:pt x="128" y="45"/>
                </a:lnTo>
                <a:lnTo>
                  <a:pt x="129" y="47"/>
                </a:lnTo>
                <a:lnTo>
                  <a:pt x="132" y="50"/>
                </a:lnTo>
                <a:lnTo>
                  <a:pt x="130" y="53"/>
                </a:lnTo>
                <a:lnTo>
                  <a:pt x="131" y="55"/>
                </a:lnTo>
                <a:lnTo>
                  <a:pt x="133" y="56"/>
                </a:lnTo>
                <a:lnTo>
                  <a:pt x="136" y="55"/>
                </a:lnTo>
                <a:lnTo>
                  <a:pt x="142" y="59"/>
                </a:lnTo>
                <a:lnTo>
                  <a:pt x="145" y="62"/>
                </a:lnTo>
                <a:lnTo>
                  <a:pt x="146" y="66"/>
                </a:lnTo>
                <a:lnTo>
                  <a:pt x="143" y="63"/>
                </a:lnTo>
                <a:lnTo>
                  <a:pt x="140" y="61"/>
                </a:lnTo>
                <a:lnTo>
                  <a:pt x="137" y="60"/>
                </a:lnTo>
                <a:lnTo>
                  <a:pt x="133" y="58"/>
                </a:lnTo>
                <a:lnTo>
                  <a:pt x="130" y="57"/>
                </a:lnTo>
                <a:lnTo>
                  <a:pt x="127" y="59"/>
                </a:lnTo>
                <a:lnTo>
                  <a:pt x="127" y="60"/>
                </a:lnTo>
                <a:lnTo>
                  <a:pt x="130" y="64"/>
                </a:lnTo>
                <a:lnTo>
                  <a:pt x="133" y="66"/>
                </a:lnTo>
                <a:lnTo>
                  <a:pt x="134" y="67"/>
                </a:lnTo>
                <a:lnTo>
                  <a:pt x="136" y="71"/>
                </a:lnTo>
                <a:lnTo>
                  <a:pt x="135" y="72"/>
                </a:lnTo>
                <a:lnTo>
                  <a:pt x="134" y="74"/>
                </a:lnTo>
                <a:lnTo>
                  <a:pt x="130" y="71"/>
                </a:lnTo>
                <a:lnTo>
                  <a:pt x="125" y="63"/>
                </a:lnTo>
                <a:lnTo>
                  <a:pt x="118" y="61"/>
                </a:lnTo>
                <a:lnTo>
                  <a:pt x="116" y="63"/>
                </a:lnTo>
                <a:lnTo>
                  <a:pt x="118" y="67"/>
                </a:lnTo>
                <a:lnTo>
                  <a:pt x="119" y="69"/>
                </a:lnTo>
                <a:lnTo>
                  <a:pt x="125" y="74"/>
                </a:lnTo>
                <a:lnTo>
                  <a:pt x="125" y="75"/>
                </a:lnTo>
                <a:lnTo>
                  <a:pt x="124" y="75"/>
                </a:lnTo>
                <a:lnTo>
                  <a:pt x="117" y="72"/>
                </a:lnTo>
                <a:lnTo>
                  <a:pt x="115" y="68"/>
                </a:lnTo>
                <a:lnTo>
                  <a:pt x="114" y="63"/>
                </a:lnTo>
                <a:lnTo>
                  <a:pt x="107" y="60"/>
                </a:lnTo>
                <a:lnTo>
                  <a:pt x="101" y="56"/>
                </a:lnTo>
                <a:lnTo>
                  <a:pt x="100" y="52"/>
                </a:lnTo>
                <a:lnTo>
                  <a:pt x="101" y="51"/>
                </a:lnTo>
                <a:lnTo>
                  <a:pt x="102" y="48"/>
                </a:lnTo>
                <a:lnTo>
                  <a:pt x="99" y="48"/>
                </a:lnTo>
                <a:lnTo>
                  <a:pt x="96" y="50"/>
                </a:lnTo>
                <a:lnTo>
                  <a:pt x="93" y="52"/>
                </a:lnTo>
                <a:lnTo>
                  <a:pt x="93" y="55"/>
                </a:lnTo>
                <a:lnTo>
                  <a:pt x="93" y="57"/>
                </a:lnTo>
                <a:lnTo>
                  <a:pt x="92" y="61"/>
                </a:lnTo>
                <a:lnTo>
                  <a:pt x="91" y="67"/>
                </a:lnTo>
                <a:lnTo>
                  <a:pt x="92" y="71"/>
                </a:lnTo>
                <a:lnTo>
                  <a:pt x="99" y="80"/>
                </a:lnTo>
                <a:lnTo>
                  <a:pt x="102" y="87"/>
                </a:lnTo>
                <a:lnTo>
                  <a:pt x="104" y="90"/>
                </a:lnTo>
                <a:lnTo>
                  <a:pt x="108" y="93"/>
                </a:lnTo>
                <a:lnTo>
                  <a:pt x="112" y="98"/>
                </a:lnTo>
                <a:lnTo>
                  <a:pt x="113" y="101"/>
                </a:lnTo>
                <a:lnTo>
                  <a:pt x="115" y="105"/>
                </a:lnTo>
                <a:lnTo>
                  <a:pt x="111" y="108"/>
                </a:lnTo>
                <a:lnTo>
                  <a:pt x="109" y="108"/>
                </a:lnTo>
                <a:lnTo>
                  <a:pt x="108" y="107"/>
                </a:lnTo>
                <a:lnTo>
                  <a:pt x="110" y="104"/>
                </a:lnTo>
                <a:lnTo>
                  <a:pt x="109" y="102"/>
                </a:lnTo>
                <a:lnTo>
                  <a:pt x="104" y="99"/>
                </a:lnTo>
                <a:lnTo>
                  <a:pt x="102" y="100"/>
                </a:lnTo>
                <a:lnTo>
                  <a:pt x="99" y="102"/>
                </a:lnTo>
                <a:lnTo>
                  <a:pt x="101" y="106"/>
                </a:lnTo>
                <a:lnTo>
                  <a:pt x="102" y="108"/>
                </a:lnTo>
                <a:lnTo>
                  <a:pt x="103" y="111"/>
                </a:lnTo>
                <a:lnTo>
                  <a:pt x="106" y="111"/>
                </a:lnTo>
                <a:lnTo>
                  <a:pt x="102" y="114"/>
                </a:lnTo>
                <a:lnTo>
                  <a:pt x="98" y="116"/>
                </a:lnTo>
                <a:lnTo>
                  <a:pt x="94" y="116"/>
                </a:lnTo>
                <a:lnTo>
                  <a:pt x="92" y="117"/>
                </a:lnTo>
                <a:lnTo>
                  <a:pt x="91" y="118"/>
                </a:lnTo>
                <a:lnTo>
                  <a:pt x="93" y="118"/>
                </a:lnTo>
                <a:lnTo>
                  <a:pt x="95" y="118"/>
                </a:lnTo>
                <a:lnTo>
                  <a:pt x="97" y="120"/>
                </a:lnTo>
                <a:lnTo>
                  <a:pt x="105" y="123"/>
                </a:lnTo>
                <a:lnTo>
                  <a:pt x="109" y="126"/>
                </a:lnTo>
                <a:lnTo>
                  <a:pt x="112" y="126"/>
                </a:lnTo>
                <a:lnTo>
                  <a:pt x="116" y="131"/>
                </a:lnTo>
                <a:lnTo>
                  <a:pt x="122" y="133"/>
                </a:lnTo>
                <a:lnTo>
                  <a:pt x="126" y="138"/>
                </a:lnTo>
                <a:lnTo>
                  <a:pt x="130" y="139"/>
                </a:lnTo>
                <a:lnTo>
                  <a:pt x="135" y="141"/>
                </a:lnTo>
                <a:lnTo>
                  <a:pt x="136" y="143"/>
                </a:lnTo>
                <a:lnTo>
                  <a:pt x="136" y="146"/>
                </a:lnTo>
                <a:lnTo>
                  <a:pt x="137" y="154"/>
                </a:lnTo>
                <a:lnTo>
                  <a:pt x="137" y="159"/>
                </a:lnTo>
                <a:lnTo>
                  <a:pt x="138" y="161"/>
                </a:lnTo>
                <a:lnTo>
                  <a:pt x="137" y="163"/>
                </a:lnTo>
                <a:lnTo>
                  <a:pt x="136" y="165"/>
                </a:lnTo>
                <a:lnTo>
                  <a:pt x="135" y="165"/>
                </a:lnTo>
                <a:lnTo>
                  <a:pt x="132" y="161"/>
                </a:lnTo>
                <a:lnTo>
                  <a:pt x="127" y="157"/>
                </a:lnTo>
                <a:lnTo>
                  <a:pt x="122" y="152"/>
                </a:lnTo>
                <a:lnTo>
                  <a:pt x="121" y="151"/>
                </a:lnTo>
                <a:lnTo>
                  <a:pt x="120" y="151"/>
                </a:lnTo>
                <a:lnTo>
                  <a:pt x="117" y="152"/>
                </a:lnTo>
                <a:lnTo>
                  <a:pt x="110" y="154"/>
                </a:lnTo>
                <a:lnTo>
                  <a:pt x="107" y="155"/>
                </a:lnTo>
                <a:lnTo>
                  <a:pt x="106" y="156"/>
                </a:lnTo>
                <a:lnTo>
                  <a:pt x="106" y="157"/>
                </a:lnTo>
                <a:lnTo>
                  <a:pt x="107" y="158"/>
                </a:lnTo>
                <a:lnTo>
                  <a:pt x="109" y="160"/>
                </a:lnTo>
                <a:lnTo>
                  <a:pt x="109" y="163"/>
                </a:lnTo>
                <a:lnTo>
                  <a:pt x="111" y="167"/>
                </a:lnTo>
                <a:lnTo>
                  <a:pt x="113" y="168"/>
                </a:lnTo>
                <a:lnTo>
                  <a:pt x="115" y="168"/>
                </a:lnTo>
                <a:lnTo>
                  <a:pt x="117" y="169"/>
                </a:lnTo>
                <a:lnTo>
                  <a:pt x="117" y="170"/>
                </a:lnTo>
                <a:lnTo>
                  <a:pt x="119" y="172"/>
                </a:lnTo>
                <a:lnTo>
                  <a:pt x="120" y="173"/>
                </a:lnTo>
                <a:lnTo>
                  <a:pt x="120" y="174"/>
                </a:lnTo>
                <a:lnTo>
                  <a:pt x="112" y="176"/>
                </a:lnTo>
                <a:lnTo>
                  <a:pt x="111" y="178"/>
                </a:lnTo>
                <a:lnTo>
                  <a:pt x="109" y="178"/>
                </a:lnTo>
                <a:lnTo>
                  <a:pt x="107" y="177"/>
                </a:lnTo>
                <a:lnTo>
                  <a:pt x="107" y="174"/>
                </a:lnTo>
                <a:lnTo>
                  <a:pt x="105" y="172"/>
                </a:lnTo>
                <a:lnTo>
                  <a:pt x="103" y="171"/>
                </a:lnTo>
                <a:lnTo>
                  <a:pt x="100" y="170"/>
                </a:lnTo>
                <a:lnTo>
                  <a:pt x="97" y="168"/>
                </a:lnTo>
                <a:lnTo>
                  <a:pt x="96" y="170"/>
                </a:lnTo>
                <a:lnTo>
                  <a:pt x="97" y="176"/>
                </a:lnTo>
                <a:lnTo>
                  <a:pt x="100" y="180"/>
                </a:lnTo>
                <a:lnTo>
                  <a:pt x="104" y="191"/>
                </a:lnTo>
                <a:lnTo>
                  <a:pt x="106" y="197"/>
                </a:lnTo>
                <a:lnTo>
                  <a:pt x="107" y="200"/>
                </a:lnTo>
                <a:lnTo>
                  <a:pt x="106" y="205"/>
                </a:lnTo>
                <a:lnTo>
                  <a:pt x="108" y="209"/>
                </a:lnTo>
                <a:lnTo>
                  <a:pt x="109" y="213"/>
                </a:lnTo>
                <a:lnTo>
                  <a:pt x="108" y="212"/>
                </a:lnTo>
                <a:lnTo>
                  <a:pt x="106" y="211"/>
                </a:lnTo>
                <a:lnTo>
                  <a:pt x="104" y="209"/>
                </a:lnTo>
                <a:lnTo>
                  <a:pt x="99" y="203"/>
                </a:lnTo>
                <a:lnTo>
                  <a:pt x="98" y="199"/>
                </a:lnTo>
                <a:lnTo>
                  <a:pt x="96" y="199"/>
                </a:lnTo>
                <a:lnTo>
                  <a:pt x="92" y="200"/>
                </a:lnTo>
                <a:lnTo>
                  <a:pt x="88" y="208"/>
                </a:lnTo>
                <a:lnTo>
                  <a:pt x="88" y="213"/>
                </a:lnTo>
                <a:lnTo>
                  <a:pt x="87" y="211"/>
                </a:lnTo>
                <a:lnTo>
                  <a:pt x="85" y="210"/>
                </a:lnTo>
                <a:lnTo>
                  <a:pt x="85" y="205"/>
                </a:lnTo>
                <a:lnTo>
                  <a:pt x="85" y="203"/>
                </a:lnTo>
                <a:lnTo>
                  <a:pt x="80" y="196"/>
                </a:lnTo>
                <a:lnTo>
                  <a:pt x="78" y="195"/>
                </a:lnTo>
                <a:lnTo>
                  <a:pt x="77" y="193"/>
                </a:lnTo>
                <a:lnTo>
                  <a:pt x="76" y="190"/>
                </a:lnTo>
                <a:lnTo>
                  <a:pt x="74" y="190"/>
                </a:lnTo>
                <a:lnTo>
                  <a:pt x="72" y="192"/>
                </a:lnTo>
                <a:lnTo>
                  <a:pt x="71" y="195"/>
                </a:lnTo>
                <a:lnTo>
                  <a:pt x="71" y="199"/>
                </a:lnTo>
                <a:lnTo>
                  <a:pt x="70" y="201"/>
                </a:lnTo>
                <a:lnTo>
                  <a:pt x="65" y="196"/>
                </a:lnTo>
                <a:lnTo>
                  <a:pt x="60" y="188"/>
                </a:lnTo>
                <a:lnTo>
                  <a:pt x="60" y="183"/>
                </a:lnTo>
                <a:lnTo>
                  <a:pt x="64" y="179"/>
                </a:lnTo>
                <a:lnTo>
                  <a:pt x="63" y="176"/>
                </a:lnTo>
                <a:lnTo>
                  <a:pt x="60" y="170"/>
                </a:lnTo>
                <a:lnTo>
                  <a:pt x="55" y="166"/>
                </a:lnTo>
                <a:lnTo>
                  <a:pt x="52" y="165"/>
                </a:lnTo>
                <a:lnTo>
                  <a:pt x="51" y="161"/>
                </a:lnTo>
                <a:lnTo>
                  <a:pt x="48" y="159"/>
                </a:lnTo>
                <a:lnTo>
                  <a:pt x="46" y="158"/>
                </a:lnTo>
                <a:lnTo>
                  <a:pt x="46" y="156"/>
                </a:lnTo>
                <a:lnTo>
                  <a:pt x="47" y="155"/>
                </a:lnTo>
                <a:lnTo>
                  <a:pt x="52" y="151"/>
                </a:lnTo>
                <a:lnTo>
                  <a:pt x="55" y="144"/>
                </a:lnTo>
                <a:lnTo>
                  <a:pt x="56" y="144"/>
                </a:lnTo>
                <a:lnTo>
                  <a:pt x="59" y="145"/>
                </a:lnTo>
                <a:lnTo>
                  <a:pt x="63" y="145"/>
                </a:lnTo>
                <a:lnTo>
                  <a:pt x="65" y="141"/>
                </a:lnTo>
                <a:lnTo>
                  <a:pt x="68" y="139"/>
                </a:lnTo>
                <a:lnTo>
                  <a:pt x="72" y="139"/>
                </a:lnTo>
                <a:lnTo>
                  <a:pt x="81" y="145"/>
                </a:lnTo>
                <a:lnTo>
                  <a:pt x="91" y="148"/>
                </a:lnTo>
                <a:lnTo>
                  <a:pt x="95" y="150"/>
                </a:lnTo>
                <a:lnTo>
                  <a:pt x="98" y="153"/>
                </a:lnTo>
                <a:lnTo>
                  <a:pt x="100" y="153"/>
                </a:lnTo>
                <a:lnTo>
                  <a:pt x="102" y="154"/>
                </a:lnTo>
                <a:lnTo>
                  <a:pt x="102" y="152"/>
                </a:lnTo>
                <a:lnTo>
                  <a:pt x="101" y="150"/>
                </a:lnTo>
                <a:lnTo>
                  <a:pt x="103" y="149"/>
                </a:lnTo>
                <a:lnTo>
                  <a:pt x="108" y="149"/>
                </a:lnTo>
                <a:lnTo>
                  <a:pt x="109" y="148"/>
                </a:lnTo>
                <a:lnTo>
                  <a:pt x="110" y="147"/>
                </a:lnTo>
                <a:lnTo>
                  <a:pt x="109" y="145"/>
                </a:lnTo>
                <a:lnTo>
                  <a:pt x="107" y="144"/>
                </a:lnTo>
                <a:lnTo>
                  <a:pt x="106" y="144"/>
                </a:lnTo>
                <a:lnTo>
                  <a:pt x="104" y="144"/>
                </a:lnTo>
                <a:lnTo>
                  <a:pt x="102" y="144"/>
                </a:lnTo>
                <a:lnTo>
                  <a:pt x="99" y="143"/>
                </a:lnTo>
                <a:lnTo>
                  <a:pt x="98" y="142"/>
                </a:lnTo>
                <a:lnTo>
                  <a:pt x="97" y="141"/>
                </a:lnTo>
                <a:lnTo>
                  <a:pt x="91" y="138"/>
                </a:lnTo>
                <a:lnTo>
                  <a:pt x="86" y="135"/>
                </a:lnTo>
                <a:lnTo>
                  <a:pt x="85" y="137"/>
                </a:lnTo>
                <a:lnTo>
                  <a:pt x="83" y="138"/>
                </a:lnTo>
                <a:lnTo>
                  <a:pt x="80" y="138"/>
                </a:lnTo>
                <a:lnTo>
                  <a:pt x="72" y="136"/>
                </a:lnTo>
                <a:lnTo>
                  <a:pt x="67" y="137"/>
                </a:lnTo>
                <a:lnTo>
                  <a:pt x="64" y="138"/>
                </a:lnTo>
                <a:lnTo>
                  <a:pt x="62" y="138"/>
                </a:lnTo>
                <a:lnTo>
                  <a:pt x="60" y="139"/>
                </a:lnTo>
                <a:lnTo>
                  <a:pt x="57" y="139"/>
                </a:lnTo>
                <a:lnTo>
                  <a:pt x="54" y="136"/>
                </a:lnTo>
                <a:lnTo>
                  <a:pt x="53" y="133"/>
                </a:lnTo>
                <a:lnTo>
                  <a:pt x="52" y="133"/>
                </a:lnTo>
                <a:lnTo>
                  <a:pt x="52" y="135"/>
                </a:lnTo>
                <a:lnTo>
                  <a:pt x="52" y="137"/>
                </a:lnTo>
                <a:lnTo>
                  <a:pt x="48" y="138"/>
                </a:lnTo>
                <a:lnTo>
                  <a:pt x="46" y="137"/>
                </a:lnTo>
                <a:lnTo>
                  <a:pt x="44" y="132"/>
                </a:lnTo>
                <a:lnTo>
                  <a:pt x="42" y="126"/>
                </a:lnTo>
                <a:lnTo>
                  <a:pt x="38" y="121"/>
                </a:lnTo>
                <a:lnTo>
                  <a:pt x="35" y="120"/>
                </a:lnTo>
                <a:lnTo>
                  <a:pt x="35" y="117"/>
                </a:lnTo>
                <a:lnTo>
                  <a:pt x="35" y="115"/>
                </a:lnTo>
                <a:lnTo>
                  <a:pt x="39" y="115"/>
                </a:lnTo>
                <a:lnTo>
                  <a:pt x="44" y="117"/>
                </a:lnTo>
                <a:lnTo>
                  <a:pt x="46" y="116"/>
                </a:lnTo>
                <a:lnTo>
                  <a:pt x="47" y="115"/>
                </a:lnTo>
                <a:lnTo>
                  <a:pt x="47" y="113"/>
                </a:lnTo>
                <a:lnTo>
                  <a:pt x="46" y="111"/>
                </a:lnTo>
                <a:lnTo>
                  <a:pt x="44" y="111"/>
                </a:lnTo>
                <a:lnTo>
                  <a:pt x="43" y="111"/>
                </a:lnTo>
                <a:lnTo>
                  <a:pt x="40" y="111"/>
                </a:lnTo>
                <a:lnTo>
                  <a:pt x="35" y="112"/>
                </a:lnTo>
                <a:lnTo>
                  <a:pt x="33" y="111"/>
                </a:lnTo>
                <a:lnTo>
                  <a:pt x="32" y="110"/>
                </a:lnTo>
                <a:lnTo>
                  <a:pt x="29" y="106"/>
                </a:lnTo>
                <a:lnTo>
                  <a:pt x="25" y="102"/>
                </a:lnTo>
                <a:lnTo>
                  <a:pt x="20" y="99"/>
                </a:lnTo>
                <a:lnTo>
                  <a:pt x="17" y="90"/>
                </a:lnTo>
                <a:lnTo>
                  <a:pt x="14" y="87"/>
                </a:lnTo>
                <a:lnTo>
                  <a:pt x="11" y="84"/>
                </a:lnTo>
                <a:lnTo>
                  <a:pt x="12" y="84"/>
                </a:lnTo>
                <a:lnTo>
                  <a:pt x="13" y="84"/>
                </a:lnTo>
                <a:lnTo>
                  <a:pt x="15" y="86"/>
                </a:lnTo>
                <a:lnTo>
                  <a:pt x="17" y="86"/>
                </a:lnTo>
                <a:lnTo>
                  <a:pt x="19" y="85"/>
                </a:lnTo>
                <a:lnTo>
                  <a:pt x="19" y="84"/>
                </a:lnTo>
                <a:lnTo>
                  <a:pt x="20" y="83"/>
                </a:lnTo>
                <a:lnTo>
                  <a:pt x="20" y="81"/>
                </a:lnTo>
                <a:lnTo>
                  <a:pt x="20" y="80"/>
                </a:lnTo>
                <a:lnTo>
                  <a:pt x="22" y="80"/>
                </a:lnTo>
                <a:lnTo>
                  <a:pt x="23" y="80"/>
                </a:lnTo>
                <a:lnTo>
                  <a:pt x="23" y="78"/>
                </a:lnTo>
                <a:lnTo>
                  <a:pt x="22" y="76"/>
                </a:lnTo>
                <a:lnTo>
                  <a:pt x="21" y="74"/>
                </a:lnTo>
                <a:lnTo>
                  <a:pt x="21" y="73"/>
                </a:lnTo>
                <a:lnTo>
                  <a:pt x="21" y="72"/>
                </a:lnTo>
                <a:lnTo>
                  <a:pt x="23" y="71"/>
                </a:lnTo>
                <a:lnTo>
                  <a:pt x="24" y="70"/>
                </a:lnTo>
                <a:lnTo>
                  <a:pt x="25" y="69"/>
                </a:lnTo>
                <a:lnTo>
                  <a:pt x="27" y="69"/>
                </a:lnTo>
                <a:lnTo>
                  <a:pt x="30" y="69"/>
                </a:lnTo>
                <a:lnTo>
                  <a:pt x="31" y="67"/>
                </a:lnTo>
                <a:lnTo>
                  <a:pt x="32" y="66"/>
                </a:lnTo>
                <a:lnTo>
                  <a:pt x="33" y="62"/>
                </a:lnTo>
                <a:lnTo>
                  <a:pt x="33" y="60"/>
                </a:lnTo>
                <a:lnTo>
                  <a:pt x="34" y="58"/>
                </a:lnTo>
                <a:lnTo>
                  <a:pt x="35" y="56"/>
                </a:lnTo>
                <a:lnTo>
                  <a:pt x="36" y="54"/>
                </a:lnTo>
                <a:lnTo>
                  <a:pt x="38" y="53"/>
                </a:lnTo>
                <a:lnTo>
                  <a:pt x="41" y="52"/>
                </a:lnTo>
                <a:lnTo>
                  <a:pt x="42" y="49"/>
                </a:lnTo>
                <a:lnTo>
                  <a:pt x="43" y="47"/>
                </a:lnTo>
                <a:lnTo>
                  <a:pt x="43" y="45"/>
                </a:lnTo>
                <a:lnTo>
                  <a:pt x="42" y="43"/>
                </a:lnTo>
                <a:lnTo>
                  <a:pt x="41" y="40"/>
                </a:lnTo>
                <a:lnTo>
                  <a:pt x="41" y="37"/>
                </a:lnTo>
                <a:lnTo>
                  <a:pt x="45" y="37"/>
                </a:lnTo>
                <a:lnTo>
                  <a:pt x="47" y="37"/>
                </a:lnTo>
                <a:lnTo>
                  <a:pt x="52" y="37"/>
                </a:lnTo>
                <a:lnTo>
                  <a:pt x="55" y="35"/>
                </a:lnTo>
                <a:lnTo>
                  <a:pt x="56" y="35"/>
                </a:lnTo>
                <a:lnTo>
                  <a:pt x="60" y="37"/>
                </a:lnTo>
                <a:lnTo>
                  <a:pt x="62" y="35"/>
                </a:lnTo>
                <a:lnTo>
                  <a:pt x="66" y="33"/>
                </a:lnTo>
                <a:lnTo>
                  <a:pt x="71" y="27"/>
                </a:lnTo>
                <a:lnTo>
                  <a:pt x="73" y="26"/>
                </a:lnTo>
                <a:lnTo>
                  <a:pt x="78" y="25"/>
                </a:lnTo>
                <a:lnTo>
                  <a:pt x="79" y="25"/>
                </a:lnTo>
                <a:lnTo>
                  <a:pt x="81" y="25"/>
                </a:lnTo>
                <a:lnTo>
                  <a:pt x="86" y="26"/>
                </a:lnTo>
                <a:lnTo>
                  <a:pt x="89" y="26"/>
                </a:lnTo>
                <a:lnTo>
                  <a:pt x="92" y="25"/>
                </a:lnTo>
                <a:lnTo>
                  <a:pt x="96" y="24"/>
                </a:lnTo>
                <a:lnTo>
                  <a:pt x="97" y="18"/>
                </a:lnTo>
                <a:lnTo>
                  <a:pt x="98" y="17"/>
                </a:lnTo>
                <a:lnTo>
                  <a:pt x="100" y="17"/>
                </a:lnTo>
                <a:lnTo>
                  <a:pt x="102" y="17"/>
                </a:lnTo>
                <a:lnTo>
                  <a:pt x="105" y="18"/>
                </a:lnTo>
                <a:lnTo>
                  <a:pt x="109" y="18"/>
                </a:lnTo>
                <a:lnTo>
                  <a:pt x="112" y="15"/>
                </a:lnTo>
                <a:lnTo>
                  <a:pt x="116" y="15"/>
                </a:lnTo>
                <a:lnTo>
                  <a:pt x="118" y="15"/>
                </a:lnTo>
                <a:lnTo>
                  <a:pt x="121" y="15"/>
                </a:lnTo>
                <a:lnTo>
                  <a:pt x="124" y="15"/>
                </a:lnTo>
                <a:lnTo>
                  <a:pt x="128" y="14"/>
                </a:lnTo>
                <a:lnTo>
                  <a:pt x="132" y="12"/>
                </a:lnTo>
                <a:lnTo>
                  <a:pt x="135" y="12"/>
                </a:lnTo>
                <a:lnTo>
                  <a:pt x="136" y="12"/>
                </a:lnTo>
                <a:lnTo>
                  <a:pt x="137" y="12"/>
                </a:lnTo>
                <a:lnTo>
                  <a:pt x="137" y="9"/>
                </a:lnTo>
                <a:lnTo>
                  <a:pt x="143" y="9"/>
                </a:lnTo>
                <a:lnTo>
                  <a:pt x="145" y="9"/>
                </a:lnTo>
                <a:lnTo>
                  <a:pt x="148" y="10"/>
                </a:lnTo>
                <a:lnTo>
                  <a:pt x="151" y="8"/>
                </a:lnTo>
                <a:lnTo>
                  <a:pt x="152" y="8"/>
                </a:lnTo>
                <a:lnTo>
                  <a:pt x="153" y="12"/>
                </a:lnTo>
                <a:lnTo>
                  <a:pt x="154" y="13"/>
                </a:lnTo>
                <a:lnTo>
                  <a:pt x="156" y="14"/>
                </a:lnTo>
                <a:lnTo>
                  <a:pt x="160" y="16"/>
                </a:lnTo>
                <a:lnTo>
                  <a:pt x="160" y="16"/>
                </a:lnTo>
                <a:lnTo>
                  <a:pt x="162" y="15"/>
                </a:lnTo>
                <a:lnTo>
                  <a:pt x="167" y="16"/>
                </a:lnTo>
                <a:lnTo>
                  <a:pt x="171" y="18"/>
                </a:lnTo>
                <a:lnTo>
                  <a:pt x="175" y="21"/>
                </a:lnTo>
                <a:lnTo>
                  <a:pt x="179" y="20"/>
                </a:lnTo>
                <a:lnTo>
                  <a:pt x="183" y="19"/>
                </a:lnTo>
                <a:lnTo>
                  <a:pt x="186" y="18"/>
                </a:lnTo>
                <a:lnTo>
                  <a:pt x="189" y="18"/>
                </a:lnTo>
                <a:lnTo>
                  <a:pt x="191" y="18"/>
                </a:lnTo>
                <a:lnTo>
                  <a:pt x="196" y="18"/>
                </a:lnTo>
                <a:lnTo>
                  <a:pt x="200" y="17"/>
                </a:lnTo>
                <a:lnTo>
                  <a:pt x="202" y="15"/>
                </a:lnTo>
                <a:lnTo>
                  <a:pt x="203" y="13"/>
                </a:lnTo>
                <a:lnTo>
                  <a:pt x="202" y="10"/>
                </a:lnTo>
                <a:lnTo>
                  <a:pt x="201" y="6"/>
                </a:lnTo>
                <a:lnTo>
                  <a:pt x="200" y="5"/>
                </a:lnTo>
                <a:lnTo>
                  <a:pt x="200" y="3"/>
                </a:lnTo>
                <a:lnTo>
                  <a:pt x="201" y="2"/>
                </a:lnTo>
                <a:lnTo>
                  <a:pt x="201" y="1"/>
                </a:lnTo>
                <a:lnTo>
                  <a:pt x="204" y="0"/>
                </a:lnTo>
                <a:lnTo>
                  <a:pt x="208" y="2"/>
                </a:lnTo>
                <a:close/>
                <a:moveTo>
                  <a:pt x="160" y="47"/>
                </a:moveTo>
                <a:lnTo>
                  <a:pt x="160" y="47"/>
                </a:lnTo>
                <a:lnTo>
                  <a:pt x="156" y="48"/>
                </a:lnTo>
                <a:lnTo>
                  <a:pt x="152" y="46"/>
                </a:lnTo>
                <a:lnTo>
                  <a:pt x="152" y="44"/>
                </a:lnTo>
                <a:lnTo>
                  <a:pt x="154" y="41"/>
                </a:lnTo>
                <a:lnTo>
                  <a:pt x="155" y="40"/>
                </a:lnTo>
                <a:lnTo>
                  <a:pt x="158" y="40"/>
                </a:lnTo>
                <a:lnTo>
                  <a:pt x="160" y="42"/>
                </a:lnTo>
                <a:lnTo>
                  <a:pt x="160" y="43"/>
                </a:lnTo>
                <a:lnTo>
                  <a:pt x="159" y="45"/>
                </a:lnTo>
                <a:lnTo>
                  <a:pt x="160" y="47"/>
                </a:lnTo>
                <a:close/>
                <a:moveTo>
                  <a:pt x="188" y="55"/>
                </a:moveTo>
                <a:lnTo>
                  <a:pt x="188" y="55"/>
                </a:lnTo>
                <a:lnTo>
                  <a:pt x="185" y="56"/>
                </a:lnTo>
                <a:lnTo>
                  <a:pt x="181" y="52"/>
                </a:lnTo>
                <a:lnTo>
                  <a:pt x="184" y="51"/>
                </a:lnTo>
                <a:lnTo>
                  <a:pt x="186" y="52"/>
                </a:lnTo>
                <a:lnTo>
                  <a:pt x="187" y="53"/>
                </a:lnTo>
                <a:lnTo>
                  <a:pt x="188" y="55"/>
                </a:lnTo>
                <a:close/>
                <a:moveTo>
                  <a:pt x="180" y="73"/>
                </a:moveTo>
                <a:lnTo>
                  <a:pt x="180" y="73"/>
                </a:lnTo>
                <a:lnTo>
                  <a:pt x="179" y="74"/>
                </a:lnTo>
                <a:lnTo>
                  <a:pt x="178" y="76"/>
                </a:lnTo>
                <a:lnTo>
                  <a:pt x="178" y="80"/>
                </a:lnTo>
                <a:lnTo>
                  <a:pt x="176" y="80"/>
                </a:lnTo>
                <a:lnTo>
                  <a:pt x="175" y="79"/>
                </a:lnTo>
                <a:lnTo>
                  <a:pt x="175" y="78"/>
                </a:lnTo>
                <a:lnTo>
                  <a:pt x="174" y="76"/>
                </a:lnTo>
                <a:lnTo>
                  <a:pt x="174" y="76"/>
                </a:lnTo>
                <a:lnTo>
                  <a:pt x="173" y="78"/>
                </a:lnTo>
                <a:lnTo>
                  <a:pt x="172" y="79"/>
                </a:lnTo>
                <a:lnTo>
                  <a:pt x="171" y="79"/>
                </a:lnTo>
                <a:lnTo>
                  <a:pt x="169" y="78"/>
                </a:lnTo>
                <a:lnTo>
                  <a:pt x="169" y="76"/>
                </a:lnTo>
                <a:lnTo>
                  <a:pt x="168" y="73"/>
                </a:lnTo>
                <a:lnTo>
                  <a:pt x="169" y="72"/>
                </a:lnTo>
                <a:lnTo>
                  <a:pt x="174" y="72"/>
                </a:lnTo>
                <a:lnTo>
                  <a:pt x="176" y="74"/>
                </a:lnTo>
                <a:lnTo>
                  <a:pt x="178" y="73"/>
                </a:lnTo>
                <a:lnTo>
                  <a:pt x="178" y="71"/>
                </a:lnTo>
                <a:lnTo>
                  <a:pt x="181" y="71"/>
                </a:lnTo>
                <a:lnTo>
                  <a:pt x="180" y="73"/>
                </a:lnTo>
                <a:close/>
                <a:moveTo>
                  <a:pt x="13" y="95"/>
                </a:moveTo>
                <a:lnTo>
                  <a:pt x="13" y="95"/>
                </a:lnTo>
                <a:lnTo>
                  <a:pt x="14" y="97"/>
                </a:lnTo>
                <a:lnTo>
                  <a:pt x="10" y="96"/>
                </a:lnTo>
                <a:lnTo>
                  <a:pt x="7" y="94"/>
                </a:lnTo>
                <a:lnTo>
                  <a:pt x="5" y="89"/>
                </a:lnTo>
                <a:lnTo>
                  <a:pt x="0" y="83"/>
                </a:lnTo>
                <a:lnTo>
                  <a:pt x="0" y="82"/>
                </a:lnTo>
                <a:lnTo>
                  <a:pt x="2" y="80"/>
                </a:lnTo>
                <a:lnTo>
                  <a:pt x="6" y="79"/>
                </a:lnTo>
                <a:lnTo>
                  <a:pt x="7" y="80"/>
                </a:lnTo>
                <a:lnTo>
                  <a:pt x="8" y="81"/>
                </a:lnTo>
                <a:lnTo>
                  <a:pt x="9" y="82"/>
                </a:lnTo>
                <a:lnTo>
                  <a:pt x="7" y="85"/>
                </a:lnTo>
                <a:lnTo>
                  <a:pt x="6" y="86"/>
                </a:lnTo>
                <a:lnTo>
                  <a:pt x="8" y="88"/>
                </a:lnTo>
                <a:lnTo>
                  <a:pt x="8" y="88"/>
                </a:lnTo>
                <a:lnTo>
                  <a:pt x="9" y="92"/>
                </a:lnTo>
                <a:lnTo>
                  <a:pt x="9" y="93"/>
                </a:lnTo>
                <a:lnTo>
                  <a:pt x="12" y="95"/>
                </a:lnTo>
                <a:lnTo>
                  <a:pt x="13" y="95"/>
                </a:lnTo>
                <a:close/>
                <a:moveTo>
                  <a:pt x="211" y="99"/>
                </a:moveTo>
                <a:lnTo>
                  <a:pt x="211" y="99"/>
                </a:lnTo>
                <a:lnTo>
                  <a:pt x="210" y="102"/>
                </a:lnTo>
                <a:lnTo>
                  <a:pt x="214" y="105"/>
                </a:lnTo>
                <a:lnTo>
                  <a:pt x="216" y="108"/>
                </a:lnTo>
                <a:lnTo>
                  <a:pt x="216" y="110"/>
                </a:lnTo>
                <a:lnTo>
                  <a:pt x="216" y="111"/>
                </a:lnTo>
                <a:lnTo>
                  <a:pt x="214" y="110"/>
                </a:lnTo>
                <a:lnTo>
                  <a:pt x="213" y="109"/>
                </a:lnTo>
                <a:lnTo>
                  <a:pt x="214" y="111"/>
                </a:lnTo>
                <a:lnTo>
                  <a:pt x="215" y="113"/>
                </a:lnTo>
                <a:lnTo>
                  <a:pt x="213" y="113"/>
                </a:lnTo>
                <a:lnTo>
                  <a:pt x="210" y="113"/>
                </a:lnTo>
                <a:lnTo>
                  <a:pt x="203" y="111"/>
                </a:lnTo>
                <a:lnTo>
                  <a:pt x="201" y="109"/>
                </a:lnTo>
                <a:lnTo>
                  <a:pt x="206" y="106"/>
                </a:lnTo>
                <a:lnTo>
                  <a:pt x="206" y="104"/>
                </a:lnTo>
                <a:lnTo>
                  <a:pt x="203" y="105"/>
                </a:lnTo>
                <a:lnTo>
                  <a:pt x="200" y="109"/>
                </a:lnTo>
                <a:lnTo>
                  <a:pt x="195" y="107"/>
                </a:lnTo>
                <a:lnTo>
                  <a:pt x="193" y="105"/>
                </a:lnTo>
                <a:lnTo>
                  <a:pt x="193" y="104"/>
                </a:lnTo>
                <a:lnTo>
                  <a:pt x="195" y="101"/>
                </a:lnTo>
                <a:lnTo>
                  <a:pt x="199" y="101"/>
                </a:lnTo>
                <a:lnTo>
                  <a:pt x="201" y="100"/>
                </a:lnTo>
                <a:lnTo>
                  <a:pt x="203" y="99"/>
                </a:lnTo>
                <a:lnTo>
                  <a:pt x="203" y="97"/>
                </a:lnTo>
                <a:lnTo>
                  <a:pt x="209" y="97"/>
                </a:lnTo>
                <a:lnTo>
                  <a:pt x="211" y="99"/>
                </a:lnTo>
                <a:close/>
                <a:moveTo>
                  <a:pt x="132" y="106"/>
                </a:moveTo>
                <a:lnTo>
                  <a:pt x="132" y="106"/>
                </a:lnTo>
                <a:lnTo>
                  <a:pt x="131" y="107"/>
                </a:lnTo>
                <a:lnTo>
                  <a:pt x="132" y="103"/>
                </a:lnTo>
                <a:lnTo>
                  <a:pt x="135" y="102"/>
                </a:lnTo>
                <a:lnTo>
                  <a:pt x="134" y="104"/>
                </a:lnTo>
                <a:lnTo>
                  <a:pt x="132" y="106"/>
                </a:lnTo>
                <a:close/>
                <a:moveTo>
                  <a:pt x="129" y="108"/>
                </a:moveTo>
                <a:lnTo>
                  <a:pt x="129" y="108"/>
                </a:lnTo>
                <a:lnTo>
                  <a:pt x="127" y="109"/>
                </a:lnTo>
                <a:lnTo>
                  <a:pt x="125" y="109"/>
                </a:lnTo>
                <a:lnTo>
                  <a:pt x="123" y="104"/>
                </a:lnTo>
                <a:lnTo>
                  <a:pt x="129" y="108"/>
                </a:lnTo>
                <a:close/>
                <a:moveTo>
                  <a:pt x="117" y="114"/>
                </a:moveTo>
                <a:lnTo>
                  <a:pt x="117" y="114"/>
                </a:lnTo>
                <a:lnTo>
                  <a:pt x="119" y="118"/>
                </a:lnTo>
                <a:lnTo>
                  <a:pt x="121" y="120"/>
                </a:lnTo>
                <a:lnTo>
                  <a:pt x="124" y="122"/>
                </a:lnTo>
                <a:lnTo>
                  <a:pt x="126" y="122"/>
                </a:lnTo>
                <a:lnTo>
                  <a:pt x="132" y="125"/>
                </a:lnTo>
                <a:lnTo>
                  <a:pt x="139" y="125"/>
                </a:lnTo>
                <a:lnTo>
                  <a:pt x="139" y="126"/>
                </a:lnTo>
                <a:lnTo>
                  <a:pt x="140" y="129"/>
                </a:lnTo>
                <a:lnTo>
                  <a:pt x="142" y="131"/>
                </a:lnTo>
                <a:lnTo>
                  <a:pt x="142" y="132"/>
                </a:lnTo>
                <a:lnTo>
                  <a:pt x="141" y="134"/>
                </a:lnTo>
                <a:lnTo>
                  <a:pt x="142" y="139"/>
                </a:lnTo>
                <a:lnTo>
                  <a:pt x="144" y="143"/>
                </a:lnTo>
                <a:lnTo>
                  <a:pt x="147" y="146"/>
                </a:lnTo>
                <a:lnTo>
                  <a:pt x="150" y="146"/>
                </a:lnTo>
                <a:lnTo>
                  <a:pt x="153" y="146"/>
                </a:lnTo>
                <a:lnTo>
                  <a:pt x="154" y="147"/>
                </a:lnTo>
                <a:lnTo>
                  <a:pt x="154" y="151"/>
                </a:lnTo>
                <a:lnTo>
                  <a:pt x="152" y="153"/>
                </a:lnTo>
                <a:lnTo>
                  <a:pt x="151" y="153"/>
                </a:lnTo>
                <a:lnTo>
                  <a:pt x="150" y="153"/>
                </a:lnTo>
                <a:lnTo>
                  <a:pt x="149" y="152"/>
                </a:lnTo>
                <a:lnTo>
                  <a:pt x="148" y="151"/>
                </a:lnTo>
                <a:lnTo>
                  <a:pt x="147" y="151"/>
                </a:lnTo>
                <a:lnTo>
                  <a:pt x="145" y="150"/>
                </a:lnTo>
                <a:lnTo>
                  <a:pt x="142" y="147"/>
                </a:lnTo>
                <a:lnTo>
                  <a:pt x="141" y="146"/>
                </a:lnTo>
                <a:lnTo>
                  <a:pt x="141" y="144"/>
                </a:lnTo>
                <a:lnTo>
                  <a:pt x="140" y="142"/>
                </a:lnTo>
                <a:lnTo>
                  <a:pt x="139" y="140"/>
                </a:lnTo>
                <a:lnTo>
                  <a:pt x="137" y="139"/>
                </a:lnTo>
                <a:lnTo>
                  <a:pt x="137" y="137"/>
                </a:lnTo>
                <a:lnTo>
                  <a:pt x="137" y="137"/>
                </a:lnTo>
                <a:lnTo>
                  <a:pt x="132" y="136"/>
                </a:lnTo>
                <a:lnTo>
                  <a:pt x="128" y="136"/>
                </a:lnTo>
                <a:lnTo>
                  <a:pt x="125" y="135"/>
                </a:lnTo>
                <a:lnTo>
                  <a:pt x="124" y="130"/>
                </a:lnTo>
                <a:lnTo>
                  <a:pt x="122" y="129"/>
                </a:lnTo>
                <a:lnTo>
                  <a:pt x="120" y="128"/>
                </a:lnTo>
                <a:lnTo>
                  <a:pt x="119" y="126"/>
                </a:lnTo>
                <a:lnTo>
                  <a:pt x="116" y="123"/>
                </a:lnTo>
                <a:lnTo>
                  <a:pt x="112" y="120"/>
                </a:lnTo>
                <a:lnTo>
                  <a:pt x="109" y="119"/>
                </a:lnTo>
                <a:lnTo>
                  <a:pt x="105" y="117"/>
                </a:lnTo>
                <a:lnTo>
                  <a:pt x="102" y="119"/>
                </a:lnTo>
                <a:lnTo>
                  <a:pt x="101" y="118"/>
                </a:lnTo>
                <a:lnTo>
                  <a:pt x="100" y="118"/>
                </a:lnTo>
                <a:lnTo>
                  <a:pt x="104" y="116"/>
                </a:lnTo>
                <a:lnTo>
                  <a:pt x="109" y="112"/>
                </a:lnTo>
                <a:lnTo>
                  <a:pt x="112" y="111"/>
                </a:lnTo>
                <a:lnTo>
                  <a:pt x="114" y="111"/>
                </a:lnTo>
                <a:lnTo>
                  <a:pt x="117" y="114"/>
                </a:lnTo>
                <a:close/>
                <a:moveTo>
                  <a:pt x="157" y="120"/>
                </a:moveTo>
                <a:lnTo>
                  <a:pt x="157" y="120"/>
                </a:lnTo>
                <a:lnTo>
                  <a:pt x="153" y="121"/>
                </a:lnTo>
                <a:lnTo>
                  <a:pt x="152" y="121"/>
                </a:lnTo>
                <a:lnTo>
                  <a:pt x="153" y="120"/>
                </a:lnTo>
                <a:lnTo>
                  <a:pt x="153" y="119"/>
                </a:lnTo>
                <a:lnTo>
                  <a:pt x="150" y="117"/>
                </a:lnTo>
                <a:lnTo>
                  <a:pt x="150" y="114"/>
                </a:lnTo>
                <a:lnTo>
                  <a:pt x="151" y="113"/>
                </a:lnTo>
                <a:lnTo>
                  <a:pt x="153" y="115"/>
                </a:lnTo>
                <a:lnTo>
                  <a:pt x="154" y="117"/>
                </a:lnTo>
                <a:lnTo>
                  <a:pt x="157" y="120"/>
                </a:lnTo>
                <a:close/>
                <a:moveTo>
                  <a:pt x="32" y="128"/>
                </a:moveTo>
                <a:lnTo>
                  <a:pt x="32" y="128"/>
                </a:lnTo>
                <a:lnTo>
                  <a:pt x="31" y="128"/>
                </a:lnTo>
                <a:lnTo>
                  <a:pt x="30" y="128"/>
                </a:lnTo>
                <a:lnTo>
                  <a:pt x="29" y="128"/>
                </a:lnTo>
                <a:lnTo>
                  <a:pt x="28" y="129"/>
                </a:lnTo>
                <a:lnTo>
                  <a:pt x="28" y="126"/>
                </a:lnTo>
                <a:lnTo>
                  <a:pt x="29" y="122"/>
                </a:lnTo>
                <a:lnTo>
                  <a:pt x="31" y="120"/>
                </a:lnTo>
                <a:lnTo>
                  <a:pt x="32" y="119"/>
                </a:lnTo>
                <a:lnTo>
                  <a:pt x="33" y="120"/>
                </a:lnTo>
                <a:lnTo>
                  <a:pt x="33" y="127"/>
                </a:lnTo>
                <a:lnTo>
                  <a:pt x="32" y="128"/>
                </a:lnTo>
                <a:close/>
                <a:moveTo>
                  <a:pt x="201" y="143"/>
                </a:moveTo>
                <a:lnTo>
                  <a:pt x="201" y="143"/>
                </a:lnTo>
                <a:lnTo>
                  <a:pt x="198" y="146"/>
                </a:lnTo>
                <a:lnTo>
                  <a:pt x="194" y="142"/>
                </a:lnTo>
                <a:lnTo>
                  <a:pt x="194" y="141"/>
                </a:lnTo>
                <a:lnTo>
                  <a:pt x="196" y="140"/>
                </a:lnTo>
                <a:lnTo>
                  <a:pt x="198" y="138"/>
                </a:lnTo>
                <a:lnTo>
                  <a:pt x="197" y="136"/>
                </a:lnTo>
                <a:lnTo>
                  <a:pt x="193" y="132"/>
                </a:lnTo>
                <a:lnTo>
                  <a:pt x="193" y="129"/>
                </a:lnTo>
                <a:lnTo>
                  <a:pt x="198" y="128"/>
                </a:lnTo>
                <a:lnTo>
                  <a:pt x="201" y="130"/>
                </a:lnTo>
                <a:lnTo>
                  <a:pt x="203" y="131"/>
                </a:lnTo>
                <a:lnTo>
                  <a:pt x="202" y="133"/>
                </a:lnTo>
                <a:lnTo>
                  <a:pt x="203" y="134"/>
                </a:lnTo>
                <a:lnTo>
                  <a:pt x="203" y="140"/>
                </a:lnTo>
                <a:lnTo>
                  <a:pt x="201" y="141"/>
                </a:lnTo>
                <a:lnTo>
                  <a:pt x="201" y="143"/>
                </a:lnTo>
                <a:lnTo>
                  <a:pt x="201" y="143"/>
                </a:lnTo>
                <a:close/>
                <a:moveTo>
                  <a:pt x="34" y="139"/>
                </a:moveTo>
                <a:lnTo>
                  <a:pt x="34" y="139"/>
                </a:lnTo>
                <a:lnTo>
                  <a:pt x="33" y="139"/>
                </a:lnTo>
                <a:lnTo>
                  <a:pt x="31" y="136"/>
                </a:lnTo>
                <a:lnTo>
                  <a:pt x="30" y="133"/>
                </a:lnTo>
                <a:lnTo>
                  <a:pt x="31" y="133"/>
                </a:lnTo>
                <a:lnTo>
                  <a:pt x="32" y="133"/>
                </a:lnTo>
                <a:lnTo>
                  <a:pt x="33" y="134"/>
                </a:lnTo>
                <a:lnTo>
                  <a:pt x="33" y="135"/>
                </a:lnTo>
                <a:lnTo>
                  <a:pt x="33" y="136"/>
                </a:lnTo>
                <a:lnTo>
                  <a:pt x="34" y="138"/>
                </a:lnTo>
                <a:lnTo>
                  <a:pt x="34" y="139"/>
                </a:lnTo>
                <a:close/>
                <a:moveTo>
                  <a:pt x="30" y="137"/>
                </a:moveTo>
                <a:lnTo>
                  <a:pt x="30" y="137"/>
                </a:lnTo>
                <a:lnTo>
                  <a:pt x="30" y="141"/>
                </a:lnTo>
                <a:lnTo>
                  <a:pt x="32" y="142"/>
                </a:lnTo>
                <a:lnTo>
                  <a:pt x="35" y="146"/>
                </a:lnTo>
                <a:lnTo>
                  <a:pt x="35" y="149"/>
                </a:lnTo>
                <a:lnTo>
                  <a:pt x="35" y="149"/>
                </a:lnTo>
                <a:lnTo>
                  <a:pt x="30" y="147"/>
                </a:lnTo>
                <a:lnTo>
                  <a:pt x="29" y="148"/>
                </a:lnTo>
                <a:lnTo>
                  <a:pt x="27" y="148"/>
                </a:lnTo>
                <a:lnTo>
                  <a:pt x="26" y="146"/>
                </a:lnTo>
                <a:lnTo>
                  <a:pt x="26" y="145"/>
                </a:lnTo>
                <a:lnTo>
                  <a:pt x="26" y="143"/>
                </a:lnTo>
                <a:lnTo>
                  <a:pt x="25" y="143"/>
                </a:lnTo>
                <a:lnTo>
                  <a:pt x="23" y="145"/>
                </a:lnTo>
                <a:lnTo>
                  <a:pt x="22" y="145"/>
                </a:lnTo>
                <a:lnTo>
                  <a:pt x="22" y="143"/>
                </a:lnTo>
                <a:lnTo>
                  <a:pt x="24" y="139"/>
                </a:lnTo>
                <a:lnTo>
                  <a:pt x="24" y="138"/>
                </a:lnTo>
                <a:lnTo>
                  <a:pt x="26" y="139"/>
                </a:lnTo>
                <a:lnTo>
                  <a:pt x="27" y="139"/>
                </a:lnTo>
                <a:lnTo>
                  <a:pt x="28" y="136"/>
                </a:lnTo>
                <a:lnTo>
                  <a:pt x="28" y="134"/>
                </a:lnTo>
                <a:lnTo>
                  <a:pt x="28" y="133"/>
                </a:lnTo>
                <a:lnTo>
                  <a:pt x="30" y="137"/>
                </a:lnTo>
                <a:close/>
                <a:moveTo>
                  <a:pt x="122" y="155"/>
                </a:moveTo>
                <a:lnTo>
                  <a:pt x="122" y="155"/>
                </a:lnTo>
                <a:lnTo>
                  <a:pt x="120" y="156"/>
                </a:lnTo>
                <a:lnTo>
                  <a:pt x="119" y="156"/>
                </a:lnTo>
                <a:lnTo>
                  <a:pt x="118" y="156"/>
                </a:lnTo>
                <a:lnTo>
                  <a:pt x="117" y="155"/>
                </a:lnTo>
                <a:lnTo>
                  <a:pt x="118" y="154"/>
                </a:lnTo>
                <a:lnTo>
                  <a:pt x="119" y="153"/>
                </a:lnTo>
                <a:lnTo>
                  <a:pt x="119" y="152"/>
                </a:lnTo>
                <a:lnTo>
                  <a:pt x="120" y="153"/>
                </a:lnTo>
                <a:lnTo>
                  <a:pt x="121" y="153"/>
                </a:lnTo>
                <a:lnTo>
                  <a:pt x="122" y="155"/>
                </a:lnTo>
                <a:close/>
                <a:moveTo>
                  <a:pt x="166" y="162"/>
                </a:moveTo>
                <a:lnTo>
                  <a:pt x="166" y="162"/>
                </a:lnTo>
                <a:lnTo>
                  <a:pt x="166" y="164"/>
                </a:lnTo>
                <a:lnTo>
                  <a:pt x="163" y="161"/>
                </a:lnTo>
                <a:lnTo>
                  <a:pt x="160" y="159"/>
                </a:lnTo>
                <a:lnTo>
                  <a:pt x="159" y="157"/>
                </a:lnTo>
                <a:lnTo>
                  <a:pt x="158" y="156"/>
                </a:lnTo>
                <a:lnTo>
                  <a:pt x="157" y="154"/>
                </a:lnTo>
                <a:lnTo>
                  <a:pt x="159" y="153"/>
                </a:lnTo>
                <a:lnTo>
                  <a:pt x="160" y="152"/>
                </a:lnTo>
                <a:lnTo>
                  <a:pt x="162" y="155"/>
                </a:lnTo>
                <a:lnTo>
                  <a:pt x="165" y="156"/>
                </a:lnTo>
                <a:lnTo>
                  <a:pt x="165" y="158"/>
                </a:lnTo>
                <a:lnTo>
                  <a:pt x="166" y="160"/>
                </a:lnTo>
                <a:lnTo>
                  <a:pt x="166" y="162"/>
                </a:lnTo>
                <a:close/>
                <a:moveTo>
                  <a:pt x="39" y="160"/>
                </a:moveTo>
                <a:lnTo>
                  <a:pt x="39" y="160"/>
                </a:lnTo>
                <a:lnTo>
                  <a:pt x="42" y="164"/>
                </a:lnTo>
                <a:lnTo>
                  <a:pt x="39" y="163"/>
                </a:lnTo>
                <a:lnTo>
                  <a:pt x="36" y="165"/>
                </a:lnTo>
                <a:lnTo>
                  <a:pt x="33" y="162"/>
                </a:lnTo>
                <a:lnTo>
                  <a:pt x="31" y="159"/>
                </a:lnTo>
                <a:lnTo>
                  <a:pt x="30" y="158"/>
                </a:lnTo>
                <a:lnTo>
                  <a:pt x="32" y="155"/>
                </a:lnTo>
                <a:lnTo>
                  <a:pt x="34" y="158"/>
                </a:lnTo>
                <a:lnTo>
                  <a:pt x="37" y="158"/>
                </a:lnTo>
                <a:lnTo>
                  <a:pt x="39" y="160"/>
                </a:lnTo>
                <a:close/>
                <a:moveTo>
                  <a:pt x="224" y="159"/>
                </a:moveTo>
                <a:lnTo>
                  <a:pt x="224" y="159"/>
                </a:lnTo>
                <a:lnTo>
                  <a:pt x="227" y="161"/>
                </a:lnTo>
                <a:lnTo>
                  <a:pt x="229" y="161"/>
                </a:lnTo>
                <a:lnTo>
                  <a:pt x="230" y="161"/>
                </a:lnTo>
                <a:lnTo>
                  <a:pt x="231" y="163"/>
                </a:lnTo>
                <a:lnTo>
                  <a:pt x="228" y="164"/>
                </a:lnTo>
                <a:lnTo>
                  <a:pt x="224" y="166"/>
                </a:lnTo>
                <a:lnTo>
                  <a:pt x="222" y="166"/>
                </a:lnTo>
                <a:lnTo>
                  <a:pt x="220" y="164"/>
                </a:lnTo>
                <a:lnTo>
                  <a:pt x="217" y="163"/>
                </a:lnTo>
                <a:lnTo>
                  <a:pt x="216" y="163"/>
                </a:lnTo>
                <a:lnTo>
                  <a:pt x="218" y="161"/>
                </a:lnTo>
                <a:lnTo>
                  <a:pt x="221" y="160"/>
                </a:lnTo>
                <a:lnTo>
                  <a:pt x="224" y="159"/>
                </a:lnTo>
                <a:close/>
                <a:moveTo>
                  <a:pt x="147" y="169"/>
                </a:moveTo>
                <a:lnTo>
                  <a:pt x="147" y="169"/>
                </a:lnTo>
                <a:lnTo>
                  <a:pt x="145" y="171"/>
                </a:lnTo>
                <a:lnTo>
                  <a:pt x="144" y="168"/>
                </a:lnTo>
                <a:lnTo>
                  <a:pt x="146" y="165"/>
                </a:lnTo>
                <a:lnTo>
                  <a:pt x="147" y="164"/>
                </a:lnTo>
                <a:lnTo>
                  <a:pt x="148" y="166"/>
                </a:lnTo>
                <a:lnTo>
                  <a:pt x="147" y="169"/>
                </a:lnTo>
                <a:close/>
                <a:moveTo>
                  <a:pt x="175" y="168"/>
                </a:moveTo>
                <a:lnTo>
                  <a:pt x="175" y="168"/>
                </a:lnTo>
                <a:lnTo>
                  <a:pt x="174" y="170"/>
                </a:lnTo>
                <a:lnTo>
                  <a:pt x="172" y="170"/>
                </a:lnTo>
                <a:lnTo>
                  <a:pt x="168" y="167"/>
                </a:lnTo>
                <a:lnTo>
                  <a:pt x="167" y="166"/>
                </a:lnTo>
                <a:lnTo>
                  <a:pt x="167" y="165"/>
                </a:lnTo>
                <a:lnTo>
                  <a:pt x="168" y="165"/>
                </a:lnTo>
                <a:lnTo>
                  <a:pt x="170" y="166"/>
                </a:lnTo>
                <a:lnTo>
                  <a:pt x="174" y="167"/>
                </a:lnTo>
                <a:lnTo>
                  <a:pt x="175" y="168"/>
                </a:lnTo>
                <a:close/>
                <a:moveTo>
                  <a:pt x="199" y="171"/>
                </a:moveTo>
                <a:lnTo>
                  <a:pt x="199" y="171"/>
                </a:lnTo>
                <a:lnTo>
                  <a:pt x="197" y="171"/>
                </a:lnTo>
                <a:lnTo>
                  <a:pt x="198" y="169"/>
                </a:lnTo>
                <a:lnTo>
                  <a:pt x="201" y="166"/>
                </a:lnTo>
                <a:lnTo>
                  <a:pt x="204" y="166"/>
                </a:lnTo>
                <a:lnTo>
                  <a:pt x="208" y="165"/>
                </a:lnTo>
                <a:lnTo>
                  <a:pt x="209" y="165"/>
                </a:lnTo>
                <a:lnTo>
                  <a:pt x="207" y="167"/>
                </a:lnTo>
                <a:lnTo>
                  <a:pt x="204" y="169"/>
                </a:lnTo>
                <a:lnTo>
                  <a:pt x="199" y="171"/>
                </a:lnTo>
                <a:close/>
                <a:moveTo>
                  <a:pt x="179" y="175"/>
                </a:moveTo>
                <a:lnTo>
                  <a:pt x="179" y="175"/>
                </a:lnTo>
                <a:lnTo>
                  <a:pt x="176" y="175"/>
                </a:lnTo>
                <a:lnTo>
                  <a:pt x="176" y="172"/>
                </a:lnTo>
                <a:lnTo>
                  <a:pt x="178" y="171"/>
                </a:lnTo>
                <a:lnTo>
                  <a:pt x="181" y="173"/>
                </a:lnTo>
                <a:lnTo>
                  <a:pt x="181" y="174"/>
                </a:lnTo>
                <a:lnTo>
                  <a:pt x="179" y="175"/>
                </a:lnTo>
                <a:close/>
                <a:moveTo>
                  <a:pt x="165" y="172"/>
                </a:moveTo>
                <a:lnTo>
                  <a:pt x="165" y="172"/>
                </a:lnTo>
                <a:lnTo>
                  <a:pt x="165" y="176"/>
                </a:lnTo>
                <a:lnTo>
                  <a:pt x="164" y="176"/>
                </a:lnTo>
                <a:lnTo>
                  <a:pt x="163" y="175"/>
                </a:lnTo>
                <a:lnTo>
                  <a:pt x="163" y="174"/>
                </a:lnTo>
                <a:lnTo>
                  <a:pt x="164" y="171"/>
                </a:lnTo>
                <a:lnTo>
                  <a:pt x="165" y="172"/>
                </a:lnTo>
                <a:close/>
                <a:moveTo>
                  <a:pt x="149" y="178"/>
                </a:moveTo>
                <a:lnTo>
                  <a:pt x="149" y="178"/>
                </a:lnTo>
                <a:lnTo>
                  <a:pt x="147" y="179"/>
                </a:lnTo>
                <a:lnTo>
                  <a:pt x="148" y="176"/>
                </a:lnTo>
                <a:lnTo>
                  <a:pt x="147" y="175"/>
                </a:lnTo>
                <a:lnTo>
                  <a:pt x="148" y="174"/>
                </a:lnTo>
                <a:lnTo>
                  <a:pt x="149" y="173"/>
                </a:lnTo>
                <a:lnTo>
                  <a:pt x="150" y="174"/>
                </a:lnTo>
                <a:lnTo>
                  <a:pt x="150" y="175"/>
                </a:lnTo>
                <a:lnTo>
                  <a:pt x="149" y="178"/>
                </a:lnTo>
                <a:close/>
                <a:moveTo>
                  <a:pt x="152" y="186"/>
                </a:moveTo>
                <a:lnTo>
                  <a:pt x="152" y="186"/>
                </a:lnTo>
                <a:lnTo>
                  <a:pt x="151" y="187"/>
                </a:lnTo>
                <a:lnTo>
                  <a:pt x="149" y="186"/>
                </a:lnTo>
                <a:lnTo>
                  <a:pt x="149" y="184"/>
                </a:lnTo>
                <a:lnTo>
                  <a:pt x="151" y="183"/>
                </a:lnTo>
                <a:lnTo>
                  <a:pt x="152" y="184"/>
                </a:lnTo>
                <a:lnTo>
                  <a:pt x="152" y="185"/>
                </a:lnTo>
                <a:lnTo>
                  <a:pt x="152" y="186"/>
                </a:lnTo>
                <a:close/>
                <a:moveTo>
                  <a:pt x="184" y="192"/>
                </a:moveTo>
                <a:lnTo>
                  <a:pt x="184" y="192"/>
                </a:lnTo>
                <a:lnTo>
                  <a:pt x="181" y="194"/>
                </a:lnTo>
                <a:lnTo>
                  <a:pt x="179" y="192"/>
                </a:lnTo>
                <a:lnTo>
                  <a:pt x="178" y="188"/>
                </a:lnTo>
                <a:lnTo>
                  <a:pt x="183" y="184"/>
                </a:lnTo>
                <a:lnTo>
                  <a:pt x="184" y="184"/>
                </a:lnTo>
                <a:lnTo>
                  <a:pt x="185" y="185"/>
                </a:lnTo>
                <a:lnTo>
                  <a:pt x="185" y="190"/>
                </a:lnTo>
                <a:lnTo>
                  <a:pt x="184" y="192"/>
                </a:lnTo>
                <a:close/>
                <a:moveTo>
                  <a:pt x="175" y="189"/>
                </a:moveTo>
                <a:lnTo>
                  <a:pt x="175" y="189"/>
                </a:lnTo>
                <a:lnTo>
                  <a:pt x="173" y="192"/>
                </a:lnTo>
                <a:lnTo>
                  <a:pt x="171" y="191"/>
                </a:lnTo>
                <a:lnTo>
                  <a:pt x="170" y="190"/>
                </a:lnTo>
                <a:lnTo>
                  <a:pt x="171" y="187"/>
                </a:lnTo>
                <a:lnTo>
                  <a:pt x="174" y="185"/>
                </a:lnTo>
                <a:lnTo>
                  <a:pt x="175" y="186"/>
                </a:lnTo>
                <a:lnTo>
                  <a:pt x="175" y="188"/>
                </a:lnTo>
                <a:lnTo>
                  <a:pt x="175" y="189"/>
                </a:lnTo>
                <a:close/>
                <a:moveTo>
                  <a:pt x="230" y="193"/>
                </a:moveTo>
                <a:lnTo>
                  <a:pt x="230" y="193"/>
                </a:lnTo>
                <a:lnTo>
                  <a:pt x="227" y="193"/>
                </a:lnTo>
                <a:lnTo>
                  <a:pt x="227" y="190"/>
                </a:lnTo>
                <a:lnTo>
                  <a:pt x="226" y="188"/>
                </a:lnTo>
                <a:lnTo>
                  <a:pt x="228" y="189"/>
                </a:lnTo>
                <a:lnTo>
                  <a:pt x="230" y="191"/>
                </a:lnTo>
                <a:lnTo>
                  <a:pt x="230" y="191"/>
                </a:lnTo>
                <a:lnTo>
                  <a:pt x="230" y="192"/>
                </a:lnTo>
                <a:lnTo>
                  <a:pt x="230" y="193"/>
                </a:lnTo>
                <a:close/>
                <a:moveTo>
                  <a:pt x="158" y="194"/>
                </a:moveTo>
                <a:lnTo>
                  <a:pt x="158" y="194"/>
                </a:lnTo>
                <a:lnTo>
                  <a:pt x="157" y="194"/>
                </a:lnTo>
                <a:lnTo>
                  <a:pt x="157" y="193"/>
                </a:lnTo>
                <a:lnTo>
                  <a:pt x="156" y="191"/>
                </a:lnTo>
                <a:lnTo>
                  <a:pt x="157" y="190"/>
                </a:lnTo>
                <a:lnTo>
                  <a:pt x="158" y="190"/>
                </a:lnTo>
                <a:lnTo>
                  <a:pt x="159" y="193"/>
                </a:lnTo>
                <a:lnTo>
                  <a:pt x="158" y="194"/>
                </a:lnTo>
                <a:close/>
                <a:moveTo>
                  <a:pt x="194" y="199"/>
                </a:moveTo>
                <a:lnTo>
                  <a:pt x="194" y="199"/>
                </a:lnTo>
                <a:lnTo>
                  <a:pt x="191" y="200"/>
                </a:lnTo>
                <a:lnTo>
                  <a:pt x="190" y="199"/>
                </a:lnTo>
                <a:lnTo>
                  <a:pt x="192" y="199"/>
                </a:lnTo>
                <a:lnTo>
                  <a:pt x="193" y="198"/>
                </a:lnTo>
                <a:lnTo>
                  <a:pt x="193" y="197"/>
                </a:lnTo>
                <a:lnTo>
                  <a:pt x="196" y="196"/>
                </a:lnTo>
                <a:lnTo>
                  <a:pt x="198" y="194"/>
                </a:lnTo>
                <a:lnTo>
                  <a:pt x="200" y="195"/>
                </a:lnTo>
                <a:lnTo>
                  <a:pt x="197" y="196"/>
                </a:lnTo>
                <a:lnTo>
                  <a:pt x="194" y="199"/>
                </a:lnTo>
                <a:close/>
                <a:moveTo>
                  <a:pt x="227" y="202"/>
                </a:moveTo>
                <a:lnTo>
                  <a:pt x="227" y="202"/>
                </a:lnTo>
                <a:lnTo>
                  <a:pt x="227" y="202"/>
                </a:lnTo>
                <a:lnTo>
                  <a:pt x="228" y="200"/>
                </a:lnTo>
                <a:lnTo>
                  <a:pt x="231" y="197"/>
                </a:lnTo>
                <a:lnTo>
                  <a:pt x="236" y="195"/>
                </a:lnTo>
                <a:lnTo>
                  <a:pt x="237" y="195"/>
                </a:lnTo>
                <a:lnTo>
                  <a:pt x="240" y="196"/>
                </a:lnTo>
                <a:lnTo>
                  <a:pt x="235" y="199"/>
                </a:lnTo>
                <a:lnTo>
                  <a:pt x="234" y="200"/>
                </a:lnTo>
                <a:lnTo>
                  <a:pt x="230" y="200"/>
                </a:lnTo>
                <a:lnTo>
                  <a:pt x="227" y="202"/>
                </a:lnTo>
                <a:close/>
                <a:moveTo>
                  <a:pt x="179" y="204"/>
                </a:moveTo>
                <a:lnTo>
                  <a:pt x="179" y="204"/>
                </a:lnTo>
                <a:lnTo>
                  <a:pt x="178" y="204"/>
                </a:lnTo>
                <a:lnTo>
                  <a:pt x="176" y="202"/>
                </a:lnTo>
                <a:lnTo>
                  <a:pt x="175" y="201"/>
                </a:lnTo>
                <a:lnTo>
                  <a:pt x="176" y="199"/>
                </a:lnTo>
                <a:lnTo>
                  <a:pt x="179" y="202"/>
                </a:lnTo>
                <a:lnTo>
                  <a:pt x="179" y="204"/>
                </a:lnTo>
                <a:close/>
                <a:moveTo>
                  <a:pt x="152" y="200"/>
                </a:moveTo>
                <a:lnTo>
                  <a:pt x="152" y="200"/>
                </a:lnTo>
                <a:lnTo>
                  <a:pt x="152" y="203"/>
                </a:lnTo>
                <a:lnTo>
                  <a:pt x="152" y="203"/>
                </a:lnTo>
                <a:lnTo>
                  <a:pt x="146" y="205"/>
                </a:lnTo>
                <a:lnTo>
                  <a:pt x="146" y="202"/>
                </a:lnTo>
                <a:lnTo>
                  <a:pt x="147" y="201"/>
                </a:lnTo>
                <a:lnTo>
                  <a:pt x="149" y="202"/>
                </a:lnTo>
                <a:lnTo>
                  <a:pt x="150" y="202"/>
                </a:lnTo>
                <a:lnTo>
                  <a:pt x="150" y="201"/>
                </a:lnTo>
                <a:lnTo>
                  <a:pt x="152" y="200"/>
                </a:lnTo>
                <a:close/>
                <a:moveTo>
                  <a:pt x="256" y="208"/>
                </a:moveTo>
                <a:lnTo>
                  <a:pt x="256" y="208"/>
                </a:lnTo>
                <a:lnTo>
                  <a:pt x="255" y="209"/>
                </a:lnTo>
                <a:lnTo>
                  <a:pt x="254" y="207"/>
                </a:lnTo>
                <a:lnTo>
                  <a:pt x="254" y="206"/>
                </a:lnTo>
                <a:lnTo>
                  <a:pt x="255" y="205"/>
                </a:lnTo>
                <a:lnTo>
                  <a:pt x="256" y="205"/>
                </a:lnTo>
                <a:lnTo>
                  <a:pt x="256" y="206"/>
                </a:lnTo>
                <a:lnTo>
                  <a:pt x="256" y="207"/>
                </a:lnTo>
                <a:lnTo>
                  <a:pt x="256" y="208"/>
                </a:lnTo>
                <a:close/>
                <a:moveTo>
                  <a:pt x="212" y="207"/>
                </a:moveTo>
                <a:lnTo>
                  <a:pt x="212" y="207"/>
                </a:lnTo>
                <a:lnTo>
                  <a:pt x="210" y="208"/>
                </a:lnTo>
                <a:lnTo>
                  <a:pt x="208" y="210"/>
                </a:lnTo>
                <a:lnTo>
                  <a:pt x="206" y="209"/>
                </a:lnTo>
                <a:lnTo>
                  <a:pt x="206" y="207"/>
                </a:lnTo>
                <a:lnTo>
                  <a:pt x="208" y="207"/>
                </a:lnTo>
                <a:lnTo>
                  <a:pt x="210" y="206"/>
                </a:lnTo>
                <a:lnTo>
                  <a:pt x="209" y="205"/>
                </a:lnTo>
                <a:lnTo>
                  <a:pt x="211" y="206"/>
                </a:lnTo>
                <a:lnTo>
                  <a:pt x="212" y="207"/>
                </a:lnTo>
                <a:close/>
                <a:moveTo>
                  <a:pt x="182" y="215"/>
                </a:moveTo>
                <a:lnTo>
                  <a:pt x="182" y="215"/>
                </a:lnTo>
                <a:lnTo>
                  <a:pt x="180" y="217"/>
                </a:lnTo>
                <a:lnTo>
                  <a:pt x="178" y="216"/>
                </a:lnTo>
                <a:lnTo>
                  <a:pt x="179" y="215"/>
                </a:lnTo>
                <a:lnTo>
                  <a:pt x="180" y="214"/>
                </a:lnTo>
                <a:lnTo>
                  <a:pt x="180" y="213"/>
                </a:lnTo>
                <a:lnTo>
                  <a:pt x="179" y="212"/>
                </a:lnTo>
                <a:lnTo>
                  <a:pt x="179" y="212"/>
                </a:lnTo>
                <a:lnTo>
                  <a:pt x="181" y="213"/>
                </a:lnTo>
                <a:lnTo>
                  <a:pt x="182" y="215"/>
                </a:lnTo>
                <a:close/>
                <a:moveTo>
                  <a:pt x="255" y="233"/>
                </a:moveTo>
                <a:lnTo>
                  <a:pt x="255" y="233"/>
                </a:lnTo>
                <a:lnTo>
                  <a:pt x="253" y="233"/>
                </a:lnTo>
                <a:lnTo>
                  <a:pt x="252" y="233"/>
                </a:lnTo>
                <a:lnTo>
                  <a:pt x="251" y="231"/>
                </a:lnTo>
                <a:lnTo>
                  <a:pt x="253" y="227"/>
                </a:lnTo>
                <a:lnTo>
                  <a:pt x="252" y="224"/>
                </a:lnTo>
                <a:lnTo>
                  <a:pt x="251" y="223"/>
                </a:lnTo>
                <a:lnTo>
                  <a:pt x="253" y="222"/>
                </a:lnTo>
                <a:lnTo>
                  <a:pt x="254" y="219"/>
                </a:lnTo>
                <a:lnTo>
                  <a:pt x="258" y="217"/>
                </a:lnTo>
                <a:lnTo>
                  <a:pt x="266" y="213"/>
                </a:lnTo>
                <a:lnTo>
                  <a:pt x="267" y="213"/>
                </a:lnTo>
                <a:lnTo>
                  <a:pt x="267" y="216"/>
                </a:lnTo>
                <a:lnTo>
                  <a:pt x="265" y="222"/>
                </a:lnTo>
                <a:lnTo>
                  <a:pt x="262" y="225"/>
                </a:lnTo>
                <a:lnTo>
                  <a:pt x="263" y="227"/>
                </a:lnTo>
                <a:lnTo>
                  <a:pt x="259" y="228"/>
                </a:lnTo>
                <a:lnTo>
                  <a:pt x="255" y="233"/>
                </a:lnTo>
                <a:close/>
                <a:moveTo>
                  <a:pt x="106" y="223"/>
                </a:moveTo>
                <a:lnTo>
                  <a:pt x="106" y="223"/>
                </a:lnTo>
                <a:lnTo>
                  <a:pt x="106" y="224"/>
                </a:lnTo>
                <a:lnTo>
                  <a:pt x="102" y="223"/>
                </a:lnTo>
                <a:lnTo>
                  <a:pt x="102" y="221"/>
                </a:lnTo>
                <a:lnTo>
                  <a:pt x="101" y="217"/>
                </a:lnTo>
                <a:lnTo>
                  <a:pt x="102" y="216"/>
                </a:lnTo>
                <a:lnTo>
                  <a:pt x="103" y="215"/>
                </a:lnTo>
                <a:lnTo>
                  <a:pt x="104" y="217"/>
                </a:lnTo>
                <a:lnTo>
                  <a:pt x="107" y="220"/>
                </a:lnTo>
                <a:lnTo>
                  <a:pt x="106" y="223"/>
                </a:lnTo>
                <a:close/>
                <a:moveTo>
                  <a:pt x="235" y="250"/>
                </a:moveTo>
                <a:lnTo>
                  <a:pt x="235" y="250"/>
                </a:lnTo>
                <a:lnTo>
                  <a:pt x="233" y="252"/>
                </a:lnTo>
                <a:lnTo>
                  <a:pt x="232" y="251"/>
                </a:lnTo>
                <a:lnTo>
                  <a:pt x="233" y="249"/>
                </a:lnTo>
                <a:lnTo>
                  <a:pt x="231" y="245"/>
                </a:lnTo>
                <a:lnTo>
                  <a:pt x="234" y="240"/>
                </a:lnTo>
                <a:lnTo>
                  <a:pt x="234" y="238"/>
                </a:lnTo>
                <a:lnTo>
                  <a:pt x="236" y="237"/>
                </a:lnTo>
                <a:lnTo>
                  <a:pt x="236" y="241"/>
                </a:lnTo>
                <a:lnTo>
                  <a:pt x="234" y="244"/>
                </a:lnTo>
                <a:lnTo>
                  <a:pt x="236" y="247"/>
                </a:lnTo>
                <a:lnTo>
                  <a:pt x="236" y="250"/>
                </a:lnTo>
                <a:lnTo>
                  <a:pt x="235" y="250"/>
                </a:lnTo>
                <a:close/>
                <a:moveTo>
                  <a:pt x="131" y="248"/>
                </a:moveTo>
                <a:lnTo>
                  <a:pt x="131" y="248"/>
                </a:lnTo>
                <a:lnTo>
                  <a:pt x="133" y="248"/>
                </a:lnTo>
                <a:lnTo>
                  <a:pt x="136" y="248"/>
                </a:lnTo>
                <a:lnTo>
                  <a:pt x="137" y="248"/>
                </a:lnTo>
                <a:lnTo>
                  <a:pt x="138" y="245"/>
                </a:lnTo>
                <a:lnTo>
                  <a:pt x="141" y="245"/>
                </a:lnTo>
                <a:lnTo>
                  <a:pt x="142" y="248"/>
                </a:lnTo>
                <a:lnTo>
                  <a:pt x="139" y="249"/>
                </a:lnTo>
                <a:lnTo>
                  <a:pt x="139" y="249"/>
                </a:lnTo>
                <a:lnTo>
                  <a:pt x="139" y="250"/>
                </a:lnTo>
                <a:lnTo>
                  <a:pt x="141" y="250"/>
                </a:lnTo>
                <a:lnTo>
                  <a:pt x="143" y="250"/>
                </a:lnTo>
                <a:lnTo>
                  <a:pt x="144" y="252"/>
                </a:lnTo>
                <a:lnTo>
                  <a:pt x="144" y="253"/>
                </a:lnTo>
                <a:lnTo>
                  <a:pt x="145" y="254"/>
                </a:lnTo>
                <a:lnTo>
                  <a:pt x="147" y="254"/>
                </a:lnTo>
                <a:lnTo>
                  <a:pt x="149" y="254"/>
                </a:lnTo>
                <a:lnTo>
                  <a:pt x="152" y="254"/>
                </a:lnTo>
                <a:lnTo>
                  <a:pt x="155" y="252"/>
                </a:lnTo>
                <a:lnTo>
                  <a:pt x="158" y="252"/>
                </a:lnTo>
                <a:lnTo>
                  <a:pt x="167" y="252"/>
                </a:lnTo>
                <a:lnTo>
                  <a:pt x="170" y="255"/>
                </a:lnTo>
                <a:lnTo>
                  <a:pt x="176" y="255"/>
                </a:lnTo>
                <a:lnTo>
                  <a:pt x="182" y="256"/>
                </a:lnTo>
                <a:lnTo>
                  <a:pt x="184" y="256"/>
                </a:lnTo>
                <a:lnTo>
                  <a:pt x="190" y="255"/>
                </a:lnTo>
                <a:lnTo>
                  <a:pt x="190" y="256"/>
                </a:lnTo>
                <a:lnTo>
                  <a:pt x="190" y="261"/>
                </a:lnTo>
                <a:lnTo>
                  <a:pt x="190" y="263"/>
                </a:lnTo>
                <a:lnTo>
                  <a:pt x="191" y="263"/>
                </a:lnTo>
                <a:lnTo>
                  <a:pt x="193" y="263"/>
                </a:lnTo>
                <a:lnTo>
                  <a:pt x="195" y="261"/>
                </a:lnTo>
                <a:lnTo>
                  <a:pt x="199" y="260"/>
                </a:lnTo>
                <a:lnTo>
                  <a:pt x="203" y="260"/>
                </a:lnTo>
                <a:lnTo>
                  <a:pt x="207" y="256"/>
                </a:lnTo>
                <a:lnTo>
                  <a:pt x="208" y="256"/>
                </a:lnTo>
                <a:lnTo>
                  <a:pt x="207" y="258"/>
                </a:lnTo>
                <a:lnTo>
                  <a:pt x="207" y="262"/>
                </a:lnTo>
                <a:lnTo>
                  <a:pt x="206" y="264"/>
                </a:lnTo>
                <a:lnTo>
                  <a:pt x="206" y="266"/>
                </a:lnTo>
                <a:lnTo>
                  <a:pt x="203" y="267"/>
                </a:lnTo>
                <a:lnTo>
                  <a:pt x="199" y="267"/>
                </a:lnTo>
                <a:lnTo>
                  <a:pt x="193" y="267"/>
                </a:lnTo>
                <a:lnTo>
                  <a:pt x="186" y="268"/>
                </a:lnTo>
                <a:lnTo>
                  <a:pt x="173" y="269"/>
                </a:lnTo>
                <a:lnTo>
                  <a:pt x="160" y="270"/>
                </a:lnTo>
                <a:lnTo>
                  <a:pt x="159" y="270"/>
                </a:lnTo>
                <a:lnTo>
                  <a:pt x="159" y="267"/>
                </a:lnTo>
                <a:lnTo>
                  <a:pt x="158" y="266"/>
                </a:lnTo>
                <a:lnTo>
                  <a:pt x="158" y="265"/>
                </a:lnTo>
                <a:lnTo>
                  <a:pt x="154" y="264"/>
                </a:lnTo>
                <a:lnTo>
                  <a:pt x="150" y="262"/>
                </a:lnTo>
                <a:lnTo>
                  <a:pt x="135" y="260"/>
                </a:lnTo>
                <a:lnTo>
                  <a:pt x="132" y="259"/>
                </a:lnTo>
                <a:lnTo>
                  <a:pt x="126" y="259"/>
                </a:lnTo>
                <a:lnTo>
                  <a:pt x="124" y="259"/>
                </a:lnTo>
                <a:lnTo>
                  <a:pt x="123" y="258"/>
                </a:lnTo>
                <a:lnTo>
                  <a:pt x="122" y="257"/>
                </a:lnTo>
                <a:lnTo>
                  <a:pt x="121" y="252"/>
                </a:lnTo>
                <a:lnTo>
                  <a:pt x="122" y="248"/>
                </a:lnTo>
                <a:lnTo>
                  <a:pt x="123" y="246"/>
                </a:lnTo>
                <a:lnTo>
                  <a:pt x="124" y="248"/>
                </a:lnTo>
                <a:lnTo>
                  <a:pt x="125" y="248"/>
                </a:lnTo>
                <a:lnTo>
                  <a:pt x="127" y="247"/>
                </a:lnTo>
                <a:lnTo>
                  <a:pt x="127" y="245"/>
                </a:lnTo>
                <a:lnTo>
                  <a:pt x="127" y="243"/>
                </a:lnTo>
                <a:lnTo>
                  <a:pt x="128" y="244"/>
                </a:lnTo>
                <a:lnTo>
                  <a:pt x="129" y="247"/>
                </a:lnTo>
                <a:lnTo>
                  <a:pt x="131" y="24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25" name="Croatia">
            <a:extLst>
              <a:ext uri="{FF2B5EF4-FFF2-40B4-BE49-F238E27FC236}">
                <a16:creationId xmlns:a16="http://schemas.microsoft.com/office/drawing/2014/main" id="{259FE9CC-B74B-46C3-A8BB-B48503DB2E00}"/>
              </a:ext>
            </a:extLst>
          </p:cNvPr>
          <p:cNvSpPr>
            <a:spLocks noEditPoints="1"/>
          </p:cNvSpPr>
          <p:nvPr/>
        </p:nvSpPr>
        <p:spPr bwMode="auto">
          <a:xfrm>
            <a:off x="6204865" y="2670830"/>
            <a:ext cx="176329" cy="151044"/>
          </a:xfrm>
          <a:custGeom>
            <a:avLst/>
            <a:gdLst>
              <a:gd name="T0" fmla="*/ 109 w 183"/>
              <a:gd name="T1" fmla="*/ 15 h 179"/>
              <a:gd name="T2" fmla="*/ 128 w 183"/>
              <a:gd name="T3" fmla="*/ 30 h 179"/>
              <a:gd name="T4" fmla="*/ 153 w 183"/>
              <a:gd name="T5" fmla="*/ 34 h 179"/>
              <a:gd name="T6" fmla="*/ 168 w 183"/>
              <a:gd name="T7" fmla="*/ 27 h 179"/>
              <a:gd name="T8" fmla="*/ 169 w 183"/>
              <a:gd name="T9" fmla="*/ 44 h 179"/>
              <a:gd name="T10" fmla="*/ 179 w 183"/>
              <a:gd name="T11" fmla="*/ 56 h 179"/>
              <a:gd name="T12" fmla="*/ 180 w 183"/>
              <a:gd name="T13" fmla="*/ 61 h 179"/>
              <a:gd name="T14" fmla="*/ 173 w 183"/>
              <a:gd name="T15" fmla="*/ 71 h 179"/>
              <a:gd name="T16" fmla="*/ 165 w 183"/>
              <a:gd name="T17" fmla="*/ 73 h 179"/>
              <a:gd name="T18" fmla="*/ 153 w 183"/>
              <a:gd name="T19" fmla="*/ 64 h 179"/>
              <a:gd name="T20" fmla="*/ 135 w 183"/>
              <a:gd name="T21" fmla="*/ 65 h 179"/>
              <a:gd name="T22" fmla="*/ 118 w 183"/>
              <a:gd name="T23" fmla="*/ 61 h 179"/>
              <a:gd name="T24" fmla="*/ 91 w 183"/>
              <a:gd name="T25" fmla="*/ 61 h 179"/>
              <a:gd name="T26" fmla="*/ 74 w 183"/>
              <a:gd name="T27" fmla="*/ 59 h 179"/>
              <a:gd name="T28" fmla="*/ 79 w 183"/>
              <a:gd name="T29" fmla="*/ 89 h 179"/>
              <a:gd name="T30" fmla="*/ 92 w 183"/>
              <a:gd name="T31" fmla="*/ 112 h 179"/>
              <a:gd name="T32" fmla="*/ 117 w 183"/>
              <a:gd name="T33" fmla="*/ 136 h 179"/>
              <a:gd name="T34" fmla="*/ 128 w 183"/>
              <a:gd name="T35" fmla="*/ 156 h 179"/>
              <a:gd name="T36" fmla="*/ 89 w 183"/>
              <a:gd name="T37" fmla="*/ 132 h 179"/>
              <a:gd name="T38" fmla="*/ 75 w 183"/>
              <a:gd name="T39" fmla="*/ 127 h 179"/>
              <a:gd name="T40" fmla="*/ 53 w 183"/>
              <a:gd name="T41" fmla="*/ 100 h 179"/>
              <a:gd name="T42" fmla="*/ 43 w 183"/>
              <a:gd name="T43" fmla="*/ 81 h 179"/>
              <a:gd name="T44" fmla="*/ 24 w 183"/>
              <a:gd name="T45" fmla="*/ 53 h 179"/>
              <a:gd name="T46" fmla="*/ 10 w 183"/>
              <a:gd name="T47" fmla="*/ 75 h 179"/>
              <a:gd name="T48" fmla="*/ 3 w 183"/>
              <a:gd name="T49" fmla="*/ 47 h 179"/>
              <a:gd name="T50" fmla="*/ 20 w 183"/>
              <a:gd name="T51" fmla="*/ 47 h 179"/>
              <a:gd name="T52" fmla="*/ 33 w 183"/>
              <a:gd name="T53" fmla="*/ 40 h 179"/>
              <a:gd name="T54" fmla="*/ 44 w 183"/>
              <a:gd name="T55" fmla="*/ 46 h 179"/>
              <a:gd name="T56" fmla="*/ 55 w 183"/>
              <a:gd name="T57" fmla="*/ 41 h 179"/>
              <a:gd name="T58" fmla="*/ 66 w 183"/>
              <a:gd name="T59" fmla="*/ 30 h 179"/>
              <a:gd name="T60" fmla="*/ 66 w 183"/>
              <a:gd name="T61" fmla="*/ 15 h 179"/>
              <a:gd name="T62" fmla="*/ 80 w 183"/>
              <a:gd name="T63" fmla="*/ 7 h 179"/>
              <a:gd name="T64" fmla="*/ 90 w 183"/>
              <a:gd name="T65" fmla="*/ 0 h 179"/>
              <a:gd name="T66" fmla="*/ 31 w 183"/>
              <a:gd name="T67" fmla="*/ 67 h 179"/>
              <a:gd name="T68" fmla="*/ 38 w 183"/>
              <a:gd name="T69" fmla="*/ 65 h 179"/>
              <a:gd name="T70" fmla="*/ 24 w 183"/>
              <a:gd name="T71" fmla="*/ 73 h 179"/>
              <a:gd name="T72" fmla="*/ 26 w 183"/>
              <a:gd name="T73" fmla="*/ 65 h 179"/>
              <a:gd name="T74" fmla="*/ 41 w 183"/>
              <a:gd name="T75" fmla="*/ 79 h 179"/>
              <a:gd name="T76" fmla="*/ 36 w 183"/>
              <a:gd name="T77" fmla="*/ 75 h 179"/>
              <a:gd name="T78" fmla="*/ 49 w 183"/>
              <a:gd name="T79" fmla="*/ 96 h 179"/>
              <a:gd name="T80" fmla="*/ 40 w 183"/>
              <a:gd name="T81" fmla="*/ 84 h 179"/>
              <a:gd name="T82" fmla="*/ 52 w 183"/>
              <a:gd name="T83" fmla="*/ 97 h 179"/>
              <a:gd name="T84" fmla="*/ 42 w 183"/>
              <a:gd name="T85" fmla="*/ 106 h 179"/>
              <a:gd name="T86" fmla="*/ 50 w 183"/>
              <a:gd name="T87" fmla="*/ 108 h 179"/>
              <a:gd name="T88" fmla="*/ 58 w 183"/>
              <a:gd name="T89" fmla="*/ 115 h 179"/>
              <a:gd name="T90" fmla="*/ 92 w 183"/>
              <a:gd name="T91" fmla="*/ 142 h 179"/>
              <a:gd name="T92" fmla="*/ 104 w 183"/>
              <a:gd name="T93" fmla="*/ 142 h 179"/>
              <a:gd name="T94" fmla="*/ 90 w 183"/>
              <a:gd name="T95" fmla="*/ 146 h 179"/>
              <a:gd name="T96" fmla="*/ 129 w 183"/>
              <a:gd name="T97" fmla="*/ 159 h 179"/>
              <a:gd name="T98" fmla="*/ 143 w 183"/>
              <a:gd name="T99" fmla="*/ 168 h 179"/>
              <a:gd name="T100" fmla="*/ 150 w 183"/>
              <a:gd name="T101" fmla="*/ 175 h 179"/>
              <a:gd name="T102" fmla="*/ 115 w 183"/>
              <a:gd name="T103" fmla="*/ 154 h 179"/>
              <a:gd name="T104" fmla="*/ 111 w 183"/>
              <a:gd name="T105" fmla="*/ 156 h 179"/>
              <a:gd name="T106" fmla="*/ 99 w 183"/>
              <a:gd name="T107" fmla="*/ 157 h 179"/>
              <a:gd name="T108" fmla="*/ 120 w 183"/>
              <a:gd name="T109"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179">
                <a:moveTo>
                  <a:pt x="93" y="1"/>
                </a:moveTo>
                <a:lnTo>
                  <a:pt x="93" y="1"/>
                </a:lnTo>
                <a:lnTo>
                  <a:pt x="95" y="2"/>
                </a:lnTo>
                <a:lnTo>
                  <a:pt x="100" y="5"/>
                </a:lnTo>
                <a:lnTo>
                  <a:pt x="104" y="9"/>
                </a:lnTo>
                <a:lnTo>
                  <a:pt x="106" y="12"/>
                </a:lnTo>
                <a:lnTo>
                  <a:pt x="109" y="15"/>
                </a:lnTo>
                <a:lnTo>
                  <a:pt x="113" y="18"/>
                </a:lnTo>
                <a:lnTo>
                  <a:pt x="116" y="20"/>
                </a:lnTo>
                <a:lnTo>
                  <a:pt x="118" y="24"/>
                </a:lnTo>
                <a:lnTo>
                  <a:pt x="121" y="26"/>
                </a:lnTo>
                <a:lnTo>
                  <a:pt x="125" y="27"/>
                </a:lnTo>
                <a:lnTo>
                  <a:pt x="127" y="28"/>
                </a:lnTo>
                <a:lnTo>
                  <a:pt x="128" y="30"/>
                </a:lnTo>
                <a:lnTo>
                  <a:pt x="130" y="32"/>
                </a:lnTo>
                <a:lnTo>
                  <a:pt x="133" y="33"/>
                </a:lnTo>
                <a:lnTo>
                  <a:pt x="138" y="34"/>
                </a:lnTo>
                <a:lnTo>
                  <a:pt x="148" y="34"/>
                </a:lnTo>
                <a:lnTo>
                  <a:pt x="148" y="34"/>
                </a:lnTo>
                <a:lnTo>
                  <a:pt x="151" y="35"/>
                </a:lnTo>
                <a:lnTo>
                  <a:pt x="153" y="34"/>
                </a:lnTo>
                <a:lnTo>
                  <a:pt x="156" y="33"/>
                </a:lnTo>
                <a:lnTo>
                  <a:pt x="157" y="32"/>
                </a:lnTo>
                <a:lnTo>
                  <a:pt x="160" y="28"/>
                </a:lnTo>
                <a:lnTo>
                  <a:pt x="162" y="28"/>
                </a:lnTo>
                <a:lnTo>
                  <a:pt x="165" y="28"/>
                </a:lnTo>
                <a:lnTo>
                  <a:pt x="168" y="27"/>
                </a:lnTo>
                <a:lnTo>
                  <a:pt x="168" y="27"/>
                </a:lnTo>
                <a:lnTo>
                  <a:pt x="168" y="28"/>
                </a:lnTo>
                <a:lnTo>
                  <a:pt x="167" y="30"/>
                </a:lnTo>
                <a:lnTo>
                  <a:pt x="166" y="31"/>
                </a:lnTo>
                <a:lnTo>
                  <a:pt x="167" y="34"/>
                </a:lnTo>
                <a:lnTo>
                  <a:pt x="169" y="39"/>
                </a:lnTo>
                <a:lnTo>
                  <a:pt x="168" y="42"/>
                </a:lnTo>
                <a:lnTo>
                  <a:pt x="169" y="44"/>
                </a:lnTo>
                <a:lnTo>
                  <a:pt x="172" y="45"/>
                </a:lnTo>
                <a:lnTo>
                  <a:pt x="173" y="45"/>
                </a:lnTo>
                <a:lnTo>
                  <a:pt x="172" y="46"/>
                </a:lnTo>
                <a:lnTo>
                  <a:pt x="171" y="48"/>
                </a:lnTo>
                <a:lnTo>
                  <a:pt x="171" y="51"/>
                </a:lnTo>
                <a:lnTo>
                  <a:pt x="174" y="53"/>
                </a:lnTo>
                <a:lnTo>
                  <a:pt x="179" y="56"/>
                </a:lnTo>
                <a:lnTo>
                  <a:pt x="181" y="56"/>
                </a:lnTo>
                <a:lnTo>
                  <a:pt x="182" y="57"/>
                </a:lnTo>
                <a:lnTo>
                  <a:pt x="183" y="58"/>
                </a:lnTo>
                <a:lnTo>
                  <a:pt x="183" y="59"/>
                </a:lnTo>
                <a:lnTo>
                  <a:pt x="183" y="60"/>
                </a:lnTo>
                <a:lnTo>
                  <a:pt x="183" y="61"/>
                </a:lnTo>
                <a:lnTo>
                  <a:pt x="180" y="61"/>
                </a:lnTo>
                <a:lnTo>
                  <a:pt x="177" y="61"/>
                </a:lnTo>
                <a:lnTo>
                  <a:pt x="175" y="60"/>
                </a:lnTo>
                <a:lnTo>
                  <a:pt x="175" y="61"/>
                </a:lnTo>
                <a:lnTo>
                  <a:pt x="175" y="62"/>
                </a:lnTo>
                <a:lnTo>
                  <a:pt x="173" y="62"/>
                </a:lnTo>
                <a:lnTo>
                  <a:pt x="174" y="69"/>
                </a:lnTo>
                <a:lnTo>
                  <a:pt x="173" y="71"/>
                </a:lnTo>
                <a:lnTo>
                  <a:pt x="172" y="72"/>
                </a:lnTo>
                <a:lnTo>
                  <a:pt x="172" y="72"/>
                </a:lnTo>
                <a:lnTo>
                  <a:pt x="171" y="72"/>
                </a:lnTo>
                <a:lnTo>
                  <a:pt x="170" y="72"/>
                </a:lnTo>
                <a:lnTo>
                  <a:pt x="171" y="74"/>
                </a:lnTo>
                <a:lnTo>
                  <a:pt x="169" y="74"/>
                </a:lnTo>
                <a:lnTo>
                  <a:pt x="165" y="73"/>
                </a:lnTo>
                <a:lnTo>
                  <a:pt x="164" y="72"/>
                </a:lnTo>
                <a:lnTo>
                  <a:pt x="164" y="71"/>
                </a:lnTo>
                <a:lnTo>
                  <a:pt x="164" y="69"/>
                </a:lnTo>
                <a:lnTo>
                  <a:pt x="163" y="67"/>
                </a:lnTo>
                <a:lnTo>
                  <a:pt x="160" y="65"/>
                </a:lnTo>
                <a:lnTo>
                  <a:pt x="155" y="64"/>
                </a:lnTo>
                <a:lnTo>
                  <a:pt x="153" y="64"/>
                </a:lnTo>
                <a:lnTo>
                  <a:pt x="151" y="63"/>
                </a:lnTo>
                <a:lnTo>
                  <a:pt x="148" y="62"/>
                </a:lnTo>
                <a:lnTo>
                  <a:pt x="146" y="62"/>
                </a:lnTo>
                <a:lnTo>
                  <a:pt x="144" y="63"/>
                </a:lnTo>
                <a:lnTo>
                  <a:pt x="139" y="62"/>
                </a:lnTo>
                <a:lnTo>
                  <a:pt x="138" y="63"/>
                </a:lnTo>
                <a:lnTo>
                  <a:pt x="135" y="65"/>
                </a:lnTo>
                <a:lnTo>
                  <a:pt x="134" y="65"/>
                </a:lnTo>
                <a:lnTo>
                  <a:pt x="130" y="61"/>
                </a:lnTo>
                <a:lnTo>
                  <a:pt x="129" y="61"/>
                </a:lnTo>
                <a:lnTo>
                  <a:pt x="125" y="63"/>
                </a:lnTo>
                <a:lnTo>
                  <a:pt x="124" y="63"/>
                </a:lnTo>
                <a:lnTo>
                  <a:pt x="123" y="62"/>
                </a:lnTo>
                <a:lnTo>
                  <a:pt x="118" y="61"/>
                </a:lnTo>
                <a:lnTo>
                  <a:pt x="116" y="61"/>
                </a:lnTo>
                <a:lnTo>
                  <a:pt x="115" y="61"/>
                </a:lnTo>
                <a:lnTo>
                  <a:pt x="112" y="61"/>
                </a:lnTo>
                <a:lnTo>
                  <a:pt x="106" y="56"/>
                </a:lnTo>
                <a:lnTo>
                  <a:pt x="102" y="60"/>
                </a:lnTo>
                <a:lnTo>
                  <a:pt x="94" y="59"/>
                </a:lnTo>
                <a:lnTo>
                  <a:pt x="91" y="61"/>
                </a:lnTo>
                <a:lnTo>
                  <a:pt x="88" y="66"/>
                </a:lnTo>
                <a:lnTo>
                  <a:pt x="86" y="68"/>
                </a:lnTo>
                <a:lnTo>
                  <a:pt x="84" y="67"/>
                </a:lnTo>
                <a:lnTo>
                  <a:pt x="82" y="65"/>
                </a:lnTo>
                <a:lnTo>
                  <a:pt x="78" y="60"/>
                </a:lnTo>
                <a:lnTo>
                  <a:pt x="76" y="59"/>
                </a:lnTo>
                <a:lnTo>
                  <a:pt x="74" y="59"/>
                </a:lnTo>
                <a:lnTo>
                  <a:pt x="71" y="59"/>
                </a:lnTo>
                <a:lnTo>
                  <a:pt x="70" y="60"/>
                </a:lnTo>
                <a:lnTo>
                  <a:pt x="70" y="68"/>
                </a:lnTo>
                <a:lnTo>
                  <a:pt x="69" y="75"/>
                </a:lnTo>
                <a:lnTo>
                  <a:pt x="69" y="79"/>
                </a:lnTo>
                <a:lnTo>
                  <a:pt x="73" y="82"/>
                </a:lnTo>
                <a:lnTo>
                  <a:pt x="79" y="89"/>
                </a:lnTo>
                <a:lnTo>
                  <a:pt x="80" y="89"/>
                </a:lnTo>
                <a:lnTo>
                  <a:pt x="81" y="91"/>
                </a:lnTo>
                <a:lnTo>
                  <a:pt x="82" y="97"/>
                </a:lnTo>
                <a:lnTo>
                  <a:pt x="84" y="103"/>
                </a:lnTo>
                <a:lnTo>
                  <a:pt x="86" y="106"/>
                </a:lnTo>
                <a:lnTo>
                  <a:pt x="89" y="109"/>
                </a:lnTo>
                <a:lnTo>
                  <a:pt x="92" y="112"/>
                </a:lnTo>
                <a:lnTo>
                  <a:pt x="95" y="116"/>
                </a:lnTo>
                <a:lnTo>
                  <a:pt x="98" y="120"/>
                </a:lnTo>
                <a:lnTo>
                  <a:pt x="99" y="121"/>
                </a:lnTo>
                <a:lnTo>
                  <a:pt x="105" y="127"/>
                </a:lnTo>
                <a:lnTo>
                  <a:pt x="111" y="133"/>
                </a:lnTo>
                <a:lnTo>
                  <a:pt x="116" y="135"/>
                </a:lnTo>
                <a:lnTo>
                  <a:pt x="117" y="136"/>
                </a:lnTo>
                <a:lnTo>
                  <a:pt x="117" y="140"/>
                </a:lnTo>
                <a:lnTo>
                  <a:pt x="117" y="142"/>
                </a:lnTo>
                <a:lnTo>
                  <a:pt x="121" y="146"/>
                </a:lnTo>
                <a:lnTo>
                  <a:pt x="128" y="153"/>
                </a:lnTo>
                <a:lnTo>
                  <a:pt x="128" y="154"/>
                </a:lnTo>
                <a:lnTo>
                  <a:pt x="129" y="156"/>
                </a:lnTo>
                <a:lnTo>
                  <a:pt x="128" y="156"/>
                </a:lnTo>
                <a:lnTo>
                  <a:pt x="126" y="157"/>
                </a:lnTo>
                <a:lnTo>
                  <a:pt x="125" y="156"/>
                </a:lnTo>
                <a:lnTo>
                  <a:pt x="118" y="150"/>
                </a:lnTo>
                <a:lnTo>
                  <a:pt x="112" y="146"/>
                </a:lnTo>
                <a:lnTo>
                  <a:pt x="105" y="138"/>
                </a:lnTo>
                <a:lnTo>
                  <a:pt x="96" y="135"/>
                </a:lnTo>
                <a:lnTo>
                  <a:pt x="89" y="132"/>
                </a:lnTo>
                <a:lnTo>
                  <a:pt x="85" y="132"/>
                </a:lnTo>
                <a:lnTo>
                  <a:pt x="81" y="133"/>
                </a:lnTo>
                <a:lnTo>
                  <a:pt x="78" y="133"/>
                </a:lnTo>
                <a:lnTo>
                  <a:pt x="77" y="133"/>
                </a:lnTo>
                <a:lnTo>
                  <a:pt x="75" y="130"/>
                </a:lnTo>
                <a:lnTo>
                  <a:pt x="75" y="129"/>
                </a:lnTo>
                <a:lnTo>
                  <a:pt x="75" y="127"/>
                </a:lnTo>
                <a:lnTo>
                  <a:pt x="71" y="123"/>
                </a:lnTo>
                <a:lnTo>
                  <a:pt x="66" y="120"/>
                </a:lnTo>
                <a:lnTo>
                  <a:pt x="61" y="116"/>
                </a:lnTo>
                <a:lnTo>
                  <a:pt x="52" y="104"/>
                </a:lnTo>
                <a:lnTo>
                  <a:pt x="50" y="101"/>
                </a:lnTo>
                <a:lnTo>
                  <a:pt x="52" y="100"/>
                </a:lnTo>
                <a:lnTo>
                  <a:pt x="53" y="100"/>
                </a:lnTo>
                <a:lnTo>
                  <a:pt x="55" y="99"/>
                </a:lnTo>
                <a:lnTo>
                  <a:pt x="57" y="99"/>
                </a:lnTo>
                <a:lnTo>
                  <a:pt x="60" y="100"/>
                </a:lnTo>
                <a:lnTo>
                  <a:pt x="58" y="98"/>
                </a:lnTo>
                <a:lnTo>
                  <a:pt x="54" y="95"/>
                </a:lnTo>
                <a:lnTo>
                  <a:pt x="45" y="86"/>
                </a:lnTo>
                <a:lnTo>
                  <a:pt x="43" y="81"/>
                </a:lnTo>
                <a:lnTo>
                  <a:pt x="42" y="76"/>
                </a:lnTo>
                <a:lnTo>
                  <a:pt x="43" y="70"/>
                </a:lnTo>
                <a:lnTo>
                  <a:pt x="41" y="65"/>
                </a:lnTo>
                <a:lnTo>
                  <a:pt x="34" y="58"/>
                </a:lnTo>
                <a:lnTo>
                  <a:pt x="32" y="55"/>
                </a:lnTo>
                <a:lnTo>
                  <a:pt x="27" y="53"/>
                </a:lnTo>
                <a:lnTo>
                  <a:pt x="24" y="53"/>
                </a:lnTo>
                <a:lnTo>
                  <a:pt x="23" y="56"/>
                </a:lnTo>
                <a:lnTo>
                  <a:pt x="22" y="61"/>
                </a:lnTo>
                <a:lnTo>
                  <a:pt x="17" y="68"/>
                </a:lnTo>
                <a:lnTo>
                  <a:pt x="16" y="71"/>
                </a:lnTo>
                <a:lnTo>
                  <a:pt x="14" y="75"/>
                </a:lnTo>
                <a:lnTo>
                  <a:pt x="11" y="76"/>
                </a:lnTo>
                <a:lnTo>
                  <a:pt x="10" y="75"/>
                </a:lnTo>
                <a:lnTo>
                  <a:pt x="7" y="69"/>
                </a:lnTo>
                <a:lnTo>
                  <a:pt x="3" y="64"/>
                </a:lnTo>
                <a:lnTo>
                  <a:pt x="3" y="61"/>
                </a:lnTo>
                <a:lnTo>
                  <a:pt x="2" y="58"/>
                </a:lnTo>
                <a:lnTo>
                  <a:pt x="0" y="47"/>
                </a:lnTo>
                <a:lnTo>
                  <a:pt x="1" y="45"/>
                </a:lnTo>
                <a:lnTo>
                  <a:pt x="3" y="47"/>
                </a:lnTo>
                <a:lnTo>
                  <a:pt x="11" y="49"/>
                </a:lnTo>
                <a:lnTo>
                  <a:pt x="13" y="48"/>
                </a:lnTo>
                <a:lnTo>
                  <a:pt x="14" y="47"/>
                </a:lnTo>
                <a:lnTo>
                  <a:pt x="14" y="46"/>
                </a:lnTo>
                <a:lnTo>
                  <a:pt x="14" y="46"/>
                </a:lnTo>
                <a:lnTo>
                  <a:pt x="17" y="47"/>
                </a:lnTo>
                <a:lnTo>
                  <a:pt x="20" y="47"/>
                </a:lnTo>
                <a:lnTo>
                  <a:pt x="23" y="47"/>
                </a:lnTo>
                <a:lnTo>
                  <a:pt x="26" y="47"/>
                </a:lnTo>
                <a:lnTo>
                  <a:pt x="28" y="46"/>
                </a:lnTo>
                <a:lnTo>
                  <a:pt x="30" y="42"/>
                </a:lnTo>
                <a:lnTo>
                  <a:pt x="31" y="40"/>
                </a:lnTo>
                <a:lnTo>
                  <a:pt x="32" y="39"/>
                </a:lnTo>
                <a:lnTo>
                  <a:pt x="33" y="40"/>
                </a:lnTo>
                <a:lnTo>
                  <a:pt x="34" y="41"/>
                </a:lnTo>
                <a:lnTo>
                  <a:pt x="35" y="43"/>
                </a:lnTo>
                <a:lnTo>
                  <a:pt x="37" y="46"/>
                </a:lnTo>
                <a:lnTo>
                  <a:pt x="39" y="47"/>
                </a:lnTo>
                <a:lnTo>
                  <a:pt x="41" y="48"/>
                </a:lnTo>
                <a:lnTo>
                  <a:pt x="43" y="47"/>
                </a:lnTo>
                <a:lnTo>
                  <a:pt x="44" y="46"/>
                </a:lnTo>
                <a:lnTo>
                  <a:pt x="49" y="48"/>
                </a:lnTo>
                <a:lnTo>
                  <a:pt x="53" y="49"/>
                </a:lnTo>
                <a:lnTo>
                  <a:pt x="56" y="48"/>
                </a:lnTo>
                <a:lnTo>
                  <a:pt x="56" y="46"/>
                </a:lnTo>
                <a:lnTo>
                  <a:pt x="55" y="44"/>
                </a:lnTo>
                <a:lnTo>
                  <a:pt x="55" y="43"/>
                </a:lnTo>
                <a:lnTo>
                  <a:pt x="55" y="41"/>
                </a:lnTo>
                <a:lnTo>
                  <a:pt x="57" y="40"/>
                </a:lnTo>
                <a:lnTo>
                  <a:pt x="57" y="39"/>
                </a:lnTo>
                <a:lnTo>
                  <a:pt x="54" y="37"/>
                </a:lnTo>
                <a:lnTo>
                  <a:pt x="54" y="36"/>
                </a:lnTo>
                <a:lnTo>
                  <a:pt x="60" y="33"/>
                </a:lnTo>
                <a:lnTo>
                  <a:pt x="65" y="31"/>
                </a:lnTo>
                <a:lnTo>
                  <a:pt x="66" y="30"/>
                </a:lnTo>
                <a:lnTo>
                  <a:pt x="67" y="28"/>
                </a:lnTo>
                <a:lnTo>
                  <a:pt x="67" y="25"/>
                </a:lnTo>
                <a:lnTo>
                  <a:pt x="67" y="22"/>
                </a:lnTo>
                <a:lnTo>
                  <a:pt x="64" y="19"/>
                </a:lnTo>
                <a:lnTo>
                  <a:pt x="64" y="18"/>
                </a:lnTo>
                <a:lnTo>
                  <a:pt x="65" y="16"/>
                </a:lnTo>
                <a:lnTo>
                  <a:pt x="66" y="15"/>
                </a:lnTo>
                <a:lnTo>
                  <a:pt x="68" y="14"/>
                </a:lnTo>
                <a:lnTo>
                  <a:pt x="70" y="13"/>
                </a:lnTo>
                <a:lnTo>
                  <a:pt x="72" y="12"/>
                </a:lnTo>
                <a:lnTo>
                  <a:pt x="75" y="11"/>
                </a:lnTo>
                <a:lnTo>
                  <a:pt x="77" y="10"/>
                </a:lnTo>
                <a:lnTo>
                  <a:pt x="79" y="7"/>
                </a:lnTo>
                <a:lnTo>
                  <a:pt x="80" y="7"/>
                </a:lnTo>
                <a:lnTo>
                  <a:pt x="84" y="7"/>
                </a:lnTo>
                <a:lnTo>
                  <a:pt x="85" y="6"/>
                </a:lnTo>
                <a:lnTo>
                  <a:pt x="84" y="2"/>
                </a:lnTo>
                <a:lnTo>
                  <a:pt x="85" y="1"/>
                </a:lnTo>
                <a:lnTo>
                  <a:pt x="86" y="1"/>
                </a:lnTo>
                <a:lnTo>
                  <a:pt x="87" y="0"/>
                </a:lnTo>
                <a:lnTo>
                  <a:pt x="90" y="0"/>
                </a:lnTo>
                <a:lnTo>
                  <a:pt x="93" y="1"/>
                </a:lnTo>
                <a:close/>
                <a:moveTo>
                  <a:pt x="40" y="69"/>
                </a:moveTo>
                <a:lnTo>
                  <a:pt x="40" y="69"/>
                </a:lnTo>
                <a:lnTo>
                  <a:pt x="36" y="70"/>
                </a:lnTo>
                <a:lnTo>
                  <a:pt x="34" y="68"/>
                </a:lnTo>
                <a:lnTo>
                  <a:pt x="34" y="67"/>
                </a:lnTo>
                <a:lnTo>
                  <a:pt x="31" y="67"/>
                </a:lnTo>
                <a:lnTo>
                  <a:pt x="29" y="65"/>
                </a:lnTo>
                <a:lnTo>
                  <a:pt x="28" y="64"/>
                </a:lnTo>
                <a:lnTo>
                  <a:pt x="31" y="62"/>
                </a:lnTo>
                <a:lnTo>
                  <a:pt x="33" y="58"/>
                </a:lnTo>
                <a:lnTo>
                  <a:pt x="34" y="60"/>
                </a:lnTo>
                <a:lnTo>
                  <a:pt x="37" y="64"/>
                </a:lnTo>
                <a:lnTo>
                  <a:pt x="38" y="65"/>
                </a:lnTo>
                <a:lnTo>
                  <a:pt x="40" y="69"/>
                </a:lnTo>
                <a:close/>
                <a:moveTo>
                  <a:pt x="30" y="83"/>
                </a:moveTo>
                <a:lnTo>
                  <a:pt x="30" y="83"/>
                </a:lnTo>
                <a:lnTo>
                  <a:pt x="30" y="85"/>
                </a:lnTo>
                <a:lnTo>
                  <a:pt x="28" y="83"/>
                </a:lnTo>
                <a:lnTo>
                  <a:pt x="27" y="79"/>
                </a:lnTo>
                <a:lnTo>
                  <a:pt x="24" y="73"/>
                </a:lnTo>
                <a:lnTo>
                  <a:pt x="24" y="71"/>
                </a:lnTo>
                <a:lnTo>
                  <a:pt x="25" y="69"/>
                </a:lnTo>
                <a:lnTo>
                  <a:pt x="25" y="67"/>
                </a:lnTo>
                <a:lnTo>
                  <a:pt x="24" y="62"/>
                </a:lnTo>
                <a:lnTo>
                  <a:pt x="25" y="61"/>
                </a:lnTo>
                <a:lnTo>
                  <a:pt x="26" y="61"/>
                </a:lnTo>
                <a:lnTo>
                  <a:pt x="26" y="65"/>
                </a:lnTo>
                <a:lnTo>
                  <a:pt x="27" y="67"/>
                </a:lnTo>
                <a:lnTo>
                  <a:pt x="29" y="70"/>
                </a:lnTo>
                <a:lnTo>
                  <a:pt x="29" y="74"/>
                </a:lnTo>
                <a:lnTo>
                  <a:pt x="29" y="80"/>
                </a:lnTo>
                <a:lnTo>
                  <a:pt x="30" y="82"/>
                </a:lnTo>
                <a:lnTo>
                  <a:pt x="30" y="83"/>
                </a:lnTo>
                <a:close/>
                <a:moveTo>
                  <a:pt x="41" y="79"/>
                </a:moveTo>
                <a:lnTo>
                  <a:pt x="41" y="79"/>
                </a:lnTo>
                <a:lnTo>
                  <a:pt x="41" y="81"/>
                </a:lnTo>
                <a:lnTo>
                  <a:pt x="38" y="79"/>
                </a:lnTo>
                <a:lnTo>
                  <a:pt x="36" y="78"/>
                </a:lnTo>
                <a:lnTo>
                  <a:pt x="35" y="77"/>
                </a:lnTo>
                <a:lnTo>
                  <a:pt x="36" y="76"/>
                </a:lnTo>
                <a:lnTo>
                  <a:pt x="36" y="75"/>
                </a:lnTo>
                <a:lnTo>
                  <a:pt x="38" y="75"/>
                </a:lnTo>
                <a:lnTo>
                  <a:pt x="39" y="76"/>
                </a:lnTo>
                <a:lnTo>
                  <a:pt x="41" y="79"/>
                </a:lnTo>
                <a:close/>
                <a:moveTo>
                  <a:pt x="52" y="97"/>
                </a:moveTo>
                <a:lnTo>
                  <a:pt x="52" y="97"/>
                </a:lnTo>
                <a:lnTo>
                  <a:pt x="51" y="98"/>
                </a:lnTo>
                <a:lnTo>
                  <a:pt x="49" y="96"/>
                </a:lnTo>
                <a:lnTo>
                  <a:pt x="47" y="95"/>
                </a:lnTo>
                <a:lnTo>
                  <a:pt x="46" y="93"/>
                </a:lnTo>
                <a:lnTo>
                  <a:pt x="43" y="91"/>
                </a:lnTo>
                <a:lnTo>
                  <a:pt x="42" y="88"/>
                </a:lnTo>
                <a:lnTo>
                  <a:pt x="38" y="83"/>
                </a:lnTo>
                <a:lnTo>
                  <a:pt x="38" y="82"/>
                </a:lnTo>
                <a:lnTo>
                  <a:pt x="40" y="84"/>
                </a:lnTo>
                <a:lnTo>
                  <a:pt x="41" y="85"/>
                </a:lnTo>
                <a:lnTo>
                  <a:pt x="43" y="85"/>
                </a:lnTo>
                <a:lnTo>
                  <a:pt x="46" y="89"/>
                </a:lnTo>
                <a:lnTo>
                  <a:pt x="49" y="93"/>
                </a:lnTo>
                <a:lnTo>
                  <a:pt x="53" y="97"/>
                </a:lnTo>
                <a:lnTo>
                  <a:pt x="53" y="97"/>
                </a:lnTo>
                <a:lnTo>
                  <a:pt x="52" y="97"/>
                </a:lnTo>
                <a:close/>
                <a:moveTo>
                  <a:pt x="52" y="115"/>
                </a:moveTo>
                <a:lnTo>
                  <a:pt x="52" y="115"/>
                </a:lnTo>
                <a:lnTo>
                  <a:pt x="52" y="116"/>
                </a:lnTo>
                <a:lnTo>
                  <a:pt x="52" y="116"/>
                </a:lnTo>
                <a:lnTo>
                  <a:pt x="51" y="116"/>
                </a:lnTo>
                <a:lnTo>
                  <a:pt x="50" y="116"/>
                </a:lnTo>
                <a:lnTo>
                  <a:pt x="42" y="106"/>
                </a:lnTo>
                <a:lnTo>
                  <a:pt x="42" y="105"/>
                </a:lnTo>
                <a:lnTo>
                  <a:pt x="44" y="107"/>
                </a:lnTo>
                <a:lnTo>
                  <a:pt x="52" y="115"/>
                </a:lnTo>
                <a:close/>
                <a:moveTo>
                  <a:pt x="53" y="109"/>
                </a:moveTo>
                <a:lnTo>
                  <a:pt x="53" y="109"/>
                </a:lnTo>
                <a:lnTo>
                  <a:pt x="54" y="111"/>
                </a:lnTo>
                <a:lnTo>
                  <a:pt x="50" y="108"/>
                </a:lnTo>
                <a:lnTo>
                  <a:pt x="48" y="106"/>
                </a:lnTo>
                <a:lnTo>
                  <a:pt x="48" y="105"/>
                </a:lnTo>
                <a:lnTo>
                  <a:pt x="53" y="109"/>
                </a:lnTo>
                <a:close/>
                <a:moveTo>
                  <a:pt x="57" y="113"/>
                </a:moveTo>
                <a:lnTo>
                  <a:pt x="57" y="113"/>
                </a:lnTo>
                <a:lnTo>
                  <a:pt x="59" y="116"/>
                </a:lnTo>
                <a:lnTo>
                  <a:pt x="58" y="115"/>
                </a:lnTo>
                <a:lnTo>
                  <a:pt x="55" y="114"/>
                </a:lnTo>
                <a:lnTo>
                  <a:pt x="54" y="111"/>
                </a:lnTo>
                <a:lnTo>
                  <a:pt x="57" y="113"/>
                </a:lnTo>
                <a:close/>
                <a:moveTo>
                  <a:pt x="102" y="143"/>
                </a:moveTo>
                <a:lnTo>
                  <a:pt x="102" y="143"/>
                </a:lnTo>
                <a:lnTo>
                  <a:pt x="97" y="143"/>
                </a:lnTo>
                <a:lnTo>
                  <a:pt x="92" y="142"/>
                </a:lnTo>
                <a:lnTo>
                  <a:pt x="90" y="141"/>
                </a:lnTo>
                <a:lnTo>
                  <a:pt x="90" y="140"/>
                </a:lnTo>
                <a:lnTo>
                  <a:pt x="91" y="138"/>
                </a:lnTo>
                <a:lnTo>
                  <a:pt x="96" y="138"/>
                </a:lnTo>
                <a:lnTo>
                  <a:pt x="103" y="140"/>
                </a:lnTo>
                <a:lnTo>
                  <a:pt x="105" y="141"/>
                </a:lnTo>
                <a:lnTo>
                  <a:pt x="104" y="142"/>
                </a:lnTo>
                <a:lnTo>
                  <a:pt x="102" y="143"/>
                </a:lnTo>
                <a:close/>
                <a:moveTo>
                  <a:pt x="114" y="149"/>
                </a:moveTo>
                <a:lnTo>
                  <a:pt x="114" y="149"/>
                </a:lnTo>
                <a:lnTo>
                  <a:pt x="112" y="150"/>
                </a:lnTo>
                <a:lnTo>
                  <a:pt x="98" y="149"/>
                </a:lnTo>
                <a:lnTo>
                  <a:pt x="94" y="149"/>
                </a:lnTo>
                <a:lnTo>
                  <a:pt x="90" y="146"/>
                </a:lnTo>
                <a:lnTo>
                  <a:pt x="89" y="146"/>
                </a:lnTo>
                <a:lnTo>
                  <a:pt x="93" y="145"/>
                </a:lnTo>
                <a:lnTo>
                  <a:pt x="98" y="146"/>
                </a:lnTo>
                <a:lnTo>
                  <a:pt x="99" y="147"/>
                </a:lnTo>
                <a:lnTo>
                  <a:pt x="110" y="149"/>
                </a:lnTo>
                <a:lnTo>
                  <a:pt x="114" y="149"/>
                </a:lnTo>
                <a:close/>
                <a:moveTo>
                  <a:pt x="129" y="159"/>
                </a:moveTo>
                <a:lnTo>
                  <a:pt x="129" y="159"/>
                </a:lnTo>
                <a:lnTo>
                  <a:pt x="131" y="158"/>
                </a:lnTo>
                <a:lnTo>
                  <a:pt x="133" y="159"/>
                </a:lnTo>
                <a:lnTo>
                  <a:pt x="134" y="161"/>
                </a:lnTo>
                <a:lnTo>
                  <a:pt x="137" y="163"/>
                </a:lnTo>
                <a:lnTo>
                  <a:pt x="141" y="166"/>
                </a:lnTo>
                <a:lnTo>
                  <a:pt x="143" y="168"/>
                </a:lnTo>
                <a:lnTo>
                  <a:pt x="149" y="172"/>
                </a:lnTo>
                <a:lnTo>
                  <a:pt x="150" y="172"/>
                </a:lnTo>
                <a:lnTo>
                  <a:pt x="153" y="173"/>
                </a:lnTo>
                <a:lnTo>
                  <a:pt x="153" y="175"/>
                </a:lnTo>
                <a:lnTo>
                  <a:pt x="154" y="177"/>
                </a:lnTo>
                <a:lnTo>
                  <a:pt x="156" y="179"/>
                </a:lnTo>
                <a:lnTo>
                  <a:pt x="150" y="175"/>
                </a:lnTo>
                <a:lnTo>
                  <a:pt x="144" y="170"/>
                </a:lnTo>
                <a:lnTo>
                  <a:pt x="134" y="163"/>
                </a:lnTo>
                <a:lnTo>
                  <a:pt x="126" y="162"/>
                </a:lnTo>
                <a:lnTo>
                  <a:pt x="116" y="156"/>
                </a:lnTo>
                <a:lnTo>
                  <a:pt x="110" y="154"/>
                </a:lnTo>
                <a:lnTo>
                  <a:pt x="112" y="154"/>
                </a:lnTo>
                <a:lnTo>
                  <a:pt x="115" y="154"/>
                </a:lnTo>
                <a:lnTo>
                  <a:pt x="131" y="161"/>
                </a:lnTo>
                <a:lnTo>
                  <a:pt x="129" y="159"/>
                </a:lnTo>
                <a:close/>
                <a:moveTo>
                  <a:pt x="97" y="155"/>
                </a:moveTo>
                <a:lnTo>
                  <a:pt x="97" y="155"/>
                </a:lnTo>
                <a:lnTo>
                  <a:pt x="103" y="156"/>
                </a:lnTo>
                <a:lnTo>
                  <a:pt x="107" y="155"/>
                </a:lnTo>
                <a:lnTo>
                  <a:pt x="111" y="156"/>
                </a:lnTo>
                <a:lnTo>
                  <a:pt x="114" y="158"/>
                </a:lnTo>
                <a:lnTo>
                  <a:pt x="114" y="158"/>
                </a:lnTo>
                <a:lnTo>
                  <a:pt x="111" y="158"/>
                </a:lnTo>
                <a:lnTo>
                  <a:pt x="108" y="158"/>
                </a:lnTo>
                <a:lnTo>
                  <a:pt x="104" y="159"/>
                </a:lnTo>
                <a:lnTo>
                  <a:pt x="100" y="158"/>
                </a:lnTo>
                <a:lnTo>
                  <a:pt x="99" y="157"/>
                </a:lnTo>
                <a:lnTo>
                  <a:pt x="98" y="156"/>
                </a:lnTo>
                <a:lnTo>
                  <a:pt x="97" y="155"/>
                </a:lnTo>
                <a:close/>
                <a:moveTo>
                  <a:pt x="127" y="164"/>
                </a:moveTo>
                <a:lnTo>
                  <a:pt x="127" y="164"/>
                </a:lnTo>
                <a:lnTo>
                  <a:pt x="131" y="167"/>
                </a:lnTo>
                <a:lnTo>
                  <a:pt x="119" y="164"/>
                </a:lnTo>
                <a:lnTo>
                  <a:pt x="120" y="163"/>
                </a:lnTo>
                <a:lnTo>
                  <a:pt x="122" y="163"/>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26" name="Hungary">
            <a:extLst>
              <a:ext uri="{FF2B5EF4-FFF2-40B4-BE49-F238E27FC236}">
                <a16:creationId xmlns:a16="http://schemas.microsoft.com/office/drawing/2014/main" id="{A7F25CB8-A9BA-42AA-8D41-0E14A36C8C5F}"/>
              </a:ext>
            </a:extLst>
          </p:cNvPr>
          <p:cNvSpPr>
            <a:spLocks/>
          </p:cNvSpPr>
          <p:nvPr/>
        </p:nvSpPr>
        <p:spPr bwMode="auto">
          <a:xfrm>
            <a:off x="6280752" y="2592367"/>
            <a:ext cx="203112" cy="107888"/>
          </a:xfrm>
          <a:custGeom>
            <a:avLst/>
            <a:gdLst>
              <a:gd name="T0" fmla="*/ 191 w 211"/>
              <a:gd name="T1" fmla="*/ 6 h 128"/>
              <a:gd name="T2" fmla="*/ 193 w 211"/>
              <a:gd name="T3" fmla="*/ 10 h 128"/>
              <a:gd name="T4" fmla="*/ 200 w 211"/>
              <a:gd name="T5" fmla="*/ 16 h 128"/>
              <a:gd name="T6" fmla="*/ 206 w 211"/>
              <a:gd name="T7" fmla="*/ 21 h 128"/>
              <a:gd name="T8" fmla="*/ 211 w 211"/>
              <a:gd name="T9" fmla="*/ 24 h 128"/>
              <a:gd name="T10" fmla="*/ 211 w 211"/>
              <a:gd name="T11" fmla="*/ 29 h 128"/>
              <a:gd name="T12" fmla="*/ 199 w 211"/>
              <a:gd name="T13" fmla="*/ 36 h 128"/>
              <a:gd name="T14" fmla="*/ 192 w 211"/>
              <a:gd name="T15" fmla="*/ 40 h 128"/>
              <a:gd name="T16" fmla="*/ 184 w 211"/>
              <a:gd name="T17" fmla="*/ 49 h 128"/>
              <a:gd name="T18" fmla="*/ 180 w 211"/>
              <a:gd name="T19" fmla="*/ 58 h 128"/>
              <a:gd name="T20" fmla="*/ 173 w 211"/>
              <a:gd name="T21" fmla="*/ 71 h 128"/>
              <a:gd name="T22" fmla="*/ 168 w 211"/>
              <a:gd name="T23" fmla="*/ 83 h 128"/>
              <a:gd name="T24" fmla="*/ 163 w 211"/>
              <a:gd name="T25" fmla="*/ 90 h 128"/>
              <a:gd name="T26" fmla="*/ 161 w 211"/>
              <a:gd name="T27" fmla="*/ 98 h 128"/>
              <a:gd name="T28" fmla="*/ 157 w 211"/>
              <a:gd name="T29" fmla="*/ 104 h 128"/>
              <a:gd name="T30" fmla="*/ 145 w 211"/>
              <a:gd name="T31" fmla="*/ 107 h 128"/>
              <a:gd name="T32" fmla="*/ 141 w 211"/>
              <a:gd name="T33" fmla="*/ 111 h 128"/>
              <a:gd name="T34" fmla="*/ 128 w 211"/>
              <a:gd name="T35" fmla="*/ 111 h 128"/>
              <a:gd name="T36" fmla="*/ 113 w 211"/>
              <a:gd name="T37" fmla="*/ 110 h 128"/>
              <a:gd name="T38" fmla="*/ 104 w 211"/>
              <a:gd name="T39" fmla="*/ 114 h 128"/>
              <a:gd name="T40" fmla="*/ 97 w 211"/>
              <a:gd name="T41" fmla="*/ 118 h 128"/>
              <a:gd name="T42" fmla="*/ 92 w 211"/>
              <a:gd name="T43" fmla="*/ 118 h 128"/>
              <a:gd name="T44" fmla="*/ 85 w 211"/>
              <a:gd name="T45" fmla="*/ 121 h 128"/>
              <a:gd name="T46" fmla="*/ 76 w 211"/>
              <a:gd name="T47" fmla="*/ 126 h 128"/>
              <a:gd name="T48" fmla="*/ 68 w 211"/>
              <a:gd name="T49" fmla="*/ 127 h 128"/>
              <a:gd name="T50" fmla="*/ 48 w 211"/>
              <a:gd name="T51" fmla="*/ 123 h 128"/>
              <a:gd name="T52" fmla="*/ 38 w 211"/>
              <a:gd name="T53" fmla="*/ 117 h 128"/>
              <a:gd name="T54" fmla="*/ 26 w 211"/>
              <a:gd name="T55" fmla="*/ 105 h 128"/>
              <a:gd name="T56" fmla="*/ 13 w 211"/>
              <a:gd name="T57" fmla="*/ 94 h 128"/>
              <a:gd name="T58" fmla="*/ 9 w 211"/>
              <a:gd name="T59" fmla="*/ 86 h 128"/>
              <a:gd name="T60" fmla="*/ 7 w 211"/>
              <a:gd name="T61" fmla="*/ 80 h 128"/>
              <a:gd name="T62" fmla="*/ 7 w 211"/>
              <a:gd name="T63" fmla="*/ 72 h 128"/>
              <a:gd name="T64" fmla="*/ 12 w 211"/>
              <a:gd name="T65" fmla="*/ 69 h 128"/>
              <a:gd name="T66" fmla="*/ 11 w 211"/>
              <a:gd name="T67" fmla="*/ 65 h 128"/>
              <a:gd name="T68" fmla="*/ 11 w 211"/>
              <a:gd name="T69" fmla="*/ 55 h 128"/>
              <a:gd name="T70" fmla="*/ 16 w 211"/>
              <a:gd name="T71" fmla="*/ 51 h 128"/>
              <a:gd name="T72" fmla="*/ 11 w 211"/>
              <a:gd name="T73" fmla="*/ 42 h 128"/>
              <a:gd name="T74" fmla="*/ 14 w 211"/>
              <a:gd name="T75" fmla="*/ 37 h 128"/>
              <a:gd name="T76" fmla="*/ 22 w 211"/>
              <a:gd name="T77" fmla="*/ 41 h 128"/>
              <a:gd name="T78" fmla="*/ 30 w 211"/>
              <a:gd name="T79" fmla="*/ 39 h 128"/>
              <a:gd name="T80" fmla="*/ 30 w 211"/>
              <a:gd name="T81" fmla="*/ 32 h 128"/>
              <a:gd name="T82" fmla="*/ 34 w 211"/>
              <a:gd name="T83" fmla="*/ 25 h 128"/>
              <a:gd name="T84" fmla="*/ 43 w 211"/>
              <a:gd name="T85" fmla="*/ 31 h 128"/>
              <a:gd name="T86" fmla="*/ 64 w 211"/>
              <a:gd name="T87" fmla="*/ 37 h 128"/>
              <a:gd name="T88" fmla="*/ 84 w 211"/>
              <a:gd name="T89" fmla="*/ 33 h 128"/>
              <a:gd name="T90" fmla="*/ 88 w 211"/>
              <a:gd name="T91" fmla="*/ 23 h 128"/>
              <a:gd name="T92" fmla="*/ 108 w 211"/>
              <a:gd name="T93" fmla="*/ 16 h 128"/>
              <a:gd name="T94" fmla="*/ 119 w 211"/>
              <a:gd name="T95" fmla="*/ 20 h 128"/>
              <a:gd name="T96" fmla="*/ 137 w 211"/>
              <a:gd name="T97" fmla="*/ 3 h 128"/>
              <a:gd name="T98" fmla="*/ 152 w 211"/>
              <a:gd name="T99" fmla="*/ 1 h 128"/>
              <a:gd name="T100" fmla="*/ 167 w 211"/>
              <a:gd name="T101" fmla="*/ 0 h 128"/>
              <a:gd name="T102" fmla="*/ 173 w 211"/>
              <a:gd name="T103" fmla="*/ 6 h 128"/>
              <a:gd name="T104" fmla="*/ 177 w 211"/>
              <a:gd name="T105"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 h="128">
                <a:moveTo>
                  <a:pt x="188" y="7"/>
                </a:moveTo>
                <a:lnTo>
                  <a:pt x="188" y="7"/>
                </a:lnTo>
                <a:lnTo>
                  <a:pt x="191" y="6"/>
                </a:lnTo>
                <a:lnTo>
                  <a:pt x="191" y="6"/>
                </a:lnTo>
                <a:lnTo>
                  <a:pt x="192" y="7"/>
                </a:lnTo>
                <a:lnTo>
                  <a:pt x="193" y="9"/>
                </a:lnTo>
                <a:lnTo>
                  <a:pt x="193" y="9"/>
                </a:lnTo>
                <a:lnTo>
                  <a:pt x="193" y="10"/>
                </a:lnTo>
                <a:lnTo>
                  <a:pt x="194" y="12"/>
                </a:lnTo>
                <a:lnTo>
                  <a:pt x="195" y="14"/>
                </a:lnTo>
                <a:lnTo>
                  <a:pt x="197" y="14"/>
                </a:lnTo>
                <a:lnTo>
                  <a:pt x="200" y="16"/>
                </a:lnTo>
                <a:lnTo>
                  <a:pt x="202" y="19"/>
                </a:lnTo>
                <a:lnTo>
                  <a:pt x="205" y="21"/>
                </a:lnTo>
                <a:lnTo>
                  <a:pt x="205" y="21"/>
                </a:lnTo>
                <a:lnTo>
                  <a:pt x="206" y="21"/>
                </a:lnTo>
                <a:lnTo>
                  <a:pt x="208" y="21"/>
                </a:lnTo>
                <a:lnTo>
                  <a:pt x="209" y="21"/>
                </a:lnTo>
                <a:lnTo>
                  <a:pt x="210" y="23"/>
                </a:lnTo>
                <a:lnTo>
                  <a:pt x="211" y="24"/>
                </a:lnTo>
                <a:lnTo>
                  <a:pt x="211" y="26"/>
                </a:lnTo>
                <a:lnTo>
                  <a:pt x="211" y="28"/>
                </a:lnTo>
                <a:lnTo>
                  <a:pt x="211" y="28"/>
                </a:lnTo>
                <a:lnTo>
                  <a:pt x="211" y="29"/>
                </a:lnTo>
                <a:lnTo>
                  <a:pt x="205" y="35"/>
                </a:lnTo>
                <a:lnTo>
                  <a:pt x="203" y="37"/>
                </a:lnTo>
                <a:lnTo>
                  <a:pt x="202" y="37"/>
                </a:lnTo>
                <a:lnTo>
                  <a:pt x="199" y="36"/>
                </a:lnTo>
                <a:lnTo>
                  <a:pt x="197" y="37"/>
                </a:lnTo>
                <a:lnTo>
                  <a:pt x="195" y="38"/>
                </a:lnTo>
                <a:lnTo>
                  <a:pt x="193" y="38"/>
                </a:lnTo>
                <a:lnTo>
                  <a:pt x="192" y="40"/>
                </a:lnTo>
                <a:lnTo>
                  <a:pt x="190" y="43"/>
                </a:lnTo>
                <a:lnTo>
                  <a:pt x="188" y="45"/>
                </a:lnTo>
                <a:lnTo>
                  <a:pt x="185" y="47"/>
                </a:lnTo>
                <a:lnTo>
                  <a:pt x="184" y="49"/>
                </a:lnTo>
                <a:lnTo>
                  <a:pt x="184" y="54"/>
                </a:lnTo>
                <a:lnTo>
                  <a:pt x="183" y="55"/>
                </a:lnTo>
                <a:lnTo>
                  <a:pt x="181" y="57"/>
                </a:lnTo>
                <a:lnTo>
                  <a:pt x="180" y="58"/>
                </a:lnTo>
                <a:lnTo>
                  <a:pt x="177" y="65"/>
                </a:lnTo>
                <a:lnTo>
                  <a:pt x="176" y="68"/>
                </a:lnTo>
                <a:lnTo>
                  <a:pt x="174" y="70"/>
                </a:lnTo>
                <a:lnTo>
                  <a:pt x="173" y="71"/>
                </a:lnTo>
                <a:lnTo>
                  <a:pt x="173" y="73"/>
                </a:lnTo>
                <a:lnTo>
                  <a:pt x="171" y="77"/>
                </a:lnTo>
                <a:lnTo>
                  <a:pt x="168" y="81"/>
                </a:lnTo>
                <a:lnTo>
                  <a:pt x="168" y="83"/>
                </a:lnTo>
                <a:lnTo>
                  <a:pt x="168" y="85"/>
                </a:lnTo>
                <a:lnTo>
                  <a:pt x="166" y="88"/>
                </a:lnTo>
                <a:lnTo>
                  <a:pt x="164" y="89"/>
                </a:lnTo>
                <a:lnTo>
                  <a:pt x="163" y="90"/>
                </a:lnTo>
                <a:lnTo>
                  <a:pt x="162" y="91"/>
                </a:lnTo>
                <a:lnTo>
                  <a:pt x="161" y="95"/>
                </a:lnTo>
                <a:lnTo>
                  <a:pt x="161" y="97"/>
                </a:lnTo>
                <a:lnTo>
                  <a:pt x="161" y="98"/>
                </a:lnTo>
                <a:lnTo>
                  <a:pt x="159" y="99"/>
                </a:lnTo>
                <a:lnTo>
                  <a:pt x="158" y="101"/>
                </a:lnTo>
                <a:lnTo>
                  <a:pt x="158" y="103"/>
                </a:lnTo>
                <a:lnTo>
                  <a:pt x="157" y="104"/>
                </a:lnTo>
                <a:lnTo>
                  <a:pt x="154" y="106"/>
                </a:lnTo>
                <a:lnTo>
                  <a:pt x="148" y="105"/>
                </a:lnTo>
                <a:lnTo>
                  <a:pt x="145" y="106"/>
                </a:lnTo>
                <a:lnTo>
                  <a:pt x="145" y="107"/>
                </a:lnTo>
                <a:lnTo>
                  <a:pt x="145" y="108"/>
                </a:lnTo>
                <a:lnTo>
                  <a:pt x="144" y="109"/>
                </a:lnTo>
                <a:lnTo>
                  <a:pt x="142" y="110"/>
                </a:lnTo>
                <a:lnTo>
                  <a:pt x="141" y="111"/>
                </a:lnTo>
                <a:lnTo>
                  <a:pt x="138" y="109"/>
                </a:lnTo>
                <a:lnTo>
                  <a:pt x="131" y="111"/>
                </a:lnTo>
                <a:lnTo>
                  <a:pt x="129" y="112"/>
                </a:lnTo>
                <a:lnTo>
                  <a:pt x="128" y="111"/>
                </a:lnTo>
                <a:lnTo>
                  <a:pt x="127" y="111"/>
                </a:lnTo>
                <a:lnTo>
                  <a:pt x="120" y="110"/>
                </a:lnTo>
                <a:lnTo>
                  <a:pt x="117" y="110"/>
                </a:lnTo>
                <a:lnTo>
                  <a:pt x="113" y="110"/>
                </a:lnTo>
                <a:lnTo>
                  <a:pt x="110" y="109"/>
                </a:lnTo>
                <a:lnTo>
                  <a:pt x="107" y="110"/>
                </a:lnTo>
                <a:lnTo>
                  <a:pt x="105" y="113"/>
                </a:lnTo>
                <a:lnTo>
                  <a:pt x="104" y="114"/>
                </a:lnTo>
                <a:lnTo>
                  <a:pt x="103" y="115"/>
                </a:lnTo>
                <a:lnTo>
                  <a:pt x="101" y="116"/>
                </a:lnTo>
                <a:lnTo>
                  <a:pt x="99" y="117"/>
                </a:lnTo>
                <a:lnTo>
                  <a:pt x="97" y="118"/>
                </a:lnTo>
                <a:lnTo>
                  <a:pt x="95" y="117"/>
                </a:lnTo>
                <a:lnTo>
                  <a:pt x="93" y="116"/>
                </a:lnTo>
                <a:lnTo>
                  <a:pt x="93" y="116"/>
                </a:lnTo>
                <a:lnTo>
                  <a:pt x="92" y="118"/>
                </a:lnTo>
                <a:lnTo>
                  <a:pt x="91" y="119"/>
                </a:lnTo>
                <a:lnTo>
                  <a:pt x="88" y="120"/>
                </a:lnTo>
                <a:lnTo>
                  <a:pt x="88" y="120"/>
                </a:lnTo>
                <a:lnTo>
                  <a:pt x="85" y="121"/>
                </a:lnTo>
                <a:lnTo>
                  <a:pt x="82" y="121"/>
                </a:lnTo>
                <a:lnTo>
                  <a:pt x="80" y="121"/>
                </a:lnTo>
                <a:lnTo>
                  <a:pt x="77" y="125"/>
                </a:lnTo>
                <a:lnTo>
                  <a:pt x="76" y="126"/>
                </a:lnTo>
                <a:lnTo>
                  <a:pt x="73" y="127"/>
                </a:lnTo>
                <a:lnTo>
                  <a:pt x="71" y="128"/>
                </a:lnTo>
                <a:lnTo>
                  <a:pt x="68" y="127"/>
                </a:lnTo>
                <a:lnTo>
                  <a:pt x="68" y="127"/>
                </a:lnTo>
                <a:lnTo>
                  <a:pt x="58" y="127"/>
                </a:lnTo>
                <a:lnTo>
                  <a:pt x="53" y="126"/>
                </a:lnTo>
                <a:lnTo>
                  <a:pt x="50" y="125"/>
                </a:lnTo>
                <a:lnTo>
                  <a:pt x="48" y="123"/>
                </a:lnTo>
                <a:lnTo>
                  <a:pt x="47" y="121"/>
                </a:lnTo>
                <a:lnTo>
                  <a:pt x="45" y="120"/>
                </a:lnTo>
                <a:lnTo>
                  <a:pt x="41" y="119"/>
                </a:lnTo>
                <a:lnTo>
                  <a:pt x="38" y="117"/>
                </a:lnTo>
                <a:lnTo>
                  <a:pt x="36" y="113"/>
                </a:lnTo>
                <a:lnTo>
                  <a:pt x="33" y="111"/>
                </a:lnTo>
                <a:lnTo>
                  <a:pt x="29" y="108"/>
                </a:lnTo>
                <a:lnTo>
                  <a:pt x="26" y="105"/>
                </a:lnTo>
                <a:lnTo>
                  <a:pt x="24" y="102"/>
                </a:lnTo>
                <a:lnTo>
                  <a:pt x="20" y="98"/>
                </a:lnTo>
                <a:lnTo>
                  <a:pt x="15" y="95"/>
                </a:lnTo>
                <a:lnTo>
                  <a:pt x="13" y="94"/>
                </a:lnTo>
                <a:lnTo>
                  <a:pt x="13" y="93"/>
                </a:lnTo>
                <a:lnTo>
                  <a:pt x="10" y="90"/>
                </a:lnTo>
                <a:lnTo>
                  <a:pt x="9" y="88"/>
                </a:lnTo>
                <a:lnTo>
                  <a:pt x="9" y="86"/>
                </a:lnTo>
                <a:lnTo>
                  <a:pt x="9" y="85"/>
                </a:lnTo>
                <a:lnTo>
                  <a:pt x="8" y="84"/>
                </a:lnTo>
                <a:lnTo>
                  <a:pt x="7" y="82"/>
                </a:lnTo>
                <a:lnTo>
                  <a:pt x="7" y="80"/>
                </a:lnTo>
                <a:lnTo>
                  <a:pt x="6" y="78"/>
                </a:lnTo>
                <a:lnTo>
                  <a:pt x="0" y="78"/>
                </a:lnTo>
                <a:lnTo>
                  <a:pt x="5" y="73"/>
                </a:lnTo>
                <a:lnTo>
                  <a:pt x="7" y="72"/>
                </a:lnTo>
                <a:lnTo>
                  <a:pt x="10" y="72"/>
                </a:lnTo>
                <a:lnTo>
                  <a:pt x="11" y="71"/>
                </a:lnTo>
                <a:lnTo>
                  <a:pt x="11" y="71"/>
                </a:lnTo>
                <a:lnTo>
                  <a:pt x="12" y="69"/>
                </a:lnTo>
                <a:lnTo>
                  <a:pt x="12" y="68"/>
                </a:lnTo>
                <a:lnTo>
                  <a:pt x="12" y="66"/>
                </a:lnTo>
                <a:lnTo>
                  <a:pt x="12" y="65"/>
                </a:lnTo>
                <a:lnTo>
                  <a:pt x="11" y="65"/>
                </a:lnTo>
                <a:lnTo>
                  <a:pt x="10" y="61"/>
                </a:lnTo>
                <a:lnTo>
                  <a:pt x="11" y="60"/>
                </a:lnTo>
                <a:lnTo>
                  <a:pt x="11" y="59"/>
                </a:lnTo>
                <a:lnTo>
                  <a:pt x="11" y="55"/>
                </a:lnTo>
                <a:lnTo>
                  <a:pt x="11" y="53"/>
                </a:lnTo>
                <a:lnTo>
                  <a:pt x="13" y="53"/>
                </a:lnTo>
                <a:lnTo>
                  <a:pt x="15" y="52"/>
                </a:lnTo>
                <a:lnTo>
                  <a:pt x="16" y="51"/>
                </a:lnTo>
                <a:lnTo>
                  <a:pt x="17" y="50"/>
                </a:lnTo>
                <a:lnTo>
                  <a:pt x="18" y="47"/>
                </a:lnTo>
                <a:lnTo>
                  <a:pt x="17" y="44"/>
                </a:lnTo>
                <a:lnTo>
                  <a:pt x="11" y="42"/>
                </a:lnTo>
                <a:lnTo>
                  <a:pt x="10" y="41"/>
                </a:lnTo>
                <a:lnTo>
                  <a:pt x="12" y="40"/>
                </a:lnTo>
                <a:lnTo>
                  <a:pt x="13" y="38"/>
                </a:lnTo>
                <a:lnTo>
                  <a:pt x="14" y="37"/>
                </a:lnTo>
                <a:lnTo>
                  <a:pt x="16" y="37"/>
                </a:lnTo>
                <a:lnTo>
                  <a:pt x="17" y="38"/>
                </a:lnTo>
                <a:lnTo>
                  <a:pt x="20" y="40"/>
                </a:lnTo>
                <a:lnTo>
                  <a:pt x="22" y="41"/>
                </a:lnTo>
                <a:lnTo>
                  <a:pt x="23" y="40"/>
                </a:lnTo>
                <a:lnTo>
                  <a:pt x="24" y="40"/>
                </a:lnTo>
                <a:lnTo>
                  <a:pt x="27" y="40"/>
                </a:lnTo>
                <a:lnTo>
                  <a:pt x="30" y="39"/>
                </a:lnTo>
                <a:lnTo>
                  <a:pt x="30" y="37"/>
                </a:lnTo>
                <a:lnTo>
                  <a:pt x="30" y="35"/>
                </a:lnTo>
                <a:lnTo>
                  <a:pt x="29" y="33"/>
                </a:lnTo>
                <a:lnTo>
                  <a:pt x="30" y="32"/>
                </a:lnTo>
                <a:lnTo>
                  <a:pt x="31" y="30"/>
                </a:lnTo>
                <a:lnTo>
                  <a:pt x="31" y="27"/>
                </a:lnTo>
                <a:lnTo>
                  <a:pt x="33" y="25"/>
                </a:lnTo>
                <a:lnTo>
                  <a:pt x="34" y="25"/>
                </a:lnTo>
                <a:lnTo>
                  <a:pt x="37" y="26"/>
                </a:lnTo>
                <a:lnTo>
                  <a:pt x="38" y="26"/>
                </a:lnTo>
                <a:lnTo>
                  <a:pt x="38" y="26"/>
                </a:lnTo>
                <a:lnTo>
                  <a:pt x="43" y="31"/>
                </a:lnTo>
                <a:lnTo>
                  <a:pt x="48" y="35"/>
                </a:lnTo>
                <a:lnTo>
                  <a:pt x="52" y="36"/>
                </a:lnTo>
                <a:lnTo>
                  <a:pt x="58" y="36"/>
                </a:lnTo>
                <a:lnTo>
                  <a:pt x="64" y="37"/>
                </a:lnTo>
                <a:lnTo>
                  <a:pt x="74" y="36"/>
                </a:lnTo>
                <a:lnTo>
                  <a:pt x="82" y="36"/>
                </a:lnTo>
                <a:lnTo>
                  <a:pt x="83" y="35"/>
                </a:lnTo>
                <a:lnTo>
                  <a:pt x="84" y="33"/>
                </a:lnTo>
                <a:lnTo>
                  <a:pt x="83" y="31"/>
                </a:lnTo>
                <a:lnTo>
                  <a:pt x="83" y="29"/>
                </a:lnTo>
                <a:lnTo>
                  <a:pt x="84" y="26"/>
                </a:lnTo>
                <a:lnTo>
                  <a:pt x="88" y="23"/>
                </a:lnTo>
                <a:lnTo>
                  <a:pt x="99" y="22"/>
                </a:lnTo>
                <a:lnTo>
                  <a:pt x="105" y="21"/>
                </a:lnTo>
                <a:lnTo>
                  <a:pt x="106" y="18"/>
                </a:lnTo>
                <a:lnTo>
                  <a:pt x="108" y="16"/>
                </a:lnTo>
                <a:lnTo>
                  <a:pt x="110" y="15"/>
                </a:lnTo>
                <a:lnTo>
                  <a:pt x="113" y="16"/>
                </a:lnTo>
                <a:lnTo>
                  <a:pt x="116" y="18"/>
                </a:lnTo>
                <a:lnTo>
                  <a:pt x="119" y="20"/>
                </a:lnTo>
                <a:lnTo>
                  <a:pt x="120" y="19"/>
                </a:lnTo>
                <a:lnTo>
                  <a:pt x="126" y="15"/>
                </a:lnTo>
                <a:lnTo>
                  <a:pt x="132" y="12"/>
                </a:lnTo>
                <a:lnTo>
                  <a:pt x="137" y="3"/>
                </a:lnTo>
                <a:lnTo>
                  <a:pt x="137" y="1"/>
                </a:lnTo>
                <a:lnTo>
                  <a:pt x="142" y="0"/>
                </a:lnTo>
                <a:lnTo>
                  <a:pt x="149" y="0"/>
                </a:lnTo>
                <a:lnTo>
                  <a:pt x="152" y="1"/>
                </a:lnTo>
                <a:lnTo>
                  <a:pt x="155" y="2"/>
                </a:lnTo>
                <a:lnTo>
                  <a:pt x="159" y="2"/>
                </a:lnTo>
                <a:lnTo>
                  <a:pt x="165" y="0"/>
                </a:lnTo>
                <a:lnTo>
                  <a:pt x="167" y="0"/>
                </a:lnTo>
                <a:lnTo>
                  <a:pt x="169" y="1"/>
                </a:lnTo>
                <a:lnTo>
                  <a:pt x="171" y="3"/>
                </a:lnTo>
                <a:lnTo>
                  <a:pt x="172" y="4"/>
                </a:lnTo>
                <a:lnTo>
                  <a:pt x="173" y="6"/>
                </a:lnTo>
                <a:lnTo>
                  <a:pt x="173" y="7"/>
                </a:lnTo>
                <a:lnTo>
                  <a:pt x="174" y="8"/>
                </a:lnTo>
                <a:lnTo>
                  <a:pt x="175" y="10"/>
                </a:lnTo>
                <a:lnTo>
                  <a:pt x="177" y="10"/>
                </a:lnTo>
                <a:lnTo>
                  <a:pt x="188" y="7"/>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28" name="Kosovo">
            <a:extLst>
              <a:ext uri="{FF2B5EF4-FFF2-40B4-BE49-F238E27FC236}">
                <a16:creationId xmlns:a16="http://schemas.microsoft.com/office/drawing/2014/main" id="{E055AA01-55AD-4190-9AB4-2849226A34BC}"/>
              </a:ext>
            </a:extLst>
          </p:cNvPr>
          <p:cNvSpPr>
            <a:spLocks/>
          </p:cNvSpPr>
          <p:nvPr/>
        </p:nvSpPr>
        <p:spPr bwMode="auto">
          <a:xfrm>
            <a:off x="6399049" y="2792451"/>
            <a:ext cx="51337" cy="51002"/>
          </a:xfrm>
          <a:custGeom>
            <a:avLst/>
            <a:gdLst>
              <a:gd name="T0" fmla="*/ 48 w 53"/>
              <a:gd name="T1" fmla="*/ 42 h 59"/>
              <a:gd name="T2" fmla="*/ 42 w 53"/>
              <a:gd name="T3" fmla="*/ 44 h 59"/>
              <a:gd name="T4" fmla="*/ 39 w 53"/>
              <a:gd name="T5" fmla="*/ 47 h 59"/>
              <a:gd name="T6" fmla="*/ 38 w 53"/>
              <a:gd name="T7" fmla="*/ 49 h 59"/>
              <a:gd name="T8" fmla="*/ 34 w 53"/>
              <a:gd name="T9" fmla="*/ 45 h 59"/>
              <a:gd name="T10" fmla="*/ 23 w 53"/>
              <a:gd name="T11" fmla="*/ 50 h 59"/>
              <a:gd name="T12" fmla="*/ 22 w 53"/>
              <a:gd name="T13" fmla="*/ 57 h 59"/>
              <a:gd name="T14" fmla="*/ 20 w 53"/>
              <a:gd name="T15" fmla="*/ 59 h 59"/>
              <a:gd name="T16" fmla="*/ 16 w 53"/>
              <a:gd name="T17" fmla="*/ 58 h 59"/>
              <a:gd name="T18" fmla="*/ 17 w 53"/>
              <a:gd name="T19" fmla="*/ 52 h 59"/>
              <a:gd name="T20" fmla="*/ 14 w 53"/>
              <a:gd name="T21" fmla="*/ 43 h 59"/>
              <a:gd name="T22" fmla="*/ 10 w 53"/>
              <a:gd name="T23" fmla="*/ 40 h 59"/>
              <a:gd name="T24" fmla="*/ 5 w 53"/>
              <a:gd name="T25" fmla="*/ 35 h 59"/>
              <a:gd name="T26" fmla="*/ 1 w 53"/>
              <a:gd name="T27" fmla="*/ 30 h 59"/>
              <a:gd name="T28" fmla="*/ 2 w 53"/>
              <a:gd name="T29" fmla="*/ 26 h 59"/>
              <a:gd name="T30" fmla="*/ 0 w 53"/>
              <a:gd name="T31" fmla="*/ 22 h 59"/>
              <a:gd name="T32" fmla="*/ 3 w 53"/>
              <a:gd name="T33" fmla="*/ 21 h 59"/>
              <a:gd name="T34" fmla="*/ 6 w 53"/>
              <a:gd name="T35" fmla="*/ 19 h 59"/>
              <a:gd name="T36" fmla="*/ 13 w 53"/>
              <a:gd name="T37" fmla="*/ 17 h 59"/>
              <a:gd name="T38" fmla="*/ 13 w 53"/>
              <a:gd name="T39" fmla="*/ 14 h 59"/>
              <a:gd name="T40" fmla="*/ 18 w 53"/>
              <a:gd name="T41" fmla="*/ 9 h 59"/>
              <a:gd name="T42" fmla="*/ 19 w 53"/>
              <a:gd name="T43" fmla="*/ 6 h 59"/>
              <a:gd name="T44" fmla="*/ 18 w 53"/>
              <a:gd name="T45" fmla="*/ 3 h 59"/>
              <a:gd name="T46" fmla="*/ 21 w 53"/>
              <a:gd name="T47" fmla="*/ 1 h 59"/>
              <a:gd name="T48" fmla="*/ 24 w 53"/>
              <a:gd name="T49" fmla="*/ 0 h 59"/>
              <a:gd name="T50" fmla="*/ 24 w 53"/>
              <a:gd name="T51" fmla="*/ 2 h 59"/>
              <a:gd name="T52" fmla="*/ 27 w 53"/>
              <a:gd name="T53" fmla="*/ 4 h 59"/>
              <a:gd name="T54" fmla="*/ 32 w 53"/>
              <a:gd name="T55" fmla="*/ 7 h 59"/>
              <a:gd name="T56" fmla="*/ 37 w 53"/>
              <a:gd name="T57" fmla="*/ 12 h 59"/>
              <a:gd name="T58" fmla="*/ 40 w 53"/>
              <a:gd name="T59" fmla="*/ 16 h 59"/>
              <a:gd name="T60" fmla="*/ 42 w 53"/>
              <a:gd name="T61" fmla="*/ 21 h 59"/>
              <a:gd name="T62" fmla="*/ 53 w 53"/>
              <a:gd name="T63" fmla="*/ 24 h 59"/>
              <a:gd name="T64" fmla="*/ 53 w 53"/>
              <a:gd name="T65" fmla="*/ 25 h 59"/>
              <a:gd name="T66" fmla="*/ 49 w 53"/>
              <a:gd name="T67" fmla="*/ 35 h 59"/>
              <a:gd name="T68" fmla="*/ 46 w 53"/>
              <a:gd name="T69" fmla="*/ 38 h 59"/>
              <a:gd name="T70" fmla="*/ 47 w 53"/>
              <a:gd name="T71"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59">
                <a:moveTo>
                  <a:pt x="48" y="42"/>
                </a:moveTo>
                <a:lnTo>
                  <a:pt x="48" y="42"/>
                </a:lnTo>
                <a:lnTo>
                  <a:pt x="47" y="42"/>
                </a:lnTo>
                <a:lnTo>
                  <a:pt x="42" y="44"/>
                </a:lnTo>
                <a:lnTo>
                  <a:pt x="40" y="45"/>
                </a:lnTo>
                <a:lnTo>
                  <a:pt x="39" y="47"/>
                </a:lnTo>
                <a:lnTo>
                  <a:pt x="39" y="49"/>
                </a:lnTo>
                <a:lnTo>
                  <a:pt x="38" y="49"/>
                </a:lnTo>
                <a:lnTo>
                  <a:pt x="36" y="47"/>
                </a:lnTo>
                <a:lnTo>
                  <a:pt x="34" y="45"/>
                </a:lnTo>
                <a:lnTo>
                  <a:pt x="32" y="46"/>
                </a:lnTo>
                <a:lnTo>
                  <a:pt x="23" y="50"/>
                </a:lnTo>
                <a:lnTo>
                  <a:pt x="22" y="52"/>
                </a:lnTo>
                <a:lnTo>
                  <a:pt x="22" y="57"/>
                </a:lnTo>
                <a:lnTo>
                  <a:pt x="21" y="58"/>
                </a:lnTo>
                <a:lnTo>
                  <a:pt x="20" y="59"/>
                </a:lnTo>
                <a:lnTo>
                  <a:pt x="17" y="58"/>
                </a:lnTo>
                <a:lnTo>
                  <a:pt x="16" y="58"/>
                </a:lnTo>
                <a:lnTo>
                  <a:pt x="17" y="56"/>
                </a:lnTo>
                <a:lnTo>
                  <a:pt x="17" y="52"/>
                </a:lnTo>
                <a:lnTo>
                  <a:pt x="15" y="46"/>
                </a:lnTo>
                <a:lnTo>
                  <a:pt x="14" y="43"/>
                </a:lnTo>
                <a:lnTo>
                  <a:pt x="12" y="41"/>
                </a:lnTo>
                <a:lnTo>
                  <a:pt x="10" y="40"/>
                </a:lnTo>
                <a:lnTo>
                  <a:pt x="6" y="39"/>
                </a:lnTo>
                <a:lnTo>
                  <a:pt x="5" y="35"/>
                </a:lnTo>
                <a:lnTo>
                  <a:pt x="2" y="31"/>
                </a:lnTo>
                <a:lnTo>
                  <a:pt x="1" y="30"/>
                </a:lnTo>
                <a:lnTo>
                  <a:pt x="1" y="29"/>
                </a:lnTo>
                <a:lnTo>
                  <a:pt x="2" y="26"/>
                </a:lnTo>
                <a:lnTo>
                  <a:pt x="1" y="24"/>
                </a:lnTo>
                <a:lnTo>
                  <a:pt x="0" y="22"/>
                </a:lnTo>
                <a:lnTo>
                  <a:pt x="0" y="21"/>
                </a:lnTo>
                <a:lnTo>
                  <a:pt x="3" y="21"/>
                </a:lnTo>
                <a:lnTo>
                  <a:pt x="5" y="21"/>
                </a:lnTo>
                <a:lnTo>
                  <a:pt x="6" y="19"/>
                </a:lnTo>
                <a:lnTo>
                  <a:pt x="10" y="18"/>
                </a:lnTo>
                <a:lnTo>
                  <a:pt x="13" y="17"/>
                </a:lnTo>
                <a:lnTo>
                  <a:pt x="14" y="16"/>
                </a:lnTo>
                <a:lnTo>
                  <a:pt x="13" y="14"/>
                </a:lnTo>
                <a:lnTo>
                  <a:pt x="14" y="13"/>
                </a:lnTo>
                <a:lnTo>
                  <a:pt x="18" y="9"/>
                </a:lnTo>
                <a:lnTo>
                  <a:pt x="19" y="8"/>
                </a:lnTo>
                <a:lnTo>
                  <a:pt x="19" y="6"/>
                </a:lnTo>
                <a:lnTo>
                  <a:pt x="19" y="5"/>
                </a:lnTo>
                <a:lnTo>
                  <a:pt x="18" y="3"/>
                </a:lnTo>
                <a:lnTo>
                  <a:pt x="18" y="2"/>
                </a:lnTo>
                <a:lnTo>
                  <a:pt x="21" y="1"/>
                </a:lnTo>
                <a:lnTo>
                  <a:pt x="23" y="0"/>
                </a:lnTo>
                <a:lnTo>
                  <a:pt x="24" y="0"/>
                </a:lnTo>
                <a:lnTo>
                  <a:pt x="24" y="1"/>
                </a:lnTo>
                <a:lnTo>
                  <a:pt x="24" y="2"/>
                </a:lnTo>
                <a:lnTo>
                  <a:pt x="25" y="3"/>
                </a:lnTo>
                <a:lnTo>
                  <a:pt x="27" y="4"/>
                </a:lnTo>
                <a:lnTo>
                  <a:pt x="29" y="6"/>
                </a:lnTo>
                <a:lnTo>
                  <a:pt x="32" y="7"/>
                </a:lnTo>
                <a:lnTo>
                  <a:pt x="34" y="9"/>
                </a:lnTo>
                <a:lnTo>
                  <a:pt x="37" y="12"/>
                </a:lnTo>
                <a:lnTo>
                  <a:pt x="37" y="14"/>
                </a:lnTo>
                <a:lnTo>
                  <a:pt x="40" y="16"/>
                </a:lnTo>
                <a:lnTo>
                  <a:pt x="43" y="18"/>
                </a:lnTo>
                <a:lnTo>
                  <a:pt x="42" y="21"/>
                </a:lnTo>
                <a:lnTo>
                  <a:pt x="51" y="24"/>
                </a:lnTo>
                <a:lnTo>
                  <a:pt x="53" y="24"/>
                </a:lnTo>
                <a:lnTo>
                  <a:pt x="53" y="25"/>
                </a:lnTo>
                <a:lnTo>
                  <a:pt x="53" y="25"/>
                </a:lnTo>
                <a:lnTo>
                  <a:pt x="53" y="28"/>
                </a:lnTo>
                <a:lnTo>
                  <a:pt x="49" y="35"/>
                </a:lnTo>
                <a:lnTo>
                  <a:pt x="49" y="37"/>
                </a:lnTo>
                <a:lnTo>
                  <a:pt x="46" y="38"/>
                </a:lnTo>
                <a:lnTo>
                  <a:pt x="46" y="39"/>
                </a:lnTo>
                <a:lnTo>
                  <a:pt x="47" y="4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29" name="Lithuania">
            <a:extLst>
              <a:ext uri="{FF2B5EF4-FFF2-40B4-BE49-F238E27FC236}">
                <a16:creationId xmlns:a16="http://schemas.microsoft.com/office/drawing/2014/main" id="{4C673A08-3DD8-473A-8D88-3E23E1F4C4A1}"/>
              </a:ext>
            </a:extLst>
          </p:cNvPr>
          <p:cNvSpPr>
            <a:spLocks noEditPoints="1"/>
          </p:cNvSpPr>
          <p:nvPr/>
        </p:nvSpPr>
        <p:spPr bwMode="auto">
          <a:xfrm>
            <a:off x="6425833" y="2251047"/>
            <a:ext cx="176329" cy="115735"/>
          </a:xfrm>
          <a:custGeom>
            <a:avLst/>
            <a:gdLst>
              <a:gd name="T0" fmla="*/ 177 w 183"/>
              <a:gd name="T1" fmla="*/ 44 h 137"/>
              <a:gd name="T2" fmla="*/ 174 w 183"/>
              <a:gd name="T3" fmla="*/ 58 h 137"/>
              <a:gd name="T4" fmla="*/ 180 w 183"/>
              <a:gd name="T5" fmla="*/ 61 h 137"/>
              <a:gd name="T6" fmla="*/ 182 w 183"/>
              <a:gd name="T7" fmla="*/ 65 h 137"/>
              <a:gd name="T8" fmla="*/ 178 w 183"/>
              <a:gd name="T9" fmla="*/ 71 h 137"/>
              <a:gd name="T10" fmla="*/ 166 w 183"/>
              <a:gd name="T11" fmla="*/ 73 h 137"/>
              <a:gd name="T12" fmla="*/ 162 w 183"/>
              <a:gd name="T13" fmla="*/ 80 h 137"/>
              <a:gd name="T14" fmla="*/ 152 w 183"/>
              <a:gd name="T15" fmla="*/ 87 h 137"/>
              <a:gd name="T16" fmla="*/ 151 w 183"/>
              <a:gd name="T17" fmla="*/ 100 h 137"/>
              <a:gd name="T18" fmla="*/ 147 w 183"/>
              <a:gd name="T19" fmla="*/ 107 h 137"/>
              <a:gd name="T20" fmla="*/ 145 w 183"/>
              <a:gd name="T21" fmla="*/ 115 h 137"/>
              <a:gd name="T22" fmla="*/ 151 w 183"/>
              <a:gd name="T23" fmla="*/ 118 h 137"/>
              <a:gd name="T24" fmla="*/ 151 w 183"/>
              <a:gd name="T25" fmla="*/ 123 h 137"/>
              <a:gd name="T26" fmla="*/ 144 w 183"/>
              <a:gd name="T27" fmla="*/ 123 h 137"/>
              <a:gd name="T28" fmla="*/ 143 w 183"/>
              <a:gd name="T29" fmla="*/ 118 h 137"/>
              <a:gd name="T30" fmla="*/ 137 w 183"/>
              <a:gd name="T31" fmla="*/ 118 h 137"/>
              <a:gd name="T32" fmla="*/ 129 w 183"/>
              <a:gd name="T33" fmla="*/ 125 h 137"/>
              <a:gd name="T34" fmla="*/ 121 w 183"/>
              <a:gd name="T35" fmla="*/ 132 h 137"/>
              <a:gd name="T36" fmla="*/ 111 w 183"/>
              <a:gd name="T37" fmla="*/ 135 h 137"/>
              <a:gd name="T38" fmla="*/ 102 w 183"/>
              <a:gd name="T39" fmla="*/ 134 h 137"/>
              <a:gd name="T40" fmla="*/ 95 w 183"/>
              <a:gd name="T41" fmla="*/ 135 h 137"/>
              <a:gd name="T42" fmla="*/ 83 w 183"/>
              <a:gd name="T43" fmla="*/ 136 h 137"/>
              <a:gd name="T44" fmla="*/ 80 w 183"/>
              <a:gd name="T45" fmla="*/ 131 h 137"/>
              <a:gd name="T46" fmla="*/ 77 w 183"/>
              <a:gd name="T47" fmla="*/ 121 h 137"/>
              <a:gd name="T48" fmla="*/ 68 w 183"/>
              <a:gd name="T49" fmla="*/ 116 h 137"/>
              <a:gd name="T50" fmla="*/ 66 w 183"/>
              <a:gd name="T51" fmla="*/ 113 h 137"/>
              <a:gd name="T52" fmla="*/ 60 w 183"/>
              <a:gd name="T53" fmla="*/ 111 h 137"/>
              <a:gd name="T54" fmla="*/ 55 w 183"/>
              <a:gd name="T55" fmla="*/ 105 h 137"/>
              <a:gd name="T56" fmla="*/ 60 w 183"/>
              <a:gd name="T57" fmla="*/ 87 h 137"/>
              <a:gd name="T58" fmla="*/ 54 w 183"/>
              <a:gd name="T59" fmla="*/ 80 h 137"/>
              <a:gd name="T60" fmla="*/ 38 w 183"/>
              <a:gd name="T61" fmla="*/ 75 h 137"/>
              <a:gd name="T62" fmla="*/ 24 w 183"/>
              <a:gd name="T63" fmla="*/ 69 h 137"/>
              <a:gd name="T64" fmla="*/ 15 w 183"/>
              <a:gd name="T65" fmla="*/ 63 h 137"/>
              <a:gd name="T66" fmla="*/ 10 w 183"/>
              <a:gd name="T67" fmla="*/ 63 h 137"/>
              <a:gd name="T68" fmla="*/ 8 w 183"/>
              <a:gd name="T69" fmla="*/ 44 h 137"/>
              <a:gd name="T70" fmla="*/ 4 w 183"/>
              <a:gd name="T71" fmla="*/ 19 h 137"/>
              <a:gd name="T72" fmla="*/ 26 w 183"/>
              <a:gd name="T73" fmla="*/ 5 h 137"/>
              <a:gd name="T74" fmla="*/ 46 w 183"/>
              <a:gd name="T75" fmla="*/ 1 h 137"/>
              <a:gd name="T76" fmla="*/ 61 w 183"/>
              <a:gd name="T77" fmla="*/ 1 h 137"/>
              <a:gd name="T78" fmla="*/ 69 w 183"/>
              <a:gd name="T79" fmla="*/ 5 h 137"/>
              <a:gd name="T80" fmla="*/ 87 w 183"/>
              <a:gd name="T81" fmla="*/ 4 h 137"/>
              <a:gd name="T82" fmla="*/ 100 w 183"/>
              <a:gd name="T83" fmla="*/ 8 h 137"/>
              <a:gd name="T84" fmla="*/ 113 w 183"/>
              <a:gd name="T85" fmla="*/ 7 h 137"/>
              <a:gd name="T86" fmla="*/ 123 w 183"/>
              <a:gd name="T87" fmla="*/ 0 h 137"/>
              <a:gd name="T88" fmla="*/ 130 w 183"/>
              <a:gd name="T89" fmla="*/ 12 h 137"/>
              <a:gd name="T90" fmla="*/ 148 w 183"/>
              <a:gd name="T91" fmla="*/ 17 h 137"/>
              <a:gd name="T92" fmla="*/ 161 w 183"/>
              <a:gd name="T93" fmla="*/ 29 h 137"/>
              <a:gd name="T94" fmla="*/ 171 w 183"/>
              <a:gd name="T95" fmla="*/ 40 h 137"/>
              <a:gd name="T96" fmla="*/ 2 w 183"/>
              <a:gd name="T97" fmla="*/ 63 h 137"/>
              <a:gd name="T98" fmla="*/ 3 w 183"/>
              <a:gd name="T99" fmla="*/ 56 h 137"/>
              <a:gd name="T100" fmla="*/ 7 w 183"/>
              <a:gd name="T101" fmla="*/ 44 h 137"/>
              <a:gd name="T102" fmla="*/ 4 w 183"/>
              <a:gd name="T103" fmla="*/ 5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 h="137">
                <a:moveTo>
                  <a:pt x="177" y="42"/>
                </a:moveTo>
                <a:lnTo>
                  <a:pt x="177" y="42"/>
                </a:lnTo>
                <a:lnTo>
                  <a:pt x="177" y="44"/>
                </a:lnTo>
                <a:lnTo>
                  <a:pt x="177" y="48"/>
                </a:lnTo>
                <a:lnTo>
                  <a:pt x="175" y="54"/>
                </a:lnTo>
                <a:lnTo>
                  <a:pt x="174" y="58"/>
                </a:lnTo>
                <a:lnTo>
                  <a:pt x="173" y="59"/>
                </a:lnTo>
                <a:lnTo>
                  <a:pt x="174" y="61"/>
                </a:lnTo>
                <a:lnTo>
                  <a:pt x="180" y="61"/>
                </a:lnTo>
                <a:lnTo>
                  <a:pt x="183" y="62"/>
                </a:lnTo>
                <a:lnTo>
                  <a:pt x="183" y="63"/>
                </a:lnTo>
                <a:lnTo>
                  <a:pt x="182" y="65"/>
                </a:lnTo>
                <a:lnTo>
                  <a:pt x="180" y="66"/>
                </a:lnTo>
                <a:lnTo>
                  <a:pt x="179" y="67"/>
                </a:lnTo>
                <a:lnTo>
                  <a:pt x="178" y="71"/>
                </a:lnTo>
                <a:lnTo>
                  <a:pt x="168" y="70"/>
                </a:lnTo>
                <a:lnTo>
                  <a:pt x="167" y="71"/>
                </a:lnTo>
                <a:lnTo>
                  <a:pt x="166" y="73"/>
                </a:lnTo>
                <a:lnTo>
                  <a:pt x="166" y="75"/>
                </a:lnTo>
                <a:lnTo>
                  <a:pt x="164" y="78"/>
                </a:lnTo>
                <a:lnTo>
                  <a:pt x="162" y="80"/>
                </a:lnTo>
                <a:lnTo>
                  <a:pt x="158" y="81"/>
                </a:lnTo>
                <a:lnTo>
                  <a:pt x="155" y="82"/>
                </a:lnTo>
                <a:lnTo>
                  <a:pt x="152" y="87"/>
                </a:lnTo>
                <a:lnTo>
                  <a:pt x="150" y="93"/>
                </a:lnTo>
                <a:lnTo>
                  <a:pt x="150" y="98"/>
                </a:lnTo>
                <a:lnTo>
                  <a:pt x="151" y="100"/>
                </a:lnTo>
                <a:lnTo>
                  <a:pt x="150" y="102"/>
                </a:lnTo>
                <a:lnTo>
                  <a:pt x="149" y="103"/>
                </a:lnTo>
                <a:lnTo>
                  <a:pt x="147" y="107"/>
                </a:lnTo>
                <a:lnTo>
                  <a:pt x="145" y="112"/>
                </a:lnTo>
                <a:lnTo>
                  <a:pt x="145" y="114"/>
                </a:lnTo>
                <a:lnTo>
                  <a:pt x="145" y="115"/>
                </a:lnTo>
                <a:lnTo>
                  <a:pt x="147" y="115"/>
                </a:lnTo>
                <a:lnTo>
                  <a:pt x="150" y="116"/>
                </a:lnTo>
                <a:lnTo>
                  <a:pt x="151" y="118"/>
                </a:lnTo>
                <a:lnTo>
                  <a:pt x="152" y="120"/>
                </a:lnTo>
                <a:lnTo>
                  <a:pt x="152" y="122"/>
                </a:lnTo>
                <a:lnTo>
                  <a:pt x="151" y="123"/>
                </a:lnTo>
                <a:lnTo>
                  <a:pt x="149" y="124"/>
                </a:lnTo>
                <a:lnTo>
                  <a:pt x="146" y="124"/>
                </a:lnTo>
                <a:lnTo>
                  <a:pt x="144" y="123"/>
                </a:lnTo>
                <a:lnTo>
                  <a:pt x="143" y="122"/>
                </a:lnTo>
                <a:lnTo>
                  <a:pt x="144" y="120"/>
                </a:lnTo>
                <a:lnTo>
                  <a:pt x="143" y="118"/>
                </a:lnTo>
                <a:lnTo>
                  <a:pt x="142" y="116"/>
                </a:lnTo>
                <a:lnTo>
                  <a:pt x="139" y="118"/>
                </a:lnTo>
                <a:lnTo>
                  <a:pt x="137" y="118"/>
                </a:lnTo>
                <a:lnTo>
                  <a:pt x="133" y="120"/>
                </a:lnTo>
                <a:lnTo>
                  <a:pt x="131" y="123"/>
                </a:lnTo>
                <a:lnTo>
                  <a:pt x="129" y="125"/>
                </a:lnTo>
                <a:lnTo>
                  <a:pt x="124" y="124"/>
                </a:lnTo>
                <a:lnTo>
                  <a:pt x="122" y="125"/>
                </a:lnTo>
                <a:lnTo>
                  <a:pt x="121" y="132"/>
                </a:lnTo>
                <a:lnTo>
                  <a:pt x="120" y="133"/>
                </a:lnTo>
                <a:lnTo>
                  <a:pt x="116" y="133"/>
                </a:lnTo>
                <a:lnTo>
                  <a:pt x="111" y="135"/>
                </a:lnTo>
                <a:lnTo>
                  <a:pt x="106" y="137"/>
                </a:lnTo>
                <a:lnTo>
                  <a:pt x="104" y="136"/>
                </a:lnTo>
                <a:lnTo>
                  <a:pt x="102" y="134"/>
                </a:lnTo>
                <a:lnTo>
                  <a:pt x="100" y="135"/>
                </a:lnTo>
                <a:lnTo>
                  <a:pt x="97" y="135"/>
                </a:lnTo>
                <a:lnTo>
                  <a:pt x="95" y="135"/>
                </a:lnTo>
                <a:lnTo>
                  <a:pt x="93" y="135"/>
                </a:lnTo>
                <a:lnTo>
                  <a:pt x="88" y="136"/>
                </a:lnTo>
                <a:lnTo>
                  <a:pt x="83" y="136"/>
                </a:lnTo>
                <a:lnTo>
                  <a:pt x="80" y="135"/>
                </a:lnTo>
                <a:lnTo>
                  <a:pt x="80" y="134"/>
                </a:lnTo>
                <a:lnTo>
                  <a:pt x="80" y="131"/>
                </a:lnTo>
                <a:lnTo>
                  <a:pt x="80" y="127"/>
                </a:lnTo>
                <a:lnTo>
                  <a:pt x="79" y="124"/>
                </a:lnTo>
                <a:lnTo>
                  <a:pt x="77" y="121"/>
                </a:lnTo>
                <a:lnTo>
                  <a:pt x="74" y="119"/>
                </a:lnTo>
                <a:lnTo>
                  <a:pt x="71" y="117"/>
                </a:lnTo>
                <a:lnTo>
                  <a:pt x="68" y="116"/>
                </a:lnTo>
                <a:lnTo>
                  <a:pt x="67" y="115"/>
                </a:lnTo>
                <a:lnTo>
                  <a:pt x="66" y="114"/>
                </a:lnTo>
                <a:lnTo>
                  <a:pt x="66" y="113"/>
                </a:lnTo>
                <a:lnTo>
                  <a:pt x="65" y="112"/>
                </a:lnTo>
                <a:lnTo>
                  <a:pt x="62" y="111"/>
                </a:lnTo>
                <a:lnTo>
                  <a:pt x="60" y="111"/>
                </a:lnTo>
                <a:lnTo>
                  <a:pt x="58" y="113"/>
                </a:lnTo>
                <a:lnTo>
                  <a:pt x="57" y="110"/>
                </a:lnTo>
                <a:lnTo>
                  <a:pt x="55" y="105"/>
                </a:lnTo>
                <a:lnTo>
                  <a:pt x="55" y="102"/>
                </a:lnTo>
                <a:lnTo>
                  <a:pt x="56" y="98"/>
                </a:lnTo>
                <a:lnTo>
                  <a:pt x="60" y="87"/>
                </a:lnTo>
                <a:lnTo>
                  <a:pt x="60" y="85"/>
                </a:lnTo>
                <a:lnTo>
                  <a:pt x="57" y="82"/>
                </a:lnTo>
                <a:lnTo>
                  <a:pt x="54" y="80"/>
                </a:lnTo>
                <a:lnTo>
                  <a:pt x="52" y="75"/>
                </a:lnTo>
                <a:lnTo>
                  <a:pt x="45" y="75"/>
                </a:lnTo>
                <a:lnTo>
                  <a:pt x="38" y="75"/>
                </a:lnTo>
                <a:lnTo>
                  <a:pt x="36" y="75"/>
                </a:lnTo>
                <a:lnTo>
                  <a:pt x="30" y="73"/>
                </a:lnTo>
                <a:lnTo>
                  <a:pt x="24" y="69"/>
                </a:lnTo>
                <a:lnTo>
                  <a:pt x="20" y="67"/>
                </a:lnTo>
                <a:lnTo>
                  <a:pt x="17" y="65"/>
                </a:lnTo>
                <a:lnTo>
                  <a:pt x="15" y="63"/>
                </a:lnTo>
                <a:lnTo>
                  <a:pt x="12" y="64"/>
                </a:lnTo>
                <a:lnTo>
                  <a:pt x="10" y="64"/>
                </a:lnTo>
                <a:lnTo>
                  <a:pt x="10" y="63"/>
                </a:lnTo>
                <a:lnTo>
                  <a:pt x="9" y="59"/>
                </a:lnTo>
                <a:lnTo>
                  <a:pt x="10" y="53"/>
                </a:lnTo>
                <a:lnTo>
                  <a:pt x="8" y="44"/>
                </a:lnTo>
                <a:lnTo>
                  <a:pt x="5" y="34"/>
                </a:lnTo>
                <a:lnTo>
                  <a:pt x="5" y="22"/>
                </a:lnTo>
                <a:lnTo>
                  <a:pt x="4" y="19"/>
                </a:lnTo>
                <a:lnTo>
                  <a:pt x="13" y="13"/>
                </a:lnTo>
                <a:lnTo>
                  <a:pt x="23" y="6"/>
                </a:lnTo>
                <a:lnTo>
                  <a:pt x="26" y="5"/>
                </a:lnTo>
                <a:lnTo>
                  <a:pt x="35" y="1"/>
                </a:lnTo>
                <a:lnTo>
                  <a:pt x="37" y="0"/>
                </a:lnTo>
                <a:lnTo>
                  <a:pt x="46" y="1"/>
                </a:lnTo>
                <a:lnTo>
                  <a:pt x="52" y="2"/>
                </a:lnTo>
                <a:lnTo>
                  <a:pt x="58" y="2"/>
                </a:lnTo>
                <a:lnTo>
                  <a:pt x="61" y="1"/>
                </a:lnTo>
                <a:lnTo>
                  <a:pt x="64" y="2"/>
                </a:lnTo>
                <a:lnTo>
                  <a:pt x="67" y="5"/>
                </a:lnTo>
                <a:lnTo>
                  <a:pt x="69" y="5"/>
                </a:lnTo>
                <a:lnTo>
                  <a:pt x="71" y="3"/>
                </a:lnTo>
                <a:lnTo>
                  <a:pt x="84" y="4"/>
                </a:lnTo>
                <a:lnTo>
                  <a:pt x="87" y="4"/>
                </a:lnTo>
                <a:lnTo>
                  <a:pt x="91" y="5"/>
                </a:lnTo>
                <a:lnTo>
                  <a:pt x="97" y="7"/>
                </a:lnTo>
                <a:lnTo>
                  <a:pt x="100" y="8"/>
                </a:lnTo>
                <a:lnTo>
                  <a:pt x="108" y="7"/>
                </a:lnTo>
                <a:lnTo>
                  <a:pt x="111" y="7"/>
                </a:lnTo>
                <a:lnTo>
                  <a:pt x="113" y="7"/>
                </a:lnTo>
                <a:lnTo>
                  <a:pt x="118" y="2"/>
                </a:lnTo>
                <a:lnTo>
                  <a:pt x="121" y="1"/>
                </a:lnTo>
                <a:lnTo>
                  <a:pt x="123" y="0"/>
                </a:lnTo>
                <a:lnTo>
                  <a:pt x="125" y="1"/>
                </a:lnTo>
                <a:lnTo>
                  <a:pt x="126" y="5"/>
                </a:lnTo>
                <a:lnTo>
                  <a:pt x="130" y="12"/>
                </a:lnTo>
                <a:lnTo>
                  <a:pt x="134" y="13"/>
                </a:lnTo>
                <a:lnTo>
                  <a:pt x="146" y="16"/>
                </a:lnTo>
                <a:lnTo>
                  <a:pt x="148" y="17"/>
                </a:lnTo>
                <a:lnTo>
                  <a:pt x="155" y="23"/>
                </a:lnTo>
                <a:lnTo>
                  <a:pt x="159" y="26"/>
                </a:lnTo>
                <a:lnTo>
                  <a:pt x="161" y="29"/>
                </a:lnTo>
                <a:lnTo>
                  <a:pt x="165" y="34"/>
                </a:lnTo>
                <a:lnTo>
                  <a:pt x="168" y="37"/>
                </a:lnTo>
                <a:lnTo>
                  <a:pt x="171" y="40"/>
                </a:lnTo>
                <a:lnTo>
                  <a:pt x="176" y="41"/>
                </a:lnTo>
                <a:lnTo>
                  <a:pt x="177" y="42"/>
                </a:lnTo>
                <a:close/>
                <a:moveTo>
                  <a:pt x="2" y="63"/>
                </a:moveTo>
                <a:lnTo>
                  <a:pt x="2" y="63"/>
                </a:lnTo>
                <a:lnTo>
                  <a:pt x="0" y="62"/>
                </a:lnTo>
                <a:lnTo>
                  <a:pt x="3" y="56"/>
                </a:lnTo>
                <a:lnTo>
                  <a:pt x="5" y="52"/>
                </a:lnTo>
                <a:lnTo>
                  <a:pt x="6" y="46"/>
                </a:lnTo>
                <a:lnTo>
                  <a:pt x="7" y="44"/>
                </a:lnTo>
                <a:lnTo>
                  <a:pt x="7" y="47"/>
                </a:lnTo>
                <a:lnTo>
                  <a:pt x="6" y="51"/>
                </a:lnTo>
                <a:lnTo>
                  <a:pt x="4" y="59"/>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30" name="Luxembourg">
            <a:extLst>
              <a:ext uri="{FF2B5EF4-FFF2-40B4-BE49-F238E27FC236}">
                <a16:creationId xmlns:a16="http://schemas.microsoft.com/office/drawing/2014/main" id="{424E6A08-627A-4BFF-961B-9C66CF2B71F3}"/>
              </a:ext>
            </a:extLst>
          </p:cNvPr>
          <p:cNvSpPr>
            <a:spLocks/>
          </p:cNvSpPr>
          <p:nvPr/>
        </p:nvSpPr>
        <p:spPr bwMode="auto">
          <a:xfrm>
            <a:off x="5970505" y="2525672"/>
            <a:ext cx="22319" cy="31386"/>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31" name="Latvia">
            <a:extLst>
              <a:ext uri="{FF2B5EF4-FFF2-40B4-BE49-F238E27FC236}">
                <a16:creationId xmlns:a16="http://schemas.microsoft.com/office/drawing/2014/main" id="{09180B6C-341C-465F-A344-BA76F8D2BF9E}"/>
              </a:ext>
            </a:extLst>
          </p:cNvPr>
          <p:cNvSpPr>
            <a:spLocks/>
          </p:cNvSpPr>
          <p:nvPr/>
        </p:nvSpPr>
        <p:spPr bwMode="auto">
          <a:xfrm>
            <a:off x="6428064" y="2170623"/>
            <a:ext cx="216505" cy="115735"/>
          </a:xfrm>
          <a:custGeom>
            <a:avLst/>
            <a:gdLst>
              <a:gd name="T0" fmla="*/ 202 w 225"/>
              <a:gd name="T1" fmla="*/ 32 h 137"/>
              <a:gd name="T2" fmla="*/ 208 w 225"/>
              <a:gd name="T3" fmla="*/ 41 h 137"/>
              <a:gd name="T4" fmla="*/ 213 w 225"/>
              <a:gd name="T5" fmla="*/ 48 h 137"/>
              <a:gd name="T6" fmla="*/ 211 w 225"/>
              <a:gd name="T7" fmla="*/ 54 h 137"/>
              <a:gd name="T8" fmla="*/ 207 w 225"/>
              <a:gd name="T9" fmla="*/ 71 h 137"/>
              <a:gd name="T10" fmla="*/ 214 w 225"/>
              <a:gd name="T11" fmla="*/ 70 h 137"/>
              <a:gd name="T12" fmla="*/ 216 w 225"/>
              <a:gd name="T13" fmla="*/ 79 h 137"/>
              <a:gd name="T14" fmla="*/ 221 w 225"/>
              <a:gd name="T15" fmla="*/ 88 h 137"/>
              <a:gd name="T16" fmla="*/ 224 w 225"/>
              <a:gd name="T17" fmla="*/ 101 h 137"/>
              <a:gd name="T18" fmla="*/ 223 w 225"/>
              <a:gd name="T19" fmla="*/ 110 h 137"/>
              <a:gd name="T20" fmla="*/ 215 w 225"/>
              <a:gd name="T21" fmla="*/ 114 h 137"/>
              <a:gd name="T22" fmla="*/ 205 w 225"/>
              <a:gd name="T23" fmla="*/ 129 h 137"/>
              <a:gd name="T24" fmla="*/ 200 w 225"/>
              <a:gd name="T25" fmla="*/ 129 h 137"/>
              <a:gd name="T26" fmla="*/ 186 w 225"/>
              <a:gd name="T27" fmla="*/ 129 h 137"/>
              <a:gd name="T28" fmla="*/ 175 w 225"/>
              <a:gd name="T29" fmla="*/ 136 h 137"/>
              <a:gd name="T30" fmla="*/ 168 w 225"/>
              <a:gd name="T31" fmla="*/ 135 h 137"/>
              <a:gd name="T32" fmla="*/ 159 w 225"/>
              <a:gd name="T33" fmla="*/ 124 h 137"/>
              <a:gd name="T34" fmla="*/ 145 w 225"/>
              <a:gd name="T35" fmla="*/ 112 h 137"/>
              <a:gd name="T36" fmla="*/ 127 w 225"/>
              <a:gd name="T37" fmla="*/ 107 h 137"/>
              <a:gd name="T38" fmla="*/ 120 w 225"/>
              <a:gd name="T39" fmla="*/ 95 h 137"/>
              <a:gd name="T40" fmla="*/ 110 w 225"/>
              <a:gd name="T41" fmla="*/ 102 h 137"/>
              <a:gd name="T42" fmla="*/ 97 w 225"/>
              <a:gd name="T43" fmla="*/ 103 h 137"/>
              <a:gd name="T44" fmla="*/ 84 w 225"/>
              <a:gd name="T45" fmla="*/ 99 h 137"/>
              <a:gd name="T46" fmla="*/ 66 w 225"/>
              <a:gd name="T47" fmla="*/ 100 h 137"/>
              <a:gd name="T48" fmla="*/ 58 w 225"/>
              <a:gd name="T49" fmla="*/ 96 h 137"/>
              <a:gd name="T50" fmla="*/ 43 w 225"/>
              <a:gd name="T51" fmla="*/ 96 h 137"/>
              <a:gd name="T52" fmla="*/ 23 w 225"/>
              <a:gd name="T53" fmla="*/ 100 h 137"/>
              <a:gd name="T54" fmla="*/ 1 w 225"/>
              <a:gd name="T55" fmla="*/ 114 h 137"/>
              <a:gd name="T56" fmla="*/ 2 w 225"/>
              <a:gd name="T57" fmla="*/ 72 h 137"/>
              <a:gd name="T58" fmla="*/ 13 w 225"/>
              <a:gd name="T59" fmla="*/ 54 h 137"/>
              <a:gd name="T60" fmla="*/ 23 w 225"/>
              <a:gd name="T61" fmla="*/ 29 h 137"/>
              <a:gd name="T62" fmla="*/ 48 w 225"/>
              <a:gd name="T63" fmla="*/ 20 h 137"/>
              <a:gd name="T64" fmla="*/ 64 w 225"/>
              <a:gd name="T65" fmla="*/ 39 h 137"/>
              <a:gd name="T66" fmla="*/ 83 w 225"/>
              <a:gd name="T67" fmla="*/ 63 h 137"/>
              <a:gd name="T68" fmla="*/ 102 w 225"/>
              <a:gd name="T69" fmla="*/ 52 h 137"/>
              <a:gd name="T70" fmla="*/ 105 w 225"/>
              <a:gd name="T71" fmla="*/ 24 h 137"/>
              <a:gd name="T72" fmla="*/ 105 w 225"/>
              <a:gd name="T73" fmla="*/ 12 h 137"/>
              <a:gd name="T74" fmla="*/ 120 w 225"/>
              <a:gd name="T75" fmla="*/ 4 h 137"/>
              <a:gd name="T76" fmla="*/ 130 w 225"/>
              <a:gd name="T77" fmla="*/ 2 h 137"/>
              <a:gd name="T78" fmla="*/ 133 w 225"/>
              <a:gd name="T79" fmla="*/ 3 h 137"/>
              <a:gd name="T80" fmla="*/ 135 w 225"/>
              <a:gd name="T81" fmla="*/ 2 h 137"/>
              <a:gd name="T82" fmla="*/ 147 w 225"/>
              <a:gd name="T83" fmla="*/ 9 h 137"/>
              <a:gd name="T84" fmla="*/ 156 w 225"/>
              <a:gd name="T85" fmla="*/ 15 h 137"/>
              <a:gd name="T86" fmla="*/ 165 w 225"/>
              <a:gd name="T87" fmla="*/ 27 h 137"/>
              <a:gd name="T88" fmla="*/ 181 w 225"/>
              <a:gd name="T89" fmla="*/ 28 h 137"/>
              <a:gd name="T90" fmla="*/ 188 w 225"/>
              <a:gd name="T91" fmla="*/ 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37">
                <a:moveTo>
                  <a:pt x="198" y="31"/>
                </a:moveTo>
                <a:lnTo>
                  <a:pt x="198" y="31"/>
                </a:lnTo>
                <a:lnTo>
                  <a:pt x="202" y="32"/>
                </a:lnTo>
                <a:lnTo>
                  <a:pt x="203" y="32"/>
                </a:lnTo>
                <a:lnTo>
                  <a:pt x="204" y="37"/>
                </a:lnTo>
                <a:lnTo>
                  <a:pt x="208" y="41"/>
                </a:lnTo>
                <a:lnTo>
                  <a:pt x="212" y="44"/>
                </a:lnTo>
                <a:lnTo>
                  <a:pt x="213" y="45"/>
                </a:lnTo>
                <a:lnTo>
                  <a:pt x="213" y="48"/>
                </a:lnTo>
                <a:lnTo>
                  <a:pt x="213" y="51"/>
                </a:lnTo>
                <a:lnTo>
                  <a:pt x="212" y="52"/>
                </a:lnTo>
                <a:lnTo>
                  <a:pt x="211" y="54"/>
                </a:lnTo>
                <a:lnTo>
                  <a:pt x="209" y="59"/>
                </a:lnTo>
                <a:lnTo>
                  <a:pt x="209" y="63"/>
                </a:lnTo>
                <a:lnTo>
                  <a:pt x="207" y="71"/>
                </a:lnTo>
                <a:lnTo>
                  <a:pt x="208" y="71"/>
                </a:lnTo>
                <a:lnTo>
                  <a:pt x="212" y="69"/>
                </a:lnTo>
                <a:lnTo>
                  <a:pt x="214" y="70"/>
                </a:lnTo>
                <a:lnTo>
                  <a:pt x="215" y="72"/>
                </a:lnTo>
                <a:lnTo>
                  <a:pt x="215" y="76"/>
                </a:lnTo>
                <a:lnTo>
                  <a:pt x="216" y="79"/>
                </a:lnTo>
                <a:lnTo>
                  <a:pt x="218" y="82"/>
                </a:lnTo>
                <a:lnTo>
                  <a:pt x="218" y="84"/>
                </a:lnTo>
                <a:lnTo>
                  <a:pt x="221" y="88"/>
                </a:lnTo>
                <a:lnTo>
                  <a:pt x="222" y="90"/>
                </a:lnTo>
                <a:lnTo>
                  <a:pt x="224" y="96"/>
                </a:lnTo>
                <a:lnTo>
                  <a:pt x="224" y="101"/>
                </a:lnTo>
                <a:lnTo>
                  <a:pt x="225" y="104"/>
                </a:lnTo>
                <a:lnTo>
                  <a:pt x="224" y="108"/>
                </a:lnTo>
                <a:lnTo>
                  <a:pt x="223" y="110"/>
                </a:lnTo>
                <a:lnTo>
                  <a:pt x="222" y="110"/>
                </a:lnTo>
                <a:lnTo>
                  <a:pt x="219" y="111"/>
                </a:lnTo>
                <a:lnTo>
                  <a:pt x="215" y="114"/>
                </a:lnTo>
                <a:lnTo>
                  <a:pt x="209" y="121"/>
                </a:lnTo>
                <a:lnTo>
                  <a:pt x="207" y="123"/>
                </a:lnTo>
                <a:lnTo>
                  <a:pt x="205" y="129"/>
                </a:lnTo>
                <a:lnTo>
                  <a:pt x="205" y="129"/>
                </a:lnTo>
                <a:lnTo>
                  <a:pt x="201" y="129"/>
                </a:lnTo>
                <a:lnTo>
                  <a:pt x="200" y="129"/>
                </a:lnTo>
                <a:lnTo>
                  <a:pt x="197" y="129"/>
                </a:lnTo>
                <a:lnTo>
                  <a:pt x="189" y="128"/>
                </a:lnTo>
                <a:lnTo>
                  <a:pt x="186" y="129"/>
                </a:lnTo>
                <a:lnTo>
                  <a:pt x="182" y="134"/>
                </a:lnTo>
                <a:lnTo>
                  <a:pt x="180" y="135"/>
                </a:lnTo>
                <a:lnTo>
                  <a:pt x="175" y="136"/>
                </a:lnTo>
                <a:lnTo>
                  <a:pt x="174" y="137"/>
                </a:lnTo>
                <a:lnTo>
                  <a:pt x="173" y="136"/>
                </a:lnTo>
                <a:lnTo>
                  <a:pt x="168" y="135"/>
                </a:lnTo>
                <a:lnTo>
                  <a:pt x="165" y="132"/>
                </a:lnTo>
                <a:lnTo>
                  <a:pt x="162" y="129"/>
                </a:lnTo>
                <a:lnTo>
                  <a:pt x="159" y="124"/>
                </a:lnTo>
                <a:lnTo>
                  <a:pt x="156" y="121"/>
                </a:lnTo>
                <a:lnTo>
                  <a:pt x="152" y="118"/>
                </a:lnTo>
                <a:lnTo>
                  <a:pt x="145" y="112"/>
                </a:lnTo>
                <a:lnTo>
                  <a:pt x="143" y="111"/>
                </a:lnTo>
                <a:lnTo>
                  <a:pt x="131" y="108"/>
                </a:lnTo>
                <a:lnTo>
                  <a:pt x="127" y="107"/>
                </a:lnTo>
                <a:lnTo>
                  <a:pt x="123" y="100"/>
                </a:lnTo>
                <a:lnTo>
                  <a:pt x="122" y="96"/>
                </a:lnTo>
                <a:lnTo>
                  <a:pt x="120" y="95"/>
                </a:lnTo>
                <a:lnTo>
                  <a:pt x="118" y="96"/>
                </a:lnTo>
                <a:lnTo>
                  <a:pt x="115" y="97"/>
                </a:lnTo>
                <a:lnTo>
                  <a:pt x="110" y="102"/>
                </a:lnTo>
                <a:lnTo>
                  <a:pt x="108" y="102"/>
                </a:lnTo>
                <a:lnTo>
                  <a:pt x="105" y="102"/>
                </a:lnTo>
                <a:lnTo>
                  <a:pt x="97" y="103"/>
                </a:lnTo>
                <a:lnTo>
                  <a:pt x="94" y="102"/>
                </a:lnTo>
                <a:lnTo>
                  <a:pt x="88" y="100"/>
                </a:lnTo>
                <a:lnTo>
                  <a:pt x="84" y="99"/>
                </a:lnTo>
                <a:lnTo>
                  <a:pt x="81" y="99"/>
                </a:lnTo>
                <a:lnTo>
                  <a:pt x="68" y="98"/>
                </a:lnTo>
                <a:lnTo>
                  <a:pt x="66" y="100"/>
                </a:lnTo>
                <a:lnTo>
                  <a:pt x="64" y="100"/>
                </a:lnTo>
                <a:lnTo>
                  <a:pt x="61" y="97"/>
                </a:lnTo>
                <a:lnTo>
                  <a:pt x="58" y="96"/>
                </a:lnTo>
                <a:lnTo>
                  <a:pt x="55" y="97"/>
                </a:lnTo>
                <a:lnTo>
                  <a:pt x="49" y="97"/>
                </a:lnTo>
                <a:lnTo>
                  <a:pt x="43" y="96"/>
                </a:lnTo>
                <a:lnTo>
                  <a:pt x="34" y="95"/>
                </a:lnTo>
                <a:lnTo>
                  <a:pt x="32" y="96"/>
                </a:lnTo>
                <a:lnTo>
                  <a:pt x="23" y="100"/>
                </a:lnTo>
                <a:lnTo>
                  <a:pt x="20" y="101"/>
                </a:lnTo>
                <a:lnTo>
                  <a:pt x="10" y="108"/>
                </a:lnTo>
                <a:lnTo>
                  <a:pt x="1" y="114"/>
                </a:lnTo>
                <a:lnTo>
                  <a:pt x="0" y="104"/>
                </a:lnTo>
                <a:lnTo>
                  <a:pt x="1" y="82"/>
                </a:lnTo>
                <a:lnTo>
                  <a:pt x="2" y="72"/>
                </a:lnTo>
                <a:lnTo>
                  <a:pt x="8" y="66"/>
                </a:lnTo>
                <a:lnTo>
                  <a:pt x="11" y="61"/>
                </a:lnTo>
                <a:lnTo>
                  <a:pt x="13" y="54"/>
                </a:lnTo>
                <a:lnTo>
                  <a:pt x="13" y="48"/>
                </a:lnTo>
                <a:lnTo>
                  <a:pt x="14" y="43"/>
                </a:lnTo>
                <a:lnTo>
                  <a:pt x="23" y="29"/>
                </a:lnTo>
                <a:lnTo>
                  <a:pt x="29" y="27"/>
                </a:lnTo>
                <a:lnTo>
                  <a:pt x="38" y="23"/>
                </a:lnTo>
                <a:lnTo>
                  <a:pt x="48" y="20"/>
                </a:lnTo>
                <a:lnTo>
                  <a:pt x="50" y="24"/>
                </a:lnTo>
                <a:lnTo>
                  <a:pt x="51" y="27"/>
                </a:lnTo>
                <a:lnTo>
                  <a:pt x="64" y="39"/>
                </a:lnTo>
                <a:lnTo>
                  <a:pt x="67" y="43"/>
                </a:lnTo>
                <a:lnTo>
                  <a:pt x="71" y="57"/>
                </a:lnTo>
                <a:lnTo>
                  <a:pt x="83" y="63"/>
                </a:lnTo>
                <a:lnTo>
                  <a:pt x="91" y="61"/>
                </a:lnTo>
                <a:lnTo>
                  <a:pt x="95" y="58"/>
                </a:lnTo>
                <a:lnTo>
                  <a:pt x="102" y="52"/>
                </a:lnTo>
                <a:lnTo>
                  <a:pt x="105" y="47"/>
                </a:lnTo>
                <a:lnTo>
                  <a:pt x="106" y="43"/>
                </a:lnTo>
                <a:lnTo>
                  <a:pt x="105" y="24"/>
                </a:lnTo>
                <a:lnTo>
                  <a:pt x="103" y="16"/>
                </a:lnTo>
                <a:lnTo>
                  <a:pt x="104" y="11"/>
                </a:lnTo>
                <a:lnTo>
                  <a:pt x="105" y="12"/>
                </a:lnTo>
                <a:lnTo>
                  <a:pt x="108" y="9"/>
                </a:lnTo>
                <a:lnTo>
                  <a:pt x="118" y="5"/>
                </a:lnTo>
                <a:lnTo>
                  <a:pt x="120" y="4"/>
                </a:lnTo>
                <a:lnTo>
                  <a:pt x="122" y="4"/>
                </a:lnTo>
                <a:lnTo>
                  <a:pt x="128" y="0"/>
                </a:lnTo>
                <a:lnTo>
                  <a:pt x="130" y="2"/>
                </a:lnTo>
                <a:lnTo>
                  <a:pt x="132" y="4"/>
                </a:lnTo>
                <a:lnTo>
                  <a:pt x="133" y="4"/>
                </a:lnTo>
                <a:lnTo>
                  <a:pt x="133" y="3"/>
                </a:lnTo>
                <a:lnTo>
                  <a:pt x="133" y="2"/>
                </a:lnTo>
                <a:lnTo>
                  <a:pt x="134" y="1"/>
                </a:lnTo>
                <a:lnTo>
                  <a:pt x="135" y="2"/>
                </a:lnTo>
                <a:lnTo>
                  <a:pt x="143" y="7"/>
                </a:lnTo>
                <a:lnTo>
                  <a:pt x="145" y="9"/>
                </a:lnTo>
                <a:lnTo>
                  <a:pt x="147" y="9"/>
                </a:lnTo>
                <a:lnTo>
                  <a:pt x="149" y="12"/>
                </a:lnTo>
                <a:lnTo>
                  <a:pt x="156" y="13"/>
                </a:lnTo>
                <a:lnTo>
                  <a:pt x="156" y="15"/>
                </a:lnTo>
                <a:lnTo>
                  <a:pt x="157" y="16"/>
                </a:lnTo>
                <a:lnTo>
                  <a:pt x="163" y="24"/>
                </a:lnTo>
                <a:lnTo>
                  <a:pt x="165" y="27"/>
                </a:lnTo>
                <a:lnTo>
                  <a:pt x="170" y="30"/>
                </a:lnTo>
                <a:lnTo>
                  <a:pt x="173" y="31"/>
                </a:lnTo>
                <a:lnTo>
                  <a:pt x="181" y="28"/>
                </a:lnTo>
                <a:lnTo>
                  <a:pt x="184" y="27"/>
                </a:lnTo>
                <a:lnTo>
                  <a:pt x="186" y="27"/>
                </a:lnTo>
                <a:lnTo>
                  <a:pt x="188" y="28"/>
                </a:lnTo>
                <a:lnTo>
                  <a:pt x="193" y="31"/>
                </a:lnTo>
                <a:lnTo>
                  <a:pt x="197" y="3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32" name="Monaco">
            <a:extLst>
              <a:ext uri="{FF2B5EF4-FFF2-40B4-BE49-F238E27FC236}">
                <a16:creationId xmlns:a16="http://schemas.microsoft.com/office/drawing/2014/main" id="{67A14519-2987-403E-8C1B-0018D3AF6AB8}"/>
              </a:ext>
            </a:extLst>
          </p:cNvPr>
          <p:cNvSpPr>
            <a:spLocks/>
          </p:cNvSpPr>
          <p:nvPr/>
        </p:nvSpPr>
        <p:spPr bwMode="auto">
          <a:xfrm>
            <a:off x="6019609" y="2774797"/>
            <a:ext cx="2233"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551ACACA-08D4-4DB1-A2A4-2BAF514C79D3}"/>
              </a:ext>
            </a:extLst>
          </p:cNvPr>
          <p:cNvGrpSpPr/>
          <p:nvPr/>
        </p:nvGrpSpPr>
        <p:grpSpPr>
          <a:xfrm>
            <a:off x="6597696" y="842284"/>
            <a:ext cx="5091079" cy="4979178"/>
            <a:chOff x="6597696" y="842284"/>
            <a:chExt cx="5091079" cy="4979178"/>
          </a:xfrm>
        </p:grpSpPr>
        <p:sp>
          <p:nvSpPr>
            <p:cNvPr id="902" name="Freeform 94">
              <a:extLst>
                <a:ext uri="{FF2B5EF4-FFF2-40B4-BE49-F238E27FC236}">
                  <a16:creationId xmlns:a16="http://schemas.microsoft.com/office/drawing/2014/main" id="{09D68118-F13E-42C0-AEF7-10006793AEB2}"/>
                </a:ext>
              </a:extLst>
            </p:cNvPr>
            <p:cNvSpPr>
              <a:spLocks/>
            </p:cNvSpPr>
            <p:nvPr/>
          </p:nvSpPr>
          <p:spPr bwMode="gray">
            <a:xfrm>
              <a:off x="7106445" y="2860121"/>
              <a:ext cx="102529" cy="87216"/>
            </a:xfrm>
            <a:custGeom>
              <a:avLst/>
              <a:gdLst>
                <a:gd name="T0" fmla="*/ 0 w 52"/>
                <a:gd name="T1" fmla="*/ 6 h 44"/>
                <a:gd name="T2" fmla="*/ 6 w 52"/>
                <a:gd name="T3" fmla="*/ 4 h 44"/>
                <a:gd name="T4" fmla="*/ 16 w 52"/>
                <a:gd name="T5" fmla="*/ 0 h 44"/>
                <a:gd name="T6" fmla="*/ 24 w 52"/>
                <a:gd name="T7" fmla="*/ 0 h 44"/>
                <a:gd name="T8" fmla="*/ 28 w 52"/>
                <a:gd name="T9" fmla="*/ 4 h 44"/>
                <a:gd name="T10" fmla="*/ 30 w 52"/>
                <a:gd name="T11" fmla="*/ 10 h 44"/>
                <a:gd name="T12" fmla="*/ 32 w 52"/>
                <a:gd name="T13" fmla="*/ 18 h 44"/>
                <a:gd name="T14" fmla="*/ 36 w 52"/>
                <a:gd name="T15" fmla="*/ 24 h 44"/>
                <a:gd name="T16" fmla="*/ 40 w 52"/>
                <a:gd name="T17" fmla="*/ 28 h 44"/>
                <a:gd name="T18" fmla="*/ 46 w 52"/>
                <a:gd name="T19" fmla="*/ 30 h 44"/>
                <a:gd name="T20" fmla="*/ 50 w 52"/>
                <a:gd name="T21" fmla="*/ 34 h 44"/>
                <a:gd name="T22" fmla="*/ 52 w 52"/>
                <a:gd name="T23" fmla="*/ 38 h 44"/>
                <a:gd name="T24" fmla="*/ 50 w 52"/>
                <a:gd name="T25" fmla="*/ 44 h 44"/>
                <a:gd name="T26" fmla="*/ 42 w 52"/>
                <a:gd name="T27" fmla="*/ 42 h 44"/>
                <a:gd name="T28" fmla="*/ 40 w 52"/>
                <a:gd name="T29" fmla="*/ 34 h 44"/>
                <a:gd name="T30" fmla="*/ 34 w 52"/>
                <a:gd name="T31" fmla="*/ 32 h 44"/>
                <a:gd name="T32" fmla="*/ 28 w 52"/>
                <a:gd name="T33" fmla="*/ 28 h 44"/>
                <a:gd name="T34" fmla="*/ 20 w 52"/>
                <a:gd name="T35" fmla="*/ 28 h 44"/>
                <a:gd name="T36" fmla="*/ 18 w 52"/>
                <a:gd name="T37" fmla="*/ 32 h 44"/>
                <a:gd name="T38" fmla="*/ 12 w 52"/>
                <a:gd name="T39" fmla="*/ 28 h 44"/>
                <a:gd name="T40" fmla="*/ 0 w 52"/>
                <a:gd name="T41" fmla="*/ 28 h 44"/>
                <a:gd name="T42" fmla="*/ 0 w 52"/>
                <a:gd name="T43" fmla="*/ 16 h 44"/>
                <a:gd name="T44" fmla="*/ 0 w 52"/>
                <a:gd name="T4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03" name="Freeform 95">
              <a:extLst>
                <a:ext uri="{FF2B5EF4-FFF2-40B4-BE49-F238E27FC236}">
                  <a16:creationId xmlns:a16="http://schemas.microsoft.com/office/drawing/2014/main" id="{0434F2B0-178E-4CA9-8834-4FBC968BF747}"/>
                </a:ext>
              </a:extLst>
            </p:cNvPr>
            <p:cNvSpPr>
              <a:spLocks/>
            </p:cNvSpPr>
            <p:nvPr/>
          </p:nvSpPr>
          <p:spPr bwMode="gray">
            <a:xfrm>
              <a:off x="7153766" y="2836335"/>
              <a:ext cx="165623" cy="130822"/>
            </a:xfrm>
            <a:custGeom>
              <a:avLst/>
              <a:gdLst>
                <a:gd name="T0" fmla="*/ 20 w 84"/>
                <a:gd name="T1" fmla="*/ 0 h 66"/>
                <a:gd name="T2" fmla="*/ 26 w 84"/>
                <a:gd name="T3" fmla="*/ 2 h 66"/>
                <a:gd name="T4" fmla="*/ 32 w 84"/>
                <a:gd name="T5" fmla="*/ 8 h 66"/>
                <a:gd name="T6" fmla="*/ 42 w 84"/>
                <a:gd name="T7" fmla="*/ 14 h 66"/>
                <a:gd name="T8" fmla="*/ 46 w 84"/>
                <a:gd name="T9" fmla="*/ 12 h 66"/>
                <a:gd name="T10" fmla="*/ 52 w 84"/>
                <a:gd name="T11" fmla="*/ 6 h 66"/>
                <a:gd name="T12" fmla="*/ 56 w 84"/>
                <a:gd name="T13" fmla="*/ 2 h 66"/>
                <a:gd name="T14" fmla="*/ 60 w 84"/>
                <a:gd name="T15" fmla="*/ 8 h 66"/>
                <a:gd name="T16" fmla="*/ 66 w 84"/>
                <a:gd name="T17" fmla="*/ 20 h 66"/>
                <a:gd name="T18" fmla="*/ 70 w 84"/>
                <a:gd name="T19" fmla="*/ 24 h 66"/>
                <a:gd name="T20" fmla="*/ 80 w 84"/>
                <a:gd name="T21" fmla="*/ 28 h 66"/>
                <a:gd name="T22" fmla="*/ 84 w 84"/>
                <a:gd name="T23" fmla="*/ 30 h 66"/>
                <a:gd name="T24" fmla="*/ 84 w 84"/>
                <a:gd name="T25" fmla="*/ 36 h 66"/>
                <a:gd name="T26" fmla="*/ 72 w 84"/>
                <a:gd name="T27" fmla="*/ 36 h 66"/>
                <a:gd name="T28" fmla="*/ 68 w 84"/>
                <a:gd name="T29" fmla="*/ 38 h 66"/>
                <a:gd name="T30" fmla="*/ 66 w 84"/>
                <a:gd name="T31" fmla="*/ 44 h 66"/>
                <a:gd name="T32" fmla="*/ 68 w 84"/>
                <a:gd name="T33" fmla="*/ 48 h 66"/>
                <a:gd name="T34" fmla="*/ 68 w 84"/>
                <a:gd name="T35" fmla="*/ 50 h 66"/>
                <a:gd name="T36" fmla="*/ 68 w 84"/>
                <a:gd name="T37" fmla="*/ 52 h 66"/>
                <a:gd name="T38" fmla="*/ 68 w 84"/>
                <a:gd name="T39" fmla="*/ 54 h 66"/>
                <a:gd name="T40" fmla="*/ 60 w 84"/>
                <a:gd name="T41" fmla="*/ 54 h 66"/>
                <a:gd name="T42" fmla="*/ 60 w 84"/>
                <a:gd name="T43" fmla="*/ 58 h 66"/>
                <a:gd name="T44" fmla="*/ 60 w 84"/>
                <a:gd name="T45" fmla="*/ 62 h 66"/>
                <a:gd name="T46" fmla="*/ 60 w 84"/>
                <a:gd name="T47" fmla="*/ 66 h 66"/>
                <a:gd name="T48" fmla="*/ 52 w 84"/>
                <a:gd name="T49" fmla="*/ 66 h 66"/>
                <a:gd name="T50" fmla="*/ 46 w 84"/>
                <a:gd name="T51" fmla="*/ 62 h 66"/>
                <a:gd name="T52" fmla="*/ 52 w 84"/>
                <a:gd name="T53" fmla="*/ 58 h 66"/>
                <a:gd name="T54" fmla="*/ 48 w 84"/>
                <a:gd name="T55" fmla="*/ 52 h 66"/>
                <a:gd name="T56" fmla="*/ 48 w 84"/>
                <a:gd name="T57" fmla="*/ 44 h 66"/>
                <a:gd name="T58" fmla="*/ 44 w 84"/>
                <a:gd name="T59" fmla="*/ 42 h 66"/>
                <a:gd name="T60" fmla="*/ 42 w 84"/>
                <a:gd name="T61" fmla="*/ 44 h 66"/>
                <a:gd name="T62" fmla="*/ 38 w 84"/>
                <a:gd name="T63" fmla="*/ 48 h 66"/>
                <a:gd name="T64" fmla="*/ 32 w 84"/>
                <a:gd name="T65" fmla="*/ 52 h 66"/>
                <a:gd name="T66" fmla="*/ 26 w 84"/>
                <a:gd name="T67" fmla="*/ 56 h 66"/>
                <a:gd name="T68" fmla="*/ 28 w 84"/>
                <a:gd name="T69" fmla="*/ 50 h 66"/>
                <a:gd name="T70" fmla="*/ 26 w 84"/>
                <a:gd name="T71" fmla="*/ 46 h 66"/>
                <a:gd name="T72" fmla="*/ 12 w 84"/>
                <a:gd name="T73" fmla="*/ 36 h 66"/>
                <a:gd name="T74" fmla="*/ 6 w 84"/>
                <a:gd name="T75" fmla="*/ 20 h 66"/>
                <a:gd name="T76" fmla="*/ 4 w 84"/>
                <a:gd name="T77" fmla="*/ 16 h 66"/>
                <a:gd name="T78" fmla="*/ 0 w 84"/>
                <a:gd name="T79" fmla="*/ 12 h 66"/>
                <a:gd name="T80" fmla="*/ 6 w 84"/>
                <a:gd name="T81" fmla="*/ 8 h 66"/>
                <a:gd name="T82" fmla="*/ 12 w 84"/>
                <a:gd name="T83" fmla="*/ 12 h 66"/>
                <a:gd name="T84" fmla="*/ 18 w 84"/>
                <a:gd name="T85" fmla="*/ 18 h 66"/>
                <a:gd name="T86" fmla="*/ 24 w 84"/>
                <a:gd name="T87" fmla="*/ 18 h 66"/>
                <a:gd name="T88" fmla="*/ 26 w 84"/>
                <a:gd name="T89" fmla="*/ 14 h 66"/>
                <a:gd name="T90" fmla="*/ 22 w 84"/>
                <a:gd name="T91" fmla="*/ 8 h 66"/>
                <a:gd name="T92" fmla="*/ 16 w 84"/>
                <a:gd name="T93" fmla="*/ 2 h 66"/>
                <a:gd name="T94" fmla="*/ 20 w 84"/>
                <a:gd name="T9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04" name="Freeform 96">
              <a:extLst>
                <a:ext uri="{FF2B5EF4-FFF2-40B4-BE49-F238E27FC236}">
                  <a16:creationId xmlns:a16="http://schemas.microsoft.com/office/drawing/2014/main" id="{F6F9B9F0-D8CF-4BB4-AA6F-CBCBE30CB5CE}"/>
                </a:ext>
              </a:extLst>
            </p:cNvPr>
            <p:cNvSpPr>
              <a:spLocks/>
            </p:cNvSpPr>
            <p:nvPr/>
          </p:nvSpPr>
          <p:spPr bwMode="gray">
            <a:xfrm>
              <a:off x="6992088" y="2772905"/>
              <a:ext cx="212944" cy="99108"/>
            </a:xfrm>
            <a:custGeom>
              <a:avLst/>
              <a:gdLst>
                <a:gd name="T0" fmla="*/ 0 w 108"/>
                <a:gd name="T1" fmla="*/ 2 h 50"/>
                <a:gd name="T2" fmla="*/ 12 w 108"/>
                <a:gd name="T3" fmla="*/ 0 h 50"/>
                <a:gd name="T4" fmla="*/ 18 w 108"/>
                <a:gd name="T5" fmla="*/ 4 h 50"/>
                <a:gd name="T6" fmla="*/ 24 w 108"/>
                <a:gd name="T7" fmla="*/ 8 h 50"/>
                <a:gd name="T8" fmla="*/ 34 w 108"/>
                <a:gd name="T9" fmla="*/ 6 h 50"/>
                <a:gd name="T10" fmla="*/ 42 w 108"/>
                <a:gd name="T11" fmla="*/ 6 h 50"/>
                <a:gd name="T12" fmla="*/ 52 w 108"/>
                <a:gd name="T13" fmla="*/ 12 h 50"/>
                <a:gd name="T14" fmla="*/ 56 w 108"/>
                <a:gd name="T15" fmla="*/ 14 h 50"/>
                <a:gd name="T16" fmla="*/ 66 w 108"/>
                <a:gd name="T17" fmla="*/ 18 h 50"/>
                <a:gd name="T18" fmla="*/ 72 w 108"/>
                <a:gd name="T19" fmla="*/ 18 h 50"/>
                <a:gd name="T20" fmla="*/ 82 w 108"/>
                <a:gd name="T21" fmla="*/ 16 h 50"/>
                <a:gd name="T22" fmla="*/ 92 w 108"/>
                <a:gd name="T23" fmla="*/ 22 h 50"/>
                <a:gd name="T24" fmla="*/ 94 w 108"/>
                <a:gd name="T25" fmla="*/ 24 h 50"/>
                <a:gd name="T26" fmla="*/ 102 w 108"/>
                <a:gd name="T27" fmla="*/ 32 h 50"/>
                <a:gd name="T28" fmla="*/ 98 w 108"/>
                <a:gd name="T29" fmla="*/ 34 h 50"/>
                <a:gd name="T30" fmla="*/ 104 w 108"/>
                <a:gd name="T31" fmla="*/ 40 h 50"/>
                <a:gd name="T32" fmla="*/ 108 w 108"/>
                <a:gd name="T33" fmla="*/ 46 h 50"/>
                <a:gd name="T34" fmla="*/ 106 w 108"/>
                <a:gd name="T35" fmla="*/ 50 h 50"/>
                <a:gd name="T36" fmla="*/ 100 w 108"/>
                <a:gd name="T37" fmla="*/ 50 h 50"/>
                <a:gd name="T38" fmla="*/ 88 w 108"/>
                <a:gd name="T39" fmla="*/ 40 h 50"/>
                <a:gd name="T40" fmla="*/ 82 w 108"/>
                <a:gd name="T41" fmla="*/ 44 h 50"/>
                <a:gd name="T42" fmla="*/ 74 w 108"/>
                <a:gd name="T43" fmla="*/ 44 h 50"/>
                <a:gd name="T44" fmla="*/ 66 w 108"/>
                <a:gd name="T45" fmla="*/ 46 h 50"/>
                <a:gd name="T46" fmla="*/ 58 w 108"/>
                <a:gd name="T47" fmla="*/ 50 h 50"/>
                <a:gd name="T48" fmla="*/ 52 w 108"/>
                <a:gd name="T49" fmla="*/ 46 h 50"/>
                <a:gd name="T50" fmla="*/ 46 w 108"/>
                <a:gd name="T51" fmla="*/ 40 h 50"/>
                <a:gd name="T52" fmla="*/ 38 w 108"/>
                <a:gd name="T53" fmla="*/ 38 h 50"/>
                <a:gd name="T54" fmla="*/ 36 w 108"/>
                <a:gd name="T55" fmla="*/ 44 h 50"/>
                <a:gd name="T56" fmla="*/ 26 w 108"/>
                <a:gd name="T57" fmla="*/ 40 h 50"/>
                <a:gd name="T58" fmla="*/ 30 w 108"/>
                <a:gd name="T59" fmla="*/ 32 h 50"/>
                <a:gd name="T60" fmla="*/ 26 w 108"/>
                <a:gd name="T61" fmla="*/ 22 h 50"/>
                <a:gd name="T62" fmla="*/ 20 w 108"/>
                <a:gd name="T63" fmla="*/ 14 h 50"/>
                <a:gd name="T64" fmla="*/ 12 w 108"/>
                <a:gd name="T65" fmla="*/ 10 h 50"/>
                <a:gd name="T66" fmla="*/ 6 w 108"/>
                <a:gd name="T67" fmla="*/ 6 h 50"/>
                <a:gd name="T68" fmla="*/ 0 w 108"/>
                <a:gd name="T6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05" name="Freeform 97">
              <a:extLst>
                <a:ext uri="{FF2B5EF4-FFF2-40B4-BE49-F238E27FC236}">
                  <a16:creationId xmlns:a16="http://schemas.microsoft.com/office/drawing/2014/main" id="{3A2D7E63-A876-4EFD-B456-FDA0812C6930}"/>
                </a:ext>
              </a:extLst>
            </p:cNvPr>
            <p:cNvSpPr>
              <a:spLocks/>
            </p:cNvSpPr>
            <p:nvPr/>
          </p:nvSpPr>
          <p:spPr bwMode="gray">
            <a:xfrm>
              <a:off x="7390370" y="2808584"/>
              <a:ext cx="437716" cy="273537"/>
            </a:xfrm>
            <a:custGeom>
              <a:avLst/>
              <a:gdLst>
                <a:gd name="T0" fmla="*/ 20 w 222"/>
                <a:gd name="T1" fmla="*/ 104 h 138"/>
                <a:gd name="T2" fmla="*/ 18 w 222"/>
                <a:gd name="T3" fmla="*/ 80 h 138"/>
                <a:gd name="T4" fmla="*/ 24 w 222"/>
                <a:gd name="T5" fmla="*/ 72 h 138"/>
                <a:gd name="T6" fmla="*/ 12 w 222"/>
                <a:gd name="T7" fmla="*/ 56 h 138"/>
                <a:gd name="T8" fmla="*/ 8 w 222"/>
                <a:gd name="T9" fmla="*/ 50 h 138"/>
                <a:gd name="T10" fmla="*/ 0 w 222"/>
                <a:gd name="T11" fmla="*/ 52 h 138"/>
                <a:gd name="T12" fmla="*/ 0 w 222"/>
                <a:gd name="T13" fmla="*/ 44 h 138"/>
                <a:gd name="T14" fmla="*/ 6 w 222"/>
                <a:gd name="T15" fmla="*/ 36 h 138"/>
                <a:gd name="T16" fmla="*/ 12 w 222"/>
                <a:gd name="T17" fmla="*/ 40 h 138"/>
                <a:gd name="T18" fmla="*/ 28 w 222"/>
                <a:gd name="T19" fmla="*/ 40 h 138"/>
                <a:gd name="T20" fmla="*/ 34 w 222"/>
                <a:gd name="T21" fmla="*/ 32 h 138"/>
                <a:gd name="T22" fmla="*/ 26 w 222"/>
                <a:gd name="T23" fmla="*/ 24 h 138"/>
                <a:gd name="T24" fmla="*/ 20 w 222"/>
                <a:gd name="T25" fmla="*/ 16 h 138"/>
                <a:gd name="T26" fmla="*/ 14 w 222"/>
                <a:gd name="T27" fmla="*/ 10 h 138"/>
                <a:gd name="T28" fmla="*/ 4 w 222"/>
                <a:gd name="T29" fmla="*/ 14 h 138"/>
                <a:gd name="T30" fmla="*/ 2 w 222"/>
                <a:gd name="T31" fmla="*/ 28 h 138"/>
                <a:gd name="T32" fmla="*/ 0 w 222"/>
                <a:gd name="T33" fmla="*/ 22 h 138"/>
                <a:gd name="T34" fmla="*/ 0 w 222"/>
                <a:gd name="T35" fmla="*/ 12 h 138"/>
                <a:gd name="T36" fmla="*/ 10 w 222"/>
                <a:gd name="T37" fmla="*/ 6 h 138"/>
                <a:gd name="T38" fmla="*/ 24 w 222"/>
                <a:gd name="T39" fmla="*/ 4 h 138"/>
                <a:gd name="T40" fmla="*/ 36 w 222"/>
                <a:gd name="T41" fmla="*/ 12 h 138"/>
                <a:gd name="T42" fmla="*/ 44 w 222"/>
                <a:gd name="T43" fmla="*/ 26 h 138"/>
                <a:gd name="T44" fmla="*/ 54 w 222"/>
                <a:gd name="T45" fmla="*/ 28 h 138"/>
                <a:gd name="T46" fmla="*/ 68 w 222"/>
                <a:gd name="T47" fmla="*/ 26 h 138"/>
                <a:gd name="T48" fmla="*/ 68 w 222"/>
                <a:gd name="T49" fmla="*/ 14 h 138"/>
                <a:gd name="T50" fmla="*/ 96 w 222"/>
                <a:gd name="T51" fmla="*/ 0 h 138"/>
                <a:gd name="T52" fmla="*/ 102 w 222"/>
                <a:gd name="T53" fmla="*/ 6 h 138"/>
                <a:gd name="T54" fmla="*/ 116 w 222"/>
                <a:gd name="T55" fmla="*/ 8 h 138"/>
                <a:gd name="T56" fmla="*/ 118 w 222"/>
                <a:gd name="T57" fmla="*/ 12 h 138"/>
                <a:gd name="T58" fmla="*/ 118 w 222"/>
                <a:gd name="T59" fmla="*/ 28 h 138"/>
                <a:gd name="T60" fmla="*/ 144 w 222"/>
                <a:gd name="T61" fmla="*/ 28 h 138"/>
                <a:gd name="T62" fmla="*/ 158 w 222"/>
                <a:gd name="T63" fmla="*/ 54 h 138"/>
                <a:gd name="T64" fmla="*/ 178 w 222"/>
                <a:gd name="T65" fmla="*/ 66 h 138"/>
                <a:gd name="T66" fmla="*/ 200 w 222"/>
                <a:gd name="T67" fmla="*/ 82 h 138"/>
                <a:gd name="T68" fmla="*/ 212 w 222"/>
                <a:gd name="T69" fmla="*/ 84 h 138"/>
                <a:gd name="T70" fmla="*/ 222 w 222"/>
                <a:gd name="T71" fmla="*/ 90 h 138"/>
                <a:gd name="T72" fmla="*/ 222 w 222"/>
                <a:gd name="T73" fmla="*/ 98 h 138"/>
                <a:gd name="T74" fmla="*/ 210 w 222"/>
                <a:gd name="T75" fmla="*/ 98 h 138"/>
                <a:gd name="T76" fmla="*/ 194 w 222"/>
                <a:gd name="T77" fmla="*/ 104 h 138"/>
                <a:gd name="T78" fmla="*/ 182 w 222"/>
                <a:gd name="T79" fmla="*/ 122 h 138"/>
                <a:gd name="T80" fmla="*/ 170 w 222"/>
                <a:gd name="T81" fmla="*/ 126 h 138"/>
                <a:gd name="T82" fmla="*/ 160 w 222"/>
                <a:gd name="T83" fmla="*/ 138 h 138"/>
                <a:gd name="T84" fmla="*/ 150 w 222"/>
                <a:gd name="T85" fmla="*/ 134 h 138"/>
                <a:gd name="T86" fmla="*/ 138 w 222"/>
                <a:gd name="T87" fmla="*/ 134 h 138"/>
                <a:gd name="T88" fmla="*/ 136 w 222"/>
                <a:gd name="T89" fmla="*/ 112 h 138"/>
                <a:gd name="T90" fmla="*/ 126 w 222"/>
                <a:gd name="T91" fmla="*/ 110 h 138"/>
                <a:gd name="T92" fmla="*/ 68 w 222"/>
                <a:gd name="T93" fmla="*/ 84 h 138"/>
                <a:gd name="T94" fmla="*/ 42 w 222"/>
                <a:gd name="T95" fmla="*/ 88 h 138"/>
                <a:gd name="T96" fmla="*/ 20 w 222"/>
                <a:gd name="T97"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06" name="Freeform 98">
              <a:extLst>
                <a:ext uri="{FF2B5EF4-FFF2-40B4-BE49-F238E27FC236}">
                  <a16:creationId xmlns:a16="http://schemas.microsoft.com/office/drawing/2014/main" id="{B0CE2371-3DCE-46B0-997E-EFA828271EFB}"/>
                </a:ext>
              </a:extLst>
            </p:cNvPr>
            <p:cNvSpPr>
              <a:spLocks/>
            </p:cNvSpPr>
            <p:nvPr/>
          </p:nvSpPr>
          <p:spPr bwMode="gray">
            <a:xfrm>
              <a:off x="7851749" y="2875979"/>
              <a:ext cx="232661" cy="150644"/>
            </a:xfrm>
            <a:custGeom>
              <a:avLst/>
              <a:gdLst>
                <a:gd name="T0" fmla="*/ 24 w 118"/>
                <a:gd name="T1" fmla="*/ 14 h 76"/>
                <a:gd name="T2" fmla="*/ 32 w 118"/>
                <a:gd name="T3" fmla="*/ 10 h 76"/>
                <a:gd name="T4" fmla="*/ 36 w 118"/>
                <a:gd name="T5" fmla="*/ 2 h 76"/>
                <a:gd name="T6" fmla="*/ 48 w 118"/>
                <a:gd name="T7" fmla="*/ 0 h 76"/>
                <a:gd name="T8" fmla="*/ 54 w 118"/>
                <a:gd name="T9" fmla="*/ 2 h 76"/>
                <a:gd name="T10" fmla="*/ 52 w 118"/>
                <a:gd name="T11" fmla="*/ 8 h 76"/>
                <a:gd name="T12" fmla="*/ 50 w 118"/>
                <a:gd name="T13" fmla="*/ 14 h 76"/>
                <a:gd name="T14" fmla="*/ 52 w 118"/>
                <a:gd name="T15" fmla="*/ 20 h 76"/>
                <a:gd name="T16" fmla="*/ 54 w 118"/>
                <a:gd name="T17" fmla="*/ 28 h 76"/>
                <a:gd name="T18" fmla="*/ 66 w 118"/>
                <a:gd name="T19" fmla="*/ 28 h 76"/>
                <a:gd name="T20" fmla="*/ 80 w 118"/>
                <a:gd name="T21" fmla="*/ 30 h 76"/>
                <a:gd name="T22" fmla="*/ 100 w 118"/>
                <a:gd name="T23" fmla="*/ 30 h 76"/>
                <a:gd name="T24" fmla="*/ 98 w 118"/>
                <a:gd name="T25" fmla="*/ 36 h 76"/>
                <a:gd name="T26" fmla="*/ 100 w 118"/>
                <a:gd name="T27" fmla="*/ 44 h 76"/>
                <a:gd name="T28" fmla="*/ 106 w 118"/>
                <a:gd name="T29" fmla="*/ 46 h 76"/>
                <a:gd name="T30" fmla="*/ 118 w 118"/>
                <a:gd name="T31" fmla="*/ 44 h 76"/>
                <a:gd name="T32" fmla="*/ 118 w 118"/>
                <a:gd name="T33" fmla="*/ 64 h 76"/>
                <a:gd name="T34" fmla="*/ 90 w 118"/>
                <a:gd name="T35" fmla="*/ 64 h 76"/>
                <a:gd name="T36" fmla="*/ 80 w 118"/>
                <a:gd name="T37" fmla="*/ 70 h 76"/>
                <a:gd name="T38" fmla="*/ 64 w 118"/>
                <a:gd name="T39" fmla="*/ 76 h 76"/>
                <a:gd name="T40" fmla="*/ 64 w 118"/>
                <a:gd name="T41" fmla="*/ 70 h 76"/>
                <a:gd name="T42" fmla="*/ 66 w 118"/>
                <a:gd name="T43" fmla="*/ 62 h 76"/>
                <a:gd name="T44" fmla="*/ 64 w 118"/>
                <a:gd name="T45" fmla="*/ 50 h 76"/>
                <a:gd name="T46" fmla="*/ 56 w 118"/>
                <a:gd name="T47" fmla="*/ 44 h 76"/>
                <a:gd name="T48" fmla="*/ 46 w 118"/>
                <a:gd name="T49" fmla="*/ 60 h 76"/>
                <a:gd name="T50" fmla="*/ 38 w 118"/>
                <a:gd name="T51" fmla="*/ 62 h 76"/>
                <a:gd name="T52" fmla="*/ 18 w 118"/>
                <a:gd name="T53" fmla="*/ 74 h 76"/>
                <a:gd name="T54" fmla="*/ 8 w 118"/>
                <a:gd name="T55" fmla="*/ 70 h 76"/>
                <a:gd name="T56" fmla="*/ 8 w 118"/>
                <a:gd name="T57" fmla="*/ 62 h 76"/>
                <a:gd name="T58" fmla="*/ 16 w 118"/>
                <a:gd name="T59" fmla="*/ 52 h 76"/>
                <a:gd name="T60" fmla="*/ 10 w 118"/>
                <a:gd name="T61" fmla="*/ 50 h 76"/>
                <a:gd name="T62" fmla="*/ 12 w 118"/>
                <a:gd name="T63" fmla="*/ 36 h 76"/>
                <a:gd name="T64" fmla="*/ 0 w 118"/>
                <a:gd name="T65" fmla="*/ 36 h 76"/>
                <a:gd name="T66" fmla="*/ 0 w 118"/>
                <a:gd name="T67" fmla="*/ 26 h 76"/>
                <a:gd name="T68" fmla="*/ 20 w 118"/>
                <a:gd name="T69" fmla="*/ 26 h 76"/>
                <a:gd name="T70" fmla="*/ 18 w 118"/>
                <a:gd name="T71" fmla="*/ 12 h 76"/>
                <a:gd name="T72" fmla="*/ 24 w 118"/>
                <a:gd name="T73"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07" name="Freeform 99">
              <a:extLst>
                <a:ext uri="{FF2B5EF4-FFF2-40B4-BE49-F238E27FC236}">
                  <a16:creationId xmlns:a16="http://schemas.microsoft.com/office/drawing/2014/main" id="{23070099-E881-430F-966D-C4B12F6D03F8}"/>
                </a:ext>
              </a:extLst>
            </p:cNvPr>
            <p:cNvSpPr>
              <a:spLocks/>
            </p:cNvSpPr>
            <p:nvPr/>
          </p:nvSpPr>
          <p:spPr bwMode="gray">
            <a:xfrm>
              <a:off x="7496844" y="2701550"/>
              <a:ext cx="524473" cy="313180"/>
            </a:xfrm>
            <a:custGeom>
              <a:avLst/>
              <a:gdLst>
                <a:gd name="T0" fmla="*/ 0 w 266"/>
                <a:gd name="T1" fmla="*/ 82 h 158"/>
                <a:gd name="T2" fmla="*/ 0 w 266"/>
                <a:gd name="T3" fmla="*/ 8 h 158"/>
                <a:gd name="T4" fmla="*/ 18 w 266"/>
                <a:gd name="T5" fmla="*/ 4 h 158"/>
                <a:gd name="T6" fmla="*/ 46 w 266"/>
                <a:gd name="T7" fmla="*/ 0 h 158"/>
                <a:gd name="T8" fmla="*/ 54 w 266"/>
                <a:gd name="T9" fmla="*/ 6 h 158"/>
                <a:gd name="T10" fmla="*/ 70 w 266"/>
                <a:gd name="T11" fmla="*/ 16 h 158"/>
                <a:gd name="T12" fmla="*/ 80 w 266"/>
                <a:gd name="T13" fmla="*/ 20 h 158"/>
                <a:gd name="T14" fmla="*/ 94 w 266"/>
                <a:gd name="T15" fmla="*/ 38 h 158"/>
                <a:gd name="T16" fmla="*/ 132 w 266"/>
                <a:gd name="T17" fmla="*/ 36 h 158"/>
                <a:gd name="T18" fmla="*/ 140 w 266"/>
                <a:gd name="T19" fmla="*/ 34 h 158"/>
                <a:gd name="T20" fmla="*/ 158 w 266"/>
                <a:gd name="T21" fmla="*/ 52 h 158"/>
                <a:gd name="T22" fmla="*/ 158 w 266"/>
                <a:gd name="T23" fmla="*/ 60 h 158"/>
                <a:gd name="T24" fmla="*/ 168 w 266"/>
                <a:gd name="T25" fmla="*/ 68 h 158"/>
                <a:gd name="T26" fmla="*/ 170 w 266"/>
                <a:gd name="T27" fmla="*/ 84 h 158"/>
                <a:gd name="T28" fmla="*/ 188 w 266"/>
                <a:gd name="T29" fmla="*/ 82 h 158"/>
                <a:gd name="T30" fmla="*/ 192 w 266"/>
                <a:gd name="T31" fmla="*/ 84 h 158"/>
                <a:gd name="T32" fmla="*/ 192 w 266"/>
                <a:gd name="T33" fmla="*/ 94 h 158"/>
                <a:gd name="T34" fmla="*/ 200 w 266"/>
                <a:gd name="T35" fmla="*/ 94 h 158"/>
                <a:gd name="T36" fmla="*/ 202 w 266"/>
                <a:gd name="T37" fmla="*/ 84 h 158"/>
                <a:gd name="T38" fmla="*/ 214 w 266"/>
                <a:gd name="T39" fmla="*/ 74 h 158"/>
                <a:gd name="T40" fmla="*/ 234 w 266"/>
                <a:gd name="T41" fmla="*/ 62 h 158"/>
                <a:gd name="T42" fmla="*/ 230 w 266"/>
                <a:gd name="T43" fmla="*/ 72 h 158"/>
                <a:gd name="T44" fmla="*/ 228 w 266"/>
                <a:gd name="T45" fmla="*/ 76 h 158"/>
                <a:gd name="T46" fmla="*/ 236 w 266"/>
                <a:gd name="T47" fmla="*/ 80 h 158"/>
                <a:gd name="T48" fmla="*/ 248 w 266"/>
                <a:gd name="T49" fmla="*/ 76 h 158"/>
                <a:gd name="T50" fmla="*/ 258 w 266"/>
                <a:gd name="T51" fmla="*/ 82 h 158"/>
                <a:gd name="T52" fmla="*/ 266 w 266"/>
                <a:gd name="T53" fmla="*/ 90 h 158"/>
                <a:gd name="T54" fmla="*/ 258 w 266"/>
                <a:gd name="T55" fmla="*/ 98 h 158"/>
                <a:gd name="T56" fmla="*/ 248 w 266"/>
                <a:gd name="T57" fmla="*/ 102 h 158"/>
                <a:gd name="T58" fmla="*/ 236 w 266"/>
                <a:gd name="T59" fmla="*/ 102 h 158"/>
                <a:gd name="T60" fmla="*/ 232 w 266"/>
                <a:gd name="T61" fmla="*/ 98 h 158"/>
                <a:gd name="T62" fmla="*/ 234 w 266"/>
                <a:gd name="T63" fmla="*/ 90 h 158"/>
                <a:gd name="T64" fmla="*/ 228 w 266"/>
                <a:gd name="T65" fmla="*/ 88 h 158"/>
                <a:gd name="T66" fmla="*/ 216 w 266"/>
                <a:gd name="T67" fmla="*/ 90 h 158"/>
                <a:gd name="T68" fmla="*/ 212 w 266"/>
                <a:gd name="T69" fmla="*/ 98 h 158"/>
                <a:gd name="T70" fmla="*/ 204 w 266"/>
                <a:gd name="T71" fmla="*/ 102 h 158"/>
                <a:gd name="T72" fmla="*/ 198 w 266"/>
                <a:gd name="T73" fmla="*/ 100 h 158"/>
                <a:gd name="T74" fmla="*/ 200 w 266"/>
                <a:gd name="T75" fmla="*/ 114 h 158"/>
                <a:gd name="T76" fmla="*/ 180 w 266"/>
                <a:gd name="T77" fmla="*/ 114 h 158"/>
                <a:gd name="T78" fmla="*/ 180 w 266"/>
                <a:gd name="T79" fmla="*/ 124 h 158"/>
                <a:gd name="T80" fmla="*/ 192 w 266"/>
                <a:gd name="T81" fmla="*/ 124 h 158"/>
                <a:gd name="T82" fmla="*/ 190 w 266"/>
                <a:gd name="T83" fmla="*/ 138 h 158"/>
                <a:gd name="T84" fmla="*/ 196 w 266"/>
                <a:gd name="T85" fmla="*/ 140 h 158"/>
                <a:gd name="T86" fmla="*/ 188 w 266"/>
                <a:gd name="T87" fmla="*/ 150 h 158"/>
                <a:gd name="T88" fmla="*/ 188 w 266"/>
                <a:gd name="T89" fmla="*/ 158 h 158"/>
                <a:gd name="T90" fmla="*/ 168 w 266"/>
                <a:gd name="T91" fmla="*/ 152 h 158"/>
                <a:gd name="T92" fmla="*/ 168 w 266"/>
                <a:gd name="T93" fmla="*/ 144 h 158"/>
                <a:gd name="T94" fmla="*/ 158 w 266"/>
                <a:gd name="T95" fmla="*/ 138 h 158"/>
                <a:gd name="T96" fmla="*/ 146 w 266"/>
                <a:gd name="T97" fmla="*/ 136 h 158"/>
                <a:gd name="T98" fmla="*/ 104 w 266"/>
                <a:gd name="T99" fmla="*/ 108 h 158"/>
                <a:gd name="T100" fmla="*/ 90 w 266"/>
                <a:gd name="T101" fmla="*/ 82 h 158"/>
                <a:gd name="T102" fmla="*/ 64 w 266"/>
                <a:gd name="T103" fmla="*/ 82 h 158"/>
                <a:gd name="T104" fmla="*/ 64 w 266"/>
                <a:gd name="T105" fmla="*/ 66 h 158"/>
                <a:gd name="T106" fmla="*/ 62 w 266"/>
                <a:gd name="T107" fmla="*/ 62 h 158"/>
                <a:gd name="T108" fmla="*/ 48 w 266"/>
                <a:gd name="T109" fmla="*/ 60 h 158"/>
                <a:gd name="T110" fmla="*/ 42 w 266"/>
                <a:gd name="T111" fmla="*/ 54 h 158"/>
                <a:gd name="T112" fmla="*/ 14 w 266"/>
                <a:gd name="T113" fmla="*/ 68 h 158"/>
                <a:gd name="T114" fmla="*/ 14 w 266"/>
                <a:gd name="T115" fmla="*/ 80 h 158"/>
                <a:gd name="T116" fmla="*/ 0 w 266"/>
                <a:gd name="T11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08" name="Freeform 100">
              <a:extLst>
                <a:ext uri="{FF2B5EF4-FFF2-40B4-BE49-F238E27FC236}">
                  <a16:creationId xmlns:a16="http://schemas.microsoft.com/office/drawing/2014/main" id="{19387E4A-57F2-44E4-B0E6-6F292F95AEE9}"/>
                </a:ext>
              </a:extLst>
            </p:cNvPr>
            <p:cNvSpPr>
              <a:spLocks/>
            </p:cNvSpPr>
            <p:nvPr/>
          </p:nvSpPr>
          <p:spPr bwMode="gray">
            <a:xfrm>
              <a:off x="7946391" y="2784798"/>
              <a:ext cx="311529" cy="150644"/>
            </a:xfrm>
            <a:custGeom>
              <a:avLst/>
              <a:gdLst>
                <a:gd name="T0" fmla="*/ 6 w 158"/>
                <a:gd name="T1" fmla="*/ 20 h 76"/>
                <a:gd name="T2" fmla="*/ 16 w 158"/>
                <a:gd name="T3" fmla="*/ 8 h 76"/>
                <a:gd name="T4" fmla="*/ 28 w 158"/>
                <a:gd name="T5" fmla="*/ 8 h 76"/>
                <a:gd name="T6" fmla="*/ 32 w 158"/>
                <a:gd name="T7" fmla="*/ 12 h 76"/>
                <a:gd name="T8" fmla="*/ 50 w 158"/>
                <a:gd name="T9" fmla="*/ 10 h 76"/>
                <a:gd name="T10" fmla="*/ 52 w 158"/>
                <a:gd name="T11" fmla="*/ 4 h 76"/>
                <a:gd name="T12" fmla="*/ 60 w 158"/>
                <a:gd name="T13" fmla="*/ 0 h 76"/>
                <a:gd name="T14" fmla="*/ 72 w 158"/>
                <a:gd name="T15" fmla="*/ 2 h 76"/>
                <a:gd name="T16" fmla="*/ 74 w 158"/>
                <a:gd name="T17" fmla="*/ 10 h 76"/>
                <a:gd name="T18" fmla="*/ 134 w 158"/>
                <a:gd name="T19" fmla="*/ 8 h 76"/>
                <a:gd name="T20" fmla="*/ 140 w 158"/>
                <a:gd name="T21" fmla="*/ 14 h 76"/>
                <a:gd name="T22" fmla="*/ 148 w 158"/>
                <a:gd name="T23" fmla="*/ 16 h 76"/>
                <a:gd name="T24" fmla="*/ 158 w 158"/>
                <a:gd name="T25" fmla="*/ 20 h 76"/>
                <a:gd name="T26" fmla="*/ 152 w 158"/>
                <a:gd name="T27" fmla="*/ 24 h 76"/>
                <a:gd name="T28" fmla="*/ 138 w 158"/>
                <a:gd name="T29" fmla="*/ 32 h 76"/>
                <a:gd name="T30" fmla="*/ 126 w 158"/>
                <a:gd name="T31" fmla="*/ 36 h 76"/>
                <a:gd name="T32" fmla="*/ 122 w 158"/>
                <a:gd name="T33" fmla="*/ 44 h 76"/>
                <a:gd name="T34" fmla="*/ 102 w 158"/>
                <a:gd name="T35" fmla="*/ 44 h 76"/>
                <a:gd name="T36" fmla="*/ 98 w 158"/>
                <a:gd name="T37" fmla="*/ 54 h 76"/>
                <a:gd name="T38" fmla="*/ 82 w 158"/>
                <a:gd name="T39" fmla="*/ 58 h 76"/>
                <a:gd name="T40" fmla="*/ 82 w 158"/>
                <a:gd name="T41" fmla="*/ 52 h 76"/>
                <a:gd name="T42" fmla="*/ 68 w 158"/>
                <a:gd name="T43" fmla="*/ 52 h 76"/>
                <a:gd name="T44" fmla="*/ 66 w 158"/>
                <a:gd name="T45" fmla="*/ 58 h 76"/>
                <a:gd name="T46" fmla="*/ 58 w 158"/>
                <a:gd name="T47" fmla="*/ 62 h 76"/>
                <a:gd name="T48" fmla="*/ 54 w 158"/>
                <a:gd name="T49" fmla="*/ 66 h 76"/>
                <a:gd name="T50" fmla="*/ 52 w 158"/>
                <a:gd name="T51" fmla="*/ 76 h 76"/>
                <a:gd name="T52" fmla="*/ 32 w 158"/>
                <a:gd name="T53" fmla="*/ 76 h 76"/>
                <a:gd name="T54" fmla="*/ 18 w 158"/>
                <a:gd name="T55" fmla="*/ 74 h 76"/>
                <a:gd name="T56" fmla="*/ 6 w 158"/>
                <a:gd name="T57" fmla="*/ 74 h 76"/>
                <a:gd name="T58" fmla="*/ 4 w 158"/>
                <a:gd name="T59" fmla="*/ 66 h 76"/>
                <a:gd name="T60" fmla="*/ 2 w 158"/>
                <a:gd name="T61" fmla="*/ 60 h 76"/>
                <a:gd name="T62" fmla="*/ 4 w 158"/>
                <a:gd name="T63" fmla="*/ 56 h 76"/>
                <a:gd name="T64" fmla="*/ 8 w 158"/>
                <a:gd name="T65" fmla="*/ 60 h 76"/>
                <a:gd name="T66" fmla="*/ 20 w 158"/>
                <a:gd name="T67" fmla="*/ 60 h 76"/>
                <a:gd name="T68" fmla="*/ 30 w 158"/>
                <a:gd name="T69" fmla="*/ 56 h 76"/>
                <a:gd name="T70" fmla="*/ 38 w 158"/>
                <a:gd name="T71" fmla="*/ 48 h 76"/>
                <a:gd name="T72" fmla="*/ 30 w 158"/>
                <a:gd name="T73" fmla="*/ 40 h 76"/>
                <a:gd name="T74" fmla="*/ 20 w 158"/>
                <a:gd name="T75" fmla="*/ 34 h 76"/>
                <a:gd name="T76" fmla="*/ 8 w 158"/>
                <a:gd name="T77" fmla="*/ 38 h 76"/>
                <a:gd name="T78" fmla="*/ 0 w 158"/>
                <a:gd name="T79" fmla="*/ 34 h 76"/>
                <a:gd name="T80" fmla="*/ 2 w 158"/>
                <a:gd name="T81" fmla="*/ 30 h 76"/>
                <a:gd name="T82" fmla="*/ 6 w 158"/>
                <a:gd name="T83" fmla="*/ 2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09" name="Freeform 101">
              <a:extLst>
                <a:ext uri="{FF2B5EF4-FFF2-40B4-BE49-F238E27FC236}">
                  <a16:creationId xmlns:a16="http://schemas.microsoft.com/office/drawing/2014/main" id="{E3A38454-E615-4FE2-A5D5-5D52119C1854}"/>
                </a:ext>
              </a:extLst>
            </p:cNvPr>
            <p:cNvSpPr>
              <a:spLocks/>
            </p:cNvSpPr>
            <p:nvPr/>
          </p:nvSpPr>
          <p:spPr bwMode="gray">
            <a:xfrm>
              <a:off x="7201087" y="2317010"/>
              <a:ext cx="1261887" cy="570861"/>
            </a:xfrm>
            <a:custGeom>
              <a:avLst/>
              <a:gdLst>
                <a:gd name="T0" fmla="*/ 94 w 640"/>
                <a:gd name="T1" fmla="*/ 260 h 298"/>
                <a:gd name="T2" fmla="*/ 66 w 640"/>
                <a:gd name="T3" fmla="*/ 234 h 298"/>
                <a:gd name="T4" fmla="*/ 64 w 640"/>
                <a:gd name="T5" fmla="*/ 220 h 298"/>
                <a:gd name="T6" fmla="*/ 76 w 640"/>
                <a:gd name="T7" fmla="*/ 210 h 298"/>
                <a:gd name="T8" fmla="*/ 94 w 640"/>
                <a:gd name="T9" fmla="*/ 208 h 298"/>
                <a:gd name="T10" fmla="*/ 108 w 640"/>
                <a:gd name="T11" fmla="*/ 196 h 298"/>
                <a:gd name="T12" fmla="*/ 82 w 640"/>
                <a:gd name="T13" fmla="*/ 176 h 298"/>
                <a:gd name="T14" fmla="*/ 40 w 640"/>
                <a:gd name="T15" fmla="*/ 188 h 298"/>
                <a:gd name="T16" fmla="*/ 24 w 640"/>
                <a:gd name="T17" fmla="*/ 158 h 298"/>
                <a:gd name="T18" fmla="*/ 0 w 640"/>
                <a:gd name="T19" fmla="*/ 140 h 298"/>
                <a:gd name="T20" fmla="*/ 18 w 640"/>
                <a:gd name="T21" fmla="*/ 102 h 298"/>
                <a:gd name="T22" fmla="*/ 34 w 640"/>
                <a:gd name="T23" fmla="*/ 114 h 298"/>
                <a:gd name="T24" fmla="*/ 60 w 640"/>
                <a:gd name="T25" fmla="*/ 84 h 298"/>
                <a:gd name="T26" fmla="*/ 112 w 640"/>
                <a:gd name="T27" fmla="*/ 84 h 298"/>
                <a:gd name="T28" fmla="*/ 150 w 640"/>
                <a:gd name="T29" fmla="*/ 100 h 298"/>
                <a:gd name="T30" fmla="*/ 190 w 640"/>
                <a:gd name="T31" fmla="*/ 90 h 298"/>
                <a:gd name="T32" fmla="*/ 226 w 640"/>
                <a:gd name="T33" fmla="*/ 98 h 298"/>
                <a:gd name="T34" fmla="*/ 228 w 640"/>
                <a:gd name="T35" fmla="*/ 80 h 298"/>
                <a:gd name="T36" fmla="*/ 220 w 640"/>
                <a:gd name="T37" fmla="*/ 68 h 298"/>
                <a:gd name="T38" fmla="*/ 228 w 640"/>
                <a:gd name="T39" fmla="*/ 52 h 298"/>
                <a:gd name="T40" fmla="*/ 236 w 640"/>
                <a:gd name="T41" fmla="*/ 40 h 298"/>
                <a:gd name="T42" fmla="*/ 254 w 640"/>
                <a:gd name="T43" fmla="*/ 28 h 298"/>
                <a:gd name="T44" fmla="*/ 316 w 640"/>
                <a:gd name="T45" fmla="*/ 10 h 298"/>
                <a:gd name="T46" fmla="*/ 364 w 640"/>
                <a:gd name="T47" fmla="*/ 0 h 298"/>
                <a:gd name="T48" fmla="*/ 388 w 640"/>
                <a:gd name="T49" fmla="*/ 16 h 298"/>
                <a:gd name="T50" fmla="*/ 418 w 640"/>
                <a:gd name="T51" fmla="*/ 28 h 298"/>
                <a:gd name="T52" fmla="*/ 456 w 640"/>
                <a:gd name="T53" fmla="*/ 28 h 298"/>
                <a:gd name="T54" fmla="*/ 480 w 640"/>
                <a:gd name="T55" fmla="*/ 32 h 298"/>
                <a:gd name="T56" fmla="*/ 510 w 640"/>
                <a:gd name="T57" fmla="*/ 60 h 298"/>
                <a:gd name="T58" fmla="*/ 528 w 640"/>
                <a:gd name="T59" fmla="*/ 92 h 298"/>
                <a:gd name="T60" fmla="*/ 540 w 640"/>
                <a:gd name="T61" fmla="*/ 84 h 298"/>
                <a:gd name="T62" fmla="*/ 562 w 640"/>
                <a:gd name="T63" fmla="*/ 96 h 298"/>
                <a:gd name="T64" fmla="*/ 590 w 640"/>
                <a:gd name="T65" fmla="*/ 92 h 298"/>
                <a:gd name="T66" fmla="*/ 614 w 640"/>
                <a:gd name="T67" fmla="*/ 116 h 298"/>
                <a:gd name="T68" fmla="*/ 640 w 640"/>
                <a:gd name="T69" fmla="*/ 132 h 298"/>
                <a:gd name="T70" fmla="*/ 626 w 640"/>
                <a:gd name="T71" fmla="*/ 142 h 298"/>
                <a:gd name="T72" fmla="*/ 622 w 640"/>
                <a:gd name="T73" fmla="*/ 170 h 298"/>
                <a:gd name="T74" fmla="*/ 596 w 640"/>
                <a:gd name="T75" fmla="*/ 172 h 298"/>
                <a:gd name="T76" fmla="*/ 570 w 640"/>
                <a:gd name="T77" fmla="*/ 194 h 298"/>
                <a:gd name="T78" fmla="*/ 548 w 640"/>
                <a:gd name="T79" fmla="*/ 208 h 298"/>
                <a:gd name="T80" fmla="*/ 538 w 640"/>
                <a:gd name="T81" fmla="*/ 232 h 298"/>
                <a:gd name="T82" fmla="*/ 536 w 640"/>
                <a:gd name="T83" fmla="*/ 256 h 298"/>
                <a:gd name="T84" fmla="*/ 526 w 640"/>
                <a:gd name="T85" fmla="*/ 262 h 298"/>
                <a:gd name="T86" fmla="*/ 512 w 640"/>
                <a:gd name="T87" fmla="*/ 254 h 298"/>
                <a:gd name="T88" fmla="*/ 450 w 640"/>
                <a:gd name="T89" fmla="*/ 248 h 298"/>
                <a:gd name="T90" fmla="*/ 430 w 640"/>
                <a:gd name="T91" fmla="*/ 250 h 298"/>
                <a:gd name="T92" fmla="*/ 410 w 640"/>
                <a:gd name="T93" fmla="*/ 258 h 298"/>
                <a:gd name="T94" fmla="*/ 394 w 640"/>
                <a:gd name="T95" fmla="*/ 254 h 298"/>
                <a:gd name="T96" fmla="*/ 376 w 640"/>
                <a:gd name="T97" fmla="*/ 270 h 298"/>
                <a:gd name="T98" fmla="*/ 350 w 640"/>
                <a:gd name="T99" fmla="*/ 298 h 298"/>
                <a:gd name="T100" fmla="*/ 342 w 640"/>
                <a:gd name="T101" fmla="*/ 288 h 298"/>
                <a:gd name="T102" fmla="*/ 320 w 640"/>
                <a:gd name="T103" fmla="*/ 288 h 298"/>
                <a:gd name="T104" fmla="*/ 308 w 640"/>
                <a:gd name="T105" fmla="*/ 264 h 298"/>
                <a:gd name="T106" fmla="*/ 290 w 640"/>
                <a:gd name="T107" fmla="*/ 238 h 298"/>
                <a:gd name="T108" fmla="*/ 244 w 640"/>
                <a:gd name="T109" fmla="*/ 242 h 298"/>
                <a:gd name="T110" fmla="*/ 204 w 640"/>
                <a:gd name="T111" fmla="*/ 210 h 298"/>
                <a:gd name="T112" fmla="*/ 168 w 640"/>
                <a:gd name="T113" fmla="*/ 208 h 298"/>
                <a:gd name="T114" fmla="*/ 150 w 640"/>
                <a:gd name="T115" fmla="*/ 286 h 298"/>
                <a:gd name="T116" fmla="*/ 132 w 640"/>
                <a:gd name="T117" fmla="*/ 270 h 298"/>
                <a:gd name="T118" fmla="*/ 114 w 640"/>
                <a:gd name="T119" fmla="*/ 26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0" name="Freeform 102">
              <a:extLst>
                <a:ext uri="{FF2B5EF4-FFF2-40B4-BE49-F238E27FC236}">
                  <a16:creationId xmlns:a16="http://schemas.microsoft.com/office/drawing/2014/main" id="{990B8087-EA27-4506-80D5-B9E62C362DC5}"/>
                </a:ext>
              </a:extLst>
            </p:cNvPr>
            <p:cNvSpPr>
              <a:spLocks/>
            </p:cNvSpPr>
            <p:nvPr/>
          </p:nvSpPr>
          <p:spPr bwMode="gray">
            <a:xfrm>
              <a:off x="6601789" y="1115819"/>
              <a:ext cx="5086986" cy="1764120"/>
            </a:xfrm>
            <a:custGeom>
              <a:avLst/>
              <a:gdLst>
                <a:gd name="T0" fmla="*/ 336 w 2580"/>
                <a:gd name="T1" fmla="*/ 878 h 890"/>
                <a:gd name="T2" fmla="*/ 254 w 2580"/>
                <a:gd name="T3" fmla="*/ 858 h 890"/>
                <a:gd name="T4" fmla="*/ 174 w 2580"/>
                <a:gd name="T5" fmla="*/ 796 h 890"/>
                <a:gd name="T6" fmla="*/ 164 w 2580"/>
                <a:gd name="T7" fmla="*/ 716 h 890"/>
                <a:gd name="T8" fmla="*/ 72 w 2580"/>
                <a:gd name="T9" fmla="*/ 674 h 890"/>
                <a:gd name="T10" fmla="*/ 14 w 2580"/>
                <a:gd name="T11" fmla="*/ 584 h 890"/>
                <a:gd name="T12" fmla="*/ 22 w 2580"/>
                <a:gd name="T13" fmla="*/ 486 h 890"/>
                <a:gd name="T14" fmla="*/ 34 w 2580"/>
                <a:gd name="T15" fmla="*/ 336 h 890"/>
                <a:gd name="T16" fmla="*/ 80 w 2580"/>
                <a:gd name="T17" fmla="*/ 244 h 890"/>
                <a:gd name="T18" fmla="*/ 172 w 2580"/>
                <a:gd name="T19" fmla="*/ 348 h 890"/>
                <a:gd name="T20" fmla="*/ 122 w 2580"/>
                <a:gd name="T21" fmla="*/ 386 h 890"/>
                <a:gd name="T22" fmla="*/ 180 w 2580"/>
                <a:gd name="T23" fmla="*/ 380 h 890"/>
                <a:gd name="T24" fmla="*/ 262 w 2580"/>
                <a:gd name="T25" fmla="*/ 310 h 890"/>
                <a:gd name="T26" fmla="*/ 318 w 2580"/>
                <a:gd name="T27" fmla="*/ 326 h 890"/>
                <a:gd name="T28" fmla="*/ 476 w 2580"/>
                <a:gd name="T29" fmla="*/ 278 h 890"/>
                <a:gd name="T30" fmla="*/ 498 w 2580"/>
                <a:gd name="T31" fmla="*/ 226 h 890"/>
                <a:gd name="T32" fmla="*/ 626 w 2580"/>
                <a:gd name="T33" fmla="*/ 246 h 890"/>
                <a:gd name="T34" fmla="*/ 716 w 2580"/>
                <a:gd name="T35" fmla="*/ 182 h 890"/>
                <a:gd name="T36" fmla="*/ 666 w 2580"/>
                <a:gd name="T37" fmla="*/ 324 h 890"/>
                <a:gd name="T38" fmla="*/ 778 w 2580"/>
                <a:gd name="T39" fmla="*/ 270 h 890"/>
                <a:gd name="T40" fmla="*/ 734 w 2580"/>
                <a:gd name="T41" fmla="*/ 204 h 890"/>
                <a:gd name="T42" fmla="*/ 780 w 2580"/>
                <a:gd name="T43" fmla="*/ 204 h 890"/>
                <a:gd name="T44" fmla="*/ 798 w 2580"/>
                <a:gd name="T45" fmla="*/ 162 h 890"/>
                <a:gd name="T46" fmla="*/ 946 w 2580"/>
                <a:gd name="T47" fmla="*/ 120 h 890"/>
                <a:gd name="T48" fmla="*/ 1230 w 2580"/>
                <a:gd name="T49" fmla="*/ 2 h 890"/>
                <a:gd name="T50" fmla="*/ 1326 w 2580"/>
                <a:gd name="T51" fmla="*/ 102 h 890"/>
                <a:gd name="T52" fmla="*/ 1336 w 2580"/>
                <a:gd name="T53" fmla="*/ 122 h 890"/>
                <a:gd name="T54" fmla="*/ 1564 w 2580"/>
                <a:gd name="T55" fmla="*/ 138 h 890"/>
                <a:gd name="T56" fmla="*/ 1720 w 2580"/>
                <a:gd name="T57" fmla="*/ 190 h 890"/>
                <a:gd name="T58" fmla="*/ 1926 w 2580"/>
                <a:gd name="T59" fmla="*/ 172 h 890"/>
                <a:gd name="T60" fmla="*/ 2108 w 2580"/>
                <a:gd name="T61" fmla="*/ 246 h 890"/>
                <a:gd name="T62" fmla="*/ 2274 w 2580"/>
                <a:gd name="T63" fmla="*/ 272 h 890"/>
                <a:gd name="T64" fmla="*/ 2442 w 2580"/>
                <a:gd name="T65" fmla="*/ 276 h 890"/>
                <a:gd name="T66" fmla="*/ 2568 w 2580"/>
                <a:gd name="T67" fmla="*/ 332 h 890"/>
                <a:gd name="T68" fmla="*/ 2446 w 2580"/>
                <a:gd name="T69" fmla="*/ 360 h 890"/>
                <a:gd name="T70" fmla="*/ 2368 w 2580"/>
                <a:gd name="T71" fmla="*/ 380 h 890"/>
                <a:gd name="T72" fmla="*/ 2306 w 2580"/>
                <a:gd name="T73" fmla="*/ 464 h 890"/>
                <a:gd name="T74" fmla="*/ 2136 w 2580"/>
                <a:gd name="T75" fmla="*/ 534 h 890"/>
                <a:gd name="T76" fmla="*/ 2104 w 2580"/>
                <a:gd name="T77" fmla="*/ 634 h 890"/>
                <a:gd name="T78" fmla="*/ 2034 w 2580"/>
                <a:gd name="T79" fmla="*/ 582 h 890"/>
                <a:gd name="T80" fmla="*/ 2166 w 2580"/>
                <a:gd name="T81" fmla="*/ 430 h 890"/>
                <a:gd name="T82" fmla="*/ 2058 w 2580"/>
                <a:gd name="T83" fmla="*/ 456 h 890"/>
                <a:gd name="T84" fmla="*/ 1966 w 2580"/>
                <a:gd name="T85" fmla="*/ 504 h 890"/>
                <a:gd name="T86" fmla="*/ 1734 w 2580"/>
                <a:gd name="T87" fmla="*/ 620 h 890"/>
                <a:gd name="T88" fmla="*/ 1794 w 2580"/>
                <a:gd name="T89" fmla="*/ 728 h 890"/>
                <a:gd name="T90" fmla="*/ 1660 w 2580"/>
                <a:gd name="T91" fmla="*/ 810 h 890"/>
                <a:gd name="T92" fmla="*/ 1666 w 2580"/>
                <a:gd name="T93" fmla="*/ 764 h 890"/>
                <a:gd name="T94" fmla="*/ 1472 w 2580"/>
                <a:gd name="T95" fmla="*/ 652 h 890"/>
                <a:gd name="T96" fmla="*/ 1418 w 2580"/>
                <a:gd name="T97" fmla="*/ 718 h 890"/>
                <a:gd name="T98" fmla="*/ 1276 w 2580"/>
                <a:gd name="T99" fmla="*/ 718 h 890"/>
                <a:gd name="T100" fmla="*/ 1132 w 2580"/>
                <a:gd name="T101" fmla="*/ 674 h 890"/>
                <a:gd name="T102" fmla="*/ 1024 w 2580"/>
                <a:gd name="T103" fmla="*/ 700 h 890"/>
                <a:gd name="T104" fmla="*/ 894 w 2580"/>
                <a:gd name="T105" fmla="*/ 696 h 890"/>
                <a:gd name="T106" fmla="*/ 760 w 2580"/>
                <a:gd name="T107" fmla="*/ 632 h 890"/>
                <a:gd name="T108" fmla="*/ 536 w 2580"/>
                <a:gd name="T109" fmla="*/ 634 h 890"/>
                <a:gd name="T110" fmla="*/ 530 w 2580"/>
                <a:gd name="T111" fmla="*/ 702 h 890"/>
                <a:gd name="T112" fmla="*/ 340 w 2580"/>
                <a:gd name="T113" fmla="*/ 706 h 890"/>
                <a:gd name="T114" fmla="*/ 344 w 2580"/>
                <a:gd name="T115" fmla="*/ 792 h 89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63 w 10000"/>
                <a:gd name="connsiteY68" fmla="*/ 4292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290 w 10000"/>
                <a:gd name="connsiteY68" fmla="*/ 4195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45 w 10000"/>
                <a:gd name="connsiteY68" fmla="*/ 4313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10000" h="10000">
                  <a:moveTo>
                    <a:pt x="1333" y="8899"/>
                  </a:moveTo>
                  <a:cubicBezTo>
                    <a:pt x="1312" y="8944"/>
                    <a:pt x="1292" y="8989"/>
                    <a:pt x="1271" y="9034"/>
                  </a:cubicBezTo>
                  <a:cubicBezTo>
                    <a:pt x="1258" y="9056"/>
                    <a:pt x="1246" y="9079"/>
                    <a:pt x="1233" y="9101"/>
                  </a:cubicBezTo>
                  <a:cubicBezTo>
                    <a:pt x="1228" y="9131"/>
                    <a:pt x="1222" y="9161"/>
                    <a:pt x="1217" y="9191"/>
                  </a:cubicBezTo>
                  <a:cubicBezTo>
                    <a:pt x="1207" y="9228"/>
                    <a:pt x="1196" y="9266"/>
                    <a:pt x="1186" y="9303"/>
                  </a:cubicBezTo>
                  <a:cubicBezTo>
                    <a:pt x="1196" y="9326"/>
                    <a:pt x="1207" y="9348"/>
                    <a:pt x="1217" y="9371"/>
                  </a:cubicBezTo>
                  <a:cubicBezTo>
                    <a:pt x="1225" y="9408"/>
                    <a:pt x="1232" y="9446"/>
                    <a:pt x="1240" y="9483"/>
                  </a:cubicBezTo>
                  <a:cubicBezTo>
                    <a:pt x="1243" y="9550"/>
                    <a:pt x="1245" y="9618"/>
                    <a:pt x="1248" y="9685"/>
                  </a:cubicBezTo>
                  <a:lnTo>
                    <a:pt x="1302" y="9865"/>
                  </a:lnTo>
                  <a:cubicBezTo>
                    <a:pt x="1289" y="9903"/>
                    <a:pt x="1277" y="9940"/>
                    <a:pt x="1264" y="9978"/>
                  </a:cubicBezTo>
                  <a:cubicBezTo>
                    <a:pt x="1259" y="9985"/>
                    <a:pt x="1253" y="9993"/>
                    <a:pt x="1248" y="10000"/>
                  </a:cubicBezTo>
                  <a:cubicBezTo>
                    <a:pt x="1227" y="9955"/>
                    <a:pt x="1207" y="9910"/>
                    <a:pt x="1186" y="9865"/>
                  </a:cubicBezTo>
                  <a:cubicBezTo>
                    <a:pt x="1178" y="9858"/>
                    <a:pt x="1171" y="9850"/>
                    <a:pt x="1163" y="9843"/>
                  </a:cubicBezTo>
                  <a:cubicBezTo>
                    <a:pt x="1150" y="9805"/>
                    <a:pt x="1137" y="9768"/>
                    <a:pt x="1124" y="9730"/>
                  </a:cubicBezTo>
                  <a:cubicBezTo>
                    <a:pt x="1111" y="9708"/>
                    <a:pt x="1098" y="9685"/>
                    <a:pt x="1085" y="9663"/>
                  </a:cubicBezTo>
                  <a:cubicBezTo>
                    <a:pt x="1072" y="9670"/>
                    <a:pt x="1060" y="9678"/>
                    <a:pt x="1047" y="9685"/>
                  </a:cubicBezTo>
                  <a:lnTo>
                    <a:pt x="1023" y="9685"/>
                  </a:lnTo>
                  <a:lnTo>
                    <a:pt x="984" y="9640"/>
                  </a:lnTo>
                  <a:cubicBezTo>
                    <a:pt x="966" y="9610"/>
                    <a:pt x="948" y="9581"/>
                    <a:pt x="930" y="9551"/>
                  </a:cubicBezTo>
                  <a:lnTo>
                    <a:pt x="899" y="9551"/>
                  </a:lnTo>
                  <a:cubicBezTo>
                    <a:pt x="886" y="9558"/>
                    <a:pt x="873" y="9566"/>
                    <a:pt x="860" y="9573"/>
                  </a:cubicBezTo>
                  <a:cubicBezTo>
                    <a:pt x="845" y="9543"/>
                    <a:pt x="829" y="9513"/>
                    <a:pt x="814" y="9483"/>
                  </a:cubicBezTo>
                  <a:cubicBezTo>
                    <a:pt x="798" y="9491"/>
                    <a:pt x="783" y="9498"/>
                    <a:pt x="767" y="9506"/>
                  </a:cubicBezTo>
                  <a:cubicBezTo>
                    <a:pt x="734" y="9438"/>
                    <a:pt x="700" y="9371"/>
                    <a:pt x="667" y="9303"/>
                  </a:cubicBezTo>
                  <a:lnTo>
                    <a:pt x="612" y="9236"/>
                  </a:lnTo>
                  <a:cubicBezTo>
                    <a:pt x="617" y="9184"/>
                    <a:pt x="623" y="9131"/>
                    <a:pt x="628" y="9079"/>
                  </a:cubicBezTo>
                  <a:cubicBezTo>
                    <a:pt x="643" y="9034"/>
                    <a:pt x="659" y="8989"/>
                    <a:pt x="674" y="8944"/>
                  </a:cubicBezTo>
                  <a:cubicBezTo>
                    <a:pt x="672" y="8906"/>
                    <a:pt x="669" y="8869"/>
                    <a:pt x="667" y="8831"/>
                  </a:cubicBezTo>
                  <a:cubicBezTo>
                    <a:pt x="688" y="8794"/>
                    <a:pt x="708" y="8756"/>
                    <a:pt x="729" y="8719"/>
                  </a:cubicBezTo>
                  <a:lnTo>
                    <a:pt x="659" y="8697"/>
                  </a:lnTo>
                  <a:cubicBezTo>
                    <a:pt x="662" y="8667"/>
                    <a:pt x="664" y="8637"/>
                    <a:pt x="667" y="8607"/>
                  </a:cubicBezTo>
                  <a:cubicBezTo>
                    <a:pt x="680" y="8592"/>
                    <a:pt x="692" y="8577"/>
                    <a:pt x="705" y="8562"/>
                  </a:cubicBezTo>
                  <a:cubicBezTo>
                    <a:pt x="726" y="8547"/>
                    <a:pt x="746" y="8532"/>
                    <a:pt x="767" y="8517"/>
                  </a:cubicBezTo>
                  <a:cubicBezTo>
                    <a:pt x="770" y="8397"/>
                    <a:pt x="772" y="8277"/>
                    <a:pt x="775" y="8157"/>
                  </a:cubicBezTo>
                  <a:cubicBezTo>
                    <a:pt x="754" y="8120"/>
                    <a:pt x="734" y="8082"/>
                    <a:pt x="713" y="8045"/>
                  </a:cubicBezTo>
                  <a:lnTo>
                    <a:pt x="636" y="8045"/>
                  </a:lnTo>
                  <a:cubicBezTo>
                    <a:pt x="633" y="8023"/>
                    <a:pt x="631" y="8000"/>
                    <a:pt x="628" y="7978"/>
                  </a:cubicBezTo>
                  <a:lnTo>
                    <a:pt x="504" y="7955"/>
                  </a:lnTo>
                  <a:cubicBezTo>
                    <a:pt x="499" y="7903"/>
                    <a:pt x="493" y="7850"/>
                    <a:pt x="488" y="7798"/>
                  </a:cubicBezTo>
                  <a:lnTo>
                    <a:pt x="419" y="7753"/>
                  </a:lnTo>
                  <a:cubicBezTo>
                    <a:pt x="421" y="7708"/>
                    <a:pt x="424" y="7663"/>
                    <a:pt x="426" y="7618"/>
                  </a:cubicBezTo>
                  <a:cubicBezTo>
                    <a:pt x="421" y="7581"/>
                    <a:pt x="416" y="7543"/>
                    <a:pt x="411" y="7506"/>
                  </a:cubicBezTo>
                  <a:lnTo>
                    <a:pt x="318" y="7506"/>
                  </a:lnTo>
                  <a:cubicBezTo>
                    <a:pt x="313" y="7521"/>
                    <a:pt x="307" y="7536"/>
                    <a:pt x="302" y="7551"/>
                  </a:cubicBezTo>
                  <a:cubicBezTo>
                    <a:pt x="294" y="7558"/>
                    <a:pt x="287" y="7566"/>
                    <a:pt x="279" y="7573"/>
                  </a:cubicBezTo>
                  <a:cubicBezTo>
                    <a:pt x="269" y="7558"/>
                    <a:pt x="258" y="7543"/>
                    <a:pt x="248" y="7528"/>
                  </a:cubicBezTo>
                  <a:lnTo>
                    <a:pt x="248" y="7303"/>
                  </a:lnTo>
                  <a:lnTo>
                    <a:pt x="318" y="7303"/>
                  </a:lnTo>
                  <a:cubicBezTo>
                    <a:pt x="321" y="7296"/>
                    <a:pt x="323" y="7288"/>
                    <a:pt x="326" y="7281"/>
                  </a:cubicBezTo>
                  <a:cubicBezTo>
                    <a:pt x="290" y="7169"/>
                    <a:pt x="253" y="7056"/>
                    <a:pt x="217" y="6944"/>
                  </a:cubicBezTo>
                  <a:cubicBezTo>
                    <a:pt x="212" y="6862"/>
                    <a:pt x="207" y="6779"/>
                    <a:pt x="202" y="6697"/>
                  </a:cubicBezTo>
                  <a:cubicBezTo>
                    <a:pt x="176" y="6689"/>
                    <a:pt x="150" y="6682"/>
                    <a:pt x="124" y="6674"/>
                  </a:cubicBezTo>
                  <a:lnTo>
                    <a:pt x="124" y="6607"/>
                  </a:lnTo>
                  <a:lnTo>
                    <a:pt x="54" y="6562"/>
                  </a:lnTo>
                  <a:cubicBezTo>
                    <a:pt x="49" y="6539"/>
                    <a:pt x="44" y="6517"/>
                    <a:pt x="39" y="6494"/>
                  </a:cubicBezTo>
                  <a:cubicBezTo>
                    <a:pt x="34" y="6434"/>
                    <a:pt x="28" y="6375"/>
                    <a:pt x="23" y="6315"/>
                  </a:cubicBezTo>
                  <a:cubicBezTo>
                    <a:pt x="15" y="6270"/>
                    <a:pt x="8" y="6225"/>
                    <a:pt x="0" y="6180"/>
                  </a:cubicBezTo>
                  <a:cubicBezTo>
                    <a:pt x="3" y="6135"/>
                    <a:pt x="5" y="6090"/>
                    <a:pt x="8" y="6045"/>
                  </a:cubicBezTo>
                  <a:lnTo>
                    <a:pt x="8" y="5865"/>
                  </a:lnTo>
                  <a:cubicBezTo>
                    <a:pt x="16" y="5820"/>
                    <a:pt x="23" y="5775"/>
                    <a:pt x="31" y="5730"/>
                  </a:cubicBezTo>
                  <a:cubicBezTo>
                    <a:pt x="54" y="5678"/>
                    <a:pt x="78" y="5625"/>
                    <a:pt x="101" y="5573"/>
                  </a:cubicBezTo>
                  <a:cubicBezTo>
                    <a:pt x="119" y="5566"/>
                    <a:pt x="137" y="5558"/>
                    <a:pt x="155" y="5551"/>
                  </a:cubicBezTo>
                  <a:cubicBezTo>
                    <a:pt x="132" y="5521"/>
                    <a:pt x="108" y="5491"/>
                    <a:pt x="85" y="5461"/>
                  </a:cubicBezTo>
                  <a:cubicBezTo>
                    <a:pt x="72" y="5416"/>
                    <a:pt x="60" y="5371"/>
                    <a:pt x="47" y="5326"/>
                  </a:cubicBezTo>
                  <a:cubicBezTo>
                    <a:pt x="91" y="5209"/>
                    <a:pt x="136" y="5092"/>
                    <a:pt x="180" y="4975"/>
                  </a:cubicBezTo>
                  <a:cubicBezTo>
                    <a:pt x="203" y="4905"/>
                    <a:pt x="225" y="4834"/>
                    <a:pt x="248" y="4764"/>
                  </a:cubicBezTo>
                  <a:cubicBezTo>
                    <a:pt x="217" y="4697"/>
                    <a:pt x="186" y="4629"/>
                    <a:pt x="155" y="4562"/>
                  </a:cubicBezTo>
                  <a:cubicBezTo>
                    <a:pt x="168" y="4524"/>
                    <a:pt x="181" y="4487"/>
                    <a:pt x="194" y="4449"/>
                  </a:cubicBezTo>
                  <a:cubicBezTo>
                    <a:pt x="184" y="4397"/>
                    <a:pt x="155" y="4365"/>
                    <a:pt x="145" y="4313"/>
                  </a:cubicBezTo>
                  <a:cubicBezTo>
                    <a:pt x="132" y="4276"/>
                    <a:pt x="137" y="4217"/>
                    <a:pt x="124" y="4180"/>
                  </a:cubicBezTo>
                  <a:cubicBezTo>
                    <a:pt x="134" y="4105"/>
                    <a:pt x="145" y="4030"/>
                    <a:pt x="155" y="3955"/>
                  </a:cubicBezTo>
                  <a:cubicBezTo>
                    <a:pt x="147" y="3895"/>
                    <a:pt x="140" y="3835"/>
                    <a:pt x="132" y="3775"/>
                  </a:cubicBezTo>
                  <a:cubicBezTo>
                    <a:pt x="119" y="3708"/>
                    <a:pt x="106" y="3640"/>
                    <a:pt x="93" y="3573"/>
                  </a:cubicBezTo>
                  <a:cubicBezTo>
                    <a:pt x="114" y="3513"/>
                    <a:pt x="134" y="3453"/>
                    <a:pt x="155" y="3393"/>
                  </a:cubicBezTo>
                  <a:cubicBezTo>
                    <a:pt x="124" y="3341"/>
                    <a:pt x="93" y="3288"/>
                    <a:pt x="62" y="3236"/>
                  </a:cubicBezTo>
                  <a:cubicBezTo>
                    <a:pt x="67" y="3154"/>
                    <a:pt x="73" y="3071"/>
                    <a:pt x="78" y="2989"/>
                  </a:cubicBezTo>
                  <a:cubicBezTo>
                    <a:pt x="91" y="2951"/>
                    <a:pt x="103" y="2914"/>
                    <a:pt x="116" y="2876"/>
                  </a:cubicBezTo>
                  <a:cubicBezTo>
                    <a:pt x="129" y="2869"/>
                    <a:pt x="142" y="2861"/>
                    <a:pt x="155" y="2854"/>
                  </a:cubicBezTo>
                  <a:lnTo>
                    <a:pt x="155" y="2787"/>
                  </a:lnTo>
                  <a:lnTo>
                    <a:pt x="240" y="2742"/>
                  </a:lnTo>
                  <a:lnTo>
                    <a:pt x="310" y="2742"/>
                  </a:lnTo>
                  <a:cubicBezTo>
                    <a:pt x="318" y="2779"/>
                    <a:pt x="325" y="2817"/>
                    <a:pt x="333" y="2854"/>
                  </a:cubicBezTo>
                  <a:lnTo>
                    <a:pt x="372" y="2899"/>
                  </a:lnTo>
                  <a:lnTo>
                    <a:pt x="519" y="2921"/>
                  </a:lnTo>
                  <a:cubicBezTo>
                    <a:pt x="555" y="2974"/>
                    <a:pt x="592" y="3026"/>
                    <a:pt x="628" y="3079"/>
                  </a:cubicBezTo>
                  <a:lnTo>
                    <a:pt x="729" y="3258"/>
                  </a:lnTo>
                  <a:cubicBezTo>
                    <a:pt x="768" y="3318"/>
                    <a:pt x="806" y="3378"/>
                    <a:pt x="845" y="3438"/>
                  </a:cubicBezTo>
                  <a:cubicBezTo>
                    <a:pt x="848" y="3505"/>
                    <a:pt x="850" y="3573"/>
                    <a:pt x="853" y="3640"/>
                  </a:cubicBezTo>
                  <a:cubicBezTo>
                    <a:pt x="830" y="3700"/>
                    <a:pt x="806" y="3760"/>
                    <a:pt x="783" y="3820"/>
                  </a:cubicBezTo>
                  <a:lnTo>
                    <a:pt x="667" y="3910"/>
                  </a:lnTo>
                  <a:cubicBezTo>
                    <a:pt x="633" y="3873"/>
                    <a:pt x="600" y="3835"/>
                    <a:pt x="566" y="3798"/>
                  </a:cubicBezTo>
                  <a:lnTo>
                    <a:pt x="450" y="3730"/>
                  </a:lnTo>
                  <a:cubicBezTo>
                    <a:pt x="421" y="3700"/>
                    <a:pt x="393" y="3670"/>
                    <a:pt x="364" y="3640"/>
                  </a:cubicBezTo>
                  <a:cubicBezTo>
                    <a:pt x="341" y="3610"/>
                    <a:pt x="318" y="3581"/>
                    <a:pt x="295" y="3551"/>
                  </a:cubicBezTo>
                  <a:cubicBezTo>
                    <a:pt x="313" y="3618"/>
                    <a:pt x="331" y="3686"/>
                    <a:pt x="349" y="3753"/>
                  </a:cubicBezTo>
                  <a:cubicBezTo>
                    <a:pt x="370" y="3783"/>
                    <a:pt x="390" y="3813"/>
                    <a:pt x="411" y="3843"/>
                  </a:cubicBezTo>
                  <a:cubicBezTo>
                    <a:pt x="421" y="3865"/>
                    <a:pt x="432" y="3888"/>
                    <a:pt x="442" y="3910"/>
                  </a:cubicBezTo>
                  <a:cubicBezTo>
                    <a:pt x="445" y="3955"/>
                    <a:pt x="447" y="4000"/>
                    <a:pt x="450" y="4045"/>
                  </a:cubicBezTo>
                  <a:cubicBezTo>
                    <a:pt x="458" y="4142"/>
                    <a:pt x="465" y="4240"/>
                    <a:pt x="473" y="4337"/>
                  </a:cubicBezTo>
                  <a:cubicBezTo>
                    <a:pt x="486" y="4345"/>
                    <a:pt x="499" y="4352"/>
                    <a:pt x="512" y="4360"/>
                  </a:cubicBezTo>
                  <a:cubicBezTo>
                    <a:pt x="533" y="4412"/>
                    <a:pt x="553" y="4465"/>
                    <a:pt x="574" y="4517"/>
                  </a:cubicBezTo>
                  <a:lnTo>
                    <a:pt x="651" y="4517"/>
                  </a:lnTo>
                  <a:cubicBezTo>
                    <a:pt x="654" y="4479"/>
                    <a:pt x="656" y="4442"/>
                    <a:pt x="659" y="4404"/>
                  </a:cubicBezTo>
                  <a:lnTo>
                    <a:pt x="612" y="4360"/>
                  </a:lnTo>
                  <a:cubicBezTo>
                    <a:pt x="599" y="4315"/>
                    <a:pt x="587" y="4270"/>
                    <a:pt x="574" y="4225"/>
                  </a:cubicBezTo>
                  <a:cubicBezTo>
                    <a:pt x="584" y="4187"/>
                    <a:pt x="595" y="4150"/>
                    <a:pt x="605" y="4112"/>
                  </a:cubicBezTo>
                  <a:cubicBezTo>
                    <a:pt x="620" y="4150"/>
                    <a:pt x="636" y="4187"/>
                    <a:pt x="651" y="4225"/>
                  </a:cubicBezTo>
                  <a:cubicBezTo>
                    <a:pt x="667" y="4240"/>
                    <a:pt x="682" y="4255"/>
                    <a:pt x="698" y="4270"/>
                  </a:cubicBezTo>
                  <a:lnTo>
                    <a:pt x="798" y="4337"/>
                  </a:lnTo>
                  <a:lnTo>
                    <a:pt x="798" y="4225"/>
                  </a:lnTo>
                  <a:cubicBezTo>
                    <a:pt x="785" y="4180"/>
                    <a:pt x="773" y="4135"/>
                    <a:pt x="760" y="4090"/>
                  </a:cubicBezTo>
                  <a:cubicBezTo>
                    <a:pt x="775" y="4045"/>
                    <a:pt x="791" y="4000"/>
                    <a:pt x="806" y="3955"/>
                  </a:cubicBezTo>
                  <a:lnTo>
                    <a:pt x="876" y="3843"/>
                  </a:lnTo>
                  <a:lnTo>
                    <a:pt x="915" y="3753"/>
                  </a:lnTo>
                  <a:lnTo>
                    <a:pt x="1023" y="3843"/>
                  </a:lnTo>
                  <a:lnTo>
                    <a:pt x="1047" y="3573"/>
                  </a:lnTo>
                  <a:cubicBezTo>
                    <a:pt x="1037" y="3543"/>
                    <a:pt x="1026" y="3513"/>
                    <a:pt x="1016" y="3483"/>
                  </a:cubicBezTo>
                  <a:cubicBezTo>
                    <a:pt x="1021" y="3401"/>
                    <a:pt x="1026" y="3318"/>
                    <a:pt x="1031" y="3236"/>
                  </a:cubicBezTo>
                  <a:cubicBezTo>
                    <a:pt x="1021" y="3206"/>
                    <a:pt x="1010" y="3176"/>
                    <a:pt x="1000" y="3146"/>
                  </a:cubicBezTo>
                  <a:lnTo>
                    <a:pt x="1132" y="3124"/>
                  </a:lnTo>
                  <a:cubicBezTo>
                    <a:pt x="1147" y="3176"/>
                    <a:pt x="1163" y="3229"/>
                    <a:pt x="1178" y="3281"/>
                  </a:cubicBezTo>
                  <a:lnTo>
                    <a:pt x="1178" y="3371"/>
                  </a:lnTo>
                  <a:lnTo>
                    <a:pt x="1116" y="3371"/>
                  </a:lnTo>
                  <a:cubicBezTo>
                    <a:pt x="1103" y="3408"/>
                    <a:pt x="1091" y="3446"/>
                    <a:pt x="1078" y="3483"/>
                  </a:cubicBezTo>
                  <a:cubicBezTo>
                    <a:pt x="1099" y="3535"/>
                    <a:pt x="1119" y="3588"/>
                    <a:pt x="1140" y="3640"/>
                  </a:cubicBezTo>
                  <a:cubicBezTo>
                    <a:pt x="1171" y="3648"/>
                    <a:pt x="1202" y="3655"/>
                    <a:pt x="1233" y="3663"/>
                  </a:cubicBezTo>
                  <a:cubicBezTo>
                    <a:pt x="1246" y="3573"/>
                    <a:pt x="1258" y="3483"/>
                    <a:pt x="1271" y="3393"/>
                  </a:cubicBezTo>
                  <a:lnTo>
                    <a:pt x="1496" y="3146"/>
                  </a:lnTo>
                  <a:cubicBezTo>
                    <a:pt x="1509" y="3154"/>
                    <a:pt x="1522" y="3161"/>
                    <a:pt x="1535" y="3169"/>
                  </a:cubicBezTo>
                  <a:cubicBezTo>
                    <a:pt x="1550" y="3124"/>
                    <a:pt x="1566" y="3079"/>
                    <a:pt x="1581" y="3034"/>
                  </a:cubicBezTo>
                  <a:cubicBezTo>
                    <a:pt x="1597" y="3019"/>
                    <a:pt x="1612" y="3004"/>
                    <a:pt x="1628" y="2989"/>
                  </a:cubicBezTo>
                  <a:cubicBezTo>
                    <a:pt x="1623" y="3056"/>
                    <a:pt x="1617" y="3124"/>
                    <a:pt x="1612" y="3191"/>
                  </a:cubicBezTo>
                  <a:lnTo>
                    <a:pt x="1690" y="3191"/>
                  </a:lnTo>
                  <a:lnTo>
                    <a:pt x="1705" y="3101"/>
                  </a:lnTo>
                  <a:lnTo>
                    <a:pt x="1845" y="3124"/>
                  </a:lnTo>
                  <a:cubicBezTo>
                    <a:pt x="1876" y="3071"/>
                    <a:pt x="1907" y="3019"/>
                    <a:pt x="1938" y="2966"/>
                  </a:cubicBezTo>
                  <a:cubicBezTo>
                    <a:pt x="1943" y="3004"/>
                    <a:pt x="1948" y="3041"/>
                    <a:pt x="1953" y="3079"/>
                  </a:cubicBezTo>
                  <a:cubicBezTo>
                    <a:pt x="1951" y="3109"/>
                    <a:pt x="1948" y="3139"/>
                    <a:pt x="1946" y="3169"/>
                  </a:cubicBezTo>
                  <a:lnTo>
                    <a:pt x="1984" y="3169"/>
                  </a:lnTo>
                  <a:cubicBezTo>
                    <a:pt x="1989" y="3139"/>
                    <a:pt x="1995" y="3109"/>
                    <a:pt x="2000" y="3079"/>
                  </a:cubicBezTo>
                  <a:cubicBezTo>
                    <a:pt x="2021" y="3041"/>
                    <a:pt x="2041" y="3004"/>
                    <a:pt x="2062" y="2966"/>
                  </a:cubicBezTo>
                  <a:cubicBezTo>
                    <a:pt x="2047" y="2906"/>
                    <a:pt x="2031" y="2847"/>
                    <a:pt x="2016" y="2787"/>
                  </a:cubicBezTo>
                  <a:cubicBezTo>
                    <a:pt x="1987" y="2757"/>
                    <a:pt x="1959" y="2727"/>
                    <a:pt x="1930" y="2697"/>
                  </a:cubicBezTo>
                  <a:lnTo>
                    <a:pt x="1930" y="2539"/>
                  </a:lnTo>
                  <a:lnTo>
                    <a:pt x="1961" y="2517"/>
                  </a:lnTo>
                  <a:cubicBezTo>
                    <a:pt x="1987" y="2584"/>
                    <a:pt x="2013" y="2652"/>
                    <a:pt x="2039" y="2719"/>
                  </a:cubicBezTo>
                  <a:lnTo>
                    <a:pt x="2163" y="2742"/>
                  </a:lnTo>
                  <a:lnTo>
                    <a:pt x="2295" y="2876"/>
                  </a:lnTo>
                  <a:lnTo>
                    <a:pt x="2403" y="3011"/>
                  </a:lnTo>
                  <a:cubicBezTo>
                    <a:pt x="2442" y="3071"/>
                    <a:pt x="2480" y="3131"/>
                    <a:pt x="2519" y="3191"/>
                  </a:cubicBezTo>
                  <a:cubicBezTo>
                    <a:pt x="2529" y="3139"/>
                    <a:pt x="2540" y="3086"/>
                    <a:pt x="2550" y="3034"/>
                  </a:cubicBezTo>
                  <a:cubicBezTo>
                    <a:pt x="2532" y="2981"/>
                    <a:pt x="2514" y="2929"/>
                    <a:pt x="2496" y="2876"/>
                  </a:cubicBezTo>
                  <a:lnTo>
                    <a:pt x="2426" y="2764"/>
                  </a:lnTo>
                  <a:lnTo>
                    <a:pt x="2426" y="2652"/>
                  </a:lnTo>
                  <a:cubicBezTo>
                    <a:pt x="2436" y="2577"/>
                    <a:pt x="2447" y="2502"/>
                    <a:pt x="2457" y="2427"/>
                  </a:cubicBezTo>
                  <a:cubicBezTo>
                    <a:pt x="2444" y="2405"/>
                    <a:pt x="2432" y="2382"/>
                    <a:pt x="2419" y="2360"/>
                  </a:cubicBezTo>
                  <a:cubicBezTo>
                    <a:pt x="2421" y="2337"/>
                    <a:pt x="2424" y="2315"/>
                    <a:pt x="2426" y="2292"/>
                  </a:cubicBezTo>
                  <a:cubicBezTo>
                    <a:pt x="2457" y="2225"/>
                    <a:pt x="2488" y="2157"/>
                    <a:pt x="2519" y="2090"/>
                  </a:cubicBezTo>
                  <a:cubicBezTo>
                    <a:pt x="2540" y="1970"/>
                    <a:pt x="2560" y="1850"/>
                    <a:pt x="2581" y="1730"/>
                  </a:cubicBezTo>
                  <a:lnTo>
                    <a:pt x="2775" y="1775"/>
                  </a:lnTo>
                  <a:cubicBezTo>
                    <a:pt x="2780" y="1798"/>
                    <a:pt x="2786" y="1820"/>
                    <a:pt x="2791" y="1843"/>
                  </a:cubicBezTo>
                  <a:cubicBezTo>
                    <a:pt x="2786" y="1910"/>
                    <a:pt x="2780" y="1978"/>
                    <a:pt x="2775" y="2045"/>
                  </a:cubicBezTo>
                  <a:lnTo>
                    <a:pt x="2736" y="2225"/>
                  </a:lnTo>
                  <a:lnTo>
                    <a:pt x="2775" y="2315"/>
                  </a:lnTo>
                  <a:cubicBezTo>
                    <a:pt x="2780" y="2382"/>
                    <a:pt x="2786" y="2450"/>
                    <a:pt x="2791" y="2517"/>
                  </a:cubicBezTo>
                  <a:cubicBezTo>
                    <a:pt x="2786" y="2682"/>
                    <a:pt x="2780" y="2846"/>
                    <a:pt x="2775" y="3011"/>
                  </a:cubicBezTo>
                  <a:cubicBezTo>
                    <a:pt x="2796" y="3056"/>
                    <a:pt x="2816" y="3101"/>
                    <a:pt x="2837" y="3146"/>
                  </a:cubicBezTo>
                  <a:cubicBezTo>
                    <a:pt x="2827" y="3213"/>
                    <a:pt x="2816" y="3281"/>
                    <a:pt x="2806" y="3348"/>
                  </a:cubicBezTo>
                  <a:lnTo>
                    <a:pt x="2698" y="3618"/>
                  </a:lnTo>
                  <a:lnTo>
                    <a:pt x="2643" y="3685"/>
                  </a:lnTo>
                  <a:cubicBezTo>
                    <a:pt x="2622" y="3670"/>
                    <a:pt x="2602" y="3655"/>
                    <a:pt x="2581" y="3640"/>
                  </a:cubicBezTo>
                  <a:cubicBezTo>
                    <a:pt x="2571" y="3655"/>
                    <a:pt x="2560" y="3670"/>
                    <a:pt x="2550" y="3685"/>
                  </a:cubicBezTo>
                  <a:cubicBezTo>
                    <a:pt x="2566" y="3715"/>
                    <a:pt x="2581" y="3745"/>
                    <a:pt x="2597" y="3775"/>
                  </a:cubicBezTo>
                  <a:lnTo>
                    <a:pt x="2667" y="3820"/>
                  </a:lnTo>
                  <a:cubicBezTo>
                    <a:pt x="2690" y="3828"/>
                    <a:pt x="2713" y="3835"/>
                    <a:pt x="2736" y="3843"/>
                  </a:cubicBezTo>
                  <a:lnTo>
                    <a:pt x="2814" y="3663"/>
                  </a:lnTo>
                  <a:lnTo>
                    <a:pt x="2922" y="3348"/>
                  </a:lnTo>
                  <a:cubicBezTo>
                    <a:pt x="2912" y="3288"/>
                    <a:pt x="2901" y="3229"/>
                    <a:pt x="2891" y="3169"/>
                  </a:cubicBezTo>
                  <a:lnTo>
                    <a:pt x="2930" y="2989"/>
                  </a:lnTo>
                  <a:lnTo>
                    <a:pt x="3016" y="3034"/>
                  </a:lnTo>
                  <a:cubicBezTo>
                    <a:pt x="3029" y="3071"/>
                    <a:pt x="3041" y="3109"/>
                    <a:pt x="3054" y="3146"/>
                  </a:cubicBezTo>
                  <a:cubicBezTo>
                    <a:pt x="3059" y="3206"/>
                    <a:pt x="3065" y="3266"/>
                    <a:pt x="3070" y="3326"/>
                  </a:cubicBezTo>
                  <a:lnTo>
                    <a:pt x="3124" y="3191"/>
                  </a:lnTo>
                  <a:cubicBezTo>
                    <a:pt x="3114" y="3131"/>
                    <a:pt x="3103" y="3071"/>
                    <a:pt x="3093" y="3011"/>
                  </a:cubicBezTo>
                  <a:cubicBezTo>
                    <a:pt x="3067" y="2989"/>
                    <a:pt x="3042" y="2966"/>
                    <a:pt x="3016" y="2944"/>
                  </a:cubicBezTo>
                  <a:lnTo>
                    <a:pt x="2853" y="2921"/>
                  </a:lnTo>
                  <a:lnTo>
                    <a:pt x="2853" y="2697"/>
                  </a:lnTo>
                  <a:cubicBezTo>
                    <a:pt x="2863" y="2622"/>
                    <a:pt x="2874" y="2547"/>
                    <a:pt x="2884" y="2472"/>
                  </a:cubicBezTo>
                  <a:lnTo>
                    <a:pt x="2845" y="2292"/>
                  </a:lnTo>
                  <a:cubicBezTo>
                    <a:pt x="2837" y="2247"/>
                    <a:pt x="2830" y="2202"/>
                    <a:pt x="2822" y="2157"/>
                  </a:cubicBezTo>
                  <a:cubicBezTo>
                    <a:pt x="2837" y="2112"/>
                    <a:pt x="2853" y="2067"/>
                    <a:pt x="2868" y="2022"/>
                  </a:cubicBezTo>
                  <a:cubicBezTo>
                    <a:pt x="2886" y="2000"/>
                    <a:pt x="2904" y="1977"/>
                    <a:pt x="2922" y="1955"/>
                  </a:cubicBezTo>
                  <a:cubicBezTo>
                    <a:pt x="2925" y="1895"/>
                    <a:pt x="2927" y="1835"/>
                    <a:pt x="2930" y="1775"/>
                  </a:cubicBezTo>
                  <a:lnTo>
                    <a:pt x="2961" y="1775"/>
                  </a:lnTo>
                  <a:cubicBezTo>
                    <a:pt x="2964" y="1843"/>
                    <a:pt x="2966" y="1910"/>
                    <a:pt x="2969" y="1978"/>
                  </a:cubicBezTo>
                  <a:cubicBezTo>
                    <a:pt x="2961" y="2030"/>
                    <a:pt x="2954" y="2083"/>
                    <a:pt x="2946" y="2135"/>
                  </a:cubicBezTo>
                  <a:cubicBezTo>
                    <a:pt x="2951" y="2172"/>
                    <a:pt x="2956" y="2210"/>
                    <a:pt x="2961" y="2247"/>
                  </a:cubicBezTo>
                  <a:cubicBezTo>
                    <a:pt x="2982" y="2262"/>
                    <a:pt x="3002" y="2277"/>
                    <a:pt x="3023" y="2292"/>
                  </a:cubicBezTo>
                  <a:cubicBezTo>
                    <a:pt x="3054" y="2315"/>
                    <a:pt x="3085" y="2337"/>
                    <a:pt x="3116" y="2360"/>
                  </a:cubicBezTo>
                  <a:lnTo>
                    <a:pt x="3163" y="2360"/>
                  </a:lnTo>
                  <a:cubicBezTo>
                    <a:pt x="3145" y="2322"/>
                    <a:pt x="3127" y="2285"/>
                    <a:pt x="3109" y="2247"/>
                  </a:cubicBezTo>
                  <a:cubicBezTo>
                    <a:pt x="3083" y="2225"/>
                    <a:pt x="3057" y="2202"/>
                    <a:pt x="3031" y="2180"/>
                  </a:cubicBezTo>
                  <a:cubicBezTo>
                    <a:pt x="3021" y="2135"/>
                    <a:pt x="3010" y="2090"/>
                    <a:pt x="3000" y="2045"/>
                  </a:cubicBezTo>
                  <a:cubicBezTo>
                    <a:pt x="3016" y="2030"/>
                    <a:pt x="3031" y="2015"/>
                    <a:pt x="3047" y="2000"/>
                  </a:cubicBezTo>
                  <a:lnTo>
                    <a:pt x="3124" y="2045"/>
                  </a:lnTo>
                  <a:lnTo>
                    <a:pt x="3070" y="1865"/>
                  </a:lnTo>
                  <a:cubicBezTo>
                    <a:pt x="3078" y="1850"/>
                    <a:pt x="3085" y="1835"/>
                    <a:pt x="3093" y="1820"/>
                  </a:cubicBezTo>
                  <a:lnTo>
                    <a:pt x="3225" y="1933"/>
                  </a:lnTo>
                  <a:cubicBezTo>
                    <a:pt x="3251" y="1993"/>
                    <a:pt x="3276" y="2052"/>
                    <a:pt x="3302" y="2112"/>
                  </a:cubicBezTo>
                  <a:lnTo>
                    <a:pt x="3411" y="2112"/>
                  </a:lnTo>
                  <a:cubicBezTo>
                    <a:pt x="3393" y="2060"/>
                    <a:pt x="3375" y="2007"/>
                    <a:pt x="3357" y="1955"/>
                  </a:cubicBezTo>
                  <a:cubicBezTo>
                    <a:pt x="3334" y="1903"/>
                    <a:pt x="3310" y="1850"/>
                    <a:pt x="3287" y="1798"/>
                  </a:cubicBezTo>
                  <a:cubicBezTo>
                    <a:pt x="3279" y="1716"/>
                    <a:pt x="3272" y="1633"/>
                    <a:pt x="3264" y="1551"/>
                  </a:cubicBezTo>
                  <a:cubicBezTo>
                    <a:pt x="3279" y="1521"/>
                    <a:pt x="3295" y="1491"/>
                    <a:pt x="3310" y="1461"/>
                  </a:cubicBezTo>
                  <a:lnTo>
                    <a:pt x="3488" y="1438"/>
                  </a:lnTo>
                  <a:lnTo>
                    <a:pt x="3667" y="1348"/>
                  </a:lnTo>
                  <a:cubicBezTo>
                    <a:pt x="3651" y="1266"/>
                    <a:pt x="3636" y="1183"/>
                    <a:pt x="3620" y="1101"/>
                  </a:cubicBezTo>
                  <a:lnTo>
                    <a:pt x="3767" y="899"/>
                  </a:lnTo>
                  <a:lnTo>
                    <a:pt x="4093" y="584"/>
                  </a:lnTo>
                  <a:lnTo>
                    <a:pt x="4233" y="539"/>
                  </a:lnTo>
                  <a:lnTo>
                    <a:pt x="4364" y="584"/>
                  </a:lnTo>
                  <a:lnTo>
                    <a:pt x="4558" y="404"/>
                  </a:lnTo>
                  <a:cubicBezTo>
                    <a:pt x="4553" y="344"/>
                    <a:pt x="4548" y="285"/>
                    <a:pt x="4543" y="225"/>
                  </a:cubicBezTo>
                  <a:lnTo>
                    <a:pt x="4636" y="0"/>
                  </a:lnTo>
                  <a:lnTo>
                    <a:pt x="4767" y="22"/>
                  </a:lnTo>
                  <a:cubicBezTo>
                    <a:pt x="4790" y="45"/>
                    <a:pt x="4814" y="67"/>
                    <a:pt x="4837" y="90"/>
                  </a:cubicBezTo>
                  <a:cubicBezTo>
                    <a:pt x="4809" y="135"/>
                    <a:pt x="4780" y="180"/>
                    <a:pt x="4752" y="225"/>
                  </a:cubicBezTo>
                  <a:lnTo>
                    <a:pt x="4915" y="247"/>
                  </a:lnTo>
                  <a:cubicBezTo>
                    <a:pt x="4905" y="299"/>
                    <a:pt x="4894" y="352"/>
                    <a:pt x="4884" y="404"/>
                  </a:cubicBezTo>
                  <a:lnTo>
                    <a:pt x="5178" y="382"/>
                  </a:lnTo>
                  <a:lnTo>
                    <a:pt x="5287" y="584"/>
                  </a:lnTo>
                  <a:lnTo>
                    <a:pt x="5302" y="719"/>
                  </a:lnTo>
                  <a:cubicBezTo>
                    <a:pt x="5292" y="794"/>
                    <a:pt x="5281" y="869"/>
                    <a:pt x="5271" y="944"/>
                  </a:cubicBezTo>
                  <a:cubicBezTo>
                    <a:pt x="5227" y="1011"/>
                    <a:pt x="5184" y="1079"/>
                    <a:pt x="5140" y="1146"/>
                  </a:cubicBezTo>
                  <a:cubicBezTo>
                    <a:pt x="5093" y="1221"/>
                    <a:pt x="5047" y="1296"/>
                    <a:pt x="5000" y="1371"/>
                  </a:cubicBezTo>
                  <a:lnTo>
                    <a:pt x="4806" y="1685"/>
                  </a:lnTo>
                  <a:cubicBezTo>
                    <a:pt x="4811" y="1700"/>
                    <a:pt x="4817" y="1715"/>
                    <a:pt x="4822" y="1730"/>
                  </a:cubicBezTo>
                  <a:cubicBezTo>
                    <a:pt x="4850" y="1700"/>
                    <a:pt x="4879" y="1670"/>
                    <a:pt x="4907" y="1640"/>
                  </a:cubicBezTo>
                  <a:cubicBezTo>
                    <a:pt x="4961" y="1595"/>
                    <a:pt x="5016" y="1551"/>
                    <a:pt x="5070" y="1506"/>
                  </a:cubicBezTo>
                  <a:cubicBezTo>
                    <a:pt x="5067" y="1476"/>
                    <a:pt x="5065" y="1446"/>
                    <a:pt x="5062" y="1416"/>
                  </a:cubicBezTo>
                  <a:cubicBezTo>
                    <a:pt x="5075" y="1378"/>
                    <a:pt x="5088" y="1341"/>
                    <a:pt x="5101" y="1303"/>
                  </a:cubicBezTo>
                  <a:cubicBezTo>
                    <a:pt x="5122" y="1288"/>
                    <a:pt x="5142" y="1273"/>
                    <a:pt x="5163" y="1258"/>
                  </a:cubicBezTo>
                  <a:cubicBezTo>
                    <a:pt x="5168" y="1296"/>
                    <a:pt x="5173" y="1333"/>
                    <a:pt x="5178" y="1371"/>
                  </a:cubicBezTo>
                  <a:cubicBezTo>
                    <a:pt x="5194" y="1386"/>
                    <a:pt x="5209" y="1401"/>
                    <a:pt x="5225" y="1416"/>
                  </a:cubicBezTo>
                  <a:cubicBezTo>
                    <a:pt x="5248" y="1461"/>
                    <a:pt x="5272" y="1506"/>
                    <a:pt x="5295" y="1551"/>
                  </a:cubicBezTo>
                  <a:cubicBezTo>
                    <a:pt x="5308" y="1528"/>
                    <a:pt x="5320" y="1506"/>
                    <a:pt x="5333" y="1483"/>
                  </a:cubicBezTo>
                  <a:lnTo>
                    <a:pt x="5620" y="1506"/>
                  </a:lnTo>
                  <a:lnTo>
                    <a:pt x="5620" y="1618"/>
                  </a:lnTo>
                  <a:lnTo>
                    <a:pt x="5899" y="1708"/>
                  </a:lnTo>
                  <a:cubicBezTo>
                    <a:pt x="5909" y="1611"/>
                    <a:pt x="5920" y="1513"/>
                    <a:pt x="5930" y="1416"/>
                  </a:cubicBezTo>
                  <a:cubicBezTo>
                    <a:pt x="5948" y="1423"/>
                    <a:pt x="5966" y="1431"/>
                    <a:pt x="5984" y="1438"/>
                  </a:cubicBezTo>
                  <a:cubicBezTo>
                    <a:pt x="6010" y="1476"/>
                    <a:pt x="6036" y="1513"/>
                    <a:pt x="6062" y="1551"/>
                  </a:cubicBezTo>
                  <a:lnTo>
                    <a:pt x="6186" y="1528"/>
                  </a:lnTo>
                  <a:cubicBezTo>
                    <a:pt x="6209" y="1603"/>
                    <a:pt x="6233" y="1678"/>
                    <a:pt x="6256" y="1753"/>
                  </a:cubicBezTo>
                  <a:cubicBezTo>
                    <a:pt x="6261" y="1820"/>
                    <a:pt x="6266" y="1888"/>
                    <a:pt x="6271" y="1955"/>
                  </a:cubicBezTo>
                  <a:cubicBezTo>
                    <a:pt x="6256" y="1985"/>
                    <a:pt x="6240" y="2015"/>
                    <a:pt x="6225" y="2045"/>
                  </a:cubicBezTo>
                  <a:cubicBezTo>
                    <a:pt x="6253" y="2142"/>
                    <a:pt x="6282" y="2240"/>
                    <a:pt x="6310" y="2337"/>
                  </a:cubicBezTo>
                  <a:lnTo>
                    <a:pt x="6395" y="2404"/>
                  </a:lnTo>
                  <a:cubicBezTo>
                    <a:pt x="6421" y="2292"/>
                    <a:pt x="6447" y="2179"/>
                    <a:pt x="6473" y="2067"/>
                  </a:cubicBezTo>
                  <a:lnTo>
                    <a:pt x="6574" y="2225"/>
                  </a:lnTo>
                  <a:lnTo>
                    <a:pt x="6667" y="2135"/>
                  </a:lnTo>
                  <a:lnTo>
                    <a:pt x="6767" y="2247"/>
                  </a:lnTo>
                  <a:cubicBezTo>
                    <a:pt x="6796" y="2217"/>
                    <a:pt x="6824" y="2187"/>
                    <a:pt x="6853" y="2157"/>
                  </a:cubicBezTo>
                  <a:cubicBezTo>
                    <a:pt x="6874" y="2127"/>
                    <a:pt x="6894" y="2097"/>
                    <a:pt x="6915" y="2067"/>
                  </a:cubicBezTo>
                  <a:cubicBezTo>
                    <a:pt x="6912" y="2000"/>
                    <a:pt x="6910" y="1932"/>
                    <a:pt x="6907" y="1865"/>
                  </a:cubicBezTo>
                  <a:cubicBezTo>
                    <a:pt x="6935" y="1835"/>
                    <a:pt x="6964" y="1805"/>
                    <a:pt x="6992" y="1775"/>
                  </a:cubicBezTo>
                  <a:lnTo>
                    <a:pt x="7256" y="1820"/>
                  </a:lnTo>
                  <a:cubicBezTo>
                    <a:pt x="7271" y="1858"/>
                    <a:pt x="7287" y="1895"/>
                    <a:pt x="7302" y="1933"/>
                  </a:cubicBezTo>
                  <a:lnTo>
                    <a:pt x="7326" y="1978"/>
                  </a:lnTo>
                  <a:lnTo>
                    <a:pt x="7465" y="1933"/>
                  </a:lnTo>
                  <a:lnTo>
                    <a:pt x="7527" y="2022"/>
                  </a:lnTo>
                  <a:cubicBezTo>
                    <a:pt x="7517" y="2060"/>
                    <a:pt x="7506" y="2097"/>
                    <a:pt x="7496" y="2135"/>
                  </a:cubicBezTo>
                  <a:cubicBezTo>
                    <a:pt x="7514" y="2157"/>
                    <a:pt x="7532" y="2180"/>
                    <a:pt x="7550" y="2202"/>
                  </a:cubicBezTo>
                  <a:lnTo>
                    <a:pt x="7667" y="2337"/>
                  </a:lnTo>
                  <a:lnTo>
                    <a:pt x="7868" y="2360"/>
                  </a:lnTo>
                  <a:lnTo>
                    <a:pt x="8078" y="2382"/>
                  </a:lnTo>
                  <a:cubicBezTo>
                    <a:pt x="8106" y="2427"/>
                    <a:pt x="8135" y="2472"/>
                    <a:pt x="8163" y="2517"/>
                  </a:cubicBezTo>
                  <a:cubicBezTo>
                    <a:pt x="8160" y="2569"/>
                    <a:pt x="8158" y="2622"/>
                    <a:pt x="8155" y="2674"/>
                  </a:cubicBezTo>
                  <a:cubicBezTo>
                    <a:pt x="8160" y="2704"/>
                    <a:pt x="8166" y="2734"/>
                    <a:pt x="8171" y="2764"/>
                  </a:cubicBezTo>
                  <a:cubicBezTo>
                    <a:pt x="8194" y="2786"/>
                    <a:pt x="8217" y="2809"/>
                    <a:pt x="8240" y="2831"/>
                  </a:cubicBezTo>
                  <a:lnTo>
                    <a:pt x="8295" y="2764"/>
                  </a:lnTo>
                  <a:lnTo>
                    <a:pt x="8550" y="2809"/>
                  </a:lnTo>
                  <a:lnTo>
                    <a:pt x="8581" y="2809"/>
                  </a:lnTo>
                  <a:cubicBezTo>
                    <a:pt x="8602" y="2779"/>
                    <a:pt x="8622" y="2749"/>
                    <a:pt x="8643" y="2719"/>
                  </a:cubicBezTo>
                  <a:cubicBezTo>
                    <a:pt x="8651" y="2727"/>
                    <a:pt x="8659" y="2734"/>
                    <a:pt x="8667" y="2742"/>
                  </a:cubicBezTo>
                  <a:lnTo>
                    <a:pt x="8667" y="2876"/>
                  </a:lnTo>
                  <a:cubicBezTo>
                    <a:pt x="8690" y="2929"/>
                    <a:pt x="8713" y="2981"/>
                    <a:pt x="8736" y="3034"/>
                  </a:cubicBezTo>
                  <a:cubicBezTo>
                    <a:pt x="8762" y="3041"/>
                    <a:pt x="8788" y="3049"/>
                    <a:pt x="8814" y="3056"/>
                  </a:cubicBezTo>
                  <a:cubicBezTo>
                    <a:pt x="8822" y="3026"/>
                    <a:pt x="8829" y="2996"/>
                    <a:pt x="8837" y="2966"/>
                  </a:cubicBezTo>
                  <a:cubicBezTo>
                    <a:pt x="8829" y="2921"/>
                    <a:pt x="8822" y="2876"/>
                    <a:pt x="8814" y="2831"/>
                  </a:cubicBezTo>
                  <a:cubicBezTo>
                    <a:pt x="8811" y="2764"/>
                    <a:pt x="8809" y="2696"/>
                    <a:pt x="8806" y="2629"/>
                  </a:cubicBezTo>
                  <a:cubicBezTo>
                    <a:pt x="8822" y="2622"/>
                    <a:pt x="8837" y="2614"/>
                    <a:pt x="8853" y="2607"/>
                  </a:cubicBezTo>
                  <a:lnTo>
                    <a:pt x="8922" y="2697"/>
                  </a:lnTo>
                  <a:lnTo>
                    <a:pt x="9047" y="2697"/>
                  </a:lnTo>
                  <a:lnTo>
                    <a:pt x="9194" y="2764"/>
                  </a:lnTo>
                  <a:lnTo>
                    <a:pt x="9364" y="2944"/>
                  </a:lnTo>
                  <a:cubicBezTo>
                    <a:pt x="9398" y="2996"/>
                    <a:pt x="9431" y="3049"/>
                    <a:pt x="9465" y="3101"/>
                  </a:cubicBezTo>
                  <a:lnTo>
                    <a:pt x="9643" y="3326"/>
                  </a:lnTo>
                  <a:cubicBezTo>
                    <a:pt x="9653" y="3371"/>
                    <a:pt x="9664" y="3416"/>
                    <a:pt x="9674" y="3461"/>
                  </a:cubicBezTo>
                  <a:lnTo>
                    <a:pt x="9698" y="3596"/>
                  </a:lnTo>
                  <a:cubicBezTo>
                    <a:pt x="9711" y="3656"/>
                    <a:pt x="9723" y="3715"/>
                    <a:pt x="9736" y="3775"/>
                  </a:cubicBezTo>
                  <a:cubicBezTo>
                    <a:pt x="9746" y="3760"/>
                    <a:pt x="9757" y="3745"/>
                    <a:pt x="9767" y="3730"/>
                  </a:cubicBezTo>
                  <a:cubicBezTo>
                    <a:pt x="9759" y="3663"/>
                    <a:pt x="9752" y="3595"/>
                    <a:pt x="9744" y="3528"/>
                  </a:cubicBezTo>
                  <a:lnTo>
                    <a:pt x="9806" y="3551"/>
                  </a:lnTo>
                  <a:lnTo>
                    <a:pt x="9884" y="3596"/>
                  </a:lnTo>
                  <a:cubicBezTo>
                    <a:pt x="9907" y="3641"/>
                    <a:pt x="9930" y="3685"/>
                    <a:pt x="9953" y="3730"/>
                  </a:cubicBezTo>
                  <a:cubicBezTo>
                    <a:pt x="9969" y="3775"/>
                    <a:pt x="9984" y="3820"/>
                    <a:pt x="10000" y="3865"/>
                  </a:cubicBezTo>
                  <a:cubicBezTo>
                    <a:pt x="9984" y="3910"/>
                    <a:pt x="9969" y="3955"/>
                    <a:pt x="9953" y="4000"/>
                  </a:cubicBezTo>
                  <a:lnTo>
                    <a:pt x="9853" y="4067"/>
                  </a:lnTo>
                  <a:cubicBezTo>
                    <a:pt x="9848" y="4120"/>
                    <a:pt x="9842" y="4172"/>
                    <a:pt x="9837" y="4225"/>
                  </a:cubicBezTo>
                  <a:cubicBezTo>
                    <a:pt x="9827" y="4292"/>
                    <a:pt x="9816" y="4360"/>
                    <a:pt x="9806" y="4427"/>
                  </a:cubicBezTo>
                  <a:lnTo>
                    <a:pt x="9698" y="4270"/>
                  </a:lnTo>
                  <a:lnTo>
                    <a:pt x="9636" y="4202"/>
                  </a:lnTo>
                  <a:cubicBezTo>
                    <a:pt x="9638" y="4142"/>
                    <a:pt x="9641" y="4082"/>
                    <a:pt x="9643" y="4022"/>
                  </a:cubicBezTo>
                  <a:lnTo>
                    <a:pt x="9481" y="4045"/>
                  </a:lnTo>
                  <a:lnTo>
                    <a:pt x="9457" y="3820"/>
                  </a:lnTo>
                  <a:cubicBezTo>
                    <a:pt x="9439" y="3828"/>
                    <a:pt x="9421" y="3835"/>
                    <a:pt x="9403" y="3843"/>
                  </a:cubicBezTo>
                  <a:cubicBezTo>
                    <a:pt x="9400" y="3895"/>
                    <a:pt x="9398" y="3948"/>
                    <a:pt x="9395" y="4000"/>
                  </a:cubicBezTo>
                  <a:cubicBezTo>
                    <a:pt x="9403" y="4022"/>
                    <a:pt x="9411" y="4045"/>
                    <a:pt x="9419" y="4067"/>
                  </a:cubicBezTo>
                  <a:cubicBezTo>
                    <a:pt x="9396" y="4127"/>
                    <a:pt x="9372" y="4187"/>
                    <a:pt x="9349" y="4247"/>
                  </a:cubicBezTo>
                  <a:cubicBezTo>
                    <a:pt x="9323" y="4255"/>
                    <a:pt x="9297" y="4262"/>
                    <a:pt x="9271" y="4270"/>
                  </a:cubicBezTo>
                  <a:cubicBezTo>
                    <a:pt x="9253" y="4262"/>
                    <a:pt x="9235" y="4255"/>
                    <a:pt x="9217" y="4247"/>
                  </a:cubicBezTo>
                  <a:cubicBezTo>
                    <a:pt x="9207" y="4225"/>
                    <a:pt x="9196" y="4202"/>
                    <a:pt x="9186" y="4180"/>
                  </a:cubicBezTo>
                  <a:cubicBezTo>
                    <a:pt x="9183" y="4210"/>
                    <a:pt x="9181" y="4240"/>
                    <a:pt x="9178" y="4270"/>
                  </a:cubicBezTo>
                  <a:lnTo>
                    <a:pt x="9233" y="4337"/>
                  </a:lnTo>
                  <a:lnTo>
                    <a:pt x="9287" y="4427"/>
                  </a:lnTo>
                  <a:cubicBezTo>
                    <a:pt x="9295" y="4494"/>
                    <a:pt x="9302" y="4562"/>
                    <a:pt x="9310" y="4629"/>
                  </a:cubicBezTo>
                  <a:cubicBezTo>
                    <a:pt x="9326" y="4696"/>
                    <a:pt x="9341" y="4764"/>
                    <a:pt x="9357" y="4831"/>
                  </a:cubicBezTo>
                  <a:cubicBezTo>
                    <a:pt x="9339" y="4861"/>
                    <a:pt x="9320" y="4891"/>
                    <a:pt x="9302" y="4921"/>
                  </a:cubicBezTo>
                  <a:lnTo>
                    <a:pt x="9202" y="4809"/>
                  </a:lnTo>
                  <a:cubicBezTo>
                    <a:pt x="9186" y="4846"/>
                    <a:pt x="9171" y="4884"/>
                    <a:pt x="9155" y="4921"/>
                  </a:cubicBezTo>
                  <a:lnTo>
                    <a:pt x="9016" y="5101"/>
                  </a:lnTo>
                  <a:cubicBezTo>
                    <a:pt x="8990" y="5138"/>
                    <a:pt x="8964" y="5176"/>
                    <a:pt x="8938" y="5213"/>
                  </a:cubicBezTo>
                  <a:cubicBezTo>
                    <a:pt x="8886" y="5333"/>
                    <a:pt x="8835" y="5453"/>
                    <a:pt x="8783" y="5573"/>
                  </a:cubicBezTo>
                  <a:lnTo>
                    <a:pt x="8729" y="5438"/>
                  </a:lnTo>
                  <a:lnTo>
                    <a:pt x="8612" y="5438"/>
                  </a:lnTo>
                  <a:cubicBezTo>
                    <a:pt x="8591" y="5498"/>
                    <a:pt x="8571" y="5558"/>
                    <a:pt x="8550" y="5618"/>
                  </a:cubicBezTo>
                  <a:lnTo>
                    <a:pt x="8535" y="5438"/>
                  </a:lnTo>
                  <a:lnTo>
                    <a:pt x="8496" y="5438"/>
                  </a:lnTo>
                  <a:lnTo>
                    <a:pt x="8481" y="5573"/>
                  </a:lnTo>
                  <a:lnTo>
                    <a:pt x="8372" y="5573"/>
                  </a:lnTo>
                  <a:cubicBezTo>
                    <a:pt x="8341" y="5715"/>
                    <a:pt x="8310" y="5858"/>
                    <a:pt x="8279" y="6000"/>
                  </a:cubicBezTo>
                  <a:lnTo>
                    <a:pt x="8279" y="6135"/>
                  </a:lnTo>
                  <a:lnTo>
                    <a:pt x="8341" y="6135"/>
                  </a:lnTo>
                  <a:cubicBezTo>
                    <a:pt x="8336" y="6202"/>
                    <a:pt x="8331" y="6270"/>
                    <a:pt x="8326" y="6337"/>
                  </a:cubicBezTo>
                  <a:cubicBezTo>
                    <a:pt x="8334" y="6397"/>
                    <a:pt x="8341" y="6457"/>
                    <a:pt x="8349" y="6517"/>
                  </a:cubicBezTo>
                  <a:lnTo>
                    <a:pt x="8279" y="6584"/>
                  </a:lnTo>
                  <a:cubicBezTo>
                    <a:pt x="8271" y="6637"/>
                    <a:pt x="8264" y="6689"/>
                    <a:pt x="8256" y="6742"/>
                  </a:cubicBezTo>
                  <a:cubicBezTo>
                    <a:pt x="8264" y="6809"/>
                    <a:pt x="8271" y="6877"/>
                    <a:pt x="8279" y="6944"/>
                  </a:cubicBezTo>
                  <a:lnTo>
                    <a:pt x="8186" y="7034"/>
                  </a:lnTo>
                  <a:cubicBezTo>
                    <a:pt x="8176" y="7064"/>
                    <a:pt x="8165" y="7094"/>
                    <a:pt x="8155" y="7124"/>
                  </a:cubicBezTo>
                  <a:lnTo>
                    <a:pt x="8155" y="7191"/>
                  </a:lnTo>
                  <a:cubicBezTo>
                    <a:pt x="8158" y="7206"/>
                    <a:pt x="8160" y="7221"/>
                    <a:pt x="8163" y="7236"/>
                  </a:cubicBezTo>
                  <a:cubicBezTo>
                    <a:pt x="8160" y="7251"/>
                    <a:pt x="8158" y="7266"/>
                    <a:pt x="8155" y="7281"/>
                  </a:cubicBezTo>
                  <a:lnTo>
                    <a:pt x="8062" y="7371"/>
                  </a:lnTo>
                  <a:lnTo>
                    <a:pt x="8062" y="7528"/>
                  </a:lnTo>
                  <a:cubicBezTo>
                    <a:pt x="8023" y="7640"/>
                    <a:pt x="7985" y="7753"/>
                    <a:pt x="7946" y="7865"/>
                  </a:cubicBezTo>
                  <a:cubicBezTo>
                    <a:pt x="7941" y="7745"/>
                    <a:pt x="7935" y="7626"/>
                    <a:pt x="7930" y="7506"/>
                  </a:cubicBezTo>
                  <a:cubicBezTo>
                    <a:pt x="7915" y="7319"/>
                    <a:pt x="7899" y="7131"/>
                    <a:pt x="7884" y="6944"/>
                  </a:cubicBezTo>
                  <a:lnTo>
                    <a:pt x="7884" y="6539"/>
                  </a:lnTo>
                  <a:cubicBezTo>
                    <a:pt x="7899" y="6487"/>
                    <a:pt x="7915" y="6434"/>
                    <a:pt x="7930" y="6382"/>
                  </a:cubicBezTo>
                  <a:cubicBezTo>
                    <a:pt x="7946" y="6300"/>
                    <a:pt x="7961" y="6217"/>
                    <a:pt x="7977" y="6135"/>
                  </a:cubicBezTo>
                  <a:cubicBezTo>
                    <a:pt x="7998" y="6120"/>
                    <a:pt x="8018" y="6105"/>
                    <a:pt x="8039" y="6090"/>
                  </a:cubicBezTo>
                  <a:cubicBezTo>
                    <a:pt x="8093" y="5940"/>
                    <a:pt x="8148" y="5790"/>
                    <a:pt x="8202" y="5640"/>
                  </a:cubicBezTo>
                  <a:lnTo>
                    <a:pt x="8326" y="5393"/>
                  </a:lnTo>
                  <a:cubicBezTo>
                    <a:pt x="8339" y="5378"/>
                    <a:pt x="8351" y="5363"/>
                    <a:pt x="8364" y="5348"/>
                  </a:cubicBezTo>
                  <a:cubicBezTo>
                    <a:pt x="8385" y="5213"/>
                    <a:pt x="8405" y="5079"/>
                    <a:pt x="8426" y="4944"/>
                  </a:cubicBezTo>
                  <a:cubicBezTo>
                    <a:pt x="8436" y="4929"/>
                    <a:pt x="8447" y="4914"/>
                    <a:pt x="8457" y="4899"/>
                  </a:cubicBezTo>
                  <a:lnTo>
                    <a:pt x="8395" y="4831"/>
                  </a:lnTo>
                  <a:lnTo>
                    <a:pt x="8372" y="4854"/>
                  </a:lnTo>
                  <a:cubicBezTo>
                    <a:pt x="8364" y="4876"/>
                    <a:pt x="8357" y="4899"/>
                    <a:pt x="8349" y="4921"/>
                  </a:cubicBezTo>
                  <a:lnTo>
                    <a:pt x="8349" y="5124"/>
                  </a:lnTo>
                  <a:lnTo>
                    <a:pt x="8295" y="5124"/>
                  </a:lnTo>
                  <a:cubicBezTo>
                    <a:pt x="8254" y="5199"/>
                    <a:pt x="8212" y="5273"/>
                    <a:pt x="8171" y="5348"/>
                  </a:cubicBezTo>
                  <a:cubicBezTo>
                    <a:pt x="8161" y="5318"/>
                    <a:pt x="8150" y="5288"/>
                    <a:pt x="8140" y="5258"/>
                  </a:cubicBezTo>
                  <a:cubicBezTo>
                    <a:pt x="8150" y="5198"/>
                    <a:pt x="8161" y="5139"/>
                    <a:pt x="8171" y="5079"/>
                  </a:cubicBezTo>
                  <a:lnTo>
                    <a:pt x="8132" y="5124"/>
                  </a:lnTo>
                  <a:lnTo>
                    <a:pt x="7977" y="5124"/>
                  </a:lnTo>
                  <a:lnTo>
                    <a:pt x="7829" y="5461"/>
                  </a:lnTo>
                  <a:cubicBezTo>
                    <a:pt x="7819" y="5521"/>
                    <a:pt x="7808" y="5580"/>
                    <a:pt x="7798" y="5640"/>
                  </a:cubicBezTo>
                  <a:cubicBezTo>
                    <a:pt x="7803" y="5655"/>
                    <a:pt x="7809" y="5670"/>
                    <a:pt x="7814" y="5685"/>
                  </a:cubicBezTo>
                  <a:cubicBezTo>
                    <a:pt x="7827" y="5723"/>
                    <a:pt x="7840" y="5760"/>
                    <a:pt x="7853" y="5798"/>
                  </a:cubicBezTo>
                  <a:lnTo>
                    <a:pt x="7791" y="5798"/>
                  </a:lnTo>
                  <a:cubicBezTo>
                    <a:pt x="7770" y="5805"/>
                    <a:pt x="7750" y="5813"/>
                    <a:pt x="7729" y="5820"/>
                  </a:cubicBezTo>
                  <a:lnTo>
                    <a:pt x="7612" y="5843"/>
                  </a:lnTo>
                  <a:cubicBezTo>
                    <a:pt x="7622" y="5813"/>
                    <a:pt x="7633" y="5783"/>
                    <a:pt x="7643" y="5753"/>
                  </a:cubicBezTo>
                  <a:cubicBezTo>
                    <a:pt x="7635" y="5723"/>
                    <a:pt x="7628" y="5693"/>
                    <a:pt x="7620" y="5663"/>
                  </a:cubicBezTo>
                  <a:cubicBezTo>
                    <a:pt x="7592" y="5655"/>
                    <a:pt x="7563" y="5648"/>
                    <a:pt x="7535" y="5640"/>
                  </a:cubicBezTo>
                  <a:cubicBezTo>
                    <a:pt x="7517" y="5648"/>
                    <a:pt x="7499" y="5655"/>
                    <a:pt x="7481" y="5663"/>
                  </a:cubicBezTo>
                  <a:lnTo>
                    <a:pt x="7457" y="5753"/>
                  </a:lnTo>
                  <a:lnTo>
                    <a:pt x="7341" y="5730"/>
                  </a:lnTo>
                  <a:cubicBezTo>
                    <a:pt x="7323" y="5738"/>
                    <a:pt x="7305" y="5745"/>
                    <a:pt x="7287" y="5753"/>
                  </a:cubicBezTo>
                  <a:lnTo>
                    <a:pt x="7085" y="5753"/>
                  </a:lnTo>
                  <a:lnTo>
                    <a:pt x="6636" y="6876"/>
                  </a:lnTo>
                  <a:cubicBezTo>
                    <a:pt x="6638" y="6914"/>
                    <a:pt x="6641" y="6951"/>
                    <a:pt x="6643" y="6989"/>
                  </a:cubicBezTo>
                  <a:cubicBezTo>
                    <a:pt x="6669" y="6981"/>
                    <a:pt x="6695" y="6974"/>
                    <a:pt x="6721" y="6966"/>
                  </a:cubicBezTo>
                  <a:cubicBezTo>
                    <a:pt x="6724" y="7026"/>
                    <a:pt x="6726" y="7086"/>
                    <a:pt x="6729" y="7146"/>
                  </a:cubicBezTo>
                  <a:cubicBezTo>
                    <a:pt x="6742" y="7101"/>
                    <a:pt x="6754" y="7056"/>
                    <a:pt x="6767" y="7011"/>
                  </a:cubicBezTo>
                  <a:lnTo>
                    <a:pt x="6806" y="7191"/>
                  </a:lnTo>
                  <a:lnTo>
                    <a:pt x="6860" y="7056"/>
                  </a:lnTo>
                  <a:lnTo>
                    <a:pt x="6946" y="7101"/>
                  </a:lnTo>
                  <a:cubicBezTo>
                    <a:pt x="6967" y="7176"/>
                    <a:pt x="6987" y="7251"/>
                    <a:pt x="7008" y="7326"/>
                  </a:cubicBezTo>
                  <a:cubicBezTo>
                    <a:pt x="7003" y="7408"/>
                    <a:pt x="6997" y="7491"/>
                    <a:pt x="6992" y="7573"/>
                  </a:cubicBezTo>
                  <a:cubicBezTo>
                    <a:pt x="6982" y="7655"/>
                    <a:pt x="6971" y="7738"/>
                    <a:pt x="6961" y="7820"/>
                  </a:cubicBezTo>
                  <a:cubicBezTo>
                    <a:pt x="6958" y="7940"/>
                    <a:pt x="6956" y="8060"/>
                    <a:pt x="6953" y="8180"/>
                  </a:cubicBezTo>
                  <a:cubicBezTo>
                    <a:pt x="6945" y="8247"/>
                    <a:pt x="6938" y="8315"/>
                    <a:pt x="6930" y="8382"/>
                  </a:cubicBezTo>
                  <a:cubicBezTo>
                    <a:pt x="6853" y="8659"/>
                    <a:pt x="6775" y="8936"/>
                    <a:pt x="6698" y="9213"/>
                  </a:cubicBezTo>
                  <a:cubicBezTo>
                    <a:pt x="6675" y="9296"/>
                    <a:pt x="6651" y="9378"/>
                    <a:pt x="6628" y="9461"/>
                  </a:cubicBezTo>
                  <a:cubicBezTo>
                    <a:pt x="6610" y="9498"/>
                    <a:pt x="6592" y="9536"/>
                    <a:pt x="6574" y="9573"/>
                  </a:cubicBezTo>
                  <a:cubicBezTo>
                    <a:pt x="6551" y="9603"/>
                    <a:pt x="6527" y="9633"/>
                    <a:pt x="6504" y="9663"/>
                  </a:cubicBezTo>
                  <a:lnTo>
                    <a:pt x="6450" y="9573"/>
                  </a:lnTo>
                  <a:lnTo>
                    <a:pt x="6380" y="9618"/>
                  </a:lnTo>
                  <a:lnTo>
                    <a:pt x="6380" y="9213"/>
                  </a:lnTo>
                  <a:cubicBezTo>
                    <a:pt x="6398" y="9176"/>
                    <a:pt x="6416" y="9138"/>
                    <a:pt x="6434" y="9101"/>
                  </a:cubicBezTo>
                  <a:cubicBezTo>
                    <a:pt x="6442" y="9124"/>
                    <a:pt x="6449" y="9146"/>
                    <a:pt x="6457" y="9169"/>
                  </a:cubicBezTo>
                  <a:cubicBezTo>
                    <a:pt x="6473" y="9161"/>
                    <a:pt x="6488" y="9154"/>
                    <a:pt x="6504" y="9146"/>
                  </a:cubicBezTo>
                  <a:cubicBezTo>
                    <a:pt x="6519" y="9064"/>
                    <a:pt x="6535" y="8981"/>
                    <a:pt x="6550" y="8899"/>
                  </a:cubicBezTo>
                  <a:cubicBezTo>
                    <a:pt x="6558" y="8817"/>
                    <a:pt x="6566" y="8734"/>
                    <a:pt x="6574" y="8652"/>
                  </a:cubicBezTo>
                  <a:cubicBezTo>
                    <a:pt x="6584" y="8637"/>
                    <a:pt x="6595" y="8622"/>
                    <a:pt x="6605" y="8607"/>
                  </a:cubicBezTo>
                  <a:cubicBezTo>
                    <a:pt x="6602" y="8554"/>
                    <a:pt x="6600" y="8502"/>
                    <a:pt x="6597" y="8449"/>
                  </a:cubicBezTo>
                  <a:lnTo>
                    <a:pt x="6535" y="8472"/>
                  </a:lnTo>
                  <a:cubicBezTo>
                    <a:pt x="6517" y="8479"/>
                    <a:pt x="6499" y="8487"/>
                    <a:pt x="6481" y="8494"/>
                  </a:cubicBezTo>
                  <a:lnTo>
                    <a:pt x="6457" y="8584"/>
                  </a:lnTo>
                  <a:lnTo>
                    <a:pt x="6372" y="8562"/>
                  </a:lnTo>
                  <a:lnTo>
                    <a:pt x="6357" y="8337"/>
                  </a:lnTo>
                  <a:lnTo>
                    <a:pt x="6240" y="8157"/>
                  </a:lnTo>
                  <a:lnTo>
                    <a:pt x="6178" y="8157"/>
                  </a:lnTo>
                  <a:cubicBezTo>
                    <a:pt x="6150" y="7962"/>
                    <a:pt x="6121" y="7768"/>
                    <a:pt x="6093" y="7573"/>
                  </a:cubicBezTo>
                  <a:cubicBezTo>
                    <a:pt x="6078" y="7498"/>
                    <a:pt x="6062" y="7423"/>
                    <a:pt x="6047" y="7348"/>
                  </a:cubicBezTo>
                  <a:lnTo>
                    <a:pt x="5930" y="7213"/>
                  </a:lnTo>
                  <a:lnTo>
                    <a:pt x="5760" y="7258"/>
                  </a:lnTo>
                  <a:cubicBezTo>
                    <a:pt x="5742" y="7281"/>
                    <a:pt x="5723" y="7303"/>
                    <a:pt x="5705" y="7326"/>
                  </a:cubicBezTo>
                  <a:cubicBezTo>
                    <a:pt x="5703" y="7356"/>
                    <a:pt x="5700" y="7386"/>
                    <a:pt x="5698" y="7416"/>
                  </a:cubicBezTo>
                  <a:cubicBezTo>
                    <a:pt x="5713" y="7423"/>
                    <a:pt x="5729" y="7431"/>
                    <a:pt x="5744" y="7438"/>
                  </a:cubicBezTo>
                  <a:lnTo>
                    <a:pt x="5744" y="7596"/>
                  </a:lnTo>
                  <a:cubicBezTo>
                    <a:pt x="5731" y="7618"/>
                    <a:pt x="5718" y="7641"/>
                    <a:pt x="5705" y="7663"/>
                  </a:cubicBezTo>
                  <a:cubicBezTo>
                    <a:pt x="5692" y="7730"/>
                    <a:pt x="5680" y="7798"/>
                    <a:pt x="5667" y="7865"/>
                  </a:cubicBezTo>
                  <a:cubicBezTo>
                    <a:pt x="5662" y="7925"/>
                    <a:pt x="5656" y="7985"/>
                    <a:pt x="5651" y="8045"/>
                  </a:cubicBezTo>
                  <a:cubicBezTo>
                    <a:pt x="5636" y="8052"/>
                    <a:pt x="5620" y="8060"/>
                    <a:pt x="5605" y="8067"/>
                  </a:cubicBezTo>
                  <a:cubicBezTo>
                    <a:pt x="5592" y="8105"/>
                    <a:pt x="5579" y="8142"/>
                    <a:pt x="5566" y="8180"/>
                  </a:cubicBezTo>
                  <a:cubicBezTo>
                    <a:pt x="5543" y="8142"/>
                    <a:pt x="5519" y="8105"/>
                    <a:pt x="5496" y="8067"/>
                  </a:cubicBezTo>
                  <a:cubicBezTo>
                    <a:pt x="5465" y="8060"/>
                    <a:pt x="5434" y="8052"/>
                    <a:pt x="5403" y="8045"/>
                  </a:cubicBezTo>
                  <a:cubicBezTo>
                    <a:pt x="5393" y="8023"/>
                    <a:pt x="5382" y="8000"/>
                    <a:pt x="5372" y="7978"/>
                  </a:cubicBezTo>
                  <a:cubicBezTo>
                    <a:pt x="5359" y="7985"/>
                    <a:pt x="5346" y="7993"/>
                    <a:pt x="5333" y="8000"/>
                  </a:cubicBezTo>
                  <a:cubicBezTo>
                    <a:pt x="5310" y="8052"/>
                    <a:pt x="5287" y="8105"/>
                    <a:pt x="5264" y="8157"/>
                  </a:cubicBezTo>
                  <a:lnTo>
                    <a:pt x="5147" y="8225"/>
                  </a:lnTo>
                  <a:cubicBezTo>
                    <a:pt x="5124" y="8232"/>
                    <a:pt x="5101" y="8240"/>
                    <a:pt x="5078" y="8247"/>
                  </a:cubicBezTo>
                  <a:cubicBezTo>
                    <a:pt x="5049" y="8240"/>
                    <a:pt x="5021" y="8232"/>
                    <a:pt x="4992" y="8225"/>
                  </a:cubicBezTo>
                  <a:cubicBezTo>
                    <a:pt x="4984" y="8202"/>
                    <a:pt x="4977" y="8180"/>
                    <a:pt x="4969" y="8157"/>
                  </a:cubicBezTo>
                  <a:cubicBezTo>
                    <a:pt x="4961" y="8127"/>
                    <a:pt x="4954" y="8097"/>
                    <a:pt x="4946" y="8067"/>
                  </a:cubicBezTo>
                  <a:cubicBezTo>
                    <a:pt x="4933" y="8060"/>
                    <a:pt x="4920" y="8052"/>
                    <a:pt x="4907" y="8045"/>
                  </a:cubicBezTo>
                  <a:cubicBezTo>
                    <a:pt x="4899" y="8023"/>
                    <a:pt x="4892" y="8000"/>
                    <a:pt x="4884" y="7978"/>
                  </a:cubicBezTo>
                  <a:lnTo>
                    <a:pt x="4791" y="7933"/>
                  </a:lnTo>
                  <a:cubicBezTo>
                    <a:pt x="4773" y="7963"/>
                    <a:pt x="4754" y="7992"/>
                    <a:pt x="4736" y="8022"/>
                  </a:cubicBezTo>
                  <a:cubicBezTo>
                    <a:pt x="4703" y="8007"/>
                    <a:pt x="4669" y="7993"/>
                    <a:pt x="4636" y="7978"/>
                  </a:cubicBezTo>
                  <a:lnTo>
                    <a:pt x="4597" y="7843"/>
                  </a:lnTo>
                  <a:cubicBezTo>
                    <a:pt x="4594" y="7805"/>
                    <a:pt x="4592" y="7768"/>
                    <a:pt x="4589" y="7730"/>
                  </a:cubicBezTo>
                  <a:lnTo>
                    <a:pt x="4496" y="7640"/>
                  </a:lnTo>
                  <a:lnTo>
                    <a:pt x="4388" y="7573"/>
                  </a:lnTo>
                  <a:cubicBezTo>
                    <a:pt x="4365" y="7640"/>
                    <a:pt x="4341" y="7708"/>
                    <a:pt x="4318" y="7775"/>
                  </a:cubicBezTo>
                  <a:cubicBezTo>
                    <a:pt x="4333" y="7828"/>
                    <a:pt x="4349" y="7880"/>
                    <a:pt x="4364" y="7933"/>
                  </a:cubicBezTo>
                  <a:cubicBezTo>
                    <a:pt x="4362" y="7963"/>
                    <a:pt x="4359" y="7992"/>
                    <a:pt x="4357" y="8022"/>
                  </a:cubicBezTo>
                  <a:cubicBezTo>
                    <a:pt x="4341" y="8060"/>
                    <a:pt x="4326" y="8097"/>
                    <a:pt x="4310" y="8135"/>
                  </a:cubicBezTo>
                  <a:cubicBezTo>
                    <a:pt x="4300" y="8112"/>
                    <a:pt x="4289" y="8090"/>
                    <a:pt x="4279" y="8067"/>
                  </a:cubicBezTo>
                  <a:lnTo>
                    <a:pt x="4155" y="8067"/>
                  </a:lnTo>
                  <a:cubicBezTo>
                    <a:pt x="4142" y="8022"/>
                    <a:pt x="4129" y="7978"/>
                    <a:pt x="4116" y="7933"/>
                  </a:cubicBezTo>
                  <a:lnTo>
                    <a:pt x="4039" y="7888"/>
                  </a:lnTo>
                  <a:cubicBezTo>
                    <a:pt x="4016" y="7880"/>
                    <a:pt x="3992" y="7873"/>
                    <a:pt x="3969" y="7865"/>
                  </a:cubicBezTo>
                  <a:lnTo>
                    <a:pt x="3837" y="8067"/>
                  </a:lnTo>
                  <a:cubicBezTo>
                    <a:pt x="3827" y="8097"/>
                    <a:pt x="3816" y="8127"/>
                    <a:pt x="3806" y="8157"/>
                  </a:cubicBezTo>
                  <a:cubicBezTo>
                    <a:pt x="3788" y="8165"/>
                    <a:pt x="3770" y="8172"/>
                    <a:pt x="3752" y="8180"/>
                  </a:cubicBezTo>
                  <a:cubicBezTo>
                    <a:pt x="3742" y="8210"/>
                    <a:pt x="3731" y="8240"/>
                    <a:pt x="3721" y="8270"/>
                  </a:cubicBezTo>
                  <a:lnTo>
                    <a:pt x="3659" y="8270"/>
                  </a:lnTo>
                  <a:cubicBezTo>
                    <a:pt x="3654" y="8217"/>
                    <a:pt x="3648" y="8165"/>
                    <a:pt x="3643" y="8112"/>
                  </a:cubicBezTo>
                  <a:lnTo>
                    <a:pt x="3558" y="8090"/>
                  </a:lnTo>
                  <a:cubicBezTo>
                    <a:pt x="3540" y="8053"/>
                    <a:pt x="3522" y="8015"/>
                    <a:pt x="3504" y="7978"/>
                  </a:cubicBezTo>
                  <a:cubicBezTo>
                    <a:pt x="3491" y="7925"/>
                    <a:pt x="3478" y="7873"/>
                    <a:pt x="3465" y="7820"/>
                  </a:cubicBezTo>
                  <a:lnTo>
                    <a:pt x="3357" y="7865"/>
                  </a:lnTo>
                  <a:cubicBezTo>
                    <a:pt x="3328" y="7820"/>
                    <a:pt x="3300" y="7775"/>
                    <a:pt x="3271" y="7730"/>
                  </a:cubicBezTo>
                  <a:lnTo>
                    <a:pt x="3256" y="7820"/>
                  </a:lnTo>
                  <a:lnTo>
                    <a:pt x="3225" y="7820"/>
                  </a:lnTo>
                  <a:cubicBezTo>
                    <a:pt x="3207" y="7730"/>
                    <a:pt x="3189" y="7641"/>
                    <a:pt x="3171" y="7551"/>
                  </a:cubicBezTo>
                  <a:cubicBezTo>
                    <a:pt x="3150" y="7461"/>
                    <a:pt x="3130" y="7371"/>
                    <a:pt x="3109" y="7281"/>
                  </a:cubicBezTo>
                  <a:cubicBezTo>
                    <a:pt x="3086" y="7236"/>
                    <a:pt x="3062" y="7191"/>
                    <a:pt x="3039" y="7146"/>
                  </a:cubicBezTo>
                  <a:cubicBezTo>
                    <a:pt x="3036" y="7109"/>
                    <a:pt x="3034" y="7071"/>
                    <a:pt x="3031" y="7034"/>
                  </a:cubicBezTo>
                  <a:lnTo>
                    <a:pt x="2946" y="7101"/>
                  </a:lnTo>
                  <a:lnTo>
                    <a:pt x="2876" y="7213"/>
                  </a:lnTo>
                  <a:cubicBezTo>
                    <a:pt x="2850" y="7176"/>
                    <a:pt x="2824" y="7138"/>
                    <a:pt x="2798" y="7101"/>
                  </a:cubicBezTo>
                  <a:cubicBezTo>
                    <a:pt x="2772" y="7079"/>
                    <a:pt x="2747" y="7056"/>
                    <a:pt x="2721" y="7034"/>
                  </a:cubicBezTo>
                  <a:cubicBezTo>
                    <a:pt x="2708" y="7011"/>
                    <a:pt x="2695" y="6989"/>
                    <a:pt x="2682" y="6966"/>
                  </a:cubicBezTo>
                  <a:cubicBezTo>
                    <a:pt x="2677" y="6914"/>
                    <a:pt x="2672" y="6861"/>
                    <a:pt x="2667" y="6809"/>
                  </a:cubicBezTo>
                  <a:cubicBezTo>
                    <a:pt x="2641" y="6802"/>
                    <a:pt x="2615" y="6794"/>
                    <a:pt x="2589" y="6787"/>
                  </a:cubicBezTo>
                  <a:cubicBezTo>
                    <a:pt x="2561" y="6802"/>
                    <a:pt x="2532" y="6816"/>
                    <a:pt x="2504" y="6831"/>
                  </a:cubicBezTo>
                  <a:lnTo>
                    <a:pt x="2163" y="7101"/>
                  </a:lnTo>
                  <a:cubicBezTo>
                    <a:pt x="2135" y="7109"/>
                    <a:pt x="2106" y="7116"/>
                    <a:pt x="2078" y="7124"/>
                  </a:cubicBezTo>
                  <a:cubicBezTo>
                    <a:pt x="2083" y="7161"/>
                    <a:pt x="2088" y="7199"/>
                    <a:pt x="2093" y="7236"/>
                  </a:cubicBezTo>
                  <a:cubicBezTo>
                    <a:pt x="2098" y="7266"/>
                    <a:pt x="2104" y="7296"/>
                    <a:pt x="2109" y="7326"/>
                  </a:cubicBezTo>
                  <a:cubicBezTo>
                    <a:pt x="2093" y="7341"/>
                    <a:pt x="2078" y="7356"/>
                    <a:pt x="2062" y="7371"/>
                  </a:cubicBezTo>
                  <a:cubicBezTo>
                    <a:pt x="2059" y="7408"/>
                    <a:pt x="2057" y="7446"/>
                    <a:pt x="2054" y="7483"/>
                  </a:cubicBezTo>
                  <a:cubicBezTo>
                    <a:pt x="2046" y="7506"/>
                    <a:pt x="2039" y="7528"/>
                    <a:pt x="2031" y="7551"/>
                  </a:cubicBezTo>
                  <a:cubicBezTo>
                    <a:pt x="2023" y="7581"/>
                    <a:pt x="2016" y="7610"/>
                    <a:pt x="2008" y="7640"/>
                  </a:cubicBezTo>
                  <a:lnTo>
                    <a:pt x="2062" y="7685"/>
                  </a:lnTo>
                  <a:cubicBezTo>
                    <a:pt x="2072" y="7715"/>
                    <a:pt x="2083" y="7745"/>
                    <a:pt x="2093" y="7775"/>
                  </a:cubicBezTo>
                  <a:cubicBezTo>
                    <a:pt x="2080" y="7813"/>
                    <a:pt x="2067" y="7850"/>
                    <a:pt x="2054" y="7888"/>
                  </a:cubicBezTo>
                  <a:cubicBezTo>
                    <a:pt x="2020" y="7895"/>
                    <a:pt x="1987" y="7903"/>
                    <a:pt x="1953" y="7910"/>
                  </a:cubicBezTo>
                  <a:cubicBezTo>
                    <a:pt x="1940" y="7873"/>
                    <a:pt x="1928" y="7835"/>
                    <a:pt x="1915" y="7798"/>
                  </a:cubicBezTo>
                  <a:lnTo>
                    <a:pt x="1845" y="7798"/>
                  </a:lnTo>
                  <a:lnTo>
                    <a:pt x="1760" y="7910"/>
                  </a:lnTo>
                  <a:cubicBezTo>
                    <a:pt x="1739" y="7903"/>
                    <a:pt x="1719" y="7895"/>
                    <a:pt x="1698" y="7888"/>
                  </a:cubicBezTo>
                  <a:lnTo>
                    <a:pt x="1612" y="7730"/>
                  </a:lnTo>
                  <a:lnTo>
                    <a:pt x="1473" y="7663"/>
                  </a:lnTo>
                  <a:cubicBezTo>
                    <a:pt x="1452" y="7685"/>
                    <a:pt x="1432" y="7708"/>
                    <a:pt x="1411" y="7730"/>
                  </a:cubicBezTo>
                  <a:cubicBezTo>
                    <a:pt x="1380" y="7798"/>
                    <a:pt x="1349" y="7865"/>
                    <a:pt x="1318" y="7933"/>
                  </a:cubicBezTo>
                  <a:cubicBezTo>
                    <a:pt x="1315" y="7978"/>
                    <a:pt x="1313" y="8022"/>
                    <a:pt x="1310" y="8067"/>
                  </a:cubicBezTo>
                  <a:cubicBezTo>
                    <a:pt x="1300" y="8082"/>
                    <a:pt x="1289" y="8097"/>
                    <a:pt x="1279" y="8112"/>
                  </a:cubicBezTo>
                  <a:cubicBezTo>
                    <a:pt x="1269" y="8052"/>
                    <a:pt x="1258" y="7993"/>
                    <a:pt x="1248" y="7933"/>
                  </a:cubicBezTo>
                  <a:cubicBezTo>
                    <a:pt x="1233" y="7985"/>
                    <a:pt x="1217" y="8038"/>
                    <a:pt x="1202" y="8090"/>
                  </a:cubicBezTo>
                  <a:lnTo>
                    <a:pt x="1178" y="8360"/>
                  </a:lnTo>
                  <a:cubicBezTo>
                    <a:pt x="1191" y="8412"/>
                    <a:pt x="1204" y="8465"/>
                    <a:pt x="1217" y="8517"/>
                  </a:cubicBezTo>
                  <a:lnTo>
                    <a:pt x="1271" y="8562"/>
                  </a:lnTo>
                  <a:cubicBezTo>
                    <a:pt x="1287" y="8622"/>
                    <a:pt x="1302" y="8682"/>
                    <a:pt x="1318" y="8742"/>
                  </a:cubicBezTo>
                  <a:cubicBezTo>
                    <a:pt x="1323" y="8794"/>
                    <a:pt x="1328" y="8847"/>
                    <a:pt x="1333" y="8899"/>
                  </a:cubicBez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1" name="Freeform 103">
              <a:extLst>
                <a:ext uri="{FF2B5EF4-FFF2-40B4-BE49-F238E27FC236}">
                  <a16:creationId xmlns:a16="http://schemas.microsoft.com/office/drawing/2014/main" id="{56B07742-81E1-492E-B0C0-93ACA30A1F5D}"/>
                </a:ext>
              </a:extLst>
            </p:cNvPr>
            <p:cNvSpPr>
              <a:spLocks/>
            </p:cNvSpPr>
            <p:nvPr/>
          </p:nvSpPr>
          <p:spPr bwMode="gray">
            <a:xfrm>
              <a:off x="7354879" y="1143573"/>
              <a:ext cx="544188" cy="388502"/>
            </a:xfrm>
            <a:custGeom>
              <a:avLst/>
              <a:gdLst>
                <a:gd name="T0" fmla="*/ 88 w 276"/>
                <a:gd name="T1" fmla="*/ 196 h 196"/>
                <a:gd name="T2" fmla="*/ 36 w 276"/>
                <a:gd name="T3" fmla="*/ 194 h 196"/>
                <a:gd name="T4" fmla="*/ 36 w 276"/>
                <a:gd name="T5" fmla="*/ 182 h 196"/>
                <a:gd name="T6" fmla="*/ 30 w 276"/>
                <a:gd name="T7" fmla="*/ 176 h 196"/>
                <a:gd name="T8" fmla="*/ 20 w 276"/>
                <a:gd name="T9" fmla="*/ 182 h 196"/>
                <a:gd name="T10" fmla="*/ 10 w 276"/>
                <a:gd name="T11" fmla="*/ 176 h 196"/>
                <a:gd name="T12" fmla="*/ 0 w 276"/>
                <a:gd name="T13" fmla="*/ 166 h 196"/>
                <a:gd name="T14" fmla="*/ 0 w 276"/>
                <a:gd name="T15" fmla="*/ 154 h 196"/>
                <a:gd name="T16" fmla="*/ 12 w 276"/>
                <a:gd name="T17" fmla="*/ 150 h 196"/>
                <a:gd name="T18" fmla="*/ 20 w 276"/>
                <a:gd name="T19" fmla="*/ 142 h 196"/>
                <a:gd name="T20" fmla="*/ 20 w 276"/>
                <a:gd name="T21" fmla="*/ 132 h 196"/>
                <a:gd name="T22" fmla="*/ 34 w 276"/>
                <a:gd name="T23" fmla="*/ 118 h 196"/>
                <a:gd name="T24" fmla="*/ 44 w 276"/>
                <a:gd name="T25" fmla="*/ 116 h 196"/>
                <a:gd name="T26" fmla="*/ 48 w 276"/>
                <a:gd name="T27" fmla="*/ 108 h 196"/>
                <a:gd name="T28" fmla="*/ 38 w 276"/>
                <a:gd name="T29" fmla="*/ 106 h 196"/>
                <a:gd name="T30" fmla="*/ 64 w 276"/>
                <a:gd name="T31" fmla="*/ 84 h 196"/>
                <a:gd name="T32" fmla="*/ 76 w 276"/>
                <a:gd name="T33" fmla="*/ 66 h 196"/>
                <a:gd name="T34" fmla="*/ 110 w 276"/>
                <a:gd name="T35" fmla="*/ 40 h 196"/>
                <a:gd name="T36" fmla="*/ 132 w 276"/>
                <a:gd name="T37" fmla="*/ 36 h 196"/>
                <a:gd name="T38" fmla="*/ 140 w 276"/>
                <a:gd name="T39" fmla="*/ 28 h 196"/>
                <a:gd name="T40" fmla="*/ 176 w 276"/>
                <a:gd name="T41" fmla="*/ 24 h 196"/>
                <a:gd name="T42" fmla="*/ 210 w 276"/>
                <a:gd name="T43" fmla="*/ 20 h 196"/>
                <a:gd name="T44" fmla="*/ 230 w 276"/>
                <a:gd name="T45" fmla="*/ 8 h 196"/>
                <a:gd name="T46" fmla="*/ 250 w 276"/>
                <a:gd name="T47" fmla="*/ 0 h 196"/>
                <a:gd name="T48" fmla="*/ 266 w 276"/>
                <a:gd name="T49" fmla="*/ 0 h 196"/>
                <a:gd name="T50" fmla="*/ 276 w 276"/>
                <a:gd name="T51" fmla="*/ 6 h 196"/>
                <a:gd name="T52" fmla="*/ 272 w 276"/>
                <a:gd name="T53" fmla="*/ 18 h 196"/>
                <a:gd name="T54" fmla="*/ 254 w 276"/>
                <a:gd name="T55" fmla="*/ 30 h 196"/>
                <a:gd name="T56" fmla="*/ 222 w 276"/>
                <a:gd name="T57" fmla="*/ 40 h 196"/>
                <a:gd name="T58" fmla="*/ 166 w 276"/>
                <a:gd name="T59" fmla="*/ 50 h 196"/>
                <a:gd name="T60" fmla="*/ 136 w 276"/>
                <a:gd name="T61" fmla="*/ 74 h 196"/>
                <a:gd name="T62" fmla="*/ 122 w 276"/>
                <a:gd name="T63" fmla="*/ 80 h 196"/>
                <a:gd name="T64" fmla="*/ 110 w 276"/>
                <a:gd name="T65" fmla="*/ 82 h 196"/>
                <a:gd name="T66" fmla="*/ 110 w 276"/>
                <a:gd name="T67" fmla="*/ 94 h 196"/>
                <a:gd name="T68" fmla="*/ 96 w 276"/>
                <a:gd name="T69" fmla="*/ 102 h 196"/>
                <a:gd name="T70" fmla="*/ 86 w 276"/>
                <a:gd name="T71" fmla="*/ 116 h 196"/>
                <a:gd name="T72" fmla="*/ 64 w 276"/>
                <a:gd name="T73" fmla="*/ 140 h 196"/>
                <a:gd name="T74" fmla="*/ 62 w 276"/>
                <a:gd name="T75" fmla="*/ 166 h 196"/>
                <a:gd name="T76" fmla="*/ 72 w 276"/>
                <a:gd name="T77" fmla="*/ 174 h 196"/>
                <a:gd name="T78" fmla="*/ 74 w 276"/>
                <a:gd name="T79" fmla="*/ 184 h 196"/>
                <a:gd name="T80" fmla="*/ 88 w 276"/>
                <a:gd name="T8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2" name="Freeform 104">
              <a:extLst>
                <a:ext uri="{FF2B5EF4-FFF2-40B4-BE49-F238E27FC236}">
                  <a16:creationId xmlns:a16="http://schemas.microsoft.com/office/drawing/2014/main" id="{BE8346B6-8C6B-490F-9AD9-0986487C0075}"/>
                </a:ext>
              </a:extLst>
            </p:cNvPr>
            <p:cNvSpPr>
              <a:spLocks/>
            </p:cNvSpPr>
            <p:nvPr/>
          </p:nvSpPr>
          <p:spPr bwMode="gray">
            <a:xfrm>
              <a:off x="8849427" y="981036"/>
              <a:ext cx="189284" cy="103072"/>
            </a:xfrm>
            <a:custGeom>
              <a:avLst/>
              <a:gdLst>
                <a:gd name="T0" fmla="*/ 0 w 96"/>
                <a:gd name="T1" fmla="*/ 48 h 52"/>
                <a:gd name="T2" fmla="*/ 16 w 96"/>
                <a:gd name="T3" fmla="*/ 30 h 52"/>
                <a:gd name="T4" fmla="*/ 28 w 96"/>
                <a:gd name="T5" fmla="*/ 14 h 52"/>
                <a:gd name="T6" fmla="*/ 40 w 96"/>
                <a:gd name="T7" fmla="*/ 2 h 52"/>
                <a:gd name="T8" fmla="*/ 58 w 96"/>
                <a:gd name="T9" fmla="*/ 0 h 52"/>
                <a:gd name="T10" fmla="*/ 54 w 96"/>
                <a:gd name="T11" fmla="*/ 14 h 52"/>
                <a:gd name="T12" fmla="*/ 70 w 96"/>
                <a:gd name="T13" fmla="*/ 6 h 52"/>
                <a:gd name="T14" fmla="*/ 82 w 96"/>
                <a:gd name="T15" fmla="*/ 16 h 52"/>
                <a:gd name="T16" fmla="*/ 96 w 96"/>
                <a:gd name="T17" fmla="*/ 22 h 52"/>
                <a:gd name="T18" fmla="*/ 94 w 96"/>
                <a:gd name="T19" fmla="*/ 32 h 52"/>
                <a:gd name="T20" fmla="*/ 86 w 96"/>
                <a:gd name="T21" fmla="*/ 40 h 52"/>
                <a:gd name="T22" fmla="*/ 58 w 96"/>
                <a:gd name="T23" fmla="*/ 40 h 52"/>
                <a:gd name="T24" fmla="*/ 26 w 96"/>
                <a:gd name="T25" fmla="*/ 42 h 52"/>
                <a:gd name="T26" fmla="*/ 20 w 96"/>
                <a:gd name="T27" fmla="*/ 48 h 52"/>
                <a:gd name="T28" fmla="*/ 8 w 96"/>
                <a:gd name="T29" fmla="*/ 52 h 52"/>
                <a:gd name="T30" fmla="*/ 0 w 96"/>
                <a:gd name="T3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3" name="Freeform 105">
              <a:extLst>
                <a:ext uri="{FF2B5EF4-FFF2-40B4-BE49-F238E27FC236}">
                  <a16:creationId xmlns:a16="http://schemas.microsoft.com/office/drawing/2014/main" id="{A2223B9B-50CE-44A8-8AFC-780400CFBBF8}"/>
                </a:ext>
              </a:extLst>
            </p:cNvPr>
            <p:cNvSpPr>
              <a:spLocks/>
            </p:cNvSpPr>
            <p:nvPr/>
          </p:nvSpPr>
          <p:spPr bwMode="gray">
            <a:xfrm>
              <a:off x="8675918" y="925536"/>
              <a:ext cx="189284" cy="91180"/>
            </a:xfrm>
            <a:custGeom>
              <a:avLst/>
              <a:gdLst>
                <a:gd name="T0" fmla="*/ 0 w 96"/>
                <a:gd name="T1" fmla="*/ 22 h 46"/>
                <a:gd name="T2" fmla="*/ 16 w 96"/>
                <a:gd name="T3" fmla="*/ 6 h 46"/>
                <a:gd name="T4" fmla="*/ 46 w 96"/>
                <a:gd name="T5" fmla="*/ 0 h 46"/>
                <a:gd name="T6" fmla="*/ 64 w 96"/>
                <a:gd name="T7" fmla="*/ 2 h 46"/>
                <a:gd name="T8" fmla="*/ 64 w 96"/>
                <a:gd name="T9" fmla="*/ 10 h 46"/>
                <a:gd name="T10" fmla="*/ 76 w 96"/>
                <a:gd name="T11" fmla="*/ 8 h 46"/>
                <a:gd name="T12" fmla="*/ 88 w 96"/>
                <a:gd name="T13" fmla="*/ 6 h 46"/>
                <a:gd name="T14" fmla="*/ 96 w 96"/>
                <a:gd name="T15" fmla="*/ 14 h 46"/>
                <a:gd name="T16" fmla="*/ 96 w 96"/>
                <a:gd name="T17" fmla="*/ 26 h 46"/>
                <a:gd name="T18" fmla="*/ 84 w 96"/>
                <a:gd name="T19" fmla="*/ 36 h 46"/>
                <a:gd name="T20" fmla="*/ 92 w 96"/>
                <a:gd name="T21" fmla="*/ 46 h 46"/>
                <a:gd name="T22" fmla="*/ 54 w 96"/>
                <a:gd name="T23" fmla="*/ 46 h 46"/>
                <a:gd name="T24" fmla="*/ 40 w 96"/>
                <a:gd name="T25" fmla="*/ 40 h 46"/>
                <a:gd name="T26" fmla="*/ 16 w 96"/>
                <a:gd name="T27" fmla="*/ 40 h 46"/>
                <a:gd name="T28" fmla="*/ 8 w 96"/>
                <a:gd name="T29" fmla="*/ 28 h 46"/>
                <a:gd name="T30" fmla="*/ 0 w 96"/>
                <a:gd name="T31"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4" name="Freeform 106">
              <a:extLst>
                <a:ext uri="{FF2B5EF4-FFF2-40B4-BE49-F238E27FC236}">
                  <a16:creationId xmlns:a16="http://schemas.microsoft.com/office/drawing/2014/main" id="{C153172E-FE3C-4EB4-A4E7-F698D581BCCA}"/>
                </a:ext>
              </a:extLst>
            </p:cNvPr>
            <p:cNvSpPr>
              <a:spLocks/>
            </p:cNvSpPr>
            <p:nvPr/>
          </p:nvSpPr>
          <p:spPr bwMode="gray">
            <a:xfrm>
              <a:off x="8628596" y="842284"/>
              <a:ext cx="165623" cy="87216"/>
            </a:xfrm>
            <a:custGeom>
              <a:avLst/>
              <a:gdLst>
                <a:gd name="T0" fmla="*/ 0 w 84"/>
                <a:gd name="T1" fmla="*/ 34 h 44"/>
                <a:gd name="T2" fmla="*/ 22 w 84"/>
                <a:gd name="T3" fmla="*/ 44 h 44"/>
                <a:gd name="T4" fmla="*/ 36 w 84"/>
                <a:gd name="T5" fmla="*/ 42 h 44"/>
                <a:gd name="T6" fmla="*/ 56 w 84"/>
                <a:gd name="T7" fmla="*/ 38 h 44"/>
                <a:gd name="T8" fmla="*/ 74 w 84"/>
                <a:gd name="T9" fmla="*/ 36 h 44"/>
                <a:gd name="T10" fmla="*/ 76 w 84"/>
                <a:gd name="T11" fmla="*/ 28 h 44"/>
                <a:gd name="T12" fmla="*/ 84 w 84"/>
                <a:gd name="T13" fmla="*/ 22 h 44"/>
                <a:gd name="T14" fmla="*/ 72 w 84"/>
                <a:gd name="T15" fmla="*/ 14 h 44"/>
                <a:gd name="T16" fmla="*/ 60 w 84"/>
                <a:gd name="T17" fmla="*/ 2 h 44"/>
                <a:gd name="T18" fmla="*/ 44 w 84"/>
                <a:gd name="T19" fmla="*/ 0 h 44"/>
                <a:gd name="T20" fmla="*/ 40 w 84"/>
                <a:gd name="T21" fmla="*/ 10 h 44"/>
                <a:gd name="T22" fmla="*/ 16 w 84"/>
                <a:gd name="T23" fmla="*/ 12 h 44"/>
                <a:gd name="T24" fmla="*/ 12 w 84"/>
                <a:gd name="T25" fmla="*/ 18 h 44"/>
                <a:gd name="T26" fmla="*/ 10 w 84"/>
                <a:gd name="T27" fmla="*/ 28 h 44"/>
                <a:gd name="T28" fmla="*/ 0 w 84"/>
                <a:gd name="T29"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5" name="Freeform 107">
              <a:extLst>
                <a:ext uri="{FF2B5EF4-FFF2-40B4-BE49-F238E27FC236}">
                  <a16:creationId xmlns:a16="http://schemas.microsoft.com/office/drawing/2014/main" id="{0FFEF5BE-C749-48E1-AD69-E6622BD89A7E}"/>
                </a:ext>
              </a:extLst>
            </p:cNvPr>
            <p:cNvSpPr>
              <a:spLocks/>
            </p:cNvSpPr>
            <p:nvPr/>
          </p:nvSpPr>
          <p:spPr bwMode="gray">
            <a:xfrm>
              <a:off x="10032448" y="1203037"/>
              <a:ext cx="252378" cy="87216"/>
            </a:xfrm>
            <a:custGeom>
              <a:avLst/>
              <a:gdLst>
                <a:gd name="T0" fmla="*/ 38 w 128"/>
                <a:gd name="T1" fmla="*/ 42 h 44"/>
                <a:gd name="T2" fmla="*/ 26 w 128"/>
                <a:gd name="T3" fmla="*/ 44 h 44"/>
                <a:gd name="T4" fmla="*/ 2 w 128"/>
                <a:gd name="T5" fmla="*/ 32 h 44"/>
                <a:gd name="T6" fmla="*/ 0 w 128"/>
                <a:gd name="T7" fmla="*/ 20 h 44"/>
                <a:gd name="T8" fmla="*/ 6 w 128"/>
                <a:gd name="T9" fmla="*/ 6 h 44"/>
                <a:gd name="T10" fmla="*/ 18 w 128"/>
                <a:gd name="T11" fmla="*/ 0 h 44"/>
                <a:gd name="T12" fmla="*/ 30 w 128"/>
                <a:gd name="T13" fmla="*/ 0 h 44"/>
                <a:gd name="T14" fmla="*/ 46 w 128"/>
                <a:gd name="T15" fmla="*/ 8 h 44"/>
                <a:gd name="T16" fmla="*/ 58 w 128"/>
                <a:gd name="T17" fmla="*/ 16 h 44"/>
                <a:gd name="T18" fmla="*/ 64 w 128"/>
                <a:gd name="T19" fmla="*/ 4 h 44"/>
                <a:gd name="T20" fmla="*/ 76 w 128"/>
                <a:gd name="T21" fmla="*/ 4 h 44"/>
                <a:gd name="T22" fmla="*/ 86 w 128"/>
                <a:gd name="T23" fmla="*/ 10 h 44"/>
                <a:gd name="T24" fmla="*/ 100 w 128"/>
                <a:gd name="T25" fmla="*/ 8 h 44"/>
                <a:gd name="T26" fmla="*/ 120 w 128"/>
                <a:gd name="T27" fmla="*/ 14 h 44"/>
                <a:gd name="T28" fmla="*/ 128 w 128"/>
                <a:gd name="T29" fmla="*/ 20 h 44"/>
                <a:gd name="T30" fmla="*/ 120 w 128"/>
                <a:gd name="T31" fmla="*/ 32 h 44"/>
                <a:gd name="T32" fmla="*/ 104 w 128"/>
                <a:gd name="T33" fmla="*/ 36 h 44"/>
                <a:gd name="T34" fmla="*/ 92 w 128"/>
                <a:gd name="T35" fmla="*/ 32 h 44"/>
                <a:gd name="T36" fmla="*/ 86 w 128"/>
                <a:gd name="T37" fmla="*/ 24 h 44"/>
                <a:gd name="T38" fmla="*/ 90 w 128"/>
                <a:gd name="T39" fmla="*/ 14 h 44"/>
                <a:gd name="T40" fmla="*/ 78 w 128"/>
                <a:gd name="T41" fmla="*/ 16 h 44"/>
                <a:gd name="T42" fmla="*/ 80 w 128"/>
                <a:gd name="T43" fmla="*/ 24 h 44"/>
                <a:gd name="T44" fmla="*/ 84 w 128"/>
                <a:gd name="T45" fmla="*/ 30 h 44"/>
                <a:gd name="T46" fmla="*/ 88 w 128"/>
                <a:gd name="T47" fmla="*/ 38 h 44"/>
                <a:gd name="T48" fmla="*/ 78 w 128"/>
                <a:gd name="T49" fmla="*/ 38 h 44"/>
                <a:gd name="T50" fmla="*/ 62 w 128"/>
                <a:gd name="T51" fmla="*/ 36 h 44"/>
                <a:gd name="T52" fmla="*/ 48 w 128"/>
                <a:gd name="T53" fmla="*/ 36 h 44"/>
                <a:gd name="T54" fmla="*/ 38 w 128"/>
                <a:gd name="T55" fmla="*/ 34 h 44"/>
                <a:gd name="T56" fmla="*/ 38 w 128"/>
                <a:gd name="T5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6" name="Freeform 108">
              <a:extLst>
                <a:ext uri="{FF2B5EF4-FFF2-40B4-BE49-F238E27FC236}">
                  <a16:creationId xmlns:a16="http://schemas.microsoft.com/office/drawing/2014/main" id="{1C210222-5811-4AE1-A280-98B50AE7D8F0}"/>
                </a:ext>
              </a:extLst>
            </p:cNvPr>
            <p:cNvSpPr>
              <a:spLocks/>
            </p:cNvSpPr>
            <p:nvPr/>
          </p:nvSpPr>
          <p:spPr bwMode="gray">
            <a:xfrm>
              <a:off x="10316371" y="1242681"/>
              <a:ext cx="145906" cy="47572"/>
            </a:xfrm>
            <a:custGeom>
              <a:avLst/>
              <a:gdLst>
                <a:gd name="T0" fmla="*/ 6 w 74"/>
                <a:gd name="T1" fmla="*/ 0 h 24"/>
                <a:gd name="T2" fmla="*/ 16 w 74"/>
                <a:gd name="T3" fmla="*/ 4 h 24"/>
                <a:gd name="T4" fmla="*/ 36 w 74"/>
                <a:gd name="T5" fmla="*/ 4 h 24"/>
                <a:gd name="T6" fmla="*/ 50 w 74"/>
                <a:gd name="T7" fmla="*/ 8 h 24"/>
                <a:gd name="T8" fmla="*/ 68 w 74"/>
                <a:gd name="T9" fmla="*/ 10 h 24"/>
                <a:gd name="T10" fmla="*/ 74 w 74"/>
                <a:gd name="T11" fmla="*/ 14 h 24"/>
                <a:gd name="T12" fmla="*/ 60 w 74"/>
                <a:gd name="T13" fmla="*/ 20 h 24"/>
                <a:gd name="T14" fmla="*/ 48 w 74"/>
                <a:gd name="T15" fmla="*/ 24 h 24"/>
                <a:gd name="T16" fmla="*/ 36 w 74"/>
                <a:gd name="T17" fmla="*/ 24 h 24"/>
                <a:gd name="T18" fmla="*/ 20 w 74"/>
                <a:gd name="T19" fmla="*/ 20 h 24"/>
                <a:gd name="T20" fmla="*/ 4 w 74"/>
                <a:gd name="T21" fmla="*/ 16 h 24"/>
                <a:gd name="T22" fmla="*/ 0 w 74"/>
                <a:gd name="T23" fmla="*/ 8 h 24"/>
                <a:gd name="T24" fmla="*/ 6 w 7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7" name="Freeform 109">
              <a:extLst>
                <a:ext uri="{FF2B5EF4-FFF2-40B4-BE49-F238E27FC236}">
                  <a16:creationId xmlns:a16="http://schemas.microsoft.com/office/drawing/2014/main" id="{4E0D1C02-7CEF-453D-9452-07F889A05D9D}"/>
                </a:ext>
              </a:extLst>
            </p:cNvPr>
            <p:cNvSpPr>
              <a:spLocks/>
            </p:cNvSpPr>
            <p:nvPr/>
          </p:nvSpPr>
          <p:spPr bwMode="gray">
            <a:xfrm>
              <a:off x="11333769" y="1472610"/>
              <a:ext cx="114359" cy="47572"/>
            </a:xfrm>
            <a:custGeom>
              <a:avLst/>
              <a:gdLst>
                <a:gd name="T0" fmla="*/ 0 w 58"/>
                <a:gd name="T1" fmla="*/ 16 h 24"/>
                <a:gd name="T2" fmla="*/ 2 w 58"/>
                <a:gd name="T3" fmla="*/ 24 h 24"/>
                <a:gd name="T4" fmla="*/ 10 w 58"/>
                <a:gd name="T5" fmla="*/ 24 h 24"/>
                <a:gd name="T6" fmla="*/ 24 w 58"/>
                <a:gd name="T7" fmla="*/ 24 h 24"/>
                <a:gd name="T8" fmla="*/ 46 w 58"/>
                <a:gd name="T9" fmla="*/ 20 h 24"/>
                <a:gd name="T10" fmla="*/ 58 w 58"/>
                <a:gd name="T11" fmla="*/ 18 h 24"/>
                <a:gd name="T12" fmla="*/ 58 w 58"/>
                <a:gd name="T13" fmla="*/ 8 h 24"/>
                <a:gd name="T14" fmla="*/ 48 w 58"/>
                <a:gd name="T15" fmla="*/ 4 h 24"/>
                <a:gd name="T16" fmla="*/ 36 w 58"/>
                <a:gd name="T17" fmla="*/ 0 h 24"/>
                <a:gd name="T18" fmla="*/ 22 w 58"/>
                <a:gd name="T19" fmla="*/ 2 h 24"/>
                <a:gd name="T20" fmla="*/ 14 w 58"/>
                <a:gd name="T21" fmla="*/ 8 h 24"/>
                <a:gd name="T22" fmla="*/ 0 w 58"/>
                <a:gd name="T2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8" name="Freeform 110">
              <a:extLst>
                <a:ext uri="{FF2B5EF4-FFF2-40B4-BE49-F238E27FC236}">
                  <a16:creationId xmlns:a16="http://schemas.microsoft.com/office/drawing/2014/main" id="{DD57D767-EC9F-4BB8-80B7-E61EE01ACF74}"/>
                </a:ext>
              </a:extLst>
            </p:cNvPr>
            <p:cNvSpPr>
              <a:spLocks/>
            </p:cNvSpPr>
            <p:nvPr/>
          </p:nvSpPr>
          <p:spPr bwMode="gray">
            <a:xfrm>
              <a:off x="10178352" y="2336830"/>
              <a:ext cx="82810" cy="344895"/>
            </a:xfrm>
            <a:custGeom>
              <a:avLst/>
              <a:gdLst>
                <a:gd name="T0" fmla="*/ 0 w 42"/>
                <a:gd name="T1" fmla="*/ 166 h 174"/>
                <a:gd name="T2" fmla="*/ 6 w 42"/>
                <a:gd name="T3" fmla="*/ 174 h 174"/>
                <a:gd name="T4" fmla="*/ 10 w 42"/>
                <a:gd name="T5" fmla="*/ 160 h 174"/>
                <a:gd name="T6" fmla="*/ 18 w 42"/>
                <a:gd name="T7" fmla="*/ 162 h 174"/>
                <a:gd name="T8" fmla="*/ 24 w 42"/>
                <a:gd name="T9" fmla="*/ 170 h 174"/>
                <a:gd name="T10" fmla="*/ 26 w 42"/>
                <a:gd name="T11" fmla="*/ 162 h 174"/>
                <a:gd name="T12" fmla="*/ 22 w 42"/>
                <a:gd name="T13" fmla="*/ 154 h 174"/>
                <a:gd name="T14" fmla="*/ 14 w 42"/>
                <a:gd name="T15" fmla="*/ 144 h 174"/>
                <a:gd name="T16" fmla="*/ 10 w 42"/>
                <a:gd name="T17" fmla="*/ 134 h 174"/>
                <a:gd name="T18" fmla="*/ 14 w 42"/>
                <a:gd name="T19" fmla="*/ 126 h 174"/>
                <a:gd name="T20" fmla="*/ 18 w 42"/>
                <a:gd name="T21" fmla="*/ 114 h 174"/>
                <a:gd name="T22" fmla="*/ 22 w 42"/>
                <a:gd name="T23" fmla="*/ 108 h 174"/>
                <a:gd name="T24" fmla="*/ 30 w 42"/>
                <a:gd name="T25" fmla="*/ 106 h 174"/>
                <a:gd name="T26" fmla="*/ 42 w 42"/>
                <a:gd name="T27" fmla="*/ 116 h 174"/>
                <a:gd name="T28" fmla="*/ 42 w 42"/>
                <a:gd name="T29" fmla="*/ 104 h 174"/>
                <a:gd name="T30" fmla="*/ 32 w 42"/>
                <a:gd name="T31" fmla="*/ 88 h 174"/>
                <a:gd name="T32" fmla="*/ 28 w 42"/>
                <a:gd name="T33" fmla="*/ 62 h 174"/>
                <a:gd name="T34" fmla="*/ 24 w 42"/>
                <a:gd name="T35" fmla="*/ 42 h 174"/>
                <a:gd name="T36" fmla="*/ 22 w 42"/>
                <a:gd name="T37" fmla="*/ 26 h 174"/>
                <a:gd name="T38" fmla="*/ 20 w 42"/>
                <a:gd name="T39" fmla="*/ 12 h 174"/>
                <a:gd name="T40" fmla="*/ 16 w 42"/>
                <a:gd name="T41" fmla="*/ 0 h 174"/>
                <a:gd name="T42" fmla="*/ 12 w 42"/>
                <a:gd name="T43" fmla="*/ 6 h 174"/>
                <a:gd name="T44" fmla="*/ 12 w 42"/>
                <a:gd name="T45" fmla="*/ 16 h 174"/>
                <a:gd name="T46" fmla="*/ 2 w 42"/>
                <a:gd name="T47" fmla="*/ 20 h 174"/>
                <a:gd name="T48" fmla="*/ 2 w 42"/>
                <a:gd name="T49" fmla="*/ 36 h 174"/>
                <a:gd name="T50" fmla="*/ 2 w 42"/>
                <a:gd name="T51" fmla="*/ 50 h 174"/>
                <a:gd name="T52" fmla="*/ 2 w 42"/>
                <a:gd name="T53" fmla="*/ 62 h 174"/>
                <a:gd name="T54" fmla="*/ 8 w 42"/>
                <a:gd name="T55" fmla="*/ 70 h 174"/>
                <a:gd name="T56" fmla="*/ 6 w 42"/>
                <a:gd name="T57" fmla="*/ 82 h 174"/>
                <a:gd name="T58" fmla="*/ 6 w 42"/>
                <a:gd name="T59" fmla="*/ 102 h 174"/>
                <a:gd name="T60" fmla="*/ 6 w 42"/>
                <a:gd name="T61" fmla="*/ 126 h 174"/>
                <a:gd name="T62" fmla="*/ 6 w 42"/>
                <a:gd name="T63" fmla="*/ 146 h 174"/>
                <a:gd name="T64" fmla="*/ 6 w 42"/>
                <a:gd name="T65" fmla="*/ 158 h 174"/>
                <a:gd name="T66" fmla="*/ 0 w 42"/>
                <a:gd name="T67"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19" name="Freeform 111">
              <a:extLst>
                <a:ext uri="{FF2B5EF4-FFF2-40B4-BE49-F238E27FC236}">
                  <a16:creationId xmlns:a16="http://schemas.microsoft.com/office/drawing/2014/main" id="{3245B4F7-0224-4E0F-B2BE-BC1E0F756A1C}"/>
                </a:ext>
              </a:extLst>
            </p:cNvPr>
            <p:cNvSpPr>
              <a:spLocks/>
            </p:cNvSpPr>
            <p:nvPr/>
          </p:nvSpPr>
          <p:spPr bwMode="gray">
            <a:xfrm>
              <a:off x="7141936" y="2915620"/>
              <a:ext cx="47321" cy="39644"/>
            </a:xfrm>
            <a:custGeom>
              <a:avLst/>
              <a:gdLst>
                <a:gd name="T0" fmla="*/ 22 w 24"/>
                <a:gd name="T1" fmla="*/ 20 h 20"/>
                <a:gd name="T2" fmla="*/ 14 w 24"/>
                <a:gd name="T3" fmla="*/ 16 h 20"/>
                <a:gd name="T4" fmla="*/ 8 w 24"/>
                <a:gd name="T5" fmla="*/ 12 h 20"/>
                <a:gd name="T6" fmla="*/ 0 w 24"/>
                <a:gd name="T7" fmla="*/ 4 h 20"/>
                <a:gd name="T8" fmla="*/ 2 w 24"/>
                <a:gd name="T9" fmla="*/ 0 h 20"/>
                <a:gd name="T10" fmla="*/ 10 w 24"/>
                <a:gd name="T11" fmla="*/ 0 h 20"/>
                <a:gd name="T12" fmla="*/ 16 w 24"/>
                <a:gd name="T13" fmla="*/ 4 h 20"/>
                <a:gd name="T14" fmla="*/ 22 w 24"/>
                <a:gd name="T15" fmla="*/ 6 h 20"/>
                <a:gd name="T16" fmla="*/ 24 w 24"/>
                <a:gd name="T17" fmla="*/ 14 h 20"/>
                <a:gd name="T18" fmla="*/ 22 w 2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0" name="Freeform 112">
              <a:extLst>
                <a:ext uri="{FF2B5EF4-FFF2-40B4-BE49-F238E27FC236}">
                  <a16:creationId xmlns:a16="http://schemas.microsoft.com/office/drawing/2014/main" id="{12099CD8-BF4C-46FA-BAC3-A3018363E4E4}"/>
                </a:ext>
              </a:extLst>
            </p:cNvPr>
            <p:cNvSpPr>
              <a:spLocks/>
            </p:cNvSpPr>
            <p:nvPr/>
          </p:nvSpPr>
          <p:spPr bwMode="gray">
            <a:xfrm>
              <a:off x="6759426" y="3074192"/>
              <a:ext cx="59151" cy="31714"/>
            </a:xfrm>
            <a:custGeom>
              <a:avLst/>
              <a:gdLst>
                <a:gd name="T0" fmla="*/ 8 w 30"/>
                <a:gd name="T1" fmla="*/ 6 h 16"/>
                <a:gd name="T2" fmla="*/ 16 w 30"/>
                <a:gd name="T3" fmla="*/ 4 h 16"/>
                <a:gd name="T4" fmla="*/ 24 w 30"/>
                <a:gd name="T5" fmla="*/ 4 h 16"/>
                <a:gd name="T6" fmla="*/ 30 w 30"/>
                <a:gd name="T7" fmla="*/ 0 h 16"/>
                <a:gd name="T8" fmla="*/ 22 w 30"/>
                <a:gd name="T9" fmla="*/ 8 h 16"/>
                <a:gd name="T10" fmla="*/ 18 w 30"/>
                <a:gd name="T11" fmla="*/ 12 h 16"/>
                <a:gd name="T12" fmla="*/ 12 w 30"/>
                <a:gd name="T13" fmla="*/ 16 h 16"/>
                <a:gd name="T14" fmla="*/ 4 w 30"/>
                <a:gd name="T15" fmla="*/ 16 h 16"/>
                <a:gd name="T16" fmla="*/ 0 w 30"/>
                <a:gd name="T17" fmla="*/ 12 h 16"/>
                <a:gd name="T18" fmla="*/ 0 w 30"/>
                <a:gd name="T19" fmla="*/ 6 h 16"/>
                <a:gd name="T20" fmla="*/ 8 w 30"/>
                <a:gd name="T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2" name="Freeform 114">
              <a:extLst>
                <a:ext uri="{FF2B5EF4-FFF2-40B4-BE49-F238E27FC236}">
                  <a16:creationId xmlns:a16="http://schemas.microsoft.com/office/drawing/2014/main" id="{4B0DDF4E-75B0-45CA-BF6A-15A5BCBFBD7E}"/>
                </a:ext>
              </a:extLst>
            </p:cNvPr>
            <p:cNvSpPr>
              <a:spLocks/>
            </p:cNvSpPr>
            <p:nvPr/>
          </p:nvSpPr>
          <p:spPr bwMode="gray">
            <a:xfrm>
              <a:off x="6838296" y="3105908"/>
              <a:ext cx="55208" cy="55500"/>
            </a:xfrm>
            <a:custGeom>
              <a:avLst/>
              <a:gdLst>
                <a:gd name="T0" fmla="*/ 16 w 28"/>
                <a:gd name="T1" fmla="*/ 2 h 28"/>
                <a:gd name="T2" fmla="*/ 24 w 28"/>
                <a:gd name="T3" fmla="*/ 0 h 28"/>
                <a:gd name="T4" fmla="*/ 28 w 28"/>
                <a:gd name="T5" fmla="*/ 4 h 28"/>
                <a:gd name="T6" fmla="*/ 24 w 28"/>
                <a:gd name="T7" fmla="*/ 10 h 28"/>
                <a:gd name="T8" fmla="*/ 18 w 28"/>
                <a:gd name="T9" fmla="*/ 14 h 28"/>
                <a:gd name="T10" fmla="*/ 16 w 28"/>
                <a:gd name="T11" fmla="*/ 20 h 28"/>
                <a:gd name="T12" fmla="*/ 10 w 28"/>
                <a:gd name="T13" fmla="*/ 24 h 28"/>
                <a:gd name="T14" fmla="*/ 6 w 28"/>
                <a:gd name="T15" fmla="*/ 28 h 28"/>
                <a:gd name="T16" fmla="*/ 0 w 28"/>
                <a:gd name="T17" fmla="*/ 26 h 28"/>
                <a:gd name="T18" fmla="*/ 6 w 28"/>
                <a:gd name="T19" fmla="*/ 18 h 28"/>
                <a:gd name="T20" fmla="*/ 12 w 28"/>
                <a:gd name="T21" fmla="*/ 8 h 28"/>
                <a:gd name="T22" fmla="*/ 16 w 28"/>
                <a:gd name="T2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3" name="Freeform 115">
              <a:extLst>
                <a:ext uri="{FF2B5EF4-FFF2-40B4-BE49-F238E27FC236}">
                  <a16:creationId xmlns:a16="http://schemas.microsoft.com/office/drawing/2014/main" id="{28F589F4-1CBF-41E9-A0A0-DF5BB5FB422C}"/>
                </a:ext>
              </a:extLst>
            </p:cNvPr>
            <p:cNvSpPr>
              <a:spLocks/>
            </p:cNvSpPr>
            <p:nvPr/>
          </p:nvSpPr>
          <p:spPr bwMode="gray">
            <a:xfrm>
              <a:off x="6850124" y="3014729"/>
              <a:ext cx="212944" cy="170466"/>
            </a:xfrm>
            <a:custGeom>
              <a:avLst/>
              <a:gdLst>
                <a:gd name="T0" fmla="*/ 10 w 108"/>
                <a:gd name="T1" fmla="*/ 48 h 86"/>
                <a:gd name="T2" fmla="*/ 8 w 108"/>
                <a:gd name="T3" fmla="*/ 32 h 86"/>
                <a:gd name="T4" fmla="*/ 8 w 108"/>
                <a:gd name="T5" fmla="*/ 24 h 86"/>
                <a:gd name="T6" fmla="*/ 10 w 108"/>
                <a:gd name="T7" fmla="*/ 20 h 86"/>
                <a:gd name="T8" fmla="*/ 18 w 108"/>
                <a:gd name="T9" fmla="*/ 12 h 86"/>
                <a:gd name="T10" fmla="*/ 20 w 108"/>
                <a:gd name="T11" fmla="*/ 4 h 86"/>
                <a:gd name="T12" fmla="*/ 26 w 108"/>
                <a:gd name="T13" fmla="*/ 8 h 86"/>
                <a:gd name="T14" fmla="*/ 38 w 108"/>
                <a:gd name="T15" fmla="*/ 8 h 86"/>
                <a:gd name="T16" fmla="*/ 40 w 108"/>
                <a:gd name="T17" fmla="*/ 4 h 86"/>
                <a:gd name="T18" fmla="*/ 46 w 108"/>
                <a:gd name="T19" fmla="*/ 4 h 86"/>
                <a:gd name="T20" fmla="*/ 52 w 108"/>
                <a:gd name="T21" fmla="*/ 10 h 86"/>
                <a:gd name="T22" fmla="*/ 70 w 108"/>
                <a:gd name="T23" fmla="*/ 8 h 86"/>
                <a:gd name="T24" fmla="*/ 82 w 108"/>
                <a:gd name="T25" fmla="*/ 0 h 86"/>
                <a:gd name="T26" fmla="*/ 108 w 108"/>
                <a:gd name="T27" fmla="*/ 0 h 86"/>
                <a:gd name="T28" fmla="*/ 108 w 108"/>
                <a:gd name="T29" fmla="*/ 4 h 86"/>
                <a:gd name="T30" fmla="*/ 94 w 108"/>
                <a:gd name="T31" fmla="*/ 14 h 86"/>
                <a:gd name="T32" fmla="*/ 90 w 108"/>
                <a:gd name="T33" fmla="*/ 46 h 86"/>
                <a:gd name="T34" fmla="*/ 54 w 108"/>
                <a:gd name="T35" fmla="*/ 68 h 86"/>
                <a:gd name="T36" fmla="*/ 28 w 108"/>
                <a:gd name="T37" fmla="*/ 84 h 86"/>
                <a:gd name="T38" fmla="*/ 20 w 108"/>
                <a:gd name="T39" fmla="*/ 86 h 86"/>
                <a:gd name="T40" fmla="*/ 12 w 108"/>
                <a:gd name="T41" fmla="*/ 82 h 86"/>
                <a:gd name="T42" fmla="*/ 6 w 108"/>
                <a:gd name="T43" fmla="*/ 80 h 86"/>
                <a:gd name="T44" fmla="*/ 2 w 108"/>
                <a:gd name="T45" fmla="*/ 78 h 86"/>
                <a:gd name="T46" fmla="*/ 0 w 108"/>
                <a:gd name="T47" fmla="*/ 74 h 86"/>
                <a:gd name="T48" fmla="*/ 10 w 108"/>
                <a:gd name="T49" fmla="*/ 66 h 86"/>
                <a:gd name="T50" fmla="*/ 12 w 108"/>
                <a:gd name="T51" fmla="*/ 60 h 86"/>
                <a:gd name="T52" fmla="*/ 18 w 108"/>
                <a:gd name="T53" fmla="*/ 56 h 86"/>
                <a:gd name="T54" fmla="*/ 22 w 108"/>
                <a:gd name="T55" fmla="*/ 50 h 86"/>
                <a:gd name="T56" fmla="*/ 18 w 108"/>
                <a:gd name="T57" fmla="*/ 46 h 86"/>
                <a:gd name="T58" fmla="*/ 10 w 108"/>
                <a:gd name="T59" fmla="*/ 4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4" name="Freeform 116">
              <a:extLst>
                <a:ext uri="{FF2B5EF4-FFF2-40B4-BE49-F238E27FC236}">
                  <a16:creationId xmlns:a16="http://schemas.microsoft.com/office/drawing/2014/main" id="{17F443A3-8D92-4BC3-905E-2CE64AEC0C89}"/>
                </a:ext>
              </a:extLst>
            </p:cNvPr>
            <p:cNvSpPr>
              <a:spLocks/>
            </p:cNvSpPr>
            <p:nvPr/>
          </p:nvSpPr>
          <p:spPr bwMode="gray">
            <a:xfrm>
              <a:off x="6810691" y="3157443"/>
              <a:ext cx="47321" cy="126858"/>
            </a:xfrm>
            <a:custGeom>
              <a:avLst/>
              <a:gdLst>
                <a:gd name="T0" fmla="*/ 16 w 24"/>
                <a:gd name="T1" fmla="*/ 14 h 64"/>
                <a:gd name="T2" fmla="*/ 22 w 24"/>
                <a:gd name="T3" fmla="*/ 14 h 64"/>
                <a:gd name="T4" fmla="*/ 24 w 24"/>
                <a:gd name="T5" fmla="*/ 8 h 64"/>
                <a:gd name="T6" fmla="*/ 22 w 24"/>
                <a:gd name="T7" fmla="*/ 6 h 64"/>
                <a:gd name="T8" fmla="*/ 20 w 24"/>
                <a:gd name="T9" fmla="*/ 2 h 64"/>
                <a:gd name="T10" fmla="*/ 14 w 24"/>
                <a:gd name="T11" fmla="*/ 0 h 64"/>
                <a:gd name="T12" fmla="*/ 14 w 24"/>
                <a:gd name="T13" fmla="*/ 6 h 64"/>
                <a:gd name="T14" fmla="*/ 12 w 24"/>
                <a:gd name="T15" fmla="*/ 14 h 64"/>
                <a:gd name="T16" fmla="*/ 10 w 24"/>
                <a:gd name="T17" fmla="*/ 20 h 64"/>
                <a:gd name="T18" fmla="*/ 6 w 24"/>
                <a:gd name="T19" fmla="*/ 26 h 64"/>
                <a:gd name="T20" fmla="*/ 4 w 24"/>
                <a:gd name="T21" fmla="*/ 30 h 64"/>
                <a:gd name="T22" fmla="*/ 0 w 24"/>
                <a:gd name="T23" fmla="*/ 36 h 64"/>
                <a:gd name="T24" fmla="*/ 2 w 24"/>
                <a:gd name="T25" fmla="*/ 40 h 64"/>
                <a:gd name="T26" fmla="*/ 6 w 24"/>
                <a:gd name="T27" fmla="*/ 48 h 64"/>
                <a:gd name="T28" fmla="*/ 10 w 24"/>
                <a:gd name="T29" fmla="*/ 58 h 64"/>
                <a:gd name="T30" fmla="*/ 12 w 24"/>
                <a:gd name="T31" fmla="*/ 64 h 64"/>
                <a:gd name="T32" fmla="*/ 18 w 24"/>
                <a:gd name="T33" fmla="*/ 52 h 64"/>
                <a:gd name="T34" fmla="*/ 20 w 24"/>
                <a:gd name="T35" fmla="*/ 42 h 64"/>
                <a:gd name="T36" fmla="*/ 20 w 24"/>
                <a:gd name="T37" fmla="*/ 30 h 64"/>
                <a:gd name="T38" fmla="*/ 16 w 24"/>
                <a:gd name="T39" fmla="*/ 30 h 64"/>
                <a:gd name="T40" fmla="*/ 14 w 24"/>
                <a:gd name="T41" fmla="*/ 18 h 64"/>
                <a:gd name="T42" fmla="*/ 16 w 24"/>
                <a:gd name="T4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5" name="Freeform 117">
              <a:extLst>
                <a:ext uri="{FF2B5EF4-FFF2-40B4-BE49-F238E27FC236}">
                  <a16:creationId xmlns:a16="http://schemas.microsoft.com/office/drawing/2014/main" id="{16045DF5-2F54-4EE4-AE4F-2BFDCA21D239}"/>
                </a:ext>
              </a:extLst>
            </p:cNvPr>
            <p:cNvSpPr>
              <a:spLocks/>
            </p:cNvSpPr>
            <p:nvPr/>
          </p:nvSpPr>
          <p:spPr bwMode="gray">
            <a:xfrm>
              <a:off x="6964484" y="3002836"/>
              <a:ext cx="279981" cy="293360"/>
            </a:xfrm>
            <a:custGeom>
              <a:avLst/>
              <a:gdLst>
                <a:gd name="T0" fmla="*/ 90 w 142"/>
                <a:gd name="T1" fmla="*/ 2 h 148"/>
                <a:gd name="T2" fmla="*/ 94 w 142"/>
                <a:gd name="T3" fmla="*/ 10 h 148"/>
                <a:gd name="T4" fmla="*/ 106 w 142"/>
                <a:gd name="T5" fmla="*/ 28 h 148"/>
                <a:gd name="T6" fmla="*/ 114 w 142"/>
                <a:gd name="T7" fmla="*/ 30 h 148"/>
                <a:gd name="T8" fmla="*/ 110 w 142"/>
                <a:gd name="T9" fmla="*/ 36 h 148"/>
                <a:gd name="T10" fmla="*/ 112 w 142"/>
                <a:gd name="T11" fmla="*/ 44 h 148"/>
                <a:gd name="T12" fmla="*/ 106 w 142"/>
                <a:gd name="T13" fmla="*/ 48 h 148"/>
                <a:gd name="T14" fmla="*/ 100 w 142"/>
                <a:gd name="T15" fmla="*/ 62 h 148"/>
                <a:gd name="T16" fmla="*/ 112 w 142"/>
                <a:gd name="T17" fmla="*/ 74 h 148"/>
                <a:gd name="T18" fmla="*/ 118 w 142"/>
                <a:gd name="T19" fmla="*/ 84 h 148"/>
                <a:gd name="T20" fmla="*/ 132 w 142"/>
                <a:gd name="T21" fmla="*/ 90 h 148"/>
                <a:gd name="T22" fmla="*/ 140 w 142"/>
                <a:gd name="T23" fmla="*/ 98 h 148"/>
                <a:gd name="T24" fmla="*/ 136 w 142"/>
                <a:gd name="T25" fmla="*/ 112 h 148"/>
                <a:gd name="T26" fmla="*/ 142 w 142"/>
                <a:gd name="T27" fmla="*/ 124 h 148"/>
                <a:gd name="T28" fmla="*/ 140 w 142"/>
                <a:gd name="T29" fmla="*/ 130 h 148"/>
                <a:gd name="T30" fmla="*/ 132 w 142"/>
                <a:gd name="T31" fmla="*/ 132 h 148"/>
                <a:gd name="T32" fmla="*/ 122 w 142"/>
                <a:gd name="T33" fmla="*/ 140 h 148"/>
                <a:gd name="T34" fmla="*/ 122 w 142"/>
                <a:gd name="T35" fmla="*/ 148 h 148"/>
                <a:gd name="T36" fmla="*/ 90 w 142"/>
                <a:gd name="T37" fmla="*/ 148 h 148"/>
                <a:gd name="T38" fmla="*/ 76 w 142"/>
                <a:gd name="T39" fmla="*/ 136 h 148"/>
                <a:gd name="T40" fmla="*/ 68 w 142"/>
                <a:gd name="T41" fmla="*/ 136 h 148"/>
                <a:gd name="T42" fmla="*/ 58 w 142"/>
                <a:gd name="T43" fmla="*/ 120 h 148"/>
                <a:gd name="T44" fmla="*/ 22 w 142"/>
                <a:gd name="T45" fmla="*/ 100 h 148"/>
                <a:gd name="T46" fmla="*/ 2 w 142"/>
                <a:gd name="T47" fmla="*/ 96 h 148"/>
                <a:gd name="T48" fmla="*/ 0 w 142"/>
                <a:gd name="T49" fmla="*/ 72 h 148"/>
                <a:gd name="T50" fmla="*/ 32 w 142"/>
                <a:gd name="T51" fmla="*/ 52 h 148"/>
                <a:gd name="T52" fmla="*/ 36 w 142"/>
                <a:gd name="T53" fmla="*/ 20 h 148"/>
                <a:gd name="T54" fmla="*/ 50 w 142"/>
                <a:gd name="T55" fmla="*/ 10 h 148"/>
                <a:gd name="T56" fmla="*/ 50 w 142"/>
                <a:gd name="T57" fmla="*/ 6 h 148"/>
                <a:gd name="T58" fmla="*/ 60 w 142"/>
                <a:gd name="T59" fmla="*/ 0 h 148"/>
                <a:gd name="T60" fmla="*/ 88 w 142"/>
                <a:gd name="T61" fmla="*/ 6 h 148"/>
                <a:gd name="T62" fmla="*/ 90 w 142"/>
                <a:gd name="T63"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6" name="Freeform 118">
              <a:extLst>
                <a:ext uri="{FF2B5EF4-FFF2-40B4-BE49-F238E27FC236}">
                  <a16:creationId xmlns:a16="http://schemas.microsoft.com/office/drawing/2014/main" id="{42C45BD7-814F-4870-A0F2-3C1D86DBD6F4}"/>
                </a:ext>
              </a:extLst>
            </p:cNvPr>
            <p:cNvSpPr>
              <a:spLocks/>
            </p:cNvSpPr>
            <p:nvPr/>
          </p:nvSpPr>
          <p:spPr bwMode="gray">
            <a:xfrm>
              <a:off x="7205029" y="3260517"/>
              <a:ext cx="55208" cy="55500"/>
            </a:xfrm>
            <a:custGeom>
              <a:avLst/>
              <a:gdLst>
                <a:gd name="T0" fmla="*/ 28 w 28"/>
                <a:gd name="T1" fmla="*/ 4 h 28"/>
                <a:gd name="T2" fmla="*/ 18 w 28"/>
                <a:gd name="T3" fmla="*/ 0 h 28"/>
                <a:gd name="T4" fmla="*/ 14 w 28"/>
                <a:gd name="T5" fmla="*/ 0 h 28"/>
                <a:gd name="T6" fmla="*/ 10 w 28"/>
                <a:gd name="T7" fmla="*/ 2 h 28"/>
                <a:gd name="T8" fmla="*/ 0 w 28"/>
                <a:gd name="T9" fmla="*/ 10 h 28"/>
                <a:gd name="T10" fmla="*/ 0 w 28"/>
                <a:gd name="T11" fmla="*/ 18 h 28"/>
                <a:gd name="T12" fmla="*/ 10 w 28"/>
                <a:gd name="T13" fmla="*/ 20 h 28"/>
                <a:gd name="T14" fmla="*/ 18 w 28"/>
                <a:gd name="T15" fmla="*/ 28 h 28"/>
                <a:gd name="T16" fmla="*/ 26 w 28"/>
                <a:gd name="T17" fmla="*/ 28 h 28"/>
                <a:gd name="T18" fmla="*/ 22 w 28"/>
                <a:gd name="T19" fmla="*/ 18 h 28"/>
                <a:gd name="T20" fmla="*/ 22 w 28"/>
                <a:gd name="T21" fmla="*/ 12 h 28"/>
                <a:gd name="T22" fmla="*/ 28 w 28"/>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7" name="Freeform 119">
              <a:extLst>
                <a:ext uri="{FF2B5EF4-FFF2-40B4-BE49-F238E27FC236}">
                  <a16:creationId xmlns:a16="http://schemas.microsoft.com/office/drawing/2014/main" id="{619CFC62-B30A-4638-A56A-6529EF87C1F7}"/>
                </a:ext>
              </a:extLst>
            </p:cNvPr>
            <p:cNvSpPr>
              <a:spLocks/>
            </p:cNvSpPr>
            <p:nvPr/>
          </p:nvSpPr>
          <p:spPr bwMode="gray">
            <a:xfrm>
              <a:off x="7343051" y="3407197"/>
              <a:ext cx="165623" cy="111001"/>
            </a:xfrm>
            <a:custGeom>
              <a:avLst/>
              <a:gdLst>
                <a:gd name="T0" fmla="*/ 0 w 84"/>
                <a:gd name="T1" fmla="*/ 24 h 56"/>
                <a:gd name="T2" fmla="*/ 8 w 84"/>
                <a:gd name="T3" fmla="*/ 34 h 56"/>
                <a:gd name="T4" fmla="*/ 22 w 84"/>
                <a:gd name="T5" fmla="*/ 50 h 56"/>
                <a:gd name="T6" fmla="*/ 48 w 84"/>
                <a:gd name="T7" fmla="*/ 56 h 56"/>
                <a:gd name="T8" fmla="*/ 66 w 84"/>
                <a:gd name="T9" fmla="*/ 56 h 56"/>
                <a:gd name="T10" fmla="*/ 84 w 84"/>
                <a:gd name="T11" fmla="*/ 24 h 56"/>
                <a:gd name="T12" fmla="*/ 82 w 84"/>
                <a:gd name="T13" fmla="*/ 10 h 56"/>
                <a:gd name="T14" fmla="*/ 80 w 84"/>
                <a:gd name="T15" fmla="*/ 2 h 56"/>
                <a:gd name="T16" fmla="*/ 76 w 84"/>
                <a:gd name="T17" fmla="*/ 0 h 56"/>
                <a:gd name="T18" fmla="*/ 68 w 84"/>
                <a:gd name="T19" fmla="*/ 10 h 56"/>
                <a:gd name="T20" fmla="*/ 58 w 84"/>
                <a:gd name="T21" fmla="*/ 18 h 56"/>
                <a:gd name="T22" fmla="*/ 50 w 84"/>
                <a:gd name="T23" fmla="*/ 28 h 56"/>
                <a:gd name="T24" fmla="*/ 42 w 84"/>
                <a:gd name="T25" fmla="*/ 30 h 56"/>
                <a:gd name="T26" fmla="*/ 32 w 84"/>
                <a:gd name="T27" fmla="*/ 26 h 56"/>
                <a:gd name="T28" fmla="*/ 26 w 84"/>
                <a:gd name="T29" fmla="*/ 30 h 56"/>
                <a:gd name="T30" fmla="*/ 22 w 84"/>
                <a:gd name="T31" fmla="*/ 32 h 56"/>
                <a:gd name="T32" fmla="*/ 14 w 84"/>
                <a:gd name="T33" fmla="*/ 30 h 56"/>
                <a:gd name="T34" fmla="*/ 8 w 84"/>
                <a:gd name="T35" fmla="*/ 24 h 56"/>
                <a:gd name="T36" fmla="*/ 4 w 84"/>
                <a:gd name="T37" fmla="*/ 20 h 56"/>
                <a:gd name="T38" fmla="*/ 0 w 84"/>
                <a:gd name="T39"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8" name="Freeform 120">
              <a:extLst>
                <a:ext uri="{FF2B5EF4-FFF2-40B4-BE49-F238E27FC236}">
                  <a16:creationId xmlns:a16="http://schemas.microsoft.com/office/drawing/2014/main" id="{EB9FB02B-C1A1-432C-BA0B-D9BEC087A0D1}"/>
                </a:ext>
              </a:extLst>
            </p:cNvPr>
            <p:cNvSpPr>
              <a:spLocks/>
            </p:cNvSpPr>
            <p:nvPr/>
          </p:nvSpPr>
          <p:spPr bwMode="gray">
            <a:xfrm>
              <a:off x="7370654" y="3454769"/>
              <a:ext cx="244490" cy="257680"/>
            </a:xfrm>
            <a:custGeom>
              <a:avLst/>
              <a:gdLst>
                <a:gd name="T0" fmla="*/ 52 w 124"/>
                <a:gd name="T1" fmla="*/ 30 h 130"/>
                <a:gd name="T2" fmla="*/ 70 w 124"/>
                <a:gd name="T3" fmla="*/ 0 h 130"/>
                <a:gd name="T4" fmla="*/ 82 w 124"/>
                <a:gd name="T5" fmla="*/ 8 h 130"/>
                <a:gd name="T6" fmla="*/ 90 w 124"/>
                <a:gd name="T7" fmla="*/ 14 h 130"/>
                <a:gd name="T8" fmla="*/ 102 w 124"/>
                <a:gd name="T9" fmla="*/ 16 h 130"/>
                <a:gd name="T10" fmla="*/ 124 w 124"/>
                <a:gd name="T11" fmla="*/ 36 h 130"/>
                <a:gd name="T12" fmla="*/ 116 w 124"/>
                <a:gd name="T13" fmla="*/ 50 h 130"/>
                <a:gd name="T14" fmla="*/ 104 w 124"/>
                <a:gd name="T15" fmla="*/ 64 h 130"/>
                <a:gd name="T16" fmla="*/ 98 w 124"/>
                <a:gd name="T17" fmla="*/ 66 h 130"/>
                <a:gd name="T18" fmla="*/ 86 w 124"/>
                <a:gd name="T19" fmla="*/ 70 h 130"/>
                <a:gd name="T20" fmla="*/ 88 w 124"/>
                <a:gd name="T21" fmla="*/ 80 h 130"/>
                <a:gd name="T22" fmla="*/ 90 w 124"/>
                <a:gd name="T23" fmla="*/ 90 h 130"/>
                <a:gd name="T24" fmla="*/ 80 w 124"/>
                <a:gd name="T25" fmla="*/ 92 h 130"/>
                <a:gd name="T26" fmla="*/ 72 w 124"/>
                <a:gd name="T27" fmla="*/ 98 h 130"/>
                <a:gd name="T28" fmla="*/ 68 w 124"/>
                <a:gd name="T29" fmla="*/ 104 h 130"/>
                <a:gd name="T30" fmla="*/ 68 w 124"/>
                <a:gd name="T31" fmla="*/ 110 h 130"/>
                <a:gd name="T32" fmla="*/ 54 w 124"/>
                <a:gd name="T33" fmla="*/ 112 h 130"/>
                <a:gd name="T34" fmla="*/ 52 w 124"/>
                <a:gd name="T35" fmla="*/ 118 h 130"/>
                <a:gd name="T36" fmla="*/ 46 w 124"/>
                <a:gd name="T37" fmla="*/ 128 h 130"/>
                <a:gd name="T38" fmla="*/ 26 w 124"/>
                <a:gd name="T39" fmla="*/ 126 h 130"/>
                <a:gd name="T40" fmla="*/ 16 w 124"/>
                <a:gd name="T41" fmla="*/ 130 h 130"/>
                <a:gd name="T42" fmla="*/ 0 w 124"/>
                <a:gd name="T43" fmla="*/ 94 h 130"/>
                <a:gd name="T44" fmla="*/ 12 w 124"/>
                <a:gd name="T45" fmla="*/ 84 h 130"/>
                <a:gd name="T46" fmla="*/ 48 w 124"/>
                <a:gd name="T47" fmla="*/ 72 h 130"/>
                <a:gd name="T48" fmla="*/ 56 w 124"/>
                <a:gd name="T49" fmla="*/ 54 h 130"/>
                <a:gd name="T50" fmla="*/ 56 w 124"/>
                <a:gd name="T51" fmla="*/ 40 h 130"/>
                <a:gd name="T52" fmla="*/ 52 w 124"/>
                <a:gd name="T53"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29" name="Freeform 121">
              <a:extLst>
                <a:ext uri="{FF2B5EF4-FFF2-40B4-BE49-F238E27FC236}">
                  <a16:creationId xmlns:a16="http://schemas.microsoft.com/office/drawing/2014/main" id="{75A1A17E-6BC6-4A24-8B5B-29D7590C539F}"/>
                </a:ext>
              </a:extLst>
            </p:cNvPr>
            <p:cNvSpPr>
              <a:spLocks/>
            </p:cNvSpPr>
            <p:nvPr/>
          </p:nvSpPr>
          <p:spPr bwMode="gray">
            <a:xfrm>
              <a:off x="7082784" y="3641090"/>
              <a:ext cx="319415" cy="198216"/>
            </a:xfrm>
            <a:custGeom>
              <a:avLst/>
              <a:gdLst>
                <a:gd name="T0" fmla="*/ 50 w 162"/>
                <a:gd name="T1" fmla="*/ 86 h 100"/>
                <a:gd name="T2" fmla="*/ 42 w 162"/>
                <a:gd name="T3" fmla="*/ 92 h 100"/>
                <a:gd name="T4" fmla="*/ 36 w 162"/>
                <a:gd name="T5" fmla="*/ 100 h 100"/>
                <a:gd name="T6" fmla="*/ 16 w 162"/>
                <a:gd name="T7" fmla="*/ 100 h 100"/>
                <a:gd name="T8" fmla="*/ 8 w 162"/>
                <a:gd name="T9" fmla="*/ 96 h 100"/>
                <a:gd name="T10" fmla="*/ 0 w 162"/>
                <a:gd name="T11" fmla="*/ 66 h 100"/>
                <a:gd name="T12" fmla="*/ 0 w 162"/>
                <a:gd name="T13" fmla="*/ 42 h 100"/>
                <a:gd name="T14" fmla="*/ 8 w 162"/>
                <a:gd name="T15" fmla="*/ 24 h 100"/>
                <a:gd name="T16" fmla="*/ 42 w 162"/>
                <a:gd name="T17" fmla="*/ 22 h 100"/>
                <a:gd name="T18" fmla="*/ 72 w 162"/>
                <a:gd name="T19" fmla="*/ 28 h 100"/>
                <a:gd name="T20" fmla="*/ 98 w 162"/>
                <a:gd name="T21" fmla="*/ 4 h 100"/>
                <a:gd name="T22" fmla="*/ 128 w 162"/>
                <a:gd name="T23" fmla="*/ 0 h 100"/>
                <a:gd name="T24" fmla="*/ 146 w 162"/>
                <a:gd name="T25" fmla="*/ 0 h 100"/>
                <a:gd name="T26" fmla="*/ 162 w 162"/>
                <a:gd name="T27" fmla="*/ 36 h 100"/>
                <a:gd name="T28" fmla="*/ 150 w 162"/>
                <a:gd name="T29" fmla="*/ 42 h 100"/>
                <a:gd name="T30" fmla="*/ 142 w 162"/>
                <a:gd name="T31" fmla="*/ 48 h 100"/>
                <a:gd name="T32" fmla="*/ 142 w 162"/>
                <a:gd name="T33" fmla="*/ 56 h 100"/>
                <a:gd name="T34" fmla="*/ 136 w 162"/>
                <a:gd name="T35" fmla="*/ 60 h 100"/>
                <a:gd name="T36" fmla="*/ 114 w 162"/>
                <a:gd name="T37" fmla="*/ 66 h 100"/>
                <a:gd name="T38" fmla="*/ 104 w 162"/>
                <a:gd name="T39" fmla="*/ 68 h 100"/>
                <a:gd name="T40" fmla="*/ 96 w 162"/>
                <a:gd name="T41" fmla="*/ 80 h 100"/>
                <a:gd name="T42" fmla="*/ 78 w 162"/>
                <a:gd name="T43" fmla="*/ 78 h 100"/>
                <a:gd name="T44" fmla="*/ 70 w 162"/>
                <a:gd name="T45" fmla="*/ 88 h 100"/>
                <a:gd name="T46" fmla="*/ 56 w 162"/>
                <a:gd name="T47" fmla="*/ 88 h 100"/>
                <a:gd name="T48" fmla="*/ 50 w 162"/>
                <a:gd name="T49"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30" name="Freeform 122">
              <a:extLst>
                <a:ext uri="{FF2B5EF4-FFF2-40B4-BE49-F238E27FC236}">
                  <a16:creationId xmlns:a16="http://schemas.microsoft.com/office/drawing/2014/main" id="{8B3FA341-616A-4190-B17E-C4992893C78F}"/>
                </a:ext>
              </a:extLst>
            </p:cNvPr>
            <p:cNvSpPr>
              <a:spLocks/>
            </p:cNvSpPr>
            <p:nvPr/>
          </p:nvSpPr>
          <p:spPr bwMode="gray">
            <a:xfrm>
              <a:off x="7122218" y="2919586"/>
              <a:ext cx="603340" cy="511396"/>
            </a:xfrm>
            <a:custGeom>
              <a:avLst/>
              <a:gdLst>
                <a:gd name="T0" fmla="*/ 80 w 306"/>
                <a:gd name="T1" fmla="*/ 38 h 258"/>
                <a:gd name="T2" fmla="*/ 112 w 306"/>
                <a:gd name="T3" fmla="*/ 56 h 258"/>
                <a:gd name="T4" fmla="*/ 156 w 306"/>
                <a:gd name="T5" fmla="*/ 48 h 258"/>
                <a:gd name="T6" fmla="*/ 204 w 306"/>
                <a:gd name="T7" fmla="*/ 28 h 258"/>
                <a:gd name="T8" fmla="*/ 256 w 306"/>
                <a:gd name="T9" fmla="*/ 52 h 258"/>
                <a:gd name="T10" fmla="*/ 274 w 306"/>
                <a:gd name="T11" fmla="*/ 78 h 258"/>
                <a:gd name="T12" fmla="*/ 262 w 306"/>
                <a:gd name="T13" fmla="*/ 126 h 258"/>
                <a:gd name="T14" fmla="*/ 282 w 306"/>
                <a:gd name="T15" fmla="*/ 150 h 258"/>
                <a:gd name="T16" fmla="*/ 266 w 306"/>
                <a:gd name="T17" fmla="*/ 176 h 258"/>
                <a:gd name="T18" fmla="*/ 286 w 306"/>
                <a:gd name="T19" fmla="*/ 202 h 258"/>
                <a:gd name="T20" fmla="*/ 298 w 306"/>
                <a:gd name="T21" fmla="*/ 224 h 258"/>
                <a:gd name="T22" fmla="*/ 306 w 306"/>
                <a:gd name="T23" fmla="*/ 232 h 258"/>
                <a:gd name="T24" fmla="*/ 278 w 306"/>
                <a:gd name="T25" fmla="*/ 242 h 258"/>
                <a:gd name="T26" fmla="*/ 236 w 306"/>
                <a:gd name="T27" fmla="*/ 254 h 258"/>
                <a:gd name="T28" fmla="*/ 206 w 306"/>
                <a:gd name="T29" fmla="*/ 230 h 258"/>
                <a:gd name="T30" fmla="*/ 188 w 306"/>
                <a:gd name="T31" fmla="*/ 224 h 258"/>
                <a:gd name="T32" fmla="*/ 164 w 306"/>
                <a:gd name="T33" fmla="*/ 234 h 258"/>
                <a:gd name="T34" fmla="*/ 118 w 306"/>
                <a:gd name="T35" fmla="*/ 206 h 258"/>
                <a:gd name="T36" fmla="*/ 98 w 306"/>
                <a:gd name="T37" fmla="*/ 176 h 258"/>
                <a:gd name="T38" fmla="*/ 70 w 306"/>
                <a:gd name="T39" fmla="*/ 176 h 258"/>
                <a:gd name="T40" fmla="*/ 62 w 306"/>
                <a:gd name="T41" fmla="*/ 166 h 258"/>
                <a:gd name="T42" fmla="*/ 60 w 306"/>
                <a:gd name="T43" fmla="*/ 140 h 258"/>
                <a:gd name="T44" fmla="*/ 38 w 306"/>
                <a:gd name="T45" fmla="*/ 126 h 258"/>
                <a:gd name="T46" fmla="*/ 26 w 306"/>
                <a:gd name="T47" fmla="*/ 90 h 258"/>
                <a:gd name="T48" fmla="*/ 30 w 306"/>
                <a:gd name="T49" fmla="*/ 78 h 258"/>
                <a:gd name="T50" fmla="*/ 26 w 306"/>
                <a:gd name="T51" fmla="*/ 70 h 258"/>
                <a:gd name="T52" fmla="*/ 10 w 306"/>
                <a:gd name="T53" fmla="*/ 44 h 258"/>
                <a:gd name="T54" fmla="*/ 4 w 306"/>
                <a:gd name="T55" fmla="*/ 24 h 258"/>
                <a:gd name="T56" fmla="*/ 0 w 306"/>
                <a:gd name="T57" fmla="*/ 8 h 258"/>
                <a:gd name="T58" fmla="*/ 10 w 306"/>
                <a:gd name="T59" fmla="*/ 2 h 258"/>
                <a:gd name="T60" fmla="*/ 32 w 306"/>
                <a:gd name="T61" fmla="*/ 18 h 258"/>
                <a:gd name="T62" fmla="*/ 42 w 306"/>
                <a:gd name="T63" fmla="*/ 14 h 258"/>
                <a:gd name="T64" fmla="*/ 60 w 306"/>
                <a:gd name="T65" fmla="*/ 0 h 258"/>
                <a:gd name="T66" fmla="*/ 64 w 306"/>
                <a:gd name="T67" fmla="*/ 10 h 258"/>
                <a:gd name="T68" fmla="*/ 62 w 306"/>
                <a:gd name="T69" fmla="*/ 18 h 258"/>
                <a:gd name="T70" fmla="*/ 76 w 306"/>
                <a:gd name="T71" fmla="*/ 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31" name="Freeform 123">
              <a:extLst>
                <a:ext uri="{FF2B5EF4-FFF2-40B4-BE49-F238E27FC236}">
                  <a16:creationId xmlns:a16="http://schemas.microsoft.com/office/drawing/2014/main" id="{7579E5C7-D843-495F-90C0-8171E24B5C14}"/>
                </a:ext>
              </a:extLst>
            </p:cNvPr>
            <p:cNvSpPr>
              <a:spLocks/>
            </p:cNvSpPr>
            <p:nvPr/>
          </p:nvSpPr>
          <p:spPr bwMode="gray">
            <a:xfrm>
              <a:off x="7638803" y="2963192"/>
              <a:ext cx="445603" cy="321109"/>
            </a:xfrm>
            <a:custGeom>
              <a:avLst/>
              <a:gdLst>
                <a:gd name="T0" fmla="*/ 12 w 226"/>
                <a:gd name="T1" fmla="*/ 56 h 162"/>
                <a:gd name="T2" fmla="*/ 24 w 226"/>
                <a:gd name="T3" fmla="*/ 56 h 162"/>
                <a:gd name="T4" fmla="*/ 34 w 226"/>
                <a:gd name="T5" fmla="*/ 60 h 162"/>
                <a:gd name="T6" fmla="*/ 44 w 226"/>
                <a:gd name="T7" fmla="*/ 48 h 162"/>
                <a:gd name="T8" fmla="*/ 56 w 226"/>
                <a:gd name="T9" fmla="*/ 44 h 162"/>
                <a:gd name="T10" fmla="*/ 68 w 226"/>
                <a:gd name="T11" fmla="*/ 26 h 162"/>
                <a:gd name="T12" fmla="*/ 84 w 226"/>
                <a:gd name="T13" fmla="*/ 20 h 162"/>
                <a:gd name="T14" fmla="*/ 96 w 226"/>
                <a:gd name="T15" fmla="*/ 20 h 162"/>
                <a:gd name="T16" fmla="*/ 116 w 226"/>
                <a:gd name="T17" fmla="*/ 26 h 162"/>
                <a:gd name="T18" fmla="*/ 126 w 226"/>
                <a:gd name="T19" fmla="*/ 30 h 162"/>
                <a:gd name="T20" fmla="*/ 146 w 226"/>
                <a:gd name="T21" fmla="*/ 18 h 162"/>
                <a:gd name="T22" fmla="*/ 154 w 226"/>
                <a:gd name="T23" fmla="*/ 16 h 162"/>
                <a:gd name="T24" fmla="*/ 164 w 226"/>
                <a:gd name="T25" fmla="*/ 0 h 162"/>
                <a:gd name="T26" fmla="*/ 172 w 226"/>
                <a:gd name="T27" fmla="*/ 6 h 162"/>
                <a:gd name="T28" fmla="*/ 174 w 226"/>
                <a:gd name="T29" fmla="*/ 18 h 162"/>
                <a:gd name="T30" fmla="*/ 172 w 226"/>
                <a:gd name="T31" fmla="*/ 26 h 162"/>
                <a:gd name="T32" fmla="*/ 172 w 226"/>
                <a:gd name="T33" fmla="*/ 32 h 162"/>
                <a:gd name="T34" fmla="*/ 182 w 226"/>
                <a:gd name="T35" fmla="*/ 30 h 162"/>
                <a:gd name="T36" fmla="*/ 190 w 226"/>
                <a:gd name="T37" fmla="*/ 26 h 162"/>
                <a:gd name="T38" fmla="*/ 198 w 226"/>
                <a:gd name="T39" fmla="*/ 20 h 162"/>
                <a:gd name="T40" fmla="*/ 226 w 226"/>
                <a:gd name="T41" fmla="*/ 20 h 162"/>
                <a:gd name="T42" fmla="*/ 226 w 226"/>
                <a:gd name="T43" fmla="*/ 28 h 162"/>
                <a:gd name="T44" fmla="*/ 214 w 226"/>
                <a:gd name="T45" fmla="*/ 30 h 162"/>
                <a:gd name="T46" fmla="*/ 198 w 226"/>
                <a:gd name="T47" fmla="*/ 30 h 162"/>
                <a:gd name="T48" fmla="*/ 190 w 226"/>
                <a:gd name="T49" fmla="*/ 30 h 162"/>
                <a:gd name="T50" fmla="*/ 186 w 226"/>
                <a:gd name="T51" fmla="*/ 32 h 162"/>
                <a:gd name="T52" fmla="*/ 174 w 226"/>
                <a:gd name="T53" fmla="*/ 40 h 162"/>
                <a:gd name="T54" fmla="*/ 168 w 226"/>
                <a:gd name="T55" fmla="*/ 46 h 162"/>
                <a:gd name="T56" fmla="*/ 172 w 226"/>
                <a:gd name="T57" fmla="*/ 52 h 162"/>
                <a:gd name="T58" fmla="*/ 174 w 226"/>
                <a:gd name="T59" fmla="*/ 58 h 162"/>
                <a:gd name="T60" fmla="*/ 172 w 226"/>
                <a:gd name="T61" fmla="*/ 68 h 162"/>
                <a:gd name="T62" fmla="*/ 168 w 226"/>
                <a:gd name="T63" fmla="*/ 78 h 162"/>
                <a:gd name="T64" fmla="*/ 152 w 226"/>
                <a:gd name="T65" fmla="*/ 84 h 162"/>
                <a:gd name="T66" fmla="*/ 148 w 226"/>
                <a:gd name="T67" fmla="*/ 96 h 162"/>
                <a:gd name="T68" fmla="*/ 142 w 226"/>
                <a:gd name="T69" fmla="*/ 100 h 162"/>
                <a:gd name="T70" fmla="*/ 138 w 226"/>
                <a:gd name="T71" fmla="*/ 110 h 162"/>
                <a:gd name="T72" fmla="*/ 138 w 226"/>
                <a:gd name="T73" fmla="*/ 124 h 162"/>
                <a:gd name="T74" fmla="*/ 114 w 226"/>
                <a:gd name="T75" fmla="*/ 124 h 162"/>
                <a:gd name="T76" fmla="*/ 110 w 226"/>
                <a:gd name="T77" fmla="*/ 132 h 162"/>
                <a:gd name="T78" fmla="*/ 94 w 226"/>
                <a:gd name="T79" fmla="*/ 132 h 162"/>
                <a:gd name="T80" fmla="*/ 90 w 226"/>
                <a:gd name="T81" fmla="*/ 138 h 162"/>
                <a:gd name="T82" fmla="*/ 88 w 226"/>
                <a:gd name="T83" fmla="*/ 156 h 162"/>
                <a:gd name="T84" fmla="*/ 78 w 226"/>
                <a:gd name="T85" fmla="*/ 158 h 162"/>
                <a:gd name="T86" fmla="*/ 42 w 226"/>
                <a:gd name="T87" fmla="*/ 162 h 162"/>
                <a:gd name="T88" fmla="*/ 24 w 226"/>
                <a:gd name="T89" fmla="*/ 162 h 162"/>
                <a:gd name="T90" fmla="*/ 18 w 226"/>
                <a:gd name="T91" fmla="*/ 156 h 162"/>
                <a:gd name="T92" fmla="*/ 8 w 226"/>
                <a:gd name="T93" fmla="*/ 160 h 162"/>
                <a:gd name="T94" fmla="*/ 4 w 226"/>
                <a:gd name="T95" fmla="*/ 154 h 162"/>
                <a:gd name="T96" fmla="*/ 18 w 226"/>
                <a:gd name="T97" fmla="*/ 140 h 162"/>
                <a:gd name="T98" fmla="*/ 20 w 226"/>
                <a:gd name="T99" fmla="*/ 128 h 162"/>
                <a:gd name="T100" fmla="*/ 6 w 226"/>
                <a:gd name="T101" fmla="*/ 128 h 162"/>
                <a:gd name="T102" fmla="*/ 4 w 226"/>
                <a:gd name="T103" fmla="*/ 114 h 162"/>
                <a:gd name="T104" fmla="*/ 0 w 226"/>
                <a:gd name="T105" fmla="*/ 104 h 162"/>
                <a:gd name="T106" fmla="*/ 2 w 226"/>
                <a:gd name="T107" fmla="*/ 76 h 162"/>
                <a:gd name="T108" fmla="*/ 12 w 226"/>
                <a:gd name="T109" fmla="*/ 5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32" name="Freeform 125">
              <a:extLst>
                <a:ext uri="{FF2B5EF4-FFF2-40B4-BE49-F238E27FC236}">
                  <a16:creationId xmlns:a16="http://schemas.microsoft.com/office/drawing/2014/main" id="{78A802F7-29D3-4021-A904-DA532A453E08}"/>
                </a:ext>
              </a:extLst>
            </p:cNvPr>
            <p:cNvSpPr>
              <a:spLocks/>
            </p:cNvSpPr>
            <p:nvPr/>
          </p:nvSpPr>
          <p:spPr bwMode="gray">
            <a:xfrm>
              <a:off x="6834351" y="3145550"/>
              <a:ext cx="134076" cy="150644"/>
            </a:xfrm>
            <a:custGeom>
              <a:avLst/>
              <a:gdLst>
                <a:gd name="T0" fmla="*/ 66 w 68"/>
                <a:gd name="T1" fmla="*/ 0 h 76"/>
                <a:gd name="T2" fmla="*/ 68 w 68"/>
                <a:gd name="T3" fmla="*/ 24 h 76"/>
                <a:gd name="T4" fmla="*/ 66 w 68"/>
                <a:gd name="T5" fmla="*/ 30 h 76"/>
                <a:gd name="T6" fmla="*/ 38 w 68"/>
                <a:gd name="T7" fmla="*/ 34 h 76"/>
                <a:gd name="T8" fmla="*/ 50 w 68"/>
                <a:gd name="T9" fmla="*/ 50 h 76"/>
                <a:gd name="T10" fmla="*/ 44 w 68"/>
                <a:gd name="T11" fmla="*/ 56 h 76"/>
                <a:gd name="T12" fmla="*/ 42 w 68"/>
                <a:gd name="T13" fmla="*/ 62 h 76"/>
                <a:gd name="T14" fmla="*/ 30 w 68"/>
                <a:gd name="T15" fmla="*/ 64 h 76"/>
                <a:gd name="T16" fmla="*/ 24 w 68"/>
                <a:gd name="T17" fmla="*/ 72 h 76"/>
                <a:gd name="T18" fmla="*/ 20 w 68"/>
                <a:gd name="T19" fmla="*/ 76 h 76"/>
                <a:gd name="T20" fmla="*/ 0 w 68"/>
                <a:gd name="T21" fmla="*/ 70 h 76"/>
                <a:gd name="T22" fmla="*/ 6 w 68"/>
                <a:gd name="T23" fmla="*/ 58 h 76"/>
                <a:gd name="T24" fmla="*/ 8 w 68"/>
                <a:gd name="T25" fmla="*/ 48 h 76"/>
                <a:gd name="T26" fmla="*/ 8 w 68"/>
                <a:gd name="T27" fmla="*/ 36 h 76"/>
                <a:gd name="T28" fmla="*/ 10 w 68"/>
                <a:gd name="T29" fmla="*/ 28 h 76"/>
                <a:gd name="T30" fmla="*/ 10 w 68"/>
                <a:gd name="T31" fmla="*/ 20 h 76"/>
                <a:gd name="T32" fmla="*/ 12 w 68"/>
                <a:gd name="T33" fmla="*/ 14 h 76"/>
                <a:gd name="T34" fmla="*/ 16 w 68"/>
                <a:gd name="T35" fmla="*/ 16 h 76"/>
                <a:gd name="T36" fmla="*/ 20 w 68"/>
                <a:gd name="T37" fmla="*/ 16 h 76"/>
                <a:gd name="T38" fmla="*/ 28 w 68"/>
                <a:gd name="T39" fmla="*/ 20 h 76"/>
                <a:gd name="T40" fmla="*/ 36 w 68"/>
                <a:gd name="T41" fmla="*/ 18 h 76"/>
                <a:gd name="T42" fmla="*/ 66 w 68"/>
                <a:gd name="T4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33" name="Freeform 126">
              <a:extLst>
                <a:ext uri="{FF2B5EF4-FFF2-40B4-BE49-F238E27FC236}">
                  <a16:creationId xmlns:a16="http://schemas.microsoft.com/office/drawing/2014/main" id="{7316EECA-C181-4A7F-AF0E-B403EF97BFCC}"/>
                </a:ext>
              </a:extLst>
            </p:cNvPr>
            <p:cNvSpPr>
              <a:spLocks/>
            </p:cNvSpPr>
            <p:nvPr/>
          </p:nvSpPr>
          <p:spPr bwMode="gray">
            <a:xfrm>
              <a:off x="6830409" y="3193122"/>
              <a:ext cx="650660" cy="531218"/>
            </a:xfrm>
            <a:custGeom>
              <a:avLst/>
              <a:gdLst>
                <a:gd name="T0" fmla="*/ 0 w 330"/>
                <a:gd name="T1" fmla="*/ 68 h 268"/>
                <a:gd name="T2" fmla="*/ 4 w 330"/>
                <a:gd name="T3" fmla="*/ 46 h 268"/>
                <a:gd name="T4" fmla="*/ 22 w 330"/>
                <a:gd name="T5" fmla="*/ 52 h 268"/>
                <a:gd name="T6" fmla="*/ 26 w 330"/>
                <a:gd name="T7" fmla="*/ 48 h 268"/>
                <a:gd name="T8" fmla="*/ 32 w 330"/>
                <a:gd name="T9" fmla="*/ 40 h 268"/>
                <a:gd name="T10" fmla="*/ 44 w 330"/>
                <a:gd name="T11" fmla="*/ 38 h 268"/>
                <a:gd name="T12" fmla="*/ 46 w 330"/>
                <a:gd name="T13" fmla="*/ 32 h 268"/>
                <a:gd name="T14" fmla="*/ 52 w 330"/>
                <a:gd name="T15" fmla="*/ 26 h 268"/>
                <a:gd name="T16" fmla="*/ 40 w 330"/>
                <a:gd name="T17" fmla="*/ 10 h 268"/>
                <a:gd name="T18" fmla="*/ 68 w 330"/>
                <a:gd name="T19" fmla="*/ 6 h 268"/>
                <a:gd name="T20" fmla="*/ 70 w 330"/>
                <a:gd name="T21" fmla="*/ 0 h 268"/>
                <a:gd name="T22" fmla="*/ 90 w 330"/>
                <a:gd name="T23" fmla="*/ 4 h 268"/>
                <a:gd name="T24" fmla="*/ 126 w 330"/>
                <a:gd name="T25" fmla="*/ 24 h 268"/>
                <a:gd name="T26" fmla="*/ 134 w 330"/>
                <a:gd name="T27" fmla="*/ 36 h 268"/>
                <a:gd name="T28" fmla="*/ 136 w 330"/>
                <a:gd name="T29" fmla="*/ 40 h 268"/>
                <a:gd name="T30" fmla="*/ 144 w 330"/>
                <a:gd name="T31" fmla="*/ 42 h 268"/>
                <a:gd name="T32" fmla="*/ 158 w 330"/>
                <a:gd name="T33" fmla="*/ 52 h 268"/>
                <a:gd name="T34" fmla="*/ 174 w 330"/>
                <a:gd name="T35" fmla="*/ 52 h 268"/>
                <a:gd name="T36" fmla="*/ 190 w 330"/>
                <a:gd name="T37" fmla="*/ 52 h 268"/>
                <a:gd name="T38" fmla="*/ 200 w 330"/>
                <a:gd name="T39" fmla="*/ 54 h 268"/>
                <a:gd name="T40" fmla="*/ 208 w 330"/>
                <a:gd name="T41" fmla="*/ 62 h 268"/>
                <a:gd name="T42" fmla="*/ 216 w 330"/>
                <a:gd name="T43" fmla="*/ 62 h 268"/>
                <a:gd name="T44" fmla="*/ 226 w 330"/>
                <a:gd name="T45" fmla="*/ 82 h 268"/>
                <a:gd name="T46" fmla="*/ 234 w 330"/>
                <a:gd name="T47" fmla="*/ 88 h 268"/>
                <a:gd name="T48" fmla="*/ 242 w 330"/>
                <a:gd name="T49" fmla="*/ 96 h 268"/>
                <a:gd name="T50" fmla="*/ 244 w 330"/>
                <a:gd name="T51" fmla="*/ 110 h 268"/>
                <a:gd name="T52" fmla="*/ 248 w 330"/>
                <a:gd name="T53" fmla="*/ 118 h 268"/>
                <a:gd name="T54" fmla="*/ 256 w 330"/>
                <a:gd name="T55" fmla="*/ 128 h 268"/>
                <a:gd name="T56" fmla="*/ 260 w 330"/>
                <a:gd name="T57" fmla="*/ 132 h 268"/>
                <a:gd name="T58" fmla="*/ 282 w 330"/>
                <a:gd name="T59" fmla="*/ 158 h 268"/>
                <a:gd name="T60" fmla="*/ 290 w 330"/>
                <a:gd name="T61" fmla="*/ 160 h 268"/>
                <a:gd name="T62" fmla="*/ 302 w 330"/>
                <a:gd name="T63" fmla="*/ 164 h 268"/>
                <a:gd name="T64" fmla="*/ 308 w 330"/>
                <a:gd name="T65" fmla="*/ 166 h 268"/>
                <a:gd name="T66" fmla="*/ 326 w 330"/>
                <a:gd name="T67" fmla="*/ 164 h 268"/>
                <a:gd name="T68" fmla="*/ 330 w 330"/>
                <a:gd name="T69" fmla="*/ 172 h 268"/>
                <a:gd name="T70" fmla="*/ 330 w 330"/>
                <a:gd name="T71" fmla="*/ 186 h 268"/>
                <a:gd name="T72" fmla="*/ 322 w 330"/>
                <a:gd name="T73" fmla="*/ 204 h 268"/>
                <a:gd name="T74" fmla="*/ 306 w 330"/>
                <a:gd name="T75" fmla="*/ 208 h 268"/>
                <a:gd name="T76" fmla="*/ 290 w 330"/>
                <a:gd name="T77" fmla="*/ 216 h 268"/>
                <a:gd name="T78" fmla="*/ 274 w 330"/>
                <a:gd name="T79" fmla="*/ 226 h 268"/>
                <a:gd name="T80" fmla="*/ 258 w 330"/>
                <a:gd name="T81" fmla="*/ 224 h 268"/>
                <a:gd name="T82" fmla="*/ 226 w 330"/>
                <a:gd name="T83" fmla="*/ 230 h 268"/>
                <a:gd name="T84" fmla="*/ 200 w 330"/>
                <a:gd name="T85" fmla="*/ 254 h 268"/>
                <a:gd name="T86" fmla="*/ 170 w 330"/>
                <a:gd name="T87" fmla="*/ 248 h 268"/>
                <a:gd name="T88" fmla="*/ 136 w 330"/>
                <a:gd name="T89" fmla="*/ 250 h 268"/>
                <a:gd name="T90" fmla="*/ 128 w 330"/>
                <a:gd name="T91" fmla="*/ 268 h 268"/>
                <a:gd name="T92" fmla="*/ 120 w 330"/>
                <a:gd name="T93" fmla="*/ 250 h 268"/>
                <a:gd name="T94" fmla="*/ 106 w 330"/>
                <a:gd name="T95" fmla="*/ 232 h 268"/>
                <a:gd name="T96" fmla="*/ 96 w 330"/>
                <a:gd name="T97" fmla="*/ 212 h 268"/>
                <a:gd name="T98" fmla="*/ 88 w 330"/>
                <a:gd name="T99" fmla="*/ 202 h 268"/>
                <a:gd name="T100" fmla="*/ 76 w 330"/>
                <a:gd name="T101" fmla="*/ 200 h 268"/>
                <a:gd name="T102" fmla="*/ 68 w 330"/>
                <a:gd name="T103" fmla="*/ 184 h 268"/>
                <a:gd name="T104" fmla="*/ 68 w 330"/>
                <a:gd name="T105" fmla="*/ 160 h 268"/>
                <a:gd name="T106" fmla="*/ 56 w 330"/>
                <a:gd name="T107" fmla="*/ 142 h 268"/>
                <a:gd name="T108" fmla="*/ 42 w 330"/>
                <a:gd name="T109" fmla="*/ 136 h 268"/>
                <a:gd name="T110" fmla="*/ 38 w 330"/>
                <a:gd name="T111" fmla="*/ 126 h 268"/>
                <a:gd name="T112" fmla="*/ 38 w 330"/>
                <a:gd name="T113" fmla="*/ 114 h 268"/>
                <a:gd name="T114" fmla="*/ 18 w 330"/>
                <a:gd name="T115" fmla="*/ 90 h 268"/>
                <a:gd name="T116" fmla="*/ 8 w 330"/>
                <a:gd name="T117" fmla="*/ 70 h 268"/>
                <a:gd name="T118" fmla="*/ 0 w 330"/>
                <a:gd name="T119" fmla="*/ 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34" name="Freeform 127">
              <a:extLst>
                <a:ext uri="{FF2B5EF4-FFF2-40B4-BE49-F238E27FC236}">
                  <a16:creationId xmlns:a16="http://schemas.microsoft.com/office/drawing/2014/main" id="{FDB607A6-8958-4F29-8D04-2574ABB97934}"/>
                </a:ext>
              </a:extLst>
            </p:cNvPr>
            <p:cNvSpPr>
              <a:spLocks/>
            </p:cNvSpPr>
            <p:nvPr/>
          </p:nvSpPr>
          <p:spPr bwMode="gray">
            <a:xfrm>
              <a:off x="6838296" y="3185195"/>
              <a:ext cx="15774" cy="31714"/>
            </a:xfrm>
            <a:custGeom>
              <a:avLst/>
              <a:gdLst>
                <a:gd name="T0" fmla="*/ 8 w 8"/>
                <a:gd name="T1" fmla="*/ 0 h 16"/>
                <a:gd name="T2" fmla="*/ 2 w 8"/>
                <a:gd name="T3" fmla="*/ 0 h 16"/>
                <a:gd name="T4" fmla="*/ 0 w 8"/>
                <a:gd name="T5" fmla="*/ 4 h 16"/>
                <a:gd name="T6" fmla="*/ 0 w 8"/>
                <a:gd name="T7" fmla="*/ 10 h 16"/>
                <a:gd name="T8" fmla="*/ 2 w 8"/>
                <a:gd name="T9" fmla="*/ 16 h 16"/>
                <a:gd name="T10" fmla="*/ 6 w 8"/>
                <a:gd name="T11" fmla="*/ 16 h 16"/>
                <a:gd name="T12" fmla="*/ 8 w 8"/>
                <a:gd name="T13" fmla="*/ 8 h 16"/>
                <a:gd name="T14" fmla="*/ 8 w 8"/>
                <a:gd name="T15" fmla="*/ 2 h 16"/>
                <a:gd name="T16" fmla="*/ 8 w 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35" name="Freeform 128">
              <a:extLst>
                <a:ext uri="{FF2B5EF4-FFF2-40B4-BE49-F238E27FC236}">
                  <a16:creationId xmlns:a16="http://schemas.microsoft.com/office/drawing/2014/main" id="{B8353495-181E-4C4F-82A6-61DC67866717}"/>
                </a:ext>
              </a:extLst>
            </p:cNvPr>
            <p:cNvSpPr>
              <a:spLocks/>
            </p:cNvSpPr>
            <p:nvPr/>
          </p:nvSpPr>
          <p:spPr bwMode="gray">
            <a:xfrm>
              <a:off x="7335163" y="3403229"/>
              <a:ext cx="19716" cy="51536"/>
            </a:xfrm>
            <a:custGeom>
              <a:avLst/>
              <a:gdLst>
                <a:gd name="T0" fmla="*/ 0 w 10"/>
                <a:gd name="T1" fmla="*/ 22 h 26"/>
                <a:gd name="T2" fmla="*/ 0 w 10"/>
                <a:gd name="T3" fmla="*/ 10 h 26"/>
                <a:gd name="T4" fmla="*/ 4 w 10"/>
                <a:gd name="T5" fmla="*/ 0 h 26"/>
                <a:gd name="T6" fmla="*/ 8 w 10"/>
                <a:gd name="T7" fmla="*/ 0 h 26"/>
                <a:gd name="T8" fmla="*/ 10 w 10"/>
                <a:gd name="T9" fmla="*/ 8 h 26"/>
                <a:gd name="T10" fmla="*/ 10 w 10"/>
                <a:gd name="T11" fmla="*/ 14 h 26"/>
                <a:gd name="T12" fmla="*/ 8 w 10"/>
                <a:gd name="T13" fmla="*/ 22 h 26"/>
                <a:gd name="T14" fmla="*/ 4 w 10"/>
                <a:gd name="T15" fmla="*/ 26 h 26"/>
                <a:gd name="T16" fmla="*/ 0 w 10"/>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936" name="Freeform 129">
              <a:extLst>
                <a:ext uri="{FF2B5EF4-FFF2-40B4-BE49-F238E27FC236}">
                  <a16:creationId xmlns:a16="http://schemas.microsoft.com/office/drawing/2014/main" id="{F31F9323-A812-4616-80C9-47C07A21D7C0}"/>
                </a:ext>
              </a:extLst>
            </p:cNvPr>
            <p:cNvSpPr>
              <a:spLocks/>
            </p:cNvSpPr>
            <p:nvPr/>
          </p:nvSpPr>
          <p:spPr bwMode="gray">
            <a:xfrm>
              <a:off x="7319389" y="3387374"/>
              <a:ext cx="15774" cy="23786"/>
            </a:xfrm>
            <a:custGeom>
              <a:avLst/>
              <a:gdLst>
                <a:gd name="T0" fmla="*/ 0 w 8"/>
                <a:gd name="T1" fmla="*/ 0 h 12"/>
                <a:gd name="T2" fmla="*/ 8 w 8"/>
                <a:gd name="T3" fmla="*/ 2 h 12"/>
                <a:gd name="T4" fmla="*/ 4 w 8"/>
                <a:gd name="T5" fmla="*/ 12 h 12"/>
                <a:gd name="T6" fmla="*/ 0 w 8"/>
                <a:gd name="T7" fmla="*/ 0 h 12"/>
              </a:gdLst>
              <a:ahLst/>
              <a:cxnLst>
                <a:cxn ang="0">
                  <a:pos x="T0" y="T1"/>
                </a:cxn>
                <a:cxn ang="0">
                  <a:pos x="T2" y="T3"/>
                </a:cxn>
                <a:cxn ang="0">
                  <a:pos x="T4" y="T5"/>
                </a:cxn>
                <a:cxn ang="0">
                  <a:pos x="T6" y="T7"/>
                </a:cxn>
              </a:cxnLst>
              <a:rect l="0" t="0" r="r" b="b"/>
              <a:pathLst>
                <a:path w="8" h="12">
                  <a:moveTo>
                    <a:pt x="0" y="0"/>
                  </a:moveTo>
                  <a:lnTo>
                    <a:pt x="8" y="2"/>
                  </a:lnTo>
                  <a:lnTo>
                    <a:pt x="4" y="1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32" name="Freeform 225">
              <a:extLst>
                <a:ext uri="{FF2B5EF4-FFF2-40B4-BE49-F238E27FC236}">
                  <a16:creationId xmlns:a16="http://schemas.microsoft.com/office/drawing/2014/main" id="{A8E262B9-721B-4822-A3FC-4D19F16DB33F}"/>
                </a:ext>
              </a:extLst>
            </p:cNvPr>
            <p:cNvSpPr>
              <a:spLocks/>
            </p:cNvSpPr>
            <p:nvPr/>
          </p:nvSpPr>
          <p:spPr bwMode="gray">
            <a:xfrm>
              <a:off x="8948013" y="3775876"/>
              <a:ext cx="157736" cy="134787"/>
            </a:xfrm>
            <a:custGeom>
              <a:avLst/>
              <a:gdLst>
                <a:gd name="T0" fmla="*/ 40 w 80"/>
                <a:gd name="T1" fmla="*/ 66 h 68"/>
                <a:gd name="T2" fmla="*/ 34 w 80"/>
                <a:gd name="T3" fmla="*/ 66 h 68"/>
                <a:gd name="T4" fmla="*/ 32 w 80"/>
                <a:gd name="T5" fmla="*/ 68 h 68"/>
                <a:gd name="T6" fmla="*/ 18 w 80"/>
                <a:gd name="T7" fmla="*/ 64 h 68"/>
                <a:gd name="T8" fmla="*/ 12 w 80"/>
                <a:gd name="T9" fmla="*/ 54 h 68"/>
                <a:gd name="T10" fmla="*/ 8 w 80"/>
                <a:gd name="T11" fmla="*/ 44 h 68"/>
                <a:gd name="T12" fmla="*/ 0 w 80"/>
                <a:gd name="T13" fmla="*/ 24 h 68"/>
                <a:gd name="T14" fmla="*/ 0 w 80"/>
                <a:gd name="T15" fmla="*/ 18 h 68"/>
                <a:gd name="T16" fmla="*/ 8 w 80"/>
                <a:gd name="T17" fmla="*/ 4 h 68"/>
                <a:gd name="T18" fmla="*/ 48 w 80"/>
                <a:gd name="T19" fmla="*/ 2 h 68"/>
                <a:gd name="T20" fmla="*/ 48 w 80"/>
                <a:gd name="T21" fmla="*/ 8 h 68"/>
                <a:gd name="T22" fmla="*/ 58 w 80"/>
                <a:gd name="T23" fmla="*/ 8 h 68"/>
                <a:gd name="T24" fmla="*/ 62 w 80"/>
                <a:gd name="T25" fmla="*/ 0 h 68"/>
                <a:gd name="T26" fmla="*/ 66 w 80"/>
                <a:gd name="T27" fmla="*/ 2 h 68"/>
                <a:gd name="T28" fmla="*/ 68 w 80"/>
                <a:gd name="T29" fmla="*/ 6 h 68"/>
                <a:gd name="T30" fmla="*/ 80 w 80"/>
                <a:gd name="T31" fmla="*/ 6 h 68"/>
                <a:gd name="T32" fmla="*/ 80 w 80"/>
                <a:gd name="T33" fmla="*/ 16 h 68"/>
                <a:gd name="T34" fmla="*/ 76 w 80"/>
                <a:gd name="T35" fmla="*/ 26 h 68"/>
                <a:gd name="T36" fmla="*/ 70 w 80"/>
                <a:gd name="T37" fmla="*/ 38 h 68"/>
                <a:gd name="T38" fmla="*/ 64 w 80"/>
                <a:gd name="T39" fmla="*/ 46 h 68"/>
                <a:gd name="T40" fmla="*/ 54 w 80"/>
                <a:gd name="T41" fmla="*/ 50 h 68"/>
                <a:gd name="T42" fmla="*/ 54 w 80"/>
                <a:gd name="T43" fmla="*/ 58 h 68"/>
                <a:gd name="T44" fmla="*/ 44 w 80"/>
                <a:gd name="T45" fmla="*/ 62 h 68"/>
                <a:gd name="T46" fmla="*/ 40 w 80"/>
                <a:gd name="T4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33" name="Freeform 226">
              <a:extLst>
                <a:ext uri="{FF2B5EF4-FFF2-40B4-BE49-F238E27FC236}">
                  <a16:creationId xmlns:a16="http://schemas.microsoft.com/office/drawing/2014/main" id="{C07A756C-0307-4340-A3CC-81002FC3FD3E}"/>
                </a:ext>
              </a:extLst>
            </p:cNvPr>
            <p:cNvSpPr>
              <a:spLocks/>
            </p:cNvSpPr>
            <p:nvPr/>
          </p:nvSpPr>
          <p:spPr bwMode="gray">
            <a:xfrm>
              <a:off x="8944070" y="3502339"/>
              <a:ext cx="220831" cy="463824"/>
            </a:xfrm>
            <a:custGeom>
              <a:avLst/>
              <a:gdLst>
                <a:gd name="T0" fmla="*/ 42 w 112"/>
                <a:gd name="T1" fmla="*/ 204 h 234"/>
                <a:gd name="T2" fmla="*/ 44 w 112"/>
                <a:gd name="T3" fmla="*/ 206 h 234"/>
                <a:gd name="T4" fmla="*/ 44 w 112"/>
                <a:gd name="T5" fmla="*/ 208 h 234"/>
                <a:gd name="T6" fmla="*/ 44 w 112"/>
                <a:gd name="T7" fmla="*/ 214 h 234"/>
                <a:gd name="T8" fmla="*/ 42 w 112"/>
                <a:gd name="T9" fmla="*/ 214 h 234"/>
                <a:gd name="T10" fmla="*/ 40 w 112"/>
                <a:gd name="T11" fmla="*/ 234 h 234"/>
                <a:gd name="T12" fmla="*/ 52 w 112"/>
                <a:gd name="T13" fmla="*/ 226 h 234"/>
                <a:gd name="T14" fmla="*/ 66 w 112"/>
                <a:gd name="T15" fmla="*/ 218 h 234"/>
                <a:gd name="T16" fmla="*/ 66 w 112"/>
                <a:gd name="T17" fmla="*/ 210 h 234"/>
                <a:gd name="T18" fmla="*/ 70 w 112"/>
                <a:gd name="T19" fmla="*/ 204 h 234"/>
                <a:gd name="T20" fmla="*/ 82 w 112"/>
                <a:gd name="T21" fmla="*/ 206 h 234"/>
                <a:gd name="T22" fmla="*/ 94 w 112"/>
                <a:gd name="T23" fmla="*/ 202 h 234"/>
                <a:gd name="T24" fmla="*/ 108 w 112"/>
                <a:gd name="T25" fmla="*/ 190 h 234"/>
                <a:gd name="T26" fmla="*/ 112 w 112"/>
                <a:gd name="T27" fmla="*/ 172 h 234"/>
                <a:gd name="T28" fmla="*/ 108 w 112"/>
                <a:gd name="T29" fmla="*/ 152 h 234"/>
                <a:gd name="T30" fmla="*/ 104 w 112"/>
                <a:gd name="T31" fmla="*/ 138 h 234"/>
                <a:gd name="T32" fmla="*/ 100 w 112"/>
                <a:gd name="T33" fmla="*/ 122 h 234"/>
                <a:gd name="T34" fmla="*/ 60 w 112"/>
                <a:gd name="T35" fmla="*/ 78 h 234"/>
                <a:gd name="T36" fmla="*/ 54 w 112"/>
                <a:gd name="T37" fmla="*/ 70 h 234"/>
                <a:gd name="T38" fmla="*/ 62 w 112"/>
                <a:gd name="T39" fmla="*/ 50 h 234"/>
                <a:gd name="T40" fmla="*/ 74 w 112"/>
                <a:gd name="T41" fmla="*/ 34 h 234"/>
                <a:gd name="T42" fmla="*/ 82 w 112"/>
                <a:gd name="T43" fmla="*/ 32 h 234"/>
                <a:gd name="T44" fmla="*/ 80 w 112"/>
                <a:gd name="T45" fmla="*/ 24 h 234"/>
                <a:gd name="T46" fmla="*/ 70 w 112"/>
                <a:gd name="T47" fmla="*/ 20 h 234"/>
                <a:gd name="T48" fmla="*/ 68 w 112"/>
                <a:gd name="T49" fmla="*/ 6 h 234"/>
                <a:gd name="T50" fmla="*/ 58 w 112"/>
                <a:gd name="T51" fmla="*/ 4 h 234"/>
                <a:gd name="T52" fmla="*/ 50 w 112"/>
                <a:gd name="T53" fmla="*/ 0 h 234"/>
                <a:gd name="T54" fmla="*/ 44 w 112"/>
                <a:gd name="T55" fmla="*/ 0 h 234"/>
                <a:gd name="T56" fmla="*/ 34 w 112"/>
                <a:gd name="T57" fmla="*/ 6 h 234"/>
                <a:gd name="T58" fmla="*/ 2 w 112"/>
                <a:gd name="T59" fmla="*/ 8 h 234"/>
                <a:gd name="T60" fmla="*/ 0 w 112"/>
                <a:gd name="T61" fmla="*/ 14 h 234"/>
                <a:gd name="T62" fmla="*/ 10 w 112"/>
                <a:gd name="T63" fmla="*/ 24 h 234"/>
                <a:gd name="T64" fmla="*/ 12 w 112"/>
                <a:gd name="T65" fmla="*/ 38 h 234"/>
                <a:gd name="T66" fmla="*/ 34 w 112"/>
                <a:gd name="T67" fmla="*/ 36 h 234"/>
                <a:gd name="T68" fmla="*/ 40 w 112"/>
                <a:gd name="T69" fmla="*/ 46 h 234"/>
                <a:gd name="T70" fmla="*/ 42 w 112"/>
                <a:gd name="T71" fmla="*/ 56 h 234"/>
                <a:gd name="T72" fmla="*/ 28 w 112"/>
                <a:gd name="T73" fmla="*/ 56 h 234"/>
                <a:gd name="T74" fmla="*/ 26 w 112"/>
                <a:gd name="T75" fmla="*/ 66 h 234"/>
                <a:gd name="T76" fmla="*/ 34 w 112"/>
                <a:gd name="T77" fmla="*/ 70 h 234"/>
                <a:gd name="T78" fmla="*/ 62 w 112"/>
                <a:gd name="T79" fmla="*/ 96 h 234"/>
                <a:gd name="T80" fmla="*/ 80 w 112"/>
                <a:gd name="T81" fmla="*/ 116 h 234"/>
                <a:gd name="T82" fmla="*/ 84 w 112"/>
                <a:gd name="T83" fmla="*/ 130 h 234"/>
                <a:gd name="T84" fmla="*/ 82 w 112"/>
                <a:gd name="T85" fmla="*/ 144 h 234"/>
                <a:gd name="T86" fmla="*/ 82 w 112"/>
                <a:gd name="T87" fmla="*/ 152 h 234"/>
                <a:gd name="T88" fmla="*/ 78 w 112"/>
                <a:gd name="T89" fmla="*/ 164 h 234"/>
                <a:gd name="T90" fmla="*/ 72 w 112"/>
                <a:gd name="T91" fmla="*/ 176 h 234"/>
                <a:gd name="T92" fmla="*/ 66 w 112"/>
                <a:gd name="T93" fmla="*/ 184 h 234"/>
                <a:gd name="T94" fmla="*/ 56 w 112"/>
                <a:gd name="T95" fmla="*/ 188 h 234"/>
                <a:gd name="T96" fmla="*/ 56 w 112"/>
                <a:gd name="T97" fmla="*/ 196 h 234"/>
                <a:gd name="T98" fmla="*/ 46 w 112"/>
                <a:gd name="T99" fmla="*/ 200 h 234"/>
                <a:gd name="T100" fmla="*/ 42 w 112"/>
                <a:gd name="T101" fmla="*/ 20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34" name="Freeform 229">
              <a:extLst>
                <a:ext uri="{FF2B5EF4-FFF2-40B4-BE49-F238E27FC236}">
                  <a16:creationId xmlns:a16="http://schemas.microsoft.com/office/drawing/2014/main" id="{5FBDE967-8D37-4C17-8FCE-0EC5EAD4BAC6}"/>
                </a:ext>
              </a:extLst>
            </p:cNvPr>
            <p:cNvSpPr>
              <a:spLocks/>
            </p:cNvSpPr>
            <p:nvPr/>
          </p:nvSpPr>
          <p:spPr bwMode="gray">
            <a:xfrm>
              <a:off x="8530012" y="3327909"/>
              <a:ext cx="98584" cy="51536"/>
            </a:xfrm>
            <a:custGeom>
              <a:avLst/>
              <a:gdLst>
                <a:gd name="T0" fmla="*/ 10 w 50"/>
                <a:gd name="T1" fmla="*/ 0 h 26"/>
                <a:gd name="T2" fmla="*/ 4 w 50"/>
                <a:gd name="T3" fmla="*/ 6 h 26"/>
                <a:gd name="T4" fmla="*/ 2 w 50"/>
                <a:gd name="T5" fmla="*/ 6 h 26"/>
                <a:gd name="T6" fmla="*/ 0 w 50"/>
                <a:gd name="T7" fmla="*/ 14 h 26"/>
                <a:gd name="T8" fmla="*/ 2 w 50"/>
                <a:gd name="T9" fmla="*/ 20 h 26"/>
                <a:gd name="T10" fmla="*/ 8 w 50"/>
                <a:gd name="T11" fmla="*/ 24 h 26"/>
                <a:gd name="T12" fmla="*/ 16 w 50"/>
                <a:gd name="T13" fmla="*/ 26 h 26"/>
                <a:gd name="T14" fmla="*/ 32 w 50"/>
                <a:gd name="T15" fmla="*/ 24 h 26"/>
                <a:gd name="T16" fmla="*/ 46 w 50"/>
                <a:gd name="T17" fmla="*/ 22 h 26"/>
                <a:gd name="T18" fmla="*/ 50 w 50"/>
                <a:gd name="T19" fmla="*/ 16 h 26"/>
                <a:gd name="T20" fmla="*/ 46 w 50"/>
                <a:gd name="T21" fmla="*/ 6 h 26"/>
                <a:gd name="T22" fmla="*/ 32 w 50"/>
                <a:gd name="T23" fmla="*/ 4 h 26"/>
                <a:gd name="T24" fmla="*/ 20 w 50"/>
                <a:gd name="T25" fmla="*/ 0 h 26"/>
                <a:gd name="T26" fmla="*/ 10 w 50"/>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35" name="Freeform 230">
              <a:extLst>
                <a:ext uri="{FF2B5EF4-FFF2-40B4-BE49-F238E27FC236}">
                  <a16:creationId xmlns:a16="http://schemas.microsoft.com/office/drawing/2014/main" id="{AA188D99-6CA9-4737-A45C-7F8B25A53E24}"/>
                </a:ext>
              </a:extLst>
            </p:cNvPr>
            <p:cNvSpPr>
              <a:spLocks/>
            </p:cNvSpPr>
            <p:nvPr/>
          </p:nvSpPr>
          <p:spPr bwMode="gray">
            <a:xfrm>
              <a:off x="8502409" y="3387374"/>
              <a:ext cx="138018" cy="178393"/>
            </a:xfrm>
            <a:custGeom>
              <a:avLst/>
              <a:gdLst>
                <a:gd name="T0" fmla="*/ 14 w 70"/>
                <a:gd name="T1" fmla="*/ 74 h 90"/>
                <a:gd name="T2" fmla="*/ 10 w 70"/>
                <a:gd name="T3" fmla="*/ 50 h 90"/>
                <a:gd name="T4" fmla="*/ 8 w 70"/>
                <a:gd name="T5" fmla="*/ 38 h 90"/>
                <a:gd name="T6" fmla="*/ 2 w 70"/>
                <a:gd name="T7" fmla="*/ 34 h 90"/>
                <a:gd name="T8" fmla="*/ 0 w 70"/>
                <a:gd name="T9" fmla="*/ 26 h 90"/>
                <a:gd name="T10" fmla="*/ 12 w 70"/>
                <a:gd name="T11" fmla="*/ 20 h 90"/>
                <a:gd name="T12" fmla="*/ 4 w 70"/>
                <a:gd name="T13" fmla="*/ 12 h 90"/>
                <a:gd name="T14" fmla="*/ 4 w 70"/>
                <a:gd name="T15" fmla="*/ 6 h 90"/>
                <a:gd name="T16" fmla="*/ 10 w 70"/>
                <a:gd name="T17" fmla="*/ 0 h 90"/>
                <a:gd name="T18" fmla="*/ 14 w 70"/>
                <a:gd name="T19" fmla="*/ 6 h 90"/>
                <a:gd name="T20" fmla="*/ 24 w 70"/>
                <a:gd name="T21" fmla="*/ 10 h 90"/>
                <a:gd name="T22" fmla="*/ 30 w 70"/>
                <a:gd name="T23" fmla="*/ 22 h 90"/>
                <a:gd name="T24" fmla="*/ 64 w 70"/>
                <a:gd name="T25" fmla="*/ 22 h 90"/>
                <a:gd name="T26" fmla="*/ 64 w 70"/>
                <a:gd name="T27" fmla="*/ 34 h 90"/>
                <a:gd name="T28" fmla="*/ 56 w 70"/>
                <a:gd name="T29" fmla="*/ 38 h 90"/>
                <a:gd name="T30" fmla="*/ 52 w 70"/>
                <a:gd name="T31" fmla="*/ 40 h 90"/>
                <a:gd name="T32" fmla="*/ 48 w 70"/>
                <a:gd name="T33" fmla="*/ 46 h 90"/>
                <a:gd name="T34" fmla="*/ 48 w 70"/>
                <a:gd name="T35" fmla="*/ 50 h 90"/>
                <a:gd name="T36" fmla="*/ 48 w 70"/>
                <a:gd name="T37" fmla="*/ 54 h 90"/>
                <a:gd name="T38" fmla="*/ 56 w 70"/>
                <a:gd name="T39" fmla="*/ 58 h 90"/>
                <a:gd name="T40" fmla="*/ 60 w 70"/>
                <a:gd name="T41" fmla="*/ 46 h 90"/>
                <a:gd name="T42" fmla="*/ 70 w 70"/>
                <a:gd name="T43" fmla="*/ 48 h 90"/>
                <a:gd name="T44" fmla="*/ 68 w 70"/>
                <a:gd name="T45" fmla="*/ 60 h 90"/>
                <a:gd name="T46" fmla="*/ 68 w 70"/>
                <a:gd name="T47" fmla="*/ 70 h 90"/>
                <a:gd name="T48" fmla="*/ 70 w 70"/>
                <a:gd name="T49" fmla="*/ 76 h 90"/>
                <a:gd name="T50" fmla="*/ 70 w 70"/>
                <a:gd name="T51" fmla="*/ 86 h 90"/>
                <a:gd name="T52" fmla="*/ 64 w 70"/>
                <a:gd name="T53" fmla="*/ 90 h 90"/>
                <a:gd name="T54" fmla="*/ 60 w 70"/>
                <a:gd name="T55" fmla="*/ 82 h 90"/>
                <a:gd name="T56" fmla="*/ 58 w 70"/>
                <a:gd name="T57" fmla="*/ 68 h 90"/>
                <a:gd name="T58" fmla="*/ 54 w 70"/>
                <a:gd name="T59" fmla="*/ 64 h 90"/>
                <a:gd name="T60" fmla="*/ 48 w 70"/>
                <a:gd name="T61" fmla="*/ 62 h 90"/>
                <a:gd name="T62" fmla="*/ 40 w 70"/>
                <a:gd name="T63" fmla="*/ 56 h 90"/>
                <a:gd name="T64" fmla="*/ 36 w 70"/>
                <a:gd name="T65" fmla="*/ 62 h 90"/>
                <a:gd name="T66" fmla="*/ 36 w 70"/>
                <a:gd name="T67" fmla="*/ 74 h 90"/>
                <a:gd name="T68" fmla="*/ 26 w 70"/>
                <a:gd name="T69" fmla="*/ 74 h 90"/>
                <a:gd name="T70" fmla="*/ 14 w 70"/>
                <a:gd name="T71"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36" name="Freeform 231">
              <a:extLst>
                <a:ext uri="{FF2B5EF4-FFF2-40B4-BE49-F238E27FC236}">
                  <a16:creationId xmlns:a16="http://schemas.microsoft.com/office/drawing/2014/main" id="{A377F30D-A27F-4FB4-A85C-5005611C5993}"/>
                </a:ext>
              </a:extLst>
            </p:cNvPr>
            <p:cNvSpPr>
              <a:spLocks/>
            </p:cNvSpPr>
            <p:nvPr/>
          </p:nvSpPr>
          <p:spPr bwMode="gray">
            <a:xfrm>
              <a:off x="8242143" y="3930486"/>
              <a:ext cx="63094" cy="114966"/>
            </a:xfrm>
            <a:custGeom>
              <a:avLst/>
              <a:gdLst>
                <a:gd name="T0" fmla="*/ 6 w 32"/>
                <a:gd name="T1" fmla="*/ 0 h 58"/>
                <a:gd name="T2" fmla="*/ 16 w 32"/>
                <a:gd name="T3" fmla="*/ 12 h 58"/>
                <a:gd name="T4" fmla="*/ 26 w 32"/>
                <a:gd name="T5" fmla="*/ 26 h 58"/>
                <a:gd name="T6" fmla="*/ 32 w 32"/>
                <a:gd name="T7" fmla="*/ 40 h 58"/>
                <a:gd name="T8" fmla="*/ 26 w 32"/>
                <a:gd name="T9" fmla="*/ 56 h 58"/>
                <a:gd name="T10" fmla="*/ 16 w 32"/>
                <a:gd name="T11" fmla="*/ 58 h 58"/>
                <a:gd name="T12" fmla="*/ 6 w 32"/>
                <a:gd name="T13" fmla="*/ 56 h 58"/>
                <a:gd name="T14" fmla="*/ 0 w 32"/>
                <a:gd name="T15" fmla="*/ 44 h 58"/>
                <a:gd name="T16" fmla="*/ 0 w 32"/>
                <a:gd name="T17" fmla="*/ 26 h 58"/>
                <a:gd name="T18" fmla="*/ 4 w 32"/>
                <a:gd name="T19" fmla="*/ 12 h 58"/>
                <a:gd name="T20" fmla="*/ 6 w 32"/>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37" name="Freeform 233">
              <a:extLst>
                <a:ext uri="{FF2B5EF4-FFF2-40B4-BE49-F238E27FC236}">
                  <a16:creationId xmlns:a16="http://schemas.microsoft.com/office/drawing/2014/main" id="{44F20A16-2B77-41A8-B6F6-BED80F1DED36}"/>
                </a:ext>
              </a:extLst>
            </p:cNvPr>
            <p:cNvSpPr>
              <a:spLocks/>
            </p:cNvSpPr>
            <p:nvPr/>
          </p:nvSpPr>
          <p:spPr bwMode="gray">
            <a:xfrm>
              <a:off x="8628596" y="3319981"/>
              <a:ext cx="264207" cy="586718"/>
            </a:xfrm>
            <a:custGeom>
              <a:avLst/>
              <a:gdLst>
                <a:gd name="T0" fmla="*/ 6 w 134"/>
                <a:gd name="T1" fmla="*/ 120 h 296"/>
                <a:gd name="T2" fmla="*/ 12 w 134"/>
                <a:gd name="T3" fmla="*/ 104 h 296"/>
                <a:gd name="T4" fmla="*/ 32 w 134"/>
                <a:gd name="T5" fmla="*/ 74 h 296"/>
                <a:gd name="T6" fmla="*/ 44 w 134"/>
                <a:gd name="T7" fmla="*/ 46 h 296"/>
                <a:gd name="T8" fmla="*/ 62 w 134"/>
                <a:gd name="T9" fmla="*/ 20 h 296"/>
                <a:gd name="T10" fmla="*/ 76 w 134"/>
                <a:gd name="T11" fmla="*/ 10 h 296"/>
                <a:gd name="T12" fmla="*/ 90 w 134"/>
                <a:gd name="T13" fmla="*/ 2 h 296"/>
                <a:gd name="T14" fmla="*/ 104 w 134"/>
                <a:gd name="T15" fmla="*/ 18 h 296"/>
                <a:gd name="T16" fmla="*/ 94 w 134"/>
                <a:gd name="T17" fmla="*/ 52 h 296"/>
                <a:gd name="T18" fmla="*/ 86 w 134"/>
                <a:gd name="T19" fmla="*/ 68 h 296"/>
                <a:gd name="T20" fmla="*/ 106 w 134"/>
                <a:gd name="T21" fmla="*/ 88 h 296"/>
                <a:gd name="T22" fmla="*/ 116 w 134"/>
                <a:gd name="T23" fmla="*/ 108 h 296"/>
                <a:gd name="T24" fmla="*/ 124 w 134"/>
                <a:gd name="T25" fmla="*/ 116 h 296"/>
                <a:gd name="T26" fmla="*/ 134 w 134"/>
                <a:gd name="T27" fmla="*/ 126 h 296"/>
                <a:gd name="T28" fmla="*/ 106 w 134"/>
                <a:gd name="T29" fmla="*/ 144 h 296"/>
                <a:gd name="T30" fmla="*/ 88 w 134"/>
                <a:gd name="T31" fmla="*/ 158 h 296"/>
                <a:gd name="T32" fmla="*/ 84 w 134"/>
                <a:gd name="T33" fmla="*/ 168 h 296"/>
                <a:gd name="T34" fmla="*/ 88 w 134"/>
                <a:gd name="T35" fmla="*/ 184 h 296"/>
                <a:gd name="T36" fmla="*/ 104 w 134"/>
                <a:gd name="T37" fmla="*/ 208 h 296"/>
                <a:gd name="T38" fmla="*/ 96 w 134"/>
                <a:gd name="T39" fmla="*/ 228 h 296"/>
                <a:gd name="T40" fmla="*/ 110 w 134"/>
                <a:gd name="T41" fmla="*/ 248 h 296"/>
                <a:gd name="T42" fmla="*/ 116 w 134"/>
                <a:gd name="T43" fmla="*/ 274 h 296"/>
                <a:gd name="T44" fmla="*/ 100 w 134"/>
                <a:gd name="T45" fmla="*/ 296 h 296"/>
                <a:gd name="T46" fmla="*/ 100 w 134"/>
                <a:gd name="T47" fmla="*/ 280 h 296"/>
                <a:gd name="T48" fmla="*/ 100 w 134"/>
                <a:gd name="T49" fmla="*/ 256 h 296"/>
                <a:gd name="T50" fmla="*/ 90 w 134"/>
                <a:gd name="T51" fmla="*/ 230 h 296"/>
                <a:gd name="T52" fmla="*/ 84 w 134"/>
                <a:gd name="T53" fmla="*/ 200 h 296"/>
                <a:gd name="T54" fmla="*/ 68 w 134"/>
                <a:gd name="T55" fmla="*/ 200 h 296"/>
                <a:gd name="T56" fmla="*/ 54 w 134"/>
                <a:gd name="T57" fmla="*/ 212 h 296"/>
                <a:gd name="T58" fmla="*/ 36 w 134"/>
                <a:gd name="T59" fmla="*/ 204 h 296"/>
                <a:gd name="T60" fmla="*/ 38 w 134"/>
                <a:gd name="T61" fmla="*/ 176 h 296"/>
                <a:gd name="T62" fmla="*/ 26 w 134"/>
                <a:gd name="T63" fmla="*/ 158 h 296"/>
                <a:gd name="T64" fmla="*/ 0 w 134"/>
                <a:gd name="T65" fmla="*/ 12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38" name="Freeform 234">
              <a:extLst>
                <a:ext uri="{FF2B5EF4-FFF2-40B4-BE49-F238E27FC236}">
                  <a16:creationId xmlns:a16="http://schemas.microsoft.com/office/drawing/2014/main" id="{D84B26F8-0180-4F99-B274-5CE3C7145ADF}"/>
                </a:ext>
              </a:extLst>
            </p:cNvPr>
            <p:cNvSpPr>
              <a:spLocks/>
            </p:cNvSpPr>
            <p:nvPr/>
          </p:nvSpPr>
          <p:spPr bwMode="gray">
            <a:xfrm>
              <a:off x="8794220" y="3585590"/>
              <a:ext cx="256321" cy="475717"/>
            </a:xfrm>
            <a:custGeom>
              <a:avLst/>
              <a:gdLst>
                <a:gd name="T0" fmla="*/ 20 w 130"/>
                <a:gd name="T1" fmla="*/ 198 h 240"/>
                <a:gd name="T2" fmla="*/ 14 w 130"/>
                <a:gd name="T3" fmla="*/ 174 h 240"/>
                <a:gd name="T4" fmla="*/ 28 w 130"/>
                <a:gd name="T5" fmla="*/ 152 h 240"/>
                <a:gd name="T6" fmla="*/ 26 w 130"/>
                <a:gd name="T7" fmla="*/ 130 h 240"/>
                <a:gd name="T8" fmla="*/ 18 w 130"/>
                <a:gd name="T9" fmla="*/ 102 h 240"/>
                <a:gd name="T10" fmla="*/ 20 w 130"/>
                <a:gd name="T11" fmla="*/ 74 h 240"/>
                <a:gd name="T12" fmla="*/ 4 w 130"/>
                <a:gd name="T13" fmla="*/ 50 h 240"/>
                <a:gd name="T14" fmla="*/ 4 w 130"/>
                <a:gd name="T15" fmla="*/ 24 h 240"/>
                <a:gd name="T16" fmla="*/ 22 w 130"/>
                <a:gd name="T17" fmla="*/ 10 h 240"/>
                <a:gd name="T18" fmla="*/ 48 w 130"/>
                <a:gd name="T19" fmla="*/ 6 h 240"/>
                <a:gd name="T20" fmla="*/ 56 w 130"/>
                <a:gd name="T21" fmla="*/ 16 h 240"/>
                <a:gd name="T22" fmla="*/ 56 w 130"/>
                <a:gd name="T23" fmla="*/ 34 h 240"/>
                <a:gd name="T24" fmla="*/ 68 w 130"/>
                <a:gd name="T25" fmla="*/ 42 h 240"/>
                <a:gd name="T26" fmla="*/ 88 w 130"/>
                <a:gd name="T27" fmla="*/ 40 h 240"/>
                <a:gd name="T28" fmla="*/ 116 w 130"/>
                <a:gd name="T29" fmla="*/ 50 h 240"/>
                <a:gd name="T30" fmla="*/ 130 w 130"/>
                <a:gd name="T31" fmla="*/ 76 h 240"/>
                <a:gd name="T32" fmla="*/ 126 w 130"/>
                <a:gd name="T33" fmla="*/ 98 h 240"/>
                <a:gd name="T34" fmla="*/ 78 w 130"/>
                <a:gd name="T35" fmla="*/ 112 h 240"/>
                <a:gd name="T36" fmla="*/ 82 w 130"/>
                <a:gd name="T37" fmla="*/ 130 h 240"/>
                <a:gd name="T38" fmla="*/ 84 w 130"/>
                <a:gd name="T39" fmla="*/ 144 h 240"/>
                <a:gd name="T40" fmla="*/ 56 w 130"/>
                <a:gd name="T41" fmla="*/ 126 h 240"/>
                <a:gd name="T42" fmla="*/ 44 w 130"/>
                <a:gd name="T43" fmla="*/ 116 h 240"/>
                <a:gd name="T44" fmla="*/ 40 w 130"/>
                <a:gd name="T45" fmla="*/ 132 h 240"/>
                <a:gd name="T46" fmla="*/ 32 w 130"/>
                <a:gd name="T47" fmla="*/ 154 h 240"/>
                <a:gd name="T48" fmla="*/ 24 w 130"/>
                <a:gd name="T49" fmla="*/ 178 h 240"/>
                <a:gd name="T50" fmla="*/ 40 w 130"/>
                <a:gd name="T51" fmla="*/ 186 h 240"/>
                <a:gd name="T52" fmla="*/ 46 w 130"/>
                <a:gd name="T53" fmla="*/ 210 h 240"/>
                <a:gd name="T54" fmla="*/ 64 w 130"/>
                <a:gd name="T55" fmla="*/ 222 h 240"/>
                <a:gd name="T56" fmla="*/ 68 w 130"/>
                <a:gd name="T57" fmla="*/ 234 h 240"/>
                <a:gd name="T58" fmla="*/ 56 w 130"/>
                <a:gd name="T59" fmla="*/ 238 h 240"/>
                <a:gd name="T60" fmla="*/ 52 w 130"/>
                <a:gd name="T61" fmla="*/ 226 h 240"/>
                <a:gd name="T62" fmla="*/ 34 w 130"/>
                <a:gd name="T63" fmla="*/ 2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39" name="Freeform 235">
              <a:extLst>
                <a:ext uri="{FF2B5EF4-FFF2-40B4-BE49-F238E27FC236}">
                  <a16:creationId xmlns:a16="http://schemas.microsoft.com/office/drawing/2014/main" id="{795A2B88-C08F-4E4B-B343-EC51D597C977}"/>
                </a:ext>
              </a:extLst>
            </p:cNvPr>
            <p:cNvSpPr>
              <a:spLocks/>
            </p:cNvSpPr>
            <p:nvPr/>
          </p:nvSpPr>
          <p:spPr bwMode="gray">
            <a:xfrm>
              <a:off x="8877030" y="4029592"/>
              <a:ext cx="126189" cy="162537"/>
            </a:xfrm>
            <a:custGeom>
              <a:avLst/>
              <a:gdLst>
                <a:gd name="T0" fmla="*/ 0 w 64"/>
                <a:gd name="T1" fmla="*/ 0 h 82"/>
                <a:gd name="T2" fmla="*/ 10 w 64"/>
                <a:gd name="T3" fmla="*/ 2 h 82"/>
                <a:gd name="T4" fmla="*/ 16 w 64"/>
                <a:gd name="T5" fmla="*/ 6 h 82"/>
                <a:gd name="T6" fmla="*/ 14 w 64"/>
                <a:gd name="T7" fmla="*/ 14 h 82"/>
                <a:gd name="T8" fmla="*/ 24 w 64"/>
                <a:gd name="T9" fmla="*/ 16 h 82"/>
                <a:gd name="T10" fmla="*/ 26 w 64"/>
                <a:gd name="T11" fmla="*/ 10 h 82"/>
                <a:gd name="T12" fmla="*/ 30 w 64"/>
                <a:gd name="T13" fmla="*/ 6 h 82"/>
                <a:gd name="T14" fmla="*/ 40 w 64"/>
                <a:gd name="T15" fmla="*/ 14 h 82"/>
                <a:gd name="T16" fmla="*/ 52 w 64"/>
                <a:gd name="T17" fmla="*/ 30 h 82"/>
                <a:gd name="T18" fmla="*/ 52 w 64"/>
                <a:gd name="T19" fmla="*/ 40 h 82"/>
                <a:gd name="T20" fmla="*/ 54 w 64"/>
                <a:gd name="T21" fmla="*/ 62 h 82"/>
                <a:gd name="T22" fmla="*/ 60 w 64"/>
                <a:gd name="T23" fmla="*/ 70 h 82"/>
                <a:gd name="T24" fmla="*/ 64 w 64"/>
                <a:gd name="T25" fmla="*/ 78 h 82"/>
                <a:gd name="T26" fmla="*/ 64 w 64"/>
                <a:gd name="T27" fmla="*/ 82 h 82"/>
                <a:gd name="T28" fmla="*/ 54 w 64"/>
                <a:gd name="T29" fmla="*/ 82 h 82"/>
                <a:gd name="T30" fmla="*/ 36 w 64"/>
                <a:gd name="T31" fmla="*/ 72 h 82"/>
                <a:gd name="T32" fmla="*/ 16 w 64"/>
                <a:gd name="T33" fmla="*/ 60 h 82"/>
                <a:gd name="T34" fmla="*/ 18 w 64"/>
                <a:gd name="T35" fmla="*/ 52 h 82"/>
                <a:gd name="T36" fmla="*/ 10 w 64"/>
                <a:gd name="T37" fmla="*/ 42 h 82"/>
                <a:gd name="T38" fmla="*/ 4 w 64"/>
                <a:gd name="T39" fmla="*/ 26 h 82"/>
                <a:gd name="T40" fmla="*/ 4 w 64"/>
                <a:gd name="T41" fmla="*/ 10 h 82"/>
                <a:gd name="T42" fmla="*/ 0 w 64"/>
                <a:gd name="T4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0" name="Freeform 236">
              <a:extLst>
                <a:ext uri="{FF2B5EF4-FFF2-40B4-BE49-F238E27FC236}">
                  <a16:creationId xmlns:a16="http://schemas.microsoft.com/office/drawing/2014/main" id="{09ED6093-94B8-4462-93DC-C3715D36D057}"/>
                </a:ext>
              </a:extLst>
            </p:cNvPr>
            <p:cNvSpPr>
              <a:spLocks/>
            </p:cNvSpPr>
            <p:nvPr/>
          </p:nvSpPr>
          <p:spPr bwMode="gray">
            <a:xfrm>
              <a:off x="9176730" y="4021665"/>
              <a:ext cx="303643" cy="186323"/>
            </a:xfrm>
            <a:custGeom>
              <a:avLst/>
              <a:gdLst>
                <a:gd name="T0" fmla="*/ 0 w 154"/>
                <a:gd name="T1" fmla="*/ 84 h 94"/>
                <a:gd name="T2" fmla="*/ 10 w 154"/>
                <a:gd name="T3" fmla="*/ 94 h 94"/>
                <a:gd name="T4" fmla="*/ 22 w 154"/>
                <a:gd name="T5" fmla="*/ 94 h 94"/>
                <a:gd name="T6" fmla="*/ 30 w 154"/>
                <a:gd name="T7" fmla="*/ 92 h 94"/>
                <a:gd name="T8" fmla="*/ 44 w 154"/>
                <a:gd name="T9" fmla="*/ 86 h 94"/>
                <a:gd name="T10" fmla="*/ 52 w 154"/>
                <a:gd name="T11" fmla="*/ 84 h 94"/>
                <a:gd name="T12" fmla="*/ 60 w 154"/>
                <a:gd name="T13" fmla="*/ 92 h 94"/>
                <a:gd name="T14" fmla="*/ 72 w 154"/>
                <a:gd name="T15" fmla="*/ 86 h 94"/>
                <a:gd name="T16" fmla="*/ 84 w 154"/>
                <a:gd name="T17" fmla="*/ 74 h 94"/>
                <a:gd name="T18" fmla="*/ 94 w 154"/>
                <a:gd name="T19" fmla="*/ 56 h 94"/>
                <a:gd name="T20" fmla="*/ 96 w 154"/>
                <a:gd name="T21" fmla="*/ 44 h 94"/>
                <a:gd name="T22" fmla="*/ 102 w 154"/>
                <a:gd name="T23" fmla="*/ 40 h 94"/>
                <a:gd name="T24" fmla="*/ 118 w 154"/>
                <a:gd name="T25" fmla="*/ 38 h 94"/>
                <a:gd name="T26" fmla="*/ 126 w 154"/>
                <a:gd name="T27" fmla="*/ 44 h 94"/>
                <a:gd name="T28" fmla="*/ 138 w 154"/>
                <a:gd name="T29" fmla="*/ 44 h 94"/>
                <a:gd name="T30" fmla="*/ 142 w 154"/>
                <a:gd name="T31" fmla="*/ 40 h 94"/>
                <a:gd name="T32" fmla="*/ 134 w 154"/>
                <a:gd name="T33" fmla="*/ 34 h 94"/>
                <a:gd name="T34" fmla="*/ 140 w 154"/>
                <a:gd name="T35" fmla="*/ 30 h 94"/>
                <a:gd name="T36" fmla="*/ 148 w 154"/>
                <a:gd name="T37" fmla="*/ 30 h 94"/>
                <a:gd name="T38" fmla="*/ 154 w 154"/>
                <a:gd name="T39" fmla="*/ 28 h 94"/>
                <a:gd name="T40" fmla="*/ 140 w 154"/>
                <a:gd name="T41" fmla="*/ 20 h 94"/>
                <a:gd name="T42" fmla="*/ 132 w 154"/>
                <a:gd name="T43" fmla="*/ 16 h 94"/>
                <a:gd name="T44" fmla="*/ 124 w 154"/>
                <a:gd name="T45" fmla="*/ 8 h 94"/>
                <a:gd name="T46" fmla="*/ 120 w 154"/>
                <a:gd name="T47" fmla="*/ 2 h 94"/>
                <a:gd name="T48" fmla="*/ 110 w 154"/>
                <a:gd name="T49" fmla="*/ 0 h 94"/>
                <a:gd name="T50" fmla="*/ 102 w 154"/>
                <a:gd name="T51" fmla="*/ 10 h 94"/>
                <a:gd name="T52" fmla="*/ 96 w 154"/>
                <a:gd name="T53" fmla="*/ 18 h 94"/>
                <a:gd name="T54" fmla="*/ 92 w 154"/>
                <a:gd name="T55" fmla="*/ 22 h 94"/>
                <a:gd name="T56" fmla="*/ 88 w 154"/>
                <a:gd name="T57" fmla="*/ 28 h 94"/>
                <a:gd name="T58" fmla="*/ 98 w 154"/>
                <a:gd name="T59" fmla="*/ 36 h 94"/>
                <a:gd name="T60" fmla="*/ 94 w 154"/>
                <a:gd name="T61" fmla="*/ 40 h 94"/>
                <a:gd name="T62" fmla="*/ 88 w 154"/>
                <a:gd name="T63" fmla="*/ 36 h 94"/>
                <a:gd name="T64" fmla="*/ 84 w 154"/>
                <a:gd name="T65" fmla="*/ 38 h 94"/>
                <a:gd name="T66" fmla="*/ 82 w 154"/>
                <a:gd name="T67" fmla="*/ 46 h 94"/>
                <a:gd name="T68" fmla="*/ 76 w 154"/>
                <a:gd name="T69" fmla="*/ 46 h 94"/>
                <a:gd name="T70" fmla="*/ 68 w 154"/>
                <a:gd name="T71" fmla="*/ 40 h 94"/>
                <a:gd name="T72" fmla="*/ 60 w 154"/>
                <a:gd name="T73" fmla="*/ 54 h 94"/>
                <a:gd name="T74" fmla="*/ 52 w 154"/>
                <a:gd name="T75" fmla="*/ 64 h 94"/>
                <a:gd name="T76" fmla="*/ 40 w 154"/>
                <a:gd name="T77" fmla="*/ 62 h 94"/>
                <a:gd name="T78" fmla="*/ 28 w 154"/>
                <a:gd name="T79" fmla="*/ 66 h 94"/>
                <a:gd name="T80" fmla="*/ 22 w 154"/>
                <a:gd name="T81" fmla="*/ 78 h 94"/>
                <a:gd name="T82" fmla="*/ 26 w 154"/>
                <a:gd name="T83" fmla="*/ 84 h 94"/>
                <a:gd name="T84" fmla="*/ 28 w 154"/>
                <a:gd name="T85" fmla="*/ 88 h 94"/>
                <a:gd name="T86" fmla="*/ 20 w 154"/>
                <a:gd name="T87" fmla="*/ 92 h 94"/>
                <a:gd name="T88" fmla="*/ 14 w 154"/>
                <a:gd name="T89" fmla="*/ 84 h 94"/>
                <a:gd name="T90" fmla="*/ 10 w 154"/>
                <a:gd name="T91" fmla="*/ 80 h 94"/>
                <a:gd name="T92" fmla="*/ 0 w 154"/>
                <a:gd name="T93"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1" name="Freeform 237">
              <a:extLst>
                <a:ext uri="{FF2B5EF4-FFF2-40B4-BE49-F238E27FC236}">
                  <a16:creationId xmlns:a16="http://schemas.microsoft.com/office/drawing/2014/main" id="{B767C1F7-7DAB-42B2-AD34-21D25075128B}"/>
                </a:ext>
              </a:extLst>
            </p:cNvPr>
            <p:cNvSpPr>
              <a:spLocks/>
            </p:cNvSpPr>
            <p:nvPr/>
          </p:nvSpPr>
          <p:spPr bwMode="gray">
            <a:xfrm>
              <a:off x="9149125" y="4096988"/>
              <a:ext cx="315471" cy="265610"/>
            </a:xfrm>
            <a:custGeom>
              <a:avLst/>
              <a:gdLst>
                <a:gd name="T0" fmla="*/ 14 w 160"/>
                <a:gd name="T1" fmla="*/ 46 h 134"/>
                <a:gd name="T2" fmla="*/ 24 w 160"/>
                <a:gd name="T3" fmla="*/ 56 h 134"/>
                <a:gd name="T4" fmla="*/ 36 w 160"/>
                <a:gd name="T5" fmla="*/ 56 h 134"/>
                <a:gd name="T6" fmla="*/ 44 w 160"/>
                <a:gd name="T7" fmla="*/ 54 h 134"/>
                <a:gd name="T8" fmla="*/ 66 w 160"/>
                <a:gd name="T9" fmla="*/ 46 h 134"/>
                <a:gd name="T10" fmla="*/ 74 w 160"/>
                <a:gd name="T11" fmla="*/ 54 h 134"/>
                <a:gd name="T12" fmla="*/ 86 w 160"/>
                <a:gd name="T13" fmla="*/ 48 h 134"/>
                <a:gd name="T14" fmla="*/ 98 w 160"/>
                <a:gd name="T15" fmla="*/ 36 h 134"/>
                <a:gd name="T16" fmla="*/ 108 w 160"/>
                <a:gd name="T17" fmla="*/ 18 h 134"/>
                <a:gd name="T18" fmla="*/ 110 w 160"/>
                <a:gd name="T19" fmla="*/ 6 h 134"/>
                <a:gd name="T20" fmla="*/ 116 w 160"/>
                <a:gd name="T21" fmla="*/ 2 h 134"/>
                <a:gd name="T22" fmla="*/ 132 w 160"/>
                <a:gd name="T23" fmla="*/ 0 h 134"/>
                <a:gd name="T24" fmla="*/ 140 w 160"/>
                <a:gd name="T25" fmla="*/ 6 h 134"/>
                <a:gd name="T26" fmla="*/ 138 w 160"/>
                <a:gd name="T27" fmla="*/ 14 h 134"/>
                <a:gd name="T28" fmla="*/ 132 w 160"/>
                <a:gd name="T29" fmla="*/ 16 h 134"/>
                <a:gd name="T30" fmla="*/ 140 w 160"/>
                <a:gd name="T31" fmla="*/ 26 h 134"/>
                <a:gd name="T32" fmla="*/ 146 w 160"/>
                <a:gd name="T33" fmla="*/ 42 h 134"/>
                <a:gd name="T34" fmla="*/ 150 w 160"/>
                <a:gd name="T35" fmla="*/ 48 h 134"/>
                <a:gd name="T36" fmla="*/ 160 w 160"/>
                <a:gd name="T37" fmla="*/ 56 h 134"/>
                <a:gd name="T38" fmla="*/ 156 w 160"/>
                <a:gd name="T39" fmla="*/ 60 h 134"/>
                <a:gd name="T40" fmla="*/ 144 w 160"/>
                <a:gd name="T41" fmla="*/ 58 h 134"/>
                <a:gd name="T42" fmla="*/ 138 w 160"/>
                <a:gd name="T43" fmla="*/ 64 h 134"/>
                <a:gd name="T44" fmla="*/ 136 w 160"/>
                <a:gd name="T45" fmla="*/ 84 h 134"/>
                <a:gd name="T46" fmla="*/ 120 w 160"/>
                <a:gd name="T47" fmla="*/ 96 h 134"/>
                <a:gd name="T48" fmla="*/ 122 w 160"/>
                <a:gd name="T49" fmla="*/ 112 h 134"/>
                <a:gd name="T50" fmla="*/ 120 w 160"/>
                <a:gd name="T51" fmla="*/ 118 h 134"/>
                <a:gd name="T52" fmla="*/ 118 w 160"/>
                <a:gd name="T53" fmla="*/ 134 h 134"/>
                <a:gd name="T54" fmla="*/ 94 w 160"/>
                <a:gd name="T55" fmla="*/ 132 h 134"/>
                <a:gd name="T56" fmla="*/ 92 w 160"/>
                <a:gd name="T57" fmla="*/ 124 h 134"/>
                <a:gd name="T58" fmla="*/ 64 w 160"/>
                <a:gd name="T59" fmla="*/ 120 h 134"/>
                <a:gd name="T60" fmla="*/ 60 w 160"/>
                <a:gd name="T61" fmla="*/ 126 h 134"/>
                <a:gd name="T62" fmla="*/ 46 w 160"/>
                <a:gd name="T63" fmla="*/ 124 h 134"/>
                <a:gd name="T64" fmla="*/ 44 w 160"/>
                <a:gd name="T65" fmla="*/ 116 h 134"/>
                <a:gd name="T66" fmla="*/ 24 w 160"/>
                <a:gd name="T67" fmla="*/ 116 h 134"/>
                <a:gd name="T68" fmla="*/ 20 w 160"/>
                <a:gd name="T69" fmla="*/ 96 h 134"/>
                <a:gd name="T70" fmla="*/ 12 w 160"/>
                <a:gd name="T71" fmla="*/ 86 h 134"/>
                <a:gd name="T72" fmla="*/ 2 w 160"/>
                <a:gd name="T73" fmla="*/ 66 h 134"/>
                <a:gd name="T74" fmla="*/ 0 w 160"/>
                <a:gd name="T75" fmla="*/ 54 h 134"/>
                <a:gd name="T76" fmla="*/ 6 w 160"/>
                <a:gd name="T77" fmla="*/ 46 h 134"/>
                <a:gd name="T78" fmla="*/ 14 w 160"/>
                <a:gd name="T7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2" name="Freeform 238">
              <a:extLst>
                <a:ext uri="{FF2B5EF4-FFF2-40B4-BE49-F238E27FC236}">
                  <a16:creationId xmlns:a16="http://schemas.microsoft.com/office/drawing/2014/main" id="{A7B9CD52-04B8-4B82-A5CE-8424A453AAB3}"/>
                </a:ext>
              </a:extLst>
            </p:cNvPr>
            <p:cNvSpPr>
              <a:spLocks/>
            </p:cNvSpPr>
            <p:nvPr/>
          </p:nvSpPr>
          <p:spPr bwMode="gray">
            <a:xfrm>
              <a:off x="8719295" y="4069237"/>
              <a:ext cx="339132" cy="348859"/>
            </a:xfrm>
            <a:custGeom>
              <a:avLst/>
              <a:gdLst>
                <a:gd name="T0" fmla="*/ 0 w 172"/>
                <a:gd name="T1" fmla="*/ 0 h 176"/>
                <a:gd name="T2" fmla="*/ 20 w 172"/>
                <a:gd name="T3" fmla="*/ 2 h 176"/>
                <a:gd name="T4" fmla="*/ 38 w 172"/>
                <a:gd name="T5" fmla="*/ 4 h 176"/>
                <a:gd name="T6" fmla="*/ 48 w 172"/>
                <a:gd name="T7" fmla="*/ 18 h 176"/>
                <a:gd name="T8" fmla="*/ 60 w 172"/>
                <a:gd name="T9" fmla="*/ 28 h 176"/>
                <a:gd name="T10" fmla="*/ 72 w 172"/>
                <a:gd name="T11" fmla="*/ 36 h 176"/>
                <a:gd name="T12" fmla="*/ 84 w 172"/>
                <a:gd name="T13" fmla="*/ 50 h 176"/>
                <a:gd name="T14" fmla="*/ 96 w 172"/>
                <a:gd name="T15" fmla="*/ 54 h 176"/>
                <a:gd name="T16" fmla="*/ 108 w 172"/>
                <a:gd name="T17" fmla="*/ 64 h 176"/>
                <a:gd name="T18" fmla="*/ 122 w 172"/>
                <a:gd name="T19" fmla="*/ 78 h 176"/>
                <a:gd name="T20" fmla="*/ 134 w 172"/>
                <a:gd name="T21" fmla="*/ 84 h 176"/>
                <a:gd name="T22" fmla="*/ 134 w 172"/>
                <a:gd name="T23" fmla="*/ 96 h 176"/>
                <a:gd name="T24" fmla="*/ 136 w 172"/>
                <a:gd name="T25" fmla="*/ 102 h 176"/>
                <a:gd name="T26" fmla="*/ 144 w 172"/>
                <a:gd name="T27" fmla="*/ 104 h 176"/>
                <a:gd name="T28" fmla="*/ 152 w 172"/>
                <a:gd name="T29" fmla="*/ 116 h 176"/>
                <a:gd name="T30" fmla="*/ 152 w 172"/>
                <a:gd name="T31" fmla="*/ 124 h 176"/>
                <a:gd name="T32" fmla="*/ 150 w 172"/>
                <a:gd name="T33" fmla="*/ 130 h 176"/>
                <a:gd name="T34" fmla="*/ 160 w 172"/>
                <a:gd name="T35" fmla="*/ 124 h 176"/>
                <a:gd name="T36" fmla="*/ 172 w 172"/>
                <a:gd name="T37" fmla="*/ 130 h 176"/>
                <a:gd name="T38" fmla="*/ 172 w 172"/>
                <a:gd name="T39" fmla="*/ 156 h 176"/>
                <a:gd name="T40" fmla="*/ 170 w 172"/>
                <a:gd name="T41" fmla="*/ 176 h 176"/>
                <a:gd name="T42" fmla="*/ 160 w 172"/>
                <a:gd name="T43" fmla="*/ 174 h 176"/>
                <a:gd name="T44" fmla="*/ 152 w 172"/>
                <a:gd name="T45" fmla="*/ 176 h 176"/>
                <a:gd name="T46" fmla="*/ 142 w 172"/>
                <a:gd name="T47" fmla="*/ 174 h 176"/>
                <a:gd name="T48" fmla="*/ 96 w 172"/>
                <a:gd name="T49" fmla="*/ 128 h 176"/>
                <a:gd name="T50" fmla="*/ 90 w 172"/>
                <a:gd name="T51" fmla="*/ 120 h 176"/>
                <a:gd name="T52" fmla="*/ 86 w 172"/>
                <a:gd name="T53" fmla="*/ 106 h 176"/>
                <a:gd name="T54" fmla="*/ 64 w 172"/>
                <a:gd name="T55" fmla="*/ 80 h 176"/>
                <a:gd name="T56" fmla="*/ 60 w 172"/>
                <a:gd name="T57" fmla="*/ 70 h 176"/>
                <a:gd name="T58" fmla="*/ 60 w 172"/>
                <a:gd name="T59" fmla="*/ 62 h 176"/>
                <a:gd name="T60" fmla="*/ 46 w 172"/>
                <a:gd name="T61" fmla="*/ 50 h 176"/>
                <a:gd name="T62" fmla="*/ 38 w 172"/>
                <a:gd name="T63" fmla="*/ 50 h 176"/>
                <a:gd name="T64" fmla="*/ 38 w 172"/>
                <a:gd name="T65" fmla="*/ 42 h 176"/>
                <a:gd name="T66" fmla="*/ 20 w 172"/>
                <a:gd name="T67" fmla="*/ 22 h 176"/>
                <a:gd name="T68" fmla="*/ 4 w 172"/>
                <a:gd name="T69" fmla="*/ 10 h 176"/>
                <a:gd name="T70" fmla="*/ 0 w 172"/>
                <a:gd name="T7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3" name="Freeform 239">
              <a:extLst>
                <a:ext uri="{FF2B5EF4-FFF2-40B4-BE49-F238E27FC236}">
                  <a16:creationId xmlns:a16="http://schemas.microsoft.com/office/drawing/2014/main" id="{A761F2E8-2BE5-420C-ADF5-1437C1764801}"/>
                </a:ext>
              </a:extLst>
            </p:cNvPr>
            <p:cNvSpPr>
              <a:spLocks/>
            </p:cNvSpPr>
            <p:nvPr/>
          </p:nvSpPr>
          <p:spPr bwMode="gray">
            <a:xfrm>
              <a:off x="9105747" y="4318990"/>
              <a:ext cx="31547" cy="27750"/>
            </a:xfrm>
            <a:custGeom>
              <a:avLst/>
              <a:gdLst>
                <a:gd name="T0" fmla="*/ 0 w 16"/>
                <a:gd name="T1" fmla="*/ 6 h 14"/>
                <a:gd name="T2" fmla="*/ 6 w 16"/>
                <a:gd name="T3" fmla="*/ 0 h 14"/>
                <a:gd name="T4" fmla="*/ 16 w 16"/>
                <a:gd name="T5" fmla="*/ 4 h 14"/>
                <a:gd name="T6" fmla="*/ 14 w 16"/>
                <a:gd name="T7" fmla="*/ 12 h 14"/>
                <a:gd name="T8" fmla="*/ 6 w 16"/>
                <a:gd name="T9" fmla="*/ 14 h 14"/>
                <a:gd name="T10" fmla="*/ 0 w 16"/>
                <a:gd name="T11" fmla="*/ 6 h 14"/>
              </a:gdLst>
              <a:ahLst/>
              <a:cxnLst>
                <a:cxn ang="0">
                  <a:pos x="T0" y="T1"/>
                </a:cxn>
                <a:cxn ang="0">
                  <a:pos x="T2" y="T3"/>
                </a:cxn>
                <a:cxn ang="0">
                  <a:pos x="T4" y="T5"/>
                </a:cxn>
                <a:cxn ang="0">
                  <a:pos x="T6" y="T7"/>
                </a:cxn>
                <a:cxn ang="0">
                  <a:pos x="T8" y="T9"/>
                </a:cxn>
                <a:cxn ang="0">
                  <a:pos x="T10" y="T11"/>
                </a:cxn>
              </a:cxnLst>
              <a:rect l="0" t="0" r="r" b="b"/>
              <a:pathLst>
                <a:path w="16" h="14">
                  <a:moveTo>
                    <a:pt x="0" y="6"/>
                  </a:moveTo>
                  <a:lnTo>
                    <a:pt x="6" y="0"/>
                  </a:lnTo>
                  <a:lnTo>
                    <a:pt x="16" y="4"/>
                  </a:lnTo>
                  <a:lnTo>
                    <a:pt x="14" y="12"/>
                  </a:lnTo>
                  <a:lnTo>
                    <a:pt x="6" y="14"/>
                  </a:lnTo>
                  <a:lnTo>
                    <a:pt x="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4" name="Freeform 240">
              <a:extLst>
                <a:ext uri="{FF2B5EF4-FFF2-40B4-BE49-F238E27FC236}">
                  <a16:creationId xmlns:a16="http://schemas.microsoft.com/office/drawing/2014/main" id="{5BE99C42-6EA5-4867-806E-C576B6BBEEC8}"/>
                </a:ext>
              </a:extLst>
            </p:cNvPr>
            <p:cNvSpPr>
              <a:spLocks/>
            </p:cNvSpPr>
            <p:nvPr/>
          </p:nvSpPr>
          <p:spPr bwMode="gray">
            <a:xfrm>
              <a:off x="9038711" y="4287272"/>
              <a:ext cx="51264" cy="55500"/>
            </a:xfrm>
            <a:custGeom>
              <a:avLst/>
              <a:gdLst>
                <a:gd name="T0" fmla="*/ 0 w 26"/>
                <a:gd name="T1" fmla="*/ 0 h 28"/>
                <a:gd name="T2" fmla="*/ 12 w 26"/>
                <a:gd name="T3" fmla="*/ 0 h 28"/>
                <a:gd name="T4" fmla="*/ 14 w 26"/>
                <a:gd name="T5" fmla="*/ 10 h 28"/>
                <a:gd name="T6" fmla="*/ 18 w 26"/>
                <a:gd name="T7" fmla="*/ 16 h 28"/>
                <a:gd name="T8" fmla="*/ 24 w 26"/>
                <a:gd name="T9" fmla="*/ 18 h 28"/>
                <a:gd name="T10" fmla="*/ 26 w 26"/>
                <a:gd name="T11" fmla="*/ 26 h 28"/>
                <a:gd name="T12" fmla="*/ 20 w 26"/>
                <a:gd name="T13" fmla="*/ 28 h 28"/>
                <a:gd name="T14" fmla="*/ 14 w 26"/>
                <a:gd name="T15" fmla="*/ 24 h 28"/>
                <a:gd name="T16" fmla="*/ 12 w 26"/>
                <a:gd name="T17" fmla="*/ 16 h 28"/>
                <a:gd name="T18" fmla="*/ 6 w 26"/>
                <a:gd name="T19" fmla="*/ 10 h 28"/>
                <a:gd name="T20" fmla="*/ 0 w 26"/>
                <a:gd name="T21" fmla="*/ 8 h 28"/>
                <a:gd name="T22" fmla="*/ 0 w 2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5" name="Freeform 241">
              <a:extLst>
                <a:ext uri="{FF2B5EF4-FFF2-40B4-BE49-F238E27FC236}">
                  <a16:creationId xmlns:a16="http://schemas.microsoft.com/office/drawing/2014/main" id="{8961FA04-1EFC-46B1-A4F8-49CD117B45EF}"/>
                </a:ext>
              </a:extLst>
            </p:cNvPr>
            <p:cNvSpPr>
              <a:spLocks/>
            </p:cNvSpPr>
            <p:nvPr/>
          </p:nvSpPr>
          <p:spPr bwMode="gray">
            <a:xfrm>
              <a:off x="9046597" y="4429988"/>
              <a:ext cx="311529" cy="87216"/>
            </a:xfrm>
            <a:custGeom>
              <a:avLst/>
              <a:gdLst>
                <a:gd name="T0" fmla="*/ 8 w 158"/>
                <a:gd name="T1" fmla="*/ 2 h 44"/>
                <a:gd name="T2" fmla="*/ 28 w 158"/>
                <a:gd name="T3" fmla="*/ 0 h 44"/>
                <a:gd name="T4" fmla="*/ 46 w 158"/>
                <a:gd name="T5" fmla="*/ 10 h 44"/>
                <a:gd name="T6" fmla="*/ 56 w 158"/>
                <a:gd name="T7" fmla="*/ 14 h 44"/>
                <a:gd name="T8" fmla="*/ 74 w 158"/>
                <a:gd name="T9" fmla="*/ 14 h 44"/>
                <a:gd name="T10" fmla="*/ 84 w 158"/>
                <a:gd name="T11" fmla="*/ 10 h 44"/>
                <a:gd name="T12" fmla="*/ 100 w 158"/>
                <a:gd name="T13" fmla="*/ 10 h 44"/>
                <a:gd name="T14" fmla="*/ 112 w 158"/>
                <a:gd name="T15" fmla="*/ 18 h 44"/>
                <a:gd name="T16" fmla="*/ 114 w 158"/>
                <a:gd name="T17" fmla="*/ 24 h 44"/>
                <a:gd name="T18" fmla="*/ 134 w 158"/>
                <a:gd name="T19" fmla="*/ 26 h 44"/>
                <a:gd name="T20" fmla="*/ 142 w 158"/>
                <a:gd name="T21" fmla="*/ 26 h 44"/>
                <a:gd name="T22" fmla="*/ 144 w 158"/>
                <a:gd name="T23" fmla="*/ 32 h 44"/>
                <a:gd name="T24" fmla="*/ 154 w 158"/>
                <a:gd name="T25" fmla="*/ 36 h 44"/>
                <a:gd name="T26" fmla="*/ 158 w 158"/>
                <a:gd name="T27" fmla="*/ 42 h 44"/>
                <a:gd name="T28" fmla="*/ 144 w 158"/>
                <a:gd name="T29" fmla="*/ 44 h 44"/>
                <a:gd name="T30" fmla="*/ 126 w 158"/>
                <a:gd name="T31" fmla="*/ 40 h 44"/>
                <a:gd name="T32" fmla="*/ 116 w 158"/>
                <a:gd name="T33" fmla="*/ 38 h 44"/>
                <a:gd name="T34" fmla="*/ 108 w 158"/>
                <a:gd name="T35" fmla="*/ 38 h 44"/>
                <a:gd name="T36" fmla="*/ 78 w 158"/>
                <a:gd name="T37" fmla="*/ 36 h 44"/>
                <a:gd name="T38" fmla="*/ 68 w 158"/>
                <a:gd name="T39" fmla="*/ 28 h 44"/>
                <a:gd name="T40" fmla="*/ 36 w 158"/>
                <a:gd name="T41" fmla="*/ 28 h 44"/>
                <a:gd name="T42" fmla="*/ 26 w 158"/>
                <a:gd name="T43" fmla="*/ 24 h 44"/>
                <a:gd name="T44" fmla="*/ 14 w 158"/>
                <a:gd name="T45" fmla="*/ 20 h 44"/>
                <a:gd name="T46" fmla="*/ 10 w 158"/>
                <a:gd name="T47" fmla="*/ 16 h 44"/>
                <a:gd name="T48" fmla="*/ 0 w 158"/>
                <a:gd name="T49" fmla="*/ 10 h 44"/>
                <a:gd name="T50" fmla="*/ 8 w 158"/>
                <a:gd name="T5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6" name="Freeform 242">
              <a:extLst>
                <a:ext uri="{FF2B5EF4-FFF2-40B4-BE49-F238E27FC236}">
                  <a16:creationId xmlns:a16="http://schemas.microsoft.com/office/drawing/2014/main" id="{B4A2F19A-32C8-4EEE-9701-A583C1DF2D34}"/>
                </a:ext>
              </a:extLst>
            </p:cNvPr>
            <p:cNvSpPr>
              <a:spLocks/>
            </p:cNvSpPr>
            <p:nvPr/>
          </p:nvSpPr>
          <p:spPr bwMode="gray">
            <a:xfrm>
              <a:off x="9614446" y="4497383"/>
              <a:ext cx="110415" cy="71358"/>
            </a:xfrm>
            <a:custGeom>
              <a:avLst/>
              <a:gdLst>
                <a:gd name="T0" fmla="*/ 0 w 56"/>
                <a:gd name="T1" fmla="*/ 36 h 36"/>
                <a:gd name="T2" fmla="*/ 18 w 56"/>
                <a:gd name="T3" fmla="*/ 28 h 36"/>
                <a:gd name="T4" fmla="*/ 30 w 56"/>
                <a:gd name="T5" fmla="*/ 18 h 36"/>
                <a:gd name="T6" fmla="*/ 54 w 56"/>
                <a:gd name="T7" fmla="*/ 8 h 36"/>
                <a:gd name="T8" fmla="*/ 56 w 56"/>
                <a:gd name="T9" fmla="*/ 2 h 36"/>
                <a:gd name="T10" fmla="*/ 38 w 56"/>
                <a:gd name="T11" fmla="*/ 0 h 36"/>
                <a:gd name="T12" fmla="*/ 24 w 56"/>
                <a:gd name="T13" fmla="*/ 8 h 36"/>
                <a:gd name="T14" fmla="*/ 14 w 56"/>
                <a:gd name="T15" fmla="*/ 16 h 36"/>
                <a:gd name="T16" fmla="*/ 8 w 56"/>
                <a:gd name="T17" fmla="*/ 18 h 36"/>
                <a:gd name="T18" fmla="*/ 2 w 56"/>
                <a:gd name="T19" fmla="*/ 22 h 36"/>
                <a:gd name="T20" fmla="*/ 0 w 56"/>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7" name="Freeform 243">
              <a:extLst>
                <a:ext uri="{FF2B5EF4-FFF2-40B4-BE49-F238E27FC236}">
                  <a16:creationId xmlns:a16="http://schemas.microsoft.com/office/drawing/2014/main" id="{56E587D7-D453-4BB6-BC8A-75D34EF9904B}"/>
                </a:ext>
              </a:extLst>
            </p:cNvPr>
            <p:cNvSpPr>
              <a:spLocks/>
            </p:cNvSpPr>
            <p:nvPr/>
          </p:nvSpPr>
          <p:spPr bwMode="gray">
            <a:xfrm>
              <a:off x="9468542" y="4533060"/>
              <a:ext cx="59151" cy="31714"/>
            </a:xfrm>
            <a:custGeom>
              <a:avLst/>
              <a:gdLst>
                <a:gd name="T0" fmla="*/ 2 w 30"/>
                <a:gd name="T1" fmla="*/ 0 h 16"/>
                <a:gd name="T2" fmla="*/ 14 w 30"/>
                <a:gd name="T3" fmla="*/ 0 h 16"/>
                <a:gd name="T4" fmla="*/ 24 w 30"/>
                <a:gd name="T5" fmla="*/ 6 h 16"/>
                <a:gd name="T6" fmla="*/ 30 w 30"/>
                <a:gd name="T7" fmla="*/ 12 h 16"/>
                <a:gd name="T8" fmla="*/ 26 w 30"/>
                <a:gd name="T9" fmla="*/ 16 h 16"/>
                <a:gd name="T10" fmla="*/ 14 w 30"/>
                <a:gd name="T11" fmla="*/ 14 h 16"/>
                <a:gd name="T12" fmla="*/ 4 w 30"/>
                <a:gd name="T13" fmla="*/ 8 h 16"/>
                <a:gd name="T14" fmla="*/ 0 w 30"/>
                <a:gd name="T15" fmla="*/ 4 h 16"/>
                <a:gd name="T16" fmla="*/ 2 w 3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8" name="Freeform 244">
              <a:extLst>
                <a:ext uri="{FF2B5EF4-FFF2-40B4-BE49-F238E27FC236}">
                  <a16:creationId xmlns:a16="http://schemas.microsoft.com/office/drawing/2014/main" id="{94F42C81-9674-47DC-BC92-C4D0E53D9E96}"/>
                </a:ext>
              </a:extLst>
            </p:cNvPr>
            <p:cNvSpPr>
              <a:spLocks/>
            </p:cNvSpPr>
            <p:nvPr/>
          </p:nvSpPr>
          <p:spPr bwMode="gray">
            <a:xfrm>
              <a:off x="9496147" y="4497383"/>
              <a:ext cx="74924" cy="19822"/>
            </a:xfrm>
            <a:custGeom>
              <a:avLst/>
              <a:gdLst>
                <a:gd name="T0" fmla="*/ 0 w 38"/>
                <a:gd name="T1" fmla="*/ 10 h 10"/>
                <a:gd name="T2" fmla="*/ 18 w 38"/>
                <a:gd name="T3" fmla="*/ 10 h 10"/>
                <a:gd name="T4" fmla="*/ 38 w 38"/>
                <a:gd name="T5" fmla="*/ 10 h 10"/>
                <a:gd name="T6" fmla="*/ 38 w 38"/>
                <a:gd name="T7" fmla="*/ 4 h 10"/>
                <a:gd name="T8" fmla="*/ 24 w 38"/>
                <a:gd name="T9" fmla="*/ 4 h 10"/>
                <a:gd name="T10" fmla="*/ 18 w 38"/>
                <a:gd name="T11" fmla="*/ 2 h 10"/>
                <a:gd name="T12" fmla="*/ 8 w 38"/>
                <a:gd name="T13" fmla="*/ 0 h 10"/>
                <a:gd name="T14" fmla="*/ 4 w 38"/>
                <a:gd name="T15" fmla="*/ 2 h 10"/>
                <a:gd name="T16" fmla="*/ 0 w 3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49" name="Freeform 245">
              <a:extLst>
                <a:ext uri="{FF2B5EF4-FFF2-40B4-BE49-F238E27FC236}">
                  <a16:creationId xmlns:a16="http://schemas.microsoft.com/office/drawing/2014/main" id="{9BC2F4BA-BA16-41EF-92F6-A3617A27805A}"/>
                </a:ext>
              </a:extLst>
            </p:cNvPr>
            <p:cNvSpPr>
              <a:spLocks/>
            </p:cNvSpPr>
            <p:nvPr/>
          </p:nvSpPr>
          <p:spPr bwMode="gray">
            <a:xfrm>
              <a:off x="9436995" y="4497383"/>
              <a:ext cx="39434" cy="19822"/>
            </a:xfrm>
            <a:custGeom>
              <a:avLst/>
              <a:gdLst>
                <a:gd name="T0" fmla="*/ 0 w 20"/>
                <a:gd name="T1" fmla="*/ 2 h 10"/>
                <a:gd name="T2" fmla="*/ 0 w 20"/>
                <a:gd name="T3" fmla="*/ 10 h 10"/>
                <a:gd name="T4" fmla="*/ 20 w 20"/>
                <a:gd name="T5" fmla="*/ 10 h 10"/>
                <a:gd name="T6" fmla="*/ 18 w 20"/>
                <a:gd name="T7" fmla="*/ 2 h 10"/>
                <a:gd name="T8" fmla="*/ 8 w 20"/>
                <a:gd name="T9" fmla="*/ 0 h 10"/>
                <a:gd name="T10" fmla="*/ 0 w 20"/>
                <a:gd name="T11" fmla="*/ 2 h 10"/>
              </a:gdLst>
              <a:ahLst/>
              <a:cxnLst>
                <a:cxn ang="0">
                  <a:pos x="T0" y="T1"/>
                </a:cxn>
                <a:cxn ang="0">
                  <a:pos x="T2" y="T3"/>
                </a:cxn>
                <a:cxn ang="0">
                  <a:pos x="T4" y="T5"/>
                </a:cxn>
                <a:cxn ang="0">
                  <a:pos x="T6" y="T7"/>
                </a:cxn>
                <a:cxn ang="0">
                  <a:pos x="T8" y="T9"/>
                </a:cxn>
                <a:cxn ang="0">
                  <a:pos x="T10" y="T11"/>
                </a:cxn>
              </a:cxnLst>
              <a:rect l="0" t="0" r="r" b="b"/>
              <a:pathLst>
                <a:path w="20" h="10">
                  <a:moveTo>
                    <a:pt x="0" y="2"/>
                  </a:moveTo>
                  <a:lnTo>
                    <a:pt x="0" y="10"/>
                  </a:lnTo>
                  <a:lnTo>
                    <a:pt x="20" y="10"/>
                  </a:lnTo>
                  <a:lnTo>
                    <a:pt x="18" y="2"/>
                  </a:lnTo>
                  <a:lnTo>
                    <a:pt x="8" y="0"/>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0" name="Freeform 246">
              <a:extLst>
                <a:ext uri="{FF2B5EF4-FFF2-40B4-BE49-F238E27FC236}">
                  <a16:creationId xmlns:a16="http://schemas.microsoft.com/office/drawing/2014/main" id="{0F0ACA33-EC51-4165-9504-37BA4BD46B12}"/>
                </a:ext>
              </a:extLst>
            </p:cNvPr>
            <p:cNvSpPr>
              <a:spLocks/>
            </p:cNvSpPr>
            <p:nvPr/>
          </p:nvSpPr>
          <p:spPr bwMode="gray">
            <a:xfrm>
              <a:off x="9373900" y="4497383"/>
              <a:ext cx="51264" cy="35678"/>
            </a:xfrm>
            <a:custGeom>
              <a:avLst/>
              <a:gdLst>
                <a:gd name="T0" fmla="*/ 2 w 26"/>
                <a:gd name="T1" fmla="*/ 0 h 18"/>
                <a:gd name="T2" fmla="*/ 14 w 26"/>
                <a:gd name="T3" fmla="*/ 2 h 18"/>
                <a:gd name="T4" fmla="*/ 26 w 26"/>
                <a:gd name="T5" fmla="*/ 4 h 18"/>
                <a:gd name="T6" fmla="*/ 26 w 26"/>
                <a:gd name="T7" fmla="*/ 10 h 18"/>
                <a:gd name="T8" fmla="*/ 24 w 26"/>
                <a:gd name="T9" fmla="*/ 18 h 18"/>
                <a:gd name="T10" fmla="*/ 12 w 26"/>
                <a:gd name="T11" fmla="*/ 14 h 18"/>
                <a:gd name="T12" fmla="*/ 0 w 26"/>
                <a:gd name="T13" fmla="*/ 10 h 18"/>
                <a:gd name="T14" fmla="*/ 2 w 2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 y="0"/>
                  </a:moveTo>
                  <a:lnTo>
                    <a:pt x="14" y="2"/>
                  </a:lnTo>
                  <a:lnTo>
                    <a:pt x="26" y="4"/>
                  </a:lnTo>
                  <a:lnTo>
                    <a:pt x="26" y="10"/>
                  </a:lnTo>
                  <a:lnTo>
                    <a:pt x="24" y="18"/>
                  </a:lnTo>
                  <a:lnTo>
                    <a:pt x="12" y="14"/>
                  </a:lnTo>
                  <a:lnTo>
                    <a:pt x="0" y="10"/>
                  </a:lnTo>
                  <a:lnTo>
                    <a:pt x="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1" name="Freeform 247">
              <a:extLst>
                <a:ext uri="{FF2B5EF4-FFF2-40B4-BE49-F238E27FC236}">
                  <a16:creationId xmlns:a16="http://schemas.microsoft.com/office/drawing/2014/main" id="{8C8D9CB4-EFB9-4F87-9C76-8390E747C335}"/>
                </a:ext>
              </a:extLst>
            </p:cNvPr>
            <p:cNvSpPr>
              <a:spLocks/>
            </p:cNvSpPr>
            <p:nvPr/>
          </p:nvSpPr>
          <p:spPr bwMode="gray">
            <a:xfrm>
              <a:off x="9464597" y="4184201"/>
              <a:ext cx="193227" cy="233895"/>
            </a:xfrm>
            <a:custGeom>
              <a:avLst/>
              <a:gdLst>
                <a:gd name="T0" fmla="*/ 12 w 98"/>
                <a:gd name="T1" fmla="*/ 36 h 118"/>
                <a:gd name="T2" fmla="*/ 12 w 98"/>
                <a:gd name="T3" fmla="*/ 26 h 118"/>
                <a:gd name="T4" fmla="*/ 20 w 98"/>
                <a:gd name="T5" fmla="*/ 14 h 118"/>
                <a:gd name="T6" fmla="*/ 32 w 98"/>
                <a:gd name="T7" fmla="*/ 8 h 118"/>
                <a:gd name="T8" fmla="*/ 48 w 98"/>
                <a:gd name="T9" fmla="*/ 10 h 118"/>
                <a:gd name="T10" fmla="*/ 58 w 98"/>
                <a:gd name="T11" fmla="*/ 14 h 118"/>
                <a:gd name="T12" fmla="*/ 74 w 98"/>
                <a:gd name="T13" fmla="*/ 14 h 118"/>
                <a:gd name="T14" fmla="*/ 84 w 98"/>
                <a:gd name="T15" fmla="*/ 12 h 118"/>
                <a:gd name="T16" fmla="*/ 90 w 98"/>
                <a:gd name="T17" fmla="*/ 8 h 118"/>
                <a:gd name="T18" fmla="*/ 98 w 98"/>
                <a:gd name="T19" fmla="*/ 0 h 118"/>
                <a:gd name="T20" fmla="*/ 98 w 98"/>
                <a:gd name="T21" fmla="*/ 8 h 118"/>
                <a:gd name="T22" fmla="*/ 88 w 98"/>
                <a:gd name="T23" fmla="*/ 20 h 118"/>
                <a:gd name="T24" fmla="*/ 80 w 98"/>
                <a:gd name="T25" fmla="*/ 26 h 118"/>
                <a:gd name="T26" fmla="*/ 56 w 98"/>
                <a:gd name="T27" fmla="*/ 22 h 118"/>
                <a:gd name="T28" fmla="*/ 42 w 98"/>
                <a:gd name="T29" fmla="*/ 20 h 118"/>
                <a:gd name="T30" fmla="*/ 30 w 98"/>
                <a:gd name="T31" fmla="*/ 20 h 118"/>
                <a:gd name="T32" fmla="*/ 24 w 98"/>
                <a:gd name="T33" fmla="*/ 20 h 118"/>
                <a:gd name="T34" fmla="*/ 18 w 98"/>
                <a:gd name="T35" fmla="*/ 26 h 118"/>
                <a:gd name="T36" fmla="*/ 18 w 98"/>
                <a:gd name="T37" fmla="*/ 36 h 118"/>
                <a:gd name="T38" fmla="*/ 22 w 98"/>
                <a:gd name="T39" fmla="*/ 42 h 118"/>
                <a:gd name="T40" fmla="*/ 26 w 98"/>
                <a:gd name="T41" fmla="*/ 46 h 118"/>
                <a:gd name="T42" fmla="*/ 28 w 98"/>
                <a:gd name="T43" fmla="*/ 50 h 118"/>
                <a:gd name="T44" fmla="*/ 32 w 98"/>
                <a:gd name="T45" fmla="*/ 52 h 118"/>
                <a:gd name="T46" fmla="*/ 38 w 98"/>
                <a:gd name="T47" fmla="*/ 44 h 118"/>
                <a:gd name="T48" fmla="*/ 42 w 98"/>
                <a:gd name="T49" fmla="*/ 42 h 118"/>
                <a:gd name="T50" fmla="*/ 52 w 98"/>
                <a:gd name="T51" fmla="*/ 44 h 118"/>
                <a:gd name="T52" fmla="*/ 60 w 98"/>
                <a:gd name="T53" fmla="*/ 40 h 118"/>
                <a:gd name="T54" fmla="*/ 70 w 98"/>
                <a:gd name="T55" fmla="*/ 40 h 118"/>
                <a:gd name="T56" fmla="*/ 68 w 98"/>
                <a:gd name="T57" fmla="*/ 46 h 118"/>
                <a:gd name="T58" fmla="*/ 56 w 98"/>
                <a:gd name="T59" fmla="*/ 48 h 118"/>
                <a:gd name="T60" fmla="*/ 50 w 98"/>
                <a:gd name="T61" fmla="*/ 54 h 118"/>
                <a:gd name="T62" fmla="*/ 44 w 98"/>
                <a:gd name="T63" fmla="*/ 60 h 118"/>
                <a:gd name="T64" fmla="*/ 44 w 98"/>
                <a:gd name="T65" fmla="*/ 62 h 118"/>
                <a:gd name="T66" fmla="*/ 48 w 98"/>
                <a:gd name="T67" fmla="*/ 68 h 118"/>
                <a:gd name="T68" fmla="*/ 54 w 98"/>
                <a:gd name="T69" fmla="*/ 80 h 118"/>
                <a:gd name="T70" fmla="*/ 54 w 98"/>
                <a:gd name="T71" fmla="*/ 84 h 118"/>
                <a:gd name="T72" fmla="*/ 56 w 98"/>
                <a:gd name="T73" fmla="*/ 92 h 118"/>
                <a:gd name="T74" fmla="*/ 62 w 98"/>
                <a:gd name="T75" fmla="*/ 96 h 118"/>
                <a:gd name="T76" fmla="*/ 54 w 98"/>
                <a:gd name="T77" fmla="*/ 100 h 118"/>
                <a:gd name="T78" fmla="*/ 46 w 98"/>
                <a:gd name="T79" fmla="*/ 98 h 118"/>
                <a:gd name="T80" fmla="*/ 44 w 98"/>
                <a:gd name="T81" fmla="*/ 104 h 118"/>
                <a:gd name="T82" fmla="*/ 38 w 98"/>
                <a:gd name="T83" fmla="*/ 94 h 118"/>
                <a:gd name="T84" fmla="*/ 34 w 98"/>
                <a:gd name="T85" fmla="*/ 84 h 118"/>
                <a:gd name="T86" fmla="*/ 32 w 98"/>
                <a:gd name="T87" fmla="*/ 70 h 118"/>
                <a:gd name="T88" fmla="*/ 24 w 98"/>
                <a:gd name="T89" fmla="*/ 70 h 118"/>
                <a:gd name="T90" fmla="*/ 22 w 98"/>
                <a:gd name="T91" fmla="*/ 76 h 118"/>
                <a:gd name="T92" fmla="*/ 24 w 98"/>
                <a:gd name="T93" fmla="*/ 92 h 118"/>
                <a:gd name="T94" fmla="*/ 24 w 98"/>
                <a:gd name="T95" fmla="*/ 98 h 118"/>
                <a:gd name="T96" fmla="*/ 24 w 98"/>
                <a:gd name="T97" fmla="*/ 112 h 118"/>
                <a:gd name="T98" fmla="*/ 22 w 98"/>
                <a:gd name="T99" fmla="*/ 118 h 118"/>
                <a:gd name="T100" fmla="*/ 10 w 98"/>
                <a:gd name="T101" fmla="*/ 116 h 118"/>
                <a:gd name="T102" fmla="*/ 10 w 98"/>
                <a:gd name="T103" fmla="*/ 102 h 118"/>
                <a:gd name="T104" fmla="*/ 12 w 98"/>
                <a:gd name="T105" fmla="*/ 90 h 118"/>
                <a:gd name="T106" fmla="*/ 10 w 98"/>
                <a:gd name="T107" fmla="*/ 84 h 118"/>
                <a:gd name="T108" fmla="*/ 0 w 98"/>
                <a:gd name="T109" fmla="*/ 80 h 118"/>
                <a:gd name="T110" fmla="*/ 0 w 98"/>
                <a:gd name="T111" fmla="*/ 68 h 118"/>
                <a:gd name="T112" fmla="*/ 4 w 98"/>
                <a:gd name="T113" fmla="*/ 58 h 118"/>
                <a:gd name="T114" fmla="*/ 8 w 98"/>
                <a:gd name="T115" fmla="*/ 42 h 118"/>
                <a:gd name="T116" fmla="*/ 12 w 98"/>
                <a:gd name="T117" fmla="*/ 3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2" name="Freeform 248">
              <a:extLst>
                <a:ext uri="{FF2B5EF4-FFF2-40B4-BE49-F238E27FC236}">
                  <a16:creationId xmlns:a16="http://schemas.microsoft.com/office/drawing/2014/main" id="{DE6EA49B-1B94-46E7-870D-54A292B4AED0}"/>
                </a:ext>
              </a:extLst>
            </p:cNvPr>
            <p:cNvSpPr>
              <a:spLocks/>
            </p:cNvSpPr>
            <p:nvPr/>
          </p:nvSpPr>
          <p:spPr bwMode="gray">
            <a:xfrm>
              <a:off x="9835278" y="4255559"/>
              <a:ext cx="319415" cy="269574"/>
            </a:xfrm>
            <a:custGeom>
              <a:avLst/>
              <a:gdLst>
                <a:gd name="T0" fmla="*/ 2 w 162"/>
                <a:gd name="T1" fmla="*/ 8 h 136"/>
                <a:gd name="T2" fmla="*/ 20 w 162"/>
                <a:gd name="T3" fmla="*/ 2 h 136"/>
                <a:gd name="T4" fmla="*/ 30 w 162"/>
                <a:gd name="T5" fmla="*/ 0 h 136"/>
                <a:gd name="T6" fmla="*/ 48 w 162"/>
                <a:gd name="T7" fmla="*/ 2 h 136"/>
                <a:gd name="T8" fmla="*/ 56 w 162"/>
                <a:gd name="T9" fmla="*/ 10 h 136"/>
                <a:gd name="T10" fmla="*/ 54 w 162"/>
                <a:gd name="T11" fmla="*/ 22 h 136"/>
                <a:gd name="T12" fmla="*/ 54 w 162"/>
                <a:gd name="T13" fmla="*/ 30 h 136"/>
                <a:gd name="T14" fmla="*/ 60 w 162"/>
                <a:gd name="T15" fmla="*/ 34 h 136"/>
                <a:gd name="T16" fmla="*/ 62 w 162"/>
                <a:gd name="T17" fmla="*/ 42 h 136"/>
                <a:gd name="T18" fmla="*/ 70 w 162"/>
                <a:gd name="T19" fmla="*/ 44 h 136"/>
                <a:gd name="T20" fmla="*/ 80 w 162"/>
                <a:gd name="T21" fmla="*/ 42 h 136"/>
                <a:gd name="T22" fmla="*/ 86 w 162"/>
                <a:gd name="T23" fmla="*/ 32 h 136"/>
                <a:gd name="T24" fmla="*/ 94 w 162"/>
                <a:gd name="T25" fmla="*/ 26 h 136"/>
                <a:gd name="T26" fmla="*/ 104 w 162"/>
                <a:gd name="T27" fmla="*/ 22 h 136"/>
                <a:gd name="T28" fmla="*/ 110 w 162"/>
                <a:gd name="T29" fmla="*/ 16 h 136"/>
                <a:gd name="T30" fmla="*/ 128 w 162"/>
                <a:gd name="T31" fmla="*/ 22 h 136"/>
                <a:gd name="T32" fmla="*/ 142 w 162"/>
                <a:gd name="T33" fmla="*/ 26 h 136"/>
                <a:gd name="T34" fmla="*/ 158 w 162"/>
                <a:gd name="T35" fmla="*/ 32 h 136"/>
                <a:gd name="T36" fmla="*/ 162 w 162"/>
                <a:gd name="T37" fmla="*/ 34 h 136"/>
                <a:gd name="T38" fmla="*/ 162 w 162"/>
                <a:gd name="T39" fmla="*/ 136 h 136"/>
                <a:gd name="T40" fmla="*/ 148 w 162"/>
                <a:gd name="T41" fmla="*/ 124 h 136"/>
                <a:gd name="T42" fmla="*/ 138 w 162"/>
                <a:gd name="T43" fmla="*/ 120 h 136"/>
                <a:gd name="T44" fmla="*/ 130 w 162"/>
                <a:gd name="T45" fmla="*/ 120 h 136"/>
                <a:gd name="T46" fmla="*/ 124 w 162"/>
                <a:gd name="T47" fmla="*/ 124 h 136"/>
                <a:gd name="T48" fmla="*/ 110 w 162"/>
                <a:gd name="T49" fmla="*/ 126 h 136"/>
                <a:gd name="T50" fmla="*/ 108 w 162"/>
                <a:gd name="T51" fmla="*/ 118 h 136"/>
                <a:gd name="T52" fmla="*/ 110 w 162"/>
                <a:gd name="T53" fmla="*/ 114 h 136"/>
                <a:gd name="T54" fmla="*/ 116 w 162"/>
                <a:gd name="T55" fmla="*/ 112 h 136"/>
                <a:gd name="T56" fmla="*/ 124 w 162"/>
                <a:gd name="T57" fmla="*/ 110 h 136"/>
                <a:gd name="T58" fmla="*/ 126 w 162"/>
                <a:gd name="T59" fmla="*/ 98 h 136"/>
                <a:gd name="T60" fmla="*/ 122 w 162"/>
                <a:gd name="T61" fmla="*/ 90 h 136"/>
                <a:gd name="T62" fmla="*/ 112 w 162"/>
                <a:gd name="T63" fmla="*/ 80 h 136"/>
                <a:gd name="T64" fmla="*/ 90 w 162"/>
                <a:gd name="T65" fmla="*/ 68 h 136"/>
                <a:gd name="T66" fmla="*/ 66 w 162"/>
                <a:gd name="T67" fmla="*/ 62 h 136"/>
                <a:gd name="T68" fmla="*/ 60 w 162"/>
                <a:gd name="T69" fmla="*/ 56 h 136"/>
                <a:gd name="T70" fmla="*/ 54 w 162"/>
                <a:gd name="T71" fmla="*/ 54 h 136"/>
                <a:gd name="T72" fmla="*/ 48 w 162"/>
                <a:gd name="T73" fmla="*/ 40 h 136"/>
                <a:gd name="T74" fmla="*/ 42 w 162"/>
                <a:gd name="T75" fmla="*/ 42 h 136"/>
                <a:gd name="T76" fmla="*/ 42 w 162"/>
                <a:gd name="T77" fmla="*/ 48 h 136"/>
                <a:gd name="T78" fmla="*/ 42 w 162"/>
                <a:gd name="T79" fmla="*/ 58 h 136"/>
                <a:gd name="T80" fmla="*/ 32 w 162"/>
                <a:gd name="T81" fmla="*/ 56 h 136"/>
                <a:gd name="T82" fmla="*/ 32 w 162"/>
                <a:gd name="T83" fmla="*/ 46 h 136"/>
                <a:gd name="T84" fmla="*/ 30 w 162"/>
                <a:gd name="T85" fmla="*/ 40 h 136"/>
                <a:gd name="T86" fmla="*/ 20 w 162"/>
                <a:gd name="T87" fmla="*/ 38 h 136"/>
                <a:gd name="T88" fmla="*/ 30 w 162"/>
                <a:gd name="T89" fmla="*/ 32 h 136"/>
                <a:gd name="T90" fmla="*/ 42 w 162"/>
                <a:gd name="T91" fmla="*/ 34 h 136"/>
                <a:gd name="T92" fmla="*/ 50 w 162"/>
                <a:gd name="T93" fmla="*/ 32 h 136"/>
                <a:gd name="T94" fmla="*/ 46 w 162"/>
                <a:gd name="T95" fmla="*/ 24 h 136"/>
                <a:gd name="T96" fmla="*/ 30 w 162"/>
                <a:gd name="T97" fmla="*/ 24 h 136"/>
                <a:gd name="T98" fmla="*/ 20 w 162"/>
                <a:gd name="T99" fmla="*/ 26 h 136"/>
                <a:gd name="T100" fmla="*/ 16 w 162"/>
                <a:gd name="T101" fmla="*/ 16 h 136"/>
                <a:gd name="T102" fmla="*/ 6 w 162"/>
                <a:gd name="T103" fmla="*/ 16 h 136"/>
                <a:gd name="T104" fmla="*/ 0 w 162"/>
                <a:gd name="T105" fmla="*/ 14 h 136"/>
                <a:gd name="T106" fmla="*/ 2 w 162"/>
                <a:gd name="T107"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3" name="Freeform 249">
              <a:extLst>
                <a:ext uri="{FF2B5EF4-FFF2-40B4-BE49-F238E27FC236}">
                  <a16:creationId xmlns:a16="http://schemas.microsoft.com/office/drawing/2014/main" id="{1554F59E-8DA8-4190-A25F-BAA514A73400}"/>
                </a:ext>
              </a:extLst>
            </p:cNvPr>
            <p:cNvSpPr>
              <a:spLocks/>
            </p:cNvSpPr>
            <p:nvPr/>
          </p:nvSpPr>
          <p:spPr bwMode="gray">
            <a:xfrm>
              <a:off x="9744579" y="4326917"/>
              <a:ext cx="94642" cy="31714"/>
            </a:xfrm>
            <a:custGeom>
              <a:avLst/>
              <a:gdLst>
                <a:gd name="T0" fmla="*/ 4 w 48"/>
                <a:gd name="T1" fmla="*/ 2 h 16"/>
                <a:gd name="T2" fmla="*/ 20 w 48"/>
                <a:gd name="T3" fmla="*/ 0 h 16"/>
                <a:gd name="T4" fmla="*/ 38 w 48"/>
                <a:gd name="T5" fmla="*/ 2 h 16"/>
                <a:gd name="T6" fmla="*/ 48 w 48"/>
                <a:gd name="T7" fmla="*/ 10 h 16"/>
                <a:gd name="T8" fmla="*/ 46 w 48"/>
                <a:gd name="T9" fmla="*/ 16 h 16"/>
                <a:gd name="T10" fmla="*/ 34 w 48"/>
                <a:gd name="T11" fmla="*/ 12 h 16"/>
                <a:gd name="T12" fmla="*/ 24 w 48"/>
                <a:gd name="T13" fmla="*/ 10 h 16"/>
                <a:gd name="T14" fmla="*/ 12 w 48"/>
                <a:gd name="T15" fmla="*/ 10 h 16"/>
                <a:gd name="T16" fmla="*/ 8 w 48"/>
                <a:gd name="T17" fmla="*/ 14 h 16"/>
                <a:gd name="T18" fmla="*/ 2 w 48"/>
                <a:gd name="T19" fmla="*/ 14 h 16"/>
                <a:gd name="T20" fmla="*/ 0 w 48"/>
                <a:gd name="T21" fmla="*/ 6 h 16"/>
                <a:gd name="T22" fmla="*/ 4 w 48"/>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4" name="Freeform 250">
              <a:extLst>
                <a:ext uri="{FF2B5EF4-FFF2-40B4-BE49-F238E27FC236}">
                  <a16:creationId xmlns:a16="http://schemas.microsoft.com/office/drawing/2014/main" id="{BC94B13A-C8BC-414B-93E1-CA376B68D165}"/>
                </a:ext>
              </a:extLst>
            </p:cNvPr>
            <p:cNvSpPr>
              <a:spLocks/>
            </p:cNvSpPr>
            <p:nvPr/>
          </p:nvSpPr>
          <p:spPr bwMode="gray">
            <a:xfrm>
              <a:off x="9693315" y="4338810"/>
              <a:ext cx="35490" cy="19822"/>
            </a:xfrm>
            <a:custGeom>
              <a:avLst/>
              <a:gdLst>
                <a:gd name="T0" fmla="*/ 2 w 18"/>
                <a:gd name="T1" fmla="*/ 0 h 10"/>
                <a:gd name="T2" fmla="*/ 12 w 18"/>
                <a:gd name="T3" fmla="*/ 0 h 10"/>
                <a:gd name="T4" fmla="*/ 18 w 18"/>
                <a:gd name="T5" fmla="*/ 4 h 10"/>
                <a:gd name="T6" fmla="*/ 14 w 18"/>
                <a:gd name="T7" fmla="*/ 10 h 10"/>
                <a:gd name="T8" fmla="*/ 4 w 18"/>
                <a:gd name="T9" fmla="*/ 10 h 10"/>
                <a:gd name="T10" fmla="*/ 0 w 18"/>
                <a:gd name="T11" fmla="*/ 6 h 10"/>
                <a:gd name="T12" fmla="*/ 2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2" y="0"/>
                  </a:moveTo>
                  <a:lnTo>
                    <a:pt x="12" y="0"/>
                  </a:lnTo>
                  <a:lnTo>
                    <a:pt x="18" y="4"/>
                  </a:lnTo>
                  <a:lnTo>
                    <a:pt x="14" y="10"/>
                  </a:lnTo>
                  <a:lnTo>
                    <a:pt x="4" y="10"/>
                  </a:lnTo>
                  <a:lnTo>
                    <a:pt x="0" y="6"/>
                  </a:lnTo>
                  <a:lnTo>
                    <a:pt x="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5" name="Freeform 251">
              <a:extLst>
                <a:ext uri="{FF2B5EF4-FFF2-40B4-BE49-F238E27FC236}">
                  <a16:creationId xmlns:a16="http://schemas.microsoft.com/office/drawing/2014/main" id="{6A1F6E0B-24A8-4FDB-A55D-4F2745AE1EA9}"/>
                </a:ext>
              </a:extLst>
            </p:cNvPr>
            <p:cNvSpPr>
              <a:spLocks/>
            </p:cNvSpPr>
            <p:nvPr/>
          </p:nvSpPr>
          <p:spPr bwMode="gray">
            <a:xfrm>
              <a:off x="9732749" y="4176273"/>
              <a:ext cx="43377" cy="99108"/>
            </a:xfrm>
            <a:custGeom>
              <a:avLst/>
              <a:gdLst>
                <a:gd name="T0" fmla="*/ 0 w 22"/>
                <a:gd name="T1" fmla="*/ 0 h 50"/>
                <a:gd name="T2" fmla="*/ 6 w 22"/>
                <a:gd name="T3" fmla="*/ 2 h 50"/>
                <a:gd name="T4" fmla="*/ 8 w 22"/>
                <a:gd name="T5" fmla="*/ 10 h 50"/>
                <a:gd name="T6" fmla="*/ 8 w 22"/>
                <a:gd name="T7" fmla="*/ 14 h 50"/>
                <a:gd name="T8" fmla="*/ 14 w 22"/>
                <a:gd name="T9" fmla="*/ 6 h 50"/>
                <a:gd name="T10" fmla="*/ 20 w 22"/>
                <a:gd name="T11" fmla="*/ 4 h 50"/>
                <a:gd name="T12" fmla="*/ 22 w 22"/>
                <a:gd name="T13" fmla="*/ 14 h 50"/>
                <a:gd name="T14" fmla="*/ 16 w 22"/>
                <a:gd name="T15" fmla="*/ 16 h 50"/>
                <a:gd name="T16" fmla="*/ 14 w 22"/>
                <a:gd name="T17" fmla="*/ 20 h 50"/>
                <a:gd name="T18" fmla="*/ 18 w 22"/>
                <a:gd name="T19" fmla="*/ 22 h 50"/>
                <a:gd name="T20" fmla="*/ 20 w 22"/>
                <a:gd name="T21" fmla="*/ 26 h 50"/>
                <a:gd name="T22" fmla="*/ 8 w 22"/>
                <a:gd name="T23" fmla="*/ 26 h 50"/>
                <a:gd name="T24" fmla="*/ 8 w 22"/>
                <a:gd name="T25" fmla="*/ 30 h 50"/>
                <a:gd name="T26" fmla="*/ 10 w 22"/>
                <a:gd name="T27" fmla="*/ 38 h 50"/>
                <a:gd name="T28" fmla="*/ 16 w 22"/>
                <a:gd name="T29" fmla="*/ 44 h 50"/>
                <a:gd name="T30" fmla="*/ 18 w 22"/>
                <a:gd name="T31" fmla="*/ 46 h 50"/>
                <a:gd name="T32" fmla="*/ 18 w 22"/>
                <a:gd name="T33" fmla="*/ 48 h 50"/>
                <a:gd name="T34" fmla="*/ 16 w 22"/>
                <a:gd name="T35" fmla="*/ 50 h 50"/>
                <a:gd name="T36" fmla="*/ 12 w 22"/>
                <a:gd name="T37" fmla="*/ 50 h 50"/>
                <a:gd name="T38" fmla="*/ 8 w 22"/>
                <a:gd name="T39" fmla="*/ 48 h 50"/>
                <a:gd name="T40" fmla="*/ 6 w 22"/>
                <a:gd name="T41" fmla="*/ 46 h 50"/>
                <a:gd name="T42" fmla="*/ 2 w 22"/>
                <a:gd name="T43" fmla="*/ 32 h 50"/>
                <a:gd name="T44" fmla="*/ 0 w 22"/>
                <a:gd name="T45" fmla="*/ 22 h 50"/>
                <a:gd name="T46" fmla="*/ 2 w 22"/>
                <a:gd name="T47" fmla="*/ 12 h 50"/>
                <a:gd name="T48" fmla="*/ 0 w 22"/>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6" name="Freeform 252">
              <a:extLst>
                <a:ext uri="{FF2B5EF4-FFF2-40B4-BE49-F238E27FC236}">
                  <a16:creationId xmlns:a16="http://schemas.microsoft.com/office/drawing/2014/main" id="{2F90B3A9-638C-4879-8F4A-A84E22B03522}"/>
                </a:ext>
              </a:extLst>
            </p:cNvPr>
            <p:cNvSpPr>
              <a:spLocks/>
            </p:cNvSpPr>
            <p:nvPr/>
          </p:nvSpPr>
          <p:spPr bwMode="gray">
            <a:xfrm>
              <a:off x="10154693" y="4322952"/>
              <a:ext cx="303643" cy="257680"/>
            </a:xfrm>
            <a:custGeom>
              <a:avLst/>
              <a:gdLst>
                <a:gd name="T0" fmla="*/ 0 w 154"/>
                <a:gd name="T1" fmla="*/ 0 h 130"/>
                <a:gd name="T2" fmla="*/ 14 w 154"/>
                <a:gd name="T3" fmla="*/ 4 h 130"/>
                <a:gd name="T4" fmla="*/ 32 w 154"/>
                <a:gd name="T5" fmla="*/ 10 h 130"/>
                <a:gd name="T6" fmla="*/ 50 w 154"/>
                <a:gd name="T7" fmla="*/ 18 h 130"/>
                <a:gd name="T8" fmla="*/ 66 w 154"/>
                <a:gd name="T9" fmla="*/ 28 h 130"/>
                <a:gd name="T10" fmla="*/ 74 w 154"/>
                <a:gd name="T11" fmla="*/ 38 h 130"/>
                <a:gd name="T12" fmla="*/ 84 w 154"/>
                <a:gd name="T13" fmla="*/ 44 h 130"/>
                <a:gd name="T14" fmla="*/ 100 w 154"/>
                <a:gd name="T15" fmla="*/ 52 h 130"/>
                <a:gd name="T16" fmla="*/ 108 w 154"/>
                <a:gd name="T17" fmla="*/ 58 h 130"/>
                <a:gd name="T18" fmla="*/ 108 w 154"/>
                <a:gd name="T19" fmla="*/ 62 h 130"/>
                <a:gd name="T20" fmla="*/ 110 w 154"/>
                <a:gd name="T21" fmla="*/ 64 h 130"/>
                <a:gd name="T22" fmla="*/ 108 w 154"/>
                <a:gd name="T23" fmla="*/ 66 h 130"/>
                <a:gd name="T24" fmla="*/ 94 w 154"/>
                <a:gd name="T25" fmla="*/ 66 h 130"/>
                <a:gd name="T26" fmla="*/ 100 w 154"/>
                <a:gd name="T27" fmla="*/ 72 h 130"/>
                <a:gd name="T28" fmla="*/ 110 w 154"/>
                <a:gd name="T29" fmla="*/ 86 h 130"/>
                <a:gd name="T30" fmla="*/ 124 w 154"/>
                <a:gd name="T31" fmla="*/ 102 h 130"/>
                <a:gd name="T32" fmla="*/ 130 w 154"/>
                <a:gd name="T33" fmla="*/ 106 h 130"/>
                <a:gd name="T34" fmla="*/ 138 w 154"/>
                <a:gd name="T35" fmla="*/ 114 h 130"/>
                <a:gd name="T36" fmla="*/ 154 w 154"/>
                <a:gd name="T37" fmla="*/ 124 h 130"/>
                <a:gd name="T38" fmla="*/ 152 w 154"/>
                <a:gd name="T39" fmla="*/ 130 h 130"/>
                <a:gd name="T40" fmla="*/ 136 w 154"/>
                <a:gd name="T41" fmla="*/ 122 h 130"/>
                <a:gd name="T42" fmla="*/ 124 w 154"/>
                <a:gd name="T43" fmla="*/ 120 h 130"/>
                <a:gd name="T44" fmla="*/ 104 w 154"/>
                <a:gd name="T45" fmla="*/ 118 h 130"/>
                <a:gd name="T46" fmla="*/ 94 w 154"/>
                <a:gd name="T47" fmla="*/ 106 h 130"/>
                <a:gd name="T48" fmla="*/ 84 w 154"/>
                <a:gd name="T49" fmla="*/ 92 h 130"/>
                <a:gd name="T50" fmla="*/ 72 w 154"/>
                <a:gd name="T51" fmla="*/ 84 h 130"/>
                <a:gd name="T52" fmla="*/ 60 w 154"/>
                <a:gd name="T53" fmla="*/ 76 h 130"/>
                <a:gd name="T54" fmla="*/ 46 w 154"/>
                <a:gd name="T55" fmla="*/ 70 h 130"/>
                <a:gd name="T56" fmla="*/ 46 w 154"/>
                <a:gd name="T57" fmla="*/ 80 h 130"/>
                <a:gd name="T58" fmla="*/ 42 w 154"/>
                <a:gd name="T59" fmla="*/ 86 h 130"/>
                <a:gd name="T60" fmla="*/ 28 w 154"/>
                <a:gd name="T61" fmla="*/ 88 h 130"/>
                <a:gd name="T62" fmla="*/ 30 w 154"/>
                <a:gd name="T63" fmla="*/ 96 h 130"/>
                <a:gd name="T64" fmla="*/ 38 w 154"/>
                <a:gd name="T65" fmla="*/ 100 h 130"/>
                <a:gd name="T66" fmla="*/ 32 w 154"/>
                <a:gd name="T67" fmla="*/ 106 h 130"/>
                <a:gd name="T68" fmla="*/ 18 w 154"/>
                <a:gd name="T69" fmla="*/ 102 h 130"/>
                <a:gd name="T70" fmla="*/ 8 w 154"/>
                <a:gd name="T71" fmla="*/ 102 h 130"/>
                <a:gd name="T72" fmla="*/ 0 w 154"/>
                <a:gd name="T73" fmla="*/ 102 h 130"/>
                <a:gd name="T74" fmla="*/ 0 w 154"/>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7" name="Freeform 253">
              <a:extLst>
                <a:ext uri="{FF2B5EF4-FFF2-40B4-BE49-F238E27FC236}">
                  <a16:creationId xmlns:a16="http://schemas.microsoft.com/office/drawing/2014/main" id="{E0410A98-C4FB-418B-B08E-114922B5C475}"/>
                </a:ext>
              </a:extLst>
            </p:cNvPr>
            <p:cNvSpPr>
              <a:spLocks/>
            </p:cNvSpPr>
            <p:nvPr/>
          </p:nvSpPr>
          <p:spPr bwMode="gray">
            <a:xfrm>
              <a:off x="10399184" y="4370524"/>
              <a:ext cx="114359" cy="71358"/>
            </a:xfrm>
            <a:custGeom>
              <a:avLst/>
              <a:gdLst>
                <a:gd name="T0" fmla="*/ 0 w 58"/>
                <a:gd name="T1" fmla="*/ 22 h 36"/>
                <a:gd name="T2" fmla="*/ 14 w 58"/>
                <a:gd name="T3" fmla="*/ 22 h 36"/>
                <a:gd name="T4" fmla="*/ 34 w 58"/>
                <a:gd name="T5" fmla="*/ 22 h 36"/>
                <a:gd name="T6" fmla="*/ 40 w 58"/>
                <a:gd name="T7" fmla="*/ 16 h 36"/>
                <a:gd name="T8" fmla="*/ 50 w 58"/>
                <a:gd name="T9" fmla="*/ 6 h 36"/>
                <a:gd name="T10" fmla="*/ 56 w 58"/>
                <a:gd name="T11" fmla="*/ 0 h 36"/>
                <a:gd name="T12" fmla="*/ 58 w 58"/>
                <a:gd name="T13" fmla="*/ 10 h 36"/>
                <a:gd name="T14" fmla="*/ 54 w 58"/>
                <a:gd name="T15" fmla="*/ 18 h 36"/>
                <a:gd name="T16" fmla="*/ 46 w 58"/>
                <a:gd name="T17" fmla="*/ 22 h 36"/>
                <a:gd name="T18" fmla="*/ 38 w 58"/>
                <a:gd name="T19" fmla="*/ 28 h 36"/>
                <a:gd name="T20" fmla="*/ 32 w 58"/>
                <a:gd name="T21" fmla="*/ 34 h 36"/>
                <a:gd name="T22" fmla="*/ 20 w 58"/>
                <a:gd name="T23" fmla="*/ 36 h 36"/>
                <a:gd name="T24" fmla="*/ 6 w 58"/>
                <a:gd name="T25" fmla="*/ 32 h 36"/>
                <a:gd name="T26" fmla="*/ 0 w 58"/>
                <a:gd name="T27" fmla="*/ 28 h 36"/>
                <a:gd name="T28" fmla="*/ 0 w 58"/>
                <a:gd name="T2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8" name="Freeform 254">
              <a:extLst>
                <a:ext uri="{FF2B5EF4-FFF2-40B4-BE49-F238E27FC236}">
                  <a16:creationId xmlns:a16="http://schemas.microsoft.com/office/drawing/2014/main" id="{F1A840CC-8702-46DC-8A27-F4805B7D7FFE}"/>
                </a:ext>
              </a:extLst>
            </p:cNvPr>
            <p:cNvSpPr>
              <a:spLocks/>
            </p:cNvSpPr>
            <p:nvPr/>
          </p:nvSpPr>
          <p:spPr bwMode="gray">
            <a:xfrm>
              <a:off x="10580581" y="4406202"/>
              <a:ext cx="43377" cy="55500"/>
            </a:xfrm>
            <a:custGeom>
              <a:avLst/>
              <a:gdLst>
                <a:gd name="T0" fmla="*/ 0 w 22"/>
                <a:gd name="T1" fmla="*/ 0 h 28"/>
                <a:gd name="T2" fmla="*/ 10 w 22"/>
                <a:gd name="T3" fmla="*/ 6 h 28"/>
                <a:gd name="T4" fmla="*/ 20 w 22"/>
                <a:gd name="T5" fmla="*/ 16 h 28"/>
                <a:gd name="T6" fmla="*/ 22 w 22"/>
                <a:gd name="T7" fmla="*/ 28 h 28"/>
                <a:gd name="T8" fmla="*/ 12 w 22"/>
                <a:gd name="T9" fmla="*/ 22 h 28"/>
                <a:gd name="T10" fmla="*/ 8 w 22"/>
                <a:gd name="T11" fmla="*/ 14 h 28"/>
                <a:gd name="T12" fmla="*/ 2 w 22"/>
                <a:gd name="T13" fmla="*/ 8 h 28"/>
                <a:gd name="T14" fmla="*/ 0 w 2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0" y="0"/>
                  </a:moveTo>
                  <a:lnTo>
                    <a:pt x="10" y="6"/>
                  </a:lnTo>
                  <a:lnTo>
                    <a:pt x="20" y="16"/>
                  </a:lnTo>
                  <a:lnTo>
                    <a:pt x="22" y="28"/>
                  </a:lnTo>
                  <a:lnTo>
                    <a:pt x="12" y="22"/>
                  </a:lnTo>
                  <a:lnTo>
                    <a:pt x="8" y="14"/>
                  </a:lnTo>
                  <a:lnTo>
                    <a:pt x="2" y="8"/>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59" name="Freeform 255">
              <a:extLst>
                <a:ext uri="{FF2B5EF4-FFF2-40B4-BE49-F238E27FC236}">
                  <a16:creationId xmlns:a16="http://schemas.microsoft.com/office/drawing/2014/main" id="{52CB19D8-E065-4313-9C90-D18370C6B71E}"/>
                </a:ext>
              </a:extLst>
            </p:cNvPr>
            <p:cNvSpPr>
              <a:spLocks/>
            </p:cNvSpPr>
            <p:nvPr/>
          </p:nvSpPr>
          <p:spPr bwMode="gray">
            <a:xfrm>
              <a:off x="10734372" y="4533060"/>
              <a:ext cx="39434" cy="23786"/>
            </a:xfrm>
            <a:custGeom>
              <a:avLst/>
              <a:gdLst>
                <a:gd name="T0" fmla="*/ 4 w 20"/>
                <a:gd name="T1" fmla="*/ 0 h 12"/>
                <a:gd name="T2" fmla="*/ 10 w 20"/>
                <a:gd name="T3" fmla="*/ 0 h 12"/>
                <a:gd name="T4" fmla="*/ 20 w 20"/>
                <a:gd name="T5" fmla="*/ 8 h 12"/>
                <a:gd name="T6" fmla="*/ 20 w 20"/>
                <a:gd name="T7" fmla="*/ 10 h 12"/>
                <a:gd name="T8" fmla="*/ 20 w 20"/>
                <a:gd name="T9" fmla="*/ 12 h 12"/>
                <a:gd name="T10" fmla="*/ 18 w 20"/>
                <a:gd name="T11" fmla="*/ 12 h 12"/>
                <a:gd name="T12" fmla="*/ 4 w 20"/>
                <a:gd name="T13" fmla="*/ 10 h 12"/>
                <a:gd name="T14" fmla="*/ 0 w 20"/>
                <a:gd name="T15" fmla="*/ 4 h 12"/>
                <a:gd name="T16" fmla="*/ 4 w 2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0" name="Freeform 256">
              <a:extLst>
                <a:ext uri="{FF2B5EF4-FFF2-40B4-BE49-F238E27FC236}">
                  <a16:creationId xmlns:a16="http://schemas.microsoft.com/office/drawing/2014/main" id="{F57E21A9-3F15-4499-8AC4-70F0F2DA0441}"/>
                </a:ext>
              </a:extLst>
            </p:cNvPr>
            <p:cNvSpPr>
              <a:spLocks/>
            </p:cNvSpPr>
            <p:nvPr/>
          </p:nvSpPr>
          <p:spPr bwMode="gray">
            <a:xfrm>
              <a:off x="10765920" y="4501346"/>
              <a:ext cx="31547" cy="39644"/>
            </a:xfrm>
            <a:custGeom>
              <a:avLst/>
              <a:gdLst>
                <a:gd name="T0" fmla="*/ 0 w 16"/>
                <a:gd name="T1" fmla="*/ 0 h 20"/>
                <a:gd name="T2" fmla="*/ 2 w 16"/>
                <a:gd name="T3" fmla="*/ 8 h 20"/>
                <a:gd name="T4" fmla="*/ 6 w 16"/>
                <a:gd name="T5" fmla="*/ 18 h 20"/>
                <a:gd name="T6" fmla="*/ 16 w 16"/>
                <a:gd name="T7" fmla="*/ 20 h 20"/>
                <a:gd name="T8" fmla="*/ 14 w 16"/>
                <a:gd name="T9" fmla="*/ 8 h 20"/>
                <a:gd name="T10" fmla="*/ 8 w 16"/>
                <a:gd name="T11" fmla="*/ 4 h 20"/>
                <a:gd name="T12" fmla="*/ 0 w 1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6" h="20">
                  <a:moveTo>
                    <a:pt x="0" y="0"/>
                  </a:moveTo>
                  <a:lnTo>
                    <a:pt x="2" y="8"/>
                  </a:lnTo>
                  <a:lnTo>
                    <a:pt x="6" y="18"/>
                  </a:lnTo>
                  <a:lnTo>
                    <a:pt x="16" y="20"/>
                  </a:lnTo>
                  <a:lnTo>
                    <a:pt x="14" y="8"/>
                  </a:lnTo>
                  <a:lnTo>
                    <a:pt x="8" y="4"/>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1" name="Freeform 257">
              <a:extLst>
                <a:ext uri="{FF2B5EF4-FFF2-40B4-BE49-F238E27FC236}">
                  <a16:creationId xmlns:a16="http://schemas.microsoft.com/office/drawing/2014/main" id="{97A717C9-52AC-4116-B546-EFD2669D8B98}"/>
                </a:ext>
              </a:extLst>
            </p:cNvPr>
            <p:cNvSpPr>
              <a:spLocks/>
            </p:cNvSpPr>
            <p:nvPr/>
          </p:nvSpPr>
          <p:spPr bwMode="gray">
            <a:xfrm>
              <a:off x="10793524" y="4564777"/>
              <a:ext cx="27603" cy="19822"/>
            </a:xfrm>
            <a:custGeom>
              <a:avLst/>
              <a:gdLst>
                <a:gd name="T0" fmla="*/ 0 w 14"/>
                <a:gd name="T1" fmla="*/ 2 h 10"/>
                <a:gd name="T2" fmla="*/ 6 w 14"/>
                <a:gd name="T3" fmla="*/ 0 h 10"/>
                <a:gd name="T4" fmla="*/ 14 w 14"/>
                <a:gd name="T5" fmla="*/ 4 h 10"/>
                <a:gd name="T6" fmla="*/ 14 w 14"/>
                <a:gd name="T7" fmla="*/ 10 h 10"/>
                <a:gd name="T8" fmla="*/ 6 w 14"/>
                <a:gd name="T9" fmla="*/ 8 h 10"/>
                <a:gd name="T10" fmla="*/ 0 w 14"/>
                <a:gd name="T11" fmla="*/ 2 h 10"/>
              </a:gdLst>
              <a:ahLst/>
              <a:cxnLst>
                <a:cxn ang="0">
                  <a:pos x="T0" y="T1"/>
                </a:cxn>
                <a:cxn ang="0">
                  <a:pos x="T2" y="T3"/>
                </a:cxn>
                <a:cxn ang="0">
                  <a:pos x="T4" y="T5"/>
                </a:cxn>
                <a:cxn ang="0">
                  <a:pos x="T6" y="T7"/>
                </a:cxn>
                <a:cxn ang="0">
                  <a:pos x="T8" y="T9"/>
                </a:cxn>
                <a:cxn ang="0">
                  <a:pos x="T10" y="T11"/>
                </a:cxn>
              </a:cxnLst>
              <a:rect l="0" t="0" r="r" b="b"/>
              <a:pathLst>
                <a:path w="14" h="10">
                  <a:moveTo>
                    <a:pt x="0" y="2"/>
                  </a:moveTo>
                  <a:lnTo>
                    <a:pt x="6" y="0"/>
                  </a:lnTo>
                  <a:lnTo>
                    <a:pt x="14" y="4"/>
                  </a:lnTo>
                  <a:lnTo>
                    <a:pt x="14" y="10"/>
                  </a:lnTo>
                  <a:lnTo>
                    <a:pt x="6" y="8"/>
                  </a:lnTo>
                  <a:lnTo>
                    <a:pt x="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2" name="Freeform 258">
              <a:extLst>
                <a:ext uri="{FF2B5EF4-FFF2-40B4-BE49-F238E27FC236}">
                  <a16:creationId xmlns:a16="http://schemas.microsoft.com/office/drawing/2014/main" id="{BBCAA4E1-3A88-4EF5-8497-CF7DF9DC42BD}"/>
                </a:ext>
              </a:extLst>
            </p:cNvPr>
            <p:cNvSpPr>
              <a:spLocks/>
            </p:cNvSpPr>
            <p:nvPr/>
          </p:nvSpPr>
          <p:spPr bwMode="gray">
            <a:xfrm>
              <a:off x="10880276" y="4885885"/>
              <a:ext cx="86756" cy="71358"/>
            </a:xfrm>
            <a:custGeom>
              <a:avLst/>
              <a:gdLst>
                <a:gd name="T0" fmla="*/ 0 w 44"/>
                <a:gd name="T1" fmla="*/ 0 h 36"/>
                <a:gd name="T2" fmla="*/ 14 w 44"/>
                <a:gd name="T3" fmla="*/ 6 h 36"/>
                <a:gd name="T4" fmla="*/ 24 w 44"/>
                <a:gd name="T5" fmla="*/ 18 h 36"/>
                <a:gd name="T6" fmla="*/ 34 w 44"/>
                <a:gd name="T7" fmla="*/ 24 h 36"/>
                <a:gd name="T8" fmla="*/ 44 w 44"/>
                <a:gd name="T9" fmla="*/ 32 h 36"/>
                <a:gd name="T10" fmla="*/ 42 w 44"/>
                <a:gd name="T11" fmla="*/ 36 h 36"/>
                <a:gd name="T12" fmla="*/ 30 w 44"/>
                <a:gd name="T13" fmla="*/ 28 h 36"/>
                <a:gd name="T14" fmla="*/ 20 w 44"/>
                <a:gd name="T15" fmla="*/ 20 h 36"/>
                <a:gd name="T16" fmla="*/ 10 w 44"/>
                <a:gd name="T17" fmla="*/ 12 h 36"/>
                <a:gd name="T18" fmla="*/ 2 w 44"/>
                <a:gd name="T19" fmla="*/ 8 h 36"/>
                <a:gd name="T20" fmla="*/ 0 w 44"/>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3" name="Freeform 259">
              <a:extLst>
                <a:ext uri="{FF2B5EF4-FFF2-40B4-BE49-F238E27FC236}">
                  <a16:creationId xmlns:a16="http://schemas.microsoft.com/office/drawing/2014/main" id="{ED958DC3-8FEE-436D-ACFB-1D4910777340}"/>
                </a:ext>
              </a:extLst>
            </p:cNvPr>
            <p:cNvSpPr>
              <a:spLocks/>
            </p:cNvSpPr>
            <p:nvPr/>
          </p:nvSpPr>
          <p:spPr bwMode="gray">
            <a:xfrm>
              <a:off x="11152371" y="5361604"/>
              <a:ext cx="173509" cy="269574"/>
            </a:xfrm>
            <a:custGeom>
              <a:avLst/>
              <a:gdLst>
                <a:gd name="T0" fmla="*/ 20 w 88"/>
                <a:gd name="T1" fmla="*/ 98 h 136"/>
                <a:gd name="T2" fmla="*/ 14 w 88"/>
                <a:gd name="T3" fmla="*/ 90 h 136"/>
                <a:gd name="T4" fmla="*/ 22 w 88"/>
                <a:gd name="T5" fmla="*/ 84 h 136"/>
                <a:gd name="T6" fmla="*/ 28 w 88"/>
                <a:gd name="T7" fmla="*/ 80 h 136"/>
                <a:gd name="T8" fmla="*/ 28 w 88"/>
                <a:gd name="T9" fmla="*/ 62 h 136"/>
                <a:gd name="T10" fmla="*/ 30 w 88"/>
                <a:gd name="T11" fmla="*/ 46 h 136"/>
                <a:gd name="T12" fmla="*/ 20 w 88"/>
                <a:gd name="T13" fmla="*/ 34 h 136"/>
                <a:gd name="T14" fmla="*/ 8 w 88"/>
                <a:gd name="T15" fmla="*/ 26 h 136"/>
                <a:gd name="T16" fmla="*/ 2 w 88"/>
                <a:gd name="T17" fmla="*/ 10 h 136"/>
                <a:gd name="T18" fmla="*/ 0 w 88"/>
                <a:gd name="T19" fmla="*/ 0 h 136"/>
                <a:gd name="T20" fmla="*/ 10 w 88"/>
                <a:gd name="T21" fmla="*/ 10 h 136"/>
                <a:gd name="T22" fmla="*/ 22 w 88"/>
                <a:gd name="T23" fmla="*/ 18 h 136"/>
                <a:gd name="T24" fmla="*/ 30 w 88"/>
                <a:gd name="T25" fmla="*/ 26 h 136"/>
                <a:gd name="T26" fmla="*/ 28 w 88"/>
                <a:gd name="T27" fmla="*/ 34 h 136"/>
                <a:gd name="T28" fmla="*/ 34 w 88"/>
                <a:gd name="T29" fmla="*/ 44 h 136"/>
                <a:gd name="T30" fmla="*/ 38 w 88"/>
                <a:gd name="T31" fmla="*/ 52 h 136"/>
                <a:gd name="T32" fmla="*/ 44 w 88"/>
                <a:gd name="T33" fmla="*/ 46 h 136"/>
                <a:gd name="T34" fmla="*/ 46 w 88"/>
                <a:gd name="T35" fmla="*/ 52 h 136"/>
                <a:gd name="T36" fmla="*/ 52 w 88"/>
                <a:gd name="T37" fmla="*/ 60 h 136"/>
                <a:gd name="T38" fmla="*/ 64 w 88"/>
                <a:gd name="T39" fmla="*/ 68 h 136"/>
                <a:gd name="T40" fmla="*/ 76 w 88"/>
                <a:gd name="T41" fmla="*/ 66 h 136"/>
                <a:gd name="T42" fmla="*/ 82 w 88"/>
                <a:gd name="T43" fmla="*/ 60 h 136"/>
                <a:gd name="T44" fmla="*/ 88 w 88"/>
                <a:gd name="T45" fmla="*/ 62 h 136"/>
                <a:gd name="T46" fmla="*/ 88 w 88"/>
                <a:gd name="T47" fmla="*/ 74 h 136"/>
                <a:gd name="T48" fmla="*/ 80 w 88"/>
                <a:gd name="T49" fmla="*/ 80 h 136"/>
                <a:gd name="T50" fmla="*/ 80 w 88"/>
                <a:gd name="T51" fmla="*/ 88 h 136"/>
                <a:gd name="T52" fmla="*/ 64 w 88"/>
                <a:gd name="T53" fmla="*/ 90 h 136"/>
                <a:gd name="T54" fmla="*/ 64 w 88"/>
                <a:gd name="T55" fmla="*/ 98 h 136"/>
                <a:gd name="T56" fmla="*/ 64 w 88"/>
                <a:gd name="T57" fmla="*/ 106 h 136"/>
                <a:gd name="T58" fmla="*/ 58 w 88"/>
                <a:gd name="T59" fmla="*/ 114 h 136"/>
                <a:gd name="T60" fmla="*/ 50 w 88"/>
                <a:gd name="T61" fmla="*/ 126 h 136"/>
                <a:gd name="T62" fmla="*/ 40 w 88"/>
                <a:gd name="T63" fmla="*/ 136 h 136"/>
                <a:gd name="T64" fmla="*/ 32 w 88"/>
                <a:gd name="T65" fmla="*/ 134 h 136"/>
                <a:gd name="T66" fmla="*/ 30 w 88"/>
                <a:gd name="T67" fmla="*/ 122 h 136"/>
                <a:gd name="T68" fmla="*/ 36 w 88"/>
                <a:gd name="T69" fmla="*/ 116 h 136"/>
                <a:gd name="T70" fmla="*/ 36 w 88"/>
                <a:gd name="T71" fmla="*/ 108 h 136"/>
                <a:gd name="T72" fmla="*/ 30 w 88"/>
                <a:gd name="T73" fmla="*/ 100 h 136"/>
                <a:gd name="T74" fmla="*/ 20 w 88"/>
                <a:gd name="T75"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4" name="Freeform 260">
              <a:extLst>
                <a:ext uri="{FF2B5EF4-FFF2-40B4-BE49-F238E27FC236}">
                  <a16:creationId xmlns:a16="http://schemas.microsoft.com/office/drawing/2014/main" id="{479C8C8B-F836-445B-9768-81304840FCE2}"/>
                </a:ext>
              </a:extLst>
            </p:cNvPr>
            <p:cNvSpPr>
              <a:spLocks/>
            </p:cNvSpPr>
            <p:nvPr/>
          </p:nvSpPr>
          <p:spPr bwMode="gray">
            <a:xfrm>
              <a:off x="10955202" y="5591531"/>
              <a:ext cx="240548" cy="229931"/>
            </a:xfrm>
            <a:custGeom>
              <a:avLst/>
              <a:gdLst>
                <a:gd name="T0" fmla="*/ 92 w 122"/>
                <a:gd name="T1" fmla="*/ 0 h 116"/>
                <a:gd name="T2" fmla="*/ 100 w 122"/>
                <a:gd name="T3" fmla="*/ 2 h 116"/>
                <a:gd name="T4" fmla="*/ 106 w 122"/>
                <a:gd name="T5" fmla="*/ 10 h 116"/>
                <a:gd name="T6" fmla="*/ 116 w 122"/>
                <a:gd name="T7" fmla="*/ 10 h 116"/>
                <a:gd name="T8" fmla="*/ 122 w 122"/>
                <a:gd name="T9" fmla="*/ 10 h 116"/>
                <a:gd name="T10" fmla="*/ 122 w 122"/>
                <a:gd name="T11" fmla="*/ 20 h 116"/>
                <a:gd name="T12" fmla="*/ 116 w 122"/>
                <a:gd name="T13" fmla="*/ 30 h 116"/>
                <a:gd name="T14" fmla="*/ 110 w 122"/>
                <a:gd name="T15" fmla="*/ 38 h 116"/>
                <a:gd name="T16" fmla="*/ 100 w 122"/>
                <a:gd name="T17" fmla="*/ 46 h 116"/>
                <a:gd name="T18" fmla="*/ 100 w 122"/>
                <a:gd name="T19" fmla="*/ 60 h 116"/>
                <a:gd name="T20" fmla="*/ 90 w 122"/>
                <a:gd name="T21" fmla="*/ 62 h 116"/>
                <a:gd name="T22" fmla="*/ 80 w 122"/>
                <a:gd name="T23" fmla="*/ 66 h 116"/>
                <a:gd name="T24" fmla="*/ 74 w 122"/>
                <a:gd name="T25" fmla="*/ 74 h 116"/>
                <a:gd name="T26" fmla="*/ 70 w 122"/>
                <a:gd name="T27" fmla="*/ 90 h 116"/>
                <a:gd name="T28" fmla="*/ 58 w 122"/>
                <a:gd name="T29" fmla="*/ 104 h 116"/>
                <a:gd name="T30" fmla="*/ 48 w 122"/>
                <a:gd name="T31" fmla="*/ 114 h 116"/>
                <a:gd name="T32" fmla="*/ 30 w 122"/>
                <a:gd name="T33" fmla="*/ 116 h 116"/>
                <a:gd name="T34" fmla="*/ 22 w 122"/>
                <a:gd name="T35" fmla="*/ 110 h 116"/>
                <a:gd name="T36" fmla="*/ 16 w 122"/>
                <a:gd name="T37" fmla="*/ 108 h 116"/>
                <a:gd name="T38" fmla="*/ 0 w 122"/>
                <a:gd name="T39" fmla="*/ 106 h 116"/>
                <a:gd name="T40" fmla="*/ 4 w 122"/>
                <a:gd name="T41" fmla="*/ 92 h 116"/>
                <a:gd name="T42" fmla="*/ 14 w 122"/>
                <a:gd name="T43" fmla="*/ 80 h 116"/>
                <a:gd name="T44" fmla="*/ 30 w 122"/>
                <a:gd name="T45" fmla="*/ 64 h 116"/>
                <a:gd name="T46" fmla="*/ 38 w 122"/>
                <a:gd name="T47" fmla="*/ 64 h 116"/>
                <a:gd name="T48" fmla="*/ 48 w 122"/>
                <a:gd name="T49" fmla="*/ 52 h 116"/>
                <a:gd name="T50" fmla="*/ 60 w 122"/>
                <a:gd name="T51" fmla="*/ 52 h 116"/>
                <a:gd name="T52" fmla="*/ 72 w 122"/>
                <a:gd name="T53" fmla="*/ 36 h 116"/>
                <a:gd name="T54" fmla="*/ 78 w 122"/>
                <a:gd name="T55" fmla="*/ 26 h 116"/>
                <a:gd name="T56" fmla="*/ 88 w 122"/>
                <a:gd name="T57" fmla="*/ 20 h 116"/>
                <a:gd name="T58" fmla="*/ 88 w 122"/>
                <a:gd name="T59" fmla="*/ 10 h 116"/>
                <a:gd name="T60" fmla="*/ 92 w 122"/>
                <a:gd name="T6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5" name="Freeform 261">
              <a:extLst>
                <a:ext uri="{FF2B5EF4-FFF2-40B4-BE49-F238E27FC236}">
                  <a16:creationId xmlns:a16="http://schemas.microsoft.com/office/drawing/2014/main" id="{25FC5D20-3CB4-4CF8-8F87-E3305836130A}"/>
                </a:ext>
              </a:extLst>
            </p:cNvPr>
            <p:cNvSpPr>
              <a:spLocks/>
            </p:cNvSpPr>
            <p:nvPr/>
          </p:nvSpPr>
          <p:spPr bwMode="gray">
            <a:xfrm>
              <a:off x="10269050" y="5591531"/>
              <a:ext cx="114359" cy="114966"/>
            </a:xfrm>
            <a:custGeom>
              <a:avLst/>
              <a:gdLst>
                <a:gd name="T0" fmla="*/ 2 w 58"/>
                <a:gd name="T1" fmla="*/ 0 h 58"/>
                <a:gd name="T2" fmla="*/ 12 w 58"/>
                <a:gd name="T3" fmla="*/ 6 h 58"/>
                <a:gd name="T4" fmla="*/ 26 w 58"/>
                <a:gd name="T5" fmla="*/ 12 h 58"/>
                <a:gd name="T6" fmla="*/ 40 w 58"/>
                <a:gd name="T7" fmla="*/ 10 h 58"/>
                <a:gd name="T8" fmla="*/ 52 w 58"/>
                <a:gd name="T9" fmla="*/ 8 h 58"/>
                <a:gd name="T10" fmla="*/ 58 w 58"/>
                <a:gd name="T11" fmla="*/ 10 h 58"/>
                <a:gd name="T12" fmla="*/ 58 w 58"/>
                <a:gd name="T13" fmla="*/ 26 h 58"/>
                <a:gd name="T14" fmla="*/ 54 w 58"/>
                <a:gd name="T15" fmla="*/ 34 h 58"/>
                <a:gd name="T16" fmla="*/ 52 w 58"/>
                <a:gd name="T17" fmla="*/ 42 h 58"/>
                <a:gd name="T18" fmla="*/ 48 w 58"/>
                <a:gd name="T19" fmla="*/ 46 h 58"/>
                <a:gd name="T20" fmla="*/ 42 w 58"/>
                <a:gd name="T21" fmla="*/ 46 h 58"/>
                <a:gd name="T22" fmla="*/ 40 w 58"/>
                <a:gd name="T23" fmla="*/ 50 h 58"/>
                <a:gd name="T24" fmla="*/ 32 w 58"/>
                <a:gd name="T25" fmla="*/ 58 h 58"/>
                <a:gd name="T26" fmla="*/ 24 w 58"/>
                <a:gd name="T27" fmla="*/ 56 h 58"/>
                <a:gd name="T28" fmla="*/ 16 w 58"/>
                <a:gd name="T29" fmla="*/ 48 h 58"/>
                <a:gd name="T30" fmla="*/ 10 w 58"/>
                <a:gd name="T31" fmla="*/ 40 h 58"/>
                <a:gd name="T32" fmla="*/ 12 w 58"/>
                <a:gd name="T33" fmla="*/ 26 h 58"/>
                <a:gd name="T34" fmla="*/ 8 w 58"/>
                <a:gd name="T35" fmla="*/ 18 h 58"/>
                <a:gd name="T36" fmla="*/ 0 w 58"/>
                <a:gd name="T37" fmla="*/ 12 h 58"/>
                <a:gd name="T38" fmla="*/ 2 w 58"/>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6" name="Freeform 262">
              <a:extLst>
                <a:ext uri="{FF2B5EF4-FFF2-40B4-BE49-F238E27FC236}">
                  <a16:creationId xmlns:a16="http://schemas.microsoft.com/office/drawing/2014/main" id="{9A5F8F53-E341-41F6-A222-DEA152F88DDF}"/>
                </a:ext>
              </a:extLst>
            </p:cNvPr>
            <p:cNvSpPr>
              <a:spLocks/>
            </p:cNvSpPr>
            <p:nvPr/>
          </p:nvSpPr>
          <p:spPr bwMode="gray">
            <a:xfrm>
              <a:off x="9283203" y="4584597"/>
              <a:ext cx="1261887" cy="943505"/>
            </a:xfrm>
            <a:custGeom>
              <a:avLst/>
              <a:gdLst>
                <a:gd name="T0" fmla="*/ 308 w 640"/>
                <a:gd name="T1" fmla="*/ 18 h 476"/>
                <a:gd name="T2" fmla="*/ 308 w 640"/>
                <a:gd name="T3" fmla="*/ 4 h 476"/>
                <a:gd name="T4" fmla="*/ 340 w 640"/>
                <a:gd name="T5" fmla="*/ 18 h 476"/>
                <a:gd name="T6" fmla="*/ 362 w 640"/>
                <a:gd name="T7" fmla="*/ 22 h 476"/>
                <a:gd name="T8" fmla="*/ 372 w 640"/>
                <a:gd name="T9" fmla="*/ 30 h 476"/>
                <a:gd name="T10" fmla="*/ 352 w 640"/>
                <a:gd name="T11" fmla="*/ 54 h 476"/>
                <a:gd name="T12" fmla="*/ 372 w 640"/>
                <a:gd name="T13" fmla="*/ 78 h 476"/>
                <a:gd name="T14" fmla="*/ 416 w 640"/>
                <a:gd name="T15" fmla="*/ 102 h 476"/>
                <a:gd name="T16" fmla="*/ 450 w 640"/>
                <a:gd name="T17" fmla="*/ 84 h 476"/>
                <a:gd name="T18" fmla="*/ 456 w 640"/>
                <a:gd name="T19" fmla="*/ 22 h 476"/>
                <a:gd name="T20" fmla="*/ 470 w 640"/>
                <a:gd name="T21" fmla="*/ 6 h 476"/>
                <a:gd name="T22" fmla="*/ 484 w 640"/>
                <a:gd name="T23" fmla="*/ 54 h 476"/>
                <a:gd name="T24" fmla="*/ 510 w 640"/>
                <a:gd name="T25" fmla="*/ 72 h 476"/>
                <a:gd name="T26" fmla="*/ 522 w 640"/>
                <a:gd name="T27" fmla="*/ 102 h 476"/>
                <a:gd name="T28" fmla="*/ 532 w 640"/>
                <a:gd name="T29" fmla="*/ 134 h 476"/>
                <a:gd name="T30" fmla="*/ 568 w 640"/>
                <a:gd name="T31" fmla="*/ 162 h 476"/>
                <a:gd name="T32" fmla="*/ 582 w 640"/>
                <a:gd name="T33" fmla="*/ 188 h 476"/>
                <a:gd name="T34" fmla="*/ 612 w 640"/>
                <a:gd name="T35" fmla="*/ 214 h 476"/>
                <a:gd name="T36" fmla="*/ 634 w 640"/>
                <a:gd name="T37" fmla="*/ 254 h 476"/>
                <a:gd name="T38" fmla="*/ 640 w 640"/>
                <a:gd name="T39" fmla="*/ 300 h 476"/>
                <a:gd name="T40" fmla="*/ 624 w 640"/>
                <a:gd name="T41" fmla="*/ 358 h 476"/>
                <a:gd name="T42" fmla="*/ 596 w 640"/>
                <a:gd name="T43" fmla="*/ 402 h 476"/>
                <a:gd name="T44" fmla="*/ 582 w 640"/>
                <a:gd name="T45" fmla="*/ 450 h 476"/>
                <a:gd name="T46" fmla="*/ 550 w 640"/>
                <a:gd name="T47" fmla="*/ 452 h 476"/>
                <a:gd name="T48" fmla="*/ 532 w 640"/>
                <a:gd name="T49" fmla="*/ 474 h 476"/>
                <a:gd name="T50" fmla="*/ 516 w 640"/>
                <a:gd name="T51" fmla="*/ 468 h 476"/>
                <a:gd name="T52" fmla="*/ 500 w 640"/>
                <a:gd name="T53" fmla="*/ 460 h 476"/>
                <a:gd name="T54" fmla="*/ 462 w 640"/>
                <a:gd name="T55" fmla="*/ 464 h 476"/>
                <a:gd name="T56" fmla="*/ 430 w 640"/>
                <a:gd name="T57" fmla="*/ 452 h 476"/>
                <a:gd name="T58" fmla="*/ 418 w 640"/>
                <a:gd name="T59" fmla="*/ 424 h 476"/>
                <a:gd name="T60" fmla="*/ 400 w 640"/>
                <a:gd name="T61" fmla="*/ 408 h 476"/>
                <a:gd name="T62" fmla="*/ 390 w 640"/>
                <a:gd name="T63" fmla="*/ 402 h 476"/>
                <a:gd name="T64" fmla="*/ 392 w 640"/>
                <a:gd name="T65" fmla="*/ 382 h 476"/>
                <a:gd name="T66" fmla="*/ 382 w 640"/>
                <a:gd name="T67" fmla="*/ 376 h 476"/>
                <a:gd name="T68" fmla="*/ 360 w 640"/>
                <a:gd name="T69" fmla="*/ 402 h 476"/>
                <a:gd name="T70" fmla="*/ 340 w 640"/>
                <a:gd name="T71" fmla="*/ 372 h 476"/>
                <a:gd name="T72" fmla="*/ 298 w 640"/>
                <a:gd name="T73" fmla="*/ 350 h 476"/>
                <a:gd name="T74" fmla="*/ 228 w 640"/>
                <a:gd name="T75" fmla="*/ 356 h 476"/>
                <a:gd name="T76" fmla="*/ 172 w 640"/>
                <a:gd name="T77" fmla="*/ 372 h 476"/>
                <a:gd name="T78" fmla="*/ 108 w 640"/>
                <a:gd name="T79" fmla="*/ 386 h 476"/>
                <a:gd name="T80" fmla="*/ 80 w 640"/>
                <a:gd name="T81" fmla="*/ 406 h 476"/>
                <a:gd name="T82" fmla="*/ 30 w 640"/>
                <a:gd name="T83" fmla="*/ 394 h 476"/>
                <a:gd name="T84" fmla="*/ 40 w 640"/>
                <a:gd name="T85" fmla="*/ 356 h 476"/>
                <a:gd name="T86" fmla="*/ 30 w 640"/>
                <a:gd name="T87" fmla="*/ 310 h 476"/>
                <a:gd name="T88" fmla="*/ 4 w 640"/>
                <a:gd name="T89" fmla="*/ 254 h 476"/>
                <a:gd name="T90" fmla="*/ 10 w 640"/>
                <a:gd name="T91" fmla="*/ 254 h 476"/>
                <a:gd name="T92" fmla="*/ 12 w 640"/>
                <a:gd name="T93" fmla="*/ 238 h 476"/>
                <a:gd name="T94" fmla="*/ 12 w 640"/>
                <a:gd name="T95" fmla="*/ 188 h 476"/>
                <a:gd name="T96" fmla="*/ 24 w 640"/>
                <a:gd name="T97" fmla="*/ 178 h 476"/>
                <a:gd name="T98" fmla="*/ 62 w 640"/>
                <a:gd name="T99" fmla="*/ 158 h 476"/>
                <a:gd name="T100" fmla="*/ 122 w 640"/>
                <a:gd name="T101" fmla="*/ 144 h 476"/>
                <a:gd name="T102" fmla="*/ 146 w 640"/>
                <a:gd name="T103" fmla="*/ 98 h 476"/>
                <a:gd name="T104" fmla="*/ 164 w 640"/>
                <a:gd name="T105" fmla="*/ 102 h 476"/>
                <a:gd name="T106" fmla="*/ 176 w 640"/>
                <a:gd name="T107" fmla="*/ 88 h 476"/>
                <a:gd name="T108" fmla="*/ 192 w 640"/>
                <a:gd name="T109" fmla="*/ 66 h 476"/>
                <a:gd name="T110" fmla="*/ 220 w 640"/>
                <a:gd name="T111" fmla="*/ 48 h 476"/>
                <a:gd name="T112" fmla="*/ 242 w 640"/>
                <a:gd name="T113" fmla="*/ 66 h 476"/>
                <a:gd name="T114" fmla="*/ 256 w 640"/>
                <a:gd name="T115" fmla="*/ 52 h 476"/>
                <a:gd name="T116" fmla="*/ 282 w 640"/>
                <a:gd name="T117" fmla="*/ 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7" name="Freeform 263">
              <a:extLst>
                <a:ext uri="{FF2B5EF4-FFF2-40B4-BE49-F238E27FC236}">
                  <a16:creationId xmlns:a16="http://schemas.microsoft.com/office/drawing/2014/main" id="{3A9CBD27-833F-48A2-8DAB-C1E960AC9CE0}"/>
                </a:ext>
              </a:extLst>
            </p:cNvPr>
            <p:cNvSpPr>
              <a:spLocks/>
            </p:cNvSpPr>
            <p:nvPr/>
          </p:nvSpPr>
          <p:spPr bwMode="gray">
            <a:xfrm>
              <a:off x="9492201" y="3652983"/>
              <a:ext cx="138018" cy="190288"/>
            </a:xfrm>
            <a:custGeom>
              <a:avLst/>
              <a:gdLst>
                <a:gd name="T0" fmla="*/ 4 w 70"/>
                <a:gd name="T1" fmla="*/ 58 h 96"/>
                <a:gd name="T2" fmla="*/ 14 w 70"/>
                <a:gd name="T3" fmla="*/ 64 h 96"/>
                <a:gd name="T4" fmla="*/ 16 w 70"/>
                <a:gd name="T5" fmla="*/ 76 h 96"/>
                <a:gd name="T6" fmla="*/ 24 w 70"/>
                <a:gd name="T7" fmla="*/ 78 h 96"/>
                <a:gd name="T8" fmla="*/ 30 w 70"/>
                <a:gd name="T9" fmla="*/ 72 h 96"/>
                <a:gd name="T10" fmla="*/ 38 w 70"/>
                <a:gd name="T11" fmla="*/ 74 h 96"/>
                <a:gd name="T12" fmla="*/ 40 w 70"/>
                <a:gd name="T13" fmla="*/ 82 h 96"/>
                <a:gd name="T14" fmla="*/ 48 w 70"/>
                <a:gd name="T15" fmla="*/ 80 h 96"/>
                <a:gd name="T16" fmla="*/ 52 w 70"/>
                <a:gd name="T17" fmla="*/ 84 h 96"/>
                <a:gd name="T18" fmla="*/ 62 w 70"/>
                <a:gd name="T19" fmla="*/ 90 h 96"/>
                <a:gd name="T20" fmla="*/ 66 w 70"/>
                <a:gd name="T21" fmla="*/ 96 h 96"/>
                <a:gd name="T22" fmla="*/ 70 w 70"/>
                <a:gd name="T23" fmla="*/ 90 h 96"/>
                <a:gd name="T24" fmla="*/ 62 w 70"/>
                <a:gd name="T25" fmla="*/ 84 h 96"/>
                <a:gd name="T26" fmla="*/ 62 w 70"/>
                <a:gd name="T27" fmla="*/ 78 h 96"/>
                <a:gd name="T28" fmla="*/ 58 w 70"/>
                <a:gd name="T29" fmla="*/ 72 h 96"/>
                <a:gd name="T30" fmla="*/ 50 w 70"/>
                <a:gd name="T31" fmla="*/ 72 h 96"/>
                <a:gd name="T32" fmla="*/ 46 w 70"/>
                <a:gd name="T33" fmla="*/ 68 h 96"/>
                <a:gd name="T34" fmla="*/ 40 w 70"/>
                <a:gd name="T35" fmla="*/ 70 h 96"/>
                <a:gd name="T36" fmla="*/ 32 w 70"/>
                <a:gd name="T37" fmla="*/ 66 h 96"/>
                <a:gd name="T38" fmla="*/ 28 w 70"/>
                <a:gd name="T39" fmla="*/ 62 h 96"/>
                <a:gd name="T40" fmla="*/ 26 w 70"/>
                <a:gd name="T41" fmla="*/ 54 h 96"/>
                <a:gd name="T42" fmla="*/ 28 w 70"/>
                <a:gd name="T43" fmla="*/ 42 h 96"/>
                <a:gd name="T44" fmla="*/ 34 w 70"/>
                <a:gd name="T45" fmla="*/ 40 h 96"/>
                <a:gd name="T46" fmla="*/ 40 w 70"/>
                <a:gd name="T47" fmla="*/ 26 h 96"/>
                <a:gd name="T48" fmla="*/ 38 w 70"/>
                <a:gd name="T49" fmla="*/ 14 h 96"/>
                <a:gd name="T50" fmla="*/ 38 w 70"/>
                <a:gd name="T51" fmla="*/ 4 h 96"/>
                <a:gd name="T52" fmla="*/ 28 w 70"/>
                <a:gd name="T53" fmla="*/ 2 h 96"/>
                <a:gd name="T54" fmla="*/ 12 w 70"/>
                <a:gd name="T55" fmla="*/ 0 h 96"/>
                <a:gd name="T56" fmla="*/ 10 w 70"/>
                <a:gd name="T57" fmla="*/ 16 h 96"/>
                <a:gd name="T58" fmla="*/ 10 w 70"/>
                <a:gd name="T59" fmla="*/ 28 h 96"/>
                <a:gd name="T60" fmla="*/ 12 w 70"/>
                <a:gd name="T61" fmla="*/ 36 h 96"/>
                <a:gd name="T62" fmla="*/ 0 w 70"/>
                <a:gd name="T63" fmla="*/ 38 h 96"/>
                <a:gd name="T64" fmla="*/ 2 w 70"/>
                <a:gd name="T65" fmla="*/ 44 h 96"/>
                <a:gd name="T66" fmla="*/ 4 w 70"/>
                <a:gd name="T67" fmla="*/ 48 h 96"/>
                <a:gd name="T68" fmla="*/ 4 w 70"/>
                <a:gd name="T6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8" name="Freeform 264">
              <a:extLst>
                <a:ext uri="{FF2B5EF4-FFF2-40B4-BE49-F238E27FC236}">
                  <a16:creationId xmlns:a16="http://schemas.microsoft.com/office/drawing/2014/main" id="{3C508CF2-6D86-46B4-9496-458E89C8A651}"/>
                </a:ext>
              </a:extLst>
            </p:cNvPr>
            <p:cNvSpPr>
              <a:spLocks/>
            </p:cNvSpPr>
            <p:nvPr/>
          </p:nvSpPr>
          <p:spPr bwMode="gray">
            <a:xfrm>
              <a:off x="9409391" y="3886878"/>
              <a:ext cx="82810" cy="91180"/>
            </a:xfrm>
            <a:custGeom>
              <a:avLst/>
              <a:gdLst>
                <a:gd name="T0" fmla="*/ 0 w 42"/>
                <a:gd name="T1" fmla="*/ 46 h 46"/>
                <a:gd name="T2" fmla="*/ 8 w 42"/>
                <a:gd name="T3" fmla="*/ 34 h 46"/>
                <a:gd name="T4" fmla="*/ 20 w 42"/>
                <a:gd name="T5" fmla="*/ 20 h 46"/>
                <a:gd name="T6" fmla="*/ 32 w 42"/>
                <a:gd name="T7" fmla="*/ 10 h 46"/>
                <a:gd name="T8" fmla="*/ 36 w 42"/>
                <a:gd name="T9" fmla="*/ 0 h 46"/>
                <a:gd name="T10" fmla="*/ 38 w 42"/>
                <a:gd name="T11" fmla="*/ 6 h 46"/>
                <a:gd name="T12" fmla="*/ 42 w 42"/>
                <a:gd name="T13" fmla="*/ 12 h 46"/>
                <a:gd name="T14" fmla="*/ 32 w 42"/>
                <a:gd name="T15" fmla="*/ 16 h 46"/>
                <a:gd name="T16" fmla="*/ 20 w 42"/>
                <a:gd name="T17" fmla="*/ 30 h 46"/>
                <a:gd name="T18" fmla="*/ 14 w 42"/>
                <a:gd name="T19" fmla="*/ 38 h 46"/>
                <a:gd name="T20" fmla="*/ 0 w 42"/>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69" name="Freeform 265">
              <a:extLst>
                <a:ext uri="{FF2B5EF4-FFF2-40B4-BE49-F238E27FC236}">
                  <a16:creationId xmlns:a16="http://schemas.microsoft.com/office/drawing/2014/main" id="{9E54D144-E973-43CC-971E-3BBEA67B02ED}"/>
                </a:ext>
              </a:extLst>
            </p:cNvPr>
            <p:cNvSpPr>
              <a:spLocks/>
            </p:cNvSpPr>
            <p:nvPr/>
          </p:nvSpPr>
          <p:spPr bwMode="gray">
            <a:xfrm>
              <a:off x="9555296" y="3934450"/>
              <a:ext cx="145906" cy="118930"/>
            </a:xfrm>
            <a:custGeom>
              <a:avLst/>
              <a:gdLst>
                <a:gd name="T0" fmla="*/ 58 w 74"/>
                <a:gd name="T1" fmla="*/ 58 h 60"/>
                <a:gd name="T2" fmla="*/ 40 w 74"/>
                <a:gd name="T3" fmla="*/ 60 h 60"/>
                <a:gd name="T4" fmla="*/ 34 w 74"/>
                <a:gd name="T5" fmla="*/ 48 h 60"/>
                <a:gd name="T6" fmla="*/ 34 w 74"/>
                <a:gd name="T7" fmla="*/ 38 h 60"/>
                <a:gd name="T8" fmla="*/ 40 w 74"/>
                <a:gd name="T9" fmla="*/ 36 h 60"/>
                <a:gd name="T10" fmla="*/ 32 w 74"/>
                <a:gd name="T11" fmla="*/ 30 h 60"/>
                <a:gd name="T12" fmla="*/ 24 w 74"/>
                <a:gd name="T13" fmla="*/ 32 h 60"/>
                <a:gd name="T14" fmla="*/ 18 w 74"/>
                <a:gd name="T15" fmla="*/ 34 h 60"/>
                <a:gd name="T16" fmla="*/ 12 w 74"/>
                <a:gd name="T17" fmla="*/ 36 h 60"/>
                <a:gd name="T18" fmla="*/ 8 w 74"/>
                <a:gd name="T19" fmla="*/ 44 h 60"/>
                <a:gd name="T20" fmla="*/ 4 w 74"/>
                <a:gd name="T21" fmla="*/ 50 h 60"/>
                <a:gd name="T22" fmla="*/ 0 w 74"/>
                <a:gd name="T23" fmla="*/ 38 h 60"/>
                <a:gd name="T24" fmla="*/ 4 w 74"/>
                <a:gd name="T25" fmla="*/ 28 h 60"/>
                <a:gd name="T26" fmla="*/ 14 w 74"/>
                <a:gd name="T27" fmla="*/ 24 h 60"/>
                <a:gd name="T28" fmla="*/ 22 w 74"/>
                <a:gd name="T29" fmla="*/ 20 h 60"/>
                <a:gd name="T30" fmla="*/ 26 w 74"/>
                <a:gd name="T31" fmla="*/ 14 h 60"/>
                <a:gd name="T32" fmla="*/ 32 w 74"/>
                <a:gd name="T33" fmla="*/ 22 h 60"/>
                <a:gd name="T34" fmla="*/ 36 w 74"/>
                <a:gd name="T35" fmla="*/ 24 h 60"/>
                <a:gd name="T36" fmla="*/ 42 w 74"/>
                <a:gd name="T37" fmla="*/ 18 h 60"/>
                <a:gd name="T38" fmla="*/ 50 w 74"/>
                <a:gd name="T39" fmla="*/ 8 h 60"/>
                <a:gd name="T40" fmla="*/ 54 w 74"/>
                <a:gd name="T41" fmla="*/ 10 h 60"/>
                <a:gd name="T42" fmla="*/ 58 w 74"/>
                <a:gd name="T43" fmla="*/ 10 h 60"/>
                <a:gd name="T44" fmla="*/ 58 w 74"/>
                <a:gd name="T45" fmla="*/ 4 h 60"/>
                <a:gd name="T46" fmla="*/ 62 w 74"/>
                <a:gd name="T47" fmla="*/ 0 h 60"/>
                <a:gd name="T48" fmla="*/ 68 w 74"/>
                <a:gd name="T49" fmla="*/ 6 h 60"/>
                <a:gd name="T50" fmla="*/ 72 w 74"/>
                <a:gd name="T51" fmla="*/ 14 h 60"/>
                <a:gd name="T52" fmla="*/ 74 w 74"/>
                <a:gd name="T53" fmla="*/ 28 h 60"/>
                <a:gd name="T54" fmla="*/ 74 w 74"/>
                <a:gd name="T55" fmla="*/ 42 h 60"/>
                <a:gd name="T56" fmla="*/ 66 w 74"/>
                <a:gd name="T57" fmla="*/ 44 h 60"/>
                <a:gd name="T58" fmla="*/ 64 w 74"/>
                <a:gd name="T59" fmla="*/ 36 h 60"/>
                <a:gd name="T60" fmla="*/ 58 w 74"/>
                <a:gd name="T61" fmla="*/ 42 h 60"/>
                <a:gd name="T62" fmla="*/ 54 w 74"/>
                <a:gd name="T63" fmla="*/ 46 h 60"/>
                <a:gd name="T64" fmla="*/ 58 w 74"/>
                <a:gd name="T65"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0" name="Freeform 266">
              <a:extLst>
                <a:ext uri="{FF2B5EF4-FFF2-40B4-BE49-F238E27FC236}">
                  <a16:creationId xmlns:a16="http://schemas.microsoft.com/office/drawing/2014/main" id="{00E2E0B0-1CEF-4A97-BC0F-D2E1476C4051}"/>
                </a:ext>
              </a:extLst>
            </p:cNvPr>
            <p:cNvSpPr>
              <a:spLocks/>
            </p:cNvSpPr>
            <p:nvPr/>
          </p:nvSpPr>
          <p:spPr bwMode="gray">
            <a:xfrm>
              <a:off x="9634166" y="3843271"/>
              <a:ext cx="35490" cy="43608"/>
            </a:xfrm>
            <a:custGeom>
              <a:avLst/>
              <a:gdLst>
                <a:gd name="T0" fmla="*/ 0 w 18"/>
                <a:gd name="T1" fmla="*/ 4 h 22"/>
                <a:gd name="T2" fmla="*/ 12 w 18"/>
                <a:gd name="T3" fmla="*/ 0 h 22"/>
                <a:gd name="T4" fmla="*/ 18 w 18"/>
                <a:gd name="T5" fmla="*/ 2 h 22"/>
                <a:gd name="T6" fmla="*/ 18 w 18"/>
                <a:gd name="T7" fmla="*/ 16 h 22"/>
                <a:gd name="T8" fmla="*/ 18 w 18"/>
                <a:gd name="T9" fmla="*/ 22 h 22"/>
                <a:gd name="T10" fmla="*/ 10 w 18"/>
                <a:gd name="T11" fmla="*/ 18 h 22"/>
                <a:gd name="T12" fmla="*/ 4 w 18"/>
                <a:gd name="T13" fmla="*/ 12 h 22"/>
                <a:gd name="T14" fmla="*/ 0 w 18"/>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0" y="4"/>
                  </a:moveTo>
                  <a:lnTo>
                    <a:pt x="12" y="0"/>
                  </a:lnTo>
                  <a:lnTo>
                    <a:pt x="18" y="2"/>
                  </a:lnTo>
                  <a:lnTo>
                    <a:pt x="18" y="16"/>
                  </a:lnTo>
                  <a:lnTo>
                    <a:pt x="18" y="22"/>
                  </a:lnTo>
                  <a:lnTo>
                    <a:pt x="10" y="18"/>
                  </a:lnTo>
                  <a:lnTo>
                    <a:pt x="4" y="12"/>
                  </a:lnTo>
                  <a:lnTo>
                    <a:pt x="0"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1" name="Freeform 267">
              <a:extLst>
                <a:ext uri="{FF2B5EF4-FFF2-40B4-BE49-F238E27FC236}">
                  <a16:creationId xmlns:a16="http://schemas.microsoft.com/office/drawing/2014/main" id="{1B9A24AF-23D2-4C71-A534-DD94E7AA384D}"/>
                </a:ext>
              </a:extLst>
            </p:cNvPr>
            <p:cNvSpPr>
              <a:spLocks/>
            </p:cNvSpPr>
            <p:nvPr/>
          </p:nvSpPr>
          <p:spPr bwMode="gray">
            <a:xfrm>
              <a:off x="9507974" y="3811557"/>
              <a:ext cx="39434" cy="47572"/>
            </a:xfrm>
            <a:custGeom>
              <a:avLst/>
              <a:gdLst>
                <a:gd name="T0" fmla="*/ 0 w 20"/>
                <a:gd name="T1" fmla="*/ 0 h 24"/>
                <a:gd name="T2" fmla="*/ 10 w 20"/>
                <a:gd name="T3" fmla="*/ 2 h 24"/>
                <a:gd name="T4" fmla="*/ 20 w 20"/>
                <a:gd name="T5" fmla="*/ 10 h 24"/>
                <a:gd name="T6" fmla="*/ 18 w 20"/>
                <a:gd name="T7" fmla="*/ 22 h 24"/>
                <a:gd name="T8" fmla="*/ 12 w 20"/>
                <a:gd name="T9" fmla="*/ 24 h 24"/>
                <a:gd name="T10" fmla="*/ 6 w 20"/>
                <a:gd name="T11" fmla="*/ 10 h 24"/>
                <a:gd name="T12" fmla="*/ 2 w 20"/>
                <a:gd name="T13" fmla="*/ 6 h 24"/>
                <a:gd name="T14" fmla="*/ 0 w 20"/>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4">
                  <a:moveTo>
                    <a:pt x="0" y="0"/>
                  </a:moveTo>
                  <a:lnTo>
                    <a:pt x="10" y="2"/>
                  </a:lnTo>
                  <a:lnTo>
                    <a:pt x="20" y="10"/>
                  </a:lnTo>
                  <a:lnTo>
                    <a:pt x="18" y="22"/>
                  </a:lnTo>
                  <a:lnTo>
                    <a:pt x="12" y="24"/>
                  </a:lnTo>
                  <a:lnTo>
                    <a:pt x="6" y="10"/>
                  </a:lnTo>
                  <a:lnTo>
                    <a:pt x="2" y="6"/>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2" name="Freeform 268">
              <a:extLst>
                <a:ext uri="{FF2B5EF4-FFF2-40B4-BE49-F238E27FC236}">
                  <a16:creationId xmlns:a16="http://schemas.microsoft.com/office/drawing/2014/main" id="{7825ADB8-FDDB-4E5D-A356-7F0CA05B6318}"/>
                </a:ext>
              </a:extLst>
            </p:cNvPr>
            <p:cNvSpPr>
              <a:spLocks/>
            </p:cNvSpPr>
            <p:nvPr/>
          </p:nvSpPr>
          <p:spPr bwMode="gray">
            <a:xfrm>
              <a:off x="9559241" y="3871021"/>
              <a:ext cx="43377" cy="39644"/>
            </a:xfrm>
            <a:custGeom>
              <a:avLst/>
              <a:gdLst>
                <a:gd name="T0" fmla="*/ 0 w 22"/>
                <a:gd name="T1" fmla="*/ 0 h 20"/>
                <a:gd name="T2" fmla="*/ 0 w 22"/>
                <a:gd name="T3" fmla="*/ 10 h 20"/>
                <a:gd name="T4" fmla="*/ 0 w 22"/>
                <a:gd name="T5" fmla="*/ 20 h 20"/>
                <a:gd name="T6" fmla="*/ 6 w 22"/>
                <a:gd name="T7" fmla="*/ 16 h 20"/>
                <a:gd name="T8" fmla="*/ 18 w 22"/>
                <a:gd name="T9" fmla="*/ 8 h 20"/>
                <a:gd name="T10" fmla="*/ 22 w 22"/>
                <a:gd name="T11" fmla="*/ 2 h 20"/>
                <a:gd name="T12" fmla="*/ 14 w 22"/>
                <a:gd name="T13" fmla="*/ 0 h 20"/>
                <a:gd name="T14" fmla="*/ 8 w 22"/>
                <a:gd name="T15" fmla="*/ 2 h 20"/>
                <a:gd name="T16" fmla="*/ 0 w 2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3" name="Freeform 269">
              <a:extLst>
                <a:ext uri="{FF2B5EF4-FFF2-40B4-BE49-F238E27FC236}">
                  <a16:creationId xmlns:a16="http://schemas.microsoft.com/office/drawing/2014/main" id="{0BA46C19-70B7-4172-8864-980A400F63AF}"/>
                </a:ext>
              </a:extLst>
            </p:cNvPr>
            <p:cNvSpPr>
              <a:spLocks/>
            </p:cNvSpPr>
            <p:nvPr/>
          </p:nvSpPr>
          <p:spPr bwMode="gray">
            <a:xfrm>
              <a:off x="9571070" y="3894807"/>
              <a:ext cx="47321" cy="55500"/>
            </a:xfrm>
            <a:custGeom>
              <a:avLst/>
              <a:gdLst>
                <a:gd name="T0" fmla="*/ 0 w 24"/>
                <a:gd name="T1" fmla="*/ 18 h 28"/>
                <a:gd name="T2" fmla="*/ 6 w 24"/>
                <a:gd name="T3" fmla="*/ 26 h 28"/>
                <a:gd name="T4" fmla="*/ 14 w 24"/>
                <a:gd name="T5" fmla="*/ 28 h 28"/>
                <a:gd name="T6" fmla="*/ 14 w 24"/>
                <a:gd name="T7" fmla="*/ 16 h 28"/>
                <a:gd name="T8" fmla="*/ 18 w 24"/>
                <a:gd name="T9" fmla="*/ 12 h 28"/>
                <a:gd name="T10" fmla="*/ 24 w 24"/>
                <a:gd name="T11" fmla="*/ 8 h 28"/>
                <a:gd name="T12" fmla="*/ 22 w 24"/>
                <a:gd name="T13" fmla="*/ 4 h 28"/>
                <a:gd name="T14" fmla="*/ 16 w 24"/>
                <a:gd name="T15" fmla="*/ 0 h 28"/>
                <a:gd name="T16" fmla="*/ 10 w 24"/>
                <a:gd name="T17" fmla="*/ 2 h 28"/>
                <a:gd name="T18" fmla="*/ 8 w 24"/>
                <a:gd name="T19" fmla="*/ 10 h 28"/>
                <a:gd name="T20" fmla="*/ 4 w 24"/>
                <a:gd name="T21" fmla="*/ 16 h 28"/>
                <a:gd name="T22" fmla="*/ 0 w 24"/>
                <a:gd name="T23"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4" name="Freeform 270">
              <a:extLst>
                <a:ext uri="{FF2B5EF4-FFF2-40B4-BE49-F238E27FC236}">
                  <a16:creationId xmlns:a16="http://schemas.microsoft.com/office/drawing/2014/main" id="{9FEF3060-3C44-42A5-B4E9-AFFCA6884AD2}"/>
                </a:ext>
              </a:extLst>
            </p:cNvPr>
            <p:cNvSpPr>
              <a:spLocks/>
            </p:cNvSpPr>
            <p:nvPr/>
          </p:nvSpPr>
          <p:spPr bwMode="gray">
            <a:xfrm>
              <a:off x="9500090" y="3430983"/>
              <a:ext cx="59151" cy="107036"/>
            </a:xfrm>
            <a:custGeom>
              <a:avLst/>
              <a:gdLst>
                <a:gd name="T0" fmla="*/ 30 w 30"/>
                <a:gd name="T1" fmla="*/ 4 h 54"/>
                <a:gd name="T2" fmla="*/ 26 w 30"/>
                <a:gd name="T3" fmla="*/ 18 h 54"/>
                <a:gd name="T4" fmla="*/ 22 w 30"/>
                <a:gd name="T5" fmla="*/ 28 h 54"/>
                <a:gd name="T6" fmla="*/ 20 w 30"/>
                <a:gd name="T7" fmla="*/ 36 h 54"/>
                <a:gd name="T8" fmla="*/ 16 w 30"/>
                <a:gd name="T9" fmla="*/ 48 h 54"/>
                <a:gd name="T10" fmla="*/ 10 w 30"/>
                <a:gd name="T11" fmla="*/ 54 h 54"/>
                <a:gd name="T12" fmla="*/ 4 w 30"/>
                <a:gd name="T13" fmla="*/ 42 h 54"/>
                <a:gd name="T14" fmla="*/ 0 w 30"/>
                <a:gd name="T15" fmla="*/ 26 h 54"/>
                <a:gd name="T16" fmla="*/ 8 w 30"/>
                <a:gd name="T17" fmla="*/ 12 h 54"/>
                <a:gd name="T18" fmla="*/ 18 w 30"/>
                <a:gd name="T19" fmla="*/ 4 h 54"/>
                <a:gd name="T20" fmla="*/ 22 w 30"/>
                <a:gd name="T21" fmla="*/ 0 h 54"/>
                <a:gd name="T22" fmla="*/ 30 w 30"/>
                <a:gd name="T23"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5" name="Freeform 271">
              <a:extLst>
                <a:ext uri="{FF2B5EF4-FFF2-40B4-BE49-F238E27FC236}">
                  <a16:creationId xmlns:a16="http://schemas.microsoft.com/office/drawing/2014/main" id="{4AC7AA7F-0A29-4B6B-8CEE-B359B52333F1}"/>
                </a:ext>
              </a:extLst>
            </p:cNvPr>
            <p:cNvSpPr>
              <a:spLocks/>
            </p:cNvSpPr>
            <p:nvPr/>
          </p:nvSpPr>
          <p:spPr bwMode="gray">
            <a:xfrm>
              <a:off x="9141238" y="3601449"/>
              <a:ext cx="74924" cy="59464"/>
            </a:xfrm>
            <a:custGeom>
              <a:avLst/>
              <a:gdLst>
                <a:gd name="T0" fmla="*/ 10 w 38"/>
                <a:gd name="T1" fmla="*/ 6 h 30"/>
                <a:gd name="T2" fmla="*/ 20 w 38"/>
                <a:gd name="T3" fmla="*/ 0 h 30"/>
                <a:gd name="T4" fmla="*/ 30 w 38"/>
                <a:gd name="T5" fmla="*/ 0 h 30"/>
                <a:gd name="T6" fmla="*/ 38 w 38"/>
                <a:gd name="T7" fmla="*/ 2 h 30"/>
                <a:gd name="T8" fmla="*/ 34 w 38"/>
                <a:gd name="T9" fmla="*/ 8 h 30"/>
                <a:gd name="T10" fmla="*/ 30 w 38"/>
                <a:gd name="T11" fmla="*/ 14 h 30"/>
                <a:gd name="T12" fmla="*/ 30 w 38"/>
                <a:gd name="T13" fmla="*/ 24 h 30"/>
                <a:gd name="T14" fmla="*/ 22 w 38"/>
                <a:gd name="T15" fmla="*/ 26 h 30"/>
                <a:gd name="T16" fmla="*/ 16 w 38"/>
                <a:gd name="T17" fmla="*/ 30 h 30"/>
                <a:gd name="T18" fmla="*/ 6 w 38"/>
                <a:gd name="T19" fmla="*/ 28 h 30"/>
                <a:gd name="T20" fmla="*/ 0 w 38"/>
                <a:gd name="T21" fmla="*/ 20 h 30"/>
                <a:gd name="T22" fmla="*/ 0 w 38"/>
                <a:gd name="T23" fmla="*/ 10 h 30"/>
                <a:gd name="T24" fmla="*/ 10 w 38"/>
                <a:gd name="T2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6" name="Freeform 272">
              <a:extLst>
                <a:ext uri="{FF2B5EF4-FFF2-40B4-BE49-F238E27FC236}">
                  <a16:creationId xmlns:a16="http://schemas.microsoft.com/office/drawing/2014/main" id="{5F40695D-93CA-4CA5-9BDF-E3407E19C233}"/>
                </a:ext>
              </a:extLst>
            </p:cNvPr>
            <p:cNvSpPr>
              <a:spLocks/>
            </p:cNvSpPr>
            <p:nvPr/>
          </p:nvSpPr>
          <p:spPr bwMode="gray">
            <a:xfrm>
              <a:off x="10119204" y="2705513"/>
              <a:ext cx="181397" cy="154607"/>
            </a:xfrm>
            <a:custGeom>
              <a:avLst/>
              <a:gdLst>
                <a:gd name="T0" fmla="*/ 30 w 92"/>
                <a:gd name="T1" fmla="*/ 0 h 78"/>
                <a:gd name="T2" fmla="*/ 38 w 92"/>
                <a:gd name="T3" fmla="*/ 6 h 78"/>
                <a:gd name="T4" fmla="*/ 48 w 92"/>
                <a:gd name="T5" fmla="*/ 16 h 78"/>
                <a:gd name="T6" fmla="*/ 66 w 92"/>
                <a:gd name="T7" fmla="*/ 26 h 78"/>
                <a:gd name="T8" fmla="*/ 76 w 92"/>
                <a:gd name="T9" fmla="*/ 30 h 78"/>
                <a:gd name="T10" fmla="*/ 84 w 92"/>
                <a:gd name="T11" fmla="*/ 24 h 78"/>
                <a:gd name="T12" fmla="*/ 90 w 92"/>
                <a:gd name="T13" fmla="*/ 24 h 78"/>
                <a:gd name="T14" fmla="*/ 84 w 92"/>
                <a:gd name="T15" fmla="*/ 30 h 78"/>
                <a:gd name="T16" fmla="*/ 88 w 92"/>
                <a:gd name="T17" fmla="*/ 36 h 78"/>
                <a:gd name="T18" fmla="*/ 92 w 92"/>
                <a:gd name="T19" fmla="*/ 40 h 78"/>
                <a:gd name="T20" fmla="*/ 84 w 92"/>
                <a:gd name="T21" fmla="*/ 46 h 78"/>
                <a:gd name="T22" fmla="*/ 80 w 92"/>
                <a:gd name="T23" fmla="*/ 48 h 78"/>
                <a:gd name="T24" fmla="*/ 74 w 92"/>
                <a:gd name="T25" fmla="*/ 46 h 78"/>
                <a:gd name="T26" fmla="*/ 68 w 92"/>
                <a:gd name="T27" fmla="*/ 48 h 78"/>
                <a:gd name="T28" fmla="*/ 58 w 92"/>
                <a:gd name="T29" fmla="*/ 52 h 78"/>
                <a:gd name="T30" fmla="*/ 52 w 92"/>
                <a:gd name="T31" fmla="*/ 60 h 78"/>
                <a:gd name="T32" fmla="*/ 52 w 92"/>
                <a:gd name="T33" fmla="*/ 66 h 78"/>
                <a:gd name="T34" fmla="*/ 44 w 92"/>
                <a:gd name="T35" fmla="*/ 62 h 78"/>
                <a:gd name="T36" fmla="*/ 36 w 92"/>
                <a:gd name="T37" fmla="*/ 56 h 78"/>
                <a:gd name="T38" fmla="*/ 28 w 92"/>
                <a:gd name="T39" fmla="*/ 54 h 78"/>
                <a:gd name="T40" fmla="*/ 24 w 92"/>
                <a:gd name="T41" fmla="*/ 56 h 78"/>
                <a:gd name="T42" fmla="*/ 22 w 92"/>
                <a:gd name="T43" fmla="*/ 60 h 78"/>
                <a:gd name="T44" fmla="*/ 16 w 92"/>
                <a:gd name="T45" fmla="*/ 56 h 78"/>
                <a:gd name="T46" fmla="*/ 10 w 92"/>
                <a:gd name="T47" fmla="*/ 54 h 78"/>
                <a:gd name="T48" fmla="*/ 8 w 92"/>
                <a:gd name="T49" fmla="*/ 58 h 78"/>
                <a:gd name="T50" fmla="*/ 10 w 92"/>
                <a:gd name="T51" fmla="*/ 64 h 78"/>
                <a:gd name="T52" fmla="*/ 16 w 92"/>
                <a:gd name="T53" fmla="*/ 66 h 78"/>
                <a:gd name="T54" fmla="*/ 14 w 92"/>
                <a:gd name="T55" fmla="*/ 72 h 78"/>
                <a:gd name="T56" fmla="*/ 8 w 92"/>
                <a:gd name="T57" fmla="*/ 74 h 78"/>
                <a:gd name="T58" fmla="*/ 2 w 92"/>
                <a:gd name="T59" fmla="*/ 78 h 78"/>
                <a:gd name="T60" fmla="*/ 2 w 92"/>
                <a:gd name="T61" fmla="*/ 68 h 78"/>
                <a:gd name="T62" fmla="*/ 0 w 92"/>
                <a:gd name="T63" fmla="*/ 60 h 78"/>
                <a:gd name="T64" fmla="*/ 0 w 92"/>
                <a:gd name="T65" fmla="*/ 52 h 78"/>
                <a:gd name="T66" fmla="*/ 6 w 92"/>
                <a:gd name="T67" fmla="*/ 50 h 78"/>
                <a:gd name="T68" fmla="*/ 10 w 92"/>
                <a:gd name="T69" fmla="*/ 44 h 78"/>
                <a:gd name="T70" fmla="*/ 10 w 92"/>
                <a:gd name="T71" fmla="*/ 38 h 78"/>
                <a:gd name="T72" fmla="*/ 16 w 92"/>
                <a:gd name="T73" fmla="*/ 38 h 78"/>
                <a:gd name="T74" fmla="*/ 22 w 92"/>
                <a:gd name="T75" fmla="*/ 42 h 78"/>
                <a:gd name="T76" fmla="*/ 28 w 92"/>
                <a:gd name="T77" fmla="*/ 40 h 78"/>
                <a:gd name="T78" fmla="*/ 30 w 92"/>
                <a:gd name="T79" fmla="*/ 16 h 78"/>
                <a:gd name="T80" fmla="*/ 30 w 92"/>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7" name="Freeform 273">
              <a:extLst>
                <a:ext uri="{FF2B5EF4-FFF2-40B4-BE49-F238E27FC236}">
                  <a16:creationId xmlns:a16="http://schemas.microsoft.com/office/drawing/2014/main" id="{26DBAA84-17F3-4E07-9F61-013C92F32322}"/>
                </a:ext>
              </a:extLst>
            </p:cNvPr>
            <p:cNvSpPr>
              <a:spLocks/>
            </p:cNvSpPr>
            <p:nvPr/>
          </p:nvSpPr>
          <p:spPr bwMode="gray">
            <a:xfrm>
              <a:off x="9878655" y="3117801"/>
              <a:ext cx="78868" cy="51536"/>
            </a:xfrm>
            <a:custGeom>
              <a:avLst/>
              <a:gdLst>
                <a:gd name="T0" fmla="*/ 30 w 40"/>
                <a:gd name="T1" fmla="*/ 16 h 26"/>
                <a:gd name="T2" fmla="*/ 24 w 40"/>
                <a:gd name="T3" fmla="*/ 14 h 26"/>
                <a:gd name="T4" fmla="*/ 18 w 40"/>
                <a:gd name="T5" fmla="*/ 18 h 26"/>
                <a:gd name="T6" fmla="*/ 14 w 40"/>
                <a:gd name="T7" fmla="*/ 26 h 26"/>
                <a:gd name="T8" fmla="*/ 6 w 40"/>
                <a:gd name="T9" fmla="*/ 24 h 26"/>
                <a:gd name="T10" fmla="*/ 6 w 40"/>
                <a:gd name="T11" fmla="*/ 18 h 26"/>
                <a:gd name="T12" fmla="*/ 0 w 40"/>
                <a:gd name="T13" fmla="*/ 14 h 26"/>
                <a:gd name="T14" fmla="*/ 8 w 40"/>
                <a:gd name="T15" fmla="*/ 8 h 26"/>
                <a:gd name="T16" fmla="*/ 16 w 40"/>
                <a:gd name="T17" fmla="*/ 8 h 26"/>
                <a:gd name="T18" fmla="*/ 24 w 40"/>
                <a:gd name="T19" fmla="*/ 6 h 26"/>
                <a:gd name="T20" fmla="*/ 28 w 40"/>
                <a:gd name="T21" fmla="*/ 0 h 26"/>
                <a:gd name="T22" fmla="*/ 36 w 40"/>
                <a:gd name="T23" fmla="*/ 0 h 26"/>
                <a:gd name="T24" fmla="*/ 40 w 40"/>
                <a:gd name="T25" fmla="*/ 6 h 26"/>
                <a:gd name="T26" fmla="*/ 38 w 40"/>
                <a:gd name="T27" fmla="*/ 8 h 26"/>
                <a:gd name="T28" fmla="*/ 34 w 40"/>
                <a:gd name="T29" fmla="*/ 14 h 26"/>
                <a:gd name="T30" fmla="*/ 30 w 40"/>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8" name="Freeform 274">
              <a:extLst>
                <a:ext uri="{FF2B5EF4-FFF2-40B4-BE49-F238E27FC236}">
                  <a16:creationId xmlns:a16="http://schemas.microsoft.com/office/drawing/2014/main" id="{61DCF822-5651-46F5-BE99-9EA75FCB5CCC}"/>
                </a:ext>
              </a:extLst>
            </p:cNvPr>
            <p:cNvSpPr>
              <a:spLocks/>
            </p:cNvSpPr>
            <p:nvPr/>
          </p:nvSpPr>
          <p:spPr bwMode="gray">
            <a:xfrm>
              <a:off x="9795843" y="3129694"/>
              <a:ext cx="74924" cy="99108"/>
            </a:xfrm>
            <a:custGeom>
              <a:avLst/>
              <a:gdLst>
                <a:gd name="T0" fmla="*/ 4 w 38"/>
                <a:gd name="T1" fmla="*/ 12 h 50"/>
                <a:gd name="T2" fmla="*/ 10 w 38"/>
                <a:gd name="T3" fmla="*/ 8 h 50"/>
                <a:gd name="T4" fmla="*/ 16 w 38"/>
                <a:gd name="T5" fmla="*/ 0 h 50"/>
                <a:gd name="T6" fmla="*/ 24 w 38"/>
                <a:gd name="T7" fmla="*/ 0 h 50"/>
                <a:gd name="T8" fmla="*/ 28 w 38"/>
                <a:gd name="T9" fmla="*/ 6 h 50"/>
                <a:gd name="T10" fmla="*/ 34 w 38"/>
                <a:gd name="T11" fmla="*/ 10 h 50"/>
                <a:gd name="T12" fmla="*/ 38 w 38"/>
                <a:gd name="T13" fmla="*/ 16 h 50"/>
                <a:gd name="T14" fmla="*/ 36 w 38"/>
                <a:gd name="T15" fmla="*/ 24 h 50"/>
                <a:gd name="T16" fmla="*/ 32 w 38"/>
                <a:gd name="T17" fmla="*/ 26 h 50"/>
                <a:gd name="T18" fmla="*/ 30 w 38"/>
                <a:gd name="T19" fmla="*/ 32 h 50"/>
                <a:gd name="T20" fmla="*/ 30 w 38"/>
                <a:gd name="T21" fmla="*/ 40 h 50"/>
                <a:gd name="T22" fmla="*/ 26 w 38"/>
                <a:gd name="T23" fmla="*/ 50 h 50"/>
                <a:gd name="T24" fmla="*/ 18 w 38"/>
                <a:gd name="T25" fmla="*/ 48 h 50"/>
                <a:gd name="T26" fmla="*/ 18 w 38"/>
                <a:gd name="T27" fmla="*/ 44 h 50"/>
                <a:gd name="T28" fmla="*/ 20 w 38"/>
                <a:gd name="T29" fmla="*/ 36 h 50"/>
                <a:gd name="T30" fmla="*/ 12 w 38"/>
                <a:gd name="T31" fmla="*/ 36 h 50"/>
                <a:gd name="T32" fmla="*/ 14 w 38"/>
                <a:gd name="T33" fmla="*/ 30 h 50"/>
                <a:gd name="T34" fmla="*/ 18 w 38"/>
                <a:gd name="T35" fmla="*/ 24 h 50"/>
                <a:gd name="T36" fmla="*/ 18 w 38"/>
                <a:gd name="T37" fmla="*/ 20 h 50"/>
                <a:gd name="T38" fmla="*/ 16 w 38"/>
                <a:gd name="T39" fmla="*/ 14 h 50"/>
                <a:gd name="T40" fmla="*/ 8 w 38"/>
                <a:gd name="T41" fmla="*/ 16 h 50"/>
                <a:gd name="T42" fmla="*/ 0 w 38"/>
                <a:gd name="T43" fmla="*/ 18 h 50"/>
                <a:gd name="T44" fmla="*/ 4 w 38"/>
                <a:gd name="T4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79" name="Freeform 275">
              <a:extLst>
                <a:ext uri="{FF2B5EF4-FFF2-40B4-BE49-F238E27FC236}">
                  <a16:creationId xmlns:a16="http://schemas.microsoft.com/office/drawing/2014/main" id="{8BAFB575-C98E-4D40-8A00-3CF2B1F63C48}"/>
                </a:ext>
              </a:extLst>
            </p:cNvPr>
            <p:cNvSpPr>
              <a:spLocks/>
            </p:cNvSpPr>
            <p:nvPr/>
          </p:nvSpPr>
          <p:spPr bwMode="gray">
            <a:xfrm>
              <a:off x="9843162" y="2852191"/>
              <a:ext cx="343076" cy="293360"/>
            </a:xfrm>
            <a:custGeom>
              <a:avLst/>
              <a:gdLst>
                <a:gd name="T0" fmla="*/ 12 w 174"/>
                <a:gd name="T1" fmla="*/ 128 h 148"/>
                <a:gd name="T2" fmla="*/ 32 w 174"/>
                <a:gd name="T3" fmla="*/ 112 h 148"/>
                <a:gd name="T4" fmla="*/ 60 w 174"/>
                <a:gd name="T5" fmla="*/ 110 h 148"/>
                <a:gd name="T6" fmla="*/ 80 w 174"/>
                <a:gd name="T7" fmla="*/ 100 h 148"/>
                <a:gd name="T8" fmla="*/ 92 w 174"/>
                <a:gd name="T9" fmla="*/ 82 h 148"/>
                <a:gd name="T10" fmla="*/ 100 w 174"/>
                <a:gd name="T11" fmla="*/ 80 h 148"/>
                <a:gd name="T12" fmla="*/ 110 w 174"/>
                <a:gd name="T13" fmla="*/ 82 h 148"/>
                <a:gd name="T14" fmla="*/ 140 w 174"/>
                <a:gd name="T15" fmla="*/ 52 h 148"/>
                <a:gd name="T16" fmla="*/ 144 w 174"/>
                <a:gd name="T17" fmla="*/ 30 h 148"/>
                <a:gd name="T18" fmla="*/ 146 w 174"/>
                <a:gd name="T19" fmla="*/ 10 h 148"/>
                <a:gd name="T20" fmla="*/ 160 w 174"/>
                <a:gd name="T21" fmla="*/ 12 h 148"/>
                <a:gd name="T22" fmla="*/ 158 w 174"/>
                <a:gd name="T23" fmla="*/ 2 h 148"/>
                <a:gd name="T24" fmla="*/ 166 w 174"/>
                <a:gd name="T25" fmla="*/ 10 h 148"/>
                <a:gd name="T26" fmla="*/ 172 w 174"/>
                <a:gd name="T27" fmla="*/ 28 h 148"/>
                <a:gd name="T28" fmla="*/ 168 w 174"/>
                <a:gd name="T29" fmla="*/ 48 h 148"/>
                <a:gd name="T30" fmla="*/ 158 w 174"/>
                <a:gd name="T31" fmla="*/ 66 h 148"/>
                <a:gd name="T32" fmla="*/ 154 w 174"/>
                <a:gd name="T33" fmla="*/ 86 h 148"/>
                <a:gd name="T34" fmla="*/ 152 w 174"/>
                <a:gd name="T35" fmla="*/ 98 h 148"/>
                <a:gd name="T36" fmla="*/ 152 w 174"/>
                <a:gd name="T37" fmla="*/ 108 h 148"/>
                <a:gd name="T38" fmla="*/ 148 w 174"/>
                <a:gd name="T39" fmla="*/ 118 h 148"/>
                <a:gd name="T40" fmla="*/ 138 w 174"/>
                <a:gd name="T41" fmla="*/ 116 h 148"/>
                <a:gd name="T42" fmla="*/ 126 w 174"/>
                <a:gd name="T43" fmla="*/ 116 h 148"/>
                <a:gd name="T44" fmla="*/ 126 w 174"/>
                <a:gd name="T45" fmla="*/ 128 h 148"/>
                <a:gd name="T46" fmla="*/ 116 w 174"/>
                <a:gd name="T47" fmla="*/ 126 h 148"/>
                <a:gd name="T48" fmla="*/ 102 w 174"/>
                <a:gd name="T49" fmla="*/ 126 h 148"/>
                <a:gd name="T50" fmla="*/ 90 w 174"/>
                <a:gd name="T51" fmla="*/ 122 h 148"/>
                <a:gd name="T52" fmla="*/ 92 w 174"/>
                <a:gd name="T53" fmla="*/ 132 h 148"/>
                <a:gd name="T54" fmla="*/ 80 w 174"/>
                <a:gd name="T55" fmla="*/ 144 h 148"/>
                <a:gd name="T56" fmla="*/ 68 w 174"/>
                <a:gd name="T57" fmla="*/ 140 h 148"/>
                <a:gd name="T58" fmla="*/ 70 w 174"/>
                <a:gd name="T59" fmla="*/ 130 h 148"/>
                <a:gd name="T60" fmla="*/ 56 w 174"/>
                <a:gd name="T61" fmla="*/ 124 h 148"/>
                <a:gd name="T62" fmla="*/ 38 w 174"/>
                <a:gd name="T63" fmla="*/ 130 h 148"/>
                <a:gd name="T64" fmla="*/ 18 w 174"/>
                <a:gd name="T65" fmla="*/ 134 h 148"/>
                <a:gd name="T66" fmla="*/ 2 w 174"/>
                <a:gd name="T67"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80" name="Freeform 276">
              <a:extLst>
                <a:ext uri="{FF2B5EF4-FFF2-40B4-BE49-F238E27FC236}">
                  <a16:creationId xmlns:a16="http://schemas.microsoft.com/office/drawing/2014/main" id="{7E4B6F32-8913-42E1-8939-A9FE2CE89F5C}"/>
                </a:ext>
              </a:extLst>
            </p:cNvPr>
            <p:cNvSpPr>
              <a:spLocks/>
            </p:cNvSpPr>
            <p:nvPr/>
          </p:nvSpPr>
          <p:spPr bwMode="gray">
            <a:xfrm>
              <a:off x="9697259" y="2967158"/>
              <a:ext cx="98584" cy="142716"/>
            </a:xfrm>
            <a:custGeom>
              <a:avLst/>
              <a:gdLst>
                <a:gd name="T0" fmla="*/ 2 w 50"/>
                <a:gd name="T1" fmla="*/ 32 h 72"/>
                <a:gd name="T2" fmla="*/ 2 w 50"/>
                <a:gd name="T3" fmla="*/ 28 h 72"/>
                <a:gd name="T4" fmla="*/ 8 w 50"/>
                <a:gd name="T5" fmla="*/ 30 h 72"/>
                <a:gd name="T6" fmla="*/ 12 w 50"/>
                <a:gd name="T7" fmla="*/ 28 h 72"/>
                <a:gd name="T8" fmla="*/ 10 w 50"/>
                <a:gd name="T9" fmla="*/ 22 h 72"/>
                <a:gd name="T10" fmla="*/ 6 w 50"/>
                <a:gd name="T11" fmla="*/ 20 h 72"/>
                <a:gd name="T12" fmla="*/ 10 w 50"/>
                <a:gd name="T13" fmla="*/ 6 h 72"/>
                <a:gd name="T14" fmla="*/ 20 w 50"/>
                <a:gd name="T15" fmla="*/ 2 h 72"/>
                <a:gd name="T16" fmla="*/ 30 w 50"/>
                <a:gd name="T17" fmla="*/ 0 h 72"/>
                <a:gd name="T18" fmla="*/ 38 w 50"/>
                <a:gd name="T19" fmla="*/ 8 h 72"/>
                <a:gd name="T20" fmla="*/ 44 w 50"/>
                <a:gd name="T21" fmla="*/ 18 h 72"/>
                <a:gd name="T22" fmla="*/ 48 w 50"/>
                <a:gd name="T23" fmla="*/ 30 h 72"/>
                <a:gd name="T24" fmla="*/ 50 w 50"/>
                <a:gd name="T25" fmla="*/ 40 h 72"/>
                <a:gd name="T26" fmla="*/ 48 w 50"/>
                <a:gd name="T27" fmla="*/ 54 h 72"/>
                <a:gd name="T28" fmla="*/ 50 w 50"/>
                <a:gd name="T29" fmla="*/ 54 h 72"/>
                <a:gd name="T30" fmla="*/ 50 w 50"/>
                <a:gd name="T31" fmla="*/ 56 h 72"/>
                <a:gd name="T32" fmla="*/ 46 w 50"/>
                <a:gd name="T33" fmla="*/ 58 h 72"/>
                <a:gd name="T34" fmla="*/ 38 w 50"/>
                <a:gd name="T35" fmla="*/ 62 h 72"/>
                <a:gd name="T36" fmla="*/ 34 w 50"/>
                <a:gd name="T37" fmla="*/ 64 h 72"/>
                <a:gd name="T38" fmla="*/ 28 w 50"/>
                <a:gd name="T39" fmla="*/ 60 h 72"/>
                <a:gd name="T40" fmla="*/ 24 w 50"/>
                <a:gd name="T41" fmla="*/ 64 h 72"/>
                <a:gd name="T42" fmla="*/ 16 w 50"/>
                <a:gd name="T43" fmla="*/ 70 h 72"/>
                <a:gd name="T44" fmla="*/ 12 w 50"/>
                <a:gd name="T45" fmla="*/ 68 h 72"/>
                <a:gd name="T46" fmla="*/ 2 w 50"/>
                <a:gd name="T47" fmla="*/ 72 h 72"/>
                <a:gd name="T48" fmla="*/ 0 w 50"/>
                <a:gd name="T49" fmla="*/ 66 h 72"/>
                <a:gd name="T50" fmla="*/ 2 w 50"/>
                <a:gd name="T51" fmla="*/ 58 h 72"/>
                <a:gd name="T52" fmla="*/ 2 w 50"/>
                <a:gd name="T53" fmla="*/ 48 h 72"/>
                <a:gd name="T54" fmla="*/ 6 w 50"/>
                <a:gd name="T55" fmla="*/ 46 h 72"/>
                <a:gd name="T56" fmla="*/ 6 w 50"/>
                <a:gd name="T57" fmla="*/ 38 h 72"/>
                <a:gd name="T58" fmla="*/ 2 w 50"/>
                <a:gd name="T5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81" name="Freeform 277">
              <a:extLst>
                <a:ext uri="{FF2B5EF4-FFF2-40B4-BE49-F238E27FC236}">
                  <a16:creationId xmlns:a16="http://schemas.microsoft.com/office/drawing/2014/main" id="{C9CFEB17-BC38-43F4-9413-2FFFF43DF6E7}"/>
                </a:ext>
              </a:extLst>
            </p:cNvPr>
            <p:cNvSpPr>
              <a:spLocks/>
            </p:cNvSpPr>
            <p:nvPr/>
          </p:nvSpPr>
          <p:spPr bwMode="gray">
            <a:xfrm>
              <a:off x="9638107" y="2800657"/>
              <a:ext cx="193227" cy="190288"/>
            </a:xfrm>
            <a:custGeom>
              <a:avLst/>
              <a:gdLst>
                <a:gd name="T0" fmla="*/ 24 w 98"/>
                <a:gd name="T1" fmla="*/ 92 h 96"/>
                <a:gd name="T2" fmla="*/ 12 w 98"/>
                <a:gd name="T3" fmla="*/ 94 h 96"/>
                <a:gd name="T4" fmla="*/ 8 w 98"/>
                <a:gd name="T5" fmla="*/ 88 h 96"/>
                <a:gd name="T6" fmla="*/ 12 w 98"/>
                <a:gd name="T7" fmla="*/ 80 h 96"/>
                <a:gd name="T8" fmla="*/ 12 w 98"/>
                <a:gd name="T9" fmla="*/ 70 h 96"/>
                <a:gd name="T10" fmla="*/ 16 w 98"/>
                <a:gd name="T11" fmla="*/ 60 h 96"/>
                <a:gd name="T12" fmla="*/ 6 w 98"/>
                <a:gd name="T13" fmla="*/ 60 h 96"/>
                <a:gd name="T14" fmla="*/ 0 w 98"/>
                <a:gd name="T15" fmla="*/ 56 h 96"/>
                <a:gd name="T16" fmla="*/ 6 w 98"/>
                <a:gd name="T17" fmla="*/ 48 h 96"/>
                <a:gd name="T18" fmla="*/ 22 w 98"/>
                <a:gd name="T19" fmla="*/ 38 h 96"/>
                <a:gd name="T20" fmla="*/ 28 w 98"/>
                <a:gd name="T21" fmla="*/ 32 h 96"/>
                <a:gd name="T22" fmla="*/ 36 w 98"/>
                <a:gd name="T23" fmla="*/ 24 h 96"/>
                <a:gd name="T24" fmla="*/ 40 w 98"/>
                <a:gd name="T25" fmla="*/ 22 h 96"/>
                <a:gd name="T26" fmla="*/ 50 w 98"/>
                <a:gd name="T27" fmla="*/ 26 h 96"/>
                <a:gd name="T28" fmla="*/ 60 w 98"/>
                <a:gd name="T29" fmla="*/ 24 h 96"/>
                <a:gd name="T30" fmla="*/ 62 w 98"/>
                <a:gd name="T31" fmla="*/ 16 h 96"/>
                <a:gd name="T32" fmla="*/ 72 w 98"/>
                <a:gd name="T33" fmla="*/ 16 h 96"/>
                <a:gd name="T34" fmla="*/ 80 w 98"/>
                <a:gd name="T35" fmla="*/ 10 h 96"/>
                <a:gd name="T36" fmla="*/ 82 w 98"/>
                <a:gd name="T37" fmla="*/ 4 h 96"/>
                <a:gd name="T38" fmla="*/ 88 w 98"/>
                <a:gd name="T39" fmla="*/ 0 h 96"/>
                <a:gd name="T40" fmla="*/ 98 w 98"/>
                <a:gd name="T41" fmla="*/ 8 h 96"/>
                <a:gd name="T42" fmla="*/ 92 w 98"/>
                <a:gd name="T43" fmla="*/ 12 h 96"/>
                <a:gd name="T44" fmla="*/ 84 w 98"/>
                <a:gd name="T45" fmla="*/ 18 h 96"/>
                <a:gd name="T46" fmla="*/ 80 w 98"/>
                <a:gd name="T47" fmla="*/ 28 h 96"/>
                <a:gd name="T48" fmla="*/ 78 w 98"/>
                <a:gd name="T49" fmla="*/ 38 h 96"/>
                <a:gd name="T50" fmla="*/ 76 w 98"/>
                <a:gd name="T51" fmla="*/ 42 h 96"/>
                <a:gd name="T52" fmla="*/ 68 w 98"/>
                <a:gd name="T53" fmla="*/ 46 h 96"/>
                <a:gd name="T54" fmla="*/ 52 w 98"/>
                <a:gd name="T55" fmla="*/ 52 h 96"/>
                <a:gd name="T56" fmla="*/ 48 w 98"/>
                <a:gd name="T57" fmla="*/ 58 h 96"/>
                <a:gd name="T58" fmla="*/ 48 w 98"/>
                <a:gd name="T59" fmla="*/ 66 h 96"/>
                <a:gd name="T60" fmla="*/ 52 w 98"/>
                <a:gd name="T61" fmla="*/ 76 h 96"/>
                <a:gd name="T62" fmla="*/ 56 w 98"/>
                <a:gd name="T63" fmla="*/ 80 h 96"/>
                <a:gd name="T64" fmla="*/ 60 w 98"/>
                <a:gd name="T65" fmla="*/ 84 h 96"/>
                <a:gd name="T66" fmla="*/ 50 w 98"/>
                <a:gd name="T67" fmla="*/ 86 h 96"/>
                <a:gd name="T68" fmla="*/ 40 w 98"/>
                <a:gd name="T69" fmla="*/ 90 h 96"/>
                <a:gd name="T70" fmla="*/ 36 w 98"/>
                <a:gd name="T71" fmla="*/ 96 h 96"/>
                <a:gd name="T72" fmla="*/ 24 w 98"/>
                <a:gd name="T7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82" name="Freeform 278">
              <a:extLst>
                <a:ext uri="{FF2B5EF4-FFF2-40B4-BE49-F238E27FC236}">
                  <a16:creationId xmlns:a16="http://schemas.microsoft.com/office/drawing/2014/main" id="{D8C262C0-2452-40C1-B72F-DF70760347C7}"/>
                </a:ext>
              </a:extLst>
            </p:cNvPr>
            <p:cNvSpPr>
              <a:spLocks/>
            </p:cNvSpPr>
            <p:nvPr/>
          </p:nvSpPr>
          <p:spPr bwMode="gray">
            <a:xfrm>
              <a:off x="8044976" y="2372510"/>
              <a:ext cx="1916491" cy="1213080"/>
            </a:xfrm>
            <a:custGeom>
              <a:avLst/>
              <a:gdLst>
                <a:gd name="T0" fmla="*/ 108 w 972"/>
                <a:gd name="T1" fmla="*/ 176 h 612"/>
                <a:gd name="T2" fmla="*/ 170 w 972"/>
                <a:gd name="T3" fmla="*/ 134 h 612"/>
                <a:gd name="T4" fmla="*/ 210 w 972"/>
                <a:gd name="T5" fmla="*/ 104 h 612"/>
                <a:gd name="T6" fmla="*/ 258 w 972"/>
                <a:gd name="T7" fmla="*/ 116 h 612"/>
                <a:gd name="T8" fmla="*/ 278 w 972"/>
                <a:gd name="T9" fmla="*/ 170 h 612"/>
                <a:gd name="T10" fmla="*/ 358 w 972"/>
                <a:gd name="T11" fmla="*/ 212 h 612"/>
                <a:gd name="T12" fmla="*/ 506 w 972"/>
                <a:gd name="T13" fmla="*/ 240 h 612"/>
                <a:gd name="T14" fmla="*/ 608 w 972"/>
                <a:gd name="T15" fmla="*/ 200 h 612"/>
                <a:gd name="T16" fmla="*/ 654 w 972"/>
                <a:gd name="T17" fmla="*/ 164 h 612"/>
                <a:gd name="T18" fmla="*/ 736 w 972"/>
                <a:gd name="T19" fmla="*/ 144 h 612"/>
                <a:gd name="T20" fmla="*/ 668 w 972"/>
                <a:gd name="T21" fmla="*/ 116 h 612"/>
                <a:gd name="T22" fmla="*/ 714 w 972"/>
                <a:gd name="T23" fmla="*/ 76 h 612"/>
                <a:gd name="T24" fmla="*/ 750 w 972"/>
                <a:gd name="T25" fmla="*/ 20 h 612"/>
                <a:gd name="T26" fmla="*/ 798 w 972"/>
                <a:gd name="T27" fmla="*/ 0 h 612"/>
                <a:gd name="T28" fmla="*/ 856 w 972"/>
                <a:gd name="T29" fmla="*/ 68 h 612"/>
                <a:gd name="T30" fmla="*/ 908 w 972"/>
                <a:gd name="T31" fmla="*/ 100 h 612"/>
                <a:gd name="T32" fmla="*/ 970 w 972"/>
                <a:gd name="T33" fmla="*/ 110 h 612"/>
                <a:gd name="T34" fmla="*/ 934 w 972"/>
                <a:gd name="T35" fmla="*/ 174 h 612"/>
                <a:gd name="T36" fmla="*/ 896 w 972"/>
                <a:gd name="T37" fmla="*/ 216 h 612"/>
                <a:gd name="T38" fmla="*/ 848 w 972"/>
                <a:gd name="T39" fmla="*/ 238 h 612"/>
                <a:gd name="T40" fmla="*/ 798 w 972"/>
                <a:gd name="T41" fmla="*/ 274 h 612"/>
                <a:gd name="T42" fmla="*/ 772 w 972"/>
                <a:gd name="T43" fmla="*/ 266 h 612"/>
                <a:gd name="T44" fmla="*/ 724 w 972"/>
                <a:gd name="T45" fmla="*/ 286 h 612"/>
                <a:gd name="T46" fmla="*/ 720 w 972"/>
                <a:gd name="T47" fmla="*/ 316 h 612"/>
                <a:gd name="T48" fmla="*/ 758 w 972"/>
                <a:gd name="T49" fmla="*/ 316 h 612"/>
                <a:gd name="T50" fmla="*/ 752 w 972"/>
                <a:gd name="T51" fmla="*/ 334 h 612"/>
                <a:gd name="T52" fmla="*/ 736 w 972"/>
                <a:gd name="T53" fmla="*/ 372 h 612"/>
                <a:gd name="T54" fmla="*/ 766 w 972"/>
                <a:gd name="T55" fmla="*/ 422 h 612"/>
                <a:gd name="T56" fmla="*/ 760 w 972"/>
                <a:gd name="T57" fmla="*/ 438 h 612"/>
                <a:gd name="T58" fmla="*/ 766 w 972"/>
                <a:gd name="T59" fmla="*/ 450 h 612"/>
                <a:gd name="T60" fmla="*/ 714 w 972"/>
                <a:gd name="T61" fmla="*/ 542 h 612"/>
                <a:gd name="T62" fmla="*/ 638 w 972"/>
                <a:gd name="T63" fmla="*/ 568 h 612"/>
                <a:gd name="T64" fmla="*/ 586 w 972"/>
                <a:gd name="T65" fmla="*/ 596 h 612"/>
                <a:gd name="T66" fmla="*/ 576 w 972"/>
                <a:gd name="T67" fmla="*/ 594 h 612"/>
                <a:gd name="T68" fmla="*/ 528 w 972"/>
                <a:gd name="T69" fmla="*/ 590 h 612"/>
                <a:gd name="T70" fmla="*/ 492 w 972"/>
                <a:gd name="T71" fmla="*/ 576 h 612"/>
                <a:gd name="T72" fmla="*/ 450 w 972"/>
                <a:gd name="T73" fmla="*/ 590 h 612"/>
                <a:gd name="T74" fmla="*/ 420 w 972"/>
                <a:gd name="T75" fmla="*/ 594 h 612"/>
                <a:gd name="T76" fmla="*/ 402 w 972"/>
                <a:gd name="T77" fmla="*/ 552 h 612"/>
                <a:gd name="T78" fmla="*/ 392 w 972"/>
                <a:gd name="T79" fmla="*/ 490 h 612"/>
                <a:gd name="T80" fmla="*/ 352 w 972"/>
                <a:gd name="T81" fmla="*/ 464 h 612"/>
                <a:gd name="T82" fmla="*/ 292 w 972"/>
                <a:gd name="T83" fmla="*/ 488 h 612"/>
                <a:gd name="T84" fmla="*/ 230 w 972"/>
                <a:gd name="T85" fmla="*/ 488 h 612"/>
                <a:gd name="T86" fmla="*/ 146 w 972"/>
                <a:gd name="T87" fmla="*/ 456 h 612"/>
                <a:gd name="T88" fmla="*/ 80 w 972"/>
                <a:gd name="T89" fmla="*/ 418 h 612"/>
                <a:gd name="T90" fmla="*/ 84 w 972"/>
                <a:gd name="T91" fmla="*/ 380 h 612"/>
                <a:gd name="T92" fmla="*/ 70 w 972"/>
                <a:gd name="T93" fmla="*/ 352 h 612"/>
                <a:gd name="T94" fmla="*/ 20 w 972"/>
                <a:gd name="T95" fmla="*/ 318 h 612"/>
                <a:gd name="T96" fmla="*/ 2 w 972"/>
                <a:gd name="T97" fmla="*/ 284 h 612"/>
                <a:gd name="T98" fmla="*/ 32 w 972"/>
                <a:gd name="T99" fmla="*/ 266 h 612"/>
                <a:gd name="T100" fmla="*/ 102 w 972"/>
                <a:gd name="T101" fmla="*/ 232 h 612"/>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26 w 10000"/>
                <a:gd name="connsiteY233" fmla="*/ 5621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27 w 10000"/>
                <a:gd name="connsiteY207" fmla="*/ 7948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0000" h="10000">
                  <a:moveTo>
                    <a:pt x="1111" y="3725"/>
                  </a:moveTo>
                  <a:lnTo>
                    <a:pt x="1111" y="3562"/>
                  </a:lnTo>
                  <a:cubicBezTo>
                    <a:pt x="1138" y="3518"/>
                    <a:pt x="1166" y="3475"/>
                    <a:pt x="1193" y="3431"/>
                  </a:cubicBezTo>
                  <a:cubicBezTo>
                    <a:pt x="1173" y="3344"/>
                    <a:pt x="1152" y="3257"/>
                    <a:pt x="1132" y="3170"/>
                  </a:cubicBezTo>
                  <a:lnTo>
                    <a:pt x="1111" y="2876"/>
                  </a:lnTo>
                  <a:cubicBezTo>
                    <a:pt x="1152" y="2843"/>
                    <a:pt x="1194" y="2811"/>
                    <a:pt x="1235" y="2778"/>
                  </a:cubicBezTo>
                  <a:lnTo>
                    <a:pt x="1420" y="2778"/>
                  </a:lnTo>
                  <a:cubicBezTo>
                    <a:pt x="1434" y="2702"/>
                    <a:pt x="1447" y="2625"/>
                    <a:pt x="1461" y="2549"/>
                  </a:cubicBezTo>
                  <a:cubicBezTo>
                    <a:pt x="1495" y="2418"/>
                    <a:pt x="1530" y="2288"/>
                    <a:pt x="1564" y="2157"/>
                  </a:cubicBezTo>
                  <a:lnTo>
                    <a:pt x="1749" y="2190"/>
                  </a:lnTo>
                  <a:lnTo>
                    <a:pt x="1893" y="2190"/>
                  </a:lnTo>
                  <a:lnTo>
                    <a:pt x="1996" y="2157"/>
                  </a:lnTo>
                  <a:lnTo>
                    <a:pt x="1996" y="1928"/>
                  </a:lnTo>
                  <a:cubicBezTo>
                    <a:pt x="2010" y="1852"/>
                    <a:pt x="2023" y="1775"/>
                    <a:pt x="2037" y="1699"/>
                  </a:cubicBezTo>
                  <a:lnTo>
                    <a:pt x="2160" y="1699"/>
                  </a:lnTo>
                  <a:cubicBezTo>
                    <a:pt x="2167" y="1645"/>
                    <a:pt x="2174" y="1590"/>
                    <a:pt x="2181" y="1536"/>
                  </a:cubicBezTo>
                  <a:lnTo>
                    <a:pt x="2346" y="1536"/>
                  </a:lnTo>
                  <a:cubicBezTo>
                    <a:pt x="2360" y="1590"/>
                    <a:pt x="2373" y="1645"/>
                    <a:pt x="2387" y="1699"/>
                  </a:cubicBezTo>
                  <a:cubicBezTo>
                    <a:pt x="2421" y="1754"/>
                    <a:pt x="2456" y="1808"/>
                    <a:pt x="2490" y="1863"/>
                  </a:cubicBezTo>
                  <a:lnTo>
                    <a:pt x="2654" y="1895"/>
                  </a:lnTo>
                  <a:lnTo>
                    <a:pt x="2798" y="2124"/>
                  </a:lnTo>
                  <a:cubicBezTo>
                    <a:pt x="2826" y="2189"/>
                    <a:pt x="2853" y="2255"/>
                    <a:pt x="2881" y="2320"/>
                  </a:cubicBezTo>
                  <a:lnTo>
                    <a:pt x="2881" y="2451"/>
                  </a:lnTo>
                  <a:cubicBezTo>
                    <a:pt x="2860" y="2495"/>
                    <a:pt x="2840" y="2538"/>
                    <a:pt x="2819" y="2582"/>
                  </a:cubicBezTo>
                  <a:cubicBezTo>
                    <a:pt x="2833" y="2647"/>
                    <a:pt x="2846" y="2713"/>
                    <a:pt x="2860" y="2778"/>
                  </a:cubicBezTo>
                  <a:cubicBezTo>
                    <a:pt x="2887" y="2800"/>
                    <a:pt x="2915" y="2821"/>
                    <a:pt x="2942" y="2843"/>
                  </a:cubicBezTo>
                  <a:lnTo>
                    <a:pt x="3292" y="2876"/>
                  </a:lnTo>
                  <a:lnTo>
                    <a:pt x="3395" y="3039"/>
                  </a:lnTo>
                  <a:lnTo>
                    <a:pt x="3621" y="3235"/>
                  </a:lnTo>
                  <a:cubicBezTo>
                    <a:pt x="3642" y="3311"/>
                    <a:pt x="3662" y="3388"/>
                    <a:pt x="3683" y="3464"/>
                  </a:cubicBezTo>
                  <a:cubicBezTo>
                    <a:pt x="3704" y="3508"/>
                    <a:pt x="3724" y="3551"/>
                    <a:pt x="3745" y="3595"/>
                  </a:cubicBezTo>
                  <a:lnTo>
                    <a:pt x="4300" y="3627"/>
                  </a:lnTo>
                  <a:lnTo>
                    <a:pt x="4588" y="3660"/>
                  </a:lnTo>
                  <a:lnTo>
                    <a:pt x="4835" y="3856"/>
                  </a:lnTo>
                  <a:lnTo>
                    <a:pt x="5206" y="3922"/>
                  </a:lnTo>
                  <a:lnTo>
                    <a:pt x="5432" y="3693"/>
                  </a:lnTo>
                  <a:lnTo>
                    <a:pt x="5885" y="3693"/>
                  </a:lnTo>
                  <a:lnTo>
                    <a:pt x="6070" y="3529"/>
                  </a:lnTo>
                  <a:lnTo>
                    <a:pt x="6070" y="3431"/>
                  </a:lnTo>
                  <a:cubicBezTo>
                    <a:pt x="6132" y="3377"/>
                    <a:pt x="6193" y="3322"/>
                    <a:pt x="6255" y="3268"/>
                  </a:cubicBezTo>
                  <a:cubicBezTo>
                    <a:pt x="6234" y="3203"/>
                    <a:pt x="6214" y="3137"/>
                    <a:pt x="6193" y="3072"/>
                  </a:cubicBezTo>
                  <a:cubicBezTo>
                    <a:pt x="6214" y="3007"/>
                    <a:pt x="6234" y="2941"/>
                    <a:pt x="6255" y="2876"/>
                  </a:cubicBezTo>
                  <a:lnTo>
                    <a:pt x="6399" y="2876"/>
                  </a:lnTo>
                  <a:lnTo>
                    <a:pt x="6584" y="2908"/>
                  </a:lnTo>
                  <a:lnTo>
                    <a:pt x="6728" y="2680"/>
                  </a:lnTo>
                  <a:lnTo>
                    <a:pt x="6893" y="2680"/>
                  </a:lnTo>
                  <a:cubicBezTo>
                    <a:pt x="6955" y="2604"/>
                    <a:pt x="7016" y="2527"/>
                    <a:pt x="7078" y="2451"/>
                  </a:cubicBezTo>
                  <a:lnTo>
                    <a:pt x="7284" y="2320"/>
                  </a:lnTo>
                  <a:lnTo>
                    <a:pt x="7407" y="2320"/>
                  </a:lnTo>
                  <a:lnTo>
                    <a:pt x="7572" y="2353"/>
                  </a:lnTo>
                  <a:cubicBezTo>
                    <a:pt x="7565" y="2299"/>
                    <a:pt x="7558" y="2244"/>
                    <a:pt x="7551" y="2190"/>
                  </a:cubicBezTo>
                  <a:lnTo>
                    <a:pt x="7346" y="1863"/>
                  </a:lnTo>
                  <a:lnTo>
                    <a:pt x="7243" y="1830"/>
                  </a:lnTo>
                  <a:lnTo>
                    <a:pt x="7160" y="1928"/>
                  </a:lnTo>
                  <a:lnTo>
                    <a:pt x="6872" y="1895"/>
                  </a:lnTo>
                  <a:lnTo>
                    <a:pt x="6914" y="1667"/>
                  </a:lnTo>
                  <a:cubicBezTo>
                    <a:pt x="6941" y="1569"/>
                    <a:pt x="6969" y="1471"/>
                    <a:pt x="6996" y="1373"/>
                  </a:cubicBezTo>
                  <a:cubicBezTo>
                    <a:pt x="7017" y="1329"/>
                    <a:pt x="7037" y="1286"/>
                    <a:pt x="7058" y="1242"/>
                  </a:cubicBezTo>
                  <a:cubicBezTo>
                    <a:pt x="7120" y="1296"/>
                    <a:pt x="7181" y="1351"/>
                    <a:pt x="7243" y="1405"/>
                  </a:cubicBezTo>
                  <a:lnTo>
                    <a:pt x="7346" y="1242"/>
                  </a:lnTo>
                  <a:lnTo>
                    <a:pt x="7469" y="1209"/>
                  </a:lnTo>
                  <a:cubicBezTo>
                    <a:pt x="7483" y="1122"/>
                    <a:pt x="7496" y="1035"/>
                    <a:pt x="7510" y="948"/>
                  </a:cubicBezTo>
                  <a:cubicBezTo>
                    <a:pt x="7544" y="850"/>
                    <a:pt x="7579" y="752"/>
                    <a:pt x="7613" y="654"/>
                  </a:cubicBezTo>
                  <a:cubicBezTo>
                    <a:pt x="7647" y="621"/>
                    <a:pt x="7682" y="589"/>
                    <a:pt x="7716" y="556"/>
                  </a:cubicBezTo>
                  <a:lnTo>
                    <a:pt x="7716" y="327"/>
                  </a:lnTo>
                  <a:lnTo>
                    <a:pt x="7593" y="294"/>
                  </a:lnTo>
                  <a:cubicBezTo>
                    <a:pt x="7600" y="250"/>
                    <a:pt x="7606" y="207"/>
                    <a:pt x="7613" y="163"/>
                  </a:cubicBezTo>
                  <a:lnTo>
                    <a:pt x="7757" y="65"/>
                  </a:lnTo>
                  <a:lnTo>
                    <a:pt x="8025" y="33"/>
                  </a:lnTo>
                  <a:lnTo>
                    <a:pt x="8210" y="0"/>
                  </a:lnTo>
                  <a:lnTo>
                    <a:pt x="8374" y="98"/>
                  </a:lnTo>
                  <a:cubicBezTo>
                    <a:pt x="8422" y="131"/>
                    <a:pt x="8471" y="163"/>
                    <a:pt x="8519" y="196"/>
                  </a:cubicBezTo>
                  <a:lnTo>
                    <a:pt x="8642" y="523"/>
                  </a:lnTo>
                  <a:cubicBezTo>
                    <a:pt x="8669" y="632"/>
                    <a:pt x="8697" y="741"/>
                    <a:pt x="8724" y="850"/>
                  </a:cubicBezTo>
                  <a:cubicBezTo>
                    <a:pt x="8752" y="937"/>
                    <a:pt x="8779" y="1024"/>
                    <a:pt x="8807" y="1111"/>
                  </a:cubicBezTo>
                  <a:cubicBezTo>
                    <a:pt x="8827" y="1198"/>
                    <a:pt x="8848" y="1286"/>
                    <a:pt x="8868" y="1373"/>
                  </a:cubicBezTo>
                  <a:lnTo>
                    <a:pt x="9033" y="1373"/>
                  </a:lnTo>
                  <a:cubicBezTo>
                    <a:pt x="9067" y="1406"/>
                    <a:pt x="9102" y="1438"/>
                    <a:pt x="9136" y="1471"/>
                  </a:cubicBezTo>
                  <a:lnTo>
                    <a:pt x="9280" y="1601"/>
                  </a:lnTo>
                  <a:lnTo>
                    <a:pt x="9342" y="1634"/>
                  </a:lnTo>
                  <a:cubicBezTo>
                    <a:pt x="9356" y="1743"/>
                    <a:pt x="9369" y="1852"/>
                    <a:pt x="9383" y="1961"/>
                  </a:cubicBezTo>
                  <a:lnTo>
                    <a:pt x="9609" y="1993"/>
                  </a:lnTo>
                  <a:cubicBezTo>
                    <a:pt x="9630" y="1950"/>
                    <a:pt x="9650" y="1906"/>
                    <a:pt x="9671" y="1863"/>
                  </a:cubicBezTo>
                  <a:lnTo>
                    <a:pt x="9815" y="1830"/>
                  </a:lnTo>
                  <a:lnTo>
                    <a:pt x="9979" y="1797"/>
                  </a:lnTo>
                  <a:cubicBezTo>
                    <a:pt x="9986" y="1873"/>
                    <a:pt x="9993" y="1950"/>
                    <a:pt x="10000" y="2026"/>
                  </a:cubicBezTo>
                  <a:lnTo>
                    <a:pt x="9918" y="2092"/>
                  </a:lnTo>
                  <a:cubicBezTo>
                    <a:pt x="9897" y="2212"/>
                    <a:pt x="9877" y="2331"/>
                    <a:pt x="9856" y="2451"/>
                  </a:cubicBezTo>
                  <a:lnTo>
                    <a:pt x="9733" y="2810"/>
                  </a:lnTo>
                  <a:lnTo>
                    <a:pt x="9609" y="2843"/>
                  </a:lnTo>
                  <a:lnTo>
                    <a:pt x="9547" y="2745"/>
                  </a:lnTo>
                  <a:lnTo>
                    <a:pt x="9403" y="2908"/>
                  </a:lnTo>
                  <a:lnTo>
                    <a:pt x="9403" y="3497"/>
                  </a:lnTo>
                  <a:cubicBezTo>
                    <a:pt x="9376" y="3551"/>
                    <a:pt x="9348" y="3606"/>
                    <a:pt x="9321" y="3660"/>
                  </a:cubicBezTo>
                  <a:cubicBezTo>
                    <a:pt x="9287" y="3616"/>
                    <a:pt x="9252" y="3573"/>
                    <a:pt x="9218" y="3529"/>
                  </a:cubicBezTo>
                  <a:lnTo>
                    <a:pt x="9053" y="3791"/>
                  </a:lnTo>
                  <a:lnTo>
                    <a:pt x="8951" y="3791"/>
                  </a:lnTo>
                  <a:cubicBezTo>
                    <a:pt x="8944" y="3835"/>
                    <a:pt x="8937" y="3878"/>
                    <a:pt x="8930" y="3922"/>
                  </a:cubicBezTo>
                  <a:cubicBezTo>
                    <a:pt x="8896" y="3933"/>
                    <a:pt x="8861" y="3943"/>
                    <a:pt x="8827" y="3954"/>
                  </a:cubicBezTo>
                  <a:cubicBezTo>
                    <a:pt x="8793" y="3932"/>
                    <a:pt x="8758" y="3911"/>
                    <a:pt x="8724" y="3889"/>
                  </a:cubicBezTo>
                  <a:cubicBezTo>
                    <a:pt x="8710" y="3900"/>
                    <a:pt x="8697" y="3911"/>
                    <a:pt x="8683" y="3922"/>
                  </a:cubicBezTo>
                  <a:lnTo>
                    <a:pt x="8539" y="4150"/>
                  </a:lnTo>
                  <a:lnTo>
                    <a:pt x="8416" y="4281"/>
                  </a:lnTo>
                  <a:lnTo>
                    <a:pt x="8313" y="4444"/>
                  </a:lnTo>
                  <a:lnTo>
                    <a:pt x="8210" y="4477"/>
                  </a:lnTo>
                  <a:lnTo>
                    <a:pt x="8107" y="4510"/>
                  </a:lnTo>
                  <a:lnTo>
                    <a:pt x="7819" y="4804"/>
                  </a:lnTo>
                  <a:cubicBezTo>
                    <a:pt x="7812" y="4739"/>
                    <a:pt x="7805" y="4673"/>
                    <a:pt x="7798" y="4608"/>
                  </a:cubicBezTo>
                  <a:cubicBezTo>
                    <a:pt x="7812" y="4553"/>
                    <a:pt x="7826" y="4499"/>
                    <a:pt x="7840" y="4444"/>
                  </a:cubicBezTo>
                  <a:lnTo>
                    <a:pt x="7942" y="4346"/>
                  </a:lnTo>
                  <a:cubicBezTo>
                    <a:pt x="7935" y="4292"/>
                    <a:pt x="7929" y="4237"/>
                    <a:pt x="7922" y="4183"/>
                  </a:cubicBezTo>
                  <a:lnTo>
                    <a:pt x="7840" y="4183"/>
                  </a:lnTo>
                  <a:lnTo>
                    <a:pt x="7716" y="4216"/>
                  </a:lnTo>
                  <a:lnTo>
                    <a:pt x="7490" y="4510"/>
                  </a:lnTo>
                  <a:cubicBezTo>
                    <a:pt x="7476" y="4564"/>
                    <a:pt x="7463" y="4619"/>
                    <a:pt x="7449" y="4673"/>
                  </a:cubicBezTo>
                  <a:lnTo>
                    <a:pt x="7243" y="4673"/>
                  </a:lnTo>
                  <a:cubicBezTo>
                    <a:pt x="7229" y="4717"/>
                    <a:pt x="7216" y="4760"/>
                    <a:pt x="7202" y="4804"/>
                  </a:cubicBezTo>
                  <a:cubicBezTo>
                    <a:pt x="7222" y="4880"/>
                    <a:pt x="7243" y="4957"/>
                    <a:pt x="7263" y="5033"/>
                  </a:cubicBezTo>
                  <a:lnTo>
                    <a:pt x="7407" y="5065"/>
                  </a:lnTo>
                  <a:lnTo>
                    <a:pt x="7407" y="5163"/>
                  </a:lnTo>
                  <a:cubicBezTo>
                    <a:pt x="7414" y="5207"/>
                    <a:pt x="7421" y="5250"/>
                    <a:pt x="7428" y="5294"/>
                  </a:cubicBezTo>
                  <a:lnTo>
                    <a:pt x="7551" y="5261"/>
                  </a:lnTo>
                  <a:cubicBezTo>
                    <a:pt x="7579" y="5218"/>
                    <a:pt x="7606" y="5174"/>
                    <a:pt x="7634" y="5131"/>
                  </a:cubicBezTo>
                  <a:lnTo>
                    <a:pt x="7716" y="5098"/>
                  </a:lnTo>
                  <a:cubicBezTo>
                    <a:pt x="7743" y="5120"/>
                    <a:pt x="7771" y="5141"/>
                    <a:pt x="7798" y="5163"/>
                  </a:cubicBezTo>
                  <a:lnTo>
                    <a:pt x="7963" y="5229"/>
                  </a:lnTo>
                  <a:cubicBezTo>
                    <a:pt x="7977" y="5272"/>
                    <a:pt x="7990" y="5316"/>
                    <a:pt x="8004" y="5359"/>
                  </a:cubicBezTo>
                  <a:lnTo>
                    <a:pt x="7942" y="5392"/>
                  </a:lnTo>
                  <a:lnTo>
                    <a:pt x="7819" y="5392"/>
                  </a:lnTo>
                  <a:lnTo>
                    <a:pt x="7737" y="5458"/>
                  </a:lnTo>
                  <a:cubicBezTo>
                    <a:pt x="7730" y="5491"/>
                    <a:pt x="7723" y="5523"/>
                    <a:pt x="7716" y="5556"/>
                  </a:cubicBezTo>
                  <a:cubicBezTo>
                    <a:pt x="7682" y="5578"/>
                    <a:pt x="7647" y="5599"/>
                    <a:pt x="7613" y="5621"/>
                  </a:cubicBezTo>
                  <a:cubicBezTo>
                    <a:pt x="7579" y="5697"/>
                    <a:pt x="7544" y="5774"/>
                    <a:pt x="7510" y="5850"/>
                  </a:cubicBezTo>
                  <a:cubicBezTo>
                    <a:pt x="7496" y="5904"/>
                    <a:pt x="7483" y="5959"/>
                    <a:pt x="7469" y="6013"/>
                  </a:cubicBezTo>
                  <a:cubicBezTo>
                    <a:pt x="7503" y="6035"/>
                    <a:pt x="7538" y="6056"/>
                    <a:pt x="7572" y="6078"/>
                  </a:cubicBezTo>
                  <a:lnTo>
                    <a:pt x="7634" y="6176"/>
                  </a:lnTo>
                  <a:cubicBezTo>
                    <a:pt x="7661" y="6285"/>
                    <a:pt x="7689" y="6394"/>
                    <a:pt x="7716" y="6503"/>
                  </a:cubicBezTo>
                  <a:cubicBezTo>
                    <a:pt x="7723" y="6547"/>
                    <a:pt x="7730" y="6590"/>
                    <a:pt x="7737" y="6634"/>
                  </a:cubicBezTo>
                  <a:cubicBezTo>
                    <a:pt x="7792" y="6699"/>
                    <a:pt x="7846" y="6765"/>
                    <a:pt x="7901" y="6830"/>
                  </a:cubicBezTo>
                  <a:cubicBezTo>
                    <a:pt x="7894" y="6852"/>
                    <a:pt x="7888" y="6873"/>
                    <a:pt x="7881" y="6895"/>
                  </a:cubicBezTo>
                  <a:cubicBezTo>
                    <a:pt x="7847" y="6873"/>
                    <a:pt x="7812" y="6852"/>
                    <a:pt x="7778" y="6830"/>
                  </a:cubicBezTo>
                  <a:cubicBezTo>
                    <a:pt x="7764" y="6874"/>
                    <a:pt x="7751" y="6917"/>
                    <a:pt x="7737" y="6961"/>
                  </a:cubicBezTo>
                  <a:lnTo>
                    <a:pt x="7860" y="7026"/>
                  </a:lnTo>
                  <a:cubicBezTo>
                    <a:pt x="7874" y="7059"/>
                    <a:pt x="7887" y="7091"/>
                    <a:pt x="7901" y="7124"/>
                  </a:cubicBezTo>
                  <a:lnTo>
                    <a:pt x="7819" y="7157"/>
                  </a:lnTo>
                  <a:lnTo>
                    <a:pt x="7716" y="7190"/>
                  </a:lnTo>
                  <a:lnTo>
                    <a:pt x="7654" y="7255"/>
                  </a:lnTo>
                  <a:cubicBezTo>
                    <a:pt x="7647" y="7266"/>
                    <a:pt x="7641" y="7277"/>
                    <a:pt x="7634" y="7288"/>
                  </a:cubicBezTo>
                  <a:lnTo>
                    <a:pt x="7778" y="7320"/>
                  </a:lnTo>
                  <a:lnTo>
                    <a:pt x="7881" y="7353"/>
                  </a:lnTo>
                  <a:lnTo>
                    <a:pt x="7881" y="7549"/>
                  </a:lnTo>
                  <a:cubicBezTo>
                    <a:pt x="7853" y="7647"/>
                    <a:pt x="7826" y="7745"/>
                    <a:pt x="7798" y="7843"/>
                  </a:cubicBezTo>
                  <a:cubicBezTo>
                    <a:pt x="7730" y="7974"/>
                    <a:pt x="7661" y="8104"/>
                    <a:pt x="7593" y="8235"/>
                  </a:cubicBezTo>
                  <a:lnTo>
                    <a:pt x="7449" y="8562"/>
                  </a:lnTo>
                  <a:cubicBezTo>
                    <a:pt x="7415" y="8660"/>
                    <a:pt x="7380" y="8758"/>
                    <a:pt x="7346" y="8856"/>
                  </a:cubicBezTo>
                  <a:lnTo>
                    <a:pt x="7119" y="9150"/>
                  </a:lnTo>
                  <a:lnTo>
                    <a:pt x="6975" y="9346"/>
                  </a:lnTo>
                  <a:lnTo>
                    <a:pt x="6749" y="9412"/>
                  </a:lnTo>
                  <a:lnTo>
                    <a:pt x="6626" y="9412"/>
                  </a:lnTo>
                  <a:cubicBezTo>
                    <a:pt x="6605" y="9368"/>
                    <a:pt x="6585" y="9325"/>
                    <a:pt x="6564" y="9281"/>
                  </a:cubicBezTo>
                  <a:lnTo>
                    <a:pt x="6502" y="9314"/>
                  </a:lnTo>
                  <a:lnTo>
                    <a:pt x="6502" y="9542"/>
                  </a:lnTo>
                  <a:lnTo>
                    <a:pt x="6358" y="9608"/>
                  </a:lnTo>
                  <a:lnTo>
                    <a:pt x="6152" y="9706"/>
                  </a:lnTo>
                  <a:lnTo>
                    <a:pt x="6029" y="9739"/>
                  </a:lnTo>
                  <a:cubicBezTo>
                    <a:pt x="6015" y="9782"/>
                    <a:pt x="6002" y="9826"/>
                    <a:pt x="5988" y="9869"/>
                  </a:cubicBezTo>
                  <a:cubicBezTo>
                    <a:pt x="5995" y="9913"/>
                    <a:pt x="6001" y="9956"/>
                    <a:pt x="6008" y="10000"/>
                  </a:cubicBezTo>
                  <a:cubicBezTo>
                    <a:pt x="5981" y="9978"/>
                    <a:pt x="5953" y="9957"/>
                    <a:pt x="5926" y="9935"/>
                  </a:cubicBezTo>
                  <a:lnTo>
                    <a:pt x="5926" y="9804"/>
                  </a:lnTo>
                  <a:lnTo>
                    <a:pt x="5926" y="9706"/>
                  </a:lnTo>
                  <a:lnTo>
                    <a:pt x="5823" y="9706"/>
                  </a:lnTo>
                  <a:cubicBezTo>
                    <a:pt x="5789" y="9684"/>
                    <a:pt x="5754" y="9663"/>
                    <a:pt x="5720" y="9641"/>
                  </a:cubicBezTo>
                  <a:cubicBezTo>
                    <a:pt x="5686" y="9663"/>
                    <a:pt x="5651" y="9684"/>
                    <a:pt x="5617" y="9706"/>
                  </a:cubicBezTo>
                  <a:lnTo>
                    <a:pt x="5514" y="9706"/>
                  </a:lnTo>
                  <a:cubicBezTo>
                    <a:pt x="5487" y="9684"/>
                    <a:pt x="5459" y="9663"/>
                    <a:pt x="5432" y="9641"/>
                  </a:cubicBezTo>
                  <a:cubicBezTo>
                    <a:pt x="5425" y="9554"/>
                    <a:pt x="5419" y="9466"/>
                    <a:pt x="5412" y="9379"/>
                  </a:cubicBezTo>
                  <a:lnTo>
                    <a:pt x="5288" y="9346"/>
                  </a:lnTo>
                  <a:lnTo>
                    <a:pt x="5226" y="9281"/>
                  </a:lnTo>
                  <a:lnTo>
                    <a:pt x="5144" y="9281"/>
                  </a:lnTo>
                  <a:cubicBezTo>
                    <a:pt x="5117" y="9325"/>
                    <a:pt x="5089" y="9368"/>
                    <a:pt x="5062" y="9412"/>
                  </a:cubicBezTo>
                  <a:lnTo>
                    <a:pt x="4712" y="9412"/>
                  </a:lnTo>
                  <a:cubicBezTo>
                    <a:pt x="4705" y="9434"/>
                    <a:pt x="4698" y="9455"/>
                    <a:pt x="4691" y="9477"/>
                  </a:cubicBezTo>
                  <a:lnTo>
                    <a:pt x="4568" y="9477"/>
                  </a:lnTo>
                  <a:lnTo>
                    <a:pt x="4568" y="9608"/>
                  </a:lnTo>
                  <a:lnTo>
                    <a:pt x="4630" y="9641"/>
                  </a:lnTo>
                  <a:cubicBezTo>
                    <a:pt x="4623" y="9684"/>
                    <a:pt x="4616" y="9728"/>
                    <a:pt x="4609" y="9771"/>
                  </a:cubicBezTo>
                  <a:lnTo>
                    <a:pt x="4527" y="9771"/>
                  </a:lnTo>
                  <a:cubicBezTo>
                    <a:pt x="4513" y="9749"/>
                    <a:pt x="4500" y="9728"/>
                    <a:pt x="4486" y="9706"/>
                  </a:cubicBezTo>
                  <a:lnTo>
                    <a:pt x="4403" y="9706"/>
                  </a:lnTo>
                  <a:lnTo>
                    <a:pt x="4321" y="9706"/>
                  </a:lnTo>
                  <a:lnTo>
                    <a:pt x="4321" y="9608"/>
                  </a:lnTo>
                  <a:lnTo>
                    <a:pt x="4239" y="9575"/>
                  </a:lnTo>
                  <a:lnTo>
                    <a:pt x="4239" y="9314"/>
                  </a:lnTo>
                  <a:lnTo>
                    <a:pt x="4136" y="9248"/>
                  </a:lnTo>
                  <a:lnTo>
                    <a:pt x="4136" y="9020"/>
                  </a:lnTo>
                  <a:lnTo>
                    <a:pt x="3930" y="8922"/>
                  </a:lnTo>
                  <a:lnTo>
                    <a:pt x="3930" y="8856"/>
                  </a:lnTo>
                  <a:lnTo>
                    <a:pt x="4095" y="8497"/>
                  </a:lnTo>
                  <a:cubicBezTo>
                    <a:pt x="4102" y="8366"/>
                    <a:pt x="4108" y="8236"/>
                    <a:pt x="4115" y="8105"/>
                  </a:cubicBezTo>
                  <a:cubicBezTo>
                    <a:pt x="4088" y="8072"/>
                    <a:pt x="4060" y="8040"/>
                    <a:pt x="4033" y="8007"/>
                  </a:cubicBezTo>
                  <a:cubicBezTo>
                    <a:pt x="4012" y="7952"/>
                    <a:pt x="3992" y="7898"/>
                    <a:pt x="3971" y="7843"/>
                  </a:cubicBezTo>
                  <a:lnTo>
                    <a:pt x="3889" y="7810"/>
                  </a:lnTo>
                  <a:lnTo>
                    <a:pt x="3724" y="7778"/>
                  </a:lnTo>
                  <a:lnTo>
                    <a:pt x="3724" y="7549"/>
                  </a:lnTo>
                  <a:lnTo>
                    <a:pt x="3621" y="7582"/>
                  </a:lnTo>
                  <a:lnTo>
                    <a:pt x="3395" y="7582"/>
                  </a:lnTo>
                  <a:cubicBezTo>
                    <a:pt x="3374" y="7625"/>
                    <a:pt x="3354" y="7669"/>
                    <a:pt x="3333" y="7712"/>
                  </a:cubicBezTo>
                  <a:cubicBezTo>
                    <a:pt x="3298" y="7791"/>
                    <a:pt x="3262" y="7869"/>
                    <a:pt x="3227" y="7948"/>
                  </a:cubicBezTo>
                  <a:cubicBezTo>
                    <a:pt x="3193" y="8024"/>
                    <a:pt x="3141" y="7865"/>
                    <a:pt x="3107" y="7941"/>
                  </a:cubicBezTo>
                  <a:lnTo>
                    <a:pt x="3004" y="7974"/>
                  </a:lnTo>
                  <a:lnTo>
                    <a:pt x="2860" y="7941"/>
                  </a:lnTo>
                  <a:lnTo>
                    <a:pt x="2737" y="7876"/>
                  </a:lnTo>
                  <a:lnTo>
                    <a:pt x="2634" y="7876"/>
                  </a:lnTo>
                  <a:lnTo>
                    <a:pt x="2572" y="7974"/>
                  </a:lnTo>
                  <a:lnTo>
                    <a:pt x="2366" y="7974"/>
                  </a:lnTo>
                  <a:lnTo>
                    <a:pt x="2140" y="7941"/>
                  </a:lnTo>
                  <a:lnTo>
                    <a:pt x="1975" y="7908"/>
                  </a:lnTo>
                  <a:cubicBezTo>
                    <a:pt x="1913" y="7843"/>
                    <a:pt x="1852" y="7777"/>
                    <a:pt x="1790" y="7712"/>
                  </a:cubicBezTo>
                  <a:lnTo>
                    <a:pt x="1667" y="7582"/>
                  </a:lnTo>
                  <a:lnTo>
                    <a:pt x="1502" y="7451"/>
                  </a:lnTo>
                  <a:lnTo>
                    <a:pt x="1358" y="7222"/>
                  </a:lnTo>
                  <a:lnTo>
                    <a:pt x="1214" y="7320"/>
                  </a:lnTo>
                  <a:lnTo>
                    <a:pt x="1091" y="7157"/>
                  </a:lnTo>
                  <a:lnTo>
                    <a:pt x="823" y="6961"/>
                  </a:lnTo>
                  <a:lnTo>
                    <a:pt x="823" y="6830"/>
                  </a:lnTo>
                  <a:cubicBezTo>
                    <a:pt x="837" y="6776"/>
                    <a:pt x="850" y="6721"/>
                    <a:pt x="864" y="6667"/>
                  </a:cubicBezTo>
                  <a:lnTo>
                    <a:pt x="967" y="6634"/>
                  </a:lnTo>
                  <a:cubicBezTo>
                    <a:pt x="974" y="6590"/>
                    <a:pt x="981" y="6547"/>
                    <a:pt x="988" y="6503"/>
                  </a:cubicBezTo>
                  <a:lnTo>
                    <a:pt x="864" y="6373"/>
                  </a:lnTo>
                  <a:lnTo>
                    <a:pt x="864" y="6209"/>
                  </a:lnTo>
                  <a:lnTo>
                    <a:pt x="1029" y="6078"/>
                  </a:lnTo>
                  <a:lnTo>
                    <a:pt x="1111" y="5948"/>
                  </a:lnTo>
                  <a:lnTo>
                    <a:pt x="1111" y="5817"/>
                  </a:lnTo>
                  <a:cubicBezTo>
                    <a:pt x="1049" y="5752"/>
                    <a:pt x="1038" y="5738"/>
                    <a:pt x="976" y="5673"/>
                  </a:cubicBezTo>
                  <a:lnTo>
                    <a:pt x="803" y="5778"/>
                  </a:lnTo>
                  <a:lnTo>
                    <a:pt x="597" y="5719"/>
                  </a:lnTo>
                  <a:lnTo>
                    <a:pt x="391" y="5588"/>
                  </a:lnTo>
                  <a:lnTo>
                    <a:pt x="391" y="5425"/>
                  </a:lnTo>
                  <a:lnTo>
                    <a:pt x="206" y="5327"/>
                  </a:lnTo>
                  <a:lnTo>
                    <a:pt x="206" y="5196"/>
                  </a:lnTo>
                  <a:lnTo>
                    <a:pt x="206" y="4869"/>
                  </a:lnTo>
                  <a:lnTo>
                    <a:pt x="82" y="4902"/>
                  </a:lnTo>
                  <a:lnTo>
                    <a:pt x="21" y="4869"/>
                  </a:lnTo>
                  <a:cubicBezTo>
                    <a:pt x="14" y="4826"/>
                    <a:pt x="7" y="4782"/>
                    <a:pt x="0" y="4739"/>
                  </a:cubicBezTo>
                  <a:cubicBezTo>
                    <a:pt x="7" y="4706"/>
                    <a:pt x="14" y="4674"/>
                    <a:pt x="21" y="4641"/>
                  </a:cubicBezTo>
                  <a:cubicBezTo>
                    <a:pt x="28" y="4586"/>
                    <a:pt x="34" y="4532"/>
                    <a:pt x="41" y="4477"/>
                  </a:cubicBezTo>
                  <a:cubicBezTo>
                    <a:pt x="82" y="4433"/>
                    <a:pt x="124" y="4390"/>
                    <a:pt x="165" y="4346"/>
                  </a:cubicBezTo>
                  <a:cubicBezTo>
                    <a:pt x="172" y="4313"/>
                    <a:pt x="178" y="4281"/>
                    <a:pt x="185" y="4248"/>
                  </a:cubicBezTo>
                  <a:lnTo>
                    <a:pt x="329" y="4248"/>
                  </a:lnTo>
                  <a:lnTo>
                    <a:pt x="329" y="4346"/>
                  </a:lnTo>
                  <a:lnTo>
                    <a:pt x="494" y="4281"/>
                  </a:lnTo>
                  <a:cubicBezTo>
                    <a:pt x="508" y="4227"/>
                    <a:pt x="521" y="4172"/>
                    <a:pt x="535" y="4118"/>
                  </a:cubicBezTo>
                  <a:lnTo>
                    <a:pt x="741" y="4118"/>
                  </a:lnTo>
                  <a:cubicBezTo>
                    <a:pt x="755" y="4074"/>
                    <a:pt x="768" y="4031"/>
                    <a:pt x="782" y="3987"/>
                  </a:cubicBezTo>
                  <a:lnTo>
                    <a:pt x="1049" y="3791"/>
                  </a:lnTo>
                  <a:cubicBezTo>
                    <a:pt x="1070" y="3769"/>
                    <a:pt x="1090" y="3747"/>
                    <a:pt x="1111" y="3725"/>
                  </a:cubicBez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83" name="Freeform 279">
              <a:extLst>
                <a:ext uri="{FF2B5EF4-FFF2-40B4-BE49-F238E27FC236}">
                  <a16:creationId xmlns:a16="http://schemas.microsoft.com/office/drawing/2014/main" id="{105A863C-8D22-43B3-B764-1FEE2CD38656}"/>
                </a:ext>
              </a:extLst>
            </p:cNvPr>
            <p:cNvSpPr>
              <a:spLocks/>
            </p:cNvSpPr>
            <p:nvPr/>
          </p:nvSpPr>
          <p:spPr bwMode="gray">
            <a:xfrm>
              <a:off x="8865203" y="3522160"/>
              <a:ext cx="244490" cy="269574"/>
            </a:xfrm>
            <a:custGeom>
              <a:avLst/>
              <a:gdLst>
                <a:gd name="T0" fmla="*/ 12 w 124"/>
                <a:gd name="T1" fmla="*/ 14 h 136"/>
                <a:gd name="T2" fmla="*/ 20 w 124"/>
                <a:gd name="T3" fmla="*/ 14 h 136"/>
                <a:gd name="T4" fmla="*/ 24 w 124"/>
                <a:gd name="T5" fmla="*/ 18 h 136"/>
                <a:gd name="T6" fmla="*/ 32 w 124"/>
                <a:gd name="T7" fmla="*/ 18 h 136"/>
                <a:gd name="T8" fmla="*/ 34 w 124"/>
                <a:gd name="T9" fmla="*/ 10 h 136"/>
                <a:gd name="T10" fmla="*/ 28 w 124"/>
                <a:gd name="T11" fmla="*/ 8 h 136"/>
                <a:gd name="T12" fmla="*/ 28 w 124"/>
                <a:gd name="T13" fmla="*/ 0 h 136"/>
                <a:gd name="T14" fmla="*/ 40 w 124"/>
                <a:gd name="T15" fmla="*/ 0 h 136"/>
                <a:gd name="T16" fmla="*/ 40 w 124"/>
                <a:gd name="T17" fmla="*/ 4 h 136"/>
                <a:gd name="T18" fmla="*/ 50 w 124"/>
                <a:gd name="T19" fmla="*/ 14 h 136"/>
                <a:gd name="T20" fmla="*/ 52 w 124"/>
                <a:gd name="T21" fmla="*/ 24 h 136"/>
                <a:gd name="T22" fmla="*/ 52 w 124"/>
                <a:gd name="T23" fmla="*/ 28 h 136"/>
                <a:gd name="T24" fmla="*/ 74 w 124"/>
                <a:gd name="T25" fmla="*/ 26 h 136"/>
                <a:gd name="T26" fmla="*/ 80 w 124"/>
                <a:gd name="T27" fmla="*/ 36 h 136"/>
                <a:gd name="T28" fmla="*/ 82 w 124"/>
                <a:gd name="T29" fmla="*/ 46 h 136"/>
                <a:gd name="T30" fmla="*/ 68 w 124"/>
                <a:gd name="T31" fmla="*/ 46 h 136"/>
                <a:gd name="T32" fmla="*/ 68 w 124"/>
                <a:gd name="T33" fmla="*/ 56 h 136"/>
                <a:gd name="T34" fmla="*/ 76 w 124"/>
                <a:gd name="T35" fmla="*/ 60 h 136"/>
                <a:gd name="T36" fmla="*/ 100 w 124"/>
                <a:gd name="T37" fmla="*/ 84 h 136"/>
                <a:gd name="T38" fmla="*/ 120 w 124"/>
                <a:gd name="T39" fmla="*/ 106 h 136"/>
                <a:gd name="T40" fmla="*/ 124 w 124"/>
                <a:gd name="T41" fmla="*/ 120 h 136"/>
                <a:gd name="T42" fmla="*/ 122 w 124"/>
                <a:gd name="T43" fmla="*/ 134 h 136"/>
                <a:gd name="T44" fmla="*/ 112 w 124"/>
                <a:gd name="T45" fmla="*/ 134 h 136"/>
                <a:gd name="T46" fmla="*/ 110 w 124"/>
                <a:gd name="T47" fmla="*/ 128 h 136"/>
                <a:gd name="T48" fmla="*/ 104 w 124"/>
                <a:gd name="T49" fmla="*/ 128 h 136"/>
                <a:gd name="T50" fmla="*/ 102 w 124"/>
                <a:gd name="T51" fmla="*/ 136 h 136"/>
                <a:gd name="T52" fmla="*/ 90 w 124"/>
                <a:gd name="T53" fmla="*/ 136 h 136"/>
                <a:gd name="T54" fmla="*/ 90 w 124"/>
                <a:gd name="T55" fmla="*/ 130 h 136"/>
                <a:gd name="T56" fmla="*/ 94 w 124"/>
                <a:gd name="T57" fmla="*/ 118 h 136"/>
                <a:gd name="T58" fmla="*/ 94 w 124"/>
                <a:gd name="T59" fmla="*/ 108 h 136"/>
                <a:gd name="T60" fmla="*/ 84 w 124"/>
                <a:gd name="T61" fmla="*/ 98 h 136"/>
                <a:gd name="T62" fmla="*/ 80 w 124"/>
                <a:gd name="T63" fmla="*/ 82 h 136"/>
                <a:gd name="T64" fmla="*/ 64 w 124"/>
                <a:gd name="T65" fmla="*/ 64 h 136"/>
                <a:gd name="T66" fmla="*/ 52 w 124"/>
                <a:gd name="T67" fmla="*/ 72 h 136"/>
                <a:gd name="T68" fmla="*/ 40 w 124"/>
                <a:gd name="T69" fmla="*/ 68 h 136"/>
                <a:gd name="T70" fmla="*/ 20 w 124"/>
                <a:gd name="T71" fmla="*/ 80 h 136"/>
                <a:gd name="T72" fmla="*/ 20 w 124"/>
                <a:gd name="T73" fmla="*/ 66 h 136"/>
                <a:gd name="T74" fmla="*/ 24 w 124"/>
                <a:gd name="T75" fmla="*/ 62 h 136"/>
                <a:gd name="T76" fmla="*/ 20 w 124"/>
                <a:gd name="T77" fmla="*/ 48 h 136"/>
                <a:gd name="T78" fmla="*/ 12 w 124"/>
                <a:gd name="T79" fmla="*/ 46 h 136"/>
                <a:gd name="T80" fmla="*/ 12 w 124"/>
                <a:gd name="T81" fmla="*/ 38 h 136"/>
                <a:gd name="T82" fmla="*/ 0 w 124"/>
                <a:gd name="T83" fmla="*/ 32 h 136"/>
                <a:gd name="T84" fmla="*/ 14 w 124"/>
                <a:gd name="T85" fmla="*/ 24 h 136"/>
                <a:gd name="T86" fmla="*/ 12 w 124"/>
                <a:gd name="T87"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84" name="Freeform 280">
              <a:extLst>
                <a:ext uri="{FF2B5EF4-FFF2-40B4-BE49-F238E27FC236}">
                  <a16:creationId xmlns:a16="http://schemas.microsoft.com/office/drawing/2014/main" id="{C47BF211-175F-48F7-9952-6F81EF2D502D}"/>
                </a:ext>
              </a:extLst>
            </p:cNvPr>
            <p:cNvSpPr>
              <a:spLocks/>
            </p:cNvSpPr>
            <p:nvPr/>
          </p:nvSpPr>
          <p:spPr bwMode="gray">
            <a:xfrm>
              <a:off x="8494523" y="2435940"/>
              <a:ext cx="1001623" cy="412288"/>
            </a:xfrm>
            <a:custGeom>
              <a:avLst/>
              <a:gdLst>
                <a:gd name="T0" fmla="*/ 8 w 508"/>
                <a:gd name="T1" fmla="*/ 54 h 208"/>
                <a:gd name="T2" fmla="*/ 30 w 508"/>
                <a:gd name="T3" fmla="*/ 44 h 208"/>
                <a:gd name="T4" fmla="*/ 80 w 508"/>
                <a:gd name="T5" fmla="*/ 28 h 208"/>
                <a:gd name="T6" fmla="*/ 112 w 508"/>
                <a:gd name="T7" fmla="*/ 44 h 208"/>
                <a:gd name="T8" fmla="*/ 152 w 508"/>
                <a:gd name="T9" fmla="*/ 50 h 208"/>
                <a:gd name="T10" fmla="*/ 166 w 508"/>
                <a:gd name="T11" fmla="*/ 32 h 208"/>
                <a:gd name="T12" fmla="*/ 168 w 508"/>
                <a:gd name="T13" fmla="*/ 4 h 208"/>
                <a:gd name="T14" fmla="*/ 186 w 508"/>
                <a:gd name="T15" fmla="*/ 2 h 208"/>
                <a:gd name="T16" fmla="*/ 224 w 508"/>
                <a:gd name="T17" fmla="*/ 14 h 208"/>
                <a:gd name="T18" fmla="*/ 236 w 508"/>
                <a:gd name="T19" fmla="*/ 36 h 208"/>
                <a:gd name="T20" fmla="*/ 276 w 508"/>
                <a:gd name="T21" fmla="*/ 32 h 208"/>
                <a:gd name="T22" fmla="*/ 306 w 508"/>
                <a:gd name="T23" fmla="*/ 42 h 208"/>
                <a:gd name="T24" fmla="*/ 322 w 508"/>
                <a:gd name="T25" fmla="*/ 52 h 208"/>
                <a:gd name="T26" fmla="*/ 350 w 508"/>
                <a:gd name="T27" fmla="*/ 60 h 208"/>
                <a:gd name="T28" fmla="*/ 398 w 508"/>
                <a:gd name="T29" fmla="*/ 52 h 208"/>
                <a:gd name="T30" fmla="*/ 416 w 508"/>
                <a:gd name="T31" fmla="*/ 38 h 208"/>
                <a:gd name="T32" fmla="*/ 434 w 508"/>
                <a:gd name="T33" fmla="*/ 42 h 208"/>
                <a:gd name="T34" fmla="*/ 458 w 508"/>
                <a:gd name="T35" fmla="*/ 44 h 208"/>
                <a:gd name="T36" fmla="*/ 448 w 508"/>
                <a:gd name="T37" fmla="*/ 60 h 208"/>
                <a:gd name="T38" fmla="*/ 468 w 508"/>
                <a:gd name="T39" fmla="*/ 86 h 208"/>
                <a:gd name="T40" fmla="*/ 486 w 508"/>
                <a:gd name="T41" fmla="*/ 82 h 208"/>
                <a:gd name="T42" fmla="*/ 508 w 508"/>
                <a:gd name="T43" fmla="*/ 112 h 208"/>
                <a:gd name="T44" fmla="*/ 480 w 508"/>
                <a:gd name="T45" fmla="*/ 110 h 208"/>
                <a:gd name="T46" fmla="*/ 442 w 508"/>
                <a:gd name="T47" fmla="*/ 132 h 208"/>
                <a:gd name="T48" fmla="*/ 412 w 508"/>
                <a:gd name="T49" fmla="*/ 146 h 208"/>
                <a:gd name="T50" fmla="*/ 380 w 508"/>
                <a:gd name="T51" fmla="*/ 144 h 208"/>
                <a:gd name="T52" fmla="*/ 380 w 508"/>
                <a:gd name="T53" fmla="*/ 168 h 208"/>
                <a:gd name="T54" fmla="*/ 362 w 508"/>
                <a:gd name="T55" fmla="*/ 184 h 208"/>
                <a:gd name="T56" fmla="*/ 300 w 508"/>
                <a:gd name="T57" fmla="*/ 194 h 208"/>
                <a:gd name="T58" fmla="*/ 242 w 508"/>
                <a:gd name="T59" fmla="*/ 204 h 208"/>
                <a:gd name="T60" fmla="*/ 190 w 508"/>
                <a:gd name="T61" fmla="*/ 190 h 208"/>
                <a:gd name="T62" fmla="*/ 130 w 508"/>
                <a:gd name="T63" fmla="*/ 178 h 208"/>
                <a:gd name="T64" fmla="*/ 102 w 508"/>
                <a:gd name="T65" fmla="*/ 154 h 208"/>
                <a:gd name="T66" fmla="*/ 58 w 508"/>
                <a:gd name="T67" fmla="*/ 142 h 208"/>
                <a:gd name="T68" fmla="*/ 46 w 508"/>
                <a:gd name="T69" fmla="*/ 126 h 208"/>
                <a:gd name="T70" fmla="*/ 52 w 508"/>
                <a:gd name="T71" fmla="*/ 110 h 208"/>
                <a:gd name="T72" fmla="*/ 30 w 508"/>
                <a:gd name="T73" fmla="*/ 84 h 208"/>
                <a:gd name="T74" fmla="*/ 4 w 508"/>
                <a:gd name="T75" fmla="*/ 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85" name="Freeform 281">
              <a:extLst>
                <a:ext uri="{FF2B5EF4-FFF2-40B4-BE49-F238E27FC236}">
                  <a16:creationId xmlns:a16="http://schemas.microsoft.com/office/drawing/2014/main" id="{039B6C79-388B-40BA-9D98-E11480FC036E}"/>
                </a:ext>
              </a:extLst>
            </p:cNvPr>
            <p:cNvSpPr>
              <a:spLocks/>
            </p:cNvSpPr>
            <p:nvPr/>
          </p:nvSpPr>
          <p:spPr bwMode="gray">
            <a:xfrm>
              <a:off x="9291088" y="4106897"/>
              <a:ext cx="51264" cy="41626"/>
            </a:xfrm>
            <a:custGeom>
              <a:avLst/>
              <a:gdLst>
                <a:gd name="T0" fmla="*/ 1 w 26"/>
                <a:gd name="T1" fmla="*/ 10 h 21"/>
                <a:gd name="T2" fmla="*/ 11 w 26"/>
                <a:gd name="T3" fmla="*/ 0 h 21"/>
                <a:gd name="T4" fmla="*/ 1 w 26"/>
                <a:gd name="T5" fmla="*/ 10 h 21"/>
              </a:gdLst>
              <a:ahLst/>
              <a:cxnLst>
                <a:cxn ang="0">
                  <a:pos x="T0" y="T1"/>
                </a:cxn>
                <a:cxn ang="0">
                  <a:pos x="T2" y="T3"/>
                </a:cxn>
                <a:cxn ang="0">
                  <a:pos x="T4" y="T5"/>
                </a:cxn>
              </a:cxnLst>
              <a:rect l="0" t="0" r="r" b="b"/>
              <a:pathLst>
                <a:path w="26" h="21">
                  <a:moveTo>
                    <a:pt x="1" y="10"/>
                  </a:moveTo>
                  <a:cubicBezTo>
                    <a:pt x="13" y="18"/>
                    <a:pt x="26" y="10"/>
                    <a:pt x="11" y="0"/>
                  </a:cubicBezTo>
                  <a:cubicBezTo>
                    <a:pt x="0" y="3"/>
                    <a:pt x="1" y="21"/>
                    <a:pt x="1" y="10"/>
                  </a:cubicBezTo>
                  <a:close/>
                </a:path>
              </a:pathLst>
            </a:custGeom>
            <a:solidFill>
              <a:schemeClr val="bg1">
                <a:lumMod val="75000"/>
              </a:schemeClr>
            </a:solid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86" name="Freeform 282">
              <a:extLst>
                <a:ext uri="{FF2B5EF4-FFF2-40B4-BE49-F238E27FC236}">
                  <a16:creationId xmlns:a16="http://schemas.microsoft.com/office/drawing/2014/main" id="{2CB3F1D0-C8B1-46E4-B469-42918BD2063A}"/>
                </a:ext>
              </a:extLst>
            </p:cNvPr>
            <p:cNvSpPr>
              <a:spLocks/>
            </p:cNvSpPr>
            <p:nvPr/>
          </p:nvSpPr>
          <p:spPr bwMode="gray">
            <a:xfrm>
              <a:off x="8969706" y="4162401"/>
              <a:ext cx="35490" cy="31714"/>
            </a:xfrm>
            <a:custGeom>
              <a:avLst/>
              <a:gdLst>
                <a:gd name="T0" fmla="*/ 18 w 18"/>
                <a:gd name="T1" fmla="*/ 16 h 16"/>
                <a:gd name="T2" fmla="*/ 10 w 18"/>
                <a:gd name="T3" fmla="*/ 2 h 16"/>
                <a:gd name="T4" fmla="*/ 4 w 18"/>
                <a:gd name="T5" fmla="*/ 14 h 16"/>
                <a:gd name="T6" fmla="*/ 12 w 18"/>
                <a:gd name="T7" fmla="*/ 12 h 16"/>
                <a:gd name="T8" fmla="*/ 18 w 18"/>
                <a:gd name="T9" fmla="*/ 16 h 16"/>
              </a:gdLst>
              <a:ahLst/>
              <a:cxnLst>
                <a:cxn ang="0">
                  <a:pos x="T0" y="T1"/>
                </a:cxn>
                <a:cxn ang="0">
                  <a:pos x="T2" y="T3"/>
                </a:cxn>
                <a:cxn ang="0">
                  <a:pos x="T4" y="T5"/>
                </a:cxn>
                <a:cxn ang="0">
                  <a:pos x="T6" y="T7"/>
                </a:cxn>
                <a:cxn ang="0">
                  <a:pos x="T8" y="T9"/>
                </a:cxn>
              </a:cxnLst>
              <a:rect l="0" t="0" r="r" b="b"/>
              <a:pathLst>
                <a:path w="18" h="16">
                  <a:moveTo>
                    <a:pt x="18" y="16"/>
                  </a:moveTo>
                  <a:cubicBezTo>
                    <a:pt x="17" y="14"/>
                    <a:pt x="17" y="0"/>
                    <a:pt x="10" y="2"/>
                  </a:cubicBezTo>
                  <a:cubicBezTo>
                    <a:pt x="5" y="2"/>
                    <a:pt x="0" y="11"/>
                    <a:pt x="4" y="14"/>
                  </a:cubicBezTo>
                  <a:cubicBezTo>
                    <a:pt x="6" y="15"/>
                    <a:pt x="9" y="11"/>
                    <a:pt x="12" y="12"/>
                  </a:cubicBezTo>
                  <a:cubicBezTo>
                    <a:pt x="14" y="12"/>
                    <a:pt x="16" y="14"/>
                    <a:pt x="18" y="16"/>
                  </a:cubicBezTo>
                  <a:close/>
                </a:path>
              </a:pathLst>
            </a:custGeom>
            <a:solidFill>
              <a:schemeClr val="bg1">
                <a:lumMod val="75000"/>
              </a:schemeClr>
            </a:solid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87" name="Rectangle 11">
              <a:extLst>
                <a:ext uri="{FF2B5EF4-FFF2-40B4-BE49-F238E27FC236}">
                  <a16:creationId xmlns:a16="http://schemas.microsoft.com/office/drawing/2014/main" id="{A382AC5F-C33B-44D2-AC6C-A815B83CB5D9}"/>
                </a:ext>
              </a:extLst>
            </p:cNvPr>
            <p:cNvSpPr>
              <a:spLocks noChangeArrowheads="1"/>
            </p:cNvSpPr>
            <p:nvPr/>
          </p:nvSpPr>
          <p:spPr bwMode="auto">
            <a:xfrm>
              <a:off x="8503719" y="3386344"/>
              <a:ext cx="1788" cy="1788"/>
            </a:xfrm>
            <a:prstGeom prst="rect">
              <a:avLst/>
            </a:pr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5F6FA"/>
                </a:solidFill>
                <a:effectLst/>
                <a:uLnTx/>
                <a:uFillTx/>
                <a:latin typeface="Segoe UI Semibold"/>
                <a:ea typeface="+mn-ea"/>
                <a:cs typeface="+mn-cs"/>
              </a:endParaRPr>
            </a:p>
          </p:txBody>
        </p:sp>
        <p:sp>
          <p:nvSpPr>
            <p:cNvPr id="1088" name="Freeform 12">
              <a:extLst>
                <a:ext uri="{FF2B5EF4-FFF2-40B4-BE49-F238E27FC236}">
                  <a16:creationId xmlns:a16="http://schemas.microsoft.com/office/drawing/2014/main" id="{C3823860-5D21-4AAD-931F-30F4DCF29C99}"/>
                </a:ext>
              </a:extLst>
            </p:cNvPr>
            <p:cNvSpPr>
              <a:spLocks/>
            </p:cNvSpPr>
            <p:nvPr/>
          </p:nvSpPr>
          <p:spPr bwMode="auto">
            <a:xfrm>
              <a:off x="7654581" y="3018085"/>
              <a:ext cx="452278" cy="455852"/>
            </a:xfrm>
            <a:custGeom>
              <a:avLst/>
              <a:gdLst>
                <a:gd name="T0" fmla="*/ 109 w 253"/>
                <a:gd name="T1" fmla="*/ 243 h 255"/>
                <a:gd name="T2" fmla="*/ 116 w 253"/>
                <a:gd name="T3" fmla="*/ 236 h 255"/>
                <a:gd name="T4" fmla="*/ 109 w 253"/>
                <a:gd name="T5" fmla="*/ 239 h 255"/>
                <a:gd name="T6" fmla="*/ 111 w 253"/>
                <a:gd name="T7" fmla="*/ 234 h 255"/>
                <a:gd name="T8" fmla="*/ 116 w 253"/>
                <a:gd name="T9" fmla="*/ 229 h 255"/>
                <a:gd name="T10" fmla="*/ 120 w 253"/>
                <a:gd name="T11" fmla="*/ 229 h 255"/>
                <a:gd name="T12" fmla="*/ 123 w 253"/>
                <a:gd name="T13" fmla="*/ 232 h 255"/>
                <a:gd name="T14" fmla="*/ 139 w 253"/>
                <a:gd name="T15" fmla="*/ 234 h 255"/>
                <a:gd name="T16" fmla="*/ 153 w 253"/>
                <a:gd name="T17" fmla="*/ 232 h 255"/>
                <a:gd name="T18" fmla="*/ 156 w 253"/>
                <a:gd name="T19" fmla="*/ 234 h 255"/>
                <a:gd name="T20" fmla="*/ 158 w 253"/>
                <a:gd name="T21" fmla="*/ 229 h 255"/>
                <a:gd name="T22" fmla="*/ 161 w 253"/>
                <a:gd name="T23" fmla="*/ 227 h 255"/>
                <a:gd name="T24" fmla="*/ 158 w 253"/>
                <a:gd name="T25" fmla="*/ 217 h 255"/>
                <a:gd name="T26" fmla="*/ 153 w 253"/>
                <a:gd name="T27" fmla="*/ 208 h 255"/>
                <a:gd name="T28" fmla="*/ 146 w 253"/>
                <a:gd name="T29" fmla="*/ 203 h 255"/>
                <a:gd name="T30" fmla="*/ 146 w 253"/>
                <a:gd name="T31" fmla="*/ 201 h 255"/>
                <a:gd name="T32" fmla="*/ 149 w 253"/>
                <a:gd name="T33" fmla="*/ 191 h 255"/>
                <a:gd name="T34" fmla="*/ 135 w 253"/>
                <a:gd name="T35" fmla="*/ 184 h 255"/>
                <a:gd name="T36" fmla="*/ 149 w 253"/>
                <a:gd name="T37" fmla="*/ 168 h 255"/>
                <a:gd name="T38" fmla="*/ 156 w 253"/>
                <a:gd name="T39" fmla="*/ 163 h 255"/>
                <a:gd name="T40" fmla="*/ 161 w 253"/>
                <a:gd name="T41" fmla="*/ 165 h 255"/>
                <a:gd name="T42" fmla="*/ 163 w 253"/>
                <a:gd name="T43" fmla="*/ 170 h 255"/>
                <a:gd name="T44" fmla="*/ 184 w 253"/>
                <a:gd name="T45" fmla="*/ 158 h 255"/>
                <a:gd name="T46" fmla="*/ 201 w 253"/>
                <a:gd name="T47" fmla="*/ 149 h 255"/>
                <a:gd name="T48" fmla="*/ 215 w 253"/>
                <a:gd name="T49" fmla="*/ 125 h 255"/>
                <a:gd name="T50" fmla="*/ 227 w 253"/>
                <a:gd name="T51" fmla="*/ 120 h 255"/>
                <a:gd name="T52" fmla="*/ 236 w 253"/>
                <a:gd name="T53" fmla="*/ 109 h 255"/>
                <a:gd name="T54" fmla="*/ 236 w 253"/>
                <a:gd name="T55" fmla="*/ 99 h 255"/>
                <a:gd name="T56" fmla="*/ 248 w 253"/>
                <a:gd name="T57" fmla="*/ 92 h 255"/>
                <a:gd name="T58" fmla="*/ 253 w 253"/>
                <a:gd name="T59" fmla="*/ 90 h 255"/>
                <a:gd name="T60" fmla="*/ 250 w 253"/>
                <a:gd name="T61" fmla="*/ 85 h 255"/>
                <a:gd name="T62" fmla="*/ 243 w 253"/>
                <a:gd name="T63" fmla="*/ 80 h 255"/>
                <a:gd name="T64" fmla="*/ 241 w 253"/>
                <a:gd name="T65" fmla="*/ 78 h 255"/>
                <a:gd name="T66" fmla="*/ 236 w 253"/>
                <a:gd name="T67" fmla="*/ 76 h 255"/>
                <a:gd name="T68" fmla="*/ 231 w 253"/>
                <a:gd name="T69" fmla="*/ 69 h 255"/>
                <a:gd name="T70" fmla="*/ 239 w 253"/>
                <a:gd name="T71" fmla="*/ 38 h 255"/>
                <a:gd name="T72" fmla="*/ 227 w 253"/>
                <a:gd name="T73" fmla="*/ 26 h 255"/>
                <a:gd name="T74" fmla="*/ 215 w 253"/>
                <a:gd name="T75" fmla="*/ 19 h 255"/>
                <a:gd name="T76" fmla="*/ 220 w 253"/>
                <a:gd name="T77" fmla="*/ 12 h 255"/>
                <a:gd name="T78" fmla="*/ 224 w 253"/>
                <a:gd name="T79" fmla="*/ 7 h 255"/>
                <a:gd name="T80" fmla="*/ 231 w 253"/>
                <a:gd name="T81" fmla="*/ 5 h 255"/>
                <a:gd name="T82" fmla="*/ 248 w 253"/>
                <a:gd name="T83" fmla="*/ 5 h 255"/>
                <a:gd name="T84" fmla="*/ 248 w 253"/>
                <a:gd name="T85" fmla="*/ 2 h 255"/>
                <a:gd name="T86" fmla="*/ 227 w 253"/>
                <a:gd name="T87" fmla="*/ 2 h 255"/>
                <a:gd name="T88" fmla="*/ 201 w 253"/>
                <a:gd name="T89" fmla="*/ 2 h 255"/>
                <a:gd name="T90" fmla="*/ 177 w 253"/>
                <a:gd name="T91" fmla="*/ 21 h 255"/>
                <a:gd name="T92" fmla="*/ 177 w 253"/>
                <a:gd name="T93" fmla="*/ 57 h 255"/>
                <a:gd name="T94" fmla="*/ 156 w 253"/>
                <a:gd name="T95" fmla="*/ 76 h 255"/>
                <a:gd name="T96" fmla="*/ 144 w 253"/>
                <a:gd name="T97" fmla="*/ 92 h 255"/>
                <a:gd name="T98" fmla="*/ 118 w 253"/>
                <a:gd name="T99" fmla="*/ 106 h 255"/>
                <a:gd name="T100" fmla="*/ 94 w 253"/>
                <a:gd name="T101" fmla="*/ 116 h 255"/>
                <a:gd name="T102" fmla="*/ 90 w 253"/>
                <a:gd name="T103" fmla="*/ 142 h 255"/>
                <a:gd name="T104" fmla="*/ 61 w 253"/>
                <a:gd name="T105" fmla="*/ 146 h 255"/>
                <a:gd name="T106" fmla="*/ 19 w 253"/>
                <a:gd name="T107" fmla="*/ 149 h 255"/>
                <a:gd name="T108" fmla="*/ 0 w 253"/>
                <a:gd name="T109" fmla="*/ 146 h 255"/>
                <a:gd name="T110" fmla="*/ 31 w 253"/>
                <a:gd name="T111" fmla="*/ 180 h 255"/>
                <a:gd name="T112" fmla="*/ 40 w 253"/>
                <a:gd name="T113" fmla="*/ 194 h 255"/>
                <a:gd name="T114" fmla="*/ 26 w 253"/>
                <a:gd name="T115" fmla="*/ 203 h 255"/>
                <a:gd name="T116" fmla="*/ 9 w 253"/>
                <a:gd name="T117" fmla="*/ 232 h 255"/>
                <a:gd name="T118" fmla="*/ 42 w 253"/>
                <a:gd name="T119" fmla="*/ 227 h 255"/>
                <a:gd name="T120" fmla="*/ 94 w 253"/>
                <a:gd name="T121" fmla="*/ 227 h 255"/>
                <a:gd name="T122" fmla="*/ 118 w 253"/>
                <a:gd name="T1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3" h="255">
                  <a:moveTo>
                    <a:pt x="113" y="250"/>
                  </a:moveTo>
                  <a:lnTo>
                    <a:pt x="109" y="243"/>
                  </a:lnTo>
                  <a:lnTo>
                    <a:pt x="111" y="241"/>
                  </a:lnTo>
                  <a:lnTo>
                    <a:pt x="116" y="236"/>
                  </a:lnTo>
                  <a:lnTo>
                    <a:pt x="113" y="236"/>
                  </a:lnTo>
                  <a:lnTo>
                    <a:pt x="109" y="239"/>
                  </a:lnTo>
                  <a:lnTo>
                    <a:pt x="106" y="239"/>
                  </a:lnTo>
                  <a:lnTo>
                    <a:pt x="111" y="234"/>
                  </a:lnTo>
                  <a:lnTo>
                    <a:pt x="113" y="234"/>
                  </a:lnTo>
                  <a:lnTo>
                    <a:pt x="116" y="229"/>
                  </a:lnTo>
                  <a:lnTo>
                    <a:pt x="118" y="229"/>
                  </a:lnTo>
                  <a:lnTo>
                    <a:pt x="120" y="229"/>
                  </a:lnTo>
                  <a:lnTo>
                    <a:pt x="123" y="229"/>
                  </a:lnTo>
                  <a:lnTo>
                    <a:pt x="123" y="232"/>
                  </a:lnTo>
                  <a:lnTo>
                    <a:pt x="132" y="232"/>
                  </a:lnTo>
                  <a:lnTo>
                    <a:pt x="139" y="234"/>
                  </a:lnTo>
                  <a:lnTo>
                    <a:pt x="151" y="229"/>
                  </a:lnTo>
                  <a:lnTo>
                    <a:pt x="153" y="232"/>
                  </a:lnTo>
                  <a:lnTo>
                    <a:pt x="153" y="234"/>
                  </a:lnTo>
                  <a:lnTo>
                    <a:pt x="156" y="234"/>
                  </a:lnTo>
                  <a:lnTo>
                    <a:pt x="161" y="232"/>
                  </a:lnTo>
                  <a:lnTo>
                    <a:pt x="158" y="229"/>
                  </a:lnTo>
                  <a:lnTo>
                    <a:pt x="161" y="227"/>
                  </a:lnTo>
                  <a:lnTo>
                    <a:pt x="161" y="227"/>
                  </a:lnTo>
                  <a:lnTo>
                    <a:pt x="158" y="224"/>
                  </a:lnTo>
                  <a:lnTo>
                    <a:pt x="158" y="217"/>
                  </a:lnTo>
                  <a:lnTo>
                    <a:pt x="156" y="213"/>
                  </a:lnTo>
                  <a:lnTo>
                    <a:pt x="153" y="208"/>
                  </a:lnTo>
                  <a:lnTo>
                    <a:pt x="149" y="206"/>
                  </a:lnTo>
                  <a:lnTo>
                    <a:pt x="146" y="203"/>
                  </a:lnTo>
                  <a:lnTo>
                    <a:pt x="146" y="203"/>
                  </a:lnTo>
                  <a:lnTo>
                    <a:pt x="146" y="201"/>
                  </a:lnTo>
                  <a:lnTo>
                    <a:pt x="146" y="198"/>
                  </a:lnTo>
                  <a:lnTo>
                    <a:pt x="149" y="191"/>
                  </a:lnTo>
                  <a:lnTo>
                    <a:pt x="142" y="189"/>
                  </a:lnTo>
                  <a:lnTo>
                    <a:pt x="135" y="184"/>
                  </a:lnTo>
                  <a:lnTo>
                    <a:pt x="137" y="180"/>
                  </a:lnTo>
                  <a:lnTo>
                    <a:pt x="149" y="168"/>
                  </a:lnTo>
                  <a:lnTo>
                    <a:pt x="153" y="163"/>
                  </a:lnTo>
                  <a:lnTo>
                    <a:pt x="156" y="163"/>
                  </a:lnTo>
                  <a:lnTo>
                    <a:pt x="158" y="163"/>
                  </a:lnTo>
                  <a:lnTo>
                    <a:pt x="161" y="165"/>
                  </a:lnTo>
                  <a:lnTo>
                    <a:pt x="161" y="168"/>
                  </a:lnTo>
                  <a:lnTo>
                    <a:pt x="163" y="170"/>
                  </a:lnTo>
                  <a:lnTo>
                    <a:pt x="182" y="168"/>
                  </a:lnTo>
                  <a:lnTo>
                    <a:pt x="184" y="158"/>
                  </a:lnTo>
                  <a:lnTo>
                    <a:pt x="194" y="151"/>
                  </a:lnTo>
                  <a:lnTo>
                    <a:pt x="201" y="149"/>
                  </a:lnTo>
                  <a:lnTo>
                    <a:pt x="215" y="130"/>
                  </a:lnTo>
                  <a:lnTo>
                    <a:pt x="215" y="125"/>
                  </a:lnTo>
                  <a:lnTo>
                    <a:pt x="224" y="125"/>
                  </a:lnTo>
                  <a:lnTo>
                    <a:pt x="227" y="120"/>
                  </a:lnTo>
                  <a:lnTo>
                    <a:pt x="236" y="113"/>
                  </a:lnTo>
                  <a:lnTo>
                    <a:pt x="236" y="109"/>
                  </a:lnTo>
                  <a:lnTo>
                    <a:pt x="239" y="102"/>
                  </a:lnTo>
                  <a:lnTo>
                    <a:pt x="236" y="99"/>
                  </a:lnTo>
                  <a:lnTo>
                    <a:pt x="241" y="97"/>
                  </a:lnTo>
                  <a:lnTo>
                    <a:pt x="248" y="92"/>
                  </a:lnTo>
                  <a:lnTo>
                    <a:pt x="253" y="90"/>
                  </a:lnTo>
                  <a:lnTo>
                    <a:pt x="253" y="90"/>
                  </a:lnTo>
                  <a:lnTo>
                    <a:pt x="253" y="90"/>
                  </a:lnTo>
                  <a:lnTo>
                    <a:pt x="250" y="85"/>
                  </a:lnTo>
                  <a:lnTo>
                    <a:pt x="243" y="85"/>
                  </a:lnTo>
                  <a:lnTo>
                    <a:pt x="243" y="80"/>
                  </a:lnTo>
                  <a:lnTo>
                    <a:pt x="243" y="78"/>
                  </a:lnTo>
                  <a:lnTo>
                    <a:pt x="241" y="78"/>
                  </a:lnTo>
                  <a:lnTo>
                    <a:pt x="236" y="78"/>
                  </a:lnTo>
                  <a:lnTo>
                    <a:pt x="236" y="76"/>
                  </a:lnTo>
                  <a:lnTo>
                    <a:pt x="234" y="73"/>
                  </a:lnTo>
                  <a:lnTo>
                    <a:pt x="231" y="69"/>
                  </a:lnTo>
                  <a:lnTo>
                    <a:pt x="229" y="50"/>
                  </a:lnTo>
                  <a:lnTo>
                    <a:pt x="239" y="38"/>
                  </a:lnTo>
                  <a:lnTo>
                    <a:pt x="236" y="33"/>
                  </a:lnTo>
                  <a:lnTo>
                    <a:pt x="227" y="26"/>
                  </a:lnTo>
                  <a:lnTo>
                    <a:pt x="217" y="24"/>
                  </a:lnTo>
                  <a:lnTo>
                    <a:pt x="215" y="19"/>
                  </a:lnTo>
                  <a:lnTo>
                    <a:pt x="215" y="12"/>
                  </a:lnTo>
                  <a:lnTo>
                    <a:pt x="220" y="12"/>
                  </a:lnTo>
                  <a:lnTo>
                    <a:pt x="224" y="12"/>
                  </a:lnTo>
                  <a:lnTo>
                    <a:pt x="224" y="7"/>
                  </a:lnTo>
                  <a:lnTo>
                    <a:pt x="227" y="2"/>
                  </a:lnTo>
                  <a:lnTo>
                    <a:pt x="231" y="5"/>
                  </a:lnTo>
                  <a:lnTo>
                    <a:pt x="236" y="7"/>
                  </a:lnTo>
                  <a:lnTo>
                    <a:pt x="248" y="5"/>
                  </a:lnTo>
                  <a:lnTo>
                    <a:pt x="248" y="5"/>
                  </a:lnTo>
                  <a:lnTo>
                    <a:pt x="248" y="2"/>
                  </a:lnTo>
                  <a:lnTo>
                    <a:pt x="241" y="0"/>
                  </a:lnTo>
                  <a:lnTo>
                    <a:pt x="227" y="2"/>
                  </a:lnTo>
                  <a:lnTo>
                    <a:pt x="210" y="2"/>
                  </a:lnTo>
                  <a:lnTo>
                    <a:pt x="201" y="2"/>
                  </a:lnTo>
                  <a:lnTo>
                    <a:pt x="184" y="14"/>
                  </a:lnTo>
                  <a:lnTo>
                    <a:pt x="177" y="21"/>
                  </a:lnTo>
                  <a:lnTo>
                    <a:pt x="184" y="33"/>
                  </a:lnTo>
                  <a:lnTo>
                    <a:pt x="177" y="57"/>
                  </a:lnTo>
                  <a:lnTo>
                    <a:pt x="158" y="64"/>
                  </a:lnTo>
                  <a:lnTo>
                    <a:pt x="156" y="76"/>
                  </a:lnTo>
                  <a:lnTo>
                    <a:pt x="149" y="80"/>
                  </a:lnTo>
                  <a:lnTo>
                    <a:pt x="144" y="92"/>
                  </a:lnTo>
                  <a:lnTo>
                    <a:pt x="144" y="106"/>
                  </a:lnTo>
                  <a:lnTo>
                    <a:pt x="118" y="106"/>
                  </a:lnTo>
                  <a:lnTo>
                    <a:pt x="113" y="116"/>
                  </a:lnTo>
                  <a:lnTo>
                    <a:pt x="94" y="116"/>
                  </a:lnTo>
                  <a:lnTo>
                    <a:pt x="92" y="123"/>
                  </a:lnTo>
                  <a:lnTo>
                    <a:pt x="90" y="142"/>
                  </a:lnTo>
                  <a:lnTo>
                    <a:pt x="78" y="144"/>
                  </a:lnTo>
                  <a:lnTo>
                    <a:pt x="61" y="146"/>
                  </a:lnTo>
                  <a:lnTo>
                    <a:pt x="38" y="149"/>
                  </a:lnTo>
                  <a:lnTo>
                    <a:pt x="19" y="149"/>
                  </a:lnTo>
                  <a:lnTo>
                    <a:pt x="12" y="142"/>
                  </a:lnTo>
                  <a:lnTo>
                    <a:pt x="0" y="146"/>
                  </a:lnTo>
                  <a:lnTo>
                    <a:pt x="19" y="168"/>
                  </a:lnTo>
                  <a:lnTo>
                    <a:pt x="31" y="180"/>
                  </a:lnTo>
                  <a:lnTo>
                    <a:pt x="31" y="194"/>
                  </a:lnTo>
                  <a:lnTo>
                    <a:pt x="40" y="194"/>
                  </a:lnTo>
                  <a:lnTo>
                    <a:pt x="40" y="203"/>
                  </a:lnTo>
                  <a:lnTo>
                    <a:pt x="26" y="203"/>
                  </a:lnTo>
                  <a:lnTo>
                    <a:pt x="9" y="213"/>
                  </a:lnTo>
                  <a:lnTo>
                    <a:pt x="9" y="232"/>
                  </a:lnTo>
                  <a:lnTo>
                    <a:pt x="38" y="234"/>
                  </a:lnTo>
                  <a:lnTo>
                    <a:pt x="42" y="227"/>
                  </a:lnTo>
                  <a:lnTo>
                    <a:pt x="94" y="222"/>
                  </a:lnTo>
                  <a:lnTo>
                    <a:pt x="94" y="227"/>
                  </a:lnTo>
                  <a:lnTo>
                    <a:pt x="116" y="253"/>
                  </a:lnTo>
                  <a:lnTo>
                    <a:pt x="118" y="255"/>
                  </a:lnTo>
                  <a:lnTo>
                    <a:pt x="113" y="25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5F6FA"/>
                </a:solidFill>
                <a:effectLst/>
                <a:uLnTx/>
                <a:uFillTx/>
                <a:latin typeface="Segoe UI Semibold"/>
                <a:ea typeface="+mn-ea"/>
                <a:cs typeface="+mn-cs"/>
              </a:endParaRPr>
            </a:p>
          </p:txBody>
        </p:sp>
        <p:sp>
          <p:nvSpPr>
            <p:cNvPr id="1089" name="Freeform 13">
              <a:extLst>
                <a:ext uri="{FF2B5EF4-FFF2-40B4-BE49-F238E27FC236}">
                  <a16:creationId xmlns:a16="http://schemas.microsoft.com/office/drawing/2014/main" id="{50101E2A-8D28-4B55-9E60-DEE26E65C74D}"/>
                </a:ext>
              </a:extLst>
            </p:cNvPr>
            <p:cNvSpPr>
              <a:spLocks/>
            </p:cNvSpPr>
            <p:nvPr/>
          </p:nvSpPr>
          <p:spPr bwMode="auto">
            <a:xfrm>
              <a:off x="8659245" y="3833256"/>
              <a:ext cx="8939" cy="21451"/>
            </a:xfrm>
            <a:custGeom>
              <a:avLst/>
              <a:gdLst>
                <a:gd name="T0" fmla="*/ 3 w 5"/>
                <a:gd name="T1" fmla="*/ 0 h 12"/>
                <a:gd name="T2" fmla="*/ 0 w 5"/>
                <a:gd name="T3" fmla="*/ 2 h 12"/>
                <a:gd name="T4" fmla="*/ 0 w 5"/>
                <a:gd name="T5" fmla="*/ 12 h 12"/>
                <a:gd name="T6" fmla="*/ 5 w 5"/>
                <a:gd name="T7" fmla="*/ 7 h 12"/>
                <a:gd name="T8" fmla="*/ 3 w 5"/>
                <a:gd name="T9" fmla="*/ 5 h 12"/>
                <a:gd name="T10" fmla="*/ 5 w 5"/>
                <a:gd name="T11" fmla="*/ 2 h 12"/>
                <a:gd name="T12" fmla="*/ 3 w 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0"/>
                  </a:moveTo>
                  <a:lnTo>
                    <a:pt x="0" y="2"/>
                  </a:lnTo>
                  <a:lnTo>
                    <a:pt x="0" y="12"/>
                  </a:lnTo>
                  <a:lnTo>
                    <a:pt x="5" y="7"/>
                  </a:lnTo>
                  <a:lnTo>
                    <a:pt x="3" y="5"/>
                  </a:lnTo>
                  <a:lnTo>
                    <a:pt x="5" y="2"/>
                  </a:lnTo>
                  <a:lnTo>
                    <a:pt x="3" y="0"/>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5F6FA"/>
                </a:solidFill>
                <a:effectLst/>
                <a:uLnTx/>
                <a:uFillTx/>
                <a:latin typeface="Segoe UI Semibold"/>
                <a:ea typeface="+mn-ea"/>
                <a:cs typeface="+mn-cs"/>
              </a:endParaRPr>
            </a:p>
          </p:txBody>
        </p:sp>
        <p:sp>
          <p:nvSpPr>
            <p:cNvPr id="1090" name="Freeform 14">
              <a:extLst>
                <a:ext uri="{FF2B5EF4-FFF2-40B4-BE49-F238E27FC236}">
                  <a16:creationId xmlns:a16="http://schemas.microsoft.com/office/drawing/2014/main" id="{D06D5451-B5C7-4C08-9D21-25113D033395}"/>
                </a:ext>
              </a:extLst>
            </p:cNvPr>
            <p:cNvSpPr>
              <a:spLocks/>
            </p:cNvSpPr>
            <p:nvPr/>
          </p:nvSpPr>
          <p:spPr bwMode="auto">
            <a:xfrm>
              <a:off x="8664607" y="3854710"/>
              <a:ext cx="3575" cy="21451"/>
            </a:xfrm>
            <a:custGeom>
              <a:avLst/>
              <a:gdLst>
                <a:gd name="T0" fmla="*/ 0 w 2"/>
                <a:gd name="T1" fmla="*/ 12 h 12"/>
                <a:gd name="T2" fmla="*/ 2 w 2"/>
                <a:gd name="T3" fmla="*/ 12 h 12"/>
                <a:gd name="T4" fmla="*/ 2 w 2"/>
                <a:gd name="T5" fmla="*/ 0 h 12"/>
                <a:gd name="T6" fmla="*/ 0 w 2"/>
                <a:gd name="T7" fmla="*/ 5 h 12"/>
                <a:gd name="T8" fmla="*/ 0 w 2"/>
                <a:gd name="T9" fmla="*/ 12 h 12"/>
              </a:gdLst>
              <a:ahLst/>
              <a:cxnLst>
                <a:cxn ang="0">
                  <a:pos x="T0" y="T1"/>
                </a:cxn>
                <a:cxn ang="0">
                  <a:pos x="T2" y="T3"/>
                </a:cxn>
                <a:cxn ang="0">
                  <a:pos x="T4" y="T5"/>
                </a:cxn>
                <a:cxn ang="0">
                  <a:pos x="T6" y="T7"/>
                </a:cxn>
                <a:cxn ang="0">
                  <a:pos x="T8" y="T9"/>
                </a:cxn>
              </a:cxnLst>
              <a:rect l="0" t="0" r="r" b="b"/>
              <a:pathLst>
                <a:path w="2" h="12">
                  <a:moveTo>
                    <a:pt x="0" y="12"/>
                  </a:moveTo>
                  <a:lnTo>
                    <a:pt x="2" y="12"/>
                  </a:lnTo>
                  <a:lnTo>
                    <a:pt x="2" y="0"/>
                  </a:lnTo>
                  <a:lnTo>
                    <a:pt x="0" y="5"/>
                  </a:lnTo>
                  <a:lnTo>
                    <a:pt x="0" y="1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5F6FA"/>
                </a:solidFill>
                <a:effectLst/>
                <a:uLnTx/>
                <a:uFillTx/>
                <a:latin typeface="Segoe UI Semibold"/>
                <a:ea typeface="+mn-ea"/>
                <a:cs typeface="+mn-cs"/>
              </a:endParaRPr>
            </a:p>
          </p:txBody>
        </p:sp>
        <p:sp>
          <p:nvSpPr>
            <p:cNvPr id="1091" name="Freeform 15">
              <a:extLst>
                <a:ext uri="{FF2B5EF4-FFF2-40B4-BE49-F238E27FC236}">
                  <a16:creationId xmlns:a16="http://schemas.microsoft.com/office/drawing/2014/main" id="{C095E2D1-0132-4FF0-9812-F3975F0DD7A6}"/>
                </a:ext>
              </a:extLst>
            </p:cNvPr>
            <p:cNvSpPr>
              <a:spLocks/>
            </p:cNvSpPr>
            <p:nvPr/>
          </p:nvSpPr>
          <p:spPr bwMode="auto">
            <a:xfrm>
              <a:off x="8659245" y="3879737"/>
              <a:ext cx="5363" cy="21451"/>
            </a:xfrm>
            <a:custGeom>
              <a:avLst/>
              <a:gdLst>
                <a:gd name="T0" fmla="*/ 0 w 3"/>
                <a:gd name="T1" fmla="*/ 9 h 12"/>
                <a:gd name="T2" fmla="*/ 0 w 3"/>
                <a:gd name="T3" fmla="*/ 12 h 12"/>
                <a:gd name="T4" fmla="*/ 3 w 3"/>
                <a:gd name="T5" fmla="*/ 5 h 12"/>
                <a:gd name="T6" fmla="*/ 3 w 3"/>
                <a:gd name="T7" fmla="*/ 0 h 12"/>
                <a:gd name="T8" fmla="*/ 0 w 3"/>
                <a:gd name="T9" fmla="*/ 9 h 12"/>
              </a:gdLst>
              <a:ahLst/>
              <a:cxnLst>
                <a:cxn ang="0">
                  <a:pos x="T0" y="T1"/>
                </a:cxn>
                <a:cxn ang="0">
                  <a:pos x="T2" y="T3"/>
                </a:cxn>
                <a:cxn ang="0">
                  <a:pos x="T4" y="T5"/>
                </a:cxn>
                <a:cxn ang="0">
                  <a:pos x="T6" y="T7"/>
                </a:cxn>
                <a:cxn ang="0">
                  <a:pos x="T8" y="T9"/>
                </a:cxn>
              </a:cxnLst>
              <a:rect l="0" t="0" r="r" b="b"/>
              <a:pathLst>
                <a:path w="3" h="12">
                  <a:moveTo>
                    <a:pt x="0" y="9"/>
                  </a:moveTo>
                  <a:lnTo>
                    <a:pt x="0" y="12"/>
                  </a:lnTo>
                  <a:lnTo>
                    <a:pt x="3" y="5"/>
                  </a:lnTo>
                  <a:lnTo>
                    <a:pt x="3" y="0"/>
                  </a:lnTo>
                  <a:lnTo>
                    <a:pt x="0" y="9"/>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5F6FA"/>
                </a:solidFill>
                <a:effectLst/>
                <a:uLnTx/>
                <a:uFillTx/>
                <a:latin typeface="Segoe UI Semibold"/>
                <a:ea typeface="+mn-ea"/>
                <a:cs typeface="+mn-cs"/>
              </a:endParaRPr>
            </a:p>
          </p:txBody>
        </p:sp>
        <p:sp>
          <p:nvSpPr>
            <p:cNvPr id="1092" name="Freeform 16">
              <a:extLst>
                <a:ext uri="{FF2B5EF4-FFF2-40B4-BE49-F238E27FC236}">
                  <a16:creationId xmlns:a16="http://schemas.microsoft.com/office/drawing/2014/main" id="{590231D7-7B00-44B9-BB4F-327E7946C202}"/>
                </a:ext>
              </a:extLst>
            </p:cNvPr>
            <p:cNvSpPr>
              <a:spLocks noEditPoints="1"/>
            </p:cNvSpPr>
            <p:nvPr/>
          </p:nvSpPr>
          <p:spPr bwMode="auto">
            <a:xfrm>
              <a:off x="7844072" y="3018085"/>
              <a:ext cx="950151" cy="988574"/>
            </a:xfrm>
            <a:custGeom>
              <a:avLst/>
              <a:gdLst>
                <a:gd name="T0" fmla="*/ 219 w 227"/>
                <a:gd name="T1" fmla="*/ 70 h 234"/>
                <a:gd name="T2" fmla="*/ 215 w 227"/>
                <a:gd name="T3" fmla="*/ 64 h 234"/>
                <a:gd name="T4" fmla="*/ 196 w 227"/>
                <a:gd name="T5" fmla="*/ 74 h 234"/>
                <a:gd name="T6" fmla="*/ 187 w 227"/>
                <a:gd name="T7" fmla="*/ 80 h 234"/>
                <a:gd name="T8" fmla="*/ 177 w 227"/>
                <a:gd name="T9" fmla="*/ 86 h 234"/>
                <a:gd name="T10" fmla="*/ 162 w 227"/>
                <a:gd name="T11" fmla="*/ 82 h 234"/>
                <a:gd name="T12" fmla="*/ 156 w 227"/>
                <a:gd name="T13" fmla="*/ 82 h 234"/>
                <a:gd name="T14" fmla="*/ 156 w 227"/>
                <a:gd name="T15" fmla="*/ 87 h 234"/>
                <a:gd name="T16" fmla="*/ 136 w 227"/>
                <a:gd name="T17" fmla="*/ 85 h 234"/>
                <a:gd name="T18" fmla="*/ 97 w 227"/>
                <a:gd name="T19" fmla="*/ 61 h 234"/>
                <a:gd name="T20" fmla="*/ 89 w 227"/>
                <a:gd name="T21" fmla="*/ 46 h 234"/>
                <a:gd name="T22" fmla="*/ 87 w 227"/>
                <a:gd name="T23" fmla="*/ 37 h 234"/>
                <a:gd name="T24" fmla="*/ 94 w 227"/>
                <a:gd name="T25" fmla="*/ 26 h 234"/>
                <a:gd name="T26" fmla="*/ 87 w 227"/>
                <a:gd name="T27" fmla="*/ 13 h 234"/>
                <a:gd name="T28" fmla="*/ 67 w 227"/>
                <a:gd name="T29" fmla="*/ 1 h 234"/>
                <a:gd name="T30" fmla="*/ 46 w 227"/>
                <a:gd name="T31" fmla="*/ 5 h 234"/>
                <a:gd name="T32" fmla="*/ 55 w 227"/>
                <a:gd name="T33" fmla="*/ 32 h 234"/>
                <a:gd name="T34" fmla="*/ 62 w 227"/>
                <a:gd name="T35" fmla="*/ 38 h 234"/>
                <a:gd name="T36" fmla="*/ 46 w 227"/>
                <a:gd name="T37" fmla="*/ 53 h 234"/>
                <a:gd name="T38" fmla="*/ 22 w 227"/>
                <a:gd name="T39" fmla="*/ 69 h 234"/>
                <a:gd name="T40" fmla="*/ 18 w 227"/>
                <a:gd name="T41" fmla="*/ 87 h 234"/>
                <a:gd name="T42" fmla="*/ 21 w 227"/>
                <a:gd name="T43" fmla="*/ 99 h 234"/>
                <a:gd name="T44" fmla="*/ 5 w 227"/>
                <a:gd name="T45" fmla="*/ 97 h 234"/>
                <a:gd name="T46" fmla="*/ 1 w 227"/>
                <a:gd name="T47" fmla="*/ 103 h 234"/>
                <a:gd name="T48" fmla="*/ 13 w 227"/>
                <a:gd name="T49" fmla="*/ 113 h 234"/>
                <a:gd name="T50" fmla="*/ 18 w 227"/>
                <a:gd name="T51" fmla="*/ 128 h 234"/>
                <a:gd name="T52" fmla="*/ 30 w 227"/>
                <a:gd name="T53" fmla="*/ 119 h 234"/>
                <a:gd name="T54" fmla="*/ 33 w 227"/>
                <a:gd name="T55" fmla="*/ 121 h 234"/>
                <a:gd name="T56" fmla="*/ 33 w 227"/>
                <a:gd name="T57" fmla="*/ 134 h 234"/>
                <a:gd name="T58" fmla="*/ 33 w 227"/>
                <a:gd name="T59" fmla="*/ 142 h 234"/>
                <a:gd name="T60" fmla="*/ 34 w 227"/>
                <a:gd name="T61" fmla="*/ 157 h 234"/>
                <a:gd name="T62" fmla="*/ 39 w 227"/>
                <a:gd name="T63" fmla="*/ 177 h 234"/>
                <a:gd name="T64" fmla="*/ 44 w 227"/>
                <a:gd name="T65" fmla="*/ 195 h 234"/>
                <a:gd name="T66" fmla="*/ 56 w 227"/>
                <a:gd name="T67" fmla="*/ 222 h 234"/>
                <a:gd name="T68" fmla="*/ 64 w 227"/>
                <a:gd name="T69" fmla="*/ 234 h 234"/>
                <a:gd name="T70" fmla="*/ 78 w 227"/>
                <a:gd name="T71" fmla="*/ 224 h 234"/>
                <a:gd name="T72" fmla="*/ 85 w 227"/>
                <a:gd name="T73" fmla="*/ 205 h 234"/>
                <a:gd name="T74" fmla="*/ 88 w 227"/>
                <a:gd name="T75" fmla="*/ 190 h 234"/>
                <a:gd name="T76" fmla="*/ 97 w 227"/>
                <a:gd name="T77" fmla="*/ 171 h 234"/>
                <a:gd name="T78" fmla="*/ 109 w 227"/>
                <a:gd name="T79" fmla="*/ 162 h 234"/>
                <a:gd name="T80" fmla="*/ 133 w 227"/>
                <a:gd name="T81" fmla="*/ 143 h 234"/>
                <a:gd name="T82" fmla="*/ 147 w 227"/>
                <a:gd name="T83" fmla="*/ 134 h 234"/>
                <a:gd name="T84" fmla="*/ 153 w 227"/>
                <a:gd name="T85" fmla="*/ 127 h 234"/>
                <a:gd name="T86" fmla="*/ 159 w 227"/>
                <a:gd name="T87" fmla="*/ 125 h 234"/>
                <a:gd name="T88" fmla="*/ 163 w 227"/>
                <a:gd name="T89" fmla="*/ 124 h 234"/>
                <a:gd name="T90" fmla="*/ 161 w 227"/>
                <a:gd name="T91" fmla="*/ 107 h 234"/>
                <a:gd name="T92" fmla="*/ 159 w 227"/>
                <a:gd name="T93" fmla="*/ 99 h 234"/>
                <a:gd name="T94" fmla="*/ 160 w 227"/>
                <a:gd name="T95" fmla="*/ 89 h 234"/>
                <a:gd name="T96" fmla="*/ 169 w 227"/>
                <a:gd name="T97" fmla="*/ 90 h 234"/>
                <a:gd name="T98" fmla="*/ 184 w 227"/>
                <a:gd name="T99" fmla="*/ 99 h 234"/>
                <a:gd name="T100" fmla="*/ 189 w 227"/>
                <a:gd name="T101" fmla="*/ 104 h 234"/>
                <a:gd name="T102" fmla="*/ 186 w 227"/>
                <a:gd name="T103" fmla="*/ 114 h 234"/>
                <a:gd name="T104" fmla="*/ 194 w 227"/>
                <a:gd name="T105" fmla="*/ 123 h 234"/>
                <a:gd name="T106" fmla="*/ 198 w 227"/>
                <a:gd name="T107" fmla="*/ 108 h 234"/>
                <a:gd name="T108" fmla="*/ 208 w 227"/>
                <a:gd name="T109" fmla="*/ 98 h 234"/>
                <a:gd name="T110" fmla="*/ 218 w 227"/>
                <a:gd name="T111" fmla="*/ 81 h 234"/>
                <a:gd name="T112" fmla="*/ 85 w 227"/>
                <a:gd name="T113" fmla="*/ 3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 h="234">
                  <a:moveTo>
                    <a:pt x="224" y="77"/>
                  </a:moveTo>
                  <a:cubicBezTo>
                    <a:pt x="227" y="75"/>
                    <a:pt x="227" y="75"/>
                    <a:pt x="227" y="75"/>
                  </a:cubicBezTo>
                  <a:cubicBezTo>
                    <a:pt x="227" y="72"/>
                    <a:pt x="227" y="72"/>
                    <a:pt x="227" y="72"/>
                  </a:cubicBezTo>
                  <a:cubicBezTo>
                    <a:pt x="226" y="72"/>
                    <a:pt x="226" y="72"/>
                    <a:pt x="226" y="72"/>
                  </a:cubicBezTo>
                  <a:cubicBezTo>
                    <a:pt x="224" y="72"/>
                    <a:pt x="224" y="72"/>
                    <a:pt x="224" y="72"/>
                  </a:cubicBezTo>
                  <a:cubicBezTo>
                    <a:pt x="221" y="71"/>
                    <a:pt x="221" y="71"/>
                    <a:pt x="221" y="71"/>
                  </a:cubicBezTo>
                  <a:cubicBezTo>
                    <a:pt x="220" y="71"/>
                    <a:pt x="220" y="71"/>
                    <a:pt x="220" y="71"/>
                  </a:cubicBezTo>
                  <a:cubicBezTo>
                    <a:pt x="219" y="71"/>
                    <a:pt x="219" y="71"/>
                    <a:pt x="219" y="71"/>
                  </a:cubicBezTo>
                  <a:cubicBezTo>
                    <a:pt x="219" y="70"/>
                    <a:pt x="219" y="70"/>
                    <a:pt x="219" y="70"/>
                  </a:cubicBezTo>
                  <a:cubicBezTo>
                    <a:pt x="221" y="68"/>
                    <a:pt x="221" y="68"/>
                    <a:pt x="221" y="68"/>
                  </a:cubicBezTo>
                  <a:cubicBezTo>
                    <a:pt x="220" y="66"/>
                    <a:pt x="220" y="66"/>
                    <a:pt x="220" y="66"/>
                  </a:cubicBezTo>
                  <a:cubicBezTo>
                    <a:pt x="219" y="66"/>
                    <a:pt x="219" y="66"/>
                    <a:pt x="219" y="66"/>
                  </a:cubicBezTo>
                  <a:cubicBezTo>
                    <a:pt x="219" y="67"/>
                    <a:pt x="219" y="67"/>
                    <a:pt x="219" y="67"/>
                  </a:cubicBezTo>
                  <a:cubicBezTo>
                    <a:pt x="218" y="67"/>
                    <a:pt x="218" y="67"/>
                    <a:pt x="218" y="67"/>
                  </a:cubicBezTo>
                  <a:cubicBezTo>
                    <a:pt x="218" y="66"/>
                    <a:pt x="218" y="66"/>
                    <a:pt x="218" y="66"/>
                  </a:cubicBezTo>
                  <a:cubicBezTo>
                    <a:pt x="219" y="65"/>
                    <a:pt x="219" y="65"/>
                    <a:pt x="219" y="65"/>
                  </a:cubicBezTo>
                  <a:cubicBezTo>
                    <a:pt x="217" y="64"/>
                    <a:pt x="217" y="64"/>
                    <a:pt x="217" y="64"/>
                  </a:cubicBezTo>
                  <a:cubicBezTo>
                    <a:pt x="215" y="64"/>
                    <a:pt x="215" y="64"/>
                    <a:pt x="215" y="64"/>
                  </a:cubicBezTo>
                  <a:cubicBezTo>
                    <a:pt x="212" y="66"/>
                    <a:pt x="212" y="66"/>
                    <a:pt x="212" y="66"/>
                  </a:cubicBezTo>
                  <a:cubicBezTo>
                    <a:pt x="208" y="66"/>
                    <a:pt x="208" y="66"/>
                    <a:pt x="208" y="66"/>
                  </a:cubicBezTo>
                  <a:cubicBezTo>
                    <a:pt x="207" y="65"/>
                    <a:pt x="207" y="65"/>
                    <a:pt x="207" y="65"/>
                  </a:cubicBezTo>
                  <a:cubicBezTo>
                    <a:pt x="203" y="67"/>
                    <a:pt x="203" y="67"/>
                    <a:pt x="203" y="67"/>
                  </a:cubicBezTo>
                  <a:cubicBezTo>
                    <a:pt x="201" y="67"/>
                    <a:pt x="201" y="67"/>
                    <a:pt x="201" y="67"/>
                  </a:cubicBezTo>
                  <a:cubicBezTo>
                    <a:pt x="200" y="70"/>
                    <a:pt x="200" y="70"/>
                    <a:pt x="200" y="70"/>
                  </a:cubicBezTo>
                  <a:cubicBezTo>
                    <a:pt x="198" y="70"/>
                    <a:pt x="198" y="70"/>
                    <a:pt x="198" y="70"/>
                  </a:cubicBezTo>
                  <a:cubicBezTo>
                    <a:pt x="196" y="71"/>
                    <a:pt x="196" y="71"/>
                    <a:pt x="196" y="71"/>
                  </a:cubicBezTo>
                  <a:cubicBezTo>
                    <a:pt x="196" y="74"/>
                    <a:pt x="196" y="74"/>
                    <a:pt x="196" y="74"/>
                  </a:cubicBezTo>
                  <a:cubicBezTo>
                    <a:pt x="192" y="75"/>
                    <a:pt x="192" y="75"/>
                    <a:pt x="192" y="75"/>
                  </a:cubicBezTo>
                  <a:cubicBezTo>
                    <a:pt x="191" y="76"/>
                    <a:pt x="191" y="76"/>
                    <a:pt x="191" y="76"/>
                  </a:cubicBezTo>
                  <a:cubicBezTo>
                    <a:pt x="188" y="77"/>
                    <a:pt x="188" y="77"/>
                    <a:pt x="188" y="77"/>
                  </a:cubicBezTo>
                  <a:cubicBezTo>
                    <a:pt x="186" y="77"/>
                    <a:pt x="186" y="77"/>
                    <a:pt x="186" y="77"/>
                  </a:cubicBezTo>
                  <a:cubicBezTo>
                    <a:pt x="183" y="77"/>
                    <a:pt x="183" y="77"/>
                    <a:pt x="183" y="77"/>
                  </a:cubicBezTo>
                  <a:cubicBezTo>
                    <a:pt x="184" y="79"/>
                    <a:pt x="184" y="79"/>
                    <a:pt x="184" y="79"/>
                  </a:cubicBezTo>
                  <a:cubicBezTo>
                    <a:pt x="184" y="79"/>
                    <a:pt x="184" y="79"/>
                    <a:pt x="184" y="79"/>
                  </a:cubicBezTo>
                  <a:cubicBezTo>
                    <a:pt x="186" y="80"/>
                    <a:pt x="186" y="80"/>
                    <a:pt x="186" y="80"/>
                  </a:cubicBezTo>
                  <a:cubicBezTo>
                    <a:pt x="187" y="80"/>
                    <a:pt x="187" y="80"/>
                    <a:pt x="187" y="80"/>
                  </a:cubicBezTo>
                  <a:cubicBezTo>
                    <a:pt x="187" y="82"/>
                    <a:pt x="187" y="82"/>
                    <a:pt x="187" y="82"/>
                  </a:cubicBezTo>
                  <a:cubicBezTo>
                    <a:pt x="187" y="84"/>
                    <a:pt x="187" y="84"/>
                    <a:pt x="187" y="84"/>
                  </a:cubicBezTo>
                  <a:cubicBezTo>
                    <a:pt x="187" y="84"/>
                    <a:pt x="187" y="84"/>
                    <a:pt x="187" y="84"/>
                  </a:cubicBezTo>
                  <a:cubicBezTo>
                    <a:pt x="186" y="84"/>
                    <a:pt x="186" y="84"/>
                    <a:pt x="186" y="84"/>
                  </a:cubicBezTo>
                  <a:cubicBezTo>
                    <a:pt x="187" y="84"/>
                    <a:pt x="187" y="84"/>
                    <a:pt x="187" y="84"/>
                  </a:cubicBezTo>
                  <a:cubicBezTo>
                    <a:pt x="187" y="84"/>
                    <a:pt x="187" y="84"/>
                    <a:pt x="187" y="84"/>
                  </a:cubicBezTo>
                  <a:cubicBezTo>
                    <a:pt x="187" y="84"/>
                    <a:pt x="187" y="84"/>
                    <a:pt x="187" y="84"/>
                  </a:cubicBezTo>
                  <a:cubicBezTo>
                    <a:pt x="184" y="85"/>
                    <a:pt x="184" y="85"/>
                    <a:pt x="184" y="85"/>
                  </a:cubicBezTo>
                  <a:cubicBezTo>
                    <a:pt x="177" y="86"/>
                    <a:pt x="177" y="86"/>
                    <a:pt x="177" y="86"/>
                  </a:cubicBezTo>
                  <a:cubicBezTo>
                    <a:pt x="174" y="85"/>
                    <a:pt x="174" y="85"/>
                    <a:pt x="174" y="85"/>
                  </a:cubicBezTo>
                  <a:cubicBezTo>
                    <a:pt x="172" y="85"/>
                    <a:pt x="172" y="85"/>
                    <a:pt x="172" y="85"/>
                  </a:cubicBezTo>
                  <a:cubicBezTo>
                    <a:pt x="171" y="85"/>
                    <a:pt x="171" y="85"/>
                    <a:pt x="171" y="85"/>
                  </a:cubicBezTo>
                  <a:cubicBezTo>
                    <a:pt x="171" y="85"/>
                    <a:pt x="171" y="85"/>
                    <a:pt x="171" y="85"/>
                  </a:cubicBezTo>
                  <a:cubicBezTo>
                    <a:pt x="171" y="86"/>
                    <a:pt x="171" y="86"/>
                    <a:pt x="171" y="86"/>
                  </a:cubicBezTo>
                  <a:cubicBezTo>
                    <a:pt x="167" y="85"/>
                    <a:pt x="167" y="85"/>
                    <a:pt x="167" y="85"/>
                  </a:cubicBezTo>
                  <a:cubicBezTo>
                    <a:pt x="163" y="84"/>
                    <a:pt x="163" y="84"/>
                    <a:pt x="163" y="84"/>
                  </a:cubicBezTo>
                  <a:cubicBezTo>
                    <a:pt x="162" y="82"/>
                    <a:pt x="162" y="82"/>
                    <a:pt x="162" y="82"/>
                  </a:cubicBezTo>
                  <a:cubicBezTo>
                    <a:pt x="162" y="82"/>
                    <a:pt x="162" y="82"/>
                    <a:pt x="162" y="82"/>
                  </a:cubicBezTo>
                  <a:cubicBezTo>
                    <a:pt x="162" y="82"/>
                    <a:pt x="162" y="82"/>
                    <a:pt x="162" y="82"/>
                  </a:cubicBezTo>
                  <a:cubicBezTo>
                    <a:pt x="163" y="82"/>
                    <a:pt x="163" y="82"/>
                    <a:pt x="163" y="82"/>
                  </a:cubicBezTo>
                  <a:cubicBezTo>
                    <a:pt x="163" y="81"/>
                    <a:pt x="163" y="81"/>
                    <a:pt x="163" y="81"/>
                  </a:cubicBezTo>
                  <a:cubicBezTo>
                    <a:pt x="162" y="76"/>
                    <a:pt x="162" y="76"/>
                    <a:pt x="162" y="76"/>
                  </a:cubicBezTo>
                  <a:cubicBezTo>
                    <a:pt x="161" y="75"/>
                    <a:pt x="161" y="75"/>
                    <a:pt x="161" y="75"/>
                  </a:cubicBezTo>
                  <a:cubicBezTo>
                    <a:pt x="161" y="75"/>
                    <a:pt x="161" y="75"/>
                    <a:pt x="161" y="75"/>
                  </a:cubicBezTo>
                  <a:cubicBezTo>
                    <a:pt x="157" y="76"/>
                    <a:pt x="157" y="76"/>
                    <a:pt x="157" y="76"/>
                  </a:cubicBezTo>
                  <a:cubicBezTo>
                    <a:pt x="157" y="77"/>
                    <a:pt x="157" y="77"/>
                    <a:pt x="157" y="77"/>
                  </a:cubicBezTo>
                  <a:cubicBezTo>
                    <a:pt x="156" y="82"/>
                    <a:pt x="156" y="82"/>
                    <a:pt x="156" y="82"/>
                  </a:cubicBezTo>
                  <a:cubicBezTo>
                    <a:pt x="156" y="82"/>
                    <a:pt x="156" y="82"/>
                    <a:pt x="156" y="82"/>
                  </a:cubicBezTo>
                  <a:cubicBezTo>
                    <a:pt x="156" y="82"/>
                    <a:pt x="156" y="82"/>
                    <a:pt x="156" y="82"/>
                  </a:cubicBezTo>
                  <a:cubicBezTo>
                    <a:pt x="155" y="82"/>
                    <a:pt x="155" y="82"/>
                    <a:pt x="155" y="82"/>
                  </a:cubicBezTo>
                  <a:cubicBezTo>
                    <a:pt x="156" y="83"/>
                    <a:pt x="156" y="83"/>
                    <a:pt x="156" y="83"/>
                  </a:cubicBezTo>
                  <a:cubicBezTo>
                    <a:pt x="157" y="86"/>
                    <a:pt x="157" y="86"/>
                    <a:pt x="157" y="86"/>
                  </a:cubicBezTo>
                  <a:cubicBezTo>
                    <a:pt x="156" y="86"/>
                    <a:pt x="156" y="86"/>
                    <a:pt x="156" y="86"/>
                  </a:cubicBezTo>
                  <a:cubicBezTo>
                    <a:pt x="156" y="86"/>
                    <a:pt x="156" y="86"/>
                    <a:pt x="156" y="86"/>
                  </a:cubicBezTo>
                  <a:cubicBezTo>
                    <a:pt x="156" y="87"/>
                    <a:pt x="156" y="87"/>
                    <a:pt x="156" y="87"/>
                  </a:cubicBezTo>
                  <a:cubicBezTo>
                    <a:pt x="156" y="87"/>
                    <a:pt x="156" y="87"/>
                    <a:pt x="156" y="87"/>
                  </a:cubicBezTo>
                  <a:cubicBezTo>
                    <a:pt x="156" y="87"/>
                    <a:pt x="156" y="87"/>
                    <a:pt x="156" y="87"/>
                  </a:cubicBezTo>
                  <a:cubicBezTo>
                    <a:pt x="155" y="88"/>
                    <a:pt x="155" y="88"/>
                    <a:pt x="155" y="88"/>
                  </a:cubicBezTo>
                  <a:cubicBezTo>
                    <a:pt x="154" y="88"/>
                    <a:pt x="154" y="88"/>
                    <a:pt x="154" y="88"/>
                  </a:cubicBezTo>
                  <a:cubicBezTo>
                    <a:pt x="152" y="88"/>
                    <a:pt x="152" y="88"/>
                    <a:pt x="152" y="88"/>
                  </a:cubicBezTo>
                  <a:cubicBezTo>
                    <a:pt x="151" y="89"/>
                    <a:pt x="151" y="89"/>
                    <a:pt x="151" y="89"/>
                  </a:cubicBezTo>
                  <a:cubicBezTo>
                    <a:pt x="149" y="88"/>
                    <a:pt x="149" y="88"/>
                    <a:pt x="149" y="88"/>
                  </a:cubicBezTo>
                  <a:cubicBezTo>
                    <a:pt x="149" y="88"/>
                    <a:pt x="149" y="88"/>
                    <a:pt x="149" y="88"/>
                  </a:cubicBezTo>
                  <a:cubicBezTo>
                    <a:pt x="143" y="88"/>
                    <a:pt x="143" y="88"/>
                    <a:pt x="143" y="88"/>
                  </a:cubicBezTo>
                  <a:cubicBezTo>
                    <a:pt x="136" y="85"/>
                    <a:pt x="136" y="85"/>
                    <a:pt x="136" y="85"/>
                  </a:cubicBezTo>
                  <a:cubicBezTo>
                    <a:pt x="129" y="80"/>
                    <a:pt x="129" y="80"/>
                    <a:pt x="129" y="80"/>
                  </a:cubicBezTo>
                  <a:cubicBezTo>
                    <a:pt x="117" y="79"/>
                    <a:pt x="117" y="79"/>
                    <a:pt x="117" y="79"/>
                  </a:cubicBezTo>
                  <a:cubicBezTo>
                    <a:pt x="111" y="76"/>
                    <a:pt x="111" y="76"/>
                    <a:pt x="111" y="76"/>
                  </a:cubicBezTo>
                  <a:cubicBezTo>
                    <a:pt x="104" y="71"/>
                    <a:pt x="104" y="71"/>
                    <a:pt x="104" y="71"/>
                  </a:cubicBezTo>
                  <a:cubicBezTo>
                    <a:pt x="95" y="69"/>
                    <a:pt x="95" y="69"/>
                    <a:pt x="95" y="69"/>
                  </a:cubicBezTo>
                  <a:cubicBezTo>
                    <a:pt x="97" y="62"/>
                    <a:pt x="97" y="62"/>
                    <a:pt x="97" y="62"/>
                  </a:cubicBezTo>
                  <a:cubicBezTo>
                    <a:pt x="97" y="62"/>
                    <a:pt x="97" y="62"/>
                    <a:pt x="97" y="62"/>
                  </a:cubicBezTo>
                  <a:cubicBezTo>
                    <a:pt x="97" y="62"/>
                    <a:pt x="97" y="62"/>
                    <a:pt x="97" y="62"/>
                  </a:cubicBezTo>
                  <a:cubicBezTo>
                    <a:pt x="97" y="61"/>
                    <a:pt x="97" y="61"/>
                    <a:pt x="97" y="61"/>
                  </a:cubicBezTo>
                  <a:cubicBezTo>
                    <a:pt x="103" y="57"/>
                    <a:pt x="103" y="57"/>
                    <a:pt x="103" y="57"/>
                  </a:cubicBezTo>
                  <a:cubicBezTo>
                    <a:pt x="103" y="57"/>
                    <a:pt x="103" y="57"/>
                    <a:pt x="103" y="57"/>
                  </a:cubicBezTo>
                  <a:cubicBezTo>
                    <a:pt x="101" y="55"/>
                    <a:pt x="101" y="55"/>
                    <a:pt x="101" y="55"/>
                  </a:cubicBezTo>
                  <a:cubicBezTo>
                    <a:pt x="96" y="53"/>
                    <a:pt x="96" y="53"/>
                    <a:pt x="96" y="53"/>
                  </a:cubicBezTo>
                  <a:cubicBezTo>
                    <a:pt x="96" y="52"/>
                    <a:pt x="96" y="52"/>
                    <a:pt x="96" y="52"/>
                  </a:cubicBezTo>
                  <a:cubicBezTo>
                    <a:pt x="95" y="50"/>
                    <a:pt x="95" y="50"/>
                    <a:pt x="95" y="50"/>
                  </a:cubicBezTo>
                  <a:cubicBezTo>
                    <a:pt x="92" y="50"/>
                    <a:pt x="92" y="50"/>
                    <a:pt x="92" y="50"/>
                  </a:cubicBezTo>
                  <a:cubicBezTo>
                    <a:pt x="90" y="46"/>
                    <a:pt x="90" y="46"/>
                    <a:pt x="90" y="46"/>
                  </a:cubicBezTo>
                  <a:cubicBezTo>
                    <a:pt x="89" y="46"/>
                    <a:pt x="89" y="46"/>
                    <a:pt x="89" y="46"/>
                  </a:cubicBezTo>
                  <a:cubicBezTo>
                    <a:pt x="88" y="47"/>
                    <a:pt x="88" y="47"/>
                    <a:pt x="88" y="47"/>
                  </a:cubicBezTo>
                  <a:cubicBezTo>
                    <a:pt x="88" y="47"/>
                    <a:pt x="88" y="47"/>
                    <a:pt x="88" y="47"/>
                  </a:cubicBezTo>
                  <a:cubicBezTo>
                    <a:pt x="87" y="47"/>
                    <a:pt x="87" y="47"/>
                    <a:pt x="87" y="47"/>
                  </a:cubicBezTo>
                  <a:cubicBezTo>
                    <a:pt x="88" y="44"/>
                    <a:pt x="88" y="44"/>
                    <a:pt x="88" y="44"/>
                  </a:cubicBezTo>
                  <a:cubicBezTo>
                    <a:pt x="88" y="42"/>
                    <a:pt x="88" y="42"/>
                    <a:pt x="88" y="42"/>
                  </a:cubicBezTo>
                  <a:cubicBezTo>
                    <a:pt x="85" y="39"/>
                    <a:pt x="85" y="39"/>
                    <a:pt x="85" y="39"/>
                  </a:cubicBezTo>
                  <a:cubicBezTo>
                    <a:pt x="86" y="37"/>
                    <a:pt x="86" y="37"/>
                    <a:pt x="86" y="37"/>
                  </a:cubicBezTo>
                  <a:cubicBezTo>
                    <a:pt x="86" y="37"/>
                    <a:pt x="86" y="37"/>
                    <a:pt x="86" y="37"/>
                  </a:cubicBezTo>
                  <a:cubicBezTo>
                    <a:pt x="87" y="37"/>
                    <a:pt x="87" y="37"/>
                    <a:pt x="87" y="37"/>
                  </a:cubicBezTo>
                  <a:cubicBezTo>
                    <a:pt x="88" y="38"/>
                    <a:pt x="88" y="38"/>
                    <a:pt x="88" y="38"/>
                  </a:cubicBezTo>
                  <a:cubicBezTo>
                    <a:pt x="90" y="38"/>
                    <a:pt x="90" y="38"/>
                    <a:pt x="90" y="38"/>
                  </a:cubicBezTo>
                  <a:cubicBezTo>
                    <a:pt x="91" y="38"/>
                    <a:pt x="91" y="38"/>
                    <a:pt x="91" y="38"/>
                  </a:cubicBezTo>
                  <a:cubicBezTo>
                    <a:pt x="93" y="34"/>
                    <a:pt x="93" y="34"/>
                    <a:pt x="93" y="34"/>
                  </a:cubicBezTo>
                  <a:cubicBezTo>
                    <a:pt x="93" y="32"/>
                    <a:pt x="93" y="32"/>
                    <a:pt x="93" y="32"/>
                  </a:cubicBezTo>
                  <a:cubicBezTo>
                    <a:pt x="91" y="32"/>
                    <a:pt x="91" y="32"/>
                    <a:pt x="91" y="32"/>
                  </a:cubicBezTo>
                  <a:cubicBezTo>
                    <a:pt x="90" y="30"/>
                    <a:pt x="90" y="30"/>
                    <a:pt x="90" y="30"/>
                  </a:cubicBezTo>
                  <a:cubicBezTo>
                    <a:pt x="90" y="27"/>
                    <a:pt x="90" y="27"/>
                    <a:pt x="90" y="27"/>
                  </a:cubicBezTo>
                  <a:cubicBezTo>
                    <a:pt x="94" y="26"/>
                    <a:pt x="94" y="26"/>
                    <a:pt x="94" y="26"/>
                  </a:cubicBezTo>
                  <a:cubicBezTo>
                    <a:pt x="95" y="23"/>
                    <a:pt x="95" y="23"/>
                    <a:pt x="95" y="23"/>
                  </a:cubicBezTo>
                  <a:cubicBezTo>
                    <a:pt x="98" y="21"/>
                    <a:pt x="98" y="21"/>
                    <a:pt x="98" y="21"/>
                  </a:cubicBezTo>
                  <a:cubicBezTo>
                    <a:pt x="99" y="16"/>
                    <a:pt x="99" y="16"/>
                    <a:pt x="99" y="16"/>
                  </a:cubicBezTo>
                  <a:cubicBezTo>
                    <a:pt x="101" y="14"/>
                    <a:pt x="101" y="14"/>
                    <a:pt x="101" y="14"/>
                  </a:cubicBezTo>
                  <a:cubicBezTo>
                    <a:pt x="99" y="12"/>
                    <a:pt x="99" y="12"/>
                    <a:pt x="99" y="12"/>
                  </a:cubicBezTo>
                  <a:cubicBezTo>
                    <a:pt x="96" y="12"/>
                    <a:pt x="96" y="12"/>
                    <a:pt x="96" y="12"/>
                  </a:cubicBezTo>
                  <a:cubicBezTo>
                    <a:pt x="92" y="10"/>
                    <a:pt x="92" y="10"/>
                    <a:pt x="92" y="10"/>
                  </a:cubicBezTo>
                  <a:cubicBezTo>
                    <a:pt x="90" y="13"/>
                    <a:pt x="90" y="13"/>
                    <a:pt x="90" y="13"/>
                  </a:cubicBezTo>
                  <a:cubicBezTo>
                    <a:pt x="87" y="13"/>
                    <a:pt x="87" y="13"/>
                    <a:pt x="87" y="13"/>
                  </a:cubicBezTo>
                  <a:cubicBezTo>
                    <a:pt x="85" y="14"/>
                    <a:pt x="85" y="14"/>
                    <a:pt x="85" y="14"/>
                  </a:cubicBezTo>
                  <a:cubicBezTo>
                    <a:pt x="81" y="14"/>
                    <a:pt x="81" y="14"/>
                    <a:pt x="81" y="14"/>
                  </a:cubicBezTo>
                  <a:cubicBezTo>
                    <a:pt x="76" y="12"/>
                    <a:pt x="76" y="12"/>
                    <a:pt x="76" y="12"/>
                  </a:cubicBezTo>
                  <a:cubicBezTo>
                    <a:pt x="75" y="8"/>
                    <a:pt x="75" y="8"/>
                    <a:pt x="75" y="8"/>
                  </a:cubicBezTo>
                  <a:cubicBezTo>
                    <a:pt x="74" y="8"/>
                    <a:pt x="74" y="8"/>
                    <a:pt x="74" y="8"/>
                  </a:cubicBezTo>
                  <a:cubicBezTo>
                    <a:pt x="73" y="6"/>
                    <a:pt x="73" y="6"/>
                    <a:pt x="73" y="6"/>
                  </a:cubicBezTo>
                  <a:cubicBezTo>
                    <a:pt x="70" y="6"/>
                    <a:pt x="70" y="6"/>
                    <a:pt x="70" y="6"/>
                  </a:cubicBezTo>
                  <a:cubicBezTo>
                    <a:pt x="69" y="3"/>
                    <a:pt x="69" y="3"/>
                    <a:pt x="69" y="3"/>
                  </a:cubicBezTo>
                  <a:cubicBezTo>
                    <a:pt x="67" y="1"/>
                    <a:pt x="67" y="1"/>
                    <a:pt x="67" y="1"/>
                  </a:cubicBezTo>
                  <a:cubicBezTo>
                    <a:pt x="65" y="0"/>
                    <a:pt x="65" y="0"/>
                    <a:pt x="65" y="0"/>
                  </a:cubicBezTo>
                  <a:cubicBezTo>
                    <a:pt x="60" y="2"/>
                    <a:pt x="60" y="2"/>
                    <a:pt x="60" y="2"/>
                  </a:cubicBezTo>
                  <a:cubicBezTo>
                    <a:pt x="55" y="3"/>
                    <a:pt x="55" y="3"/>
                    <a:pt x="55" y="3"/>
                  </a:cubicBezTo>
                  <a:cubicBezTo>
                    <a:pt x="53" y="2"/>
                    <a:pt x="53" y="2"/>
                    <a:pt x="53" y="2"/>
                  </a:cubicBezTo>
                  <a:cubicBezTo>
                    <a:pt x="51" y="1"/>
                    <a:pt x="51" y="1"/>
                    <a:pt x="51" y="1"/>
                  </a:cubicBezTo>
                  <a:cubicBezTo>
                    <a:pt x="50" y="3"/>
                    <a:pt x="50" y="3"/>
                    <a:pt x="50" y="3"/>
                  </a:cubicBezTo>
                  <a:cubicBezTo>
                    <a:pt x="50" y="5"/>
                    <a:pt x="50" y="5"/>
                    <a:pt x="50" y="5"/>
                  </a:cubicBezTo>
                  <a:cubicBezTo>
                    <a:pt x="48" y="5"/>
                    <a:pt x="48" y="5"/>
                    <a:pt x="48" y="5"/>
                  </a:cubicBezTo>
                  <a:cubicBezTo>
                    <a:pt x="46" y="5"/>
                    <a:pt x="46" y="5"/>
                    <a:pt x="46" y="5"/>
                  </a:cubicBezTo>
                  <a:cubicBezTo>
                    <a:pt x="46" y="8"/>
                    <a:pt x="46" y="8"/>
                    <a:pt x="46" y="8"/>
                  </a:cubicBezTo>
                  <a:cubicBezTo>
                    <a:pt x="47" y="10"/>
                    <a:pt x="47" y="10"/>
                    <a:pt x="47" y="10"/>
                  </a:cubicBezTo>
                  <a:cubicBezTo>
                    <a:pt x="51" y="11"/>
                    <a:pt x="51" y="11"/>
                    <a:pt x="51" y="11"/>
                  </a:cubicBezTo>
                  <a:cubicBezTo>
                    <a:pt x="55" y="14"/>
                    <a:pt x="55" y="14"/>
                    <a:pt x="55" y="14"/>
                  </a:cubicBezTo>
                  <a:cubicBezTo>
                    <a:pt x="56" y="16"/>
                    <a:pt x="56" y="16"/>
                    <a:pt x="56" y="16"/>
                  </a:cubicBezTo>
                  <a:cubicBezTo>
                    <a:pt x="52" y="21"/>
                    <a:pt x="52" y="21"/>
                    <a:pt x="52" y="21"/>
                  </a:cubicBezTo>
                  <a:cubicBezTo>
                    <a:pt x="53" y="29"/>
                    <a:pt x="53" y="29"/>
                    <a:pt x="53" y="29"/>
                  </a:cubicBezTo>
                  <a:cubicBezTo>
                    <a:pt x="54" y="31"/>
                    <a:pt x="54" y="31"/>
                    <a:pt x="54" y="31"/>
                  </a:cubicBezTo>
                  <a:cubicBezTo>
                    <a:pt x="55" y="32"/>
                    <a:pt x="55" y="32"/>
                    <a:pt x="55" y="32"/>
                  </a:cubicBezTo>
                  <a:cubicBezTo>
                    <a:pt x="55" y="33"/>
                    <a:pt x="55" y="33"/>
                    <a:pt x="55" y="33"/>
                  </a:cubicBezTo>
                  <a:cubicBezTo>
                    <a:pt x="57" y="33"/>
                    <a:pt x="57" y="33"/>
                    <a:pt x="57" y="33"/>
                  </a:cubicBezTo>
                  <a:cubicBezTo>
                    <a:pt x="58" y="33"/>
                    <a:pt x="58" y="33"/>
                    <a:pt x="58" y="33"/>
                  </a:cubicBezTo>
                  <a:cubicBezTo>
                    <a:pt x="58" y="34"/>
                    <a:pt x="58" y="34"/>
                    <a:pt x="58" y="34"/>
                  </a:cubicBezTo>
                  <a:cubicBezTo>
                    <a:pt x="58" y="36"/>
                    <a:pt x="58" y="36"/>
                    <a:pt x="58" y="36"/>
                  </a:cubicBezTo>
                  <a:cubicBezTo>
                    <a:pt x="61" y="36"/>
                    <a:pt x="61" y="36"/>
                    <a:pt x="61" y="36"/>
                  </a:cubicBezTo>
                  <a:cubicBezTo>
                    <a:pt x="62" y="38"/>
                    <a:pt x="62" y="38"/>
                    <a:pt x="62" y="38"/>
                  </a:cubicBezTo>
                  <a:cubicBezTo>
                    <a:pt x="62" y="38"/>
                    <a:pt x="62" y="38"/>
                    <a:pt x="62" y="38"/>
                  </a:cubicBezTo>
                  <a:cubicBezTo>
                    <a:pt x="62" y="38"/>
                    <a:pt x="62" y="38"/>
                    <a:pt x="62" y="38"/>
                  </a:cubicBezTo>
                  <a:cubicBezTo>
                    <a:pt x="60" y="39"/>
                    <a:pt x="60" y="39"/>
                    <a:pt x="60" y="39"/>
                  </a:cubicBezTo>
                  <a:cubicBezTo>
                    <a:pt x="57" y="41"/>
                    <a:pt x="57" y="41"/>
                    <a:pt x="57" y="41"/>
                  </a:cubicBezTo>
                  <a:cubicBezTo>
                    <a:pt x="55" y="42"/>
                    <a:pt x="55" y="42"/>
                    <a:pt x="55" y="42"/>
                  </a:cubicBezTo>
                  <a:cubicBezTo>
                    <a:pt x="56" y="43"/>
                    <a:pt x="56" y="43"/>
                    <a:pt x="56" y="43"/>
                  </a:cubicBezTo>
                  <a:cubicBezTo>
                    <a:pt x="55" y="46"/>
                    <a:pt x="55" y="46"/>
                    <a:pt x="55" y="46"/>
                  </a:cubicBezTo>
                  <a:cubicBezTo>
                    <a:pt x="55" y="48"/>
                    <a:pt x="55" y="48"/>
                    <a:pt x="55" y="48"/>
                  </a:cubicBezTo>
                  <a:cubicBezTo>
                    <a:pt x="51" y="51"/>
                    <a:pt x="51" y="51"/>
                    <a:pt x="51" y="51"/>
                  </a:cubicBezTo>
                  <a:cubicBezTo>
                    <a:pt x="50" y="53"/>
                    <a:pt x="50" y="53"/>
                    <a:pt x="50" y="53"/>
                  </a:cubicBezTo>
                  <a:cubicBezTo>
                    <a:pt x="46" y="53"/>
                    <a:pt x="46" y="53"/>
                    <a:pt x="46" y="53"/>
                  </a:cubicBezTo>
                  <a:cubicBezTo>
                    <a:pt x="46" y="55"/>
                    <a:pt x="46" y="55"/>
                    <a:pt x="46" y="55"/>
                  </a:cubicBezTo>
                  <a:cubicBezTo>
                    <a:pt x="40" y="63"/>
                    <a:pt x="40" y="63"/>
                    <a:pt x="40" y="63"/>
                  </a:cubicBezTo>
                  <a:cubicBezTo>
                    <a:pt x="37" y="64"/>
                    <a:pt x="37" y="64"/>
                    <a:pt x="37" y="64"/>
                  </a:cubicBezTo>
                  <a:cubicBezTo>
                    <a:pt x="33" y="67"/>
                    <a:pt x="33" y="67"/>
                    <a:pt x="33" y="67"/>
                  </a:cubicBezTo>
                  <a:cubicBezTo>
                    <a:pt x="32" y="71"/>
                    <a:pt x="32" y="71"/>
                    <a:pt x="32" y="71"/>
                  </a:cubicBezTo>
                  <a:cubicBezTo>
                    <a:pt x="24" y="72"/>
                    <a:pt x="24" y="72"/>
                    <a:pt x="24" y="72"/>
                  </a:cubicBezTo>
                  <a:cubicBezTo>
                    <a:pt x="23" y="71"/>
                    <a:pt x="23" y="71"/>
                    <a:pt x="23" y="71"/>
                  </a:cubicBezTo>
                  <a:cubicBezTo>
                    <a:pt x="23" y="70"/>
                    <a:pt x="23" y="70"/>
                    <a:pt x="23" y="70"/>
                  </a:cubicBezTo>
                  <a:cubicBezTo>
                    <a:pt x="22" y="69"/>
                    <a:pt x="22" y="69"/>
                    <a:pt x="22" y="69"/>
                  </a:cubicBezTo>
                  <a:cubicBezTo>
                    <a:pt x="21" y="69"/>
                    <a:pt x="21" y="69"/>
                    <a:pt x="21" y="69"/>
                  </a:cubicBezTo>
                  <a:cubicBezTo>
                    <a:pt x="20" y="69"/>
                    <a:pt x="20" y="69"/>
                    <a:pt x="20" y="69"/>
                  </a:cubicBezTo>
                  <a:cubicBezTo>
                    <a:pt x="18" y="71"/>
                    <a:pt x="18" y="71"/>
                    <a:pt x="18" y="71"/>
                  </a:cubicBezTo>
                  <a:cubicBezTo>
                    <a:pt x="13" y="76"/>
                    <a:pt x="13" y="76"/>
                    <a:pt x="13" y="76"/>
                  </a:cubicBezTo>
                  <a:cubicBezTo>
                    <a:pt x="12" y="78"/>
                    <a:pt x="12" y="78"/>
                    <a:pt x="12" y="78"/>
                  </a:cubicBezTo>
                  <a:cubicBezTo>
                    <a:pt x="15" y="80"/>
                    <a:pt x="15" y="80"/>
                    <a:pt x="15" y="80"/>
                  </a:cubicBezTo>
                  <a:cubicBezTo>
                    <a:pt x="18" y="81"/>
                    <a:pt x="18" y="81"/>
                    <a:pt x="18" y="81"/>
                  </a:cubicBezTo>
                  <a:cubicBezTo>
                    <a:pt x="17" y="84"/>
                    <a:pt x="17" y="84"/>
                    <a:pt x="17" y="84"/>
                  </a:cubicBezTo>
                  <a:cubicBezTo>
                    <a:pt x="18" y="87"/>
                    <a:pt x="18" y="87"/>
                    <a:pt x="18" y="87"/>
                  </a:cubicBezTo>
                  <a:cubicBezTo>
                    <a:pt x="20" y="88"/>
                    <a:pt x="20" y="88"/>
                    <a:pt x="20" y="88"/>
                  </a:cubicBezTo>
                  <a:cubicBezTo>
                    <a:pt x="21" y="90"/>
                    <a:pt x="21" y="90"/>
                    <a:pt x="21" y="90"/>
                  </a:cubicBezTo>
                  <a:cubicBezTo>
                    <a:pt x="22" y="92"/>
                    <a:pt x="22" y="92"/>
                    <a:pt x="22" y="92"/>
                  </a:cubicBezTo>
                  <a:cubicBezTo>
                    <a:pt x="22" y="95"/>
                    <a:pt x="22" y="95"/>
                    <a:pt x="22" y="95"/>
                  </a:cubicBezTo>
                  <a:cubicBezTo>
                    <a:pt x="23" y="96"/>
                    <a:pt x="23" y="96"/>
                    <a:pt x="23" y="96"/>
                  </a:cubicBezTo>
                  <a:cubicBezTo>
                    <a:pt x="23" y="96"/>
                    <a:pt x="23" y="96"/>
                    <a:pt x="23" y="96"/>
                  </a:cubicBezTo>
                  <a:cubicBezTo>
                    <a:pt x="22" y="97"/>
                    <a:pt x="22" y="97"/>
                    <a:pt x="22" y="97"/>
                  </a:cubicBezTo>
                  <a:cubicBezTo>
                    <a:pt x="23" y="98"/>
                    <a:pt x="23" y="98"/>
                    <a:pt x="23" y="98"/>
                  </a:cubicBezTo>
                  <a:cubicBezTo>
                    <a:pt x="21" y="99"/>
                    <a:pt x="21" y="99"/>
                    <a:pt x="21" y="99"/>
                  </a:cubicBezTo>
                  <a:cubicBezTo>
                    <a:pt x="20" y="99"/>
                    <a:pt x="20" y="99"/>
                    <a:pt x="20" y="99"/>
                  </a:cubicBezTo>
                  <a:cubicBezTo>
                    <a:pt x="20" y="98"/>
                    <a:pt x="20" y="98"/>
                    <a:pt x="20" y="98"/>
                  </a:cubicBezTo>
                  <a:cubicBezTo>
                    <a:pt x="19" y="97"/>
                    <a:pt x="19" y="97"/>
                    <a:pt x="19" y="97"/>
                  </a:cubicBezTo>
                  <a:cubicBezTo>
                    <a:pt x="14" y="99"/>
                    <a:pt x="14" y="99"/>
                    <a:pt x="14" y="99"/>
                  </a:cubicBezTo>
                  <a:cubicBezTo>
                    <a:pt x="11" y="98"/>
                    <a:pt x="11" y="98"/>
                    <a:pt x="11" y="98"/>
                  </a:cubicBezTo>
                  <a:cubicBezTo>
                    <a:pt x="7" y="98"/>
                    <a:pt x="7" y="98"/>
                    <a:pt x="7" y="98"/>
                  </a:cubicBezTo>
                  <a:cubicBezTo>
                    <a:pt x="7" y="97"/>
                    <a:pt x="7" y="97"/>
                    <a:pt x="7" y="97"/>
                  </a:cubicBezTo>
                  <a:cubicBezTo>
                    <a:pt x="6" y="97"/>
                    <a:pt x="6" y="97"/>
                    <a:pt x="6" y="97"/>
                  </a:cubicBezTo>
                  <a:cubicBezTo>
                    <a:pt x="5" y="97"/>
                    <a:pt x="5" y="97"/>
                    <a:pt x="5" y="97"/>
                  </a:cubicBezTo>
                  <a:cubicBezTo>
                    <a:pt x="4" y="97"/>
                    <a:pt x="4" y="97"/>
                    <a:pt x="4" y="97"/>
                  </a:cubicBezTo>
                  <a:cubicBezTo>
                    <a:pt x="3" y="99"/>
                    <a:pt x="3" y="99"/>
                    <a:pt x="3" y="99"/>
                  </a:cubicBezTo>
                  <a:cubicBezTo>
                    <a:pt x="2" y="99"/>
                    <a:pt x="2" y="99"/>
                    <a:pt x="2" y="99"/>
                  </a:cubicBezTo>
                  <a:cubicBezTo>
                    <a:pt x="0" y="101"/>
                    <a:pt x="0" y="101"/>
                    <a:pt x="0" y="101"/>
                  </a:cubicBezTo>
                  <a:cubicBezTo>
                    <a:pt x="1" y="101"/>
                    <a:pt x="1" y="101"/>
                    <a:pt x="1" y="101"/>
                  </a:cubicBezTo>
                  <a:cubicBezTo>
                    <a:pt x="3" y="100"/>
                    <a:pt x="3" y="100"/>
                    <a:pt x="3" y="100"/>
                  </a:cubicBezTo>
                  <a:cubicBezTo>
                    <a:pt x="4" y="100"/>
                    <a:pt x="4" y="100"/>
                    <a:pt x="4" y="100"/>
                  </a:cubicBezTo>
                  <a:cubicBezTo>
                    <a:pt x="2" y="102"/>
                    <a:pt x="2" y="102"/>
                    <a:pt x="2" y="102"/>
                  </a:cubicBezTo>
                  <a:cubicBezTo>
                    <a:pt x="1" y="103"/>
                    <a:pt x="1" y="103"/>
                    <a:pt x="1" y="103"/>
                  </a:cubicBezTo>
                  <a:cubicBezTo>
                    <a:pt x="3" y="106"/>
                    <a:pt x="3" y="106"/>
                    <a:pt x="3" y="106"/>
                  </a:cubicBezTo>
                  <a:cubicBezTo>
                    <a:pt x="8" y="109"/>
                    <a:pt x="8" y="109"/>
                    <a:pt x="8" y="109"/>
                  </a:cubicBezTo>
                  <a:cubicBezTo>
                    <a:pt x="11" y="110"/>
                    <a:pt x="11" y="110"/>
                    <a:pt x="11" y="110"/>
                  </a:cubicBezTo>
                  <a:cubicBezTo>
                    <a:pt x="12" y="109"/>
                    <a:pt x="12" y="109"/>
                    <a:pt x="12" y="109"/>
                  </a:cubicBezTo>
                  <a:cubicBezTo>
                    <a:pt x="15" y="109"/>
                    <a:pt x="15" y="109"/>
                    <a:pt x="15" y="109"/>
                  </a:cubicBezTo>
                  <a:cubicBezTo>
                    <a:pt x="16" y="108"/>
                    <a:pt x="16" y="108"/>
                    <a:pt x="16" y="108"/>
                  </a:cubicBezTo>
                  <a:cubicBezTo>
                    <a:pt x="17" y="108"/>
                    <a:pt x="17" y="108"/>
                    <a:pt x="17" y="108"/>
                  </a:cubicBezTo>
                  <a:cubicBezTo>
                    <a:pt x="14" y="112"/>
                    <a:pt x="14" y="112"/>
                    <a:pt x="14" y="112"/>
                  </a:cubicBezTo>
                  <a:cubicBezTo>
                    <a:pt x="13" y="113"/>
                    <a:pt x="13" y="113"/>
                    <a:pt x="13" y="113"/>
                  </a:cubicBezTo>
                  <a:cubicBezTo>
                    <a:pt x="10" y="113"/>
                    <a:pt x="10" y="113"/>
                    <a:pt x="10" y="113"/>
                  </a:cubicBezTo>
                  <a:cubicBezTo>
                    <a:pt x="7" y="113"/>
                    <a:pt x="7" y="113"/>
                    <a:pt x="7" y="113"/>
                  </a:cubicBezTo>
                  <a:cubicBezTo>
                    <a:pt x="5" y="113"/>
                    <a:pt x="5" y="113"/>
                    <a:pt x="5" y="113"/>
                  </a:cubicBezTo>
                  <a:cubicBezTo>
                    <a:pt x="5" y="113"/>
                    <a:pt x="5" y="113"/>
                    <a:pt x="5" y="113"/>
                  </a:cubicBezTo>
                  <a:cubicBezTo>
                    <a:pt x="5" y="115"/>
                    <a:pt x="5" y="115"/>
                    <a:pt x="5" y="115"/>
                  </a:cubicBezTo>
                  <a:cubicBezTo>
                    <a:pt x="14" y="127"/>
                    <a:pt x="14" y="127"/>
                    <a:pt x="14" y="127"/>
                  </a:cubicBezTo>
                  <a:cubicBezTo>
                    <a:pt x="17" y="127"/>
                    <a:pt x="17" y="127"/>
                    <a:pt x="17" y="127"/>
                  </a:cubicBezTo>
                  <a:cubicBezTo>
                    <a:pt x="17" y="128"/>
                    <a:pt x="17" y="128"/>
                    <a:pt x="17" y="128"/>
                  </a:cubicBezTo>
                  <a:cubicBezTo>
                    <a:pt x="18" y="128"/>
                    <a:pt x="18" y="128"/>
                    <a:pt x="18" y="128"/>
                  </a:cubicBezTo>
                  <a:cubicBezTo>
                    <a:pt x="19" y="128"/>
                    <a:pt x="19" y="128"/>
                    <a:pt x="19" y="128"/>
                  </a:cubicBezTo>
                  <a:cubicBezTo>
                    <a:pt x="19" y="128"/>
                    <a:pt x="19" y="128"/>
                    <a:pt x="19" y="128"/>
                  </a:cubicBezTo>
                  <a:cubicBezTo>
                    <a:pt x="23" y="127"/>
                    <a:pt x="23" y="127"/>
                    <a:pt x="23" y="127"/>
                  </a:cubicBezTo>
                  <a:cubicBezTo>
                    <a:pt x="25" y="126"/>
                    <a:pt x="25" y="126"/>
                    <a:pt x="25" y="126"/>
                  </a:cubicBezTo>
                  <a:cubicBezTo>
                    <a:pt x="28" y="125"/>
                    <a:pt x="28" y="125"/>
                    <a:pt x="28" y="125"/>
                  </a:cubicBezTo>
                  <a:cubicBezTo>
                    <a:pt x="28" y="124"/>
                    <a:pt x="28" y="124"/>
                    <a:pt x="28" y="124"/>
                  </a:cubicBezTo>
                  <a:cubicBezTo>
                    <a:pt x="29" y="123"/>
                    <a:pt x="29" y="123"/>
                    <a:pt x="29" y="123"/>
                  </a:cubicBezTo>
                  <a:cubicBezTo>
                    <a:pt x="29" y="121"/>
                    <a:pt x="29" y="121"/>
                    <a:pt x="29" y="121"/>
                  </a:cubicBezTo>
                  <a:cubicBezTo>
                    <a:pt x="30" y="119"/>
                    <a:pt x="30" y="119"/>
                    <a:pt x="30" y="119"/>
                  </a:cubicBezTo>
                  <a:cubicBezTo>
                    <a:pt x="31" y="116"/>
                    <a:pt x="31" y="116"/>
                    <a:pt x="31" y="116"/>
                  </a:cubicBezTo>
                  <a:cubicBezTo>
                    <a:pt x="32" y="117"/>
                    <a:pt x="32" y="117"/>
                    <a:pt x="32" y="117"/>
                  </a:cubicBezTo>
                  <a:cubicBezTo>
                    <a:pt x="34" y="116"/>
                    <a:pt x="34" y="116"/>
                    <a:pt x="34" y="116"/>
                  </a:cubicBezTo>
                  <a:cubicBezTo>
                    <a:pt x="34" y="116"/>
                    <a:pt x="34" y="116"/>
                    <a:pt x="34" y="116"/>
                  </a:cubicBezTo>
                  <a:cubicBezTo>
                    <a:pt x="34" y="117"/>
                    <a:pt x="34" y="117"/>
                    <a:pt x="34" y="117"/>
                  </a:cubicBezTo>
                  <a:cubicBezTo>
                    <a:pt x="33" y="118"/>
                    <a:pt x="33" y="118"/>
                    <a:pt x="33" y="118"/>
                  </a:cubicBezTo>
                  <a:cubicBezTo>
                    <a:pt x="33" y="119"/>
                    <a:pt x="33" y="119"/>
                    <a:pt x="33" y="119"/>
                  </a:cubicBezTo>
                  <a:cubicBezTo>
                    <a:pt x="33" y="120"/>
                    <a:pt x="33" y="120"/>
                    <a:pt x="33" y="120"/>
                  </a:cubicBezTo>
                  <a:cubicBezTo>
                    <a:pt x="33" y="121"/>
                    <a:pt x="33" y="121"/>
                    <a:pt x="33" y="121"/>
                  </a:cubicBezTo>
                  <a:cubicBezTo>
                    <a:pt x="36" y="121"/>
                    <a:pt x="36" y="121"/>
                    <a:pt x="36" y="121"/>
                  </a:cubicBezTo>
                  <a:cubicBezTo>
                    <a:pt x="33" y="123"/>
                    <a:pt x="33" y="123"/>
                    <a:pt x="33" y="123"/>
                  </a:cubicBezTo>
                  <a:cubicBezTo>
                    <a:pt x="32" y="125"/>
                    <a:pt x="32" y="125"/>
                    <a:pt x="32" y="125"/>
                  </a:cubicBezTo>
                  <a:cubicBezTo>
                    <a:pt x="33" y="126"/>
                    <a:pt x="33" y="126"/>
                    <a:pt x="33" y="126"/>
                  </a:cubicBezTo>
                  <a:cubicBezTo>
                    <a:pt x="34" y="131"/>
                    <a:pt x="34" y="131"/>
                    <a:pt x="34" y="131"/>
                  </a:cubicBezTo>
                  <a:cubicBezTo>
                    <a:pt x="34" y="131"/>
                    <a:pt x="34" y="131"/>
                    <a:pt x="34" y="131"/>
                  </a:cubicBezTo>
                  <a:cubicBezTo>
                    <a:pt x="34" y="132"/>
                    <a:pt x="34" y="132"/>
                    <a:pt x="34" y="132"/>
                  </a:cubicBezTo>
                  <a:cubicBezTo>
                    <a:pt x="34" y="132"/>
                    <a:pt x="34" y="132"/>
                    <a:pt x="34" y="132"/>
                  </a:cubicBezTo>
                  <a:cubicBezTo>
                    <a:pt x="33" y="134"/>
                    <a:pt x="33" y="134"/>
                    <a:pt x="33" y="134"/>
                  </a:cubicBezTo>
                  <a:cubicBezTo>
                    <a:pt x="33" y="134"/>
                    <a:pt x="33" y="134"/>
                    <a:pt x="33" y="134"/>
                  </a:cubicBezTo>
                  <a:cubicBezTo>
                    <a:pt x="32" y="135"/>
                    <a:pt x="32" y="135"/>
                    <a:pt x="32" y="135"/>
                  </a:cubicBezTo>
                  <a:cubicBezTo>
                    <a:pt x="32" y="138"/>
                    <a:pt x="32" y="138"/>
                    <a:pt x="32" y="138"/>
                  </a:cubicBezTo>
                  <a:cubicBezTo>
                    <a:pt x="32" y="139"/>
                    <a:pt x="32" y="139"/>
                    <a:pt x="32" y="139"/>
                  </a:cubicBezTo>
                  <a:cubicBezTo>
                    <a:pt x="32" y="140"/>
                    <a:pt x="32" y="140"/>
                    <a:pt x="32" y="140"/>
                  </a:cubicBezTo>
                  <a:cubicBezTo>
                    <a:pt x="33" y="141"/>
                    <a:pt x="33" y="141"/>
                    <a:pt x="33" y="141"/>
                  </a:cubicBezTo>
                  <a:cubicBezTo>
                    <a:pt x="32" y="142"/>
                    <a:pt x="32" y="142"/>
                    <a:pt x="32" y="142"/>
                  </a:cubicBezTo>
                  <a:cubicBezTo>
                    <a:pt x="32" y="143"/>
                    <a:pt x="32" y="143"/>
                    <a:pt x="32" y="143"/>
                  </a:cubicBezTo>
                  <a:cubicBezTo>
                    <a:pt x="33" y="142"/>
                    <a:pt x="33" y="142"/>
                    <a:pt x="33" y="142"/>
                  </a:cubicBezTo>
                  <a:cubicBezTo>
                    <a:pt x="34" y="143"/>
                    <a:pt x="34" y="143"/>
                    <a:pt x="34" y="143"/>
                  </a:cubicBezTo>
                  <a:cubicBezTo>
                    <a:pt x="34" y="145"/>
                    <a:pt x="34" y="145"/>
                    <a:pt x="34" y="145"/>
                  </a:cubicBezTo>
                  <a:cubicBezTo>
                    <a:pt x="33" y="146"/>
                    <a:pt x="33" y="146"/>
                    <a:pt x="33" y="146"/>
                  </a:cubicBezTo>
                  <a:cubicBezTo>
                    <a:pt x="33" y="148"/>
                    <a:pt x="33" y="148"/>
                    <a:pt x="33" y="148"/>
                  </a:cubicBezTo>
                  <a:cubicBezTo>
                    <a:pt x="33" y="149"/>
                    <a:pt x="33" y="149"/>
                    <a:pt x="33" y="149"/>
                  </a:cubicBezTo>
                  <a:cubicBezTo>
                    <a:pt x="33" y="150"/>
                    <a:pt x="33" y="150"/>
                    <a:pt x="33" y="150"/>
                  </a:cubicBezTo>
                  <a:cubicBezTo>
                    <a:pt x="33" y="154"/>
                    <a:pt x="33" y="154"/>
                    <a:pt x="33" y="154"/>
                  </a:cubicBezTo>
                  <a:cubicBezTo>
                    <a:pt x="35" y="157"/>
                    <a:pt x="35" y="157"/>
                    <a:pt x="35" y="157"/>
                  </a:cubicBezTo>
                  <a:cubicBezTo>
                    <a:pt x="34" y="157"/>
                    <a:pt x="34" y="157"/>
                    <a:pt x="34" y="157"/>
                  </a:cubicBezTo>
                  <a:cubicBezTo>
                    <a:pt x="34" y="163"/>
                    <a:pt x="34" y="163"/>
                    <a:pt x="34" y="163"/>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7" y="173"/>
                    <a:pt x="37" y="173"/>
                    <a:pt x="37" y="173"/>
                  </a:cubicBezTo>
                  <a:cubicBezTo>
                    <a:pt x="37" y="174"/>
                    <a:pt x="37" y="174"/>
                    <a:pt x="37" y="174"/>
                  </a:cubicBezTo>
                  <a:cubicBezTo>
                    <a:pt x="39" y="177"/>
                    <a:pt x="39" y="177"/>
                    <a:pt x="39" y="177"/>
                  </a:cubicBezTo>
                  <a:cubicBezTo>
                    <a:pt x="39" y="177"/>
                    <a:pt x="39" y="177"/>
                    <a:pt x="39" y="177"/>
                  </a:cubicBezTo>
                  <a:cubicBezTo>
                    <a:pt x="40" y="179"/>
                    <a:pt x="40" y="179"/>
                    <a:pt x="40" y="179"/>
                  </a:cubicBezTo>
                  <a:cubicBezTo>
                    <a:pt x="42" y="182"/>
                    <a:pt x="42" y="182"/>
                    <a:pt x="42" y="182"/>
                  </a:cubicBezTo>
                  <a:cubicBezTo>
                    <a:pt x="42" y="183"/>
                    <a:pt x="42" y="183"/>
                    <a:pt x="42" y="183"/>
                  </a:cubicBezTo>
                  <a:cubicBezTo>
                    <a:pt x="42" y="185"/>
                    <a:pt x="42" y="185"/>
                    <a:pt x="42" y="185"/>
                  </a:cubicBezTo>
                  <a:cubicBezTo>
                    <a:pt x="43" y="187"/>
                    <a:pt x="43" y="187"/>
                    <a:pt x="43" y="187"/>
                  </a:cubicBezTo>
                  <a:cubicBezTo>
                    <a:pt x="43" y="188"/>
                    <a:pt x="43" y="188"/>
                    <a:pt x="43" y="188"/>
                  </a:cubicBezTo>
                  <a:cubicBezTo>
                    <a:pt x="43" y="190"/>
                    <a:pt x="43" y="190"/>
                    <a:pt x="43" y="190"/>
                  </a:cubicBezTo>
                  <a:cubicBezTo>
                    <a:pt x="44" y="195"/>
                    <a:pt x="44" y="195"/>
                    <a:pt x="44" y="195"/>
                  </a:cubicBezTo>
                  <a:cubicBezTo>
                    <a:pt x="44" y="195"/>
                    <a:pt x="44" y="195"/>
                    <a:pt x="44" y="195"/>
                  </a:cubicBezTo>
                  <a:cubicBezTo>
                    <a:pt x="44" y="195"/>
                    <a:pt x="44" y="195"/>
                    <a:pt x="44" y="195"/>
                  </a:cubicBezTo>
                  <a:cubicBezTo>
                    <a:pt x="46" y="201"/>
                    <a:pt x="46" y="201"/>
                    <a:pt x="46" y="201"/>
                  </a:cubicBezTo>
                  <a:cubicBezTo>
                    <a:pt x="47" y="203"/>
                    <a:pt x="47" y="203"/>
                    <a:pt x="47" y="203"/>
                  </a:cubicBezTo>
                  <a:cubicBezTo>
                    <a:pt x="48" y="204"/>
                    <a:pt x="48" y="204"/>
                    <a:pt x="48" y="204"/>
                  </a:cubicBezTo>
                  <a:cubicBezTo>
                    <a:pt x="50" y="208"/>
                    <a:pt x="50" y="208"/>
                    <a:pt x="50" y="208"/>
                  </a:cubicBezTo>
                  <a:cubicBezTo>
                    <a:pt x="51" y="210"/>
                    <a:pt x="51" y="210"/>
                    <a:pt x="51" y="210"/>
                  </a:cubicBezTo>
                  <a:cubicBezTo>
                    <a:pt x="53" y="217"/>
                    <a:pt x="53" y="217"/>
                    <a:pt x="53" y="217"/>
                  </a:cubicBezTo>
                  <a:cubicBezTo>
                    <a:pt x="55" y="219"/>
                    <a:pt x="55" y="219"/>
                    <a:pt x="55" y="219"/>
                  </a:cubicBezTo>
                  <a:cubicBezTo>
                    <a:pt x="56" y="222"/>
                    <a:pt x="56" y="222"/>
                    <a:pt x="56" y="222"/>
                  </a:cubicBezTo>
                  <a:cubicBezTo>
                    <a:pt x="55" y="223"/>
                    <a:pt x="55" y="223"/>
                    <a:pt x="55" y="223"/>
                  </a:cubicBezTo>
                  <a:cubicBezTo>
                    <a:pt x="55" y="222"/>
                    <a:pt x="55" y="222"/>
                    <a:pt x="55" y="222"/>
                  </a:cubicBezTo>
                  <a:cubicBezTo>
                    <a:pt x="55" y="221"/>
                    <a:pt x="55" y="221"/>
                    <a:pt x="55" y="221"/>
                  </a:cubicBezTo>
                  <a:cubicBezTo>
                    <a:pt x="54" y="220"/>
                    <a:pt x="54" y="220"/>
                    <a:pt x="54" y="220"/>
                  </a:cubicBezTo>
                  <a:cubicBezTo>
                    <a:pt x="54" y="223"/>
                    <a:pt x="54" y="223"/>
                    <a:pt x="54" y="223"/>
                  </a:cubicBezTo>
                  <a:cubicBezTo>
                    <a:pt x="58" y="230"/>
                    <a:pt x="58" y="230"/>
                    <a:pt x="58" y="230"/>
                  </a:cubicBezTo>
                  <a:cubicBezTo>
                    <a:pt x="60" y="232"/>
                    <a:pt x="60" y="232"/>
                    <a:pt x="60" y="232"/>
                  </a:cubicBezTo>
                  <a:cubicBezTo>
                    <a:pt x="60" y="232"/>
                    <a:pt x="60" y="232"/>
                    <a:pt x="60" y="232"/>
                  </a:cubicBezTo>
                  <a:cubicBezTo>
                    <a:pt x="64" y="234"/>
                    <a:pt x="64" y="234"/>
                    <a:pt x="64" y="234"/>
                  </a:cubicBezTo>
                  <a:cubicBezTo>
                    <a:pt x="64" y="234"/>
                    <a:pt x="64" y="234"/>
                    <a:pt x="64" y="234"/>
                  </a:cubicBezTo>
                  <a:cubicBezTo>
                    <a:pt x="66" y="233"/>
                    <a:pt x="66" y="233"/>
                    <a:pt x="66" y="233"/>
                  </a:cubicBezTo>
                  <a:cubicBezTo>
                    <a:pt x="68" y="231"/>
                    <a:pt x="68" y="231"/>
                    <a:pt x="68" y="231"/>
                  </a:cubicBezTo>
                  <a:cubicBezTo>
                    <a:pt x="69" y="229"/>
                    <a:pt x="69" y="229"/>
                    <a:pt x="69" y="229"/>
                  </a:cubicBezTo>
                  <a:cubicBezTo>
                    <a:pt x="72" y="226"/>
                    <a:pt x="72" y="226"/>
                    <a:pt x="72" y="226"/>
                  </a:cubicBezTo>
                  <a:cubicBezTo>
                    <a:pt x="77" y="225"/>
                    <a:pt x="77" y="225"/>
                    <a:pt x="77" y="225"/>
                  </a:cubicBezTo>
                  <a:cubicBezTo>
                    <a:pt x="80" y="226"/>
                    <a:pt x="80" y="226"/>
                    <a:pt x="80" y="226"/>
                  </a:cubicBezTo>
                  <a:cubicBezTo>
                    <a:pt x="80" y="225"/>
                    <a:pt x="80" y="225"/>
                    <a:pt x="80" y="225"/>
                  </a:cubicBezTo>
                  <a:cubicBezTo>
                    <a:pt x="78" y="224"/>
                    <a:pt x="78" y="224"/>
                    <a:pt x="78" y="224"/>
                  </a:cubicBezTo>
                  <a:cubicBezTo>
                    <a:pt x="77" y="223"/>
                    <a:pt x="77" y="223"/>
                    <a:pt x="77" y="223"/>
                  </a:cubicBezTo>
                  <a:cubicBezTo>
                    <a:pt x="78" y="221"/>
                    <a:pt x="78" y="221"/>
                    <a:pt x="78" y="221"/>
                  </a:cubicBezTo>
                  <a:cubicBezTo>
                    <a:pt x="79" y="218"/>
                    <a:pt x="79" y="218"/>
                    <a:pt x="79" y="218"/>
                  </a:cubicBezTo>
                  <a:cubicBezTo>
                    <a:pt x="81" y="217"/>
                    <a:pt x="81" y="217"/>
                    <a:pt x="81" y="217"/>
                  </a:cubicBezTo>
                  <a:cubicBezTo>
                    <a:pt x="82" y="217"/>
                    <a:pt x="82" y="217"/>
                    <a:pt x="82" y="217"/>
                  </a:cubicBezTo>
                  <a:cubicBezTo>
                    <a:pt x="85" y="217"/>
                    <a:pt x="85" y="217"/>
                    <a:pt x="85" y="217"/>
                  </a:cubicBezTo>
                  <a:cubicBezTo>
                    <a:pt x="85" y="212"/>
                    <a:pt x="85" y="212"/>
                    <a:pt x="85" y="212"/>
                  </a:cubicBezTo>
                  <a:cubicBezTo>
                    <a:pt x="85" y="211"/>
                    <a:pt x="85" y="211"/>
                    <a:pt x="85" y="211"/>
                  </a:cubicBezTo>
                  <a:cubicBezTo>
                    <a:pt x="85" y="205"/>
                    <a:pt x="85" y="205"/>
                    <a:pt x="85" y="205"/>
                  </a:cubicBezTo>
                  <a:cubicBezTo>
                    <a:pt x="85" y="204"/>
                    <a:pt x="85" y="204"/>
                    <a:pt x="85" y="204"/>
                  </a:cubicBezTo>
                  <a:cubicBezTo>
                    <a:pt x="85" y="204"/>
                    <a:pt x="85" y="204"/>
                    <a:pt x="85" y="204"/>
                  </a:cubicBezTo>
                  <a:cubicBezTo>
                    <a:pt x="86" y="202"/>
                    <a:pt x="86" y="202"/>
                    <a:pt x="86" y="202"/>
                  </a:cubicBezTo>
                  <a:cubicBezTo>
                    <a:pt x="86" y="201"/>
                    <a:pt x="86" y="201"/>
                    <a:pt x="86" y="201"/>
                  </a:cubicBezTo>
                  <a:cubicBezTo>
                    <a:pt x="87" y="200"/>
                    <a:pt x="87" y="200"/>
                    <a:pt x="87" y="200"/>
                  </a:cubicBezTo>
                  <a:cubicBezTo>
                    <a:pt x="89" y="198"/>
                    <a:pt x="89" y="198"/>
                    <a:pt x="89" y="198"/>
                  </a:cubicBezTo>
                  <a:cubicBezTo>
                    <a:pt x="90" y="193"/>
                    <a:pt x="90" y="193"/>
                    <a:pt x="90" y="193"/>
                  </a:cubicBezTo>
                  <a:cubicBezTo>
                    <a:pt x="88" y="190"/>
                    <a:pt x="88" y="190"/>
                    <a:pt x="88" y="190"/>
                  </a:cubicBezTo>
                  <a:cubicBezTo>
                    <a:pt x="88" y="190"/>
                    <a:pt x="88" y="190"/>
                    <a:pt x="88" y="190"/>
                  </a:cubicBezTo>
                  <a:cubicBezTo>
                    <a:pt x="88" y="188"/>
                    <a:pt x="89" y="186"/>
                    <a:pt x="89" y="184"/>
                  </a:cubicBezTo>
                  <a:cubicBezTo>
                    <a:pt x="89" y="179"/>
                    <a:pt x="89" y="179"/>
                    <a:pt x="89" y="179"/>
                  </a:cubicBezTo>
                  <a:cubicBezTo>
                    <a:pt x="90" y="175"/>
                    <a:pt x="90" y="175"/>
                    <a:pt x="90" y="175"/>
                  </a:cubicBezTo>
                  <a:cubicBezTo>
                    <a:pt x="93" y="172"/>
                    <a:pt x="93" y="172"/>
                    <a:pt x="93" y="172"/>
                  </a:cubicBezTo>
                  <a:cubicBezTo>
                    <a:pt x="96" y="172"/>
                    <a:pt x="96" y="172"/>
                    <a:pt x="96" y="172"/>
                  </a:cubicBezTo>
                  <a:cubicBezTo>
                    <a:pt x="95" y="169"/>
                    <a:pt x="95" y="169"/>
                    <a:pt x="95" y="169"/>
                  </a:cubicBezTo>
                  <a:cubicBezTo>
                    <a:pt x="95" y="169"/>
                    <a:pt x="95" y="168"/>
                    <a:pt x="95" y="168"/>
                  </a:cubicBezTo>
                  <a:cubicBezTo>
                    <a:pt x="95" y="168"/>
                    <a:pt x="95" y="168"/>
                    <a:pt x="95" y="168"/>
                  </a:cubicBezTo>
                  <a:cubicBezTo>
                    <a:pt x="97" y="171"/>
                    <a:pt x="97" y="171"/>
                    <a:pt x="97" y="171"/>
                  </a:cubicBezTo>
                  <a:cubicBezTo>
                    <a:pt x="97" y="171"/>
                    <a:pt x="97" y="172"/>
                    <a:pt x="97" y="172"/>
                  </a:cubicBezTo>
                  <a:cubicBezTo>
                    <a:pt x="98" y="171"/>
                    <a:pt x="98" y="171"/>
                    <a:pt x="98" y="171"/>
                  </a:cubicBezTo>
                  <a:cubicBezTo>
                    <a:pt x="99" y="170"/>
                    <a:pt x="99" y="170"/>
                    <a:pt x="99" y="170"/>
                  </a:cubicBezTo>
                  <a:cubicBezTo>
                    <a:pt x="99" y="169"/>
                    <a:pt x="100" y="169"/>
                    <a:pt x="100" y="169"/>
                  </a:cubicBezTo>
                  <a:cubicBezTo>
                    <a:pt x="105" y="169"/>
                    <a:pt x="105" y="169"/>
                    <a:pt x="105" y="169"/>
                  </a:cubicBezTo>
                  <a:cubicBezTo>
                    <a:pt x="109" y="167"/>
                    <a:pt x="109" y="167"/>
                    <a:pt x="109" y="167"/>
                  </a:cubicBezTo>
                  <a:cubicBezTo>
                    <a:pt x="109" y="166"/>
                    <a:pt x="109" y="166"/>
                    <a:pt x="109" y="166"/>
                  </a:cubicBezTo>
                  <a:cubicBezTo>
                    <a:pt x="108" y="166"/>
                    <a:pt x="108" y="165"/>
                    <a:pt x="108" y="165"/>
                  </a:cubicBezTo>
                  <a:cubicBezTo>
                    <a:pt x="108" y="164"/>
                    <a:pt x="109" y="163"/>
                    <a:pt x="109" y="162"/>
                  </a:cubicBezTo>
                  <a:cubicBezTo>
                    <a:pt x="117" y="159"/>
                    <a:pt x="117" y="159"/>
                    <a:pt x="117" y="159"/>
                  </a:cubicBezTo>
                  <a:cubicBezTo>
                    <a:pt x="118" y="157"/>
                    <a:pt x="118" y="157"/>
                    <a:pt x="118" y="157"/>
                  </a:cubicBezTo>
                  <a:cubicBezTo>
                    <a:pt x="126" y="151"/>
                    <a:pt x="126" y="151"/>
                    <a:pt x="126" y="151"/>
                  </a:cubicBezTo>
                  <a:cubicBezTo>
                    <a:pt x="129" y="147"/>
                    <a:pt x="129" y="147"/>
                    <a:pt x="129" y="147"/>
                  </a:cubicBezTo>
                  <a:cubicBezTo>
                    <a:pt x="129" y="147"/>
                    <a:pt x="129" y="147"/>
                    <a:pt x="129" y="147"/>
                  </a:cubicBezTo>
                  <a:cubicBezTo>
                    <a:pt x="129" y="147"/>
                    <a:pt x="129" y="147"/>
                    <a:pt x="129" y="147"/>
                  </a:cubicBezTo>
                  <a:cubicBezTo>
                    <a:pt x="129" y="147"/>
                    <a:pt x="129" y="147"/>
                    <a:pt x="129" y="147"/>
                  </a:cubicBezTo>
                  <a:cubicBezTo>
                    <a:pt x="133" y="143"/>
                    <a:pt x="133" y="143"/>
                    <a:pt x="133" y="143"/>
                  </a:cubicBezTo>
                  <a:cubicBezTo>
                    <a:pt x="133" y="143"/>
                    <a:pt x="133" y="143"/>
                    <a:pt x="133" y="143"/>
                  </a:cubicBezTo>
                  <a:cubicBezTo>
                    <a:pt x="133" y="142"/>
                    <a:pt x="133" y="142"/>
                    <a:pt x="133" y="142"/>
                  </a:cubicBezTo>
                  <a:cubicBezTo>
                    <a:pt x="136" y="141"/>
                    <a:pt x="136" y="141"/>
                    <a:pt x="136" y="141"/>
                  </a:cubicBezTo>
                  <a:cubicBezTo>
                    <a:pt x="136" y="141"/>
                    <a:pt x="136" y="141"/>
                    <a:pt x="136" y="141"/>
                  </a:cubicBezTo>
                  <a:cubicBezTo>
                    <a:pt x="137" y="142"/>
                    <a:pt x="137" y="142"/>
                    <a:pt x="137" y="142"/>
                  </a:cubicBezTo>
                  <a:cubicBezTo>
                    <a:pt x="138" y="142"/>
                    <a:pt x="138" y="142"/>
                    <a:pt x="138" y="142"/>
                  </a:cubicBezTo>
                  <a:cubicBezTo>
                    <a:pt x="140" y="142"/>
                    <a:pt x="140" y="142"/>
                    <a:pt x="140" y="142"/>
                  </a:cubicBezTo>
                  <a:cubicBezTo>
                    <a:pt x="145" y="138"/>
                    <a:pt x="145" y="138"/>
                    <a:pt x="145" y="138"/>
                  </a:cubicBezTo>
                  <a:cubicBezTo>
                    <a:pt x="145" y="136"/>
                    <a:pt x="145" y="136"/>
                    <a:pt x="145" y="136"/>
                  </a:cubicBezTo>
                  <a:cubicBezTo>
                    <a:pt x="147" y="134"/>
                    <a:pt x="147" y="134"/>
                    <a:pt x="147" y="134"/>
                  </a:cubicBezTo>
                  <a:cubicBezTo>
                    <a:pt x="146" y="133"/>
                    <a:pt x="146" y="133"/>
                    <a:pt x="146" y="133"/>
                  </a:cubicBezTo>
                  <a:cubicBezTo>
                    <a:pt x="146" y="133"/>
                    <a:pt x="146" y="133"/>
                    <a:pt x="146" y="133"/>
                  </a:cubicBezTo>
                  <a:cubicBezTo>
                    <a:pt x="146" y="129"/>
                    <a:pt x="146" y="129"/>
                    <a:pt x="146" y="129"/>
                  </a:cubicBezTo>
                  <a:cubicBezTo>
                    <a:pt x="149" y="128"/>
                    <a:pt x="149" y="128"/>
                    <a:pt x="149" y="128"/>
                  </a:cubicBezTo>
                  <a:cubicBezTo>
                    <a:pt x="152" y="127"/>
                    <a:pt x="152" y="127"/>
                    <a:pt x="152" y="127"/>
                  </a:cubicBezTo>
                  <a:cubicBezTo>
                    <a:pt x="152" y="127"/>
                    <a:pt x="152" y="127"/>
                    <a:pt x="152" y="127"/>
                  </a:cubicBezTo>
                  <a:cubicBezTo>
                    <a:pt x="152" y="127"/>
                    <a:pt x="152" y="127"/>
                    <a:pt x="152" y="127"/>
                  </a:cubicBezTo>
                  <a:cubicBezTo>
                    <a:pt x="152" y="127"/>
                    <a:pt x="152" y="127"/>
                    <a:pt x="152" y="127"/>
                  </a:cubicBezTo>
                  <a:cubicBezTo>
                    <a:pt x="153" y="127"/>
                    <a:pt x="153" y="127"/>
                    <a:pt x="153" y="127"/>
                  </a:cubicBezTo>
                  <a:cubicBezTo>
                    <a:pt x="153" y="127"/>
                    <a:pt x="154" y="126"/>
                    <a:pt x="154" y="126"/>
                  </a:cubicBezTo>
                  <a:cubicBezTo>
                    <a:pt x="155" y="125"/>
                    <a:pt x="155" y="125"/>
                    <a:pt x="155" y="125"/>
                  </a:cubicBezTo>
                  <a:cubicBezTo>
                    <a:pt x="156" y="124"/>
                    <a:pt x="156" y="124"/>
                    <a:pt x="156" y="124"/>
                  </a:cubicBezTo>
                  <a:cubicBezTo>
                    <a:pt x="156" y="123"/>
                    <a:pt x="156" y="123"/>
                    <a:pt x="156" y="123"/>
                  </a:cubicBezTo>
                  <a:cubicBezTo>
                    <a:pt x="157" y="124"/>
                    <a:pt x="157" y="124"/>
                    <a:pt x="157" y="124"/>
                  </a:cubicBezTo>
                  <a:cubicBezTo>
                    <a:pt x="157" y="127"/>
                    <a:pt x="157" y="127"/>
                    <a:pt x="157" y="127"/>
                  </a:cubicBezTo>
                  <a:cubicBezTo>
                    <a:pt x="158" y="126"/>
                    <a:pt x="158" y="126"/>
                    <a:pt x="158" y="126"/>
                  </a:cubicBezTo>
                  <a:cubicBezTo>
                    <a:pt x="158" y="127"/>
                    <a:pt x="158" y="127"/>
                    <a:pt x="158" y="127"/>
                  </a:cubicBezTo>
                  <a:cubicBezTo>
                    <a:pt x="159" y="125"/>
                    <a:pt x="159" y="125"/>
                    <a:pt x="159" y="125"/>
                  </a:cubicBezTo>
                  <a:cubicBezTo>
                    <a:pt x="161" y="124"/>
                    <a:pt x="161" y="124"/>
                    <a:pt x="161" y="124"/>
                  </a:cubicBezTo>
                  <a:cubicBezTo>
                    <a:pt x="161" y="125"/>
                    <a:pt x="161" y="125"/>
                    <a:pt x="161" y="125"/>
                  </a:cubicBezTo>
                  <a:cubicBezTo>
                    <a:pt x="161" y="126"/>
                    <a:pt x="161" y="126"/>
                    <a:pt x="161" y="126"/>
                  </a:cubicBezTo>
                  <a:cubicBezTo>
                    <a:pt x="162" y="127"/>
                    <a:pt x="162" y="127"/>
                    <a:pt x="162" y="127"/>
                  </a:cubicBezTo>
                  <a:cubicBezTo>
                    <a:pt x="162" y="126"/>
                    <a:pt x="162" y="126"/>
                    <a:pt x="162" y="126"/>
                  </a:cubicBezTo>
                  <a:cubicBezTo>
                    <a:pt x="163" y="127"/>
                    <a:pt x="163" y="127"/>
                    <a:pt x="163" y="127"/>
                  </a:cubicBezTo>
                  <a:cubicBezTo>
                    <a:pt x="163" y="126"/>
                    <a:pt x="163" y="126"/>
                    <a:pt x="163" y="126"/>
                  </a:cubicBezTo>
                  <a:cubicBezTo>
                    <a:pt x="162" y="125"/>
                    <a:pt x="162" y="125"/>
                    <a:pt x="162" y="125"/>
                  </a:cubicBezTo>
                  <a:cubicBezTo>
                    <a:pt x="163" y="124"/>
                    <a:pt x="163" y="124"/>
                    <a:pt x="163" y="124"/>
                  </a:cubicBezTo>
                  <a:cubicBezTo>
                    <a:pt x="164" y="123"/>
                    <a:pt x="164" y="123"/>
                    <a:pt x="164" y="123"/>
                  </a:cubicBezTo>
                  <a:cubicBezTo>
                    <a:pt x="163" y="123"/>
                    <a:pt x="163" y="123"/>
                    <a:pt x="163" y="123"/>
                  </a:cubicBezTo>
                  <a:cubicBezTo>
                    <a:pt x="163" y="118"/>
                    <a:pt x="163" y="118"/>
                    <a:pt x="163" y="118"/>
                  </a:cubicBezTo>
                  <a:cubicBezTo>
                    <a:pt x="162" y="117"/>
                    <a:pt x="162" y="117"/>
                    <a:pt x="162" y="117"/>
                  </a:cubicBezTo>
                  <a:cubicBezTo>
                    <a:pt x="162" y="115"/>
                    <a:pt x="162" y="115"/>
                    <a:pt x="162" y="115"/>
                  </a:cubicBezTo>
                  <a:cubicBezTo>
                    <a:pt x="161" y="114"/>
                    <a:pt x="161" y="114"/>
                    <a:pt x="161" y="114"/>
                  </a:cubicBezTo>
                  <a:cubicBezTo>
                    <a:pt x="161" y="113"/>
                    <a:pt x="161" y="113"/>
                    <a:pt x="161" y="113"/>
                  </a:cubicBezTo>
                  <a:cubicBezTo>
                    <a:pt x="159" y="111"/>
                    <a:pt x="159" y="111"/>
                    <a:pt x="159" y="111"/>
                  </a:cubicBezTo>
                  <a:cubicBezTo>
                    <a:pt x="161" y="107"/>
                    <a:pt x="161" y="107"/>
                    <a:pt x="161" y="107"/>
                  </a:cubicBezTo>
                  <a:cubicBezTo>
                    <a:pt x="160" y="105"/>
                    <a:pt x="160" y="105"/>
                    <a:pt x="160" y="105"/>
                  </a:cubicBezTo>
                  <a:cubicBezTo>
                    <a:pt x="158" y="104"/>
                    <a:pt x="158" y="104"/>
                    <a:pt x="158" y="104"/>
                  </a:cubicBezTo>
                  <a:cubicBezTo>
                    <a:pt x="156" y="103"/>
                    <a:pt x="156" y="103"/>
                    <a:pt x="156" y="103"/>
                  </a:cubicBezTo>
                  <a:cubicBezTo>
                    <a:pt x="156" y="102"/>
                    <a:pt x="156" y="102"/>
                    <a:pt x="156" y="102"/>
                  </a:cubicBezTo>
                  <a:cubicBezTo>
                    <a:pt x="158" y="100"/>
                    <a:pt x="158" y="100"/>
                    <a:pt x="158" y="100"/>
                  </a:cubicBezTo>
                  <a:cubicBezTo>
                    <a:pt x="158" y="101"/>
                    <a:pt x="158" y="101"/>
                    <a:pt x="158" y="101"/>
                  </a:cubicBezTo>
                  <a:cubicBezTo>
                    <a:pt x="159" y="100"/>
                    <a:pt x="159" y="100"/>
                    <a:pt x="159" y="100"/>
                  </a:cubicBezTo>
                  <a:cubicBezTo>
                    <a:pt x="159" y="99"/>
                    <a:pt x="159" y="99"/>
                    <a:pt x="159" y="99"/>
                  </a:cubicBezTo>
                  <a:cubicBezTo>
                    <a:pt x="159" y="99"/>
                    <a:pt x="159" y="99"/>
                    <a:pt x="159" y="99"/>
                  </a:cubicBezTo>
                  <a:cubicBezTo>
                    <a:pt x="163" y="98"/>
                    <a:pt x="163" y="98"/>
                    <a:pt x="163" y="98"/>
                  </a:cubicBezTo>
                  <a:cubicBezTo>
                    <a:pt x="163" y="97"/>
                    <a:pt x="163" y="97"/>
                    <a:pt x="163" y="97"/>
                  </a:cubicBezTo>
                  <a:cubicBezTo>
                    <a:pt x="162" y="97"/>
                    <a:pt x="162" y="97"/>
                    <a:pt x="162" y="97"/>
                  </a:cubicBezTo>
                  <a:cubicBezTo>
                    <a:pt x="162" y="96"/>
                    <a:pt x="162" y="96"/>
                    <a:pt x="162" y="96"/>
                  </a:cubicBezTo>
                  <a:cubicBezTo>
                    <a:pt x="159" y="96"/>
                    <a:pt x="159" y="96"/>
                    <a:pt x="159" y="96"/>
                  </a:cubicBezTo>
                  <a:cubicBezTo>
                    <a:pt x="159" y="94"/>
                    <a:pt x="159" y="94"/>
                    <a:pt x="159" y="94"/>
                  </a:cubicBezTo>
                  <a:cubicBezTo>
                    <a:pt x="157" y="93"/>
                    <a:pt x="157" y="93"/>
                    <a:pt x="157" y="93"/>
                  </a:cubicBezTo>
                  <a:cubicBezTo>
                    <a:pt x="156" y="93"/>
                    <a:pt x="156" y="93"/>
                    <a:pt x="156" y="93"/>
                  </a:cubicBezTo>
                  <a:cubicBezTo>
                    <a:pt x="160" y="89"/>
                    <a:pt x="160" y="89"/>
                    <a:pt x="160" y="89"/>
                  </a:cubicBezTo>
                  <a:cubicBezTo>
                    <a:pt x="159" y="88"/>
                    <a:pt x="159" y="88"/>
                    <a:pt x="159" y="88"/>
                  </a:cubicBezTo>
                  <a:cubicBezTo>
                    <a:pt x="159" y="87"/>
                    <a:pt x="159" y="87"/>
                    <a:pt x="159" y="87"/>
                  </a:cubicBezTo>
                  <a:cubicBezTo>
                    <a:pt x="161" y="88"/>
                    <a:pt x="161" y="88"/>
                    <a:pt x="161" y="88"/>
                  </a:cubicBezTo>
                  <a:cubicBezTo>
                    <a:pt x="163" y="89"/>
                    <a:pt x="163" y="89"/>
                    <a:pt x="163" y="89"/>
                  </a:cubicBezTo>
                  <a:cubicBezTo>
                    <a:pt x="164" y="89"/>
                    <a:pt x="164" y="89"/>
                    <a:pt x="164" y="89"/>
                  </a:cubicBezTo>
                  <a:cubicBezTo>
                    <a:pt x="167" y="91"/>
                    <a:pt x="167" y="91"/>
                    <a:pt x="167" y="91"/>
                  </a:cubicBezTo>
                  <a:cubicBezTo>
                    <a:pt x="168" y="91"/>
                    <a:pt x="168" y="91"/>
                    <a:pt x="168" y="91"/>
                  </a:cubicBezTo>
                  <a:cubicBezTo>
                    <a:pt x="169" y="90"/>
                    <a:pt x="169" y="90"/>
                    <a:pt x="169" y="90"/>
                  </a:cubicBezTo>
                  <a:cubicBezTo>
                    <a:pt x="169" y="90"/>
                    <a:pt x="169" y="90"/>
                    <a:pt x="169" y="90"/>
                  </a:cubicBezTo>
                  <a:cubicBezTo>
                    <a:pt x="170" y="95"/>
                    <a:pt x="170" y="95"/>
                    <a:pt x="170" y="95"/>
                  </a:cubicBezTo>
                  <a:cubicBezTo>
                    <a:pt x="170" y="97"/>
                    <a:pt x="170" y="97"/>
                    <a:pt x="170" y="97"/>
                  </a:cubicBezTo>
                  <a:cubicBezTo>
                    <a:pt x="171" y="96"/>
                    <a:pt x="171" y="96"/>
                    <a:pt x="171" y="96"/>
                  </a:cubicBezTo>
                  <a:cubicBezTo>
                    <a:pt x="171" y="96"/>
                    <a:pt x="171" y="96"/>
                    <a:pt x="171" y="96"/>
                  </a:cubicBezTo>
                  <a:cubicBezTo>
                    <a:pt x="170" y="97"/>
                    <a:pt x="170" y="97"/>
                    <a:pt x="170" y="97"/>
                  </a:cubicBezTo>
                  <a:cubicBezTo>
                    <a:pt x="171" y="97"/>
                    <a:pt x="171" y="97"/>
                    <a:pt x="171" y="97"/>
                  </a:cubicBezTo>
                  <a:cubicBezTo>
                    <a:pt x="173" y="99"/>
                    <a:pt x="173" y="99"/>
                    <a:pt x="173" y="99"/>
                  </a:cubicBezTo>
                  <a:cubicBezTo>
                    <a:pt x="183" y="99"/>
                    <a:pt x="183" y="99"/>
                    <a:pt x="183" y="99"/>
                  </a:cubicBezTo>
                  <a:cubicBezTo>
                    <a:pt x="184" y="99"/>
                    <a:pt x="184" y="99"/>
                    <a:pt x="184" y="99"/>
                  </a:cubicBezTo>
                  <a:cubicBezTo>
                    <a:pt x="185" y="98"/>
                    <a:pt x="185" y="98"/>
                    <a:pt x="185" y="98"/>
                  </a:cubicBezTo>
                  <a:cubicBezTo>
                    <a:pt x="187" y="99"/>
                    <a:pt x="187" y="99"/>
                    <a:pt x="187" y="99"/>
                  </a:cubicBezTo>
                  <a:cubicBezTo>
                    <a:pt x="190" y="100"/>
                    <a:pt x="190" y="100"/>
                    <a:pt x="190" y="100"/>
                  </a:cubicBezTo>
                  <a:cubicBezTo>
                    <a:pt x="190" y="100"/>
                    <a:pt x="190" y="100"/>
                    <a:pt x="190" y="100"/>
                  </a:cubicBezTo>
                  <a:cubicBezTo>
                    <a:pt x="190" y="101"/>
                    <a:pt x="190" y="101"/>
                    <a:pt x="190" y="101"/>
                  </a:cubicBezTo>
                  <a:cubicBezTo>
                    <a:pt x="189" y="102"/>
                    <a:pt x="189" y="102"/>
                    <a:pt x="189" y="102"/>
                  </a:cubicBezTo>
                  <a:cubicBezTo>
                    <a:pt x="189" y="103"/>
                    <a:pt x="189" y="103"/>
                    <a:pt x="189" y="103"/>
                  </a:cubicBezTo>
                  <a:cubicBezTo>
                    <a:pt x="189" y="104"/>
                    <a:pt x="189" y="104"/>
                    <a:pt x="189" y="104"/>
                  </a:cubicBezTo>
                  <a:cubicBezTo>
                    <a:pt x="189" y="104"/>
                    <a:pt x="189" y="104"/>
                    <a:pt x="189" y="104"/>
                  </a:cubicBezTo>
                  <a:cubicBezTo>
                    <a:pt x="188" y="104"/>
                    <a:pt x="188" y="104"/>
                    <a:pt x="188" y="104"/>
                  </a:cubicBezTo>
                  <a:cubicBezTo>
                    <a:pt x="186" y="106"/>
                    <a:pt x="186" y="106"/>
                    <a:pt x="186" y="106"/>
                  </a:cubicBezTo>
                  <a:cubicBezTo>
                    <a:pt x="182" y="109"/>
                    <a:pt x="182" y="109"/>
                    <a:pt x="182" y="109"/>
                  </a:cubicBezTo>
                  <a:cubicBezTo>
                    <a:pt x="181" y="110"/>
                    <a:pt x="181" y="110"/>
                    <a:pt x="181" y="110"/>
                  </a:cubicBezTo>
                  <a:cubicBezTo>
                    <a:pt x="182" y="115"/>
                    <a:pt x="182" y="115"/>
                    <a:pt x="182" y="115"/>
                  </a:cubicBezTo>
                  <a:cubicBezTo>
                    <a:pt x="183" y="116"/>
                    <a:pt x="183" y="116"/>
                    <a:pt x="183" y="116"/>
                  </a:cubicBezTo>
                  <a:cubicBezTo>
                    <a:pt x="185" y="116"/>
                    <a:pt x="185" y="116"/>
                    <a:pt x="185" y="116"/>
                  </a:cubicBezTo>
                  <a:cubicBezTo>
                    <a:pt x="186" y="116"/>
                    <a:pt x="186" y="116"/>
                    <a:pt x="186" y="116"/>
                  </a:cubicBezTo>
                  <a:cubicBezTo>
                    <a:pt x="186" y="114"/>
                    <a:pt x="186" y="114"/>
                    <a:pt x="186" y="114"/>
                  </a:cubicBezTo>
                  <a:cubicBezTo>
                    <a:pt x="186" y="113"/>
                    <a:pt x="186" y="113"/>
                    <a:pt x="186" y="113"/>
                  </a:cubicBezTo>
                  <a:cubicBezTo>
                    <a:pt x="187" y="111"/>
                    <a:pt x="187" y="111"/>
                    <a:pt x="187" y="111"/>
                  </a:cubicBezTo>
                  <a:cubicBezTo>
                    <a:pt x="187" y="110"/>
                    <a:pt x="187" y="110"/>
                    <a:pt x="187" y="110"/>
                  </a:cubicBezTo>
                  <a:cubicBezTo>
                    <a:pt x="190" y="110"/>
                    <a:pt x="190" y="110"/>
                    <a:pt x="190" y="110"/>
                  </a:cubicBezTo>
                  <a:cubicBezTo>
                    <a:pt x="190" y="110"/>
                    <a:pt x="190" y="110"/>
                    <a:pt x="190" y="110"/>
                  </a:cubicBezTo>
                  <a:cubicBezTo>
                    <a:pt x="191" y="117"/>
                    <a:pt x="191" y="117"/>
                    <a:pt x="191" y="117"/>
                  </a:cubicBezTo>
                  <a:cubicBezTo>
                    <a:pt x="192" y="119"/>
                    <a:pt x="192" y="119"/>
                    <a:pt x="192" y="119"/>
                  </a:cubicBezTo>
                  <a:cubicBezTo>
                    <a:pt x="193" y="123"/>
                    <a:pt x="193" y="123"/>
                    <a:pt x="193" y="123"/>
                  </a:cubicBezTo>
                  <a:cubicBezTo>
                    <a:pt x="194" y="123"/>
                    <a:pt x="194" y="123"/>
                    <a:pt x="194" y="123"/>
                  </a:cubicBezTo>
                  <a:cubicBezTo>
                    <a:pt x="195" y="124"/>
                    <a:pt x="195" y="124"/>
                    <a:pt x="195" y="124"/>
                  </a:cubicBezTo>
                  <a:cubicBezTo>
                    <a:pt x="196" y="124"/>
                    <a:pt x="196" y="124"/>
                    <a:pt x="196" y="124"/>
                  </a:cubicBezTo>
                  <a:cubicBezTo>
                    <a:pt x="197" y="121"/>
                    <a:pt x="197" y="121"/>
                    <a:pt x="197" y="121"/>
                  </a:cubicBezTo>
                  <a:cubicBezTo>
                    <a:pt x="196" y="117"/>
                    <a:pt x="196" y="117"/>
                    <a:pt x="196" y="117"/>
                  </a:cubicBezTo>
                  <a:cubicBezTo>
                    <a:pt x="197" y="115"/>
                    <a:pt x="197" y="115"/>
                    <a:pt x="197" y="115"/>
                  </a:cubicBezTo>
                  <a:cubicBezTo>
                    <a:pt x="198" y="113"/>
                    <a:pt x="198" y="113"/>
                    <a:pt x="198" y="113"/>
                  </a:cubicBezTo>
                  <a:cubicBezTo>
                    <a:pt x="198" y="109"/>
                    <a:pt x="198" y="109"/>
                    <a:pt x="198" y="109"/>
                  </a:cubicBezTo>
                  <a:cubicBezTo>
                    <a:pt x="198" y="108"/>
                    <a:pt x="198" y="108"/>
                    <a:pt x="198" y="108"/>
                  </a:cubicBezTo>
                  <a:cubicBezTo>
                    <a:pt x="198" y="108"/>
                    <a:pt x="198" y="108"/>
                    <a:pt x="198" y="108"/>
                  </a:cubicBezTo>
                  <a:cubicBezTo>
                    <a:pt x="198" y="108"/>
                    <a:pt x="198" y="108"/>
                    <a:pt x="198" y="108"/>
                  </a:cubicBezTo>
                  <a:cubicBezTo>
                    <a:pt x="198" y="108"/>
                    <a:pt x="198" y="108"/>
                    <a:pt x="198" y="108"/>
                  </a:cubicBezTo>
                  <a:cubicBezTo>
                    <a:pt x="201" y="107"/>
                    <a:pt x="201" y="107"/>
                    <a:pt x="201" y="107"/>
                  </a:cubicBezTo>
                  <a:cubicBezTo>
                    <a:pt x="202" y="108"/>
                    <a:pt x="202" y="108"/>
                    <a:pt x="202" y="108"/>
                  </a:cubicBezTo>
                  <a:cubicBezTo>
                    <a:pt x="204" y="108"/>
                    <a:pt x="204" y="108"/>
                    <a:pt x="204" y="108"/>
                  </a:cubicBezTo>
                  <a:cubicBezTo>
                    <a:pt x="205" y="107"/>
                    <a:pt x="205" y="107"/>
                    <a:pt x="205" y="107"/>
                  </a:cubicBezTo>
                  <a:cubicBezTo>
                    <a:pt x="207" y="102"/>
                    <a:pt x="207" y="102"/>
                    <a:pt x="207" y="102"/>
                  </a:cubicBezTo>
                  <a:cubicBezTo>
                    <a:pt x="208" y="99"/>
                    <a:pt x="208" y="99"/>
                    <a:pt x="208" y="99"/>
                  </a:cubicBezTo>
                  <a:cubicBezTo>
                    <a:pt x="208" y="98"/>
                    <a:pt x="208" y="98"/>
                    <a:pt x="208" y="98"/>
                  </a:cubicBezTo>
                  <a:cubicBezTo>
                    <a:pt x="208" y="96"/>
                    <a:pt x="208" y="96"/>
                    <a:pt x="208" y="96"/>
                  </a:cubicBezTo>
                  <a:cubicBezTo>
                    <a:pt x="208" y="96"/>
                    <a:pt x="208" y="96"/>
                    <a:pt x="208" y="96"/>
                  </a:cubicBezTo>
                  <a:cubicBezTo>
                    <a:pt x="209" y="95"/>
                    <a:pt x="209" y="95"/>
                    <a:pt x="209" y="95"/>
                  </a:cubicBezTo>
                  <a:cubicBezTo>
                    <a:pt x="210" y="92"/>
                    <a:pt x="210" y="92"/>
                    <a:pt x="210" y="92"/>
                  </a:cubicBezTo>
                  <a:cubicBezTo>
                    <a:pt x="210" y="88"/>
                    <a:pt x="210" y="88"/>
                    <a:pt x="210" y="88"/>
                  </a:cubicBezTo>
                  <a:cubicBezTo>
                    <a:pt x="211" y="86"/>
                    <a:pt x="211" y="86"/>
                    <a:pt x="211" y="86"/>
                  </a:cubicBezTo>
                  <a:cubicBezTo>
                    <a:pt x="211" y="86"/>
                    <a:pt x="211" y="86"/>
                    <a:pt x="211" y="86"/>
                  </a:cubicBezTo>
                  <a:cubicBezTo>
                    <a:pt x="217" y="83"/>
                    <a:pt x="217" y="83"/>
                    <a:pt x="217" y="83"/>
                  </a:cubicBezTo>
                  <a:cubicBezTo>
                    <a:pt x="218" y="81"/>
                    <a:pt x="218" y="81"/>
                    <a:pt x="218" y="81"/>
                  </a:cubicBezTo>
                  <a:cubicBezTo>
                    <a:pt x="221" y="80"/>
                    <a:pt x="221" y="80"/>
                    <a:pt x="221" y="80"/>
                  </a:cubicBezTo>
                  <a:cubicBezTo>
                    <a:pt x="223" y="80"/>
                    <a:pt x="223" y="80"/>
                    <a:pt x="223" y="80"/>
                  </a:cubicBezTo>
                  <a:cubicBezTo>
                    <a:pt x="226" y="82"/>
                    <a:pt x="226" y="82"/>
                    <a:pt x="226" y="82"/>
                  </a:cubicBezTo>
                  <a:cubicBezTo>
                    <a:pt x="226" y="81"/>
                    <a:pt x="226" y="81"/>
                    <a:pt x="226" y="81"/>
                  </a:cubicBezTo>
                  <a:cubicBezTo>
                    <a:pt x="225" y="79"/>
                    <a:pt x="225" y="79"/>
                    <a:pt x="225" y="79"/>
                  </a:cubicBezTo>
                  <a:lnTo>
                    <a:pt x="224" y="77"/>
                  </a:lnTo>
                  <a:close/>
                  <a:moveTo>
                    <a:pt x="85" y="36"/>
                  </a:moveTo>
                  <a:cubicBezTo>
                    <a:pt x="85" y="36"/>
                    <a:pt x="85" y="36"/>
                    <a:pt x="85" y="36"/>
                  </a:cubicBezTo>
                  <a:cubicBezTo>
                    <a:pt x="85" y="36"/>
                    <a:pt x="85" y="36"/>
                    <a:pt x="85" y="36"/>
                  </a:cubicBez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5F6FA"/>
                </a:solidFill>
                <a:effectLst/>
                <a:uLnTx/>
                <a:uFillTx/>
                <a:latin typeface="Segoe UI Semibold"/>
                <a:ea typeface="+mn-ea"/>
                <a:cs typeface="+mn-cs"/>
              </a:endParaRPr>
            </a:p>
          </p:txBody>
        </p:sp>
        <p:sp>
          <p:nvSpPr>
            <p:cNvPr id="1093" name="Freeform 17">
              <a:extLst>
                <a:ext uri="{FF2B5EF4-FFF2-40B4-BE49-F238E27FC236}">
                  <a16:creationId xmlns:a16="http://schemas.microsoft.com/office/drawing/2014/main" id="{887B52D6-7A85-4C2D-91C6-99C4A1D2F09F}"/>
                </a:ext>
              </a:extLst>
            </p:cNvPr>
            <p:cNvSpPr>
              <a:spLocks/>
            </p:cNvSpPr>
            <p:nvPr/>
          </p:nvSpPr>
          <p:spPr bwMode="auto">
            <a:xfrm>
              <a:off x="8246297" y="3250479"/>
              <a:ext cx="260997" cy="143012"/>
            </a:xfrm>
            <a:custGeom>
              <a:avLst/>
              <a:gdLst>
                <a:gd name="T0" fmla="*/ 8 w 62"/>
                <a:gd name="T1" fmla="*/ 2 h 34"/>
                <a:gd name="T2" fmla="*/ 8 w 62"/>
                <a:gd name="T3" fmla="*/ 2 h 34"/>
                <a:gd name="T4" fmla="*/ 2 w 62"/>
                <a:gd name="T5" fmla="*/ 6 h 34"/>
                <a:gd name="T6" fmla="*/ 2 w 62"/>
                <a:gd name="T7" fmla="*/ 7 h 34"/>
                <a:gd name="T8" fmla="*/ 2 w 62"/>
                <a:gd name="T9" fmla="*/ 7 h 34"/>
                <a:gd name="T10" fmla="*/ 0 w 62"/>
                <a:gd name="T11" fmla="*/ 14 h 34"/>
                <a:gd name="T12" fmla="*/ 9 w 62"/>
                <a:gd name="T13" fmla="*/ 16 h 34"/>
                <a:gd name="T14" fmla="*/ 16 w 62"/>
                <a:gd name="T15" fmla="*/ 21 h 34"/>
                <a:gd name="T16" fmla="*/ 22 w 62"/>
                <a:gd name="T17" fmla="*/ 24 h 34"/>
                <a:gd name="T18" fmla="*/ 34 w 62"/>
                <a:gd name="T19" fmla="*/ 25 h 34"/>
                <a:gd name="T20" fmla="*/ 41 w 62"/>
                <a:gd name="T21" fmla="*/ 30 h 34"/>
                <a:gd name="T22" fmla="*/ 48 w 62"/>
                <a:gd name="T23" fmla="*/ 33 h 34"/>
                <a:gd name="T24" fmla="*/ 54 w 62"/>
                <a:gd name="T25" fmla="*/ 33 h 34"/>
                <a:gd name="T26" fmla="*/ 54 w 62"/>
                <a:gd name="T27" fmla="*/ 33 h 34"/>
                <a:gd name="T28" fmla="*/ 56 w 62"/>
                <a:gd name="T29" fmla="*/ 34 h 34"/>
                <a:gd name="T30" fmla="*/ 57 w 62"/>
                <a:gd name="T31" fmla="*/ 33 h 34"/>
                <a:gd name="T32" fmla="*/ 59 w 62"/>
                <a:gd name="T33" fmla="*/ 33 h 34"/>
                <a:gd name="T34" fmla="*/ 60 w 62"/>
                <a:gd name="T35" fmla="*/ 33 h 34"/>
                <a:gd name="T36" fmla="*/ 61 w 62"/>
                <a:gd name="T37" fmla="*/ 32 h 34"/>
                <a:gd name="T38" fmla="*/ 61 w 62"/>
                <a:gd name="T39" fmla="*/ 32 h 34"/>
                <a:gd name="T40" fmla="*/ 61 w 62"/>
                <a:gd name="T41" fmla="*/ 32 h 34"/>
                <a:gd name="T42" fmla="*/ 61 w 62"/>
                <a:gd name="T43" fmla="*/ 31 h 34"/>
                <a:gd name="T44" fmla="*/ 61 w 62"/>
                <a:gd name="T45" fmla="*/ 31 h 34"/>
                <a:gd name="T46" fmla="*/ 62 w 62"/>
                <a:gd name="T47" fmla="*/ 31 h 34"/>
                <a:gd name="T48" fmla="*/ 61 w 62"/>
                <a:gd name="T49" fmla="*/ 28 h 34"/>
                <a:gd name="T50" fmla="*/ 60 w 62"/>
                <a:gd name="T51" fmla="*/ 27 h 34"/>
                <a:gd name="T52" fmla="*/ 61 w 62"/>
                <a:gd name="T53" fmla="*/ 27 h 34"/>
                <a:gd name="T54" fmla="*/ 61 w 62"/>
                <a:gd name="T55" fmla="*/ 27 h 34"/>
                <a:gd name="T56" fmla="*/ 61 w 62"/>
                <a:gd name="T57" fmla="*/ 27 h 34"/>
                <a:gd name="T58" fmla="*/ 62 w 62"/>
                <a:gd name="T59" fmla="*/ 22 h 34"/>
                <a:gd name="T60" fmla="*/ 62 w 62"/>
                <a:gd name="T61" fmla="*/ 21 h 34"/>
                <a:gd name="T62" fmla="*/ 49 w 62"/>
                <a:gd name="T63" fmla="*/ 20 h 34"/>
                <a:gd name="T64" fmla="*/ 41 w 62"/>
                <a:gd name="T65" fmla="*/ 18 h 34"/>
                <a:gd name="T66" fmla="*/ 34 w 62"/>
                <a:gd name="T67" fmla="*/ 14 h 34"/>
                <a:gd name="T68" fmla="*/ 28 w 62"/>
                <a:gd name="T69" fmla="*/ 10 h 34"/>
                <a:gd name="T70" fmla="*/ 21 w 62"/>
                <a:gd name="T71" fmla="*/ 6 h 34"/>
                <a:gd name="T72" fmla="*/ 14 w 62"/>
                <a:gd name="T73" fmla="*/ 0 h 34"/>
                <a:gd name="T74" fmla="*/ 8 w 62"/>
                <a:gd name="T7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34">
                  <a:moveTo>
                    <a:pt x="8" y="2"/>
                  </a:moveTo>
                  <a:cubicBezTo>
                    <a:pt x="8" y="2"/>
                    <a:pt x="8" y="2"/>
                    <a:pt x="8" y="2"/>
                  </a:cubicBezTo>
                  <a:cubicBezTo>
                    <a:pt x="2" y="6"/>
                    <a:pt x="2" y="6"/>
                    <a:pt x="2" y="6"/>
                  </a:cubicBezTo>
                  <a:cubicBezTo>
                    <a:pt x="2" y="7"/>
                    <a:pt x="2" y="7"/>
                    <a:pt x="2" y="7"/>
                  </a:cubicBezTo>
                  <a:cubicBezTo>
                    <a:pt x="2" y="7"/>
                    <a:pt x="2" y="7"/>
                    <a:pt x="2" y="7"/>
                  </a:cubicBezTo>
                  <a:cubicBezTo>
                    <a:pt x="0" y="14"/>
                    <a:pt x="0" y="14"/>
                    <a:pt x="0" y="14"/>
                  </a:cubicBezTo>
                  <a:cubicBezTo>
                    <a:pt x="9" y="16"/>
                    <a:pt x="9" y="16"/>
                    <a:pt x="9" y="16"/>
                  </a:cubicBezTo>
                  <a:cubicBezTo>
                    <a:pt x="16" y="21"/>
                    <a:pt x="16" y="21"/>
                    <a:pt x="16" y="21"/>
                  </a:cubicBezTo>
                  <a:cubicBezTo>
                    <a:pt x="22" y="24"/>
                    <a:pt x="22" y="24"/>
                    <a:pt x="22" y="24"/>
                  </a:cubicBezTo>
                  <a:cubicBezTo>
                    <a:pt x="34" y="25"/>
                    <a:pt x="34" y="25"/>
                    <a:pt x="34" y="25"/>
                  </a:cubicBezTo>
                  <a:cubicBezTo>
                    <a:pt x="41" y="30"/>
                    <a:pt x="41" y="30"/>
                    <a:pt x="41" y="30"/>
                  </a:cubicBezTo>
                  <a:cubicBezTo>
                    <a:pt x="48" y="33"/>
                    <a:pt x="48" y="33"/>
                    <a:pt x="48" y="33"/>
                  </a:cubicBezTo>
                  <a:cubicBezTo>
                    <a:pt x="54" y="33"/>
                    <a:pt x="54" y="33"/>
                    <a:pt x="54" y="33"/>
                  </a:cubicBezTo>
                  <a:cubicBezTo>
                    <a:pt x="54" y="33"/>
                    <a:pt x="54" y="33"/>
                    <a:pt x="54" y="33"/>
                  </a:cubicBezTo>
                  <a:cubicBezTo>
                    <a:pt x="56" y="34"/>
                    <a:pt x="56" y="34"/>
                    <a:pt x="56" y="34"/>
                  </a:cubicBezTo>
                  <a:cubicBezTo>
                    <a:pt x="57" y="33"/>
                    <a:pt x="57" y="33"/>
                    <a:pt x="57" y="33"/>
                  </a:cubicBezTo>
                  <a:cubicBezTo>
                    <a:pt x="59" y="33"/>
                    <a:pt x="59" y="33"/>
                    <a:pt x="59" y="33"/>
                  </a:cubicBezTo>
                  <a:cubicBezTo>
                    <a:pt x="60" y="33"/>
                    <a:pt x="60" y="33"/>
                    <a:pt x="60" y="33"/>
                  </a:cubicBezTo>
                  <a:cubicBezTo>
                    <a:pt x="61" y="32"/>
                    <a:pt x="61" y="32"/>
                    <a:pt x="61" y="32"/>
                  </a:cubicBezTo>
                  <a:cubicBezTo>
                    <a:pt x="61" y="32"/>
                    <a:pt x="61" y="32"/>
                    <a:pt x="61" y="32"/>
                  </a:cubicBezTo>
                  <a:cubicBezTo>
                    <a:pt x="61" y="32"/>
                    <a:pt x="61" y="32"/>
                    <a:pt x="61" y="32"/>
                  </a:cubicBezTo>
                  <a:cubicBezTo>
                    <a:pt x="61" y="31"/>
                    <a:pt x="61" y="31"/>
                    <a:pt x="61" y="31"/>
                  </a:cubicBezTo>
                  <a:cubicBezTo>
                    <a:pt x="61" y="31"/>
                    <a:pt x="61" y="31"/>
                    <a:pt x="61" y="31"/>
                  </a:cubicBezTo>
                  <a:cubicBezTo>
                    <a:pt x="62" y="31"/>
                    <a:pt x="62" y="31"/>
                    <a:pt x="62" y="31"/>
                  </a:cubicBezTo>
                  <a:cubicBezTo>
                    <a:pt x="61" y="28"/>
                    <a:pt x="61" y="28"/>
                    <a:pt x="61" y="28"/>
                  </a:cubicBezTo>
                  <a:cubicBezTo>
                    <a:pt x="60" y="27"/>
                    <a:pt x="60" y="27"/>
                    <a:pt x="60" y="27"/>
                  </a:cubicBezTo>
                  <a:cubicBezTo>
                    <a:pt x="61" y="27"/>
                    <a:pt x="61" y="27"/>
                    <a:pt x="61" y="27"/>
                  </a:cubicBezTo>
                  <a:cubicBezTo>
                    <a:pt x="61" y="27"/>
                    <a:pt x="61" y="27"/>
                    <a:pt x="61" y="27"/>
                  </a:cubicBezTo>
                  <a:cubicBezTo>
                    <a:pt x="61" y="27"/>
                    <a:pt x="61" y="27"/>
                    <a:pt x="61" y="27"/>
                  </a:cubicBezTo>
                  <a:cubicBezTo>
                    <a:pt x="62" y="22"/>
                    <a:pt x="62" y="22"/>
                    <a:pt x="62" y="22"/>
                  </a:cubicBezTo>
                  <a:cubicBezTo>
                    <a:pt x="62" y="21"/>
                    <a:pt x="62" y="21"/>
                    <a:pt x="62" y="21"/>
                  </a:cubicBezTo>
                  <a:cubicBezTo>
                    <a:pt x="49" y="20"/>
                    <a:pt x="49" y="20"/>
                    <a:pt x="49" y="20"/>
                  </a:cubicBezTo>
                  <a:cubicBezTo>
                    <a:pt x="41" y="18"/>
                    <a:pt x="41" y="18"/>
                    <a:pt x="41" y="18"/>
                  </a:cubicBezTo>
                  <a:cubicBezTo>
                    <a:pt x="34" y="14"/>
                    <a:pt x="34" y="14"/>
                    <a:pt x="34" y="14"/>
                  </a:cubicBezTo>
                  <a:cubicBezTo>
                    <a:pt x="28" y="10"/>
                    <a:pt x="28" y="10"/>
                    <a:pt x="28" y="10"/>
                  </a:cubicBezTo>
                  <a:cubicBezTo>
                    <a:pt x="21" y="6"/>
                    <a:pt x="21" y="6"/>
                    <a:pt x="21" y="6"/>
                  </a:cubicBezTo>
                  <a:cubicBezTo>
                    <a:pt x="14" y="0"/>
                    <a:pt x="14" y="0"/>
                    <a:pt x="14" y="0"/>
                  </a:cubicBezTo>
                  <a:cubicBezTo>
                    <a:pt x="8" y="2"/>
                    <a:pt x="8" y="2"/>
                    <a:pt x="8" y="2"/>
                  </a:cubicBez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5F6FA"/>
                </a:solidFill>
                <a:effectLst/>
                <a:uLnTx/>
                <a:uFillTx/>
                <a:latin typeface="Segoe UI Semibold"/>
                <a:ea typeface="+mn-ea"/>
                <a:cs typeface="+mn-cs"/>
              </a:endParaRPr>
            </a:p>
          </p:txBody>
        </p:sp>
        <p:sp>
          <p:nvSpPr>
            <p:cNvPr id="1233" name="Moldova">
              <a:extLst>
                <a:ext uri="{FF2B5EF4-FFF2-40B4-BE49-F238E27FC236}">
                  <a16:creationId xmlns:a16="http://schemas.microsoft.com/office/drawing/2014/main" id="{CA66EE98-CD30-46B9-AEB5-1490216A74E4}"/>
                </a:ext>
              </a:extLst>
            </p:cNvPr>
            <p:cNvSpPr>
              <a:spLocks/>
            </p:cNvSpPr>
            <p:nvPr/>
          </p:nvSpPr>
          <p:spPr bwMode="auto">
            <a:xfrm>
              <a:off x="6597696" y="2594329"/>
              <a:ext cx="104905" cy="117696"/>
            </a:xfrm>
            <a:custGeom>
              <a:avLst/>
              <a:gdLst>
                <a:gd name="T0" fmla="*/ 48 w 110"/>
                <a:gd name="T1" fmla="*/ 136 h 138"/>
                <a:gd name="T2" fmla="*/ 46 w 110"/>
                <a:gd name="T3" fmla="*/ 131 h 138"/>
                <a:gd name="T4" fmla="*/ 48 w 110"/>
                <a:gd name="T5" fmla="*/ 127 h 138"/>
                <a:gd name="T6" fmla="*/ 47 w 110"/>
                <a:gd name="T7" fmla="*/ 119 h 138"/>
                <a:gd name="T8" fmla="*/ 49 w 110"/>
                <a:gd name="T9" fmla="*/ 98 h 138"/>
                <a:gd name="T10" fmla="*/ 51 w 110"/>
                <a:gd name="T11" fmla="*/ 85 h 138"/>
                <a:gd name="T12" fmla="*/ 45 w 110"/>
                <a:gd name="T13" fmla="*/ 70 h 138"/>
                <a:gd name="T14" fmla="*/ 37 w 110"/>
                <a:gd name="T15" fmla="*/ 61 h 138"/>
                <a:gd name="T16" fmla="*/ 31 w 110"/>
                <a:gd name="T17" fmla="*/ 53 h 138"/>
                <a:gd name="T18" fmla="*/ 26 w 110"/>
                <a:gd name="T19" fmla="*/ 43 h 138"/>
                <a:gd name="T20" fmla="*/ 20 w 110"/>
                <a:gd name="T21" fmla="*/ 33 h 138"/>
                <a:gd name="T22" fmla="*/ 15 w 110"/>
                <a:gd name="T23" fmla="*/ 21 h 138"/>
                <a:gd name="T24" fmla="*/ 9 w 110"/>
                <a:gd name="T25" fmla="*/ 13 h 138"/>
                <a:gd name="T26" fmla="*/ 0 w 110"/>
                <a:gd name="T27" fmla="*/ 11 h 138"/>
                <a:gd name="T28" fmla="*/ 9 w 110"/>
                <a:gd name="T29" fmla="*/ 5 h 138"/>
                <a:gd name="T30" fmla="*/ 23 w 110"/>
                <a:gd name="T31" fmla="*/ 3 h 138"/>
                <a:gd name="T32" fmla="*/ 29 w 110"/>
                <a:gd name="T33" fmla="*/ 0 h 138"/>
                <a:gd name="T34" fmla="*/ 34 w 110"/>
                <a:gd name="T35" fmla="*/ 2 h 138"/>
                <a:gd name="T36" fmla="*/ 42 w 110"/>
                <a:gd name="T37" fmla="*/ 7 h 138"/>
                <a:gd name="T38" fmla="*/ 46 w 110"/>
                <a:gd name="T39" fmla="*/ 11 h 138"/>
                <a:gd name="T40" fmla="*/ 54 w 110"/>
                <a:gd name="T41" fmla="*/ 13 h 138"/>
                <a:gd name="T42" fmla="*/ 55 w 110"/>
                <a:gd name="T43" fmla="*/ 15 h 138"/>
                <a:gd name="T44" fmla="*/ 58 w 110"/>
                <a:gd name="T45" fmla="*/ 19 h 138"/>
                <a:gd name="T46" fmla="*/ 67 w 110"/>
                <a:gd name="T47" fmla="*/ 17 h 138"/>
                <a:gd name="T48" fmla="*/ 74 w 110"/>
                <a:gd name="T49" fmla="*/ 26 h 138"/>
                <a:gd name="T50" fmla="*/ 78 w 110"/>
                <a:gd name="T51" fmla="*/ 24 h 138"/>
                <a:gd name="T52" fmla="*/ 81 w 110"/>
                <a:gd name="T53" fmla="*/ 35 h 138"/>
                <a:gd name="T54" fmla="*/ 78 w 110"/>
                <a:gd name="T55" fmla="*/ 44 h 138"/>
                <a:gd name="T56" fmla="*/ 81 w 110"/>
                <a:gd name="T57" fmla="*/ 48 h 138"/>
                <a:gd name="T58" fmla="*/ 89 w 110"/>
                <a:gd name="T59" fmla="*/ 55 h 138"/>
                <a:gd name="T60" fmla="*/ 92 w 110"/>
                <a:gd name="T61" fmla="*/ 57 h 138"/>
                <a:gd name="T62" fmla="*/ 91 w 110"/>
                <a:gd name="T63" fmla="*/ 65 h 138"/>
                <a:gd name="T64" fmla="*/ 93 w 110"/>
                <a:gd name="T65" fmla="*/ 72 h 138"/>
                <a:gd name="T66" fmla="*/ 103 w 110"/>
                <a:gd name="T67" fmla="*/ 79 h 138"/>
                <a:gd name="T68" fmla="*/ 103 w 110"/>
                <a:gd name="T69" fmla="*/ 90 h 138"/>
                <a:gd name="T70" fmla="*/ 108 w 110"/>
                <a:gd name="T71" fmla="*/ 97 h 138"/>
                <a:gd name="T72" fmla="*/ 98 w 110"/>
                <a:gd name="T73" fmla="*/ 94 h 138"/>
                <a:gd name="T74" fmla="*/ 94 w 110"/>
                <a:gd name="T75" fmla="*/ 96 h 138"/>
                <a:gd name="T76" fmla="*/ 89 w 110"/>
                <a:gd name="T77" fmla="*/ 93 h 138"/>
                <a:gd name="T78" fmla="*/ 85 w 110"/>
                <a:gd name="T79" fmla="*/ 94 h 138"/>
                <a:gd name="T80" fmla="*/ 81 w 110"/>
                <a:gd name="T81" fmla="*/ 97 h 138"/>
                <a:gd name="T82" fmla="*/ 80 w 110"/>
                <a:gd name="T83" fmla="*/ 90 h 138"/>
                <a:gd name="T84" fmla="*/ 73 w 110"/>
                <a:gd name="T85" fmla="*/ 93 h 138"/>
                <a:gd name="T86" fmla="*/ 73 w 110"/>
                <a:gd name="T87" fmla="*/ 101 h 138"/>
                <a:gd name="T88" fmla="*/ 73 w 110"/>
                <a:gd name="T89" fmla="*/ 112 h 138"/>
                <a:gd name="T90" fmla="*/ 66 w 110"/>
                <a:gd name="T91" fmla="*/ 121 h 138"/>
                <a:gd name="T92" fmla="*/ 59 w 110"/>
                <a:gd name="T93" fmla="*/ 129 h 138"/>
                <a:gd name="T94" fmla="*/ 59 w 110"/>
                <a:gd name="T95" fmla="*/ 134 h 138"/>
                <a:gd name="T96" fmla="*/ 53 w 110"/>
                <a:gd name="T97"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38">
                  <a:moveTo>
                    <a:pt x="50" y="138"/>
                  </a:moveTo>
                  <a:lnTo>
                    <a:pt x="50" y="138"/>
                  </a:lnTo>
                  <a:lnTo>
                    <a:pt x="48" y="136"/>
                  </a:lnTo>
                  <a:lnTo>
                    <a:pt x="47" y="133"/>
                  </a:lnTo>
                  <a:lnTo>
                    <a:pt x="46" y="132"/>
                  </a:lnTo>
                  <a:lnTo>
                    <a:pt x="46" y="131"/>
                  </a:lnTo>
                  <a:lnTo>
                    <a:pt x="47" y="130"/>
                  </a:lnTo>
                  <a:lnTo>
                    <a:pt x="48" y="130"/>
                  </a:lnTo>
                  <a:lnTo>
                    <a:pt x="48" y="127"/>
                  </a:lnTo>
                  <a:lnTo>
                    <a:pt x="47" y="123"/>
                  </a:lnTo>
                  <a:lnTo>
                    <a:pt x="47" y="122"/>
                  </a:lnTo>
                  <a:lnTo>
                    <a:pt x="47" y="119"/>
                  </a:lnTo>
                  <a:lnTo>
                    <a:pt x="46" y="115"/>
                  </a:lnTo>
                  <a:lnTo>
                    <a:pt x="47" y="108"/>
                  </a:lnTo>
                  <a:lnTo>
                    <a:pt x="49" y="98"/>
                  </a:lnTo>
                  <a:lnTo>
                    <a:pt x="51" y="94"/>
                  </a:lnTo>
                  <a:lnTo>
                    <a:pt x="50" y="91"/>
                  </a:lnTo>
                  <a:lnTo>
                    <a:pt x="51" y="85"/>
                  </a:lnTo>
                  <a:lnTo>
                    <a:pt x="50" y="82"/>
                  </a:lnTo>
                  <a:lnTo>
                    <a:pt x="48" y="78"/>
                  </a:lnTo>
                  <a:lnTo>
                    <a:pt x="45" y="70"/>
                  </a:lnTo>
                  <a:lnTo>
                    <a:pt x="42" y="67"/>
                  </a:lnTo>
                  <a:lnTo>
                    <a:pt x="39" y="63"/>
                  </a:lnTo>
                  <a:lnTo>
                    <a:pt x="37" y="61"/>
                  </a:lnTo>
                  <a:lnTo>
                    <a:pt x="36" y="58"/>
                  </a:lnTo>
                  <a:lnTo>
                    <a:pt x="34" y="56"/>
                  </a:lnTo>
                  <a:lnTo>
                    <a:pt x="31" y="53"/>
                  </a:lnTo>
                  <a:lnTo>
                    <a:pt x="28" y="47"/>
                  </a:lnTo>
                  <a:lnTo>
                    <a:pt x="27" y="44"/>
                  </a:lnTo>
                  <a:lnTo>
                    <a:pt x="26" y="43"/>
                  </a:lnTo>
                  <a:lnTo>
                    <a:pt x="23" y="39"/>
                  </a:lnTo>
                  <a:lnTo>
                    <a:pt x="21" y="36"/>
                  </a:lnTo>
                  <a:lnTo>
                    <a:pt x="20" y="33"/>
                  </a:lnTo>
                  <a:lnTo>
                    <a:pt x="19" y="30"/>
                  </a:lnTo>
                  <a:lnTo>
                    <a:pt x="17" y="25"/>
                  </a:lnTo>
                  <a:lnTo>
                    <a:pt x="15" y="21"/>
                  </a:lnTo>
                  <a:lnTo>
                    <a:pt x="12" y="18"/>
                  </a:lnTo>
                  <a:lnTo>
                    <a:pt x="11" y="15"/>
                  </a:lnTo>
                  <a:lnTo>
                    <a:pt x="9" y="13"/>
                  </a:lnTo>
                  <a:lnTo>
                    <a:pt x="5" y="11"/>
                  </a:lnTo>
                  <a:lnTo>
                    <a:pt x="3" y="10"/>
                  </a:lnTo>
                  <a:lnTo>
                    <a:pt x="0" y="11"/>
                  </a:lnTo>
                  <a:lnTo>
                    <a:pt x="1" y="9"/>
                  </a:lnTo>
                  <a:lnTo>
                    <a:pt x="7" y="5"/>
                  </a:lnTo>
                  <a:lnTo>
                    <a:pt x="9" y="5"/>
                  </a:lnTo>
                  <a:lnTo>
                    <a:pt x="12" y="6"/>
                  </a:lnTo>
                  <a:lnTo>
                    <a:pt x="19" y="5"/>
                  </a:lnTo>
                  <a:lnTo>
                    <a:pt x="23" y="3"/>
                  </a:lnTo>
                  <a:lnTo>
                    <a:pt x="25" y="3"/>
                  </a:lnTo>
                  <a:lnTo>
                    <a:pt x="26" y="2"/>
                  </a:lnTo>
                  <a:lnTo>
                    <a:pt x="29" y="0"/>
                  </a:lnTo>
                  <a:lnTo>
                    <a:pt x="30" y="1"/>
                  </a:lnTo>
                  <a:lnTo>
                    <a:pt x="30" y="1"/>
                  </a:lnTo>
                  <a:lnTo>
                    <a:pt x="34" y="2"/>
                  </a:lnTo>
                  <a:lnTo>
                    <a:pt x="38" y="3"/>
                  </a:lnTo>
                  <a:lnTo>
                    <a:pt x="40" y="6"/>
                  </a:lnTo>
                  <a:lnTo>
                    <a:pt x="42" y="7"/>
                  </a:lnTo>
                  <a:lnTo>
                    <a:pt x="44" y="8"/>
                  </a:lnTo>
                  <a:lnTo>
                    <a:pt x="46" y="9"/>
                  </a:lnTo>
                  <a:lnTo>
                    <a:pt x="46" y="11"/>
                  </a:lnTo>
                  <a:lnTo>
                    <a:pt x="48" y="12"/>
                  </a:lnTo>
                  <a:lnTo>
                    <a:pt x="52" y="12"/>
                  </a:lnTo>
                  <a:lnTo>
                    <a:pt x="54" y="13"/>
                  </a:lnTo>
                  <a:lnTo>
                    <a:pt x="53" y="15"/>
                  </a:lnTo>
                  <a:lnTo>
                    <a:pt x="54" y="16"/>
                  </a:lnTo>
                  <a:lnTo>
                    <a:pt x="55" y="15"/>
                  </a:lnTo>
                  <a:lnTo>
                    <a:pt x="56" y="16"/>
                  </a:lnTo>
                  <a:lnTo>
                    <a:pt x="57" y="18"/>
                  </a:lnTo>
                  <a:lnTo>
                    <a:pt x="58" y="19"/>
                  </a:lnTo>
                  <a:lnTo>
                    <a:pt x="60" y="16"/>
                  </a:lnTo>
                  <a:lnTo>
                    <a:pt x="62" y="16"/>
                  </a:lnTo>
                  <a:lnTo>
                    <a:pt x="67" y="17"/>
                  </a:lnTo>
                  <a:lnTo>
                    <a:pt x="70" y="23"/>
                  </a:lnTo>
                  <a:lnTo>
                    <a:pt x="72" y="25"/>
                  </a:lnTo>
                  <a:lnTo>
                    <a:pt x="74" y="26"/>
                  </a:lnTo>
                  <a:lnTo>
                    <a:pt x="76" y="25"/>
                  </a:lnTo>
                  <a:lnTo>
                    <a:pt x="77" y="24"/>
                  </a:lnTo>
                  <a:lnTo>
                    <a:pt x="78" y="24"/>
                  </a:lnTo>
                  <a:lnTo>
                    <a:pt x="81" y="28"/>
                  </a:lnTo>
                  <a:lnTo>
                    <a:pt x="81" y="33"/>
                  </a:lnTo>
                  <a:lnTo>
                    <a:pt x="81" y="35"/>
                  </a:lnTo>
                  <a:lnTo>
                    <a:pt x="80" y="39"/>
                  </a:lnTo>
                  <a:lnTo>
                    <a:pt x="79" y="42"/>
                  </a:lnTo>
                  <a:lnTo>
                    <a:pt x="78" y="44"/>
                  </a:lnTo>
                  <a:lnTo>
                    <a:pt x="79" y="46"/>
                  </a:lnTo>
                  <a:lnTo>
                    <a:pt x="79" y="48"/>
                  </a:lnTo>
                  <a:lnTo>
                    <a:pt x="81" y="48"/>
                  </a:lnTo>
                  <a:lnTo>
                    <a:pt x="85" y="52"/>
                  </a:lnTo>
                  <a:lnTo>
                    <a:pt x="86" y="54"/>
                  </a:lnTo>
                  <a:lnTo>
                    <a:pt x="89" y="55"/>
                  </a:lnTo>
                  <a:lnTo>
                    <a:pt x="90" y="55"/>
                  </a:lnTo>
                  <a:lnTo>
                    <a:pt x="91" y="56"/>
                  </a:lnTo>
                  <a:lnTo>
                    <a:pt x="92" y="57"/>
                  </a:lnTo>
                  <a:lnTo>
                    <a:pt x="91" y="60"/>
                  </a:lnTo>
                  <a:lnTo>
                    <a:pt x="90" y="63"/>
                  </a:lnTo>
                  <a:lnTo>
                    <a:pt x="91" y="65"/>
                  </a:lnTo>
                  <a:lnTo>
                    <a:pt x="92" y="67"/>
                  </a:lnTo>
                  <a:lnTo>
                    <a:pt x="92" y="70"/>
                  </a:lnTo>
                  <a:lnTo>
                    <a:pt x="93" y="72"/>
                  </a:lnTo>
                  <a:lnTo>
                    <a:pt x="97" y="74"/>
                  </a:lnTo>
                  <a:lnTo>
                    <a:pt x="102" y="77"/>
                  </a:lnTo>
                  <a:lnTo>
                    <a:pt x="103" y="79"/>
                  </a:lnTo>
                  <a:lnTo>
                    <a:pt x="104" y="81"/>
                  </a:lnTo>
                  <a:lnTo>
                    <a:pt x="104" y="86"/>
                  </a:lnTo>
                  <a:lnTo>
                    <a:pt x="103" y="90"/>
                  </a:lnTo>
                  <a:lnTo>
                    <a:pt x="110" y="95"/>
                  </a:lnTo>
                  <a:lnTo>
                    <a:pt x="109" y="96"/>
                  </a:lnTo>
                  <a:lnTo>
                    <a:pt x="108" y="97"/>
                  </a:lnTo>
                  <a:lnTo>
                    <a:pt x="102" y="98"/>
                  </a:lnTo>
                  <a:lnTo>
                    <a:pt x="101" y="98"/>
                  </a:lnTo>
                  <a:lnTo>
                    <a:pt x="98" y="94"/>
                  </a:lnTo>
                  <a:lnTo>
                    <a:pt x="96" y="94"/>
                  </a:lnTo>
                  <a:lnTo>
                    <a:pt x="95" y="95"/>
                  </a:lnTo>
                  <a:lnTo>
                    <a:pt x="94" y="96"/>
                  </a:lnTo>
                  <a:lnTo>
                    <a:pt x="92" y="96"/>
                  </a:lnTo>
                  <a:lnTo>
                    <a:pt x="90" y="94"/>
                  </a:lnTo>
                  <a:lnTo>
                    <a:pt x="89" y="93"/>
                  </a:lnTo>
                  <a:lnTo>
                    <a:pt x="88" y="93"/>
                  </a:lnTo>
                  <a:lnTo>
                    <a:pt x="87" y="94"/>
                  </a:lnTo>
                  <a:lnTo>
                    <a:pt x="85" y="94"/>
                  </a:lnTo>
                  <a:lnTo>
                    <a:pt x="84" y="93"/>
                  </a:lnTo>
                  <a:lnTo>
                    <a:pt x="82" y="96"/>
                  </a:lnTo>
                  <a:lnTo>
                    <a:pt x="81" y="97"/>
                  </a:lnTo>
                  <a:lnTo>
                    <a:pt x="81" y="97"/>
                  </a:lnTo>
                  <a:lnTo>
                    <a:pt x="81" y="91"/>
                  </a:lnTo>
                  <a:lnTo>
                    <a:pt x="80" y="90"/>
                  </a:lnTo>
                  <a:lnTo>
                    <a:pt x="79" y="90"/>
                  </a:lnTo>
                  <a:lnTo>
                    <a:pt x="76" y="92"/>
                  </a:lnTo>
                  <a:lnTo>
                    <a:pt x="73" y="93"/>
                  </a:lnTo>
                  <a:lnTo>
                    <a:pt x="72" y="95"/>
                  </a:lnTo>
                  <a:lnTo>
                    <a:pt x="72" y="98"/>
                  </a:lnTo>
                  <a:lnTo>
                    <a:pt x="73" y="101"/>
                  </a:lnTo>
                  <a:lnTo>
                    <a:pt x="75" y="106"/>
                  </a:lnTo>
                  <a:lnTo>
                    <a:pt x="74" y="108"/>
                  </a:lnTo>
                  <a:lnTo>
                    <a:pt x="73" y="112"/>
                  </a:lnTo>
                  <a:lnTo>
                    <a:pt x="70" y="115"/>
                  </a:lnTo>
                  <a:lnTo>
                    <a:pt x="66" y="117"/>
                  </a:lnTo>
                  <a:lnTo>
                    <a:pt x="66" y="121"/>
                  </a:lnTo>
                  <a:lnTo>
                    <a:pt x="64" y="123"/>
                  </a:lnTo>
                  <a:lnTo>
                    <a:pt x="61" y="126"/>
                  </a:lnTo>
                  <a:lnTo>
                    <a:pt x="59" y="129"/>
                  </a:lnTo>
                  <a:lnTo>
                    <a:pt x="59" y="131"/>
                  </a:lnTo>
                  <a:lnTo>
                    <a:pt x="59" y="133"/>
                  </a:lnTo>
                  <a:lnTo>
                    <a:pt x="59" y="134"/>
                  </a:lnTo>
                  <a:lnTo>
                    <a:pt x="59" y="135"/>
                  </a:lnTo>
                  <a:lnTo>
                    <a:pt x="58" y="136"/>
                  </a:lnTo>
                  <a:lnTo>
                    <a:pt x="53" y="136"/>
                  </a:lnTo>
                  <a:lnTo>
                    <a:pt x="51" y="13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grpSp>
      <p:sp>
        <p:nvSpPr>
          <p:cNvPr id="1234" name="Montenegro">
            <a:extLst>
              <a:ext uri="{FF2B5EF4-FFF2-40B4-BE49-F238E27FC236}">
                <a16:creationId xmlns:a16="http://schemas.microsoft.com/office/drawing/2014/main" id="{997F3482-24B6-478C-90EE-77B4536CF810}"/>
              </a:ext>
            </a:extLst>
          </p:cNvPr>
          <p:cNvSpPr>
            <a:spLocks/>
          </p:cNvSpPr>
          <p:nvPr/>
        </p:nvSpPr>
        <p:spPr bwMode="auto">
          <a:xfrm>
            <a:off x="6352175" y="2782643"/>
            <a:ext cx="58032" cy="58849"/>
          </a:xfrm>
          <a:custGeom>
            <a:avLst/>
            <a:gdLst>
              <a:gd name="T0" fmla="*/ 24 w 60"/>
              <a:gd name="T1" fmla="*/ 1 h 71"/>
              <a:gd name="T2" fmla="*/ 24 w 60"/>
              <a:gd name="T3" fmla="*/ 3 h 71"/>
              <a:gd name="T4" fmla="*/ 27 w 60"/>
              <a:gd name="T5" fmla="*/ 6 h 71"/>
              <a:gd name="T6" fmla="*/ 35 w 60"/>
              <a:gd name="T7" fmla="*/ 15 h 71"/>
              <a:gd name="T8" fmla="*/ 39 w 60"/>
              <a:gd name="T9" fmla="*/ 17 h 71"/>
              <a:gd name="T10" fmla="*/ 44 w 60"/>
              <a:gd name="T11" fmla="*/ 20 h 71"/>
              <a:gd name="T12" fmla="*/ 54 w 60"/>
              <a:gd name="T13" fmla="*/ 25 h 71"/>
              <a:gd name="T14" fmla="*/ 59 w 60"/>
              <a:gd name="T15" fmla="*/ 28 h 71"/>
              <a:gd name="T16" fmla="*/ 60 w 60"/>
              <a:gd name="T17" fmla="*/ 31 h 71"/>
              <a:gd name="T18" fmla="*/ 55 w 60"/>
              <a:gd name="T19" fmla="*/ 34 h 71"/>
              <a:gd name="T20" fmla="*/ 50 w 60"/>
              <a:gd name="T21" fmla="*/ 34 h 71"/>
              <a:gd name="T22" fmla="*/ 51 w 60"/>
              <a:gd name="T23" fmla="*/ 37 h 71"/>
              <a:gd name="T24" fmla="*/ 51 w 60"/>
              <a:gd name="T25" fmla="*/ 42 h 71"/>
              <a:gd name="T26" fmla="*/ 50 w 60"/>
              <a:gd name="T27" fmla="*/ 43 h 71"/>
              <a:gd name="T28" fmla="*/ 44 w 60"/>
              <a:gd name="T29" fmla="*/ 45 h 71"/>
              <a:gd name="T30" fmla="*/ 41 w 60"/>
              <a:gd name="T31" fmla="*/ 45 h 71"/>
              <a:gd name="T32" fmla="*/ 41 w 60"/>
              <a:gd name="T33" fmla="*/ 40 h 71"/>
              <a:gd name="T34" fmla="*/ 40 w 60"/>
              <a:gd name="T35" fmla="*/ 39 h 71"/>
              <a:gd name="T36" fmla="*/ 36 w 60"/>
              <a:gd name="T37" fmla="*/ 42 h 71"/>
              <a:gd name="T38" fmla="*/ 32 w 60"/>
              <a:gd name="T39" fmla="*/ 48 h 71"/>
              <a:gd name="T40" fmla="*/ 28 w 60"/>
              <a:gd name="T41" fmla="*/ 55 h 71"/>
              <a:gd name="T42" fmla="*/ 28 w 60"/>
              <a:gd name="T43" fmla="*/ 60 h 71"/>
              <a:gd name="T44" fmla="*/ 29 w 60"/>
              <a:gd name="T45" fmla="*/ 65 h 71"/>
              <a:gd name="T46" fmla="*/ 28 w 60"/>
              <a:gd name="T47" fmla="*/ 69 h 71"/>
              <a:gd name="T48" fmla="*/ 23 w 60"/>
              <a:gd name="T49" fmla="*/ 68 h 71"/>
              <a:gd name="T50" fmla="*/ 14 w 60"/>
              <a:gd name="T51" fmla="*/ 55 h 71"/>
              <a:gd name="T52" fmla="*/ 6 w 60"/>
              <a:gd name="T53" fmla="*/ 49 h 71"/>
              <a:gd name="T54" fmla="*/ 7 w 60"/>
              <a:gd name="T55" fmla="*/ 47 h 71"/>
              <a:gd name="T56" fmla="*/ 4 w 60"/>
              <a:gd name="T57" fmla="*/ 48 h 71"/>
              <a:gd name="T58" fmla="*/ 1 w 60"/>
              <a:gd name="T59" fmla="*/ 46 h 71"/>
              <a:gd name="T60" fmla="*/ 0 w 60"/>
              <a:gd name="T61" fmla="*/ 42 h 71"/>
              <a:gd name="T62" fmla="*/ 1 w 60"/>
              <a:gd name="T63" fmla="*/ 41 h 71"/>
              <a:gd name="T64" fmla="*/ 3 w 60"/>
              <a:gd name="T65" fmla="*/ 39 h 71"/>
              <a:gd name="T66" fmla="*/ 1 w 60"/>
              <a:gd name="T67" fmla="*/ 33 h 71"/>
              <a:gd name="T68" fmla="*/ 0 w 60"/>
              <a:gd name="T69" fmla="*/ 25 h 71"/>
              <a:gd name="T70" fmla="*/ 2 w 60"/>
              <a:gd name="T71" fmla="*/ 23 h 71"/>
              <a:gd name="T72" fmla="*/ 6 w 60"/>
              <a:gd name="T73" fmla="*/ 18 h 71"/>
              <a:gd name="T74" fmla="*/ 7 w 60"/>
              <a:gd name="T75" fmla="*/ 15 h 71"/>
              <a:gd name="T76" fmla="*/ 10 w 60"/>
              <a:gd name="T77" fmla="*/ 12 h 71"/>
              <a:gd name="T78" fmla="*/ 14 w 60"/>
              <a:gd name="T79" fmla="*/ 9 h 71"/>
              <a:gd name="T80" fmla="*/ 17 w 60"/>
              <a:gd name="T81" fmla="*/ 11 h 71"/>
              <a:gd name="T82" fmla="*/ 19 w 60"/>
              <a:gd name="T83" fmla="*/ 8 h 71"/>
              <a:gd name="T84" fmla="*/ 16 w 60"/>
              <a:gd name="T85" fmla="*/ 2 h 71"/>
              <a:gd name="T86" fmla="*/ 17 w 60"/>
              <a:gd name="T87" fmla="*/ 0 h 71"/>
              <a:gd name="T88" fmla="*/ 20 w 60"/>
              <a:gd name="T89" fmla="*/ 2 h 71"/>
              <a:gd name="T90" fmla="*/ 23 w 60"/>
              <a:gd name="T91"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71">
                <a:moveTo>
                  <a:pt x="24" y="1"/>
                </a:moveTo>
                <a:lnTo>
                  <a:pt x="24" y="1"/>
                </a:lnTo>
                <a:lnTo>
                  <a:pt x="24" y="1"/>
                </a:lnTo>
                <a:lnTo>
                  <a:pt x="24" y="3"/>
                </a:lnTo>
                <a:lnTo>
                  <a:pt x="24" y="4"/>
                </a:lnTo>
                <a:lnTo>
                  <a:pt x="27" y="6"/>
                </a:lnTo>
                <a:lnTo>
                  <a:pt x="31" y="9"/>
                </a:lnTo>
                <a:lnTo>
                  <a:pt x="35" y="15"/>
                </a:lnTo>
                <a:lnTo>
                  <a:pt x="37" y="16"/>
                </a:lnTo>
                <a:lnTo>
                  <a:pt x="39" y="17"/>
                </a:lnTo>
                <a:lnTo>
                  <a:pt x="42" y="19"/>
                </a:lnTo>
                <a:lnTo>
                  <a:pt x="44" y="20"/>
                </a:lnTo>
                <a:lnTo>
                  <a:pt x="47" y="20"/>
                </a:lnTo>
                <a:lnTo>
                  <a:pt x="54" y="25"/>
                </a:lnTo>
                <a:lnTo>
                  <a:pt x="57" y="26"/>
                </a:lnTo>
                <a:lnTo>
                  <a:pt x="59" y="28"/>
                </a:lnTo>
                <a:lnTo>
                  <a:pt x="60" y="30"/>
                </a:lnTo>
                <a:lnTo>
                  <a:pt x="60" y="31"/>
                </a:lnTo>
                <a:lnTo>
                  <a:pt x="56" y="32"/>
                </a:lnTo>
                <a:lnTo>
                  <a:pt x="55" y="34"/>
                </a:lnTo>
                <a:lnTo>
                  <a:pt x="53" y="34"/>
                </a:lnTo>
                <a:lnTo>
                  <a:pt x="50" y="34"/>
                </a:lnTo>
                <a:lnTo>
                  <a:pt x="50" y="35"/>
                </a:lnTo>
                <a:lnTo>
                  <a:pt x="51" y="37"/>
                </a:lnTo>
                <a:lnTo>
                  <a:pt x="52" y="39"/>
                </a:lnTo>
                <a:lnTo>
                  <a:pt x="51" y="42"/>
                </a:lnTo>
                <a:lnTo>
                  <a:pt x="51" y="43"/>
                </a:lnTo>
                <a:lnTo>
                  <a:pt x="50" y="43"/>
                </a:lnTo>
                <a:lnTo>
                  <a:pt x="47" y="45"/>
                </a:lnTo>
                <a:lnTo>
                  <a:pt x="44" y="45"/>
                </a:lnTo>
                <a:lnTo>
                  <a:pt x="42" y="46"/>
                </a:lnTo>
                <a:lnTo>
                  <a:pt x="41" y="45"/>
                </a:lnTo>
                <a:lnTo>
                  <a:pt x="41" y="44"/>
                </a:lnTo>
                <a:lnTo>
                  <a:pt x="41" y="40"/>
                </a:lnTo>
                <a:lnTo>
                  <a:pt x="40" y="39"/>
                </a:lnTo>
                <a:lnTo>
                  <a:pt x="40" y="39"/>
                </a:lnTo>
                <a:lnTo>
                  <a:pt x="38" y="39"/>
                </a:lnTo>
                <a:lnTo>
                  <a:pt x="36" y="42"/>
                </a:lnTo>
                <a:lnTo>
                  <a:pt x="35" y="45"/>
                </a:lnTo>
                <a:lnTo>
                  <a:pt x="32" y="48"/>
                </a:lnTo>
                <a:lnTo>
                  <a:pt x="30" y="51"/>
                </a:lnTo>
                <a:lnTo>
                  <a:pt x="28" y="55"/>
                </a:lnTo>
                <a:lnTo>
                  <a:pt x="26" y="59"/>
                </a:lnTo>
                <a:lnTo>
                  <a:pt x="28" y="60"/>
                </a:lnTo>
                <a:lnTo>
                  <a:pt x="29" y="63"/>
                </a:lnTo>
                <a:lnTo>
                  <a:pt x="29" y="65"/>
                </a:lnTo>
                <a:lnTo>
                  <a:pt x="29" y="66"/>
                </a:lnTo>
                <a:lnTo>
                  <a:pt x="28" y="69"/>
                </a:lnTo>
                <a:lnTo>
                  <a:pt x="28" y="71"/>
                </a:lnTo>
                <a:lnTo>
                  <a:pt x="23" y="68"/>
                </a:lnTo>
                <a:lnTo>
                  <a:pt x="21" y="63"/>
                </a:lnTo>
                <a:lnTo>
                  <a:pt x="14" y="55"/>
                </a:lnTo>
                <a:lnTo>
                  <a:pt x="6" y="50"/>
                </a:lnTo>
                <a:lnTo>
                  <a:pt x="6" y="49"/>
                </a:lnTo>
                <a:lnTo>
                  <a:pt x="6" y="48"/>
                </a:lnTo>
                <a:lnTo>
                  <a:pt x="7" y="47"/>
                </a:lnTo>
                <a:lnTo>
                  <a:pt x="5" y="47"/>
                </a:lnTo>
                <a:lnTo>
                  <a:pt x="4" y="48"/>
                </a:lnTo>
                <a:lnTo>
                  <a:pt x="3" y="48"/>
                </a:lnTo>
                <a:lnTo>
                  <a:pt x="1" y="46"/>
                </a:lnTo>
                <a:lnTo>
                  <a:pt x="0" y="44"/>
                </a:lnTo>
                <a:lnTo>
                  <a:pt x="0" y="42"/>
                </a:lnTo>
                <a:lnTo>
                  <a:pt x="1" y="42"/>
                </a:lnTo>
                <a:lnTo>
                  <a:pt x="1" y="41"/>
                </a:lnTo>
                <a:lnTo>
                  <a:pt x="3" y="40"/>
                </a:lnTo>
                <a:lnTo>
                  <a:pt x="3" y="39"/>
                </a:lnTo>
                <a:lnTo>
                  <a:pt x="3" y="37"/>
                </a:lnTo>
                <a:lnTo>
                  <a:pt x="1" y="33"/>
                </a:lnTo>
                <a:lnTo>
                  <a:pt x="1" y="30"/>
                </a:lnTo>
                <a:lnTo>
                  <a:pt x="0" y="25"/>
                </a:lnTo>
                <a:lnTo>
                  <a:pt x="1" y="24"/>
                </a:lnTo>
                <a:lnTo>
                  <a:pt x="2" y="23"/>
                </a:lnTo>
                <a:lnTo>
                  <a:pt x="6" y="22"/>
                </a:lnTo>
                <a:lnTo>
                  <a:pt x="6" y="18"/>
                </a:lnTo>
                <a:lnTo>
                  <a:pt x="6" y="17"/>
                </a:lnTo>
                <a:lnTo>
                  <a:pt x="7" y="15"/>
                </a:lnTo>
                <a:lnTo>
                  <a:pt x="7" y="14"/>
                </a:lnTo>
                <a:lnTo>
                  <a:pt x="10" y="12"/>
                </a:lnTo>
                <a:lnTo>
                  <a:pt x="13" y="9"/>
                </a:lnTo>
                <a:lnTo>
                  <a:pt x="14" y="9"/>
                </a:lnTo>
                <a:lnTo>
                  <a:pt x="16" y="9"/>
                </a:lnTo>
                <a:lnTo>
                  <a:pt x="17" y="11"/>
                </a:lnTo>
                <a:lnTo>
                  <a:pt x="18" y="11"/>
                </a:lnTo>
                <a:lnTo>
                  <a:pt x="19" y="8"/>
                </a:lnTo>
                <a:lnTo>
                  <a:pt x="17" y="5"/>
                </a:lnTo>
                <a:lnTo>
                  <a:pt x="16" y="2"/>
                </a:lnTo>
                <a:lnTo>
                  <a:pt x="16" y="1"/>
                </a:lnTo>
                <a:lnTo>
                  <a:pt x="17" y="0"/>
                </a:lnTo>
                <a:lnTo>
                  <a:pt x="19" y="1"/>
                </a:lnTo>
                <a:lnTo>
                  <a:pt x="20" y="2"/>
                </a:lnTo>
                <a:lnTo>
                  <a:pt x="21" y="1"/>
                </a:lnTo>
                <a:lnTo>
                  <a:pt x="23" y="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35" name="Macedonia">
            <a:extLst>
              <a:ext uri="{FF2B5EF4-FFF2-40B4-BE49-F238E27FC236}">
                <a16:creationId xmlns:a16="http://schemas.microsoft.com/office/drawing/2014/main" id="{018E533A-1866-49FC-8840-019EB22C151B}"/>
              </a:ext>
            </a:extLst>
          </p:cNvPr>
          <p:cNvSpPr>
            <a:spLocks/>
          </p:cNvSpPr>
          <p:nvPr/>
        </p:nvSpPr>
        <p:spPr bwMode="auto">
          <a:xfrm>
            <a:off x="6412440" y="2825797"/>
            <a:ext cx="78121" cy="51002"/>
          </a:xfrm>
          <a:custGeom>
            <a:avLst/>
            <a:gdLst>
              <a:gd name="T0" fmla="*/ 59 w 80"/>
              <a:gd name="T1" fmla="*/ 2 h 62"/>
              <a:gd name="T2" fmla="*/ 66 w 80"/>
              <a:gd name="T3" fmla="*/ 10 h 62"/>
              <a:gd name="T4" fmla="*/ 73 w 80"/>
              <a:gd name="T5" fmla="*/ 14 h 62"/>
              <a:gd name="T6" fmla="*/ 77 w 80"/>
              <a:gd name="T7" fmla="*/ 22 h 62"/>
              <a:gd name="T8" fmla="*/ 79 w 80"/>
              <a:gd name="T9" fmla="*/ 25 h 62"/>
              <a:gd name="T10" fmla="*/ 80 w 80"/>
              <a:gd name="T11" fmla="*/ 27 h 62"/>
              <a:gd name="T12" fmla="*/ 77 w 80"/>
              <a:gd name="T13" fmla="*/ 42 h 62"/>
              <a:gd name="T14" fmla="*/ 75 w 80"/>
              <a:gd name="T15" fmla="*/ 42 h 62"/>
              <a:gd name="T16" fmla="*/ 72 w 80"/>
              <a:gd name="T17" fmla="*/ 43 h 62"/>
              <a:gd name="T18" fmla="*/ 67 w 80"/>
              <a:gd name="T19" fmla="*/ 51 h 62"/>
              <a:gd name="T20" fmla="*/ 61 w 80"/>
              <a:gd name="T21" fmla="*/ 51 h 62"/>
              <a:gd name="T22" fmla="*/ 54 w 80"/>
              <a:gd name="T23" fmla="*/ 50 h 62"/>
              <a:gd name="T24" fmla="*/ 48 w 80"/>
              <a:gd name="T25" fmla="*/ 51 h 62"/>
              <a:gd name="T26" fmla="*/ 41 w 80"/>
              <a:gd name="T27" fmla="*/ 58 h 62"/>
              <a:gd name="T28" fmla="*/ 35 w 80"/>
              <a:gd name="T29" fmla="*/ 62 h 62"/>
              <a:gd name="T30" fmla="*/ 30 w 80"/>
              <a:gd name="T31" fmla="*/ 60 h 62"/>
              <a:gd name="T32" fmla="*/ 22 w 80"/>
              <a:gd name="T33" fmla="*/ 62 h 62"/>
              <a:gd name="T34" fmla="*/ 16 w 80"/>
              <a:gd name="T35" fmla="*/ 62 h 62"/>
              <a:gd name="T36" fmla="*/ 15 w 80"/>
              <a:gd name="T37" fmla="*/ 60 h 62"/>
              <a:gd name="T38" fmla="*/ 9 w 80"/>
              <a:gd name="T39" fmla="*/ 60 h 62"/>
              <a:gd name="T40" fmla="*/ 6 w 80"/>
              <a:gd name="T41" fmla="*/ 54 h 62"/>
              <a:gd name="T42" fmla="*/ 3 w 80"/>
              <a:gd name="T43" fmla="*/ 51 h 62"/>
              <a:gd name="T44" fmla="*/ 1 w 80"/>
              <a:gd name="T45" fmla="*/ 42 h 62"/>
              <a:gd name="T46" fmla="*/ 0 w 80"/>
              <a:gd name="T47" fmla="*/ 35 h 62"/>
              <a:gd name="T48" fmla="*/ 2 w 80"/>
              <a:gd name="T49" fmla="*/ 32 h 62"/>
              <a:gd name="T50" fmla="*/ 2 w 80"/>
              <a:gd name="T51" fmla="*/ 27 h 62"/>
              <a:gd name="T52" fmla="*/ 3 w 80"/>
              <a:gd name="T53" fmla="*/ 20 h 62"/>
              <a:gd name="T54" fmla="*/ 7 w 80"/>
              <a:gd name="T55" fmla="*/ 21 h 62"/>
              <a:gd name="T56" fmla="*/ 9 w 80"/>
              <a:gd name="T57" fmla="*/ 19 h 62"/>
              <a:gd name="T58" fmla="*/ 10 w 80"/>
              <a:gd name="T59" fmla="*/ 12 h 62"/>
              <a:gd name="T60" fmla="*/ 21 w 80"/>
              <a:gd name="T61" fmla="*/ 7 h 62"/>
              <a:gd name="T62" fmla="*/ 25 w 80"/>
              <a:gd name="T63" fmla="*/ 11 h 62"/>
              <a:gd name="T64" fmla="*/ 26 w 80"/>
              <a:gd name="T65" fmla="*/ 9 h 62"/>
              <a:gd name="T66" fmla="*/ 29 w 80"/>
              <a:gd name="T67" fmla="*/ 6 h 62"/>
              <a:gd name="T68" fmla="*/ 35 w 80"/>
              <a:gd name="T69" fmla="*/ 4 h 62"/>
              <a:gd name="T70" fmla="*/ 40 w 80"/>
              <a:gd name="T71" fmla="*/ 4 h 62"/>
              <a:gd name="T72" fmla="*/ 44 w 80"/>
              <a:gd name="T73" fmla="*/ 2 h 62"/>
              <a:gd name="T74" fmla="*/ 47 w 80"/>
              <a:gd name="T75" fmla="*/ 1 h 62"/>
              <a:gd name="T76" fmla="*/ 53 w 80"/>
              <a:gd name="T77" fmla="*/ 1 h 62"/>
              <a:gd name="T78" fmla="*/ 57 w 80"/>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2">
                <a:moveTo>
                  <a:pt x="59" y="2"/>
                </a:moveTo>
                <a:lnTo>
                  <a:pt x="59" y="2"/>
                </a:lnTo>
                <a:lnTo>
                  <a:pt x="64" y="8"/>
                </a:lnTo>
                <a:lnTo>
                  <a:pt x="66" y="10"/>
                </a:lnTo>
                <a:lnTo>
                  <a:pt x="69" y="12"/>
                </a:lnTo>
                <a:lnTo>
                  <a:pt x="73" y="14"/>
                </a:lnTo>
                <a:lnTo>
                  <a:pt x="74" y="15"/>
                </a:lnTo>
                <a:lnTo>
                  <a:pt x="77" y="22"/>
                </a:lnTo>
                <a:lnTo>
                  <a:pt x="78" y="24"/>
                </a:lnTo>
                <a:lnTo>
                  <a:pt x="79" y="25"/>
                </a:lnTo>
                <a:lnTo>
                  <a:pt x="79" y="26"/>
                </a:lnTo>
                <a:lnTo>
                  <a:pt x="80" y="27"/>
                </a:lnTo>
                <a:lnTo>
                  <a:pt x="78" y="31"/>
                </a:lnTo>
                <a:lnTo>
                  <a:pt x="77" y="42"/>
                </a:lnTo>
                <a:lnTo>
                  <a:pt x="77" y="42"/>
                </a:lnTo>
                <a:lnTo>
                  <a:pt x="75" y="42"/>
                </a:lnTo>
                <a:lnTo>
                  <a:pt x="73" y="43"/>
                </a:lnTo>
                <a:lnTo>
                  <a:pt x="72" y="43"/>
                </a:lnTo>
                <a:lnTo>
                  <a:pt x="71" y="49"/>
                </a:lnTo>
                <a:lnTo>
                  <a:pt x="67" y="51"/>
                </a:lnTo>
                <a:lnTo>
                  <a:pt x="64" y="51"/>
                </a:lnTo>
                <a:lnTo>
                  <a:pt x="61" y="51"/>
                </a:lnTo>
                <a:lnTo>
                  <a:pt x="56" y="50"/>
                </a:lnTo>
                <a:lnTo>
                  <a:pt x="54" y="50"/>
                </a:lnTo>
                <a:lnTo>
                  <a:pt x="52" y="50"/>
                </a:lnTo>
                <a:lnTo>
                  <a:pt x="48" y="51"/>
                </a:lnTo>
                <a:lnTo>
                  <a:pt x="46" y="52"/>
                </a:lnTo>
                <a:lnTo>
                  <a:pt x="41" y="58"/>
                </a:lnTo>
                <a:lnTo>
                  <a:pt x="37" y="61"/>
                </a:lnTo>
                <a:lnTo>
                  <a:pt x="35" y="62"/>
                </a:lnTo>
                <a:lnTo>
                  <a:pt x="31" y="60"/>
                </a:lnTo>
                <a:lnTo>
                  <a:pt x="30" y="60"/>
                </a:lnTo>
                <a:lnTo>
                  <a:pt x="27" y="62"/>
                </a:lnTo>
                <a:lnTo>
                  <a:pt x="22" y="62"/>
                </a:lnTo>
                <a:lnTo>
                  <a:pt x="20" y="62"/>
                </a:lnTo>
                <a:lnTo>
                  <a:pt x="16" y="62"/>
                </a:lnTo>
                <a:lnTo>
                  <a:pt x="16" y="62"/>
                </a:lnTo>
                <a:lnTo>
                  <a:pt x="15" y="60"/>
                </a:lnTo>
                <a:lnTo>
                  <a:pt x="13" y="60"/>
                </a:lnTo>
                <a:lnTo>
                  <a:pt x="9" y="60"/>
                </a:lnTo>
                <a:lnTo>
                  <a:pt x="8" y="59"/>
                </a:lnTo>
                <a:lnTo>
                  <a:pt x="6" y="54"/>
                </a:lnTo>
                <a:lnTo>
                  <a:pt x="5" y="53"/>
                </a:lnTo>
                <a:lnTo>
                  <a:pt x="3" y="51"/>
                </a:lnTo>
                <a:lnTo>
                  <a:pt x="1" y="45"/>
                </a:lnTo>
                <a:lnTo>
                  <a:pt x="1" y="42"/>
                </a:lnTo>
                <a:lnTo>
                  <a:pt x="1" y="40"/>
                </a:lnTo>
                <a:lnTo>
                  <a:pt x="0" y="35"/>
                </a:lnTo>
                <a:lnTo>
                  <a:pt x="1" y="33"/>
                </a:lnTo>
                <a:lnTo>
                  <a:pt x="2" y="32"/>
                </a:lnTo>
                <a:lnTo>
                  <a:pt x="2" y="30"/>
                </a:lnTo>
                <a:lnTo>
                  <a:pt x="2" y="27"/>
                </a:lnTo>
                <a:lnTo>
                  <a:pt x="3" y="21"/>
                </a:lnTo>
                <a:lnTo>
                  <a:pt x="3" y="20"/>
                </a:lnTo>
                <a:lnTo>
                  <a:pt x="4" y="20"/>
                </a:lnTo>
                <a:lnTo>
                  <a:pt x="7" y="21"/>
                </a:lnTo>
                <a:lnTo>
                  <a:pt x="8" y="20"/>
                </a:lnTo>
                <a:lnTo>
                  <a:pt x="9" y="19"/>
                </a:lnTo>
                <a:lnTo>
                  <a:pt x="9" y="14"/>
                </a:lnTo>
                <a:lnTo>
                  <a:pt x="10" y="12"/>
                </a:lnTo>
                <a:lnTo>
                  <a:pt x="19" y="8"/>
                </a:lnTo>
                <a:lnTo>
                  <a:pt x="21" y="7"/>
                </a:lnTo>
                <a:lnTo>
                  <a:pt x="23" y="9"/>
                </a:lnTo>
                <a:lnTo>
                  <a:pt x="25" y="11"/>
                </a:lnTo>
                <a:lnTo>
                  <a:pt x="26" y="11"/>
                </a:lnTo>
                <a:lnTo>
                  <a:pt x="26" y="9"/>
                </a:lnTo>
                <a:lnTo>
                  <a:pt x="27" y="7"/>
                </a:lnTo>
                <a:lnTo>
                  <a:pt x="29" y="6"/>
                </a:lnTo>
                <a:lnTo>
                  <a:pt x="34" y="4"/>
                </a:lnTo>
                <a:lnTo>
                  <a:pt x="35" y="4"/>
                </a:lnTo>
                <a:lnTo>
                  <a:pt x="36" y="5"/>
                </a:lnTo>
                <a:lnTo>
                  <a:pt x="40" y="4"/>
                </a:lnTo>
                <a:lnTo>
                  <a:pt x="42" y="2"/>
                </a:lnTo>
                <a:lnTo>
                  <a:pt x="44" y="2"/>
                </a:lnTo>
                <a:lnTo>
                  <a:pt x="45" y="1"/>
                </a:lnTo>
                <a:lnTo>
                  <a:pt x="47" y="1"/>
                </a:lnTo>
                <a:lnTo>
                  <a:pt x="50" y="2"/>
                </a:lnTo>
                <a:lnTo>
                  <a:pt x="53" y="1"/>
                </a:lnTo>
                <a:lnTo>
                  <a:pt x="56" y="0"/>
                </a:lnTo>
                <a:lnTo>
                  <a:pt x="57" y="0"/>
                </a:lnTo>
                <a:lnTo>
                  <a:pt x="58" y="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36" name="Netherlands">
            <a:extLst>
              <a:ext uri="{FF2B5EF4-FFF2-40B4-BE49-F238E27FC236}">
                <a16:creationId xmlns:a16="http://schemas.microsoft.com/office/drawing/2014/main" id="{56F934EE-2086-4DAF-92C8-618DB2B819A9}"/>
              </a:ext>
            </a:extLst>
          </p:cNvPr>
          <p:cNvSpPr>
            <a:spLocks noEditPoints="1"/>
          </p:cNvSpPr>
          <p:nvPr/>
        </p:nvSpPr>
        <p:spPr bwMode="auto">
          <a:xfrm>
            <a:off x="5899082" y="2378553"/>
            <a:ext cx="116064" cy="123581"/>
          </a:xfrm>
          <a:custGeom>
            <a:avLst/>
            <a:gdLst>
              <a:gd name="T0" fmla="*/ 64 w 120"/>
              <a:gd name="T1" fmla="*/ 11 h 146"/>
              <a:gd name="T2" fmla="*/ 58 w 120"/>
              <a:gd name="T3" fmla="*/ 13 h 146"/>
              <a:gd name="T4" fmla="*/ 80 w 120"/>
              <a:gd name="T5" fmla="*/ 9 h 146"/>
              <a:gd name="T6" fmla="*/ 72 w 120"/>
              <a:gd name="T7" fmla="*/ 9 h 146"/>
              <a:gd name="T8" fmla="*/ 91 w 120"/>
              <a:gd name="T9" fmla="*/ 6 h 146"/>
              <a:gd name="T10" fmla="*/ 93 w 120"/>
              <a:gd name="T11" fmla="*/ 6 h 146"/>
              <a:gd name="T12" fmla="*/ 48 w 120"/>
              <a:gd name="T13" fmla="*/ 20 h 146"/>
              <a:gd name="T14" fmla="*/ 107 w 120"/>
              <a:gd name="T15" fmla="*/ 0 h 146"/>
              <a:gd name="T16" fmla="*/ 105 w 120"/>
              <a:gd name="T17" fmla="*/ 3 h 146"/>
              <a:gd name="T18" fmla="*/ 16 w 120"/>
              <a:gd name="T19" fmla="*/ 116 h 146"/>
              <a:gd name="T20" fmla="*/ 0 w 120"/>
              <a:gd name="T21" fmla="*/ 115 h 146"/>
              <a:gd name="T22" fmla="*/ 3 w 120"/>
              <a:gd name="T23" fmla="*/ 122 h 146"/>
              <a:gd name="T24" fmla="*/ 12 w 120"/>
              <a:gd name="T25" fmla="*/ 121 h 146"/>
              <a:gd name="T26" fmla="*/ 21 w 120"/>
              <a:gd name="T27" fmla="*/ 122 h 146"/>
              <a:gd name="T28" fmla="*/ 23 w 120"/>
              <a:gd name="T29" fmla="*/ 116 h 146"/>
              <a:gd name="T30" fmla="*/ 115 w 120"/>
              <a:gd name="T31" fmla="*/ 17 h 146"/>
              <a:gd name="T32" fmla="*/ 100 w 120"/>
              <a:gd name="T33" fmla="*/ 10 h 146"/>
              <a:gd name="T34" fmla="*/ 68 w 120"/>
              <a:gd name="T35" fmla="*/ 19 h 146"/>
              <a:gd name="T36" fmla="*/ 48 w 120"/>
              <a:gd name="T37" fmla="*/ 38 h 146"/>
              <a:gd name="T38" fmla="*/ 41 w 120"/>
              <a:gd name="T39" fmla="*/ 43 h 146"/>
              <a:gd name="T40" fmla="*/ 26 w 120"/>
              <a:gd name="T41" fmla="*/ 81 h 146"/>
              <a:gd name="T42" fmla="*/ 19 w 120"/>
              <a:gd name="T43" fmla="*/ 92 h 146"/>
              <a:gd name="T44" fmla="*/ 26 w 120"/>
              <a:gd name="T45" fmla="*/ 104 h 146"/>
              <a:gd name="T46" fmla="*/ 27 w 120"/>
              <a:gd name="T47" fmla="*/ 109 h 146"/>
              <a:gd name="T48" fmla="*/ 16 w 120"/>
              <a:gd name="T49" fmla="*/ 105 h 146"/>
              <a:gd name="T50" fmla="*/ 3 w 120"/>
              <a:gd name="T51" fmla="*/ 107 h 146"/>
              <a:gd name="T52" fmla="*/ 14 w 120"/>
              <a:gd name="T53" fmla="*/ 114 h 146"/>
              <a:gd name="T54" fmla="*/ 29 w 120"/>
              <a:gd name="T55" fmla="*/ 116 h 146"/>
              <a:gd name="T56" fmla="*/ 34 w 120"/>
              <a:gd name="T57" fmla="*/ 111 h 146"/>
              <a:gd name="T58" fmla="*/ 40 w 120"/>
              <a:gd name="T59" fmla="*/ 113 h 146"/>
              <a:gd name="T60" fmla="*/ 45 w 120"/>
              <a:gd name="T61" fmla="*/ 112 h 146"/>
              <a:gd name="T62" fmla="*/ 51 w 120"/>
              <a:gd name="T63" fmla="*/ 112 h 146"/>
              <a:gd name="T64" fmla="*/ 54 w 120"/>
              <a:gd name="T65" fmla="*/ 117 h 146"/>
              <a:gd name="T66" fmla="*/ 66 w 120"/>
              <a:gd name="T67" fmla="*/ 120 h 146"/>
              <a:gd name="T68" fmla="*/ 75 w 120"/>
              <a:gd name="T69" fmla="*/ 126 h 146"/>
              <a:gd name="T70" fmla="*/ 74 w 120"/>
              <a:gd name="T71" fmla="*/ 135 h 146"/>
              <a:gd name="T72" fmla="*/ 71 w 120"/>
              <a:gd name="T73" fmla="*/ 141 h 146"/>
              <a:gd name="T74" fmla="*/ 77 w 120"/>
              <a:gd name="T75" fmla="*/ 143 h 146"/>
              <a:gd name="T76" fmla="*/ 82 w 120"/>
              <a:gd name="T77" fmla="*/ 136 h 146"/>
              <a:gd name="T78" fmla="*/ 78 w 120"/>
              <a:gd name="T79" fmla="*/ 133 h 146"/>
              <a:gd name="T80" fmla="*/ 86 w 120"/>
              <a:gd name="T81" fmla="*/ 127 h 146"/>
              <a:gd name="T82" fmla="*/ 85 w 120"/>
              <a:gd name="T83" fmla="*/ 124 h 146"/>
              <a:gd name="T84" fmla="*/ 88 w 120"/>
              <a:gd name="T85" fmla="*/ 112 h 146"/>
              <a:gd name="T86" fmla="*/ 85 w 120"/>
              <a:gd name="T87" fmla="*/ 102 h 146"/>
              <a:gd name="T88" fmla="*/ 82 w 120"/>
              <a:gd name="T89" fmla="*/ 92 h 146"/>
              <a:gd name="T90" fmla="*/ 92 w 120"/>
              <a:gd name="T91" fmla="*/ 92 h 146"/>
              <a:gd name="T92" fmla="*/ 98 w 120"/>
              <a:gd name="T93" fmla="*/ 91 h 146"/>
              <a:gd name="T94" fmla="*/ 107 w 120"/>
              <a:gd name="T95" fmla="*/ 85 h 146"/>
              <a:gd name="T96" fmla="*/ 106 w 120"/>
              <a:gd name="T97" fmla="*/ 79 h 146"/>
              <a:gd name="T98" fmla="*/ 114 w 120"/>
              <a:gd name="T99" fmla="*/ 71 h 146"/>
              <a:gd name="T100" fmla="*/ 112 w 120"/>
              <a:gd name="T101" fmla="*/ 62 h 146"/>
              <a:gd name="T102" fmla="*/ 104 w 120"/>
              <a:gd name="T103" fmla="*/ 59 h 146"/>
              <a:gd name="T104" fmla="*/ 104 w 120"/>
              <a:gd name="T105" fmla="*/ 54 h 146"/>
              <a:gd name="T106" fmla="*/ 114 w 120"/>
              <a:gd name="T107" fmla="*/ 51 h 146"/>
              <a:gd name="T108" fmla="*/ 119 w 120"/>
              <a:gd name="T109" fmla="*/ 33 h 146"/>
              <a:gd name="T110" fmla="*/ 12 w 120"/>
              <a:gd name="T111" fmla="*/ 100 h 146"/>
              <a:gd name="T112" fmla="*/ 22 w 120"/>
              <a:gd name="T113" fmla="*/ 101 h 146"/>
              <a:gd name="T114" fmla="*/ 10 w 120"/>
              <a:gd name="T115" fmla="*/ 98 h 146"/>
              <a:gd name="T116" fmla="*/ 44 w 120"/>
              <a:gd name="T117" fmla="*/ 33 h 146"/>
              <a:gd name="T118" fmla="*/ 42 w 120"/>
              <a:gd name="T119"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6">
                <a:moveTo>
                  <a:pt x="58" y="13"/>
                </a:moveTo>
                <a:lnTo>
                  <a:pt x="58" y="13"/>
                </a:lnTo>
                <a:lnTo>
                  <a:pt x="57" y="13"/>
                </a:lnTo>
                <a:lnTo>
                  <a:pt x="64" y="11"/>
                </a:lnTo>
                <a:lnTo>
                  <a:pt x="68" y="10"/>
                </a:lnTo>
                <a:lnTo>
                  <a:pt x="69" y="10"/>
                </a:lnTo>
                <a:lnTo>
                  <a:pt x="61" y="13"/>
                </a:lnTo>
                <a:lnTo>
                  <a:pt x="58" y="13"/>
                </a:lnTo>
                <a:close/>
                <a:moveTo>
                  <a:pt x="74" y="10"/>
                </a:moveTo>
                <a:lnTo>
                  <a:pt x="74" y="10"/>
                </a:lnTo>
                <a:lnTo>
                  <a:pt x="80" y="9"/>
                </a:lnTo>
                <a:lnTo>
                  <a:pt x="80" y="9"/>
                </a:lnTo>
                <a:lnTo>
                  <a:pt x="78" y="8"/>
                </a:lnTo>
                <a:lnTo>
                  <a:pt x="73" y="8"/>
                </a:lnTo>
                <a:lnTo>
                  <a:pt x="71" y="9"/>
                </a:lnTo>
                <a:lnTo>
                  <a:pt x="72" y="9"/>
                </a:lnTo>
                <a:lnTo>
                  <a:pt x="74" y="10"/>
                </a:lnTo>
                <a:close/>
                <a:moveTo>
                  <a:pt x="93" y="6"/>
                </a:moveTo>
                <a:lnTo>
                  <a:pt x="93" y="6"/>
                </a:lnTo>
                <a:lnTo>
                  <a:pt x="91" y="6"/>
                </a:lnTo>
                <a:lnTo>
                  <a:pt x="87" y="7"/>
                </a:lnTo>
                <a:lnTo>
                  <a:pt x="87" y="8"/>
                </a:lnTo>
                <a:lnTo>
                  <a:pt x="88" y="8"/>
                </a:lnTo>
                <a:lnTo>
                  <a:pt x="93" y="6"/>
                </a:lnTo>
                <a:close/>
                <a:moveTo>
                  <a:pt x="54" y="17"/>
                </a:moveTo>
                <a:lnTo>
                  <a:pt x="54" y="17"/>
                </a:lnTo>
                <a:lnTo>
                  <a:pt x="52" y="17"/>
                </a:lnTo>
                <a:lnTo>
                  <a:pt x="48" y="20"/>
                </a:lnTo>
                <a:lnTo>
                  <a:pt x="49" y="21"/>
                </a:lnTo>
                <a:lnTo>
                  <a:pt x="54" y="17"/>
                </a:lnTo>
                <a:close/>
                <a:moveTo>
                  <a:pt x="107" y="0"/>
                </a:moveTo>
                <a:lnTo>
                  <a:pt x="107" y="0"/>
                </a:lnTo>
                <a:lnTo>
                  <a:pt x="106" y="0"/>
                </a:lnTo>
                <a:lnTo>
                  <a:pt x="103" y="1"/>
                </a:lnTo>
                <a:lnTo>
                  <a:pt x="102" y="3"/>
                </a:lnTo>
                <a:lnTo>
                  <a:pt x="105" y="3"/>
                </a:lnTo>
                <a:lnTo>
                  <a:pt x="107" y="0"/>
                </a:lnTo>
                <a:close/>
                <a:moveTo>
                  <a:pt x="20" y="114"/>
                </a:moveTo>
                <a:lnTo>
                  <a:pt x="20" y="114"/>
                </a:lnTo>
                <a:lnTo>
                  <a:pt x="16" y="116"/>
                </a:lnTo>
                <a:lnTo>
                  <a:pt x="11" y="116"/>
                </a:lnTo>
                <a:lnTo>
                  <a:pt x="7" y="114"/>
                </a:lnTo>
                <a:lnTo>
                  <a:pt x="2" y="115"/>
                </a:lnTo>
                <a:lnTo>
                  <a:pt x="0" y="115"/>
                </a:lnTo>
                <a:lnTo>
                  <a:pt x="1" y="120"/>
                </a:lnTo>
                <a:lnTo>
                  <a:pt x="1" y="121"/>
                </a:lnTo>
                <a:lnTo>
                  <a:pt x="2" y="122"/>
                </a:lnTo>
                <a:lnTo>
                  <a:pt x="3" y="122"/>
                </a:lnTo>
                <a:lnTo>
                  <a:pt x="5" y="121"/>
                </a:lnTo>
                <a:lnTo>
                  <a:pt x="7" y="120"/>
                </a:lnTo>
                <a:lnTo>
                  <a:pt x="10" y="120"/>
                </a:lnTo>
                <a:lnTo>
                  <a:pt x="12" y="121"/>
                </a:lnTo>
                <a:lnTo>
                  <a:pt x="13" y="122"/>
                </a:lnTo>
                <a:lnTo>
                  <a:pt x="15" y="124"/>
                </a:lnTo>
                <a:lnTo>
                  <a:pt x="17" y="124"/>
                </a:lnTo>
                <a:lnTo>
                  <a:pt x="21" y="122"/>
                </a:lnTo>
                <a:lnTo>
                  <a:pt x="25" y="119"/>
                </a:lnTo>
                <a:lnTo>
                  <a:pt x="26" y="117"/>
                </a:lnTo>
                <a:lnTo>
                  <a:pt x="27" y="115"/>
                </a:lnTo>
                <a:lnTo>
                  <a:pt x="23" y="116"/>
                </a:lnTo>
                <a:lnTo>
                  <a:pt x="20" y="114"/>
                </a:lnTo>
                <a:close/>
                <a:moveTo>
                  <a:pt x="120" y="18"/>
                </a:moveTo>
                <a:lnTo>
                  <a:pt x="120" y="18"/>
                </a:lnTo>
                <a:lnTo>
                  <a:pt x="115" y="17"/>
                </a:lnTo>
                <a:lnTo>
                  <a:pt x="112" y="16"/>
                </a:lnTo>
                <a:lnTo>
                  <a:pt x="111" y="13"/>
                </a:lnTo>
                <a:lnTo>
                  <a:pt x="108" y="10"/>
                </a:lnTo>
                <a:lnTo>
                  <a:pt x="100" y="10"/>
                </a:lnTo>
                <a:lnTo>
                  <a:pt x="93" y="11"/>
                </a:lnTo>
                <a:lnTo>
                  <a:pt x="84" y="12"/>
                </a:lnTo>
                <a:lnTo>
                  <a:pt x="78" y="13"/>
                </a:lnTo>
                <a:lnTo>
                  <a:pt x="68" y="19"/>
                </a:lnTo>
                <a:lnTo>
                  <a:pt x="65" y="22"/>
                </a:lnTo>
                <a:lnTo>
                  <a:pt x="62" y="28"/>
                </a:lnTo>
                <a:lnTo>
                  <a:pt x="53" y="35"/>
                </a:lnTo>
                <a:lnTo>
                  <a:pt x="48" y="38"/>
                </a:lnTo>
                <a:lnTo>
                  <a:pt x="46" y="37"/>
                </a:lnTo>
                <a:lnTo>
                  <a:pt x="44" y="36"/>
                </a:lnTo>
                <a:lnTo>
                  <a:pt x="42" y="40"/>
                </a:lnTo>
                <a:lnTo>
                  <a:pt x="41" y="43"/>
                </a:lnTo>
                <a:lnTo>
                  <a:pt x="37" y="62"/>
                </a:lnTo>
                <a:lnTo>
                  <a:pt x="35" y="68"/>
                </a:lnTo>
                <a:lnTo>
                  <a:pt x="32" y="74"/>
                </a:lnTo>
                <a:lnTo>
                  <a:pt x="26" y="81"/>
                </a:lnTo>
                <a:lnTo>
                  <a:pt x="24" y="83"/>
                </a:lnTo>
                <a:lnTo>
                  <a:pt x="23" y="84"/>
                </a:lnTo>
                <a:lnTo>
                  <a:pt x="21" y="88"/>
                </a:lnTo>
                <a:lnTo>
                  <a:pt x="19" y="92"/>
                </a:lnTo>
                <a:lnTo>
                  <a:pt x="18" y="94"/>
                </a:lnTo>
                <a:lnTo>
                  <a:pt x="24" y="100"/>
                </a:lnTo>
                <a:lnTo>
                  <a:pt x="25" y="102"/>
                </a:lnTo>
                <a:lnTo>
                  <a:pt x="26" y="104"/>
                </a:lnTo>
                <a:lnTo>
                  <a:pt x="20" y="104"/>
                </a:lnTo>
                <a:lnTo>
                  <a:pt x="22" y="107"/>
                </a:lnTo>
                <a:lnTo>
                  <a:pt x="25" y="108"/>
                </a:lnTo>
                <a:lnTo>
                  <a:pt x="27" y="109"/>
                </a:lnTo>
                <a:lnTo>
                  <a:pt x="28" y="111"/>
                </a:lnTo>
                <a:lnTo>
                  <a:pt x="26" y="111"/>
                </a:lnTo>
                <a:lnTo>
                  <a:pt x="24" y="111"/>
                </a:lnTo>
                <a:lnTo>
                  <a:pt x="16" y="105"/>
                </a:lnTo>
                <a:lnTo>
                  <a:pt x="12" y="104"/>
                </a:lnTo>
                <a:lnTo>
                  <a:pt x="6" y="105"/>
                </a:lnTo>
                <a:lnTo>
                  <a:pt x="4" y="105"/>
                </a:lnTo>
                <a:lnTo>
                  <a:pt x="3" y="107"/>
                </a:lnTo>
                <a:lnTo>
                  <a:pt x="5" y="110"/>
                </a:lnTo>
                <a:lnTo>
                  <a:pt x="7" y="111"/>
                </a:lnTo>
                <a:lnTo>
                  <a:pt x="10" y="112"/>
                </a:lnTo>
                <a:lnTo>
                  <a:pt x="14" y="114"/>
                </a:lnTo>
                <a:lnTo>
                  <a:pt x="20" y="112"/>
                </a:lnTo>
                <a:lnTo>
                  <a:pt x="24" y="114"/>
                </a:lnTo>
                <a:lnTo>
                  <a:pt x="27" y="115"/>
                </a:lnTo>
                <a:lnTo>
                  <a:pt x="29" y="116"/>
                </a:lnTo>
                <a:lnTo>
                  <a:pt x="32" y="116"/>
                </a:lnTo>
                <a:lnTo>
                  <a:pt x="33" y="116"/>
                </a:lnTo>
                <a:lnTo>
                  <a:pt x="32" y="113"/>
                </a:lnTo>
                <a:lnTo>
                  <a:pt x="34" y="111"/>
                </a:lnTo>
                <a:lnTo>
                  <a:pt x="36" y="110"/>
                </a:lnTo>
                <a:lnTo>
                  <a:pt x="36" y="112"/>
                </a:lnTo>
                <a:lnTo>
                  <a:pt x="38" y="113"/>
                </a:lnTo>
                <a:lnTo>
                  <a:pt x="40" y="113"/>
                </a:lnTo>
                <a:lnTo>
                  <a:pt x="43" y="110"/>
                </a:lnTo>
                <a:lnTo>
                  <a:pt x="44" y="110"/>
                </a:lnTo>
                <a:lnTo>
                  <a:pt x="45" y="112"/>
                </a:lnTo>
                <a:lnTo>
                  <a:pt x="45" y="112"/>
                </a:lnTo>
                <a:lnTo>
                  <a:pt x="45" y="114"/>
                </a:lnTo>
                <a:lnTo>
                  <a:pt x="46" y="114"/>
                </a:lnTo>
                <a:lnTo>
                  <a:pt x="49" y="114"/>
                </a:lnTo>
                <a:lnTo>
                  <a:pt x="51" y="112"/>
                </a:lnTo>
                <a:lnTo>
                  <a:pt x="52" y="111"/>
                </a:lnTo>
                <a:lnTo>
                  <a:pt x="53" y="112"/>
                </a:lnTo>
                <a:lnTo>
                  <a:pt x="53" y="114"/>
                </a:lnTo>
                <a:lnTo>
                  <a:pt x="54" y="117"/>
                </a:lnTo>
                <a:lnTo>
                  <a:pt x="58" y="120"/>
                </a:lnTo>
                <a:lnTo>
                  <a:pt x="61" y="121"/>
                </a:lnTo>
                <a:lnTo>
                  <a:pt x="64" y="120"/>
                </a:lnTo>
                <a:lnTo>
                  <a:pt x="66" y="120"/>
                </a:lnTo>
                <a:lnTo>
                  <a:pt x="67" y="120"/>
                </a:lnTo>
                <a:lnTo>
                  <a:pt x="68" y="122"/>
                </a:lnTo>
                <a:lnTo>
                  <a:pt x="70" y="124"/>
                </a:lnTo>
                <a:lnTo>
                  <a:pt x="75" y="126"/>
                </a:lnTo>
                <a:lnTo>
                  <a:pt x="76" y="126"/>
                </a:lnTo>
                <a:lnTo>
                  <a:pt x="77" y="128"/>
                </a:lnTo>
                <a:lnTo>
                  <a:pt x="77" y="130"/>
                </a:lnTo>
                <a:lnTo>
                  <a:pt x="74" y="135"/>
                </a:lnTo>
                <a:lnTo>
                  <a:pt x="74" y="136"/>
                </a:lnTo>
                <a:lnTo>
                  <a:pt x="74" y="136"/>
                </a:lnTo>
                <a:lnTo>
                  <a:pt x="74" y="137"/>
                </a:lnTo>
                <a:lnTo>
                  <a:pt x="71" y="141"/>
                </a:lnTo>
                <a:lnTo>
                  <a:pt x="71" y="142"/>
                </a:lnTo>
                <a:lnTo>
                  <a:pt x="72" y="144"/>
                </a:lnTo>
                <a:lnTo>
                  <a:pt x="73" y="145"/>
                </a:lnTo>
                <a:lnTo>
                  <a:pt x="77" y="143"/>
                </a:lnTo>
                <a:lnTo>
                  <a:pt x="79" y="146"/>
                </a:lnTo>
                <a:lnTo>
                  <a:pt x="82" y="146"/>
                </a:lnTo>
                <a:lnTo>
                  <a:pt x="84" y="139"/>
                </a:lnTo>
                <a:lnTo>
                  <a:pt x="82" y="136"/>
                </a:lnTo>
                <a:lnTo>
                  <a:pt x="81" y="135"/>
                </a:lnTo>
                <a:lnTo>
                  <a:pt x="79" y="135"/>
                </a:lnTo>
                <a:lnTo>
                  <a:pt x="78" y="134"/>
                </a:lnTo>
                <a:lnTo>
                  <a:pt x="78" y="133"/>
                </a:lnTo>
                <a:lnTo>
                  <a:pt x="78" y="132"/>
                </a:lnTo>
                <a:lnTo>
                  <a:pt x="80" y="132"/>
                </a:lnTo>
                <a:lnTo>
                  <a:pt x="81" y="131"/>
                </a:lnTo>
                <a:lnTo>
                  <a:pt x="86" y="127"/>
                </a:lnTo>
                <a:lnTo>
                  <a:pt x="87" y="126"/>
                </a:lnTo>
                <a:lnTo>
                  <a:pt x="86" y="125"/>
                </a:lnTo>
                <a:lnTo>
                  <a:pt x="85" y="125"/>
                </a:lnTo>
                <a:lnTo>
                  <a:pt x="85" y="124"/>
                </a:lnTo>
                <a:lnTo>
                  <a:pt x="85" y="123"/>
                </a:lnTo>
                <a:lnTo>
                  <a:pt x="87" y="116"/>
                </a:lnTo>
                <a:lnTo>
                  <a:pt x="88" y="114"/>
                </a:lnTo>
                <a:lnTo>
                  <a:pt x="88" y="112"/>
                </a:lnTo>
                <a:lnTo>
                  <a:pt x="88" y="110"/>
                </a:lnTo>
                <a:lnTo>
                  <a:pt x="87" y="107"/>
                </a:lnTo>
                <a:lnTo>
                  <a:pt x="85" y="104"/>
                </a:lnTo>
                <a:lnTo>
                  <a:pt x="85" y="102"/>
                </a:lnTo>
                <a:lnTo>
                  <a:pt x="84" y="101"/>
                </a:lnTo>
                <a:lnTo>
                  <a:pt x="81" y="96"/>
                </a:lnTo>
                <a:lnTo>
                  <a:pt x="81" y="94"/>
                </a:lnTo>
                <a:lnTo>
                  <a:pt x="82" y="92"/>
                </a:lnTo>
                <a:lnTo>
                  <a:pt x="85" y="91"/>
                </a:lnTo>
                <a:lnTo>
                  <a:pt x="86" y="91"/>
                </a:lnTo>
                <a:lnTo>
                  <a:pt x="87" y="90"/>
                </a:lnTo>
                <a:lnTo>
                  <a:pt x="92" y="92"/>
                </a:lnTo>
                <a:lnTo>
                  <a:pt x="93" y="93"/>
                </a:lnTo>
                <a:lnTo>
                  <a:pt x="94" y="93"/>
                </a:lnTo>
                <a:lnTo>
                  <a:pt x="96" y="91"/>
                </a:lnTo>
                <a:lnTo>
                  <a:pt x="98" y="91"/>
                </a:lnTo>
                <a:lnTo>
                  <a:pt x="105" y="89"/>
                </a:lnTo>
                <a:lnTo>
                  <a:pt x="106" y="87"/>
                </a:lnTo>
                <a:lnTo>
                  <a:pt x="107" y="86"/>
                </a:lnTo>
                <a:lnTo>
                  <a:pt x="107" y="85"/>
                </a:lnTo>
                <a:lnTo>
                  <a:pt x="105" y="82"/>
                </a:lnTo>
                <a:lnTo>
                  <a:pt x="104" y="81"/>
                </a:lnTo>
                <a:lnTo>
                  <a:pt x="105" y="80"/>
                </a:lnTo>
                <a:lnTo>
                  <a:pt x="106" y="79"/>
                </a:lnTo>
                <a:lnTo>
                  <a:pt x="107" y="78"/>
                </a:lnTo>
                <a:lnTo>
                  <a:pt x="109" y="77"/>
                </a:lnTo>
                <a:lnTo>
                  <a:pt x="113" y="74"/>
                </a:lnTo>
                <a:lnTo>
                  <a:pt x="114" y="71"/>
                </a:lnTo>
                <a:lnTo>
                  <a:pt x="114" y="67"/>
                </a:lnTo>
                <a:lnTo>
                  <a:pt x="115" y="65"/>
                </a:lnTo>
                <a:lnTo>
                  <a:pt x="113" y="63"/>
                </a:lnTo>
                <a:lnTo>
                  <a:pt x="112" y="62"/>
                </a:lnTo>
                <a:lnTo>
                  <a:pt x="111" y="62"/>
                </a:lnTo>
                <a:lnTo>
                  <a:pt x="108" y="62"/>
                </a:lnTo>
                <a:lnTo>
                  <a:pt x="106" y="61"/>
                </a:lnTo>
                <a:lnTo>
                  <a:pt x="104" y="59"/>
                </a:lnTo>
                <a:lnTo>
                  <a:pt x="104" y="57"/>
                </a:lnTo>
                <a:lnTo>
                  <a:pt x="104" y="56"/>
                </a:lnTo>
                <a:lnTo>
                  <a:pt x="105" y="55"/>
                </a:lnTo>
                <a:lnTo>
                  <a:pt x="104" y="54"/>
                </a:lnTo>
                <a:lnTo>
                  <a:pt x="104" y="53"/>
                </a:lnTo>
                <a:lnTo>
                  <a:pt x="106" y="52"/>
                </a:lnTo>
                <a:lnTo>
                  <a:pt x="114" y="52"/>
                </a:lnTo>
                <a:lnTo>
                  <a:pt x="114" y="51"/>
                </a:lnTo>
                <a:lnTo>
                  <a:pt x="115" y="46"/>
                </a:lnTo>
                <a:lnTo>
                  <a:pt x="117" y="39"/>
                </a:lnTo>
                <a:lnTo>
                  <a:pt x="119" y="35"/>
                </a:lnTo>
                <a:lnTo>
                  <a:pt x="119" y="33"/>
                </a:lnTo>
                <a:lnTo>
                  <a:pt x="119" y="23"/>
                </a:lnTo>
                <a:lnTo>
                  <a:pt x="120" y="18"/>
                </a:lnTo>
                <a:close/>
                <a:moveTo>
                  <a:pt x="12" y="100"/>
                </a:moveTo>
                <a:lnTo>
                  <a:pt x="12" y="100"/>
                </a:lnTo>
                <a:lnTo>
                  <a:pt x="14" y="99"/>
                </a:lnTo>
                <a:lnTo>
                  <a:pt x="18" y="103"/>
                </a:lnTo>
                <a:lnTo>
                  <a:pt x="22" y="102"/>
                </a:lnTo>
                <a:lnTo>
                  <a:pt x="22" y="101"/>
                </a:lnTo>
                <a:lnTo>
                  <a:pt x="21" y="100"/>
                </a:lnTo>
                <a:lnTo>
                  <a:pt x="18" y="97"/>
                </a:lnTo>
                <a:lnTo>
                  <a:pt x="13" y="97"/>
                </a:lnTo>
                <a:lnTo>
                  <a:pt x="10" y="98"/>
                </a:lnTo>
                <a:lnTo>
                  <a:pt x="10" y="99"/>
                </a:lnTo>
                <a:lnTo>
                  <a:pt x="12" y="100"/>
                </a:lnTo>
                <a:close/>
                <a:moveTo>
                  <a:pt x="44" y="33"/>
                </a:moveTo>
                <a:lnTo>
                  <a:pt x="44" y="33"/>
                </a:lnTo>
                <a:lnTo>
                  <a:pt x="47" y="29"/>
                </a:lnTo>
                <a:lnTo>
                  <a:pt x="47" y="23"/>
                </a:lnTo>
                <a:lnTo>
                  <a:pt x="43" y="28"/>
                </a:lnTo>
                <a:lnTo>
                  <a:pt x="42" y="31"/>
                </a:lnTo>
                <a:lnTo>
                  <a:pt x="42" y="3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38" name="Poland">
            <a:extLst>
              <a:ext uri="{FF2B5EF4-FFF2-40B4-BE49-F238E27FC236}">
                <a16:creationId xmlns:a16="http://schemas.microsoft.com/office/drawing/2014/main" id="{BBCD3D98-3CEF-4581-A425-82130206F68F}"/>
              </a:ext>
            </a:extLst>
          </p:cNvPr>
          <p:cNvSpPr>
            <a:spLocks/>
          </p:cNvSpPr>
          <p:nvPr/>
        </p:nvSpPr>
        <p:spPr bwMode="auto">
          <a:xfrm>
            <a:off x="6222720" y="2323628"/>
            <a:ext cx="299088" cy="249124"/>
          </a:xfrm>
          <a:custGeom>
            <a:avLst/>
            <a:gdLst>
              <a:gd name="T0" fmla="*/ 189 w 311"/>
              <a:gd name="T1" fmla="*/ 22 h 294"/>
              <a:gd name="T2" fmla="*/ 268 w 311"/>
              <a:gd name="T3" fmla="*/ 26 h 294"/>
              <a:gd name="T4" fmla="*/ 277 w 311"/>
              <a:gd name="T5" fmla="*/ 26 h 294"/>
              <a:gd name="T6" fmla="*/ 285 w 311"/>
              <a:gd name="T7" fmla="*/ 32 h 294"/>
              <a:gd name="T8" fmla="*/ 291 w 311"/>
              <a:gd name="T9" fmla="*/ 47 h 294"/>
              <a:gd name="T10" fmla="*/ 304 w 311"/>
              <a:gd name="T11" fmla="*/ 96 h 294"/>
              <a:gd name="T12" fmla="*/ 303 w 311"/>
              <a:gd name="T13" fmla="*/ 114 h 294"/>
              <a:gd name="T14" fmla="*/ 282 w 311"/>
              <a:gd name="T15" fmla="*/ 132 h 294"/>
              <a:gd name="T16" fmla="*/ 292 w 311"/>
              <a:gd name="T17" fmla="*/ 141 h 294"/>
              <a:gd name="T18" fmla="*/ 295 w 311"/>
              <a:gd name="T19" fmla="*/ 154 h 294"/>
              <a:gd name="T20" fmla="*/ 295 w 311"/>
              <a:gd name="T21" fmla="*/ 172 h 294"/>
              <a:gd name="T22" fmla="*/ 299 w 311"/>
              <a:gd name="T23" fmla="*/ 185 h 294"/>
              <a:gd name="T24" fmla="*/ 311 w 311"/>
              <a:gd name="T25" fmla="*/ 206 h 294"/>
              <a:gd name="T26" fmla="*/ 308 w 311"/>
              <a:gd name="T27" fmla="*/ 210 h 294"/>
              <a:gd name="T28" fmla="*/ 308 w 311"/>
              <a:gd name="T29" fmla="*/ 225 h 294"/>
              <a:gd name="T30" fmla="*/ 289 w 311"/>
              <a:gd name="T31" fmla="*/ 239 h 294"/>
              <a:gd name="T32" fmla="*/ 267 w 311"/>
              <a:gd name="T33" fmla="*/ 266 h 294"/>
              <a:gd name="T34" fmla="*/ 268 w 311"/>
              <a:gd name="T35" fmla="*/ 283 h 294"/>
              <a:gd name="T36" fmla="*/ 272 w 311"/>
              <a:gd name="T37" fmla="*/ 292 h 294"/>
              <a:gd name="T38" fmla="*/ 262 w 311"/>
              <a:gd name="T39" fmla="*/ 291 h 294"/>
              <a:gd name="T40" fmla="*/ 244 w 311"/>
              <a:gd name="T41" fmla="*/ 281 h 294"/>
              <a:gd name="T42" fmla="*/ 221 w 311"/>
              <a:gd name="T43" fmla="*/ 274 h 294"/>
              <a:gd name="T44" fmla="*/ 210 w 311"/>
              <a:gd name="T45" fmla="*/ 280 h 294"/>
              <a:gd name="T46" fmla="*/ 198 w 311"/>
              <a:gd name="T47" fmla="*/ 276 h 294"/>
              <a:gd name="T48" fmla="*/ 190 w 311"/>
              <a:gd name="T49" fmla="*/ 279 h 294"/>
              <a:gd name="T50" fmla="*/ 179 w 311"/>
              <a:gd name="T51" fmla="*/ 285 h 294"/>
              <a:gd name="T52" fmla="*/ 176 w 311"/>
              <a:gd name="T53" fmla="*/ 280 h 294"/>
              <a:gd name="T54" fmla="*/ 171 w 311"/>
              <a:gd name="T55" fmla="*/ 275 h 294"/>
              <a:gd name="T56" fmla="*/ 164 w 311"/>
              <a:gd name="T57" fmla="*/ 268 h 294"/>
              <a:gd name="T58" fmla="*/ 150 w 311"/>
              <a:gd name="T59" fmla="*/ 273 h 294"/>
              <a:gd name="T60" fmla="*/ 139 w 311"/>
              <a:gd name="T61" fmla="*/ 259 h 294"/>
              <a:gd name="T62" fmla="*/ 131 w 311"/>
              <a:gd name="T63" fmla="*/ 250 h 294"/>
              <a:gd name="T64" fmla="*/ 123 w 311"/>
              <a:gd name="T65" fmla="*/ 247 h 294"/>
              <a:gd name="T66" fmla="*/ 116 w 311"/>
              <a:gd name="T67" fmla="*/ 248 h 294"/>
              <a:gd name="T68" fmla="*/ 109 w 311"/>
              <a:gd name="T69" fmla="*/ 241 h 294"/>
              <a:gd name="T70" fmla="*/ 112 w 311"/>
              <a:gd name="T71" fmla="*/ 232 h 294"/>
              <a:gd name="T72" fmla="*/ 102 w 311"/>
              <a:gd name="T73" fmla="*/ 235 h 294"/>
              <a:gd name="T74" fmla="*/ 87 w 311"/>
              <a:gd name="T75" fmla="*/ 230 h 294"/>
              <a:gd name="T76" fmla="*/ 82 w 311"/>
              <a:gd name="T77" fmla="*/ 239 h 294"/>
              <a:gd name="T78" fmla="*/ 73 w 311"/>
              <a:gd name="T79" fmla="*/ 235 h 294"/>
              <a:gd name="T80" fmla="*/ 65 w 311"/>
              <a:gd name="T81" fmla="*/ 226 h 294"/>
              <a:gd name="T82" fmla="*/ 70 w 311"/>
              <a:gd name="T83" fmla="*/ 221 h 294"/>
              <a:gd name="T84" fmla="*/ 60 w 311"/>
              <a:gd name="T85" fmla="*/ 216 h 294"/>
              <a:gd name="T86" fmla="*/ 52 w 311"/>
              <a:gd name="T87" fmla="*/ 212 h 294"/>
              <a:gd name="T88" fmla="*/ 38 w 311"/>
              <a:gd name="T89" fmla="*/ 207 h 294"/>
              <a:gd name="T90" fmla="*/ 27 w 311"/>
              <a:gd name="T91" fmla="*/ 197 h 294"/>
              <a:gd name="T92" fmla="*/ 21 w 311"/>
              <a:gd name="T93" fmla="*/ 205 h 294"/>
              <a:gd name="T94" fmla="*/ 25 w 311"/>
              <a:gd name="T95" fmla="*/ 179 h 294"/>
              <a:gd name="T96" fmla="*/ 19 w 311"/>
              <a:gd name="T97" fmla="*/ 167 h 294"/>
              <a:gd name="T98" fmla="*/ 17 w 311"/>
              <a:gd name="T99" fmla="*/ 153 h 294"/>
              <a:gd name="T100" fmla="*/ 18 w 311"/>
              <a:gd name="T101" fmla="*/ 142 h 294"/>
              <a:gd name="T102" fmla="*/ 14 w 311"/>
              <a:gd name="T103" fmla="*/ 132 h 294"/>
              <a:gd name="T104" fmla="*/ 4 w 311"/>
              <a:gd name="T105" fmla="*/ 108 h 294"/>
              <a:gd name="T106" fmla="*/ 7 w 311"/>
              <a:gd name="T107" fmla="*/ 91 h 294"/>
              <a:gd name="T108" fmla="*/ 4 w 311"/>
              <a:gd name="T109" fmla="*/ 64 h 294"/>
              <a:gd name="T110" fmla="*/ 14 w 311"/>
              <a:gd name="T111" fmla="*/ 62 h 294"/>
              <a:gd name="T112" fmla="*/ 2 w 311"/>
              <a:gd name="T113" fmla="*/ 51 h 294"/>
              <a:gd name="T114" fmla="*/ 18 w 311"/>
              <a:gd name="T115" fmla="*/ 44 h 294"/>
              <a:gd name="T116" fmla="*/ 65 w 311"/>
              <a:gd name="T117" fmla="*/ 27 h 294"/>
              <a:gd name="T118" fmla="*/ 89 w 311"/>
              <a:gd name="T119" fmla="*/ 10 h 294"/>
              <a:gd name="T120" fmla="*/ 137 w 311"/>
              <a:gd name="T121" fmla="*/ 4 h 294"/>
              <a:gd name="T122" fmla="*/ 134 w 311"/>
              <a:gd name="T123" fmla="*/ 5 h 294"/>
              <a:gd name="T124" fmla="*/ 164 w 311"/>
              <a:gd name="T125" fmla="*/ 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94">
                <a:moveTo>
                  <a:pt x="170" y="20"/>
                </a:moveTo>
                <a:lnTo>
                  <a:pt x="170" y="20"/>
                </a:lnTo>
                <a:lnTo>
                  <a:pt x="172" y="21"/>
                </a:lnTo>
                <a:lnTo>
                  <a:pt x="180" y="22"/>
                </a:lnTo>
                <a:lnTo>
                  <a:pt x="189" y="22"/>
                </a:lnTo>
                <a:lnTo>
                  <a:pt x="204" y="23"/>
                </a:lnTo>
                <a:lnTo>
                  <a:pt x="218" y="24"/>
                </a:lnTo>
                <a:lnTo>
                  <a:pt x="234" y="25"/>
                </a:lnTo>
                <a:lnTo>
                  <a:pt x="250" y="26"/>
                </a:lnTo>
                <a:lnTo>
                  <a:pt x="268" y="26"/>
                </a:lnTo>
                <a:lnTo>
                  <a:pt x="269" y="26"/>
                </a:lnTo>
                <a:lnTo>
                  <a:pt x="271" y="24"/>
                </a:lnTo>
                <a:lnTo>
                  <a:pt x="273" y="24"/>
                </a:lnTo>
                <a:lnTo>
                  <a:pt x="276" y="25"/>
                </a:lnTo>
                <a:lnTo>
                  <a:pt x="277" y="26"/>
                </a:lnTo>
                <a:lnTo>
                  <a:pt x="277" y="27"/>
                </a:lnTo>
                <a:lnTo>
                  <a:pt x="278" y="28"/>
                </a:lnTo>
                <a:lnTo>
                  <a:pt x="279" y="29"/>
                </a:lnTo>
                <a:lnTo>
                  <a:pt x="282" y="30"/>
                </a:lnTo>
                <a:lnTo>
                  <a:pt x="285" y="32"/>
                </a:lnTo>
                <a:lnTo>
                  <a:pt x="288" y="34"/>
                </a:lnTo>
                <a:lnTo>
                  <a:pt x="290" y="37"/>
                </a:lnTo>
                <a:lnTo>
                  <a:pt x="291" y="40"/>
                </a:lnTo>
                <a:lnTo>
                  <a:pt x="291" y="44"/>
                </a:lnTo>
                <a:lnTo>
                  <a:pt x="291" y="47"/>
                </a:lnTo>
                <a:lnTo>
                  <a:pt x="291" y="48"/>
                </a:lnTo>
                <a:lnTo>
                  <a:pt x="295" y="66"/>
                </a:lnTo>
                <a:lnTo>
                  <a:pt x="301" y="83"/>
                </a:lnTo>
                <a:lnTo>
                  <a:pt x="303" y="91"/>
                </a:lnTo>
                <a:lnTo>
                  <a:pt x="304" y="96"/>
                </a:lnTo>
                <a:lnTo>
                  <a:pt x="305" y="102"/>
                </a:lnTo>
                <a:lnTo>
                  <a:pt x="305" y="106"/>
                </a:lnTo>
                <a:lnTo>
                  <a:pt x="305" y="109"/>
                </a:lnTo>
                <a:lnTo>
                  <a:pt x="304" y="112"/>
                </a:lnTo>
                <a:lnTo>
                  <a:pt x="303" y="114"/>
                </a:lnTo>
                <a:lnTo>
                  <a:pt x="291" y="120"/>
                </a:lnTo>
                <a:lnTo>
                  <a:pt x="289" y="122"/>
                </a:lnTo>
                <a:lnTo>
                  <a:pt x="286" y="126"/>
                </a:lnTo>
                <a:lnTo>
                  <a:pt x="283" y="131"/>
                </a:lnTo>
                <a:lnTo>
                  <a:pt x="282" y="132"/>
                </a:lnTo>
                <a:lnTo>
                  <a:pt x="282" y="134"/>
                </a:lnTo>
                <a:lnTo>
                  <a:pt x="283" y="135"/>
                </a:lnTo>
                <a:lnTo>
                  <a:pt x="287" y="137"/>
                </a:lnTo>
                <a:lnTo>
                  <a:pt x="291" y="139"/>
                </a:lnTo>
                <a:lnTo>
                  <a:pt x="292" y="141"/>
                </a:lnTo>
                <a:lnTo>
                  <a:pt x="295" y="143"/>
                </a:lnTo>
                <a:lnTo>
                  <a:pt x="296" y="145"/>
                </a:lnTo>
                <a:lnTo>
                  <a:pt x="297" y="146"/>
                </a:lnTo>
                <a:lnTo>
                  <a:pt x="297" y="149"/>
                </a:lnTo>
                <a:lnTo>
                  <a:pt x="295" y="154"/>
                </a:lnTo>
                <a:lnTo>
                  <a:pt x="296" y="158"/>
                </a:lnTo>
                <a:lnTo>
                  <a:pt x="294" y="160"/>
                </a:lnTo>
                <a:lnTo>
                  <a:pt x="293" y="163"/>
                </a:lnTo>
                <a:lnTo>
                  <a:pt x="293" y="167"/>
                </a:lnTo>
                <a:lnTo>
                  <a:pt x="295" y="172"/>
                </a:lnTo>
                <a:lnTo>
                  <a:pt x="297" y="176"/>
                </a:lnTo>
                <a:lnTo>
                  <a:pt x="298" y="178"/>
                </a:lnTo>
                <a:lnTo>
                  <a:pt x="297" y="180"/>
                </a:lnTo>
                <a:lnTo>
                  <a:pt x="297" y="183"/>
                </a:lnTo>
                <a:lnTo>
                  <a:pt x="299" y="185"/>
                </a:lnTo>
                <a:lnTo>
                  <a:pt x="303" y="192"/>
                </a:lnTo>
                <a:lnTo>
                  <a:pt x="306" y="198"/>
                </a:lnTo>
                <a:lnTo>
                  <a:pt x="307" y="201"/>
                </a:lnTo>
                <a:lnTo>
                  <a:pt x="311" y="204"/>
                </a:lnTo>
                <a:lnTo>
                  <a:pt x="311" y="206"/>
                </a:lnTo>
                <a:lnTo>
                  <a:pt x="309" y="207"/>
                </a:lnTo>
                <a:lnTo>
                  <a:pt x="308" y="207"/>
                </a:lnTo>
                <a:lnTo>
                  <a:pt x="307" y="207"/>
                </a:lnTo>
                <a:lnTo>
                  <a:pt x="307" y="209"/>
                </a:lnTo>
                <a:lnTo>
                  <a:pt x="308" y="210"/>
                </a:lnTo>
                <a:lnTo>
                  <a:pt x="309" y="212"/>
                </a:lnTo>
                <a:lnTo>
                  <a:pt x="310" y="217"/>
                </a:lnTo>
                <a:lnTo>
                  <a:pt x="310" y="221"/>
                </a:lnTo>
                <a:lnTo>
                  <a:pt x="309" y="222"/>
                </a:lnTo>
                <a:lnTo>
                  <a:pt x="308" y="225"/>
                </a:lnTo>
                <a:lnTo>
                  <a:pt x="307" y="227"/>
                </a:lnTo>
                <a:lnTo>
                  <a:pt x="299" y="229"/>
                </a:lnTo>
                <a:lnTo>
                  <a:pt x="297" y="231"/>
                </a:lnTo>
                <a:lnTo>
                  <a:pt x="292" y="236"/>
                </a:lnTo>
                <a:lnTo>
                  <a:pt x="289" y="239"/>
                </a:lnTo>
                <a:lnTo>
                  <a:pt x="285" y="243"/>
                </a:lnTo>
                <a:lnTo>
                  <a:pt x="277" y="252"/>
                </a:lnTo>
                <a:lnTo>
                  <a:pt x="275" y="255"/>
                </a:lnTo>
                <a:lnTo>
                  <a:pt x="273" y="258"/>
                </a:lnTo>
                <a:lnTo>
                  <a:pt x="267" y="266"/>
                </a:lnTo>
                <a:lnTo>
                  <a:pt x="265" y="269"/>
                </a:lnTo>
                <a:lnTo>
                  <a:pt x="266" y="272"/>
                </a:lnTo>
                <a:lnTo>
                  <a:pt x="268" y="278"/>
                </a:lnTo>
                <a:lnTo>
                  <a:pt x="268" y="281"/>
                </a:lnTo>
                <a:lnTo>
                  <a:pt x="268" y="283"/>
                </a:lnTo>
                <a:lnTo>
                  <a:pt x="267" y="286"/>
                </a:lnTo>
                <a:lnTo>
                  <a:pt x="267" y="287"/>
                </a:lnTo>
                <a:lnTo>
                  <a:pt x="269" y="288"/>
                </a:lnTo>
                <a:lnTo>
                  <a:pt x="272" y="291"/>
                </a:lnTo>
                <a:lnTo>
                  <a:pt x="272" y="292"/>
                </a:lnTo>
                <a:lnTo>
                  <a:pt x="271" y="293"/>
                </a:lnTo>
                <a:lnTo>
                  <a:pt x="270" y="294"/>
                </a:lnTo>
                <a:lnTo>
                  <a:pt x="267" y="293"/>
                </a:lnTo>
                <a:lnTo>
                  <a:pt x="263" y="291"/>
                </a:lnTo>
                <a:lnTo>
                  <a:pt x="262" y="291"/>
                </a:lnTo>
                <a:lnTo>
                  <a:pt x="260" y="291"/>
                </a:lnTo>
                <a:lnTo>
                  <a:pt x="251" y="287"/>
                </a:lnTo>
                <a:lnTo>
                  <a:pt x="246" y="285"/>
                </a:lnTo>
                <a:lnTo>
                  <a:pt x="245" y="283"/>
                </a:lnTo>
                <a:lnTo>
                  <a:pt x="244" y="281"/>
                </a:lnTo>
                <a:lnTo>
                  <a:pt x="242" y="278"/>
                </a:lnTo>
                <a:lnTo>
                  <a:pt x="236" y="277"/>
                </a:lnTo>
                <a:lnTo>
                  <a:pt x="234" y="275"/>
                </a:lnTo>
                <a:lnTo>
                  <a:pt x="225" y="274"/>
                </a:lnTo>
                <a:lnTo>
                  <a:pt x="221" y="274"/>
                </a:lnTo>
                <a:lnTo>
                  <a:pt x="218" y="275"/>
                </a:lnTo>
                <a:lnTo>
                  <a:pt x="216" y="275"/>
                </a:lnTo>
                <a:lnTo>
                  <a:pt x="214" y="279"/>
                </a:lnTo>
                <a:lnTo>
                  <a:pt x="212" y="280"/>
                </a:lnTo>
                <a:lnTo>
                  <a:pt x="210" y="280"/>
                </a:lnTo>
                <a:lnTo>
                  <a:pt x="208" y="279"/>
                </a:lnTo>
                <a:lnTo>
                  <a:pt x="206" y="277"/>
                </a:lnTo>
                <a:lnTo>
                  <a:pt x="202" y="276"/>
                </a:lnTo>
                <a:lnTo>
                  <a:pt x="199" y="277"/>
                </a:lnTo>
                <a:lnTo>
                  <a:pt x="198" y="276"/>
                </a:lnTo>
                <a:lnTo>
                  <a:pt x="196" y="276"/>
                </a:lnTo>
                <a:lnTo>
                  <a:pt x="195" y="277"/>
                </a:lnTo>
                <a:lnTo>
                  <a:pt x="194" y="276"/>
                </a:lnTo>
                <a:lnTo>
                  <a:pt x="192" y="277"/>
                </a:lnTo>
                <a:lnTo>
                  <a:pt x="190" y="279"/>
                </a:lnTo>
                <a:lnTo>
                  <a:pt x="188" y="280"/>
                </a:lnTo>
                <a:lnTo>
                  <a:pt x="186" y="282"/>
                </a:lnTo>
                <a:lnTo>
                  <a:pt x="185" y="286"/>
                </a:lnTo>
                <a:lnTo>
                  <a:pt x="180" y="284"/>
                </a:lnTo>
                <a:lnTo>
                  <a:pt x="179" y="285"/>
                </a:lnTo>
                <a:lnTo>
                  <a:pt x="177" y="286"/>
                </a:lnTo>
                <a:lnTo>
                  <a:pt x="175" y="285"/>
                </a:lnTo>
                <a:lnTo>
                  <a:pt x="176" y="284"/>
                </a:lnTo>
                <a:lnTo>
                  <a:pt x="176" y="282"/>
                </a:lnTo>
                <a:lnTo>
                  <a:pt x="176" y="280"/>
                </a:lnTo>
                <a:lnTo>
                  <a:pt x="176" y="277"/>
                </a:lnTo>
                <a:lnTo>
                  <a:pt x="174" y="276"/>
                </a:lnTo>
                <a:lnTo>
                  <a:pt x="172" y="276"/>
                </a:lnTo>
                <a:lnTo>
                  <a:pt x="171" y="275"/>
                </a:lnTo>
                <a:lnTo>
                  <a:pt x="171" y="275"/>
                </a:lnTo>
                <a:lnTo>
                  <a:pt x="170" y="273"/>
                </a:lnTo>
                <a:lnTo>
                  <a:pt x="168" y="271"/>
                </a:lnTo>
                <a:lnTo>
                  <a:pt x="167" y="267"/>
                </a:lnTo>
                <a:lnTo>
                  <a:pt x="165" y="266"/>
                </a:lnTo>
                <a:lnTo>
                  <a:pt x="164" y="268"/>
                </a:lnTo>
                <a:lnTo>
                  <a:pt x="161" y="270"/>
                </a:lnTo>
                <a:lnTo>
                  <a:pt x="159" y="270"/>
                </a:lnTo>
                <a:lnTo>
                  <a:pt x="156" y="276"/>
                </a:lnTo>
                <a:lnTo>
                  <a:pt x="151" y="276"/>
                </a:lnTo>
                <a:lnTo>
                  <a:pt x="150" y="273"/>
                </a:lnTo>
                <a:lnTo>
                  <a:pt x="150" y="271"/>
                </a:lnTo>
                <a:lnTo>
                  <a:pt x="146" y="270"/>
                </a:lnTo>
                <a:lnTo>
                  <a:pt x="146" y="269"/>
                </a:lnTo>
                <a:lnTo>
                  <a:pt x="146" y="266"/>
                </a:lnTo>
                <a:lnTo>
                  <a:pt x="139" y="259"/>
                </a:lnTo>
                <a:lnTo>
                  <a:pt x="138" y="256"/>
                </a:lnTo>
                <a:lnTo>
                  <a:pt x="138" y="255"/>
                </a:lnTo>
                <a:lnTo>
                  <a:pt x="138" y="253"/>
                </a:lnTo>
                <a:lnTo>
                  <a:pt x="137" y="252"/>
                </a:lnTo>
                <a:lnTo>
                  <a:pt x="131" y="250"/>
                </a:lnTo>
                <a:lnTo>
                  <a:pt x="130" y="251"/>
                </a:lnTo>
                <a:lnTo>
                  <a:pt x="129" y="250"/>
                </a:lnTo>
                <a:lnTo>
                  <a:pt x="127" y="249"/>
                </a:lnTo>
                <a:lnTo>
                  <a:pt x="123" y="247"/>
                </a:lnTo>
                <a:lnTo>
                  <a:pt x="123" y="247"/>
                </a:lnTo>
                <a:lnTo>
                  <a:pt x="122" y="245"/>
                </a:lnTo>
                <a:lnTo>
                  <a:pt x="121" y="245"/>
                </a:lnTo>
                <a:lnTo>
                  <a:pt x="121" y="246"/>
                </a:lnTo>
                <a:lnTo>
                  <a:pt x="120" y="247"/>
                </a:lnTo>
                <a:lnTo>
                  <a:pt x="116" y="248"/>
                </a:lnTo>
                <a:lnTo>
                  <a:pt x="115" y="248"/>
                </a:lnTo>
                <a:lnTo>
                  <a:pt x="114" y="247"/>
                </a:lnTo>
                <a:lnTo>
                  <a:pt x="113" y="244"/>
                </a:lnTo>
                <a:lnTo>
                  <a:pt x="110" y="242"/>
                </a:lnTo>
                <a:lnTo>
                  <a:pt x="109" y="241"/>
                </a:lnTo>
                <a:lnTo>
                  <a:pt x="108" y="240"/>
                </a:lnTo>
                <a:lnTo>
                  <a:pt x="108" y="239"/>
                </a:lnTo>
                <a:lnTo>
                  <a:pt x="111" y="238"/>
                </a:lnTo>
                <a:lnTo>
                  <a:pt x="112" y="236"/>
                </a:lnTo>
                <a:lnTo>
                  <a:pt x="112" y="232"/>
                </a:lnTo>
                <a:lnTo>
                  <a:pt x="111" y="232"/>
                </a:lnTo>
                <a:lnTo>
                  <a:pt x="110" y="233"/>
                </a:lnTo>
                <a:lnTo>
                  <a:pt x="107" y="234"/>
                </a:lnTo>
                <a:lnTo>
                  <a:pt x="104" y="235"/>
                </a:lnTo>
                <a:lnTo>
                  <a:pt x="102" y="235"/>
                </a:lnTo>
                <a:lnTo>
                  <a:pt x="94" y="229"/>
                </a:lnTo>
                <a:lnTo>
                  <a:pt x="89" y="227"/>
                </a:lnTo>
                <a:lnTo>
                  <a:pt x="86" y="226"/>
                </a:lnTo>
                <a:lnTo>
                  <a:pt x="85" y="227"/>
                </a:lnTo>
                <a:lnTo>
                  <a:pt x="87" y="230"/>
                </a:lnTo>
                <a:lnTo>
                  <a:pt x="89" y="234"/>
                </a:lnTo>
                <a:lnTo>
                  <a:pt x="89" y="235"/>
                </a:lnTo>
                <a:lnTo>
                  <a:pt x="86" y="237"/>
                </a:lnTo>
                <a:lnTo>
                  <a:pt x="84" y="238"/>
                </a:lnTo>
                <a:lnTo>
                  <a:pt x="82" y="239"/>
                </a:lnTo>
                <a:lnTo>
                  <a:pt x="81" y="241"/>
                </a:lnTo>
                <a:lnTo>
                  <a:pt x="79" y="242"/>
                </a:lnTo>
                <a:lnTo>
                  <a:pt x="78" y="242"/>
                </a:lnTo>
                <a:lnTo>
                  <a:pt x="77" y="241"/>
                </a:lnTo>
                <a:lnTo>
                  <a:pt x="73" y="235"/>
                </a:lnTo>
                <a:lnTo>
                  <a:pt x="69" y="230"/>
                </a:lnTo>
                <a:lnTo>
                  <a:pt x="68" y="229"/>
                </a:lnTo>
                <a:lnTo>
                  <a:pt x="67" y="229"/>
                </a:lnTo>
                <a:lnTo>
                  <a:pt x="65" y="228"/>
                </a:lnTo>
                <a:lnTo>
                  <a:pt x="65" y="226"/>
                </a:lnTo>
                <a:lnTo>
                  <a:pt x="66" y="225"/>
                </a:lnTo>
                <a:lnTo>
                  <a:pt x="67" y="223"/>
                </a:lnTo>
                <a:lnTo>
                  <a:pt x="69" y="223"/>
                </a:lnTo>
                <a:lnTo>
                  <a:pt x="70" y="222"/>
                </a:lnTo>
                <a:lnTo>
                  <a:pt x="70" y="221"/>
                </a:lnTo>
                <a:lnTo>
                  <a:pt x="71" y="219"/>
                </a:lnTo>
                <a:lnTo>
                  <a:pt x="71" y="218"/>
                </a:lnTo>
                <a:lnTo>
                  <a:pt x="69" y="217"/>
                </a:lnTo>
                <a:lnTo>
                  <a:pt x="67" y="215"/>
                </a:lnTo>
                <a:lnTo>
                  <a:pt x="60" y="216"/>
                </a:lnTo>
                <a:lnTo>
                  <a:pt x="58" y="217"/>
                </a:lnTo>
                <a:lnTo>
                  <a:pt x="57" y="216"/>
                </a:lnTo>
                <a:lnTo>
                  <a:pt x="56" y="214"/>
                </a:lnTo>
                <a:lnTo>
                  <a:pt x="55" y="214"/>
                </a:lnTo>
                <a:lnTo>
                  <a:pt x="52" y="212"/>
                </a:lnTo>
                <a:lnTo>
                  <a:pt x="50" y="211"/>
                </a:lnTo>
                <a:lnTo>
                  <a:pt x="47" y="210"/>
                </a:lnTo>
                <a:lnTo>
                  <a:pt x="41" y="208"/>
                </a:lnTo>
                <a:lnTo>
                  <a:pt x="39" y="208"/>
                </a:lnTo>
                <a:lnTo>
                  <a:pt x="38" y="207"/>
                </a:lnTo>
                <a:lnTo>
                  <a:pt x="37" y="206"/>
                </a:lnTo>
                <a:lnTo>
                  <a:pt x="35" y="204"/>
                </a:lnTo>
                <a:lnTo>
                  <a:pt x="35" y="200"/>
                </a:lnTo>
                <a:lnTo>
                  <a:pt x="31" y="198"/>
                </a:lnTo>
                <a:lnTo>
                  <a:pt x="27" y="197"/>
                </a:lnTo>
                <a:lnTo>
                  <a:pt x="26" y="198"/>
                </a:lnTo>
                <a:lnTo>
                  <a:pt x="27" y="202"/>
                </a:lnTo>
                <a:lnTo>
                  <a:pt x="26" y="204"/>
                </a:lnTo>
                <a:lnTo>
                  <a:pt x="24" y="205"/>
                </a:lnTo>
                <a:lnTo>
                  <a:pt x="21" y="205"/>
                </a:lnTo>
                <a:lnTo>
                  <a:pt x="21" y="204"/>
                </a:lnTo>
                <a:lnTo>
                  <a:pt x="24" y="198"/>
                </a:lnTo>
                <a:lnTo>
                  <a:pt x="26" y="193"/>
                </a:lnTo>
                <a:lnTo>
                  <a:pt x="27" y="186"/>
                </a:lnTo>
                <a:lnTo>
                  <a:pt x="25" y="179"/>
                </a:lnTo>
                <a:lnTo>
                  <a:pt x="25" y="176"/>
                </a:lnTo>
                <a:lnTo>
                  <a:pt x="24" y="175"/>
                </a:lnTo>
                <a:lnTo>
                  <a:pt x="18" y="172"/>
                </a:lnTo>
                <a:lnTo>
                  <a:pt x="18" y="171"/>
                </a:lnTo>
                <a:lnTo>
                  <a:pt x="19" y="167"/>
                </a:lnTo>
                <a:lnTo>
                  <a:pt x="18" y="165"/>
                </a:lnTo>
                <a:lnTo>
                  <a:pt x="17" y="163"/>
                </a:lnTo>
                <a:lnTo>
                  <a:pt x="15" y="160"/>
                </a:lnTo>
                <a:lnTo>
                  <a:pt x="14" y="157"/>
                </a:lnTo>
                <a:lnTo>
                  <a:pt x="17" y="153"/>
                </a:lnTo>
                <a:lnTo>
                  <a:pt x="17" y="150"/>
                </a:lnTo>
                <a:lnTo>
                  <a:pt x="18" y="146"/>
                </a:lnTo>
                <a:lnTo>
                  <a:pt x="19" y="144"/>
                </a:lnTo>
                <a:lnTo>
                  <a:pt x="19" y="144"/>
                </a:lnTo>
                <a:lnTo>
                  <a:pt x="18" y="142"/>
                </a:lnTo>
                <a:lnTo>
                  <a:pt x="17" y="140"/>
                </a:lnTo>
                <a:lnTo>
                  <a:pt x="18" y="138"/>
                </a:lnTo>
                <a:lnTo>
                  <a:pt x="17" y="135"/>
                </a:lnTo>
                <a:lnTo>
                  <a:pt x="15" y="134"/>
                </a:lnTo>
                <a:lnTo>
                  <a:pt x="14" y="132"/>
                </a:lnTo>
                <a:lnTo>
                  <a:pt x="13" y="130"/>
                </a:lnTo>
                <a:lnTo>
                  <a:pt x="13" y="126"/>
                </a:lnTo>
                <a:lnTo>
                  <a:pt x="15" y="121"/>
                </a:lnTo>
                <a:lnTo>
                  <a:pt x="12" y="115"/>
                </a:lnTo>
                <a:lnTo>
                  <a:pt x="4" y="108"/>
                </a:lnTo>
                <a:lnTo>
                  <a:pt x="0" y="103"/>
                </a:lnTo>
                <a:lnTo>
                  <a:pt x="0" y="100"/>
                </a:lnTo>
                <a:lnTo>
                  <a:pt x="2" y="98"/>
                </a:lnTo>
                <a:lnTo>
                  <a:pt x="5" y="96"/>
                </a:lnTo>
                <a:lnTo>
                  <a:pt x="7" y="91"/>
                </a:lnTo>
                <a:lnTo>
                  <a:pt x="9" y="87"/>
                </a:lnTo>
                <a:lnTo>
                  <a:pt x="9" y="86"/>
                </a:lnTo>
                <a:lnTo>
                  <a:pt x="9" y="82"/>
                </a:lnTo>
                <a:lnTo>
                  <a:pt x="5" y="68"/>
                </a:lnTo>
                <a:lnTo>
                  <a:pt x="4" y="64"/>
                </a:lnTo>
                <a:lnTo>
                  <a:pt x="4" y="60"/>
                </a:lnTo>
                <a:lnTo>
                  <a:pt x="4" y="59"/>
                </a:lnTo>
                <a:lnTo>
                  <a:pt x="11" y="62"/>
                </a:lnTo>
                <a:lnTo>
                  <a:pt x="14" y="64"/>
                </a:lnTo>
                <a:lnTo>
                  <a:pt x="14" y="62"/>
                </a:lnTo>
                <a:lnTo>
                  <a:pt x="13" y="60"/>
                </a:lnTo>
                <a:lnTo>
                  <a:pt x="13" y="58"/>
                </a:lnTo>
                <a:lnTo>
                  <a:pt x="13" y="54"/>
                </a:lnTo>
                <a:lnTo>
                  <a:pt x="7" y="52"/>
                </a:lnTo>
                <a:lnTo>
                  <a:pt x="2" y="51"/>
                </a:lnTo>
                <a:lnTo>
                  <a:pt x="2" y="49"/>
                </a:lnTo>
                <a:lnTo>
                  <a:pt x="2" y="47"/>
                </a:lnTo>
                <a:lnTo>
                  <a:pt x="3" y="48"/>
                </a:lnTo>
                <a:lnTo>
                  <a:pt x="8" y="49"/>
                </a:lnTo>
                <a:lnTo>
                  <a:pt x="18" y="44"/>
                </a:lnTo>
                <a:lnTo>
                  <a:pt x="36" y="37"/>
                </a:lnTo>
                <a:lnTo>
                  <a:pt x="55" y="31"/>
                </a:lnTo>
                <a:lnTo>
                  <a:pt x="59" y="30"/>
                </a:lnTo>
                <a:lnTo>
                  <a:pt x="64" y="29"/>
                </a:lnTo>
                <a:lnTo>
                  <a:pt x="65" y="27"/>
                </a:lnTo>
                <a:lnTo>
                  <a:pt x="67" y="25"/>
                </a:lnTo>
                <a:lnTo>
                  <a:pt x="70" y="21"/>
                </a:lnTo>
                <a:lnTo>
                  <a:pt x="76" y="15"/>
                </a:lnTo>
                <a:lnTo>
                  <a:pt x="86" y="13"/>
                </a:lnTo>
                <a:lnTo>
                  <a:pt x="89" y="10"/>
                </a:lnTo>
                <a:lnTo>
                  <a:pt x="97" y="6"/>
                </a:lnTo>
                <a:lnTo>
                  <a:pt x="116" y="1"/>
                </a:lnTo>
                <a:lnTo>
                  <a:pt x="123" y="0"/>
                </a:lnTo>
                <a:lnTo>
                  <a:pt x="130" y="0"/>
                </a:lnTo>
                <a:lnTo>
                  <a:pt x="137" y="4"/>
                </a:lnTo>
                <a:lnTo>
                  <a:pt x="144" y="8"/>
                </a:lnTo>
                <a:lnTo>
                  <a:pt x="145" y="11"/>
                </a:lnTo>
                <a:lnTo>
                  <a:pt x="142" y="9"/>
                </a:lnTo>
                <a:lnTo>
                  <a:pt x="136" y="5"/>
                </a:lnTo>
                <a:lnTo>
                  <a:pt x="134" y="5"/>
                </a:lnTo>
                <a:lnTo>
                  <a:pt x="139" y="17"/>
                </a:lnTo>
                <a:lnTo>
                  <a:pt x="141" y="22"/>
                </a:lnTo>
                <a:lnTo>
                  <a:pt x="146" y="25"/>
                </a:lnTo>
                <a:lnTo>
                  <a:pt x="151" y="26"/>
                </a:lnTo>
                <a:lnTo>
                  <a:pt x="164" y="24"/>
                </a:lnTo>
                <a:lnTo>
                  <a:pt x="169"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39" name="Portugal">
            <a:extLst>
              <a:ext uri="{FF2B5EF4-FFF2-40B4-BE49-F238E27FC236}">
                <a16:creationId xmlns:a16="http://schemas.microsoft.com/office/drawing/2014/main" id="{5FCECE60-946C-407C-BE2B-06AD2CF8758A}"/>
              </a:ext>
            </a:extLst>
          </p:cNvPr>
          <p:cNvSpPr>
            <a:spLocks noEditPoints="1"/>
          </p:cNvSpPr>
          <p:nvPr/>
        </p:nvSpPr>
        <p:spPr bwMode="auto">
          <a:xfrm>
            <a:off x="4856738" y="2831682"/>
            <a:ext cx="754415" cy="315819"/>
          </a:xfrm>
          <a:custGeom>
            <a:avLst/>
            <a:gdLst>
              <a:gd name="T0" fmla="*/ 452 w 781"/>
              <a:gd name="T1" fmla="*/ 367 h 372"/>
              <a:gd name="T2" fmla="*/ 440 w 781"/>
              <a:gd name="T3" fmla="*/ 369 h 372"/>
              <a:gd name="T4" fmla="*/ 195 w 781"/>
              <a:gd name="T5" fmla="*/ 209 h 372"/>
              <a:gd name="T6" fmla="*/ 190 w 781"/>
              <a:gd name="T7" fmla="*/ 206 h 372"/>
              <a:gd name="T8" fmla="*/ 175 w 781"/>
              <a:gd name="T9" fmla="*/ 174 h 372"/>
              <a:gd name="T10" fmla="*/ 188 w 781"/>
              <a:gd name="T11" fmla="*/ 178 h 372"/>
              <a:gd name="T12" fmla="*/ 169 w 781"/>
              <a:gd name="T13" fmla="*/ 172 h 372"/>
              <a:gd name="T14" fmla="*/ 100 w 781"/>
              <a:gd name="T15" fmla="*/ 152 h 372"/>
              <a:gd name="T16" fmla="*/ 85 w 781"/>
              <a:gd name="T17" fmla="*/ 150 h 372"/>
              <a:gd name="T18" fmla="*/ 82 w 781"/>
              <a:gd name="T19" fmla="*/ 147 h 372"/>
              <a:gd name="T20" fmla="*/ 82 w 781"/>
              <a:gd name="T21" fmla="*/ 144 h 372"/>
              <a:gd name="T22" fmla="*/ 109 w 781"/>
              <a:gd name="T23" fmla="*/ 146 h 372"/>
              <a:gd name="T24" fmla="*/ 103 w 781"/>
              <a:gd name="T25" fmla="*/ 143 h 372"/>
              <a:gd name="T26" fmla="*/ 124 w 781"/>
              <a:gd name="T27" fmla="*/ 142 h 372"/>
              <a:gd name="T28" fmla="*/ 129 w 781"/>
              <a:gd name="T29" fmla="*/ 137 h 372"/>
              <a:gd name="T30" fmla="*/ 4 w 781"/>
              <a:gd name="T31" fmla="*/ 112 h 372"/>
              <a:gd name="T32" fmla="*/ 2 w 781"/>
              <a:gd name="T33" fmla="*/ 107 h 372"/>
              <a:gd name="T34" fmla="*/ 721 w 781"/>
              <a:gd name="T35" fmla="*/ 14 h 372"/>
              <a:gd name="T36" fmla="*/ 735 w 781"/>
              <a:gd name="T37" fmla="*/ 10 h 372"/>
              <a:gd name="T38" fmla="*/ 748 w 781"/>
              <a:gd name="T39" fmla="*/ 11 h 372"/>
              <a:gd name="T40" fmla="*/ 752 w 781"/>
              <a:gd name="T41" fmla="*/ 7 h 372"/>
              <a:gd name="T42" fmla="*/ 764 w 781"/>
              <a:gd name="T43" fmla="*/ 8 h 372"/>
              <a:gd name="T44" fmla="*/ 771 w 781"/>
              <a:gd name="T45" fmla="*/ 15 h 372"/>
              <a:gd name="T46" fmla="*/ 778 w 781"/>
              <a:gd name="T47" fmla="*/ 21 h 372"/>
              <a:gd name="T48" fmla="*/ 779 w 781"/>
              <a:gd name="T49" fmla="*/ 28 h 372"/>
              <a:gd name="T50" fmla="*/ 761 w 781"/>
              <a:gd name="T51" fmla="*/ 45 h 372"/>
              <a:gd name="T52" fmla="*/ 763 w 781"/>
              <a:gd name="T53" fmla="*/ 61 h 372"/>
              <a:gd name="T54" fmla="*/ 762 w 781"/>
              <a:gd name="T55" fmla="*/ 73 h 372"/>
              <a:gd name="T56" fmla="*/ 756 w 781"/>
              <a:gd name="T57" fmla="*/ 81 h 372"/>
              <a:gd name="T58" fmla="*/ 758 w 781"/>
              <a:gd name="T59" fmla="*/ 96 h 372"/>
              <a:gd name="T60" fmla="*/ 740 w 781"/>
              <a:gd name="T61" fmla="*/ 102 h 372"/>
              <a:gd name="T62" fmla="*/ 747 w 781"/>
              <a:gd name="T63" fmla="*/ 115 h 372"/>
              <a:gd name="T64" fmla="*/ 755 w 781"/>
              <a:gd name="T65" fmla="*/ 132 h 372"/>
              <a:gd name="T66" fmla="*/ 747 w 781"/>
              <a:gd name="T67" fmla="*/ 146 h 372"/>
              <a:gd name="T68" fmla="*/ 758 w 781"/>
              <a:gd name="T69" fmla="*/ 161 h 372"/>
              <a:gd name="T70" fmla="*/ 748 w 781"/>
              <a:gd name="T71" fmla="*/ 172 h 372"/>
              <a:gd name="T72" fmla="*/ 742 w 781"/>
              <a:gd name="T73" fmla="*/ 190 h 372"/>
              <a:gd name="T74" fmla="*/ 721 w 781"/>
              <a:gd name="T75" fmla="*/ 204 h 372"/>
              <a:gd name="T76" fmla="*/ 696 w 781"/>
              <a:gd name="T77" fmla="*/ 206 h 372"/>
              <a:gd name="T78" fmla="*/ 701 w 781"/>
              <a:gd name="T79" fmla="*/ 178 h 372"/>
              <a:gd name="T80" fmla="*/ 698 w 781"/>
              <a:gd name="T81" fmla="*/ 150 h 372"/>
              <a:gd name="T82" fmla="*/ 697 w 781"/>
              <a:gd name="T83" fmla="*/ 148 h 372"/>
              <a:gd name="T84" fmla="*/ 687 w 781"/>
              <a:gd name="T85" fmla="*/ 142 h 372"/>
              <a:gd name="T86" fmla="*/ 694 w 781"/>
              <a:gd name="T87" fmla="*/ 132 h 372"/>
              <a:gd name="T88" fmla="*/ 692 w 781"/>
              <a:gd name="T89" fmla="*/ 135 h 372"/>
              <a:gd name="T90" fmla="*/ 680 w 781"/>
              <a:gd name="T91" fmla="*/ 139 h 372"/>
              <a:gd name="T92" fmla="*/ 683 w 781"/>
              <a:gd name="T93" fmla="*/ 118 h 372"/>
              <a:gd name="T94" fmla="*/ 690 w 781"/>
              <a:gd name="T95" fmla="*/ 107 h 372"/>
              <a:gd name="T96" fmla="*/ 699 w 781"/>
              <a:gd name="T97" fmla="*/ 78 h 372"/>
              <a:gd name="T98" fmla="*/ 705 w 781"/>
              <a:gd name="T99" fmla="*/ 46 h 372"/>
              <a:gd name="T100" fmla="*/ 700 w 781"/>
              <a:gd name="T101" fmla="*/ 20 h 372"/>
              <a:gd name="T102" fmla="*/ 701 w 781"/>
              <a:gd name="T103" fmla="*/ 8 h 372"/>
              <a:gd name="T104" fmla="*/ 717 w 781"/>
              <a:gd name="T105" fmla="*/ 0 h 372"/>
              <a:gd name="T106" fmla="*/ 722 w 781"/>
              <a:gd name="T107" fmla="*/ 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1" h="372">
                <a:moveTo>
                  <a:pt x="439" y="364"/>
                </a:moveTo>
                <a:lnTo>
                  <a:pt x="439" y="364"/>
                </a:lnTo>
                <a:lnTo>
                  <a:pt x="443" y="366"/>
                </a:lnTo>
                <a:lnTo>
                  <a:pt x="447" y="365"/>
                </a:lnTo>
                <a:lnTo>
                  <a:pt x="452" y="367"/>
                </a:lnTo>
                <a:lnTo>
                  <a:pt x="455" y="368"/>
                </a:lnTo>
                <a:lnTo>
                  <a:pt x="452" y="370"/>
                </a:lnTo>
                <a:lnTo>
                  <a:pt x="450" y="372"/>
                </a:lnTo>
                <a:lnTo>
                  <a:pt x="444" y="371"/>
                </a:lnTo>
                <a:lnTo>
                  <a:pt x="440" y="369"/>
                </a:lnTo>
                <a:lnTo>
                  <a:pt x="438" y="367"/>
                </a:lnTo>
                <a:lnTo>
                  <a:pt x="437" y="366"/>
                </a:lnTo>
                <a:lnTo>
                  <a:pt x="439" y="364"/>
                </a:lnTo>
                <a:close/>
                <a:moveTo>
                  <a:pt x="195" y="209"/>
                </a:moveTo>
                <a:lnTo>
                  <a:pt x="195" y="209"/>
                </a:lnTo>
                <a:lnTo>
                  <a:pt x="195" y="209"/>
                </a:lnTo>
                <a:lnTo>
                  <a:pt x="193" y="209"/>
                </a:lnTo>
                <a:lnTo>
                  <a:pt x="191" y="209"/>
                </a:lnTo>
                <a:lnTo>
                  <a:pt x="189" y="207"/>
                </a:lnTo>
                <a:lnTo>
                  <a:pt x="190" y="206"/>
                </a:lnTo>
                <a:lnTo>
                  <a:pt x="193" y="206"/>
                </a:lnTo>
                <a:lnTo>
                  <a:pt x="194" y="207"/>
                </a:lnTo>
                <a:lnTo>
                  <a:pt x="195" y="209"/>
                </a:lnTo>
                <a:close/>
                <a:moveTo>
                  <a:pt x="175" y="174"/>
                </a:moveTo>
                <a:lnTo>
                  <a:pt x="175" y="174"/>
                </a:lnTo>
                <a:lnTo>
                  <a:pt x="177" y="175"/>
                </a:lnTo>
                <a:lnTo>
                  <a:pt x="187" y="174"/>
                </a:lnTo>
                <a:lnTo>
                  <a:pt x="190" y="174"/>
                </a:lnTo>
                <a:lnTo>
                  <a:pt x="190" y="177"/>
                </a:lnTo>
                <a:lnTo>
                  <a:pt x="188" y="178"/>
                </a:lnTo>
                <a:lnTo>
                  <a:pt x="182" y="179"/>
                </a:lnTo>
                <a:lnTo>
                  <a:pt x="173" y="177"/>
                </a:lnTo>
                <a:lnTo>
                  <a:pt x="170" y="175"/>
                </a:lnTo>
                <a:lnTo>
                  <a:pt x="169" y="173"/>
                </a:lnTo>
                <a:lnTo>
                  <a:pt x="169" y="172"/>
                </a:lnTo>
                <a:lnTo>
                  <a:pt x="171" y="172"/>
                </a:lnTo>
                <a:lnTo>
                  <a:pt x="175" y="174"/>
                </a:lnTo>
                <a:close/>
                <a:moveTo>
                  <a:pt x="97" y="150"/>
                </a:moveTo>
                <a:lnTo>
                  <a:pt x="97" y="150"/>
                </a:lnTo>
                <a:lnTo>
                  <a:pt x="100" y="152"/>
                </a:lnTo>
                <a:lnTo>
                  <a:pt x="96" y="152"/>
                </a:lnTo>
                <a:lnTo>
                  <a:pt x="95" y="153"/>
                </a:lnTo>
                <a:lnTo>
                  <a:pt x="92" y="152"/>
                </a:lnTo>
                <a:lnTo>
                  <a:pt x="88" y="152"/>
                </a:lnTo>
                <a:lnTo>
                  <a:pt x="85" y="150"/>
                </a:lnTo>
                <a:lnTo>
                  <a:pt x="85" y="148"/>
                </a:lnTo>
                <a:lnTo>
                  <a:pt x="86" y="146"/>
                </a:lnTo>
                <a:lnTo>
                  <a:pt x="89" y="146"/>
                </a:lnTo>
                <a:lnTo>
                  <a:pt x="97" y="150"/>
                </a:lnTo>
                <a:close/>
                <a:moveTo>
                  <a:pt x="82" y="147"/>
                </a:moveTo>
                <a:lnTo>
                  <a:pt x="82" y="147"/>
                </a:lnTo>
                <a:lnTo>
                  <a:pt x="79" y="147"/>
                </a:lnTo>
                <a:lnTo>
                  <a:pt x="76" y="144"/>
                </a:lnTo>
                <a:lnTo>
                  <a:pt x="80" y="143"/>
                </a:lnTo>
                <a:lnTo>
                  <a:pt x="82" y="144"/>
                </a:lnTo>
                <a:lnTo>
                  <a:pt x="83" y="145"/>
                </a:lnTo>
                <a:lnTo>
                  <a:pt x="83" y="146"/>
                </a:lnTo>
                <a:lnTo>
                  <a:pt x="82" y="147"/>
                </a:lnTo>
                <a:close/>
                <a:moveTo>
                  <a:pt x="109" y="146"/>
                </a:moveTo>
                <a:lnTo>
                  <a:pt x="109" y="146"/>
                </a:lnTo>
                <a:lnTo>
                  <a:pt x="107" y="147"/>
                </a:lnTo>
                <a:lnTo>
                  <a:pt x="99" y="143"/>
                </a:lnTo>
                <a:lnTo>
                  <a:pt x="96" y="142"/>
                </a:lnTo>
                <a:lnTo>
                  <a:pt x="92" y="139"/>
                </a:lnTo>
                <a:lnTo>
                  <a:pt x="103" y="143"/>
                </a:lnTo>
                <a:lnTo>
                  <a:pt x="109" y="146"/>
                </a:lnTo>
                <a:close/>
                <a:moveTo>
                  <a:pt x="131" y="143"/>
                </a:moveTo>
                <a:lnTo>
                  <a:pt x="131" y="143"/>
                </a:lnTo>
                <a:lnTo>
                  <a:pt x="130" y="143"/>
                </a:lnTo>
                <a:lnTo>
                  <a:pt x="124" y="142"/>
                </a:lnTo>
                <a:lnTo>
                  <a:pt x="122" y="140"/>
                </a:lnTo>
                <a:lnTo>
                  <a:pt x="121" y="138"/>
                </a:lnTo>
                <a:lnTo>
                  <a:pt x="122" y="137"/>
                </a:lnTo>
                <a:lnTo>
                  <a:pt x="125" y="136"/>
                </a:lnTo>
                <a:lnTo>
                  <a:pt x="129" y="137"/>
                </a:lnTo>
                <a:lnTo>
                  <a:pt x="132" y="139"/>
                </a:lnTo>
                <a:lnTo>
                  <a:pt x="132" y="141"/>
                </a:lnTo>
                <a:lnTo>
                  <a:pt x="131" y="143"/>
                </a:lnTo>
                <a:close/>
                <a:moveTo>
                  <a:pt x="4" y="112"/>
                </a:moveTo>
                <a:lnTo>
                  <a:pt x="4" y="112"/>
                </a:lnTo>
                <a:lnTo>
                  <a:pt x="3" y="114"/>
                </a:lnTo>
                <a:lnTo>
                  <a:pt x="0" y="113"/>
                </a:lnTo>
                <a:lnTo>
                  <a:pt x="0" y="113"/>
                </a:lnTo>
                <a:lnTo>
                  <a:pt x="0" y="108"/>
                </a:lnTo>
                <a:lnTo>
                  <a:pt x="2" y="107"/>
                </a:lnTo>
                <a:lnTo>
                  <a:pt x="4" y="109"/>
                </a:lnTo>
                <a:lnTo>
                  <a:pt x="4" y="112"/>
                </a:lnTo>
                <a:close/>
                <a:moveTo>
                  <a:pt x="720" y="13"/>
                </a:moveTo>
                <a:lnTo>
                  <a:pt x="720" y="13"/>
                </a:lnTo>
                <a:lnTo>
                  <a:pt x="721" y="14"/>
                </a:lnTo>
                <a:lnTo>
                  <a:pt x="723" y="14"/>
                </a:lnTo>
                <a:lnTo>
                  <a:pt x="726" y="12"/>
                </a:lnTo>
                <a:lnTo>
                  <a:pt x="728" y="11"/>
                </a:lnTo>
                <a:lnTo>
                  <a:pt x="729" y="11"/>
                </a:lnTo>
                <a:lnTo>
                  <a:pt x="735" y="10"/>
                </a:lnTo>
                <a:lnTo>
                  <a:pt x="737" y="11"/>
                </a:lnTo>
                <a:lnTo>
                  <a:pt x="738" y="12"/>
                </a:lnTo>
                <a:lnTo>
                  <a:pt x="741" y="13"/>
                </a:lnTo>
                <a:lnTo>
                  <a:pt x="744" y="13"/>
                </a:lnTo>
                <a:lnTo>
                  <a:pt x="748" y="11"/>
                </a:lnTo>
                <a:lnTo>
                  <a:pt x="750" y="10"/>
                </a:lnTo>
                <a:lnTo>
                  <a:pt x="751" y="9"/>
                </a:lnTo>
                <a:lnTo>
                  <a:pt x="751" y="8"/>
                </a:lnTo>
                <a:lnTo>
                  <a:pt x="751" y="7"/>
                </a:lnTo>
                <a:lnTo>
                  <a:pt x="752" y="7"/>
                </a:lnTo>
                <a:lnTo>
                  <a:pt x="754" y="7"/>
                </a:lnTo>
                <a:lnTo>
                  <a:pt x="756" y="8"/>
                </a:lnTo>
                <a:lnTo>
                  <a:pt x="761" y="8"/>
                </a:lnTo>
                <a:lnTo>
                  <a:pt x="762" y="7"/>
                </a:lnTo>
                <a:lnTo>
                  <a:pt x="764" y="8"/>
                </a:lnTo>
                <a:lnTo>
                  <a:pt x="766" y="9"/>
                </a:lnTo>
                <a:lnTo>
                  <a:pt x="769" y="8"/>
                </a:lnTo>
                <a:lnTo>
                  <a:pt x="770" y="9"/>
                </a:lnTo>
                <a:lnTo>
                  <a:pt x="771" y="11"/>
                </a:lnTo>
                <a:lnTo>
                  <a:pt x="771" y="15"/>
                </a:lnTo>
                <a:lnTo>
                  <a:pt x="771" y="18"/>
                </a:lnTo>
                <a:lnTo>
                  <a:pt x="771" y="19"/>
                </a:lnTo>
                <a:lnTo>
                  <a:pt x="773" y="20"/>
                </a:lnTo>
                <a:lnTo>
                  <a:pt x="776" y="20"/>
                </a:lnTo>
                <a:lnTo>
                  <a:pt x="778" y="21"/>
                </a:lnTo>
                <a:lnTo>
                  <a:pt x="780" y="22"/>
                </a:lnTo>
                <a:lnTo>
                  <a:pt x="781" y="24"/>
                </a:lnTo>
                <a:lnTo>
                  <a:pt x="781" y="25"/>
                </a:lnTo>
                <a:lnTo>
                  <a:pt x="780" y="26"/>
                </a:lnTo>
                <a:lnTo>
                  <a:pt x="779" y="28"/>
                </a:lnTo>
                <a:lnTo>
                  <a:pt x="775" y="32"/>
                </a:lnTo>
                <a:lnTo>
                  <a:pt x="770" y="35"/>
                </a:lnTo>
                <a:lnTo>
                  <a:pt x="767" y="38"/>
                </a:lnTo>
                <a:lnTo>
                  <a:pt x="764" y="43"/>
                </a:lnTo>
                <a:lnTo>
                  <a:pt x="761" y="45"/>
                </a:lnTo>
                <a:lnTo>
                  <a:pt x="759" y="46"/>
                </a:lnTo>
                <a:lnTo>
                  <a:pt x="759" y="47"/>
                </a:lnTo>
                <a:lnTo>
                  <a:pt x="761" y="52"/>
                </a:lnTo>
                <a:lnTo>
                  <a:pt x="762" y="56"/>
                </a:lnTo>
                <a:lnTo>
                  <a:pt x="763" y="61"/>
                </a:lnTo>
                <a:lnTo>
                  <a:pt x="762" y="63"/>
                </a:lnTo>
                <a:lnTo>
                  <a:pt x="762" y="68"/>
                </a:lnTo>
                <a:lnTo>
                  <a:pt x="761" y="70"/>
                </a:lnTo>
                <a:lnTo>
                  <a:pt x="762" y="71"/>
                </a:lnTo>
                <a:lnTo>
                  <a:pt x="762" y="73"/>
                </a:lnTo>
                <a:lnTo>
                  <a:pt x="763" y="74"/>
                </a:lnTo>
                <a:lnTo>
                  <a:pt x="761" y="76"/>
                </a:lnTo>
                <a:lnTo>
                  <a:pt x="758" y="78"/>
                </a:lnTo>
                <a:lnTo>
                  <a:pt x="756" y="80"/>
                </a:lnTo>
                <a:lnTo>
                  <a:pt x="756" y="81"/>
                </a:lnTo>
                <a:lnTo>
                  <a:pt x="756" y="82"/>
                </a:lnTo>
                <a:lnTo>
                  <a:pt x="759" y="86"/>
                </a:lnTo>
                <a:lnTo>
                  <a:pt x="760" y="87"/>
                </a:lnTo>
                <a:lnTo>
                  <a:pt x="760" y="91"/>
                </a:lnTo>
                <a:lnTo>
                  <a:pt x="758" y="96"/>
                </a:lnTo>
                <a:lnTo>
                  <a:pt x="756" y="100"/>
                </a:lnTo>
                <a:lnTo>
                  <a:pt x="755" y="100"/>
                </a:lnTo>
                <a:lnTo>
                  <a:pt x="753" y="101"/>
                </a:lnTo>
                <a:lnTo>
                  <a:pt x="743" y="101"/>
                </a:lnTo>
                <a:lnTo>
                  <a:pt x="740" y="102"/>
                </a:lnTo>
                <a:lnTo>
                  <a:pt x="741" y="102"/>
                </a:lnTo>
                <a:lnTo>
                  <a:pt x="743" y="107"/>
                </a:lnTo>
                <a:lnTo>
                  <a:pt x="746" y="109"/>
                </a:lnTo>
                <a:lnTo>
                  <a:pt x="746" y="110"/>
                </a:lnTo>
                <a:lnTo>
                  <a:pt x="747" y="115"/>
                </a:lnTo>
                <a:lnTo>
                  <a:pt x="752" y="123"/>
                </a:lnTo>
                <a:lnTo>
                  <a:pt x="756" y="124"/>
                </a:lnTo>
                <a:lnTo>
                  <a:pt x="757" y="126"/>
                </a:lnTo>
                <a:lnTo>
                  <a:pt x="757" y="129"/>
                </a:lnTo>
                <a:lnTo>
                  <a:pt x="755" y="132"/>
                </a:lnTo>
                <a:lnTo>
                  <a:pt x="753" y="135"/>
                </a:lnTo>
                <a:lnTo>
                  <a:pt x="750" y="137"/>
                </a:lnTo>
                <a:lnTo>
                  <a:pt x="748" y="140"/>
                </a:lnTo>
                <a:lnTo>
                  <a:pt x="748" y="142"/>
                </a:lnTo>
                <a:lnTo>
                  <a:pt x="747" y="146"/>
                </a:lnTo>
                <a:lnTo>
                  <a:pt x="746" y="148"/>
                </a:lnTo>
                <a:lnTo>
                  <a:pt x="746" y="150"/>
                </a:lnTo>
                <a:lnTo>
                  <a:pt x="754" y="161"/>
                </a:lnTo>
                <a:lnTo>
                  <a:pt x="758" y="160"/>
                </a:lnTo>
                <a:lnTo>
                  <a:pt x="758" y="161"/>
                </a:lnTo>
                <a:lnTo>
                  <a:pt x="757" y="163"/>
                </a:lnTo>
                <a:lnTo>
                  <a:pt x="756" y="166"/>
                </a:lnTo>
                <a:lnTo>
                  <a:pt x="755" y="167"/>
                </a:lnTo>
                <a:lnTo>
                  <a:pt x="751" y="168"/>
                </a:lnTo>
                <a:lnTo>
                  <a:pt x="748" y="172"/>
                </a:lnTo>
                <a:lnTo>
                  <a:pt x="745" y="176"/>
                </a:lnTo>
                <a:lnTo>
                  <a:pt x="743" y="179"/>
                </a:lnTo>
                <a:lnTo>
                  <a:pt x="741" y="184"/>
                </a:lnTo>
                <a:lnTo>
                  <a:pt x="741" y="187"/>
                </a:lnTo>
                <a:lnTo>
                  <a:pt x="742" y="190"/>
                </a:lnTo>
                <a:lnTo>
                  <a:pt x="744" y="200"/>
                </a:lnTo>
                <a:lnTo>
                  <a:pt x="741" y="201"/>
                </a:lnTo>
                <a:lnTo>
                  <a:pt x="731" y="207"/>
                </a:lnTo>
                <a:lnTo>
                  <a:pt x="728" y="207"/>
                </a:lnTo>
                <a:lnTo>
                  <a:pt x="721" y="204"/>
                </a:lnTo>
                <a:lnTo>
                  <a:pt x="711" y="203"/>
                </a:lnTo>
                <a:lnTo>
                  <a:pt x="707" y="202"/>
                </a:lnTo>
                <a:lnTo>
                  <a:pt x="703" y="204"/>
                </a:lnTo>
                <a:lnTo>
                  <a:pt x="699" y="204"/>
                </a:lnTo>
                <a:lnTo>
                  <a:pt x="696" y="206"/>
                </a:lnTo>
                <a:lnTo>
                  <a:pt x="695" y="206"/>
                </a:lnTo>
                <a:lnTo>
                  <a:pt x="697" y="201"/>
                </a:lnTo>
                <a:lnTo>
                  <a:pt x="700" y="190"/>
                </a:lnTo>
                <a:lnTo>
                  <a:pt x="700" y="184"/>
                </a:lnTo>
                <a:lnTo>
                  <a:pt x="701" y="178"/>
                </a:lnTo>
                <a:lnTo>
                  <a:pt x="700" y="173"/>
                </a:lnTo>
                <a:lnTo>
                  <a:pt x="698" y="170"/>
                </a:lnTo>
                <a:lnTo>
                  <a:pt x="701" y="161"/>
                </a:lnTo>
                <a:lnTo>
                  <a:pt x="700" y="156"/>
                </a:lnTo>
                <a:lnTo>
                  <a:pt x="698" y="150"/>
                </a:lnTo>
                <a:lnTo>
                  <a:pt x="705" y="151"/>
                </a:lnTo>
                <a:lnTo>
                  <a:pt x="703" y="149"/>
                </a:lnTo>
                <a:lnTo>
                  <a:pt x="701" y="147"/>
                </a:lnTo>
                <a:lnTo>
                  <a:pt x="699" y="148"/>
                </a:lnTo>
                <a:lnTo>
                  <a:pt x="697" y="148"/>
                </a:lnTo>
                <a:lnTo>
                  <a:pt x="692" y="150"/>
                </a:lnTo>
                <a:lnTo>
                  <a:pt x="689" y="151"/>
                </a:lnTo>
                <a:lnTo>
                  <a:pt x="688" y="150"/>
                </a:lnTo>
                <a:lnTo>
                  <a:pt x="688" y="147"/>
                </a:lnTo>
                <a:lnTo>
                  <a:pt x="687" y="142"/>
                </a:lnTo>
                <a:lnTo>
                  <a:pt x="689" y="141"/>
                </a:lnTo>
                <a:lnTo>
                  <a:pt x="692" y="140"/>
                </a:lnTo>
                <a:lnTo>
                  <a:pt x="694" y="138"/>
                </a:lnTo>
                <a:lnTo>
                  <a:pt x="695" y="136"/>
                </a:lnTo>
                <a:lnTo>
                  <a:pt x="694" y="132"/>
                </a:lnTo>
                <a:lnTo>
                  <a:pt x="696" y="128"/>
                </a:lnTo>
                <a:lnTo>
                  <a:pt x="701" y="125"/>
                </a:lnTo>
                <a:lnTo>
                  <a:pt x="699" y="126"/>
                </a:lnTo>
                <a:lnTo>
                  <a:pt x="696" y="128"/>
                </a:lnTo>
                <a:lnTo>
                  <a:pt x="692" y="135"/>
                </a:lnTo>
                <a:lnTo>
                  <a:pt x="690" y="139"/>
                </a:lnTo>
                <a:lnTo>
                  <a:pt x="687" y="140"/>
                </a:lnTo>
                <a:lnTo>
                  <a:pt x="683" y="140"/>
                </a:lnTo>
                <a:lnTo>
                  <a:pt x="682" y="140"/>
                </a:lnTo>
                <a:lnTo>
                  <a:pt x="680" y="139"/>
                </a:lnTo>
                <a:lnTo>
                  <a:pt x="680" y="136"/>
                </a:lnTo>
                <a:lnTo>
                  <a:pt x="680" y="134"/>
                </a:lnTo>
                <a:lnTo>
                  <a:pt x="681" y="130"/>
                </a:lnTo>
                <a:lnTo>
                  <a:pt x="682" y="124"/>
                </a:lnTo>
                <a:lnTo>
                  <a:pt x="683" y="118"/>
                </a:lnTo>
                <a:lnTo>
                  <a:pt x="683" y="117"/>
                </a:lnTo>
                <a:lnTo>
                  <a:pt x="683" y="115"/>
                </a:lnTo>
                <a:lnTo>
                  <a:pt x="685" y="113"/>
                </a:lnTo>
                <a:lnTo>
                  <a:pt x="687" y="111"/>
                </a:lnTo>
                <a:lnTo>
                  <a:pt x="690" y="107"/>
                </a:lnTo>
                <a:lnTo>
                  <a:pt x="694" y="95"/>
                </a:lnTo>
                <a:lnTo>
                  <a:pt x="700" y="83"/>
                </a:lnTo>
                <a:lnTo>
                  <a:pt x="699" y="82"/>
                </a:lnTo>
                <a:lnTo>
                  <a:pt x="698" y="81"/>
                </a:lnTo>
                <a:lnTo>
                  <a:pt x="699" y="78"/>
                </a:lnTo>
                <a:lnTo>
                  <a:pt x="702" y="63"/>
                </a:lnTo>
                <a:lnTo>
                  <a:pt x="703" y="62"/>
                </a:lnTo>
                <a:lnTo>
                  <a:pt x="704" y="57"/>
                </a:lnTo>
                <a:lnTo>
                  <a:pt x="705" y="51"/>
                </a:lnTo>
                <a:lnTo>
                  <a:pt x="705" y="46"/>
                </a:lnTo>
                <a:lnTo>
                  <a:pt x="705" y="44"/>
                </a:lnTo>
                <a:lnTo>
                  <a:pt x="705" y="41"/>
                </a:lnTo>
                <a:lnTo>
                  <a:pt x="703" y="35"/>
                </a:lnTo>
                <a:lnTo>
                  <a:pt x="701" y="24"/>
                </a:lnTo>
                <a:lnTo>
                  <a:pt x="700" y="20"/>
                </a:lnTo>
                <a:lnTo>
                  <a:pt x="702" y="18"/>
                </a:lnTo>
                <a:lnTo>
                  <a:pt x="699" y="18"/>
                </a:lnTo>
                <a:lnTo>
                  <a:pt x="698" y="16"/>
                </a:lnTo>
                <a:lnTo>
                  <a:pt x="698" y="13"/>
                </a:lnTo>
                <a:lnTo>
                  <a:pt x="701" y="8"/>
                </a:lnTo>
                <a:lnTo>
                  <a:pt x="704" y="5"/>
                </a:lnTo>
                <a:lnTo>
                  <a:pt x="707" y="4"/>
                </a:lnTo>
                <a:lnTo>
                  <a:pt x="709" y="3"/>
                </a:lnTo>
                <a:lnTo>
                  <a:pt x="716" y="1"/>
                </a:lnTo>
                <a:lnTo>
                  <a:pt x="717" y="0"/>
                </a:lnTo>
                <a:lnTo>
                  <a:pt x="719" y="0"/>
                </a:lnTo>
                <a:lnTo>
                  <a:pt x="719" y="1"/>
                </a:lnTo>
                <a:lnTo>
                  <a:pt x="720" y="3"/>
                </a:lnTo>
                <a:lnTo>
                  <a:pt x="721" y="4"/>
                </a:lnTo>
                <a:lnTo>
                  <a:pt x="722" y="5"/>
                </a:lnTo>
                <a:lnTo>
                  <a:pt x="719" y="9"/>
                </a:lnTo>
                <a:lnTo>
                  <a:pt x="719" y="10"/>
                </a:lnTo>
                <a:lnTo>
                  <a:pt x="720" y="13"/>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0" name="Romania">
            <a:extLst>
              <a:ext uri="{FF2B5EF4-FFF2-40B4-BE49-F238E27FC236}">
                <a16:creationId xmlns:a16="http://schemas.microsoft.com/office/drawing/2014/main" id="{72AB1E55-69F5-4B50-A201-0E6C8FC072A9}"/>
              </a:ext>
            </a:extLst>
          </p:cNvPr>
          <p:cNvSpPr>
            <a:spLocks/>
          </p:cNvSpPr>
          <p:nvPr/>
        </p:nvSpPr>
        <p:spPr bwMode="auto">
          <a:xfrm>
            <a:off x="6405743" y="2602176"/>
            <a:ext cx="283465" cy="174583"/>
          </a:xfrm>
          <a:custGeom>
            <a:avLst/>
            <a:gdLst>
              <a:gd name="T0" fmla="*/ 266 w 295"/>
              <a:gd name="T1" fmla="*/ 138 h 206"/>
              <a:gd name="T2" fmla="*/ 267 w 295"/>
              <a:gd name="T3" fmla="*/ 135 h 206"/>
              <a:gd name="T4" fmla="*/ 286 w 295"/>
              <a:gd name="T5" fmla="*/ 130 h 206"/>
              <a:gd name="T6" fmla="*/ 295 w 295"/>
              <a:gd name="T7" fmla="*/ 142 h 206"/>
              <a:gd name="T8" fmla="*/ 276 w 295"/>
              <a:gd name="T9" fmla="*/ 157 h 206"/>
              <a:gd name="T10" fmla="*/ 271 w 295"/>
              <a:gd name="T11" fmla="*/ 150 h 206"/>
              <a:gd name="T12" fmla="*/ 269 w 295"/>
              <a:gd name="T13" fmla="*/ 164 h 206"/>
              <a:gd name="T14" fmla="*/ 264 w 295"/>
              <a:gd name="T15" fmla="*/ 176 h 206"/>
              <a:gd name="T16" fmla="*/ 255 w 295"/>
              <a:gd name="T17" fmla="*/ 203 h 206"/>
              <a:gd name="T18" fmla="*/ 239 w 295"/>
              <a:gd name="T19" fmla="*/ 192 h 206"/>
              <a:gd name="T20" fmla="*/ 224 w 295"/>
              <a:gd name="T21" fmla="*/ 191 h 206"/>
              <a:gd name="T22" fmla="*/ 187 w 295"/>
              <a:gd name="T23" fmla="*/ 192 h 206"/>
              <a:gd name="T24" fmla="*/ 154 w 295"/>
              <a:gd name="T25" fmla="*/ 205 h 206"/>
              <a:gd name="T26" fmla="*/ 103 w 295"/>
              <a:gd name="T27" fmla="*/ 198 h 206"/>
              <a:gd name="T28" fmla="*/ 82 w 295"/>
              <a:gd name="T29" fmla="*/ 194 h 206"/>
              <a:gd name="T30" fmla="*/ 85 w 295"/>
              <a:gd name="T31" fmla="*/ 186 h 206"/>
              <a:gd name="T32" fmla="*/ 75 w 295"/>
              <a:gd name="T33" fmla="*/ 178 h 206"/>
              <a:gd name="T34" fmla="*/ 72 w 295"/>
              <a:gd name="T35" fmla="*/ 168 h 206"/>
              <a:gd name="T36" fmla="*/ 75 w 295"/>
              <a:gd name="T37" fmla="*/ 164 h 206"/>
              <a:gd name="T38" fmla="*/ 56 w 295"/>
              <a:gd name="T39" fmla="*/ 165 h 206"/>
              <a:gd name="T40" fmla="*/ 40 w 295"/>
              <a:gd name="T41" fmla="*/ 157 h 206"/>
              <a:gd name="T42" fmla="*/ 40 w 295"/>
              <a:gd name="T43" fmla="*/ 153 h 206"/>
              <a:gd name="T44" fmla="*/ 36 w 295"/>
              <a:gd name="T45" fmla="*/ 149 h 206"/>
              <a:gd name="T46" fmla="*/ 37 w 295"/>
              <a:gd name="T47" fmla="*/ 147 h 206"/>
              <a:gd name="T48" fmla="*/ 38 w 295"/>
              <a:gd name="T49" fmla="*/ 141 h 206"/>
              <a:gd name="T50" fmla="*/ 27 w 295"/>
              <a:gd name="T51" fmla="*/ 135 h 206"/>
              <a:gd name="T52" fmla="*/ 17 w 295"/>
              <a:gd name="T53" fmla="*/ 127 h 206"/>
              <a:gd name="T54" fmla="*/ 17 w 295"/>
              <a:gd name="T55" fmla="*/ 119 h 206"/>
              <a:gd name="T56" fmla="*/ 15 w 295"/>
              <a:gd name="T57" fmla="*/ 116 h 206"/>
              <a:gd name="T58" fmla="*/ 6 w 295"/>
              <a:gd name="T59" fmla="*/ 107 h 206"/>
              <a:gd name="T60" fmla="*/ 9 w 295"/>
              <a:gd name="T61" fmla="*/ 96 h 206"/>
              <a:gd name="T62" fmla="*/ 16 w 295"/>
              <a:gd name="T63" fmla="*/ 94 h 206"/>
              <a:gd name="T64" fmla="*/ 29 w 295"/>
              <a:gd name="T65" fmla="*/ 90 h 206"/>
              <a:gd name="T66" fmla="*/ 32 w 295"/>
              <a:gd name="T67" fmla="*/ 82 h 206"/>
              <a:gd name="T68" fmla="*/ 39 w 295"/>
              <a:gd name="T69" fmla="*/ 72 h 206"/>
              <a:gd name="T70" fmla="*/ 44 w 295"/>
              <a:gd name="T71" fmla="*/ 58 h 206"/>
              <a:gd name="T72" fmla="*/ 52 w 295"/>
              <a:gd name="T73" fmla="*/ 44 h 206"/>
              <a:gd name="T74" fmla="*/ 59 w 295"/>
              <a:gd name="T75" fmla="*/ 32 h 206"/>
              <a:gd name="T76" fmla="*/ 68 w 295"/>
              <a:gd name="T77" fmla="*/ 24 h 206"/>
              <a:gd name="T78" fmla="*/ 82 w 295"/>
              <a:gd name="T79" fmla="*/ 16 h 206"/>
              <a:gd name="T80" fmla="*/ 91 w 295"/>
              <a:gd name="T81" fmla="*/ 9 h 206"/>
              <a:gd name="T82" fmla="*/ 108 w 295"/>
              <a:gd name="T83" fmla="*/ 13 h 206"/>
              <a:gd name="T84" fmla="*/ 123 w 295"/>
              <a:gd name="T85" fmla="*/ 17 h 206"/>
              <a:gd name="T86" fmla="*/ 138 w 295"/>
              <a:gd name="T87" fmla="*/ 18 h 206"/>
              <a:gd name="T88" fmla="*/ 154 w 295"/>
              <a:gd name="T89" fmla="*/ 21 h 206"/>
              <a:gd name="T90" fmla="*/ 187 w 295"/>
              <a:gd name="T91" fmla="*/ 10 h 206"/>
              <a:gd name="T92" fmla="*/ 199 w 295"/>
              <a:gd name="T93" fmla="*/ 1 h 206"/>
              <a:gd name="T94" fmla="*/ 211 w 295"/>
              <a:gd name="T95" fmla="*/ 8 h 206"/>
              <a:gd name="T96" fmla="*/ 220 w 295"/>
              <a:gd name="T97" fmla="*/ 26 h 206"/>
              <a:gd name="T98" fmla="*/ 230 w 295"/>
              <a:gd name="T99" fmla="*/ 43 h 206"/>
              <a:gd name="T100" fmla="*/ 241 w 295"/>
              <a:gd name="T101" fmla="*/ 57 h 206"/>
              <a:gd name="T102" fmla="*/ 249 w 295"/>
              <a:gd name="T103" fmla="*/ 81 h 206"/>
              <a:gd name="T104" fmla="*/ 246 w 295"/>
              <a:gd name="T105" fmla="*/ 109 h 206"/>
              <a:gd name="T106" fmla="*/ 246 w 295"/>
              <a:gd name="T107" fmla="*/ 12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5" h="206">
                <a:moveTo>
                  <a:pt x="249" y="128"/>
                </a:moveTo>
                <a:lnTo>
                  <a:pt x="249" y="128"/>
                </a:lnTo>
                <a:lnTo>
                  <a:pt x="252" y="133"/>
                </a:lnTo>
                <a:lnTo>
                  <a:pt x="256" y="135"/>
                </a:lnTo>
                <a:lnTo>
                  <a:pt x="266" y="138"/>
                </a:lnTo>
                <a:lnTo>
                  <a:pt x="267" y="138"/>
                </a:lnTo>
                <a:lnTo>
                  <a:pt x="267" y="137"/>
                </a:lnTo>
                <a:lnTo>
                  <a:pt x="266" y="136"/>
                </a:lnTo>
                <a:lnTo>
                  <a:pt x="266" y="136"/>
                </a:lnTo>
                <a:lnTo>
                  <a:pt x="267" y="135"/>
                </a:lnTo>
                <a:lnTo>
                  <a:pt x="268" y="135"/>
                </a:lnTo>
                <a:lnTo>
                  <a:pt x="270" y="135"/>
                </a:lnTo>
                <a:lnTo>
                  <a:pt x="274" y="134"/>
                </a:lnTo>
                <a:lnTo>
                  <a:pt x="280" y="130"/>
                </a:lnTo>
                <a:lnTo>
                  <a:pt x="286" y="130"/>
                </a:lnTo>
                <a:lnTo>
                  <a:pt x="291" y="132"/>
                </a:lnTo>
                <a:lnTo>
                  <a:pt x="294" y="134"/>
                </a:lnTo>
                <a:lnTo>
                  <a:pt x="295" y="137"/>
                </a:lnTo>
                <a:lnTo>
                  <a:pt x="295" y="140"/>
                </a:lnTo>
                <a:lnTo>
                  <a:pt x="295" y="142"/>
                </a:lnTo>
                <a:lnTo>
                  <a:pt x="293" y="149"/>
                </a:lnTo>
                <a:lnTo>
                  <a:pt x="292" y="152"/>
                </a:lnTo>
                <a:lnTo>
                  <a:pt x="291" y="155"/>
                </a:lnTo>
                <a:lnTo>
                  <a:pt x="275" y="159"/>
                </a:lnTo>
                <a:lnTo>
                  <a:pt x="276" y="157"/>
                </a:lnTo>
                <a:lnTo>
                  <a:pt x="276" y="154"/>
                </a:lnTo>
                <a:lnTo>
                  <a:pt x="275" y="151"/>
                </a:lnTo>
                <a:lnTo>
                  <a:pt x="276" y="149"/>
                </a:lnTo>
                <a:lnTo>
                  <a:pt x="273" y="149"/>
                </a:lnTo>
                <a:lnTo>
                  <a:pt x="271" y="150"/>
                </a:lnTo>
                <a:lnTo>
                  <a:pt x="270" y="152"/>
                </a:lnTo>
                <a:lnTo>
                  <a:pt x="271" y="157"/>
                </a:lnTo>
                <a:lnTo>
                  <a:pt x="269" y="159"/>
                </a:lnTo>
                <a:lnTo>
                  <a:pt x="269" y="161"/>
                </a:lnTo>
                <a:lnTo>
                  <a:pt x="269" y="164"/>
                </a:lnTo>
                <a:lnTo>
                  <a:pt x="268" y="166"/>
                </a:lnTo>
                <a:lnTo>
                  <a:pt x="267" y="167"/>
                </a:lnTo>
                <a:lnTo>
                  <a:pt x="270" y="167"/>
                </a:lnTo>
                <a:lnTo>
                  <a:pt x="269" y="170"/>
                </a:lnTo>
                <a:lnTo>
                  <a:pt x="264" y="176"/>
                </a:lnTo>
                <a:lnTo>
                  <a:pt x="262" y="179"/>
                </a:lnTo>
                <a:lnTo>
                  <a:pt x="263" y="192"/>
                </a:lnTo>
                <a:lnTo>
                  <a:pt x="261" y="201"/>
                </a:lnTo>
                <a:lnTo>
                  <a:pt x="261" y="203"/>
                </a:lnTo>
                <a:lnTo>
                  <a:pt x="255" y="203"/>
                </a:lnTo>
                <a:lnTo>
                  <a:pt x="254" y="203"/>
                </a:lnTo>
                <a:lnTo>
                  <a:pt x="249" y="202"/>
                </a:lnTo>
                <a:lnTo>
                  <a:pt x="244" y="199"/>
                </a:lnTo>
                <a:lnTo>
                  <a:pt x="241" y="195"/>
                </a:lnTo>
                <a:lnTo>
                  <a:pt x="239" y="192"/>
                </a:lnTo>
                <a:lnTo>
                  <a:pt x="234" y="194"/>
                </a:lnTo>
                <a:lnTo>
                  <a:pt x="233" y="193"/>
                </a:lnTo>
                <a:lnTo>
                  <a:pt x="232" y="192"/>
                </a:lnTo>
                <a:lnTo>
                  <a:pt x="229" y="191"/>
                </a:lnTo>
                <a:lnTo>
                  <a:pt x="224" y="191"/>
                </a:lnTo>
                <a:lnTo>
                  <a:pt x="215" y="185"/>
                </a:lnTo>
                <a:lnTo>
                  <a:pt x="214" y="185"/>
                </a:lnTo>
                <a:lnTo>
                  <a:pt x="206" y="185"/>
                </a:lnTo>
                <a:lnTo>
                  <a:pt x="195" y="188"/>
                </a:lnTo>
                <a:lnTo>
                  <a:pt x="187" y="192"/>
                </a:lnTo>
                <a:lnTo>
                  <a:pt x="178" y="197"/>
                </a:lnTo>
                <a:lnTo>
                  <a:pt x="174" y="202"/>
                </a:lnTo>
                <a:lnTo>
                  <a:pt x="170" y="204"/>
                </a:lnTo>
                <a:lnTo>
                  <a:pt x="164" y="206"/>
                </a:lnTo>
                <a:lnTo>
                  <a:pt x="154" y="205"/>
                </a:lnTo>
                <a:lnTo>
                  <a:pt x="143" y="203"/>
                </a:lnTo>
                <a:lnTo>
                  <a:pt x="131" y="201"/>
                </a:lnTo>
                <a:lnTo>
                  <a:pt x="125" y="202"/>
                </a:lnTo>
                <a:lnTo>
                  <a:pt x="116" y="201"/>
                </a:lnTo>
                <a:lnTo>
                  <a:pt x="103" y="198"/>
                </a:lnTo>
                <a:lnTo>
                  <a:pt x="93" y="197"/>
                </a:lnTo>
                <a:lnTo>
                  <a:pt x="84" y="199"/>
                </a:lnTo>
                <a:lnTo>
                  <a:pt x="82" y="198"/>
                </a:lnTo>
                <a:lnTo>
                  <a:pt x="82" y="196"/>
                </a:lnTo>
                <a:lnTo>
                  <a:pt x="82" y="194"/>
                </a:lnTo>
                <a:lnTo>
                  <a:pt x="84" y="192"/>
                </a:lnTo>
                <a:lnTo>
                  <a:pt x="86" y="191"/>
                </a:lnTo>
                <a:lnTo>
                  <a:pt x="87" y="190"/>
                </a:lnTo>
                <a:lnTo>
                  <a:pt x="87" y="188"/>
                </a:lnTo>
                <a:lnTo>
                  <a:pt x="85" y="186"/>
                </a:lnTo>
                <a:lnTo>
                  <a:pt x="79" y="183"/>
                </a:lnTo>
                <a:lnTo>
                  <a:pt x="77" y="182"/>
                </a:lnTo>
                <a:lnTo>
                  <a:pt x="77" y="181"/>
                </a:lnTo>
                <a:lnTo>
                  <a:pt x="76" y="179"/>
                </a:lnTo>
                <a:lnTo>
                  <a:pt x="75" y="178"/>
                </a:lnTo>
                <a:lnTo>
                  <a:pt x="73" y="177"/>
                </a:lnTo>
                <a:lnTo>
                  <a:pt x="72" y="175"/>
                </a:lnTo>
                <a:lnTo>
                  <a:pt x="71" y="173"/>
                </a:lnTo>
                <a:lnTo>
                  <a:pt x="71" y="171"/>
                </a:lnTo>
                <a:lnTo>
                  <a:pt x="72" y="168"/>
                </a:lnTo>
                <a:lnTo>
                  <a:pt x="74" y="167"/>
                </a:lnTo>
                <a:lnTo>
                  <a:pt x="77" y="168"/>
                </a:lnTo>
                <a:lnTo>
                  <a:pt x="78" y="167"/>
                </a:lnTo>
                <a:lnTo>
                  <a:pt x="78" y="166"/>
                </a:lnTo>
                <a:lnTo>
                  <a:pt x="75" y="164"/>
                </a:lnTo>
                <a:lnTo>
                  <a:pt x="71" y="161"/>
                </a:lnTo>
                <a:lnTo>
                  <a:pt x="66" y="162"/>
                </a:lnTo>
                <a:lnTo>
                  <a:pt x="61" y="167"/>
                </a:lnTo>
                <a:lnTo>
                  <a:pt x="58" y="168"/>
                </a:lnTo>
                <a:lnTo>
                  <a:pt x="56" y="165"/>
                </a:lnTo>
                <a:lnTo>
                  <a:pt x="52" y="163"/>
                </a:lnTo>
                <a:lnTo>
                  <a:pt x="47" y="162"/>
                </a:lnTo>
                <a:lnTo>
                  <a:pt x="44" y="161"/>
                </a:lnTo>
                <a:lnTo>
                  <a:pt x="43" y="159"/>
                </a:lnTo>
                <a:lnTo>
                  <a:pt x="40" y="157"/>
                </a:lnTo>
                <a:lnTo>
                  <a:pt x="35" y="156"/>
                </a:lnTo>
                <a:lnTo>
                  <a:pt x="35" y="154"/>
                </a:lnTo>
                <a:lnTo>
                  <a:pt x="36" y="154"/>
                </a:lnTo>
                <a:lnTo>
                  <a:pt x="38" y="154"/>
                </a:lnTo>
                <a:lnTo>
                  <a:pt x="40" y="153"/>
                </a:lnTo>
                <a:lnTo>
                  <a:pt x="41" y="153"/>
                </a:lnTo>
                <a:lnTo>
                  <a:pt x="41" y="152"/>
                </a:lnTo>
                <a:lnTo>
                  <a:pt x="39" y="151"/>
                </a:lnTo>
                <a:lnTo>
                  <a:pt x="37" y="150"/>
                </a:lnTo>
                <a:lnTo>
                  <a:pt x="36" y="149"/>
                </a:lnTo>
                <a:lnTo>
                  <a:pt x="35" y="149"/>
                </a:lnTo>
                <a:lnTo>
                  <a:pt x="35" y="148"/>
                </a:lnTo>
                <a:lnTo>
                  <a:pt x="36" y="147"/>
                </a:lnTo>
                <a:lnTo>
                  <a:pt x="36" y="147"/>
                </a:lnTo>
                <a:lnTo>
                  <a:pt x="37" y="147"/>
                </a:lnTo>
                <a:lnTo>
                  <a:pt x="37" y="145"/>
                </a:lnTo>
                <a:lnTo>
                  <a:pt x="39" y="143"/>
                </a:lnTo>
                <a:lnTo>
                  <a:pt x="39" y="143"/>
                </a:lnTo>
                <a:lnTo>
                  <a:pt x="39" y="142"/>
                </a:lnTo>
                <a:lnTo>
                  <a:pt x="38" y="141"/>
                </a:lnTo>
                <a:lnTo>
                  <a:pt x="37" y="140"/>
                </a:lnTo>
                <a:lnTo>
                  <a:pt x="36" y="139"/>
                </a:lnTo>
                <a:lnTo>
                  <a:pt x="31" y="138"/>
                </a:lnTo>
                <a:lnTo>
                  <a:pt x="29" y="135"/>
                </a:lnTo>
                <a:lnTo>
                  <a:pt x="27" y="135"/>
                </a:lnTo>
                <a:lnTo>
                  <a:pt x="25" y="134"/>
                </a:lnTo>
                <a:lnTo>
                  <a:pt x="22" y="132"/>
                </a:lnTo>
                <a:lnTo>
                  <a:pt x="20" y="129"/>
                </a:lnTo>
                <a:lnTo>
                  <a:pt x="18" y="128"/>
                </a:lnTo>
                <a:lnTo>
                  <a:pt x="17" y="127"/>
                </a:lnTo>
                <a:lnTo>
                  <a:pt x="17" y="126"/>
                </a:lnTo>
                <a:lnTo>
                  <a:pt x="17" y="125"/>
                </a:lnTo>
                <a:lnTo>
                  <a:pt x="17" y="125"/>
                </a:lnTo>
                <a:lnTo>
                  <a:pt x="17" y="122"/>
                </a:lnTo>
                <a:lnTo>
                  <a:pt x="17" y="119"/>
                </a:lnTo>
                <a:lnTo>
                  <a:pt x="17" y="116"/>
                </a:lnTo>
                <a:lnTo>
                  <a:pt x="17" y="115"/>
                </a:lnTo>
                <a:lnTo>
                  <a:pt x="16" y="115"/>
                </a:lnTo>
                <a:lnTo>
                  <a:pt x="16" y="115"/>
                </a:lnTo>
                <a:lnTo>
                  <a:pt x="15" y="116"/>
                </a:lnTo>
                <a:lnTo>
                  <a:pt x="15" y="116"/>
                </a:lnTo>
                <a:lnTo>
                  <a:pt x="13" y="114"/>
                </a:lnTo>
                <a:lnTo>
                  <a:pt x="11" y="110"/>
                </a:lnTo>
                <a:lnTo>
                  <a:pt x="9" y="108"/>
                </a:lnTo>
                <a:lnTo>
                  <a:pt x="6" y="107"/>
                </a:lnTo>
                <a:lnTo>
                  <a:pt x="4" y="105"/>
                </a:lnTo>
                <a:lnTo>
                  <a:pt x="2" y="102"/>
                </a:lnTo>
                <a:lnTo>
                  <a:pt x="0" y="99"/>
                </a:lnTo>
                <a:lnTo>
                  <a:pt x="2" y="98"/>
                </a:lnTo>
                <a:lnTo>
                  <a:pt x="9" y="96"/>
                </a:lnTo>
                <a:lnTo>
                  <a:pt x="12" y="98"/>
                </a:lnTo>
                <a:lnTo>
                  <a:pt x="13" y="97"/>
                </a:lnTo>
                <a:lnTo>
                  <a:pt x="15" y="96"/>
                </a:lnTo>
                <a:lnTo>
                  <a:pt x="16" y="95"/>
                </a:lnTo>
                <a:lnTo>
                  <a:pt x="16" y="94"/>
                </a:lnTo>
                <a:lnTo>
                  <a:pt x="16" y="93"/>
                </a:lnTo>
                <a:lnTo>
                  <a:pt x="19" y="92"/>
                </a:lnTo>
                <a:lnTo>
                  <a:pt x="25" y="93"/>
                </a:lnTo>
                <a:lnTo>
                  <a:pt x="28" y="91"/>
                </a:lnTo>
                <a:lnTo>
                  <a:pt x="29" y="90"/>
                </a:lnTo>
                <a:lnTo>
                  <a:pt x="29" y="88"/>
                </a:lnTo>
                <a:lnTo>
                  <a:pt x="30" y="86"/>
                </a:lnTo>
                <a:lnTo>
                  <a:pt x="32" y="85"/>
                </a:lnTo>
                <a:lnTo>
                  <a:pt x="32" y="84"/>
                </a:lnTo>
                <a:lnTo>
                  <a:pt x="32" y="82"/>
                </a:lnTo>
                <a:lnTo>
                  <a:pt x="33" y="78"/>
                </a:lnTo>
                <a:lnTo>
                  <a:pt x="34" y="77"/>
                </a:lnTo>
                <a:lnTo>
                  <a:pt x="35" y="76"/>
                </a:lnTo>
                <a:lnTo>
                  <a:pt x="37" y="75"/>
                </a:lnTo>
                <a:lnTo>
                  <a:pt x="39" y="72"/>
                </a:lnTo>
                <a:lnTo>
                  <a:pt x="39" y="70"/>
                </a:lnTo>
                <a:lnTo>
                  <a:pt x="39" y="68"/>
                </a:lnTo>
                <a:lnTo>
                  <a:pt x="42" y="64"/>
                </a:lnTo>
                <a:lnTo>
                  <a:pt x="44" y="60"/>
                </a:lnTo>
                <a:lnTo>
                  <a:pt x="44" y="58"/>
                </a:lnTo>
                <a:lnTo>
                  <a:pt x="45" y="57"/>
                </a:lnTo>
                <a:lnTo>
                  <a:pt x="47" y="55"/>
                </a:lnTo>
                <a:lnTo>
                  <a:pt x="48" y="52"/>
                </a:lnTo>
                <a:lnTo>
                  <a:pt x="51" y="45"/>
                </a:lnTo>
                <a:lnTo>
                  <a:pt x="52" y="44"/>
                </a:lnTo>
                <a:lnTo>
                  <a:pt x="54" y="42"/>
                </a:lnTo>
                <a:lnTo>
                  <a:pt x="55" y="41"/>
                </a:lnTo>
                <a:lnTo>
                  <a:pt x="55" y="36"/>
                </a:lnTo>
                <a:lnTo>
                  <a:pt x="56" y="34"/>
                </a:lnTo>
                <a:lnTo>
                  <a:pt x="59" y="32"/>
                </a:lnTo>
                <a:lnTo>
                  <a:pt x="61" y="30"/>
                </a:lnTo>
                <a:lnTo>
                  <a:pt x="63" y="27"/>
                </a:lnTo>
                <a:lnTo>
                  <a:pt x="64" y="25"/>
                </a:lnTo>
                <a:lnTo>
                  <a:pt x="66" y="25"/>
                </a:lnTo>
                <a:lnTo>
                  <a:pt x="68" y="24"/>
                </a:lnTo>
                <a:lnTo>
                  <a:pt x="70" y="23"/>
                </a:lnTo>
                <a:lnTo>
                  <a:pt x="73" y="24"/>
                </a:lnTo>
                <a:lnTo>
                  <a:pt x="74" y="24"/>
                </a:lnTo>
                <a:lnTo>
                  <a:pt x="76" y="22"/>
                </a:lnTo>
                <a:lnTo>
                  <a:pt x="82" y="16"/>
                </a:lnTo>
                <a:lnTo>
                  <a:pt x="82" y="15"/>
                </a:lnTo>
                <a:lnTo>
                  <a:pt x="84" y="14"/>
                </a:lnTo>
                <a:lnTo>
                  <a:pt x="88" y="12"/>
                </a:lnTo>
                <a:lnTo>
                  <a:pt x="89" y="10"/>
                </a:lnTo>
                <a:lnTo>
                  <a:pt x="91" y="9"/>
                </a:lnTo>
                <a:lnTo>
                  <a:pt x="93" y="9"/>
                </a:lnTo>
                <a:lnTo>
                  <a:pt x="99" y="13"/>
                </a:lnTo>
                <a:lnTo>
                  <a:pt x="106" y="13"/>
                </a:lnTo>
                <a:lnTo>
                  <a:pt x="107" y="13"/>
                </a:lnTo>
                <a:lnTo>
                  <a:pt x="108" y="13"/>
                </a:lnTo>
                <a:lnTo>
                  <a:pt x="108" y="13"/>
                </a:lnTo>
                <a:lnTo>
                  <a:pt x="118" y="16"/>
                </a:lnTo>
                <a:lnTo>
                  <a:pt x="119" y="15"/>
                </a:lnTo>
                <a:lnTo>
                  <a:pt x="119" y="15"/>
                </a:lnTo>
                <a:lnTo>
                  <a:pt x="123" y="17"/>
                </a:lnTo>
                <a:lnTo>
                  <a:pt x="126" y="17"/>
                </a:lnTo>
                <a:lnTo>
                  <a:pt x="129" y="16"/>
                </a:lnTo>
                <a:lnTo>
                  <a:pt x="133" y="15"/>
                </a:lnTo>
                <a:lnTo>
                  <a:pt x="136" y="16"/>
                </a:lnTo>
                <a:lnTo>
                  <a:pt x="138" y="18"/>
                </a:lnTo>
                <a:lnTo>
                  <a:pt x="144" y="24"/>
                </a:lnTo>
                <a:lnTo>
                  <a:pt x="145" y="26"/>
                </a:lnTo>
                <a:lnTo>
                  <a:pt x="148" y="25"/>
                </a:lnTo>
                <a:lnTo>
                  <a:pt x="151" y="24"/>
                </a:lnTo>
                <a:lnTo>
                  <a:pt x="154" y="21"/>
                </a:lnTo>
                <a:lnTo>
                  <a:pt x="163" y="17"/>
                </a:lnTo>
                <a:lnTo>
                  <a:pt x="170" y="16"/>
                </a:lnTo>
                <a:lnTo>
                  <a:pt x="177" y="14"/>
                </a:lnTo>
                <a:lnTo>
                  <a:pt x="185" y="13"/>
                </a:lnTo>
                <a:lnTo>
                  <a:pt x="187" y="10"/>
                </a:lnTo>
                <a:lnTo>
                  <a:pt x="189" y="7"/>
                </a:lnTo>
                <a:lnTo>
                  <a:pt x="189" y="3"/>
                </a:lnTo>
                <a:lnTo>
                  <a:pt x="194" y="2"/>
                </a:lnTo>
                <a:lnTo>
                  <a:pt x="198" y="1"/>
                </a:lnTo>
                <a:lnTo>
                  <a:pt x="199" y="1"/>
                </a:lnTo>
                <a:lnTo>
                  <a:pt x="202" y="0"/>
                </a:lnTo>
                <a:lnTo>
                  <a:pt x="204" y="1"/>
                </a:lnTo>
                <a:lnTo>
                  <a:pt x="208" y="3"/>
                </a:lnTo>
                <a:lnTo>
                  <a:pt x="210" y="5"/>
                </a:lnTo>
                <a:lnTo>
                  <a:pt x="211" y="8"/>
                </a:lnTo>
                <a:lnTo>
                  <a:pt x="214" y="11"/>
                </a:lnTo>
                <a:lnTo>
                  <a:pt x="216" y="15"/>
                </a:lnTo>
                <a:lnTo>
                  <a:pt x="218" y="20"/>
                </a:lnTo>
                <a:lnTo>
                  <a:pt x="219" y="23"/>
                </a:lnTo>
                <a:lnTo>
                  <a:pt x="220" y="26"/>
                </a:lnTo>
                <a:lnTo>
                  <a:pt x="222" y="29"/>
                </a:lnTo>
                <a:lnTo>
                  <a:pt x="225" y="33"/>
                </a:lnTo>
                <a:lnTo>
                  <a:pt x="226" y="34"/>
                </a:lnTo>
                <a:lnTo>
                  <a:pt x="227" y="37"/>
                </a:lnTo>
                <a:lnTo>
                  <a:pt x="230" y="43"/>
                </a:lnTo>
                <a:lnTo>
                  <a:pt x="233" y="46"/>
                </a:lnTo>
                <a:lnTo>
                  <a:pt x="235" y="48"/>
                </a:lnTo>
                <a:lnTo>
                  <a:pt x="236" y="51"/>
                </a:lnTo>
                <a:lnTo>
                  <a:pt x="238" y="53"/>
                </a:lnTo>
                <a:lnTo>
                  <a:pt x="241" y="57"/>
                </a:lnTo>
                <a:lnTo>
                  <a:pt x="244" y="60"/>
                </a:lnTo>
                <a:lnTo>
                  <a:pt x="247" y="68"/>
                </a:lnTo>
                <a:lnTo>
                  <a:pt x="249" y="72"/>
                </a:lnTo>
                <a:lnTo>
                  <a:pt x="250" y="75"/>
                </a:lnTo>
                <a:lnTo>
                  <a:pt x="249" y="81"/>
                </a:lnTo>
                <a:lnTo>
                  <a:pt x="250" y="84"/>
                </a:lnTo>
                <a:lnTo>
                  <a:pt x="248" y="88"/>
                </a:lnTo>
                <a:lnTo>
                  <a:pt x="246" y="98"/>
                </a:lnTo>
                <a:lnTo>
                  <a:pt x="245" y="105"/>
                </a:lnTo>
                <a:lnTo>
                  <a:pt x="246" y="109"/>
                </a:lnTo>
                <a:lnTo>
                  <a:pt x="246" y="112"/>
                </a:lnTo>
                <a:lnTo>
                  <a:pt x="246" y="113"/>
                </a:lnTo>
                <a:lnTo>
                  <a:pt x="247" y="117"/>
                </a:lnTo>
                <a:lnTo>
                  <a:pt x="247" y="120"/>
                </a:lnTo>
                <a:lnTo>
                  <a:pt x="246" y="120"/>
                </a:lnTo>
                <a:lnTo>
                  <a:pt x="245" y="121"/>
                </a:lnTo>
                <a:lnTo>
                  <a:pt x="245" y="122"/>
                </a:lnTo>
                <a:lnTo>
                  <a:pt x="246" y="123"/>
                </a:lnTo>
                <a:lnTo>
                  <a:pt x="247" y="126"/>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1" name="Serbia">
            <a:extLst>
              <a:ext uri="{FF2B5EF4-FFF2-40B4-BE49-F238E27FC236}">
                <a16:creationId xmlns:a16="http://schemas.microsoft.com/office/drawing/2014/main" id="{7D03BE2B-2C9C-423D-BE5F-A6E3788CE256}"/>
              </a:ext>
            </a:extLst>
          </p:cNvPr>
          <p:cNvSpPr>
            <a:spLocks/>
          </p:cNvSpPr>
          <p:nvPr/>
        </p:nvSpPr>
        <p:spPr bwMode="auto">
          <a:xfrm>
            <a:off x="6363336" y="2684562"/>
            <a:ext cx="124992" cy="145158"/>
          </a:xfrm>
          <a:custGeom>
            <a:avLst/>
            <a:gdLst>
              <a:gd name="T0" fmla="*/ 41 w 129"/>
              <a:gd name="T1" fmla="*/ 2 h 171"/>
              <a:gd name="T2" fmla="*/ 49 w 129"/>
              <a:gd name="T3" fmla="*/ 11 h 171"/>
              <a:gd name="T4" fmla="*/ 58 w 129"/>
              <a:gd name="T5" fmla="*/ 20 h 171"/>
              <a:gd name="T6" fmla="*/ 60 w 129"/>
              <a:gd name="T7" fmla="*/ 23 h 171"/>
              <a:gd name="T8" fmla="*/ 60 w 129"/>
              <a:gd name="T9" fmla="*/ 31 h 171"/>
              <a:gd name="T10" fmla="*/ 70 w 129"/>
              <a:gd name="T11" fmla="*/ 39 h 171"/>
              <a:gd name="T12" fmla="*/ 81 w 129"/>
              <a:gd name="T13" fmla="*/ 45 h 171"/>
              <a:gd name="T14" fmla="*/ 80 w 129"/>
              <a:gd name="T15" fmla="*/ 51 h 171"/>
              <a:gd name="T16" fmla="*/ 79 w 129"/>
              <a:gd name="T17" fmla="*/ 53 h 171"/>
              <a:gd name="T18" fmla="*/ 83 w 129"/>
              <a:gd name="T19" fmla="*/ 57 h 171"/>
              <a:gd name="T20" fmla="*/ 83 w 129"/>
              <a:gd name="T21" fmla="*/ 61 h 171"/>
              <a:gd name="T22" fmla="*/ 99 w 129"/>
              <a:gd name="T23" fmla="*/ 69 h 171"/>
              <a:gd name="T24" fmla="*/ 118 w 129"/>
              <a:gd name="T25" fmla="*/ 68 h 171"/>
              <a:gd name="T26" fmla="*/ 115 w 129"/>
              <a:gd name="T27" fmla="*/ 72 h 171"/>
              <a:gd name="T28" fmla="*/ 118 w 129"/>
              <a:gd name="T29" fmla="*/ 82 h 171"/>
              <a:gd name="T30" fmla="*/ 118 w 129"/>
              <a:gd name="T31" fmla="*/ 87 h 171"/>
              <a:gd name="T32" fmla="*/ 111 w 129"/>
              <a:gd name="T33" fmla="*/ 97 h 171"/>
              <a:gd name="T34" fmla="*/ 112 w 129"/>
              <a:gd name="T35" fmla="*/ 110 h 171"/>
              <a:gd name="T36" fmla="*/ 122 w 129"/>
              <a:gd name="T37" fmla="*/ 124 h 171"/>
              <a:gd name="T38" fmla="*/ 128 w 129"/>
              <a:gd name="T39" fmla="*/ 135 h 171"/>
              <a:gd name="T40" fmla="*/ 116 w 129"/>
              <a:gd name="T41" fmla="*/ 144 h 171"/>
              <a:gd name="T42" fmla="*/ 113 w 129"/>
              <a:gd name="T43" fmla="*/ 151 h 171"/>
              <a:gd name="T44" fmla="*/ 114 w 129"/>
              <a:gd name="T45" fmla="*/ 162 h 171"/>
              <a:gd name="T46" fmla="*/ 107 w 129"/>
              <a:gd name="T47" fmla="*/ 166 h 171"/>
              <a:gd name="T48" fmla="*/ 95 w 129"/>
              <a:gd name="T49" fmla="*/ 167 h 171"/>
              <a:gd name="T50" fmla="*/ 85 w 129"/>
              <a:gd name="T51" fmla="*/ 170 h 171"/>
              <a:gd name="T52" fmla="*/ 86 w 129"/>
              <a:gd name="T53" fmla="*/ 163 h 171"/>
              <a:gd name="T54" fmla="*/ 88 w 129"/>
              <a:gd name="T55" fmla="*/ 152 h 171"/>
              <a:gd name="T56" fmla="*/ 74 w 129"/>
              <a:gd name="T57" fmla="*/ 140 h 171"/>
              <a:gd name="T58" fmla="*/ 62 w 129"/>
              <a:gd name="T59" fmla="*/ 131 h 171"/>
              <a:gd name="T60" fmla="*/ 58 w 129"/>
              <a:gd name="T61" fmla="*/ 129 h 171"/>
              <a:gd name="T62" fmla="*/ 56 w 129"/>
              <a:gd name="T63" fmla="*/ 136 h 171"/>
              <a:gd name="T64" fmla="*/ 50 w 129"/>
              <a:gd name="T65" fmla="*/ 145 h 171"/>
              <a:gd name="T66" fmla="*/ 41 w 129"/>
              <a:gd name="T67" fmla="*/ 140 h 171"/>
              <a:gd name="T68" fmla="*/ 24 w 129"/>
              <a:gd name="T69" fmla="*/ 131 h 171"/>
              <a:gd name="T70" fmla="*/ 11 w 129"/>
              <a:gd name="T71" fmla="*/ 118 h 171"/>
              <a:gd name="T72" fmla="*/ 16 w 129"/>
              <a:gd name="T73" fmla="*/ 113 h 171"/>
              <a:gd name="T74" fmla="*/ 20 w 129"/>
              <a:gd name="T75" fmla="*/ 109 h 171"/>
              <a:gd name="T76" fmla="*/ 14 w 129"/>
              <a:gd name="T77" fmla="*/ 96 h 171"/>
              <a:gd name="T78" fmla="*/ 23 w 129"/>
              <a:gd name="T79" fmla="*/ 94 h 171"/>
              <a:gd name="T80" fmla="*/ 9 w 129"/>
              <a:gd name="T81" fmla="*/ 83 h 171"/>
              <a:gd name="T82" fmla="*/ 9 w 129"/>
              <a:gd name="T83" fmla="*/ 73 h 171"/>
              <a:gd name="T84" fmla="*/ 15 w 129"/>
              <a:gd name="T85" fmla="*/ 57 h 171"/>
              <a:gd name="T86" fmla="*/ 5 w 129"/>
              <a:gd name="T87" fmla="*/ 58 h 171"/>
              <a:gd name="T88" fmla="*/ 7 w 129"/>
              <a:gd name="T89" fmla="*/ 55 h 171"/>
              <a:gd name="T90" fmla="*/ 9 w 129"/>
              <a:gd name="T91" fmla="*/ 44 h 171"/>
              <a:gd name="T92" fmla="*/ 17 w 129"/>
              <a:gd name="T93" fmla="*/ 43 h 171"/>
              <a:gd name="T94" fmla="*/ 8 w 129"/>
              <a:gd name="T95" fmla="*/ 37 h 171"/>
              <a:gd name="T96" fmla="*/ 6 w 129"/>
              <a:gd name="T97" fmla="*/ 29 h 171"/>
              <a:gd name="T98" fmla="*/ 0 w 129"/>
              <a:gd name="T99" fmla="*/ 15 h 171"/>
              <a:gd name="T100" fmla="*/ 5 w 129"/>
              <a:gd name="T101" fmla="*/ 10 h 171"/>
              <a:gd name="T102" fmla="*/ 11 w 129"/>
              <a:gd name="T103" fmla="*/ 9 h 171"/>
              <a:gd name="T104" fmla="*/ 19 w 129"/>
              <a:gd name="T105"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171">
                <a:moveTo>
                  <a:pt x="27" y="1"/>
                </a:moveTo>
                <a:lnTo>
                  <a:pt x="27" y="1"/>
                </a:lnTo>
                <a:lnTo>
                  <a:pt x="31" y="1"/>
                </a:lnTo>
                <a:lnTo>
                  <a:pt x="34" y="1"/>
                </a:lnTo>
                <a:lnTo>
                  <a:pt x="41" y="2"/>
                </a:lnTo>
                <a:lnTo>
                  <a:pt x="42" y="2"/>
                </a:lnTo>
                <a:lnTo>
                  <a:pt x="43" y="3"/>
                </a:lnTo>
                <a:lnTo>
                  <a:pt x="45" y="6"/>
                </a:lnTo>
                <a:lnTo>
                  <a:pt x="47" y="9"/>
                </a:lnTo>
                <a:lnTo>
                  <a:pt x="49" y="11"/>
                </a:lnTo>
                <a:lnTo>
                  <a:pt x="52" y="12"/>
                </a:lnTo>
                <a:lnTo>
                  <a:pt x="54" y="14"/>
                </a:lnTo>
                <a:lnTo>
                  <a:pt x="56" y="18"/>
                </a:lnTo>
                <a:lnTo>
                  <a:pt x="58" y="20"/>
                </a:lnTo>
                <a:lnTo>
                  <a:pt x="58" y="20"/>
                </a:lnTo>
                <a:lnTo>
                  <a:pt x="59" y="19"/>
                </a:lnTo>
                <a:lnTo>
                  <a:pt x="59" y="19"/>
                </a:lnTo>
                <a:lnTo>
                  <a:pt x="60" y="19"/>
                </a:lnTo>
                <a:lnTo>
                  <a:pt x="60" y="20"/>
                </a:lnTo>
                <a:lnTo>
                  <a:pt x="60" y="23"/>
                </a:lnTo>
                <a:lnTo>
                  <a:pt x="60" y="26"/>
                </a:lnTo>
                <a:lnTo>
                  <a:pt x="60" y="29"/>
                </a:lnTo>
                <a:lnTo>
                  <a:pt x="60" y="29"/>
                </a:lnTo>
                <a:lnTo>
                  <a:pt x="60" y="30"/>
                </a:lnTo>
                <a:lnTo>
                  <a:pt x="60" y="31"/>
                </a:lnTo>
                <a:lnTo>
                  <a:pt x="61" y="32"/>
                </a:lnTo>
                <a:lnTo>
                  <a:pt x="63" y="33"/>
                </a:lnTo>
                <a:lnTo>
                  <a:pt x="65" y="36"/>
                </a:lnTo>
                <a:lnTo>
                  <a:pt x="68" y="38"/>
                </a:lnTo>
                <a:lnTo>
                  <a:pt x="70" y="39"/>
                </a:lnTo>
                <a:lnTo>
                  <a:pt x="72" y="39"/>
                </a:lnTo>
                <a:lnTo>
                  <a:pt x="74" y="42"/>
                </a:lnTo>
                <a:lnTo>
                  <a:pt x="79" y="43"/>
                </a:lnTo>
                <a:lnTo>
                  <a:pt x="80" y="44"/>
                </a:lnTo>
                <a:lnTo>
                  <a:pt x="81" y="45"/>
                </a:lnTo>
                <a:lnTo>
                  <a:pt x="82" y="46"/>
                </a:lnTo>
                <a:lnTo>
                  <a:pt x="82" y="47"/>
                </a:lnTo>
                <a:lnTo>
                  <a:pt x="82" y="47"/>
                </a:lnTo>
                <a:lnTo>
                  <a:pt x="80" y="49"/>
                </a:lnTo>
                <a:lnTo>
                  <a:pt x="80" y="51"/>
                </a:lnTo>
                <a:lnTo>
                  <a:pt x="79" y="51"/>
                </a:lnTo>
                <a:lnTo>
                  <a:pt x="79" y="51"/>
                </a:lnTo>
                <a:lnTo>
                  <a:pt x="78" y="52"/>
                </a:lnTo>
                <a:lnTo>
                  <a:pt x="78" y="53"/>
                </a:lnTo>
                <a:lnTo>
                  <a:pt x="79" y="53"/>
                </a:lnTo>
                <a:lnTo>
                  <a:pt x="80" y="54"/>
                </a:lnTo>
                <a:lnTo>
                  <a:pt x="82" y="55"/>
                </a:lnTo>
                <a:lnTo>
                  <a:pt x="84" y="56"/>
                </a:lnTo>
                <a:lnTo>
                  <a:pt x="84" y="57"/>
                </a:lnTo>
                <a:lnTo>
                  <a:pt x="83" y="57"/>
                </a:lnTo>
                <a:lnTo>
                  <a:pt x="81" y="58"/>
                </a:lnTo>
                <a:lnTo>
                  <a:pt x="79" y="58"/>
                </a:lnTo>
                <a:lnTo>
                  <a:pt x="78" y="58"/>
                </a:lnTo>
                <a:lnTo>
                  <a:pt x="78" y="60"/>
                </a:lnTo>
                <a:lnTo>
                  <a:pt x="83" y="61"/>
                </a:lnTo>
                <a:lnTo>
                  <a:pt x="86" y="63"/>
                </a:lnTo>
                <a:lnTo>
                  <a:pt x="87" y="65"/>
                </a:lnTo>
                <a:lnTo>
                  <a:pt x="90" y="66"/>
                </a:lnTo>
                <a:lnTo>
                  <a:pt x="95" y="67"/>
                </a:lnTo>
                <a:lnTo>
                  <a:pt x="99" y="69"/>
                </a:lnTo>
                <a:lnTo>
                  <a:pt x="101" y="72"/>
                </a:lnTo>
                <a:lnTo>
                  <a:pt x="104" y="71"/>
                </a:lnTo>
                <a:lnTo>
                  <a:pt x="109" y="66"/>
                </a:lnTo>
                <a:lnTo>
                  <a:pt x="114" y="65"/>
                </a:lnTo>
                <a:lnTo>
                  <a:pt x="118" y="68"/>
                </a:lnTo>
                <a:lnTo>
                  <a:pt x="121" y="70"/>
                </a:lnTo>
                <a:lnTo>
                  <a:pt x="121" y="71"/>
                </a:lnTo>
                <a:lnTo>
                  <a:pt x="120" y="72"/>
                </a:lnTo>
                <a:lnTo>
                  <a:pt x="117" y="71"/>
                </a:lnTo>
                <a:lnTo>
                  <a:pt x="115" y="72"/>
                </a:lnTo>
                <a:lnTo>
                  <a:pt x="114" y="75"/>
                </a:lnTo>
                <a:lnTo>
                  <a:pt x="114" y="77"/>
                </a:lnTo>
                <a:lnTo>
                  <a:pt x="115" y="79"/>
                </a:lnTo>
                <a:lnTo>
                  <a:pt x="116" y="81"/>
                </a:lnTo>
                <a:lnTo>
                  <a:pt x="118" y="82"/>
                </a:lnTo>
                <a:lnTo>
                  <a:pt x="119" y="83"/>
                </a:lnTo>
                <a:lnTo>
                  <a:pt x="120" y="85"/>
                </a:lnTo>
                <a:lnTo>
                  <a:pt x="120" y="86"/>
                </a:lnTo>
                <a:lnTo>
                  <a:pt x="119" y="86"/>
                </a:lnTo>
                <a:lnTo>
                  <a:pt x="118" y="87"/>
                </a:lnTo>
                <a:lnTo>
                  <a:pt x="117" y="89"/>
                </a:lnTo>
                <a:lnTo>
                  <a:pt x="117" y="93"/>
                </a:lnTo>
                <a:lnTo>
                  <a:pt x="113" y="95"/>
                </a:lnTo>
                <a:lnTo>
                  <a:pt x="111" y="95"/>
                </a:lnTo>
                <a:lnTo>
                  <a:pt x="111" y="97"/>
                </a:lnTo>
                <a:lnTo>
                  <a:pt x="110" y="102"/>
                </a:lnTo>
                <a:lnTo>
                  <a:pt x="110" y="105"/>
                </a:lnTo>
                <a:lnTo>
                  <a:pt x="110" y="107"/>
                </a:lnTo>
                <a:lnTo>
                  <a:pt x="110" y="108"/>
                </a:lnTo>
                <a:lnTo>
                  <a:pt x="112" y="110"/>
                </a:lnTo>
                <a:lnTo>
                  <a:pt x="113" y="113"/>
                </a:lnTo>
                <a:lnTo>
                  <a:pt x="114" y="117"/>
                </a:lnTo>
                <a:lnTo>
                  <a:pt x="115" y="119"/>
                </a:lnTo>
                <a:lnTo>
                  <a:pt x="120" y="122"/>
                </a:lnTo>
                <a:lnTo>
                  <a:pt x="122" y="124"/>
                </a:lnTo>
                <a:lnTo>
                  <a:pt x="124" y="126"/>
                </a:lnTo>
                <a:lnTo>
                  <a:pt x="125" y="128"/>
                </a:lnTo>
                <a:lnTo>
                  <a:pt x="129" y="131"/>
                </a:lnTo>
                <a:lnTo>
                  <a:pt x="128" y="133"/>
                </a:lnTo>
                <a:lnTo>
                  <a:pt x="128" y="135"/>
                </a:lnTo>
                <a:lnTo>
                  <a:pt x="127" y="135"/>
                </a:lnTo>
                <a:lnTo>
                  <a:pt x="125" y="138"/>
                </a:lnTo>
                <a:lnTo>
                  <a:pt x="123" y="139"/>
                </a:lnTo>
                <a:lnTo>
                  <a:pt x="120" y="144"/>
                </a:lnTo>
                <a:lnTo>
                  <a:pt x="116" y="144"/>
                </a:lnTo>
                <a:lnTo>
                  <a:pt x="114" y="144"/>
                </a:lnTo>
                <a:lnTo>
                  <a:pt x="113" y="145"/>
                </a:lnTo>
                <a:lnTo>
                  <a:pt x="112" y="147"/>
                </a:lnTo>
                <a:lnTo>
                  <a:pt x="113" y="149"/>
                </a:lnTo>
                <a:lnTo>
                  <a:pt x="113" y="151"/>
                </a:lnTo>
                <a:lnTo>
                  <a:pt x="112" y="154"/>
                </a:lnTo>
                <a:lnTo>
                  <a:pt x="113" y="158"/>
                </a:lnTo>
                <a:lnTo>
                  <a:pt x="115" y="160"/>
                </a:lnTo>
                <a:lnTo>
                  <a:pt x="115" y="161"/>
                </a:lnTo>
                <a:lnTo>
                  <a:pt x="114" y="162"/>
                </a:lnTo>
                <a:lnTo>
                  <a:pt x="112" y="166"/>
                </a:lnTo>
                <a:lnTo>
                  <a:pt x="111" y="167"/>
                </a:lnTo>
                <a:lnTo>
                  <a:pt x="109" y="168"/>
                </a:lnTo>
                <a:lnTo>
                  <a:pt x="108" y="167"/>
                </a:lnTo>
                <a:lnTo>
                  <a:pt x="107" y="166"/>
                </a:lnTo>
                <a:lnTo>
                  <a:pt x="106" y="166"/>
                </a:lnTo>
                <a:lnTo>
                  <a:pt x="103" y="167"/>
                </a:lnTo>
                <a:lnTo>
                  <a:pt x="100" y="168"/>
                </a:lnTo>
                <a:lnTo>
                  <a:pt x="97" y="167"/>
                </a:lnTo>
                <a:lnTo>
                  <a:pt x="95" y="167"/>
                </a:lnTo>
                <a:lnTo>
                  <a:pt x="94" y="168"/>
                </a:lnTo>
                <a:lnTo>
                  <a:pt x="92" y="168"/>
                </a:lnTo>
                <a:lnTo>
                  <a:pt x="90" y="170"/>
                </a:lnTo>
                <a:lnTo>
                  <a:pt x="86" y="171"/>
                </a:lnTo>
                <a:lnTo>
                  <a:pt x="85" y="170"/>
                </a:lnTo>
                <a:lnTo>
                  <a:pt x="84" y="169"/>
                </a:lnTo>
                <a:lnTo>
                  <a:pt x="83" y="167"/>
                </a:lnTo>
                <a:lnTo>
                  <a:pt x="83" y="166"/>
                </a:lnTo>
                <a:lnTo>
                  <a:pt x="86" y="165"/>
                </a:lnTo>
                <a:lnTo>
                  <a:pt x="86" y="163"/>
                </a:lnTo>
                <a:lnTo>
                  <a:pt x="90" y="156"/>
                </a:lnTo>
                <a:lnTo>
                  <a:pt x="90" y="153"/>
                </a:lnTo>
                <a:lnTo>
                  <a:pt x="90" y="153"/>
                </a:lnTo>
                <a:lnTo>
                  <a:pt x="90" y="152"/>
                </a:lnTo>
                <a:lnTo>
                  <a:pt x="88" y="152"/>
                </a:lnTo>
                <a:lnTo>
                  <a:pt x="79" y="149"/>
                </a:lnTo>
                <a:lnTo>
                  <a:pt x="80" y="146"/>
                </a:lnTo>
                <a:lnTo>
                  <a:pt x="77" y="144"/>
                </a:lnTo>
                <a:lnTo>
                  <a:pt x="74" y="142"/>
                </a:lnTo>
                <a:lnTo>
                  <a:pt x="74" y="140"/>
                </a:lnTo>
                <a:lnTo>
                  <a:pt x="71" y="137"/>
                </a:lnTo>
                <a:lnTo>
                  <a:pt x="69" y="135"/>
                </a:lnTo>
                <a:lnTo>
                  <a:pt x="66" y="134"/>
                </a:lnTo>
                <a:lnTo>
                  <a:pt x="64" y="132"/>
                </a:lnTo>
                <a:lnTo>
                  <a:pt x="62" y="131"/>
                </a:lnTo>
                <a:lnTo>
                  <a:pt x="61" y="130"/>
                </a:lnTo>
                <a:lnTo>
                  <a:pt x="61" y="129"/>
                </a:lnTo>
                <a:lnTo>
                  <a:pt x="61" y="128"/>
                </a:lnTo>
                <a:lnTo>
                  <a:pt x="60" y="128"/>
                </a:lnTo>
                <a:lnTo>
                  <a:pt x="58" y="129"/>
                </a:lnTo>
                <a:lnTo>
                  <a:pt x="55" y="130"/>
                </a:lnTo>
                <a:lnTo>
                  <a:pt x="55" y="131"/>
                </a:lnTo>
                <a:lnTo>
                  <a:pt x="56" y="133"/>
                </a:lnTo>
                <a:lnTo>
                  <a:pt x="56" y="134"/>
                </a:lnTo>
                <a:lnTo>
                  <a:pt x="56" y="136"/>
                </a:lnTo>
                <a:lnTo>
                  <a:pt x="55" y="137"/>
                </a:lnTo>
                <a:lnTo>
                  <a:pt x="51" y="141"/>
                </a:lnTo>
                <a:lnTo>
                  <a:pt x="50" y="142"/>
                </a:lnTo>
                <a:lnTo>
                  <a:pt x="51" y="144"/>
                </a:lnTo>
                <a:lnTo>
                  <a:pt x="50" y="145"/>
                </a:lnTo>
                <a:lnTo>
                  <a:pt x="47" y="146"/>
                </a:lnTo>
                <a:lnTo>
                  <a:pt x="47" y="145"/>
                </a:lnTo>
                <a:lnTo>
                  <a:pt x="46" y="143"/>
                </a:lnTo>
                <a:lnTo>
                  <a:pt x="44" y="141"/>
                </a:lnTo>
                <a:lnTo>
                  <a:pt x="41" y="140"/>
                </a:lnTo>
                <a:lnTo>
                  <a:pt x="34" y="135"/>
                </a:lnTo>
                <a:lnTo>
                  <a:pt x="31" y="135"/>
                </a:lnTo>
                <a:lnTo>
                  <a:pt x="29" y="134"/>
                </a:lnTo>
                <a:lnTo>
                  <a:pt x="26" y="132"/>
                </a:lnTo>
                <a:lnTo>
                  <a:pt x="24" y="131"/>
                </a:lnTo>
                <a:lnTo>
                  <a:pt x="22" y="130"/>
                </a:lnTo>
                <a:lnTo>
                  <a:pt x="18" y="124"/>
                </a:lnTo>
                <a:lnTo>
                  <a:pt x="14" y="121"/>
                </a:lnTo>
                <a:lnTo>
                  <a:pt x="11" y="119"/>
                </a:lnTo>
                <a:lnTo>
                  <a:pt x="11" y="118"/>
                </a:lnTo>
                <a:lnTo>
                  <a:pt x="11" y="116"/>
                </a:lnTo>
                <a:lnTo>
                  <a:pt x="11" y="116"/>
                </a:lnTo>
                <a:lnTo>
                  <a:pt x="13" y="114"/>
                </a:lnTo>
                <a:lnTo>
                  <a:pt x="14" y="113"/>
                </a:lnTo>
                <a:lnTo>
                  <a:pt x="16" y="113"/>
                </a:lnTo>
                <a:lnTo>
                  <a:pt x="17" y="114"/>
                </a:lnTo>
                <a:lnTo>
                  <a:pt x="19" y="115"/>
                </a:lnTo>
                <a:lnTo>
                  <a:pt x="20" y="113"/>
                </a:lnTo>
                <a:lnTo>
                  <a:pt x="20" y="111"/>
                </a:lnTo>
                <a:lnTo>
                  <a:pt x="20" y="109"/>
                </a:lnTo>
                <a:lnTo>
                  <a:pt x="16" y="103"/>
                </a:lnTo>
                <a:lnTo>
                  <a:pt x="13" y="98"/>
                </a:lnTo>
                <a:lnTo>
                  <a:pt x="12" y="97"/>
                </a:lnTo>
                <a:lnTo>
                  <a:pt x="13" y="96"/>
                </a:lnTo>
                <a:lnTo>
                  <a:pt x="14" y="96"/>
                </a:lnTo>
                <a:lnTo>
                  <a:pt x="15" y="96"/>
                </a:lnTo>
                <a:lnTo>
                  <a:pt x="19" y="97"/>
                </a:lnTo>
                <a:lnTo>
                  <a:pt x="22" y="96"/>
                </a:lnTo>
                <a:lnTo>
                  <a:pt x="23" y="95"/>
                </a:lnTo>
                <a:lnTo>
                  <a:pt x="23" y="94"/>
                </a:lnTo>
                <a:lnTo>
                  <a:pt x="22" y="93"/>
                </a:lnTo>
                <a:lnTo>
                  <a:pt x="18" y="89"/>
                </a:lnTo>
                <a:lnTo>
                  <a:pt x="15" y="86"/>
                </a:lnTo>
                <a:lnTo>
                  <a:pt x="12" y="84"/>
                </a:lnTo>
                <a:lnTo>
                  <a:pt x="9" y="83"/>
                </a:lnTo>
                <a:lnTo>
                  <a:pt x="9" y="82"/>
                </a:lnTo>
                <a:lnTo>
                  <a:pt x="8" y="80"/>
                </a:lnTo>
                <a:lnTo>
                  <a:pt x="9" y="78"/>
                </a:lnTo>
                <a:lnTo>
                  <a:pt x="9" y="75"/>
                </a:lnTo>
                <a:lnTo>
                  <a:pt x="9" y="73"/>
                </a:lnTo>
                <a:lnTo>
                  <a:pt x="12" y="69"/>
                </a:lnTo>
                <a:lnTo>
                  <a:pt x="14" y="66"/>
                </a:lnTo>
                <a:lnTo>
                  <a:pt x="15" y="62"/>
                </a:lnTo>
                <a:lnTo>
                  <a:pt x="16" y="58"/>
                </a:lnTo>
                <a:lnTo>
                  <a:pt x="15" y="57"/>
                </a:lnTo>
                <a:lnTo>
                  <a:pt x="14" y="57"/>
                </a:lnTo>
                <a:lnTo>
                  <a:pt x="12" y="56"/>
                </a:lnTo>
                <a:lnTo>
                  <a:pt x="9" y="57"/>
                </a:lnTo>
                <a:lnTo>
                  <a:pt x="6" y="58"/>
                </a:lnTo>
                <a:lnTo>
                  <a:pt x="5" y="58"/>
                </a:lnTo>
                <a:lnTo>
                  <a:pt x="4" y="56"/>
                </a:lnTo>
                <a:lnTo>
                  <a:pt x="5" y="56"/>
                </a:lnTo>
                <a:lnTo>
                  <a:pt x="6" y="56"/>
                </a:lnTo>
                <a:lnTo>
                  <a:pt x="6" y="56"/>
                </a:lnTo>
                <a:lnTo>
                  <a:pt x="7" y="55"/>
                </a:lnTo>
                <a:lnTo>
                  <a:pt x="8" y="53"/>
                </a:lnTo>
                <a:lnTo>
                  <a:pt x="7" y="46"/>
                </a:lnTo>
                <a:lnTo>
                  <a:pt x="9" y="46"/>
                </a:lnTo>
                <a:lnTo>
                  <a:pt x="9" y="45"/>
                </a:lnTo>
                <a:lnTo>
                  <a:pt x="9" y="44"/>
                </a:lnTo>
                <a:lnTo>
                  <a:pt x="11" y="45"/>
                </a:lnTo>
                <a:lnTo>
                  <a:pt x="14" y="45"/>
                </a:lnTo>
                <a:lnTo>
                  <a:pt x="17" y="45"/>
                </a:lnTo>
                <a:lnTo>
                  <a:pt x="17" y="44"/>
                </a:lnTo>
                <a:lnTo>
                  <a:pt x="17" y="43"/>
                </a:lnTo>
                <a:lnTo>
                  <a:pt x="17" y="42"/>
                </a:lnTo>
                <a:lnTo>
                  <a:pt x="16" y="41"/>
                </a:lnTo>
                <a:lnTo>
                  <a:pt x="15" y="40"/>
                </a:lnTo>
                <a:lnTo>
                  <a:pt x="13" y="40"/>
                </a:lnTo>
                <a:lnTo>
                  <a:pt x="8" y="37"/>
                </a:lnTo>
                <a:lnTo>
                  <a:pt x="5" y="35"/>
                </a:lnTo>
                <a:lnTo>
                  <a:pt x="5" y="32"/>
                </a:lnTo>
                <a:lnTo>
                  <a:pt x="6" y="30"/>
                </a:lnTo>
                <a:lnTo>
                  <a:pt x="7" y="29"/>
                </a:lnTo>
                <a:lnTo>
                  <a:pt x="6" y="29"/>
                </a:lnTo>
                <a:lnTo>
                  <a:pt x="3" y="28"/>
                </a:lnTo>
                <a:lnTo>
                  <a:pt x="2" y="26"/>
                </a:lnTo>
                <a:lnTo>
                  <a:pt x="3" y="23"/>
                </a:lnTo>
                <a:lnTo>
                  <a:pt x="1" y="18"/>
                </a:lnTo>
                <a:lnTo>
                  <a:pt x="0" y="15"/>
                </a:lnTo>
                <a:lnTo>
                  <a:pt x="1" y="14"/>
                </a:lnTo>
                <a:lnTo>
                  <a:pt x="2" y="12"/>
                </a:lnTo>
                <a:lnTo>
                  <a:pt x="2" y="11"/>
                </a:lnTo>
                <a:lnTo>
                  <a:pt x="2" y="11"/>
                </a:lnTo>
                <a:lnTo>
                  <a:pt x="5" y="10"/>
                </a:lnTo>
                <a:lnTo>
                  <a:pt x="6" y="9"/>
                </a:lnTo>
                <a:lnTo>
                  <a:pt x="7" y="7"/>
                </a:lnTo>
                <a:lnTo>
                  <a:pt x="7" y="7"/>
                </a:lnTo>
                <a:lnTo>
                  <a:pt x="9" y="8"/>
                </a:lnTo>
                <a:lnTo>
                  <a:pt x="11" y="9"/>
                </a:lnTo>
                <a:lnTo>
                  <a:pt x="13" y="8"/>
                </a:lnTo>
                <a:lnTo>
                  <a:pt x="15" y="7"/>
                </a:lnTo>
                <a:lnTo>
                  <a:pt x="17" y="6"/>
                </a:lnTo>
                <a:lnTo>
                  <a:pt x="18" y="5"/>
                </a:lnTo>
                <a:lnTo>
                  <a:pt x="19" y="4"/>
                </a:lnTo>
                <a:lnTo>
                  <a:pt x="21" y="1"/>
                </a:lnTo>
                <a:lnTo>
                  <a:pt x="24"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21" name="Finland">
            <a:extLst>
              <a:ext uri="{FF2B5EF4-FFF2-40B4-BE49-F238E27FC236}">
                <a16:creationId xmlns:a16="http://schemas.microsoft.com/office/drawing/2014/main" id="{410935B7-AB8E-418F-91C5-E9AF579B3FFB}"/>
              </a:ext>
            </a:extLst>
          </p:cNvPr>
          <p:cNvSpPr>
            <a:spLocks noEditPoints="1"/>
          </p:cNvSpPr>
          <p:nvPr/>
        </p:nvSpPr>
        <p:spPr bwMode="auto">
          <a:xfrm>
            <a:off x="6419135" y="1586205"/>
            <a:ext cx="306375" cy="500036"/>
          </a:xfrm>
          <a:custGeom>
            <a:avLst/>
            <a:gdLst>
              <a:gd name="T0" fmla="*/ 253 w 340"/>
              <a:gd name="T1" fmla="*/ 108 h 764"/>
              <a:gd name="T2" fmla="*/ 272 w 340"/>
              <a:gd name="T3" fmla="*/ 175 h 764"/>
              <a:gd name="T4" fmla="*/ 269 w 340"/>
              <a:gd name="T5" fmla="*/ 254 h 764"/>
              <a:gd name="T6" fmla="*/ 280 w 340"/>
              <a:gd name="T7" fmla="*/ 312 h 764"/>
              <a:gd name="T8" fmla="*/ 294 w 340"/>
              <a:gd name="T9" fmla="*/ 365 h 764"/>
              <a:gd name="T10" fmla="*/ 281 w 340"/>
              <a:gd name="T11" fmla="*/ 397 h 764"/>
              <a:gd name="T12" fmla="*/ 280 w 340"/>
              <a:gd name="T13" fmla="*/ 417 h 764"/>
              <a:gd name="T14" fmla="*/ 292 w 340"/>
              <a:gd name="T15" fmla="*/ 450 h 764"/>
              <a:gd name="T16" fmla="*/ 306 w 340"/>
              <a:gd name="T17" fmla="*/ 491 h 764"/>
              <a:gd name="T18" fmla="*/ 331 w 340"/>
              <a:gd name="T19" fmla="*/ 547 h 764"/>
              <a:gd name="T20" fmla="*/ 330 w 340"/>
              <a:gd name="T21" fmla="*/ 592 h 764"/>
              <a:gd name="T22" fmla="*/ 277 w 340"/>
              <a:gd name="T23" fmla="*/ 661 h 764"/>
              <a:gd name="T24" fmla="*/ 224 w 340"/>
              <a:gd name="T25" fmla="*/ 719 h 764"/>
              <a:gd name="T26" fmla="*/ 190 w 340"/>
              <a:gd name="T27" fmla="*/ 724 h 764"/>
              <a:gd name="T28" fmla="*/ 182 w 340"/>
              <a:gd name="T29" fmla="*/ 724 h 764"/>
              <a:gd name="T30" fmla="*/ 163 w 340"/>
              <a:gd name="T31" fmla="*/ 733 h 764"/>
              <a:gd name="T32" fmla="*/ 132 w 340"/>
              <a:gd name="T33" fmla="*/ 743 h 764"/>
              <a:gd name="T34" fmla="*/ 84 w 340"/>
              <a:gd name="T35" fmla="*/ 758 h 764"/>
              <a:gd name="T36" fmla="*/ 77 w 340"/>
              <a:gd name="T37" fmla="*/ 750 h 764"/>
              <a:gd name="T38" fmla="*/ 63 w 340"/>
              <a:gd name="T39" fmla="*/ 751 h 764"/>
              <a:gd name="T40" fmla="*/ 62 w 340"/>
              <a:gd name="T41" fmla="*/ 739 h 764"/>
              <a:gd name="T42" fmla="*/ 41 w 340"/>
              <a:gd name="T43" fmla="*/ 722 h 764"/>
              <a:gd name="T44" fmla="*/ 25 w 340"/>
              <a:gd name="T45" fmla="*/ 705 h 764"/>
              <a:gd name="T46" fmla="*/ 28 w 340"/>
              <a:gd name="T47" fmla="*/ 658 h 764"/>
              <a:gd name="T48" fmla="*/ 29 w 340"/>
              <a:gd name="T49" fmla="*/ 646 h 764"/>
              <a:gd name="T50" fmla="*/ 17 w 340"/>
              <a:gd name="T51" fmla="*/ 597 h 764"/>
              <a:gd name="T52" fmla="*/ 30 w 340"/>
              <a:gd name="T53" fmla="*/ 549 h 764"/>
              <a:gd name="T54" fmla="*/ 51 w 340"/>
              <a:gd name="T55" fmla="*/ 527 h 764"/>
              <a:gd name="T56" fmla="*/ 75 w 340"/>
              <a:gd name="T57" fmla="*/ 500 h 764"/>
              <a:gd name="T58" fmla="*/ 114 w 340"/>
              <a:gd name="T59" fmla="*/ 450 h 764"/>
              <a:gd name="T60" fmla="*/ 146 w 340"/>
              <a:gd name="T61" fmla="*/ 425 h 764"/>
              <a:gd name="T62" fmla="*/ 146 w 340"/>
              <a:gd name="T63" fmla="*/ 389 h 764"/>
              <a:gd name="T64" fmla="*/ 124 w 340"/>
              <a:gd name="T65" fmla="*/ 351 h 764"/>
              <a:gd name="T66" fmla="*/ 97 w 340"/>
              <a:gd name="T67" fmla="*/ 323 h 764"/>
              <a:gd name="T68" fmla="*/ 102 w 340"/>
              <a:gd name="T69" fmla="*/ 285 h 764"/>
              <a:gd name="T70" fmla="*/ 94 w 340"/>
              <a:gd name="T71" fmla="*/ 247 h 764"/>
              <a:gd name="T72" fmla="*/ 88 w 340"/>
              <a:gd name="T73" fmla="*/ 225 h 764"/>
              <a:gd name="T74" fmla="*/ 94 w 340"/>
              <a:gd name="T75" fmla="*/ 186 h 764"/>
              <a:gd name="T76" fmla="*/ 67 w 340"/>
              <a:gd name="T77" fmla="*/ 147 h 764"/>
              <a:gd name="T78" fmla="*/ 20 w 340"/>
              <a:gd name="T79" fmla="*/ 114 h 764"/>
              <a:gd name="T80" fmla="*/ 14 w 340"/>
              <a:gd name="T81" fmla="*/ 92 h 764"/>
              <a:gd name="T82" fmla="*/ 31 w 340"/>
              <a:gd name="T83" fmla="*/ 72 h 764"/>
              <a:gd name="T84" fmla="*/ 77 w 340"/>
              <a:gd name="T85" fmla="*/ 123 h 764"/>
              <a:gd name="T86" fmla="*/ 116 w 340"/>
              <a:gd name="T87" fmla="*/ 120 h 764"/>
              <a:gd name="T88" fmla="*/ 152 w 340"/>
              <a:gd name="T89" fmla="*/ 106 h 764"/>
              <a:gd name="T90" fmla="*/ 168 w 340"/>
              <a:gd name="T91" fmla="*/ 38 h 764"/>
              <a:gd name="T92" fmla="*/ 203 w 340"/>
              <a:gd name="T93" fmla="*/ 15 h 764"/>
              <a:gd name="T94" fmla="*/ 255 w 340"/>
              <a:gd name="T95" fmla="*/ 31 h 764"/>
              <a:gd name="T96" fmla="*/ 260 w 340"/>
              <a:gd name="T97" fmla="*/ 93 h 764"/>
              <a:gd name="T98" fmla="*/ 137 w 340"/>
              <a:gd name="T99" fmla="*/ 412 h 764"/>
              <a:gd name="T100" fmla="*/ 25 w 340"/>
              <a:gd name="T101" fmla="*/ 543 h 764"/>
              <a:gd name="T102" fmla="*/ 19 w 340"/>
              <a:gd name="T103" fmla="*/ 539 h 764"/>
              <a:gd name="T104" fmla="*/ 19 w 340"/>
              <a:gd name="T105" fmla="*/ 714 h 764"/>
              <a:gd name="T106" fmla="*/ 38 w 340"/>
              <a:gd name="T107" fmla="*/ 727 h 764"/>
              <a:gd name="T108" fmla="*/ 49 w 340"/>
              <a:gd name="T109" fmla="*/ 730 h 764"/>
              <a:gd name="T110" fmla="*/ 50 w 340"/>
              <a:gd name="T111" fmla="*/ 741 h 764"/>
              <a:gd name="T112" fmla="*/ 35 w 340"/>
              <a:gd name="T113" fmla="*/ 746 h 764"/>
              <a:gd name="T114" fmla="*/ 27 w 340"/>
              <a:gd name="T115" fmla="*/ 745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 h="764">
                <a:moveTo>
                  <a:pt x="260" y="93"/>
                </a:moveTo>
                <a:lnTo>
                  <a:pt x="260" y="93"/>
                </a:lnTo>
                <a:lnTo>
                  <a:pt x="258" y="94"/>
                </a:lnTo>
                <a:lnTo>
                  <a:pt x="252" y="99"/>
                </a:lnTo>
                <a:lnTo>
                  <a:pt x="248" y="101"/>
                </a:lnTo>
                <a:lnTo>
                  <a:pt x="243" y="103"/>
                </a:lnTo>
                <a:lnTo>
                  <a:pt x="244" y="106"/>
                </a:lnTo>
                <a:lnTo>
                  <a:pt x="252" y="107"/>
                </a:lnTo>
                <a:lnTo>
                  <a:pt x="253" y="108"/>
                </a:lnTo>
                <a:lnTo>
                  <a:pt x="254" y="109"/>
                </a:lnTo>
                <a:lnTo>
                  <a:pt x="254" y="111"/>
                </a:lnTo>
                <a:lnTo>
                  <a:pt x="254" y="115"/>
                </a:lnTo>
                <a:lnTo>
                  <a:pt x="245" y="135"/>
                </a:lnTo>
                <a:lnTo>
                  <a:pt x="245" y="139"/>
                </a:lnTo>
                <a:lnTo>
                  <a:pt x="248" y="151"/>
                </a:lnTo>
                <a:lnTo>
                  <a:pt x="252" y="164"/>
                </a:lnTo>
                <a:lnTo>
                  <a:pt x="263" y="170"/>
                </a:lnTo>
                <a:lnTo>
                  <a:pt x="272" y="175"/>
                </a:lnTo>
                <a:lnTo>
                  <a:pt x="278" y="186"/>
                </a:lnTo>
                <a:lnTo>
                  <a:pt x="287" y="200"/>
                </a:lnTo>
                <a:lnTo>
                  <a:pt x="292" y="206"/>
                </a:lnTo>
                <a:lnTo>
                  <a:pt x="292" y="208"/>
                </a:lnTo>
                <a:lnTo>
                  <a:pt x="291" y="217"/>
                </a:lnTo>
                <a:lnTo>
                  <a:pt x="285" y="227"/>
                </a:lnTo>
                <a:lnTo>
                  <a:pt x="279" y="236"/>
                </a:lnTo>
                <a:lnTo>
                  <a:pt x="274" y="245"/>
                </a:lnTo>
                <a:lnTo>
                  <a:pt x="269" y="254"/>
                </a:lnTo>
                <a:lnTo>
                  <a:pt x="264" y="264"/>
                </a:lnTo>
                <a:lnTo>
                  <a:pt x="264" y="267"/>
                </a:lnTo>
                <a:lnTo>
                  <a:pt x="264" y="270"/>
                </a:lnTo>
                <a:lnTo>
                  <a:pt x="264" y="274"/>
                </a:lnTo>
                <a:lnTo>
                  <a:pt x="271" y="286"/>
                </a:lnTo>
                <a:lnTo>
                  <a:pt x="273" y="292"/>
                </a:lnTo>
                <a:lnTo>
                  <a:pt x="276" y="299"/>
                </a:lnTo>
                <a:lnTo>
                  <a:pt x="278" y="306"/>
                </a:lnTo>
                <a:lnTo>
                  <a:pt x="280" y="312"/>
                </a:lnTo>
                <a:lnTo>
                  <a:pt x="282" y="318"/>
                </a:lnTo>
                <a:lnTo>
                  <a:pt x="284" y="322"/>
                </a:lnTo>
                <a:lnTo>
                  <a:pt x="287" y="326"/>
                </a:lnTo>
                <a:lnTo>
                  <a:pt x="290" y="333"/>
                </a:lnTo>
                <a:lnTo>
                  <a:pt x="291" y="338"/>
                </a:lnTo>
                <a:lnTo>
                  <a:pt x="295" y="356"/>
                </a:lnTo>
                <a:lnTo>
                  <a:pt x="296" y="361"/>
                </a:lnTo>
                <a:lnTo>
                  <a:pt x="296" y="364"/>
                </a:lnTo>
                <a:lnTo>
                  <a:pt x="294" y="365"/>
                </a:lnTo>
                <a:lnTo>
                  <a:pt x="289" y="365"/>
                </a:lnTo>
                <a:lnTo>
                  <a:pt x="284" y="367"/>
                </a:lnTo>
                <a:lnTo>
                  <a:pt x="284" y="368"/>
                </a:lnTo>
                <a:lnTo>
                  <a:pt x="287" y="372"/>
                </a:lnTo>
                <a:lnTo>
                  <a:pt x="284" y="380"/>
                </a:lnTo>
                <a:lnTo>
                  <a:pt x="284" y="390"/>
                </a:lnTo>
                <a:lnTo>
                  <a:pt x="281" y="395"/>
                </a:lnTo>
                <a:lnTo>
                  <a:pt x="280" y="396"/>
                </a:lnTo>
                <a:lnTo>
                  <a:pt x="281" y="397"/>
                </a:lnTo>
                <a:lnTo>
                  <a:pt x="281" y="398"/>
                </a:lnTo>
                <a:lnTo>
                  <a:pt x="287" y="400"/>
                </a:lnTo>
                <a:lnTo>
                  <a:pt x="287" y="401"/>
                </a:lnTo>
                <a:lnTo>
                  <a:pt x="287" y="404"/>
                </a:lnTo>
                <a:lnTo>
                  <a:pt x="287" y="407"/>
                </a:lnTo>
                <a:lnTo>
                  <a:pt x="284" y="409"/>
                </a:lnTo>
                <a:lnTo>
                  <a:pt x="281" y="412"/>
                </a:lnTo>
                <a:lnTo>
                  <a:pt x="280" y="415"/>
                </a:lnTo>
                <a:lnTo>
                  <a:pt x="280" y="417"/>
                </a:lnTo>
                <a:lnTo>
                  <a:pt x="281" y="421"/>
                </a:lnTo>
                <a:lnTo>
                  <a:pt x="283" y="426"/>
                </a:lnTo>
                <a:lnTo>
                  <a:pt x="286" y="429"/>
                </a:lnTo>
                <a:lnTo>
                  <a:pt x="295" y="432"/>
                </a:lnTo>
                <a:lnTo>
                  <a:pt x="296" y="434"/>
                </a:lnTo>
                <a:lnTo>
                  <a:pt x="297" y="438"/>
                </a:lnTo>
                <a:lnTo>
                  <a:pt x="296" y="441"/>
                </a:lnTo>
                <a:lnTo>
                  <a:pt x="292" y="447"/>
                </a:lnTo>
                <a:lnTo>
                  <a:pt x="292" y="450"/>
                </a:lnTo>
                <a:lnTo>
                  <a:pt x="294" y="455"/>
                </a:lnTo>
                <a:lnTo>
                  <a:pt x="296" y="461"/>
                </a:lnTo>
                <a:lnTo>
                  <a:pt x="305" y="467"/>
                </a:lnTo>
                <a:lnTo>
                  <a:pt x="308" y="470"/>
                </a:lnTo>
                <a:lnTo>
                  <a:pt x="309" y="473"/>
                </a:lnTo>
                <a:lnTo>
                  <a:pt x="309" y="477"/>
                </a:lnTo>
                <a:lnTo>
                  <a:pt x="309" y="482"/>
                </a:lnTo>
                <a:lnTo>
                  <a:pt x="308" y="486"/>
                </a:lnTo>
                <a:lnTo>
                  <a:pt x="306" y="491"/>
                </a:lnTo>
                <a:lnTo>
                  <a:pt x="299" y="501"/>
                </a:lnTo>
                <a:lnTo>
                  <a:pt x="293" y="505"/>
                </a:lnTo>
                <a:lnTo>
                  <a:pt x="292" y="506"/>
                </a:lnTo>
                <a:lnTo>
                  <a:pt x="294" y="509"/>
                </a:lnTo>
                <a:lnTo>
                  <a:pt x="306" y="522"/>
                </a:lnTo>
                <a:lnTo>
                  <a:pt x="313" y="528"/>
                </a:lnTo>
                <a:lnTo>
                  <a:pt x="323" y="536"/>
                </a:lnTo>
                <a:lnTo>
                  <a:pt x="329" y="543"/>
                </a:lnTo>
                <a:lnTo>
                  <a:pt x="331" y="547"/>
                </a:lnTo>
                <a:lnTo>
                  <a:pt x="334" y="552"/>
                </a:lnTo>
                <a:lnTo>
                  <a:pt x="337" y="556"/>
                </a:lnTo>
                <a:lnTo>
                  <a:pt x="340" y="560"/>
                </a:lnTo>
                <a:lnTo>
                  <a:pt x="340" y="562"/>
                </a:lnTo>
                <a:lnTo>
                  <a:pt x="340" y="565"/>
                </a:lnTo>
                <a:lnTo>
                  <a:pt x="337" y="572"/>
                </a:lnTo>
                <a:lnTo>
                  <a:pt x="336" y="578"/>
                </a:lnTo>
                <a:lnTo>
                  <a:pt x="333" y="586"/>
                </a:lnTo>
                <a:lnTo>
                  <a:pt x="330" y="592"/>
                </a:lnTo>
                <a:lnTo>
                  <a:pt x="322" y="603"/>
                </a:lnTo>
                <a:lnTo>
                  <a:pt x="310" y="616"/>
                </a:lnTo>
                <a:lnTo>
                  <a:pt x="308" y="620"/>
                </a:lnTo>
                <a:lnTo>
                  <a:pt x="302" y="627"/>
                </a:lnTo>
                <a:lnTo>
                  <a:pt x="293" y="640"/>
                </a:lnTo>
                <a:lnTo>
                  <a:pt x="291" y="643"/>
                </a:lnTo>
                <a:lnTo>
                  <a:pt x="283" y="654"/>
                </a:lnTo>
                <a:lnTo>
                  <a:pt x="280" y="658"/>
                </a:lnTo>
                <a:lnTo>
                  <a:pt x="277" y="661"/>
                </a:lnTo>
                <a:lnTo>
                  <a:pt x="269" y="671"/>
                </a:lnTo>
                <a:lnTo>
                  <a:pt x="261" y="679"/>
                </a:lnTo>
                <a:lnTo>
                  <a:pt x="253" y="686"/>
                </a:lnTo>
                <a:lnTo>
                  <a:pt x="251" y="690"/>
                </a:lnTo>
                <a:lnTo>
                  <a:pt x="248" y="692"/>
                </a:lnTo>
                <a:lnTo>
                  <a:pt x="244" y="695"/>
                </a:lnTo>
                <a:lnTo>
                  <a:pt x="243" y="696"/>
                </a:lnTo>
                <a:lnTo>
                  <a:pt x="235" y="706"/>
                </a:lnTo>
                <a:lnTo>
                  <a:pt x="224" y="719"/>
                </a:lnTo>
                <a:lnTo>
                  <a:pt x="223" y="719"/>
                </a:lnTo>
                <a:lnTo>
                  <a:pt x="220" y="722"/>
                </a:lnTo>
                <a:lnTo>
                  <a:pt x="215" y="722"/>
                </a:lnTo>
                <a:lnTo>
                  <a:pt x="213" y="724"/>
                </a:lnTo>
                <a:lnTo>
                  <a:pt x="207" y="719"/>
                </a:lnTo>
                <a:lnTo>
                  <a:pt x="205" y="719"/>
                </a:lnTo>
                <a:lnTo>
                  <a:pt x="201" y="720"/>
                </a:lnTo>
                <a:lnTo>
                  <a:pt x="198" y="723"/>
                </a:lnTo>
                <a:lnTo>
                  <a:pt x="190" y="724"/>
                </a:lnTo>
                <a:lnTo>
                  <a:pt x="187" y="726"/>
                </a:lnTo>
                <a:lnTo>
                  <a:pt x="185" y="727"/>
                </a:lnTo>
                <a:lnTo>
                  <a:pt x="184" y="723"/>
                </a:lnTo>
                <a:lnTo>
                  <a:pt x="185" y="719"/>
                </a:lnTo>
                <a:lnTo>
                  <a:pt x="187" y="716"/>
                </a:lnTo>
                <a:lnTo>
                  <a:pt x="187" y="713"/>
                </a:lnTo>
                <a:lnTo>
                  <a:pt x="186" y="714"/>
                </a:lnTo>
                <a:lnTo>
                  <a:pt x="183" y="718"/>
                </a:lnTo>
                <a:lnTo>
                  <a:pt x="182" y="724"/>
                </a:lnTo>
                <a:lnTo>
                  <a:pt x="180" y="726"/>
                </a:lnTo>
                <a:lnTo>
                  <a:pt x="174" y="727"/>
                </a:lnTo>
                <a:lnTo>
                  <a:pt x="169" y="723"/>
                </a:lnTo>
                <a:lnTo>
                  <a:pt x="166" y="723"/>
                </a:lnTo>
                <a:lnTo>
                  <a:pt x="168" y="726"/>
                </a:lnTo>
                <a:lnTo>
                  <a:pt x="169" y="730"/>
                </a:lnTo>
                <a:lnTo>
                  <a:pt x="169" y="732"/>
                </a:lnTo>
                <a:lnTo>
                  <a:pt x="166" y="731"/>
                </a:lnTo>
                <a:lnTo>
                  <a:pt x="163" y="733"/>
                </a:lnTo>
                <a:lnTo>
                  <a:pt x="160" y="736"/>
                </a:lnTo>
                <a:lnTo>
                  <a:pt x="159" y="736"/>
                </a:lnTo>
                <a:lnTo>
                  <a:pt x="157" y="732"/>
                </a:lnTo>
                <a:lnTo>
                  <a:pt x="154" y="734"/>
                </a:lnTo>
                <a:lnTo>
                  <a:pt x="151" y="737"/>
                </a:lnTo>
                <a:lnTo>
                  <a:pt x="145" y="737"/>
                </a:lnTo>
                <a:lnTo>
                  <a:pt x="142" y="741"/>
                </a:lnTo>
                <a:lnTo>
                  <a:pt x="135" y="743"/>
                </a:lnTo>
                <a:lnTo>
                  <a:pt x="132" y="743"/>
                </a:lnTo>
                <a:lnTo>
                  <a:pt x="124" y="746"/>
                </a:lnTo>
                <a:lnTo>
                  <a:pt x="122" y="750"/>
                </a:lnTo>
                <a:lnTo>
                  <a:pt x="119" y="752"/>
                </a:lnTo>
                <a:lnTo>
                  <a:pt x="116" y="750"/>
                </a:lnTo>
                <a:lnTo>
                  <a:pt x="106" y="752"/>
                </a:lnTo>
                <a:lnTo>
                  <a:pt x="97" y="755"/>
                </a:lnTo>
                <a:lnTo>
                  <a:pt x="93" y="755"/>
                </a:lnTo>
                <a:lnTo>
                  <a:pt x="89" y="754"/>
                </a:lnTo>
                <a:lnTo>
                  <a:pt x="84" y="758"/>
                </a:lnTo>
                <a:lnTo>
                  <a:pt x="80" y="763"/>
                </a:lnTo>
                <a:lnTo>
                  <a:pt x="75" y="764"/>
                </a:lnTo>
                <a:lnTo>
                  <a:pt x="73" y="764"/>
                </a:lnTo>
                <a:lnTo>
                  <a:pt x="75" y="761"/>
                </a:lnTo>
                <a:lnTo>
                  <a:pt x="78" y="758"/>
                </a:lnTo>
                <a:lnTo>
                  <a:pt x="80" y="755"/>
                </a:lnTo>
                <a:lnTo>
                  <a:pt x="81" y="752"/>
                </a:lnTo>
                <a:lnTo>
                  <a:pt x="79" y="750"/>
                </a:lnTo>
                <a:lnTo>
                  <a:pt x="77" y="750"/>
                </a:lnTo>
                <a:lnTo>
                  <a:pt x="74" y="747"/>
                </a:lnTo>
                <a:lnTo>
                  <a:pt x="72" y="740"/>
                </a:lnTo>
                <a:lnTo>
                  <a:pt x="70" y="739"/>
                </a:lnTo>
                <a:lnTo>
                  <a:pt x="69" y="741"/>
                </a:lnTo>
                <a:lnTo>
                  <a:pt x="69" y="747"/>
                </a:lnTo>
                <a:lnTo>
                  <a:pt x="68" y="748"/>
                </a:lnTo>
                <a:lnTo>
                  <a:pt x="67" y="749"/>
                </a:lnTo>
                <a:lnTo>
                  <a:pt x="65" y="751"/>
                </a:lnTo>
                <a:lnTo>
                  <a:pt x="63" y="751"/>
                </a:lnTo>
                <a:lnTo>
                  <a:pt x="58" y="751"/>
                </a:lnTo>
                <a:lnTo>
                  <a:pt x="57" y="748"/>
                </a:lnTo>
                <a:lnTo>
                  <a:pt x="57" y="747"/>
                </a:lnTo>
                <a:lnTo>
                  <a:pt x="58" y="744"/>
                </a:lnTo>
                <a:lnTo>
                  <a:pt x="57" y="743"/>
                </a:lnTo>
                <a:lnTo>
                  <a:pt x="58" y="740"/>
                </a:lnTo>
                <a:lnTo>
                  <a:pt x="59" y="740"/>
                </a:lnTo>
                <a:lnTo>
                  <a:pt x="61" y="740"/>
                </a:lnTo>
                <a:lnTo>
                  <a:pt x="62" y="739"/>
                </a:lnTo>
                <a:lnTo>
                  <a:pt x="61" y="737"/>
                </a:lnTo>
                <a:lnTo>
                  <a:pt x="59" y="737"/>
                </a:lnTo>
                <a:lnTo>
                  <a:pt x="59" y="735"/>
                </a:lnTo>
                <a:lnTo>
                  <a:pt x="61" y="730"/>
                </a:lnTo>
                <a:lnTo>
                  <a:pt x="61" y="729"/>
                </a:lnTo>
                <a:lnTo>
                  <a:pt x="61" y="729"/>
                </a:lnTo>
                <a:lnTo>
                  <a:pt x="59" y="729"/>
                </a:lnTo>
                <a:lnTo>
                  <a:pt x="51" y="728"/>
                </a:lnTo>
                <a:lnTo>
                  <a:pt x="41" y="722"/>
                </a:lnTo>
                <a:lnTo>
                  <a:pt x="39" y="721"/>
                </a:lnTo>
                <a:lnTo>
                  <a:pt x="37" y="716"/>
                </a:lnTo>
                <a:lnTo>
                  <a:pt x="35" y="716"/>
                </a:lnTo>
                <a:lnTo>
                  <a:pt x="31" y="720"/>
                </a:lnTo>
                <a:lnTo>
                  <a:pt x="28" y="717"/>
                </a:lnTo>
                <a:lnTo>
                  <a:pt x="26" y="715"/>
                </a:lnTo>
                <a:lnTo>
                  <a:pt x="25" y="713"/>
                </a:lnTo>
                <a:lnTo>
                  <a:pt x="25" y="709"/>
                </a:lnTo>
                <a:lnTo>
                  <a:pt x="25" y="705"/>
                </a:lnTo>
                <a:lnTo>
                  <a:pt x="24" y="699"/>
                </a:lnTo>
                <a:lnTo>
                  <a:pt x="23" y="692"/>
                </a:lnTo>
                <a:lnTo>
                  <a:pt x="24" y="686"/>
                </a:lnTo>
                <a:lnTo>
                  <a:pt x="26" y="682"/>
                </a:lnTo>
                <a:lnTo>
                  <a:pt x="27" y="679"/>
                </a:lnTo>
                <a:lnTo>
                  <a:pt x="28" y="672"/>
                </a:lnTo>
                <a:lnTo>
                  <a:pt x="28" y="663"/>
                </a:lnTo>
                <a:lnTo>
                  <a:pt x="28" y="660"/>
                </a:lnTo>
                <a:lnTo>
                  <a:pt x="28" y="658"/>
                </a:lnTo>
                <a:lnTo>
                  <a:pt x="30" y="658"/>
                </a:lnTo>
                <a:lnTo>
                  <a:pt x="29" y="657"/>
                </a:lnTo>
                <a:lnTo>
                  <a:pt x="28" y="656"/>
                </a:lnTo>
                <a:lnTo>
                  <a:pt x="28" y="654"/>
                </a:lnTo>
                <a:lnTo>
                  <a:pt x="28" y="653"/>
                </a:lnTo>
                <a:lnTo>
                  <a:pt x="30" y="653"/>
                </a:lnTo>
                <a:lnTo>
                  <a:pt x="31" y="652"/>
                </a:lnTo>
                <a:lnTo>
                  <a:pt x="31" y="651"/>
                </a:lnTo>
                <a:lnTo>
                  <a:pt x="29" y="646"/>
                </a:lnTo>
                <a:lnTo>
                  <a:pt x="29" y="644"/>
                </a:lnTo>
                <a:lnTo>
                  <a:pt x="27" y="637"/>
                </a:lnTo>
                <a:lnTo>
                  <a:pt x="24" y="630"/>
                </a:lnTo>
                <a:lnTo>
                  <a:pt x="20" y="625"/>
                </a:lnTo>
                <a:lnTo>
                  <a:pt x="21" y="617"/>
                </a:lnTo>
                <a:lnTo>
                  <a:pt x="23" y="610"/>
                </a:lnTo>
                <a:lnTo>
                  <a:pt x="23" y="606"/>
                </a:lnTo>
                <a:lnTo>
                  <a:pt x="22" y="602"/>
                </a:lnTo>
                <a:lnTo>
                  <a:pt x="17" y="597"/>
                </a:lnTo>
                <a:lnTo>
                  <a:pt x="16" y="590"/>
                </a:lnTo>
                <a:lnTo>
                  <a:pt x="15" y="583"/>
                </a:lnTo>
                <a:lnTo>
                  <a:pt x="16" y="578"/>
                </a:lnTo>
                <a:lnTo>
                  <a:pt x="16" y="575"/>
                </a:lnTo>
                <a:lnTo>
                  <a:pt x="18" y="571"/>
                </a:lnTo>
                <a:lnTo>
                  <a:pt x="26" y="560"/>
                </a:lnTo>
                <a:lnTo>
                  <a:pt x="27" y="555"/>
                </a:lnTo>
                <a:lnTo>
                  <a:pt x="32" y="554"/>
                </a:lnTo>
                <a:lnTo>
                  <a:pt x="30" y="549"/>
                </a:lnTo>
                <a:lnTo>
                  <a:pt x="29" y="546"/>
                </a:lnTo>
                <a:lnTo>
                  <a:pt x="29" y="543"/>
                </a:lnTo>
                <a:lnTo>
                  <a:pt x="37" y="541"/>
                </a:lnTo>
                <a:lnTo>
                  <a:pt x="40" y="543"/>
                </a:lnTo>
                <a:lnTo>
                  <a:pt x="47" y="540"/>
                </a:lnTo>
                <a:lnTo>
                  <a:pt x="53" y="536"/>
                </a:lnTo>
                <a:lnTo>
                  <a:pt x="53" y="533"/>
                </a:lnTo>
                <a:lnTo>
                  <a:pt x="52" y="531"/>
                </a:lnTo>
                <a:lnTo>
                  <a:pt x="51" y="527"/>
                </a:lnTo>
                <a:lnTo>
                  <a:pt x="52" y="526"/>
                </a:lnTo>
                <a:lnTo>
                  <a:pt x="54" y="526"/>
                </a:lnTo>
                <a:lnTo>
                  <a:pt x="53" y="524"/>
                </a:lnTo>
                <a:lnTo>
                  <a:pt x="53" y="522"/>
                </a:lnTo>
                <a:lnTo>
                  <a:pt x="56" y="523"/>
                </a:lnTo>
                <a:lnTo>
                  <a:pt x="60" y="517"/>
                </a:lnTo>
                <a:lnTo>
                  <a:pt x="60" y="512"/>
                </a:lnTo>
                <a:lnTo>
                  <a:pt x="67" y="510"/>
                </a:lnTo>
                <a:lnTo>
                  <a:pt x="75" y="500"/>
                </a:lnTo>
                <a:lnTo>
                  <a:pt x="78" y="497"/>
                </a:lnTo>
                <a:lnTo>
                  <a:pt x="82" y="495"/>
                </a:lnTo>
                <a:lnTo>
                  <a:pt x="90" y="485"/>
                </a:lnTo>
                <a:lnTo>
                  <a:pt x="93" y="484"/>
                </a:lnTo>
                <a:lnTo>
                  <a:pt x="95" y="478"/>
                </a:lnTo>
                <a:lnTo>
                  <a:pt x="101" y="469"/>
                </a:lnTo>
                <a:lnTo>
                  <a:pt x="103" y="468"/>
                </a:lnTo>
                <a:lnTo>
                  <a:pt x="106" y="460"/>
                </a:lnTo>
                <a:lnTo>
                  <a:pt x="114" y="450"/>
                </a:lnTo>
                <a:lnTo>
                  <a:pt x="119" y="438"/>
                </a:lnTo>
                <a:lnTo>
                  <a:pt x="122" y="434"/>
                </a:lnTo>
                <a:lnTo>
                  <a:pt x="123" y="429"/>
                </a:lnTo>
                <a:lnTo>
                  <a:pt x="126" y="429"/>
                </a:lnTo>
                <a:lnTo>
                  <a:pt x="129" y="426"/>
                </a:lnTo>
                <a:lnTo>
                  <a:pt x="135" y="423"/>
                </a:lnTo>
                <a:lnTo>
                  <a:pt x="141" y="424"/>
                </a:lnTo>
                <a:lnTo>
                  <a:pt x="143" y="426"/>
                </a:lnTo>
                <a:lnTo>
                  <a:pt x="146" y="425"/>
                </a:lnTo>
                <a:lnTo>
                  <a:pt x="145" y="421"/>
                </a:lnTo>
                <a:lnTo>
                  <a:pt x="144" y="419"/>
                </a:lnTo>
                <a:lnTo>
                  <a:pt x="145" y="416"/>
                </a:lnTo>
                <a:lnTo>
                  <a:pt x="148" y="414"/>
                </a:lnTo>
                <a:lnTo>
                  <a:pt x="148" y="410"/>
                </a:lnTo>
                <a:lnTo>
                  <a:pt x="147" y="408"/>
                </a:lnTo>
                <a:lnTo>
                  <a:pt x="145" y="404"/>
                </a:lnTo>
                <a:lnTo>
                  <a:pt x="146" y="397"/>
                </a:lnTo>
                <a:lnTo>
                  <a:pt x="146" y="389"/>
                </a:lnTo>
                <a:lnTo>
                  <a:pt x="148" y="379"/>
                </a:lnTo>
                <a:lnTo>
                  <a:pt x="144" y="374"/>
                </a:lnTo>
                <a:lnTo>
                  <a:pt x="132" y="366"/>
                </a:lnTo>
                <a:lnTo>
                  <a:pt x="129" y="366"/>
                </a:lnTo>
                <a:lnTo>
                  <a:pt x="127" y="365"/>
                </a:lnTo>
                <a:lnTo>
                  <a:pt x="124" y="358"/>
                </a:lnTo>
                <a:lnTo>
                  <a:pt x="125" y="353"/>
                </a:lnTo>
                <a:lnTo>
                  <a:pt x="125" y="351"/>
                </a:lnTo>
                <a:lnTo>
                  <a:pt x="124" y="351"/>
                </a:lnTo>
                <a:lnTo>
                  <a:pt x="122" y="353"/>
                </a:lnTo>
                <a:lnTo>
                  <a:pt x="118" y="357"/>
                </a:lnTo>
                <a:lnTo>
                  <a:pt x="113" y="354"/>
                </a:lnTo>
                <a:lnTo>
                  <a:pt x="110" y="355"/>
                </a:lnTo>
                <a:lnTo>
                  <a:pt x="107" y="341"/>
                </a:lnTo>
                <a:lnTo>
                  <a:pt x="105" y="335"/>
                </a:lnTo>
                <a:lnTo>
                  <a:pt x="103" y="328"/>
                </a:lnTo>
                <a:lnTo>
                  <a:pt x="98" y="325"/>
                </a:lnTo>
                <a:lnTo>
                  <a:pt x="97" y="323"/>
                </a:lnTo>
                <a:lnTo>
                  <a:pt x="96" y="320"/>
                </a:lnTo>
                <a:lnTo>
                  <a:pt x="96" y="316"/>
                </a:lnTo>
                <a:lnTo>
                  <a:pt x="95" y="310"/>
                </a:lnTo>
                <a:lnTo>
                  <a:pt x="96" y="306"/>
                </a:lnTo>
                <a:lnTo>
                  <a:pt x="96" y="303"/>
                </a:lnTo>
                <a:lnTo>
                  <a:pt x="98" y="301"/>
                </a:lnTo>
                <a:lnTo>
                  <a:pt x="101" y="295"/>
                </a:lnTo>
                <a:lnTo>
                  <a:pt x="102" y="291"/>
                </a:lnTo>
                <a:lnTo>
                  <a:pt x="102" y="285"/>
                </a:lnTo>
                <a:lnTo>
                  <a:pt x="104" y="279"/>
                </a:lnTo>
                <a:lnTo>
                  <a:pt x="105" y="277"/>
                </a:lnTo>
                <a:lnTo>
                  <a:pt x="105" y="275"/>
                </a:lnTo>
                <a:lnTo>
                  <a:pt x="104" y="271"/>
                </a:lnTo>
                <a:lnTo>
                  <a:pt x="101" y="267"/>
                </a:lnTo>
                <a:lnTo>
                  <a:pt x="98" y="261"/>
                </a:lnTo>
                <a:lnTo>
                  <a:pt x="95" y="256"/>
                </a:lnTo>
                <a:lnTo>
                  <a:pt x="94" y="251"/>
                </a:lnTo>
                <a:lnTo>
                  <a:pt x="94" y="247"/>
                </a:lnTo>
                <a:lnTo>
                  <a:pt x="94" y="243"/>
                </a:lnTo>
                <a:lnTo>
                  <a:pt x="95" y="240"/>
                </a:lnTo>
                <a:lnTo>
                  <a:pt x="98" y="237"/>
                </a:lnTo>
                <a:lnTo>
                  <a:pt x="98" y="235"/>
                </a:lnTo>
                <a:lnTo>
                  <a:pt x="97" y="228"/>
                </a:lnTo>
                <a:lnTo>
                  <a:pt x="95" y="226"/>
                </a:lnTo>
                <a:lnTo>
                  <a:pt x="91" y="226"/>
                </a:lnTo>
                <a:lnTo>
                  <a:pt x="89" y="225"/>
                </a:lnTo>
                <a:lnTo>
                  <a:pt x="88" y="225"/>
                </a:lnTo>
                <a:lnTo>
                  <a:pt x="88" y="223"/>
                </a:lnTo>
                <a:lnTo>
                  <a:pt x="89" y="220"/>
                </a:lnTo>
                <a:lnTo>
                  <a:pt x="90" y="216"/>
                </a:lnTo>
                <a:lnTo>
                  <a:pt x="91" y="214"/>
                </a:lnTo>
                <a:lnTo>
                  <a:pt x="91" y="212"/>
                </a:lnTo>
                <a:lnTo>
                  <a:pt x="90" y="205"/>
                </a:lnTo>
                <a:lnTo>
                  <a:pt x="89" y="197"/>
                </a:lnTo>
                <a:lnTo>
                  <a:pt x="90" y="191"/>
                </a:lnTo>
                <a:lnTo>
                  <a:pt x="94" y="186"/>
                </a:lnTo>
                <a:lnTo>
                  <a:pt x="94" y="184"/>
                </a:lnTo>
                <a:lnTo>
                  <a:pt x="89" y="179"/>
                </a:lnTo>
                <a:lnTo>
                  <a:pt x="85" y="173"/>
                </a:lnTo>
                <a:lnTo>
                  <a:pt x="84" y="169"/>
                </a:lnTo>
                <a:lnTo>
                  <a:pt x="80" y="169"/>
                </a:lnTo>
                <a:lnTo>
                  <a:pt x="77" y="159"/>
                </a:lnTo>
                <a:lnTo>
                  <a:pt x="74" y="154"/>
                </a:lnTo>
                <a:lnTo>
                  <a:pt x="70" y="149"/>
                </a:lnTo>
                <a:lnTo>
                  <a:pt x="67" y="147"/>
                </a:lnTo>
                <a:lnTo>
                  <a:pt x="54" y="141"/>
                </a:lnTo>
                <a:lnTo>
                  <a:pt x="49" y="140"/>
                </a:lnTo>
                <a:lnTo>
                  <a:pt x="43" y="136"/>
                </a:lnTo>
                <a:lnTo>
                  <a:pt x="38" y="132"/>
                </a:lnTo>
                <a:lnTo>
                  <a:pt x="35" y="129"/>
                </a:lnTo>
                <a:lnTo>
                  <a:pt x="31" y="125"/>
                </a:lnTo>
                <a:lnTo>
                  <a:pt x="26" y="122"/>
                </a:lnTo>
                <a:lnTo>
                  <a:pt x="25" y="119"/>
                </a:lnTo>
                <a:lnTo>
                  <a:pt x="20" y="114"/>
                </a:lnTo>
                <a:lnTo>
                  <a:pt x="18" y="110"/>
                </a:lnTo>
                <a:lnTo>
                  <a:pt x="9" y="103"/>
                </a:lnTo>
                <a:lnTo>
                  <a:pt x="9" y="101"/>
                </a:lnTo>
                <a:lnTo>
                  <a:pt x="9" y="98"/>
                </a:lnTo>
                <a:lnTo>
                  <a:pt x="9" y="97"/>
                </a:lnTo>
                <a:lnTo>
                  <a:pt x="0" y="92"/>
                </a:lnTo>
                <a:lnTo>
                  <a:pt x="2" y="89"/>
                </a:lnTo>
                <a:lnTo>
                  <a:pt x="8" y="89"/>
                </a:lnTo>
                <a:lnTo>
                  <a:pt x="14" y="92"/>
                </a:lnTo>
                <a:lnTo>
                  <a:pt x="15" y="90"/>
                </a:lnTo>
                <a:lnTo>
                  <a:pt x="16" y="88"/>
                </a:lnTo>
                <a:lnTo>
                  <a:pt x="14" y="79"/>
                </a:lnTo>
                <a:lnTo>
                  <a:pt x="14" y="77"/>
                </a:lnTo>
                <a:lnTo>
                  <a:pt x="16" y="74"/>
                </a:lnTo>
                <a:lnTo>
                  <a:pt x="20" y="71"/>
                </a:lnTo>
                <a:lnTo>
                  <a:pt x="26" y="71"/>
                </a:lnTo>
                <a:lnTo>
                  <a:pt x="30" y="71"/>
                </a:lnTo>
                <a:lnTo>
                  <a:pt x="31" y="72"/>
                </a:lnTo>
                <a:lnTo>
                  <a:pt x="37" y="82"/>
                </a:lnTo>
                <a:lnTo>
                  <a:pt x="43" y="92"/>
                </a:lnTo>
                <a:lnTo>
                  <a:pt x="46" y="96"/>
                </a:lnTo>
                <a:lnTo>
                  <a:pt x="52" y="108"/>
                </a:lnTo>
                <a:lnTo>
                  <a:pt x="55" y="115"/>
                </a:lnTo>
                <a:lnTo>
                  <a:pt x="56" y="119"/>
                </a:lnTo>
                <a:lnTo>
                  <a:pt x="59" y="119"/>
                </a:lnTo>
                <a:lnTo>
                  <a:pt x="68" y="122"/>
                </a:lnTo>
                <a:lnTo>
                  <a:pt x="77" y="123"/>
                </a:lnTo>
                <a:lnTo>
                  <a:pt x="79" y="126"/>
                </a:lnTo>
                <a:lnTo>
                  <a:pt x="84" y="126"/>
                </a:lnTo>
                <a:lnTo>
                  <a:pt x="89" y="123"/>
                </a:lnTo>
                <a:lnTo>
                  <a:pt x="96" y="120"/>
                </a:lnTo>
                <a:lnTo>
                  <a:pt x="98" y="116"/>
                </a:lnTo>
                <a:lnTo>
                  <a:pt x="101" y="112"/>
                </a:lnTo>
                <a:lnTo>
                  <a:pt x="105" y="113"/>
                </a:lnTo>
                <a:lnTo>
                  <a:pt x="110" y="116"/>
                </a:lnTo>
                <a:lnTo>
                  <a:pt x="116" y="120"/>
                </a:lnTo>
                <a:lnTo>
                  <a:pt x="121" y="122"/>
                </a:lnTo>
                <a:lnTo>
                  <a:pt x="127" y="125"/>
                </a:lnTo>
                <a:lnTo>
                  <a:pt x="131" y="129"/>
                </a:lnTo>
                <a:lnTo>
                  <a:pt x="135" y="130"/>
                </a:lnTo>
                <a:lnTo>
                  <a:pt x="139" y="126"/>
                </a:lnTo>
                <a:lnTo>
                  <a:pt x="142" y="116"/>
                </a:lnTo>
                <a:lnTo>
                  <a:pt x="144" y="111"/>
                </a:lnTo>
                <a:lnTo>
                  <a:pt x="148" y="107"/>
                </a:lnTo>
                <a:lnTo>
                  <a:pt x="152" y="106"/>
                </a:lnTo>
                <a:lnTo>
                  <a:pt x="155" y="105"/>
                </a:lnTo>
                <a:lnTo>
                  <a:pt x="157" y="102"/>
                </a:lnTo>
                <a:lnTo>
                  <a:pt x="160" y="96"/>
                </a:lnTo>
                <a:lnTo>
                  <a:pt x="161" y="89"/>
                </a:lnTo>
                <a:lnTo>
                  <a:pt x="160" y="75"/>
                </a:lnTo>
                <a:lnTo>
                  <a:pt x="161" y="71"/>
                </a:lnTo>
                <a:lnTo>
                  <a:pt x="163" y="63"/>
                </a:lnTo>
                <a:lnTo>
                  <a:pt x="167" y="43"/>
                </a:lnTo>
                <a:lnTo>
                  <a:pt x="168" y="38"/>
                </a:lnTo>
                <a:lnTo>
                  <a:pt x="170" y="34"/>
                </a:lnTo>
                <a:lnTo>
                  <a:pt x="173" y="32"/>
                </a:lnTo>
                <a:lnTo>
                  <a:pt x="177" y="26"/>
                </a:lnTo>
                <a:lnTo>
                  <a:pt x="184" y="14"/>
                </a:lnTo>
                <a:lnTo>
                  <a:pt x="186" y="13"/>
                </a:lnTo>
                <a:lnTo>
                  <a:pt x="191" y="12"/>
                </a:lnTo>
                <a:lnTo>
                  <a:pt x="197" y="13"/>
                </a:lnTo>
                <a:lnTo>
                  <a:pt x="202" y="15"/>
                </a:lnTo>
                <a:lnTo>
                  <a:pt x="203" y="15"/>
                </a:lnTo>
                <a:lnTo>
                  <a:pt x="205" y="14"/>
                </a:lnTo>
                <a:lnTo>
                  <a:pt x="210" y="10"/>
                </a:lnTo>
                <a:lnTo>
                  <a:pt x="217" y="2"/>
                </a:lnTo>
                <a:lnTo>
                  <a:pt x="222" y="0"/>
                </a:lnTo>
                <a:lnTo>
                  <a:pt x="227" y="1"/>
                </a:lnTo>
                <a:lnTo>
                  <a:pt x="232" y="9"/>
                </a:lnTo>
                <a:lnTo>
                  <a:pt x="239" y="18"/>
                </a:lnTo>
                <a:lnTo>
                  <a:pt x="243" y="22"/>
                </a:lnTo>
                <a:lnTo>
                  <a:pt x="255" y="31"/>
                </a:lnTo>
                <a:lnTo>
                  <a:pt x="266" y="36"/>
                </a:lnTo>
                <a:lnTo>
                  <a:pt x="272" y="54"/>
                </a:lnTo>
                <a:lnTo>
                  <a:pt x="269" y="61"/>
                </a:lnTo>
                <a:lnTo>
                  <a:pt x="267" y="63"/>
                </a:lnTo>
                <a:lnTo>
                  <a:pt x="262" y="70"/>
                </a:lnTo>
                <a:lnTo>
                  <a:pt x="257" y="80"/>
                </a:lnTo>
                <a:lnTo>
                  <a:pt x="256" y="85"/>
                </a:lnTo>
                <a:lnTo>
                  <a:pt x="258" y="90"/>
                </a:lnTo>
                <a:lnTo>
                  <a:pt x="260" y="93"/>
                </a:lnTo>
                <a:close/>
                <a:moveTo>
                  <a:pt x="132" y="416"/>
                </a:moveTo>
                <a:lnTo>
                  <a:pt x="132" y="416"/>
                </a:lnTo>
                <a:lnTo>
                  <a:pt x="127" y="418"/>
                </a:lnTo>
                <a:lnTo>
                  <a:pt x="124" y="416"/>
                </a:lnTo>
                <a:lnTo>
                  <a:pt x="124" y="412"/>
                </a:lnTo>
                <a:lnTo>
                  <a:pt x="126" y="409"/>
                </a:lnTo>
                <a:lnTo>
                  <a:pt x="130" y="408"/>
                </a:lnTo>
                <a:lnTo>
                  <a:pt x="136" y="411"/>
                </a:lnTo>
                <a:lnTo>
                  <a:pt x="137" y="412"/>
                </a:lnTo>
                <a:lnTo>
                  <a:pt x="133" y="413"/>
                </a:lnTo>
                <a:lnTo>
                  <a:pt x="132" y="416"/>
                </a:lnTo>
                <a:close/>
                <a:moveTo>
                  <a:pt x="19" y="540"/>
                </a:moveTo>
                <a:lnTo>
                  <a:pt x="19" y="540"/>
                </a:lnTo>
                <a:lnTo>
                  <a:pt x="19" y="542"/>
                </a:lnTo>
                <a:lnTo>
                  <a:pt x="21" y="541"/>
                </a:lnTo>
                <a:lnTo>
                  <a:pt x="23" y="539"/>
                </a:lnTo>
                <a:lnTo>
                  <a:pt x="25" y="540"/>
                </a:lnTo>
                <a:lnTo>
                  <a:pt x="25" y="543"/>
                </a:lnTo>
                <a:lnTo>
                  <a:pt x="24" y="543"/>
                </a:lnTo>
                <a:lnTo>
                  <a:pt x="23" y="543"/>
                </a:lnTo>
                <a:lnTo>
                  <a:pt x="22" y="545"/>
                </a:lnTo>
                <a:lnTo>
                  <a:pt x="22" y="546"/>
                </a:lnTo>
                <a:lnTo>
                  <a:pt x="20" y="546"/>
                </a:lnTo>
                <a:lnTo>
                  <a:pt x="17" y="543"/>
                </a:lnTo>
                <a:lnTo>
                  <a:pt x="15" y="538"/>
                </a:lnTo>
                <a:lnTo>
                  <a:pt x="19" y="538"/>
                </a:lnTo>
                <a:lnTo>
                  <a:pt x="19" y="539"/>
                </a:lnTo>
                <a:lnTo>
                  <a:pt x="19" y="540"/>
                </a:lnTo>
                <a:close/>
                <a:moveTo>
                  <a:pt x="26" y="720"/>
                </a:moveTo>
                <a:lnTo>
                  <a:pt x="26" y="720"/>
                </a:lnTo>
                <a:lnTo>
                  <a:pt x="26" y="723"/>
                </a:lnTo>
                <a:lnTo>
                  <a:pt x="23" y="722"/>
                </a:lnTo>
                <a:lnTo>
                  <a:pt x="21" y="723"/>
                </a:lnTo>
                <a:lnTo>
                  <a:pt x="20" y="720"/>
                </a:lnTo>
                <a:lnTo>
                  <a:pt x="19" y="715"/>
                </a:lnTo>
                <a:lnTo>
                  <a:pt x="19" y="714"/>
                </a:lnTo>
                <a:lnTo>
                  <a:pt x="20" y="713"/>
                </a:lnTo>
                <a:lnTo>
                  <a:pt x="21" y="715"/>
                </a:lnTo>
                <a:lnTo>
                  <a:pt x="26" y="720"/>
                </a:lnTo>
                <a:close/>
                <a:moveTo>
                  <a:pt x="43" y="732"/>
                </a:moveTo>
                <a:lnTo>
                  <a:pt x="43" y="732"/>
                </a:lnTo>
                <a:lnTo>
                  <a:pt x="41" y="732"/>
                </a:lnTo>
                <a:lnTo>
                  <a:pt x="37" y="729"/>
                </a:lnTo>
                <a:lnTo>
                  <a:pt x="37" y="728"/>
                </a:lnTo>
                <a:lnTo>
                  <a:pt x="38" y="727"/>
                </a:lnTo>
                <a:lnTo>
                  <a:pt x="37" y="725"/>
                </a:lnTo>
                <a:lnTo>
                  <a:pt x="38" y="723"/>
                </a:lnTo>
                <a:lnTo>
                  <a:pt x="40" y="725"/>
                </a:lnTo>
                <a:lnTo>
                  <a:pt x="42" y="728"/>
                </a:lnTo>
                <a:lnTo>
                  <a:pt x="40" y="728"/>
                </a:lnTo>
                <a:lnTo>
                  <a:pt x="43" y="731"/>
                </a:lnTo>
                <a:lnTo>
                  <a:pt x="43" y="732"/>
                </a:lnTo>
                <a:close/>
                <a:moveTo>
                  <a:pt x="49" y="730"/>
                </a:moveTo>
                <a:lnTo>
                  <a:pt x="49" y="730"/>
                </a:lnTo>
                <a:lnTo>
                  <a:pt x="53" y="731"/>
                </a:lnTo>
                <a:lnTo>
                  <a:pt x="54" y="731"/>
                </a:lnTo>
                <a:lnTo>
                  <a:pt x="56" y="734"/>
                </a:lnTo>
                <a:lnTo>
                  <a:pt x="53" y="736"/>
                </a:lnTo>
                <a:lnTo>
                  <a:pt x="53" y="739"/>
                </a:lnTo>
                <a:lnTo>
                  <a:pt x="54" y="740"/>
                </a:lnTo>
                <a:lnTo>
                  <a:pt x="54" y="743"/>
                </a:lnTo>
                <a:lnTo>
                  <a:pt x="51" y="743"/>
                </a:lnTo>
                <a:lnTo>
                  <a:pt x="50" y="741"/>
                </a:lnTo>
                <a:lnTo>
                  <a:pt x="49" y="738"/>
                </a:lnTo>
                <a:lnTo>
                  <a:pt x="48" y="736"/>
                </a:lnTo>
                <a:lnTo>
                  <a:pt x="46" y="735"/>
                </a:lnTo>
                <a:lnTo>
                  <a:pt x="46" y="733"/>
                </a:lnTo>
                <a:lnTo>
                  <a:pt x="47" y="731"/>
                </a:lnTo>
                <a:lnTo>
                  <a:pt x="49" y="730"/>
                </a:lnTo>
                <a:close/>
                <a:moveTo>
                  <a:pt x="38" y="744"/>
                </a:moveTo>
                <a:lnTo>
                  <a:pt x="38" y="744"/>
                </a:lnTo>
                <a:lnTo>
                  <a:pt x="35" y="746"/>
                </a:lnTo>
                <a:lnTo>
                  <a:pt x="34" y="746"/>
                </a:lnTo>
                <a:lnTo>
                  <a:pt x="34" y="742"/>
                </a:lnTo>
                <a:lnTo>
                  <a:pt x="36" y="740"/>
                </a:lnTo>
                <a:lnTo>
                  <a:pt x="39" y="740"/>
                </a:lnTo>
                <a:lnTo>
                  <a:pt x="38" y="744"/>
                </a:lnTo>
                <a:close/>
                <a:moveTo>
                  <a:pt x="32" y="746"/>
                </a:moveTo>
                <a:lnTo>
                  <a:pt x="32" y="746"/>
                </a:lnTo>
                <a:lnTo>
                  <a:pt x="29" y="747"/>
                </a:lnTo>
                <a:lnTo>
                  <a:pt x="27" y="745"/>
                </a:lnTo>
                <a:lnTo>
                  <a:pt x="28" y="744"/>
                </a:lnTo>
                <a:lnTo>
                  <a:pt x="30" y="742"/>
                </a:lnTo>
                <a:lnTo>
                  <a:pt x="32" y="742"/>
                </a:lnTo>
                <a:lnTo>
                  <a:pt x="32" y="744"/>
                </a:lnTo>
                <a:lnTo>
                  <a:pt x="32" y="7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37" name="Norway">
            <a:extLst>
              <a:ext uri="{FF2B5EF4-FFF2-40B4-BE49-F238E27FC236}">
                <a16:creationId xmlns:a16="http://schemas.microsoft.com/office/drawing/2014/main" id="{ECBE2434-6902-4384-BCA9-1F082A1D9877}"/>
              </a:ext>
            </a:extLst>
          </p:cNvPr>
          <p:cNvSpPr>
            <a:spLocks noEditPoints="1"/>
          </p:cNvSpPr>
          <p:nvPr/>
        </p:nvSpPr>
        <p:spPr bwMode="auto">
          <a:xfrm>
            <a:off x="5975204" y="1519533"/>
            <a:ext cx="735717" cy="637926"/>
          </a:xfrm>
          <a:custGeom>
            <a:avLst/>
            <a:gdLst>
              <a:gd name="T0" fmla="*/ 810 w 816"/>
              <a:gd name="T1" fmla="*/ 150 h 974"/>
              <a:gd name="T2" fmla="*/ 760 w 816"/>
              <a:gd name="T3" fmla="*/ 164 h 974"/>
              <a:gd name="T4" fmla="*/ 660 w 816"/>
              <a:gd name="T5" fmla="*/ 144 h 974"/>
              <a:gd name="T6" fmla="*/ 582 w 816"/>
              <a:gd name="T7" fmla="*/ 224 h 974"/>
              <a:gd name="T8" fmla="*/ 495 w 816"/>
              <a:gd name="T9" fmla="*/ 190 h 974"/>
              <a:gd name="T10" fmla="*/ 416 w 816"/>
              <a:gd name="T11" fmla="*/ 242 h 974"/>
              <a:gd name="T12" fmla="*/ 335 w 816"/>
              <a:gd name="T13" fmla="*/ 398 h 974"/>
              <a:gd name="T14" fmla="*/ 291 w 816"/>
              <a:gd name="T15" fmla="*/ 576 h 974"/>
              <a:gd name="T16" fmla="*/ 228 w 816"/>
              <a:gd name="T17" fmla="*/ 681 h 974"/>
              <a:gd name="T18" fmla="*/ 242 w 816"/>
              <a:gd name="T19" fmla="*/ 820 h 974"/>
              <a:gd name="T20" fmla="*/ 205 w 816"/>
              <a:gd name="T21" fmla="*/ 913 h 974"/>
              <a:gd name="T22" fmla="*/ 168 w 816"/>
              <a:gd name="T23" fmla="*/ 913 h 974"/>
              <a:gd name="T24" fmla="*/ 101 w 816"/>
              <a:gd name="T25" fmla="*/ 966 h 974"/>
              <a:gd name="T26" fmla="*/ 39 w 816"/>
              <a:gd name="T27" fmla="*/ 953 h 974"/>
              <a:gd name="T28" fmla="*/ 43 w 816"/>
              <a:gd name="T29" fmla="*/ 889 h 974"/>
              <a:gd name="T30" fmla="*/ 33 w 816"/>
              <a:gd name="T31" fmla="*/ 870 h 974"/>
              <a:gd name="T32" fmla="*/ 67 w 816"/>
              <a:gd name="T33" fmla="*/ 824 h 974"/>
              <a:gd name="T34" fmla="*/ 11 w 816"/>
              <a:gd name="T35" fmla="*/ 851 h 974"/>
              <a:gd name="T36" fmla="*/ 9 w 816"/>
              <a:gd name="T37" fmla="*/ 786 h 974"/>
              <a:gd name="T38" fmla="*/ 77 w 816"/>
              <a:gd name="T39" fmla="*/ 772 h 974"/>
              <a:gd name="T40" fmla="*/ 17 w 816"/>
              <a:gd name="T41" fmla="*/ 759 h 974"/>
              <a:gd name="T42" fmla="*/ 11 w 816"/>
              <a:gd name="T43" fmla="*/ 715 h 974"/>
              <a:gd name="T44" fmla="*/ 46 w 816"/>
              <a:gd name="T45" fmla="*/ 686 h 974"/>
              <a:gd name="T46" fmla="*/ 62 w 816"/>
              <a:gd name="T47" fmla="*/ 672 h 974"/>
              <a:gd name="T48" fmla="*/ 115 w 816"/>
              <a:gd name="T49" fmla="*/ 629 h 974"/>
              <a:gd name="T50" fmla="*/ 173 w 816"/>
              <a:gd name="T51" fmla="*/ 625 h 974"/>
              <a:gd name="T52" fmla="*/ 192 w 816"/>
              <a:gd name="T53" fmla="*/ 595 h 974"/>
              <a:gd name="T54" fmla="*/ 203 w 816"/>
              <a:gd name="T55" fmla="*/ 539 h 974"/>
              <a:gd name="T56" fmla="*/ 228 w 816"/>
              <a:gd name="T57" fmla="*/ 495 h 974"/>
              <a:gd name="T58" fmla="*/ 259 w 816"/>
              <a:gd name="T59" fmla="*/ 423 h 974"/>
              <a:gd name="T60" fmla="*/ 311 w 816"/>
              <a:gd name="T61" fmla="*/ 347 h 974"/>
              <a:gd name="T62" fmla="*/ 329 w 816"/>
              <a:gd name="T63" fmla="*/ 319 h 974"/>
              <a:gd name="T64" fmla="*/ 344 w 816"/>
              <a:gd name="T65" fmla="*/ 266 h 974"/>
              <a:gd name="T66" fmla="*/ 398 w 816"/>
              <a:gd name="T67" fmla="*/ 243 h 974"/>
              <a:gd name="T68" fmla="*/ 423 w 816"/>
              <a:gd name="T69" fmla="*/ 157 h 974"/>
              <a:gd name="T70" fmla="*/ 473 w 816"/>
              <a:gd name="T71" fmla="*/ 123 h 974"/>
              <a:gd name="T72" fmla="*/ 504 w 816"/>
              <a:gd name="T73" fmla="*/ 115 h 974"/>
              <a:gd name="T74" fmla="*/ 558 w 816"/>
              <a:gd name="T75" fmla="*/ 73 h 974"/>
              <a:gd name="T76" fmla="*/ 619 w 816"/>
              <a:gd name="T77" fmla="*/ 14 h 974"/>
              <a:gd name="T78" fmla="*/ 643 w 816"/>
              <a:gd name="T79" fmla="*/ 85 h 974"/>
              <a:gd name="T80" fmla="*/ 699 w 816"/>
              <a:gd name="T81" fmla="*/ 19 h 974"/>
              <a:gd name="T82" fmla="*/ 738 w 816"/>
              <a:gd name="T83" fmla="*/ 50 h 974"/>
              <a:gd name="T84" fmla="*/ 794 w 816"/>
              <a:gd name="T85" fmla="*/ 96 h 974"/>
              <a:gd name="T86" fmla="*/ 581 w 816"/>
              <a:gd name="T87" fmla="*/ 31 h 974"/>
              <a:gd name="T88" fmla="*/ 566 w 816"/>
              <a:gd name="T89" fmla="*/ 41 h 974"/>
              <a:gd name="T90" fmla="*/ 578 w 816"/>
              <a:gd name="T91" fmla="*/ 76 h 974"/>
              <a:gd name="T92" fmla="*/ 476 w 816"/>
              <a:gd name="T93" fmla="*/ 95 h 974"/>
              <a:gd name="T94" fmla="*/ 443 w 816"/>
              <a:gd name="T95" fmla="*/ 129 h 974"/>
              <a:gd name="T96" fmla="*/ 437 w 816"/>
              <a:gd name="T97" fmla="*/ 111 h 974"/>
              <a:gd name="T98" fmla="*/ 499 w 816"/>
              <a:gd name="T99" fmla="*/ 88 h 974"/>
              <a:gd name="T100" fmla="*/ 410 w 816"/>
              <a:gd name="T101" fmla="*/ 167 h 974"/>
              <a:gd name="T102" fmla="*/ 387 w 816"/>
              <a:gd name="T103" fmla="*/ 154 h 974"/>
              <a:gd name="T104" fmla="*/ 360 w 816"/>
              <a:gd name="T105" fmla="*/ 233 h 974"/>
              <a:gd name="T106" fmla="*/ 321 w 816"/>
              <a:gd name="T107" fmla="*/ 244 h 974"/>
              <a:gd name="T108" fmla="*/ 324 w 816"/>
              <a:gd name="T109" fmla="*/ 201 h 974"/>
              <a:gd name="T110" fmla="*/ 319 w 816"/>
              <a:gd name="T111" fmla="*/ 205 h 974"/>
              <a:gd name="T112" fmla="*/ 263 w 816"/>
              <a:gd name="T113" fmla="*/ 281 h 974"/>
              <a:gd name="T114" fmla="*/ 235 w 816"/>
              <a:gd name="T115" fmla="*/ 438 h 974"/>
              <a:gd name="T116" fmla="*/ 221 w 816"/>
              <a:gd name="T117" fmla="*/ 471 h 974"/>
              <a:gd name="T118" fmla="*/ 114 w 816"/>
              <a:gd name="T119" fmla="*/ 607 h 974"/>
              <a:gd name="T120" fmla="*/ 1 w 816"/>
              <a:gd name="T121" fmla="*/ 779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6" h="974">
                <a:moveTo>
                  <a:pt x="648" y="0"/>
                </a:moveTo>
                <a:lnTo>
                  <a:pt x="648" y="0"/>
                </a:lnTo>
                <a:lnTo>
                  <a:pt x="656" y="4"/>
                </a:lnTo>
                <a:lnTo>
                  <a:pt x="659" y="4"/>
                </a:lnTo>
                <a:lnTo>
                  <a:pt x="663" y="11"/>
                </a:lnTo>
                <a:lnTo>
                  <a:pt x="665" y="10"/>
                </a:lnTo>
                <a:lnTo>
                  <a:pt x="665" y="14"/>
                </a:lnTo>
                <a:lnTo>
                  <a:pt x="661" y="16"/>
                </a:lnTo>
                <a:lnTo>
                  <a:pt x="654" y="17"/>
                </a:lnTo>
                <a:lnTo>
                  <a:pt x="653" y="18"/>
                </a:lnTo>
                <a:lnTo>
                  <a:pt x="648" y="18"/>
                </a:lnTo>
                <a:lnTo>
                  <a:pt x="645" y="12"/>
                </a:lnTo>
                <a:lnTo>
                  <a:pt x="640" y="11"/>
                </a:lnTo>
                <a:lnTo>
                  <a:pt x="640" y="9"/>
                </a:lnTo>
                <a:lnTo>
                  <a:pt x="643" y="4"/>
                </a:lnTo>
                <a:lnTo>
                  <a:pt x="648" y="0"/>
                </a:lnTo>
                <a:close/>
                <a:moveTo>
                  <a:pt x="813" y="127"/>
                </a:moveTo>
                <a:lnTo>
                  <a:pt x="813" y="127"/>
                </a:lnTo>
                <a:lnTo>
                  <a:pt x="814" y="139"/>
                </a:lnTo>
                <a:lnTo>
                  <a:pt x="814" y="143"/>
                </a:lnTo>
                <a:lnTo>
                  <a:pt x="814" y="147"/>
                </a:lnTo>
                <a:lnTo>
                  <a:pt x="812" y="149"/>
                </a:lnTo>
                <a:lnTo>
                  <a:pt x="810" y="150"/>
                </a:lnTo>
                <a:lnTo>
                  <a:pt x="805" y="149"/>
                </a:lnTo>
                <a:lnTo>
                  <a:pt x="797" y="145"/>
                </a:lnTo>
                <a:lnTo>
                  <a:pt x="793" y="140"/>
                </a:lnTo>
                <a:lnTo>
                  <a:pt x="791" y="140"/>
                </a:lnTo>
                <a:lnTo>
                  <a:pt x="791" y="141"/>
                </a:lnTo>
                <a:lnTo>
                  <a:pt x="792" y="145"/>
                </a:lnTo>
                <a:lnTo>
                  <a:pt x="791" y="148"/>
                </a:lnTo>
                <a:lnTo>
                  <a:pt x="791" y="152"/>
                </a:lnTo>
                <a:lnTo>
                  <a:pt x="790" y="155"/>
                </a:lnTo>
                <a:lnTo>
                  <a:pt x="788" y="158"/>
                </a:lnTo>
                <a:lnTo>
                  <a:pt x="785" y="162"/>
                </a:lnTo>
                <a:lnTo>
                  <a:pt x="780" y="164"/>
                </a:lnTo>
                <a:lnTo>
                  <a:pt x="767" y="170"/>
                </a:lnTo>
                <a:lnTo>
                  <a:pt x="765" y="172"/>
                </a:lnTo>
                <a:lnTo>
                  <a:pt x="761" y="188"/>
                </a:lnTo>
                <a:lnTo>
                  <a:pt x="760" y="190"/>
                </a:lnTo>
                <a:lnTo>
                  <a:pt x="758" y="192"/>
                </a:lnTo>
                <a:lnTo>
                  <a:pt x="753" y="194"/>
                </a:lnTo>
                <a:lnTo>
                  <a:pt x="751" y="191"/>
                </a:lnTo>
                <a:lnTo>
                  <a:pt x="749" y="186"/>
                </a:lnTo>
                <a:lnTo>
                  <a:pt x="750" y="181"/>
                </a:lnTo>
                <a:lnTo>
                  <a:pt x="755" y="171"/>
                </a:lnTo>
                <a:lnTo>
                  <a:pt x="760" y="164"/>
                </a:lnTo>
                <a:lnTo>
                  <a:pt x="762" y="162"/>
                </a:lnTo>
                <a:lnTo>
                  <a:pt x="765" y="155"/>
                </a:lnTo>
                <a:lnTo>
                  <a:pt x="759" y="137"/>
                </a:lnTo>
                <a:lnTo>
                  <a:pt x="748" y="131"/>
                </a:lnTo>
                <a:lnTo>
                  <a:pt x="736" y="123"/>
                </a:lnTo>
                <a:lnTo>
                  <a:pt x="732" y="119"/>
                </a:lnTo>
                <a:lnTo>
                  <a:pt x="725" y="110"/>
                </a:lnTo>
                <a:lnTo>
                  <a:pt x="720" y="102"/>
                </a:lnTo>
                <a:lnTo>
                  <a:pt x="715" y="101"/>
                </a:lnTo>
                <a:lnTo>
                  <a:pt x="711" y="103"/>
                </a:lnTo>
                <a:lnTo>
                  <a:pt x="703" y="111"/>
                </a:lnTo>
                <a:lnTo>
                  <a:pt x="699" y="115"/>
                </a:lnTo>
                <a:lnTo>
                  <a:pt x="696" y="116"/>
                </a:lnTo>
                <a:lnTo>
                  <a:pt x="695" y="116"/>
                </a:lnTo>
                <a:lnTo>
                  <a:pt x="690" y="114"/>
                </a:lnTo>
                <a:lnTo>
                  <a:pt x="684" y="113"/>
                </a:lnTo>
                <a:lnTo>
                  <a:pt x="679" y="114"/>
                </a:lnTo>
                <a:lnTo>
                  <a:pt x="677" y="115"/>
                </a:lnTo>
                <a:lnTo>
                  <a:pt x="671" y="127"/>
                </a:lnTo>
                <a:lnTo>
                  <a:pt x="666" y="133"/>
                </a:lnTo>
                <a:lnTo>
                  <a:pt x="663" y="135"/>
                </a:lnTo>
                <a:lnTo>
                  <a:pt x="661" y="139"/>
                </a:lnTo>
                <a:lnTo>
                  <a:pt x="660" y="144"/>
                </a:lnTo>
                <a:lnTo>
                  <a:pt x="656" y="164"/>
                </a:lnTo>
                <a:lnTo>
                  <a:pt x="654" y="171"/>
                </a:lnTo>
                <a:lnTo>
                  <a:pt x="653" y="176"/>
                </a:lnTo>
                <a:lnTo>
                  <a:pt x="654" y="190"/>
                </a:lnTo>
                <a:lnTo>
                  <a:pt x="653" y="197"/>
                </a:lnTo>
                <a:lnTo>
                  <a:pt x="650" y="203"/>
                </a:lnTo>
                <a:lnTo>
                  <a:pt x="648" y="206"/>
                </a:lnTo>
                <a:lnTo>
                  <a:pt x="645" y="207"/>
                </a:lnTo>
                <a:lnTo>
                  <a:pt x="641" y="208"/>
                </a:lnTo>
                <a:lnTo>
                  <a:pt x="637" y="212"/>
                </a:lnTo>
                <a:lnTo>
                  <a:pt x="635" y="216"/>
                </a:lnTo>
                <a:lnTo>
                  <a:pt x="632" y="227"/>
                </a:lnTo>
                <a:lnTo>
                  <a:pt x="628" y="231"/>
                </a:lnTo>
                <a:lnTo>
                  <a:pt x="624" y="230"/>
                </a:lnTo>
                <a:lnTo>
                  <a:pt x="620" y="226"/>
                </a:lnTo>
                <a:lnTo>
                  <a:pt x="614" y="223"/>
                </a:lnTo>
                <a:lnTo>
                  <a:pt x="609" y="221"/>
                </a:lnTo>
                <a:lnTo>
                  <a:pt x="603" y="217"/>
                </a:lnTo>
                <a:lnTo>
                  <a:pt x="598" y="214"/>
                </a:lnTo>
                <a:lnTo>
                  <a:pt x="594" y="213"/>
                </a:lnTo>
                <a:lnTo>
                  <a:pt x="591" y="217"/>
                </a:lnTo>
                <a:lnTo>
                  <a:pt x="589" y="221"/>
                </a:lnTo>
                <a:lnTo>
                  <a:pt x="582" y="224"/>
                </a:lnTo>
                <a:lnTo>
                  <a:pt x="577" y="226"/>
                </a:lnTo>
                <a:lnTo>
                  <a:pt x="572" y="227"/>
                </a:lnTo>
                <a:lnTo>
                  <a:pt x="570" y="224"/>
                </a:lnTo>
                <a:lnTo>
                  <a:pt x="561" y="222"/>
                </a:lnTo>
                <a:lnTo>
                  <a:pt x="552" y="220"/>
                </a:lnTo>
                <a:lnTo>
                  <a:pt x="549" y="220"/>
                </a:lnTo>
                <a:lnTo>
                  <a:pt x="548" y="215"/>
                </a:lnTo>
                <a:lnTo>
                  <a:pt x="546" y="209"/>
                </a:lnTo>
                <a:lnTo>
                  <a:pt x="539" y="197"/>
                </a:lnTo>
                <a:lnTo>
                  <a:pt x="536" y="193"/>
                </a:lnTo>
                <a:lnTo>
                  <a:pt x="531" y="183"/>
                </a:lnTo>
                <a:lnTo>
                  <a:pt x="524" y="172"/>
                </a:lnTo>
                <a:lnTo>
                  <a:pt x="523" y="172"/>
                </a:lnTo>
                <a:lnTo>
                  <a:pt x="519" y="172"/>
                </a:lnTo>
                <a:lnTo>
                  <a:pt x="513" y="172"/>
                </a:lnTo>
                <a:lnTo>
                  <a:pt x="509" y="174"/>
                </a:lnTo>
                <a:lnTo>
                  <a:pt x="507" y="177"/>
                </a:lnTo>
                <a:lnTo>
                  <a:pt x="507" y="180"/>
                </a:lnTo>
                <a:lnTo>
                  <a:pt x="509" y="189"/>
                </a:lnTo>
                <a:lnTo>
                  <a:pt x="508" y="191"/>
                </a:lnTo>
                <a:lnTo>
                  <a:pt x="507" y="192"/>
                </a:lnTo>
                <a:lnTo>
                  <a:pt x="502" y="190"/>
                </a:lnTo>
                <a:lnTo>
                  <a:pt x="495" y="190"/>
                </a:lnTo>
                <a:lnTo>
                  <a:pt x="493" y="193"/>
                </a:lnTo>
                <a:lnTo>
                  <a:pt x="489" y="193"/>
                </a:lnTo>
                <a:lnTo>
                  <a:pt x="477" y="194"/>
                </a:lnTo>
                <a:lnTo>
                  <a:pt x="483" y="202"/>
                </a:lnTo>
                <a:lnTo>
                  <a:pt x="484" y="205"/>
                </a:lnTo>
                <a:lnTo>
                  <a:pt x="485" y="209"/>
                </a:lnTo>
                <a:lnTo>
                  <a:pt x="484" y="217"/>
                </a:lnTo>
                <a:lnTo>
                  <a:pt x="481" y="224"/>
                </a:lnTo>
                <a:lnTo>
                  <a:pt x="478" y="230"/>
                </a:lnTo>
                <a:lnTo>
                  <a:pt x="473" y="236"/>
                </a:lnTo>
                <a:lnTo>
                  <a:pt x="481" y="241"/>
                </a:lnTo>
                <a:lnTo>
                  <a:pt x="476" y="248"/>
                </a:lnTo>
                <a:lnTo>
                  <a:pt x="473" y="251"/>
                </a:lnTo>
                <a:lnTo>
                  <a:pt x="470" y="251"/>
                </a:lnTo>
                <a:lnTo>
                  <a:pt x="464" y="248"/>
                </a:lnTo>
                <a:lnTo>
                  <a:pt x="451" y="242"/>
                </a:lnTo>
                <a:lnTo>
                  <a:pt x="444" y="240"/>
                </a:lnTo>
                <a:lnTo>
                  <a:pt x="438" y="239"/>
                </a:lnTo>
                <a:lnTo>
                  <a:pt x="435" y="239"/>
                </a:lnTo>
                <a:lnTo>
                  <a:pt x="423" y="234"/>
                </a:lnTo>
                <a:lnTo>
                  <a:pt x="421" y="234"/>
                </a:lnTo>
                <a:lnTo>
                  <a:pt x="416" y="237"/>
                </a:lnTo>
                <a:lnTo>
                  <a:pt x="416" y="242"/>
                </a:lnTo>
                <a:lnTo>
                  <a:pt x="416" y="255"/>
                </a:lnTo>
                <a:lnTo>
                  <a:pt x="417" y="264"/>
                </a:lnTo>
                <a:lnTo>
                  <a:pt x="415" y="270"/>
                </a:lnTo>
                <a:lnTo>
                  <a:pt x="414" y="274"/>
                </a:lnTo>
                <a:lnTo>
                  <a:pt x="409" y="284"/>
                </a:lnTo>
                <a:lnTo>
                  <a:pt x="398" y="277"/>
                </a:lnTo>
                <a:lnTo>
                  <a:pt x="390" y="272"/>
                </a:lnTo>
                <a:lnTo>
                  <a:pt x="386" y="279"/>
                </a:lnTo>
                <a:lnTo>
                  <a:pt x="373" y="290"/>
                </a:lnTo>
                <a:lnTo>
                  <a:pt x="367" y="312"/>
                </a:lnTo>
                <a:lnTo>
                  <a:pt x="367" y="313"/>
                </a:lnTo>
                <a:lnTo>
                  <a:pt x="363" y="318"/>
                </a:lnTo>
                <a:lnTo>
                  <a:pt x="359" y="321"/>
                </a:lnTo>
                <a:lnTo>
                  <a:pt x="355" y="322"/>
                </a:lnTo>
                <a:lnTo>
                  <a:pt x="353" y="328"/>
                </a:lnTo>
                <a:lnTo>
                  <a:pt x="358" y="338"/>
                </a:lnTo>
                <a:lnTo>
                  <a:pt x="360" y="342"/>
                </a:lnTo>
                <a:lnTo>
                  <a:pt x="363" y="350"/>
                </a:lnTo>
                <a:lnTo>
                  <a:pt x="362" y="355"/>
                </a:lnTo>
                <a:lnTo>
                  <a:pt x="362" y="358"/>
                </a:lnTo>
                <a:lnTo>
                  <a:pt x="356" y="364"/>
                </a:lnTo>
                <a:lnTo>
                  <a:pt x="345" y="381"/>
                </a:lnTo>
                <a:lnTo>
                  <a:pt x="335" y="398"/>
                </a:lnTo>
                <a:lnTo>
                  <a:pt x="331" y="403"/>
                </a:lnTo>
                <a:lnTo>
                  <a:pt x="333" y="417"/>
                </a:lnTo>
                <a:lnTo>
                  <a:pt x="330" y="421"/>
                </a:lnTo>
                <a:lnTo>
                  <a:pt x="323" y="426"/>
                </a:lnTo>
                <a:lnTo>
                  <a:pt x="319" y="428"/>
                </a:lnTo>
                <a:lnTo>
                  <a:pt x="315" y="429"/>
                </a:lnTo>
                <a:lnTo>
                  <a:pt x="304" y="431"/>
                </a:lnTo>
                <a:lnTo>
                  <a:pt x="306" y="446"/>
                </a:lnTo>
                <a:lnTo>
                  <a:pt x="307" y="453"/>
                </a:lnTo>
                <a:lnTo>
                  <a:pt x="306" y="457"/>
                </a:lnTo>
                <a:lnTo>
                  <a:pt x="305" y="460"/>
                </a:lnTo>
                <a:lnTo>
                  <a:pt x="304" y="468"/>
                </a:lnTo>
                <a:lnTo>
                  <a:pt x="302" y="494"/>
                </a:lnTo>
                <a:lnTo>
                  <a:pt x="300" y="496"/>
                </a:lnTo>
                <a:lnTo>
                  <a:pt x="298" y="503"/>
                </a:lnTo>
                <a:lnTo>
                  <a:pt x="290" y="520"/>
                </a:lnTo>
                <a:lnTo>
                  <a:pt x="284" y="531"/>
                </a:lnTo>
                <a:lnTo>
                  <a:pt x="276" y="546"/>
                </a:lnTo>
                <a:lnTo>
                  <a:pt x="283" y="551"/>
                </a:lnTo>
                <a:lnTo>
                  <a:pt x="289" y="555"/>
                </a:lnTo>
                <a:lnTo>
                  <a:pt x="290" y="560"/>
                </a:lnTo>
                <a:lnTo>
                  <a:pt x="291" y="570"/>
                </a:lnTo>
                <a:lnTo>
                  <a:pt x="291" y="576"/>
                </a:lnTo>
                <a:lnTo>
                  <a:pt x="289" y="581"/>
                </a:lnTo>
                <a:lnTo>
                  <a:pt x="287" y="585"/>
                </a:lnTo>
                <a:lnTo>
                  <a:pt x="285" y="587"/>
                </a:lnTo>
                <a:lnTo>
                  <a:pt x="276" y="585"/>
                </a:lnTo>
                <a:lnTo>
                  <a:pt x="265" y="583"/>
                </a:lnTo>
                <a:lnTo>
                  <a:pt x="262" y="583"/>
                </a:lnTo>
                <a:lnTo>
                  <a:pt x="255" y="585"/>
                </a:lnTo>
                <a:lnTo>
                  <a:pt x="249" y="588"/>
                </a:lnTo>
                <a:lnTo>
                  <a:pt x="246" y="591"/>
                </a:lnTo>
                <a:lnTo>
                  <a:pt x="245" y="592"/>
                </a:lnTo>
                <a:lnTo>
                  <a:pt x="241" y="599"/>
                </a:lnTo>
                <a:lnTo>
                  <a:pt x="234" y="611"/>
                </a:lnTo>
                <a:lnTo>
                  <a:pt x="230" y="617"/>
                </a:lnTo>
                <a:lnTo>
                  <a:pt x="231" y="624"/>
                </a:lnTo>
                <a:lnTo>
                  <a:pt x="224" y="638"/>
                </a:lnTo>
                <a:lnTo>
                  <a:pt x="229" y="652"/>
                </a:lnTo>
                <a:lnTo>
                  <a:pt x="229" y="652"/>
                </a:lnTo>
                <a:lnTo>
                  <a:pt x="231" y="658"/>
                </a:lnTo>
                <a:lnTo>
                  <a:pt x="229" y="662"/>
                </a:lnTo>
                <a:lnTo>
                  <a:pt x="228" y="664"/>
                </a:lnTo>
                <a:lnTo>
                  <a:pt x="228" y="670"/>
                </a:lnTo>
                <a:lnTo>
                  <a:pt x="229" y="677"/>
                </a:lnTo>
                <a:lnTo>
                  <a:pt x="228" y="681"/>
                </a:lnTo>
                <a:lnTo>
                  <a:pt x="228" y="686"/>
                </a:lnTo>
                <a:lnTo>
                  <a:pt x="234" y="706"/>
                </a:lnTo>
                <a:lnTo>
                  <a:pt x="234" y="711"/>
                </a:lnTo>
                <a:lnTo>
                  <a:pt x="233" y="714"/>
                </a:lnTo>
                <a:lnTo>
                  <a:pt x="232" y="727"/>
                </a:lnTo>
                <a:lnTo>
                  <a:pt x="229" y="744"/>
                </a:lnTo>
                <a:lnTo>
                  <a:pt x="233" y="748"/>
                </a:lnTo>
                <a:lnTo>
                  <a:pt x="240" y="754"/>
                </a:lnTo>
                <a:lnTo>
                  <a:pt x="243" y="756"/>
                </a:lnTo>
                <a:lnTo>
                  <a:pt x="248" y="762"/>
                </a:lnTo>
                <a:lnTo>
                  <a:pt x="252" y="768"/>
                </a:lnTo>
                <a:lnTo>
                  <a:pt x="251" y="772"/>
                </a:lnTo>
                <a:lnTo>
                  <a:pt x="250" y="776"/>
                </a:lnTo>
                <a:lnTo>
                  <a:pt x="249" y="780"/>
                </a:lnTo>
                <a:lnTo>
                  <a:pt x="247" y="784"/>
                </a:lnTo>
                <a:lnTo>
                  <a:pt x="246" y="787"/>
                </a:lnTo>
                <a:lnTo>
                  <a:pt x="246" y="788"/>
                </a:lnTo>
                <a:lnTo>
                  <a:pt x="239" y="788"/>
                </a:lnTo>
                <a:lnTo>
                  <a:pt x="235" y="789"/>
                </a:lnTo>
                <a:lnTo>
                  <a:pt x="234" y="791"/>
                </a:lnTo>
                <a:lnTo>
                  <a:pt x="234" y="798"/>
                </a:lnTo>
                <a:lnTo>
                  <a:pt x="238" y="811"/>
                </a:lnTo>
                <a:lnTo>
                  <a:pt x="242" y="820"/>
                </a:lnTo>
                <a:lnTo>
                  <a:pt x="243" y="826"/>
                </a:lnTo>
                <a:lnTo>
                  <a:pt x="242" y="832"/>
                </a:lnTo>
                <a:lnTo>
                  <a:pt x="240" y="835"/>
                </a:lnTo>
                <a:lnTo>
                  <a:pt x="240" y="839"/>
                </a:lnTo>
                <a:lnTo>
                  <a:pt x="240" y="847"/>
                </a:lnTo>
                <a:lnTo>
                  <a:pt x="237" y="851"/>
                </a:lnTo>
                <a:lnTo>
                  <a:pt x="233" y="856"/>
                </a:lnTo>
                <a:lnTo>
                  <a:pt x="230" y="859"/>
                </a:lnTo>
                <a:lnTo>
                  <a:pt x="227" y="860"/>
                </a:lnTo>
                <a:lnTo>
                  <a:pt x="224" y="861"/>
                </a:lnTo>
                <a:lnTo>
                  <a:pt x="222" y="862"/>
                </a:lnTo>
                <a:lnTo>
                  <a:pt x="221" y="867"/>
                </a:lnTo>
                <a:lnTo>
                  <a:pt x="219" y="873"/>
                </a:lnTo>
                <a:lnTo>
                  <a:pt x="214" y="879"/>
                </a:lnTo>
                <a:lnTo>
                  <a:pt x="215" y="881"/>
                </a:lnTo>
                <a:lnTo>
                  <a:pt x="216" y="889"/>
                </a:lnTo>
                <a:lnTo>
                  <a:pt x="218" y="898"/>
                </a:lnTo>
                <a:lnTo>
                  <a:pt x="217" y="906"/>
                </a:lnTo>
                <a:lnTo>
                  <a:pt x="215" y="914"/>
                </a:lnTo>
                <a:lnTo>
                  <a:pt x="213" y="920"/>
                </a:lnTo>
                <a:lnTo>
                  <a:pt x="210" y="922"/>
                </a:lnTo>
                <a:lnTo>
                  <a:pt x="208" y="921"/>
                </a:lnTo>
                <a:lnTo>
                  <a:pt x="205" y="913"/>
                </a:lnTo>
                <a:lnTo>
                  <a:pt x="205" y="911"/>
                </a:lnTo>
                <a:lnTo>
                  <a:pt x="205" y="909"/>
                </a:lnTo>
                <a:lnTo>
                  <a:pt x="197" y="907"/>
                </a:lnTo>
                <a:lnTo>
                  <a:pt x="196" y="907"/>
                </a:lnTo>
                <a:lnTo>
                  <a:pt x="193" y="905"/>
                </a:lnTo>
                <a:lnTo>
                  <a:pt x="191" y="905"/>
                </a:lnTo>
                <a:lnTo>
                  <a:pt x="188" y="904"/>
                </a:lnTo>
                <a:lnTo>
                  <a:pt x="185" y="897"/>
                </a:lnTo>
                <a:lnTo>
                  <a:pt x="182" y="892"/>
                </a:lnTo>
                <a:lnTo>
                  <a:pt x="182" y="889"/>
                </a:lnTo>
                <a:lnTo>
                  <a:pt x="182" y="878"/>
                </a:lnTo>
                <a:lnTo>
                  <a:pt x="181" y="874"/>
                </a:lnTo>
                <a:lnTo>
                  <a:pt x="181" y="869"/>
                </a:lnTo>
                <a:lnTo>
                  <a:pt x="179" y="873"/>
                </a:lnTo>
                <a:lnTo>
                  <a:pt x="180" y="879"/>
                </a:lnTo>
                <a:lnTo>
                  <a:pt x="177" y="882"/>
                </a:lnTo>
                <a:lnTo>
                  <a:pt x="174" y="884"/>
                </a:lnTo>
                <a:lnTo>
                  <a:pt x="175" y="887"/>
                </a:lnTo>
                <a:lnTo>
                  <a:pt x="176" y="888"/>
                </a:lnTo>
                <a:lnTo>
                  <a:pt x="176" y="892"/>
                </a:lnTo>
                <a:lnTo>
                  <a:pt x="175" y="898"/>
                </a:lnTo>
                <a:lnTo>
                  <a:pt x="170" y="911"/>
                </a:lnTo>
                <a:lnTo>
                  <a:pt x="168" y="913"/>
                </a:lnTo>
                <a:lnTo>
                  <a:pt x="168" y="915"/>
                </a:lnTo>
                <a:lnTo>
                  <a:pt x="165" y="913"/>
                </a:lnTo>
                <a:lnTo>
                  <a:pt x="161" y="917"/>
                </a:lnTo>
                <a:lnTo>
                  <a:pt x="157" y="918"/>
                </a:lnTo>
                <a:lnTo>
                  <a:pt x="156" y="914"/>
                </a:lnTo>
                <a:lnTo>
                  <a:pt x="151" y="908"/>
                </a:lnTo>
                <a:lnTo>
                  <a:pt x="148" y="908"/>
                </a:lnTo>
                <a:lnTo>
                  <a:pt x="150" y="911"/>
                </a:lnTo>
                <a:lnTo>
                  <a:pt x="153" y="915"/>
                </a:lnTo>
                <a:lnTo>
                  <a:pt x="151" y="917"/>
                </a:lnTo>
                <a:lnTo>
                  <a:pt x="150" y="918"/>
                </a:lnTo>
                <a:lnTo>
                  <a:pt x="148" y="919"/>
                </a:lnTo>
                <a:lnTo>
                  <a:pt x="140" y="924"/>
                </a:lnTo>
                <a:lnTo>
                  <a:pt x="143" y="927"/>
                </a:lnTo>
                <a:lnTo>
                  <a:pt x="141" y="930"/>
                </a:lnTo>
                <a:lnTo>
                  <a:pt x="138" y="931"/>
                </a:lnTo>
                <a:lnTo>
                  <a:pt x="137" y="933"/>
                </a:lnTo>
                <a:lnTo>
                  <a:pt x="136" y="935"/>
                </a:lnTo>
                <a:lnTo>
                  <a:pt x="129" y="941"/>
                </a:lnTo>
                <a:lnTo>
                  <a:pt x="116" y="957"/>
                </a:lnTo>
                <a:lnTo>
                  <a:pt x="109" y="962"/>
                </a:lnTo>
                <a:lnTo>
                  <a:pt x="105" y="966"/>
                </a:lnTo>
                <a:lnTo>
                  <a:pt x="101" y="966"/>
                </a:lnTo>
                <a:lnTo>
                  <a:pt x="96" y="970"/>
                </a:lnTo>
                <a:lnTo>
                  <a:pt x="83" y="974"/>
                </a:lnTo>
                <a:lnTo>
                  <a:pt x="74" y="972"/>
                </a:lnTo>
                <a:lnTo>
                  <a:pt x="69" y="973"/>
                </a:lnTo>
                <a:lnTo>
                  <a:pt x="65" y="971"/>
                </a:lnTo>
                <a:lnTo>
                  <a:pt x="65" y="969"/>
                </a:lnTo>
                <a:lnTo>
                  <a:pt x="65" y="968"/>
                </a:lnTo>
                <a:lnTo>
                  <a:pt x="66" y="966"/>
                </a:lnTo>
                <a:lnTo>
                  <a:pt x="65" y="966"/>
                </a:lnTo>
                <a:lnTo>
                  <a:pt x="62" y="966"/>
                </a:lnTo>
                <a:lnTo>
                  <a:pt x="61" y="967"/>
                </a:lnTo>
                <a:lnTo>
                  <a:pt x="61" y="970"/>
                </a:lnTo>
                <a:lnTo>
                  <a:pt x="60" y="971"/>
                </a:lnTo>
                <a:lnTo>
                  <a:pt x="56" y="969"/>
                </a:lnTo>
                <a:lnTo>
                  <a:pt x="55" y="968"/>
                </a:lnTo>
                <a:lnTo>
                  <a:pt x="56" y="964"/>
                </a:lnTo>
                <a:lnTo>
                  <a:pt x="59" y="962"/>
                </a:lnTo>
                <a:lnTo>
                  <a:pt x="58" y="961"/>
                </a:lnTo>
                <a:lnTo>
                  <a:pt x="58" y="959"/>
                </a:lnTo>
                <a:lnTo>
                  <a:pt x="56" y="959"/>
                </a:lnTo>
                <a:lnTo>
                  <a:pt x="53" y="960"/>
                </a:lnTo>
                <a:lnTo>
                  <a:pt x="49" y="959"/>
                </a:lnTo>
                <a:lnTo>
                  <a:pt x="39" y="953"/>
                </a:lnTo>
                <a:lnTo>
                  <a:pt x="37" y="949"/>
                </a:lnTo>
                <a:lnTo>
                  <a:pt x="28" y="944"/>
                </a:lnTo>
                <a:lnTo>
                  <a:pt x="24" y="938"/>
                </a:lnTo>
                <a:lnTo>
                  <a:pt x="22" y="932"/>
                </a:lnTo>
                <a:lnTo>
                  <a:pt x="22" y="926"/>
                </a:lnTo>
                <a:lnTo>
                  <a:pt x="23" y="917"/>
                </a:lnTo>
                <a:lnTo>
                  <a:pt x="25" y="914"/>
                </a:lnTo>
                <a:lnTo>
                  <a:pt x="33" y="918"/>
                </a:lnTo>
                <a:lnTo>
                  <a:pt x="40" y="923"/>
                </a:lnTo>
                <a:lnTo>
                  <a:pt x="41" y="923"/>
                </a:lnTo>
                <a:lnTo>
                  <a:pt x="44" y="919"/>
                </a:lnTo>
                <a:lnTo>
                  <a:pt x="49" y="915"/>
                </a:lnTo>
                <a:lnTo>
                  <a:pt x="47" y="914"/>
                </a:lnTo>
                <a:lnTo>
                  <a:pt x="40" y="918"/>
                </a:lnTo>
                <a:lnTo>
                  <a:pt x="38" y="916"/>
                </a:lnTo>
                <a:lnTo>
                  <a:pt x="34" y="912"/>
                </a:lnTo>
                <a:lnTo>
                  <a:pt x="34" y="909"/>
                </a:lnTo>
                <a:lnTo>
                  <a:pt x="36" y="907"/>
                </a:lnTo>
                <a:lnTo>
                  <a:pt x="36" y="904"/>
                </a:lnTo>
                <a:lnTo>
                  <a:pt x="35" y="901"/>
                </a:lnTo>
                <a:lnTo>
                  <a:pt x="36" y="897"/>
                </a:lnTo>
                <a:lnTo>
                  <a:pt x="39" y="893"/>
                </a:lnTo>
                <a:lnTo>
                  <a:pt x="43" y="889"/>
                </a:lnTo>
                <a:lnTo>
                  <a:pt x="47" y="884"/>
                </a:lnTo>
                <a:lnTo>
                  <a:pt x="50" y="882"/>
                </a:lnTo>
                <a:lnTo>
                  <a:pt x="50" y="881"/>
                </a:lnTo>
                <a:lnTo>
                  <a:pt x="46" y="883"/>
                </a:lnTo>
                <a:lnTo>
                  <a:pt x="42" y="885"/>
                </a:lnTo>
                <a:lnTo>
                  <a:pt x="38" y="890"/>
                </a:lnTo>
                <a:lnTo>
                  <a:pt x="32" y="894"/>
                </a:lnTo>
                <a:lnTo>
                  <a:pt x="28" y="895"/>
                </a:lnTo>
                <a:lnTo>
                  <a:pt x="27" y="896"/>
                </a:lnTo>
                <a:lnTo>
                  <a:pt x="24" y="898"/>
                </a:lnTo>
                <a:lnTo>
                  <a:pt x="21" y="903"/>
                </a:lnTo>
                <a:lnTo>
                  <a:pt x="17" y="905"/>
                </a:lnTo>
                <a:lnTo>
                  <a:pt x="11" y="905"/>
                </a:lnTo>
                <a:lnTo>
                  <a:pt x="10" y="901"/>
                </a:lnTo>
                <a:lnTo>
                  <a:pt x="12" y="888"/>
                </a:lnTo>
                <a:lnTo>
                  <a:pt x="14" y="881"/>
                </a:lnTo>
                <a:lnTo>
                  <a:pt x="16" y="876"/>
                </a:lnTo>
                <a:lnTo>
                  <a:pt x="19" y="875"/>
                </a:lnTo>
                <a:lnTo>
                  <a:pt x="21" y="872"/>
                </a:lnTo>
                <a:lnTo>
                  <a:pt x="23" y="872"/>
                </a:lnTo>
                <a:lnTo>
                  <a:pt x="24" y="873"/>
                </a:lnTo>
                <a:lnTo>
                  <a:pt x="30" y="875"/>
                </a:lnTo>
                <a:lnTo>
                  <a:pt x="33" y="870"/>
                </a:lnTo>
                <a:lnTo>
                  <a:pt x="37" y="870"/>
                </a:lnTo>
                <a:lnTo>
                  <a:pt x="44" y="865"/>
                </a:lnTo>
                <a:lnTo>
                  <a:pt x="44" y="864"/>
                </a:lnTo>
                <a:lnTo>
                  <a:pt x="39" y="865"/>
                </a:lnTo>
                <a:lnTo>
                  <a:pt x="36" y="866"/>
                </a:lnTo>
                <a:lnTo>
                  <a:pt x="32" y="867"/>
                </a:lnTo>
                <a:lnTo>
                  <a:pt x="30" y="866"/>
                </a:lnTo>
                <a:lnTo>
                  <a:pt x="29" y="862"/>
                </a:lnTo>
                <a:lnTo>
                  <a:pt x="30" y="859"/>
                </a:lnTo>
                <a:lnTo>
                  <a:pt x="37" y="852"/>
                </a:lnTo>
                <a:lnTo>
                  <a:pt x="39" y="849"/>
                </a:lnTo>
                <a:lnTo>
                  <a:pt x="41" y="846"/>
                </a:lnTo>
                <a:lnTo>
                  <a:pt x="41" y="844"/>
                </a:lnTo>
                <a:lnTo>
                  <a:pt x="42" y="839"/>
                </a:lnTo>
                <a:lnTo>
                  <a:pt x="48" y="832"/>
                </a:lnTo>
                <a:lnTo>
                  <a:pt x="53" y="828"/>
                </a:lnTo>
                <a:lnTo>
                  <a:pt x="55" y="831"/>
                </a:lnTo>
                <a:lnTo>
                  <a:pt x="54" y="841"/>
                </a:lnTo>
                <a:lnTo>
                  <a:pt x="54" y="844"/>
                </a:lnTo>
                <a:lnTo>
                  <a:pt x="58" y="831"/>
                </a:lnTo>
                <a:lnTo>
                  <a:pt x="60" y="828"/>
                </a:lnTo>
                <a:lnTo>
                  <a:pt x="62" y="825"/>
                </a:lnTo>
                <a:lnTo>
                  <a:pt x="67" y="824"/>
                </a:lnTo>
                <a:lnTo>
                  <a:pt x="68" y="822"/>
                </a:lnTo>
                <a:lnTo>
                  <a:pt x="62" y="822"/>
                </a:lnTo>
                <a:lnTo>
                  <a:pt x="48" y="828"/>
                </a:lnTo>
                <a:lnTo>
                  <a:pt x="42" y="832"/>
                </a:lnTo>
                <a:lnTo>
                  <a:pt x="40" y="836"/>
                </a:lnTo>
                <a:lnTo>
                  <a:pt x="36" y="841"/>
                </a:lnTo>
                <a:lnTo>
                  <a:pt x="34" y="844"/>
                </a:lnTo>
                <a:lnTo>
                  <a:pt x="33" y="850"/>
                </a:lnTo>
                <a:lnTo>
                  <a:pt x="31" y="852"/>
                </a:lnTo>
                <a:lnTo>
                  <a:pt x="28" y="853"/>
                </a:lnTo>
                <a:lnTo>
                  <a:pt x="23" y="860"/>
                </a:lnTo>
                <a:lnTo>
                  <a:pt x="21" y="865"/>
                </a:lnTo>
                <a:lnTo>
                  <a:pt x="17" y="869"/>
                </a:lnTo>
                <a:lnTo>
                  <a:pt x="14" y="872"/>
                </a:lnTo>
                <a:lnTo>
                  <a:pt x="13" y="873"/>
                </a:lnTo>
                <a:lnTo>
                  <a:pt x="12" y="876"/>
                </a:lnTo>
                <a:lnTo>
                  <a:pt x="11" y="876"/>
                </a:lnTo>
                <a:lnTo>
                  <a:pt x="9" y="874"/>
                </a:lnTo>
                <a:lnTo>
                  <a:pt x="9" y="870"/>
                </a:lnTo>
                <a:lnTo>
                  <a:pt x="10" y="864"/>
                </a:lnTo>
                <a:lnTo>
                  <a:pt x="12" y="860"/>
                </a:lnTo>
                <a:lnTo>
                  <a:pt x="13" y="855"/>
                </a:lnTo>
                <a:lnTo>
                  <a:pt x="11" y="851"/>
                </a:lnTo>
                <a:lnTo>
                  <a:pt x="12" y="848"/>
                </a:lnTo>
                <a:lnTo>
                  <a:pt x="14" y="848"/>
                </a:lnTo>
                <a:lnTo>
                  <a:pt x="18" y="850"/>
                </a:lnTo>
                <a:lnTo>
                  <a:pt x="21" y="850"/>
                </a:lnTo>
                <a:lnTo>
                  <a:pt x="28" y="846"/>
                </a:lnTo>
                <a:lnTo>
                  <a:pt x="27" y="844"/>
                </a:lnTo>
                <a:lnTo>
                  <a:pt x="24" y="844"/>
                </a:lnTo>
                <a:lnTo>
                  <a:pt x="19" y="844"/>
                </a:lnTo>
                <a:lnTo>
                  <a:pt x="15" y="841"/>
                </a:lnTo>
                <a:lnTo>
                  <a:pt x="12" y="835"/>
                </a:lnTo>
                <a:lnTo>
                  <a:pt x="10" y="826"/>
                </a:lnTo>
                <a:lnTo>
                  <a:pt x="11" y="823"/>
                </a:lnTo>
                <a:lnTo>
                  <a:pt x="23" y="815"/>
                </a:lnTo>
                <a:lnTo>
                  <a:pt x="26" y="811"/>
                </a:lnTo>
                <a:lnTo>
                  <a:pt x="24" y="810"/>
                </a:lnTo>
                <a:lnTo>
                  <a:pt x="20" y="815"/>
                </a:lnTo>
                <a:lnTo>
                  <a:pt x="14" y="818"/>
                </a:lnTo>
                <a:lnTo>
                  <a:pt x="10" y="814"/>
                </a:lnTo>
                <a:lnTo>
                  <a:pt x="8" y="809"/>
                </a:lnTo>
                <a:lnTo>
                  <a:pt x="6" y="800"/>
                </a:lnTo>
                <a:lnTo>
                  <a:pt x="7" y="795"/>
                </a:lnTo>
                <a:lnTo>
                  <a:pt x="6" y="788"/>
                </a:lnTo>
                <a:lnTo>
                  <a:pt x="9" y="786"/>
                </a:lnTo>
                <a:lnTo>
                  <a:pt x="12" y="787"/>
                </a:lnTo>
                <a:lnTo>
                  <a:pt x="15" y="788"/>
                </a:lnTo>
                <a:lnTo>
                  <a:pt x="22" y="787"/>
                </a:lnTo>
                <a:lnTo>
                  <a:pt x="37" y="783"/>
                </a:lnTo>
                <a:lnTo>
                  <a:pt x="46" y="785"/>
                </a:lnTo>
                <a:lnTo>
                  <a:pt x="50" y="785"/>
                </a:lnTo>
                <a:lnTo>
                  <a:pt x="56" y="782"/>
                </a:lnTo>
                <a:lnTo>
                  <a:pt x="61" y="781"/>
                </a:lnTo>
                <a:lnTo>
                  <a:pt x="65" y="784"/>
                </a:lnTo>
                <a:lnTo>
                  <a:pt x="68" y="787"/>
                </a:lnTo>
                <a:lnTo>
                  <a:pt x="68" y="791"/>
                </a:lnTo>
                <a:lnTo>
                  <a:pt x="70" y="794"/>
                </a:lnTo>
                <a:lnTo>
                  <a:pt x="71" y="793"/>
                </a:lnTo>
                <a:lnTo>
                  <a:pt x="70" y="790"/>
                </a:lnTo>
                <a:lnTo>
                  <a:pt x="70" y="785"/>
                </a:lnTo>
                <a:lnTo>
                  <a:pt x="85" y="779"/>
                </a:lnTo>
                <a:lnTo>
                  <a:pt x="87" y="777"/>
                </a:lnTo>
                <a:lnTo>
                  <a:pt x="81" y="776"/>
                </a:lnTo>
                <a:lnTo>
                  <a:pt x="79" y="771"/>
                </a:lnTo>
                <a:lnTo>
                  <a:pt x="83" y="764"/>
                </a:lnTo>
                <a:lnTo>
                  <a:pt x="82" y="763"/>
                </a:lnTo>
                <a:lnTo>
                  <a:pt x="79" y="767"/>
                </a:lnTo>
                <a:lnTo>
                  <a:pt x="77" y="772"/>
                </a:lnTo>
                <a:lnTo>
                  <a:pt x="78" y="777"/>
                </a:lnTo>
                <a:lnTo>
                  <a:pt x="77" y="779"/>
                </a:lnTo>
                <a:lnTo>
                  <a:pt x="74" y="780"/>
                </a:lnTo>
                <a:lnTo>
                  <a:pt x="67" y="780"/>
                </a:lnTo>
                <a:lnTo>
                  <a:pt x="62" y="778"/>
                </a:lnTo>
                <a:lnTo>
                  <a:pt x="58" y="777"/>
                </a:lnTo>
                <a:lnTo>
                  <a:pt x="56" y="776"/>
                </a:lnTo>
                <a:lnTo>
                  <a:pt x="57" y="773"/>
                </a:lnTo>
                <a:lnTo>
                  <a:pt x="56" y="772"/>
                </a:lnTo>
                <a:lnTo>
                  <a:pt x="54" y="775"/>
                </a:lnTo>
                <a:lnTo>
                  <a:pt x="53" y="781"/>
                </a:lnTo>
                <a:lnTo>
                  <a:pt x="49" y="782"/>
                </a:lnTo>
                <a:lnTo>
                  <a:pt x="40" y="780"/>
                </a:lnTo>
                <a:lnTo>
                  <a:pt x="26" y="781"/>
                </a:lnTo>
                <a:lnTo>
                  <a:pt x="20" y="784"/>
                </a:lnTo>
                <a:lnTo>
                  <a:pt x="16" y="784"/>
                </a:lnTo>
                <a:lnTo>
                  <a:pt x="9" y="779"/>
                </a:lnTo>
                <a:lnTo>
                  <a:pt x="7" y="774"/>
                </a:lnTo>
                <a:lnTo>
                  <a:pt x="6" y="766"/>
                </a:lnTo>
                <a:lnTo>
                  <a:pt x="6" y="763"/>
                </a:lnTo>
                <a:lnTo>
                  <a:pt x="11" y="761"/>
                </a:lnTo>
                <a:lnTo>
                  <a:pt x="14" y="761"/>
                </a:lnTo>
                <a:lnTo>
                  <a:pt x="17" y="759"/>
                </a:lnTo>
                <a:lnTo>
                  <a:pt x="14" y="758"/>
                </a:lnTo>
                <a:lnTo>
                  <a:pt x="11" y="755"/>
                </a:lnTo>
                <a:lnTo>
                  <a:pt x="9" y="750"/>
                </a:lnTo>
                <a:lnTo>
                  <a:pt x="6" y="749"/>
                </a:lnTo>
                <a:lnTo>
                  <a:pt x="4" y="744"/>
                </a:lnTo>
                <a:lnTo>
                  <a:pt x="3" y="738"/>
                </a:lnTo>
                <a:lnTo>
                  <a:pt x="4" y="733"/>
                </a:lnTo>
                <a:lnTo>
                  <a:pt x="6" y="732"/>
                </a:lnTo>
                <a:lnTo>
                  <a:pt x="10" y="733"/>
                </a:lnTo>
                <a:lnTo>
                  <a:pt x="21" y="732"/>
                </a:lnTo>
                <a:lnTo>
                  <a:pt x="31" y="737"/>
                </a:lnTo>
                <a:lnTo>
                  <a:pt x="38" y="739"/>
                </a:lnTo>
                <a:lnTo>
                  <a:pt x="52" y="738"/>
                </a:lnTo>
                <a:lnTo>
                  <a:pt x="60" y="734"/>
                </a:lnTo>
                <a:lnTo>
                  <a:pt x="58" y="733"/>
                </a:lnTo>
                <a:lnTo>
                  <a:pt x="50" y="735"/>
                </a:lnTo>
                <a:lnTo>
                  <a:pt x="41" y="735"/>
                </a:lnTo>
                <a:lnTo>
                  <a:pt x="27" y="730"/>
                </a:lnTo>
                <a:lnTo>
                  <a:pt x="21" y="729"/>
                </a:lnTo>
                <a:lnTo>
                  <a:pt x="14" y="730"/>
                </a:lnTo>
                <a:lnTo>
                  <a:pt x="11" y="728"/>
                </a:lnTo>
                <a:lnTo>
                  <a:pt x="9" y="724"/>
                </a:lnTo>
                <a:lnTo>
                  <a:pt x="11" y="715"/>
                </a:lnTo>
                <a:lnTo>
                  <a:pt x="14" y="713"/>
                </a:lnTo>
                <a:lnTo>
                  <a:pt x="15" y="715"/>
                </a:lnTo>
                <a:lnTo>
                  <a:pt x="17" y="715"/>
                </a:lnTo>
                <a:lnTo>
                  <a:pt x="19" y="712"/>
                </a:lnTo>
                <a:lnTo>
                  <a:pt x="21" y="709"/>
                </a:lnTo>
                <a:lnTo>
                  <a:pt x="23" y="705"/>
                </a:lnTo>
                <a:lnTo>
                  <a:pt x="28" y="700"/>
                </a:lnTo>
                <a:lnTo>
                  <a:pt x="31" y="700"/>
                </a:lnTo>
                <a:lnTo>
                  <a:pt x="34" y="698"/>
                </a:lnTo>
                <a:lnTo>
                  <a:pt x="37" y="698"/>
                </a:lnTo>
                <a:lnTo>
                  <a:pt x="38" y="700"/>
                </a:lnTo>
                <a:lnTo>
                  <a:pt x="40" y="702"/>
                </a:lnTo>
                <a:lnTo>
                  <a:pt x="44" y="702"/>
                </a:lnTo>
                <a:lnTo>
                  <a:pt x="55" y="698"/>
                </a:lnTo>
                <a:lnTo>
                  <a:pt x="57" y="697"/>
                </a:lnTo>
                <a:lnTo>
                  <a:pt x="59" y="694"/>
                </a:lnTo>
                <a:lnTo>
                  <a:pt x="51" y="695"/>
                </a:lnTo>
                <a:lnTo>
                  <a:pt x="45" y="698"/>
                </a:lnTo>
                <a:lnTo>
                  <a:pt x="41" y="698"/>
                </a:lnTo>
                <a:lnTo>
                  <a:pt x="41" y="695"/>
                </a:lnTo>
                <a:lnTo>
                  <a:pt x="42" y="693"/>
                </a:lnTo>
                <a:lnTo>
                  <a:pt x="45" y="691"/>
                </a:lnTo>
                <a:lnTo>
                  <a:pt x="46" y="686"/>
                </a:lnTo>
                <a:lnTo>
                  <a:pt x="48" y="684"/>
                </a:lnTo>
                <a:lnTo>
                  <a:pt x="51" y="685"/>
                </a:lnTo>
                <a:lnTo>
                  <a:pt x="56" y="684"/>
                </a:lnTo>
                <a:lnTo>
                  <a:pt x="60" y="683"/>
                </a:lnTo>
                <a:lnTo>
                  <a:pt x="67" y="683"/>
                </a:lnTo>
                <a:lnTo>
                  <a:pt x="77" y="685"/>
                </a:lnTo>
                <a:lnTo>
                  <a:pt x="84" y="689"/>
                </a:lnTo>
                <a:lnTo>
                  <a:pt x="86" y="689"/>
                </a:lnTo>
                <a:lnTo>
                  <a:pt x="89" y="688"/>
                </a:lnTo>
                <a:lnTo>
                  <a:pt x="90" y="686"/>
                </a:lnTo>
                <a:lnTo>
                  <a:pt x="85" y="684"/>
                </a:lnTo>
                <a:lnTo>
                  <a:pt x="85" y="682"/>
                </a:lnTo>
                <a:lnTo>
                  <a:pt x="85" y="680"/>
                </a:lnTo>
                <a:lnTo>
                  <a:pt x="93" y="677"/>
                </a:lnTo>
                <a:lnTo>
                  <a:pt x="103" y="676"/>
                </a:lnTo>
                <a:lnTo>
                  <a:pt x="101" y="674"/>
                </a:lnTo>
                <a:lnTo>
                  <a:pt x="81" y="678"/>
                </a:lnTo>
                <a:lnTo>
                  <a:pt x="76" y="675"/>
                </a:lnTo>
                <a:lnTo>
                  <a:pt x="72" y="675"/>
                </a:lnTo>
                <a:lnTo>
                  <a:pt x="69" y="676"/>
                </a:lnTo>
                <a:lnTo>
                  <a:pt x="62" y="678"/>
                </a:lnTo>
                <a:lnTo>
                  <a:pt x="60" y="677"/>
                </a:lnTo>
                <a:lnTo>
                  <a:pt x="62" y="672"/>
                </a:lnTo>
                <a:lnTo>
                  <a:pt x="66" y="665"/>
                </a:lnTo>
                <a:lnTo>
                  <a:pt x="67" y="663"/>
                </a:lnTo>
                <a:lnTo>
                  <a:pt x="69" y="661"/>
                </a:lnTo>
                <a:lnTo>
                  <a:pt x="81" y="656"/>
                </a:lnTo>
                <a:lnTo>
                  <a:pt x="86" y="651"/>
                </a:lnTo>
                <a:lnTo>
                  <a:pt x="89" y="650"/>
                </a:lnTo>
                <a:lnTo>
                  <a:pt x="91" y="651"/>
                </a:lnTo>
                <a:lnTo>
                  <a:pt x="95" y="650"/>
                </a:lnTo>
                <a:lnTo>
                  <a:pt x="103" y="652"/>
                </a:lnTo>
                <a:lnTo>
                  <a:pt x="106" y="658"/>
                </a:lnTo>
                <a:lnTo>
                  <a:pt x="109" y="660"/>
                </a:lnTo>
                <a:lnTo>
                  <a:pt x="119" y="668"/>
                </a:lnTo>
                <a:lnTo>
                  <a:pt x="119" y="666"/>
                </a:lnTo>
                <a:lnTo>
                  <a:pt x="110" y="655"/>
                </a:lnTo>
                <a:lnTo>
                  <a:pt x="107" y="652"/>
                </a:lnTo>
                <a:lnTo>
                  <a:pt x="104" y="647"/>
                </a:lnTo>
                <a:lnTo>
                  <a:pt x="105" y="642"/>
                </a:lnTo>
                <a:lnTo>
                  <a:pt x="108" y="638"/>
                </a:lnTo>
                <a:lnTo>
                  <a:pt x="118" y="636"/>
                </a:lnTo>
                <a:lnTo>
                  <a:pt x="119" y="634"/>
                </a:lnTo>
                <a:lnTo>
                  <a:pt x="120" y="631"/>
                </a:lnTo>
                <a:lnTo>
                  <a:pt x="118" y="628"/>
                </a:lnTo>
                <a:lnTo>
                  <a:pt x="115" y="629"/>
                </a:lnTo>
                <a:lnTo>
                  <a:pt x="112" y="627"/>
                </a:lnTo>
                <a:lnTo>
                  <a:pt x="111" y="623"/>
                </a:lnTo>
                <a:lnTo>
                  <a:pt x="112" y="621"/>
                </a:lnTo>
                <a:lnTo>
                  <a:pt x="118" y="616"/>
                </a:lnTo>
                <a:lnTo>
                  <a:pt x="121" y="615"/>
                </a:lnTo>
                <a:lnTo>
                  <a:pt x="126" y="613"/>
                </a:lnTo>
                <a:lnTo>
                  <a:pt x="135" y="617"/>
                </a:lnTo>
                <a:lnTo>
                  <a:pt x="136" y="619"/>
                </a:lnTo>
                <a:lnTo>
                  <a:pt x="133" y="623"/>
                </a:lnTo>
                <a:lnTo>
                  <a:pt x="133" y="626"/>
                </a:lnTo>
                <a:lnTo>
                  <a:pt x="136" y="626"/>
                </a:lnTo>
                <a:lnTo>
                  <a:pt x="141" y="618"/>
                </a:lnTo>
                <a:lnTo>
                  <a:pt x="147" y="617"/>
                </a:lnTo>
                <a:lnTo>
                  <a:pt x="150" y="616"/>
                </a:lnTo>
                <a:lnTo>
                  <a:pt x="153" y="615"/>
                </a:lnTo>
                <a:lnTo>
                  <a:pt x="157" y="622"/>
                </a:lnTo>
                <a:lnTo>
                  <a:pt x="159" y="624"/>
                </a:lnTo>
                <a:lnTo>
                  <a:pt x="160" y="625"/>
                </a:lnTo>
                <a:lnTo>
                  <a:pt x="161" y="631"/>
                </a:lnTo>
                <a:lnTo>
                  <a:pt x="163" y="631"/>
                </a:lnTo>
                <a:lnTo>
                  <a:pt x="164" y="628"/>
                </a:lnTo>
                <a:lnTo>
                  <a:pt x="168" y="626"/>
                </a:lnTo>
                <a:lnTo>
                  <a:pt x="173" y="625"/>
                </a:lnTo>
                <a:lnTo>
                  <a:pt x="180" y="627"/>
                </a:lnTo>
                <a:lnTo>
                  <a:pt x="184" y="626"/>
                </a:lnTo>
                <a:lnTo>
                  <a:pt x="186" y="626"/>
                </a:lnTo>
                <a:lnTo>
                  <a:pt x="184" y="621"/>
                </a:lnTo>
                <a:lnTo>
                  <a:pt x="183" y="619"/>
                </a:lnTo>
                <a:lnTo>
                  <a:pt x="185" y="615"/>
                </a:lnTo>
                <a:lnTo>
                  <a:pt x="186" y="613"/>
                </a:lnTo>
                <a:lnTo>
                  <a:pt x="192" y="609"/>
                </a:lnTo>
                <a:lnTo>
                  <a:pt x="197" y="608"/>
                </a:lnTo>
                <a:lnTo>
                  <a:pt x="200" y="605"/>
                </a:lnTo>
                <a:lnTo>
                  <a:pt x="205" y="602"/>
                </a:lnTo>
                <a:lnTo>
                  <a:pt x="204" y="600"/>
                </a:lnTo>
                <a:lnTo>
                  <a:pt x="203" y="597"/>
                </a:lnTo>
                <a:lnTo>
                  <a:pt x="200" y="597"/>
                </a:lnTo>
                <a:lnTo>
                  <a:pt x="199" y="595"/>
                </a:lnTo>
                <a:lnTo>
                  <a:pt x="202" y="592"/>
                </a:lnTo>
                <a:lnTo>
                  <a:pt x="207" y="588"/>
                </a:lnTo>
                <a:lnTo>
                  <a:pt x="206" y="586"/>
                </a:lnTo>
                <a:lnTo>
                  <a:pt x="203" y="585"/>
                </a:lnTo>
                <a:lnTo>
                  <a:pt x="200" y="586"/>
                </a:lnTo>
                <a:lnTo>
                  <a:pt x="195" y="589"/>
                </a:lnTo>
                <a:lnTo>
                  <a:pt x="190" y="594"/>
                </a:lnTo>
                <a:lnTo>
                  <a:pt x="192" y="595"/>
                </a:lnTo>
                <a:lnTo>
                  <a:pt x="195" y="599"/>
                </a:lnTo>
                <a:lnTo>
                  <a:pt x="191" y="604"/>
                </a:lnTo>
                <a:lnTo>
                  <a:pt x="173" y="618"/>
                </a:lnTo>
                <a:lnTo>
                  <a:pt x="164" y="622"/>
                </a:lnTo>
                <a:lnTo>
                  <a:pt x="160" y="622"/>
                </a:lnTo>
                <a:lnTo>
                  <a:pt x="159" y="618"/>
                </a:lnTo>
                <a:lnTo>
                  <a:pt x="157" y="615"/>
                </a:lnTo>
                <a:lnTo>
                  <a:pt x="155" y="609"/>
                </a:lnTo>
                <a:lnTo>
                  <a:pt x="151" y="609"/>
                </a:lnTo>
                <a:lnTo>
                  <a:pt x="149" y="611"/>
                </a:lnTo>
                <a:lnTo>
                  <a:pt x="148" y="609"/>
                </a:lnTo>
                <a:lnTo>
                  <a:pt x="150" y="603"/>
                </a:lnTo>
                <a:lnTo>
                  <a:pt x="153" y="598"/>
                </a:lnTo>
                <a:lnTo>
                  <a:pt x="158" y="594"/>
                </a:lnTo>
                <a:lnTo>
                  <a:pt x="160" y="589"/>
                </a:lnTo>
                <a:lnTo>
                  <a:pt x="162" y="582"/>
                </a:lnTo>
                <a:lnTo>
                  <a:pt x="169" y="575"/>
                </a:lnTo>
                <a:lnTo>
                  <a:pt x="180" y="558"/>
                </a:lnTo>
                <a:lnTo>
                  <a:pt x="188" y="553"/>
                </a:lnTo>
                <a:lnTo>
                  <a:pt x="191" y="547"/>
                </a:lnTo>
                <a:lnTo>
                  <a:pt x="196" y="544"/>
                </a:lnTo>
                <a:lnTo>
                  <a:pt x="200" y="539"/>
                </a:lnTo>
                <a:lnTo>
                  <a:pt x="203" y="539"/>
                </a:lnTo>
                <a:lnTo>
                  <a:pt x="209" y="535"/>
                </a:lnTo>
                <a:lnTo>
                  <a:pt x="213" y="529"/>
                </a:lnTo>
                <a:lnTo>
                  <a:pt x="211" y="529"/>
                </a:lnTo>
                <a:lnTo>
                  <a:pt x="205" y="532"/>
                </a:lnTo>
                <a:lnTo>
                  <a:pt x="202" y="534"/>
                </a:lnTo>
                <a:lnTo>
                  <a:pt x="203" y="528"/>
                </a:lnTo>
                <a:lnTo>
                  <a:pt x="204" y="523"/>
                </a:lnTo>
                <a:lnTo>
                  <a:pt x="208" y="518"/>
                </a:lnTo>
                <a:lnTo>
                  <a:pt x="229" y="503"/>
                </a:lnTo>
                <a:lnTo>
                  <a:pt x="231" y="505"/>
                </a:lnTo>
                <a:lnTo>
                  <a:pt x="234" y="509"/>
                </a:lnTo>
                <a:lnTo>
                  <a:pt x="240" y="508"/>
                </a:lnTo>
                <a:lnTo>
                  <a:pt x="247" y="500"/>
                </a:lnTo>
                <a:lnTo>
                  <a:pt x="253" y="491"/>
                </a:lnTo>
                <a:lnTo>
                  <a:pt x="250" y="492"/>
                </a:lnTo>
                <a:lnTo>
                  <a:pt x="247" y="496"/>
                </a:lnTo>
                <a:lnTo>
                  <a:pt x="240" y="501"/>
                </a:lnTo>
                <a:lnTo>
                  <a:pt x="237" y="502"/>
                </a:lnTo>
                <a:lnTo>
                  <a:pt x="236" y="501"/>
                </a:lnTo>
                <a:lnTo>
                  <a:pt x="235" y="498"/>
                </a:lnTo>
                <a:lnTo>
                  <a:pt x="232" y="497"/>
                </a:lnTo>
                <a:lnTo>
                  <a:pt x="231" y="498"/>
                </a:lnTo>
                <a:lnTo>
                  <a:pt x="228" y="495"/>
                </a:lnTo>
                <a:lnTo>
                  <a:pt x="228" y="489"/>
                </a:lnTo>
                <a:lnTo>
                  <a:pt x="231" y="480"/>
                </a:lnTo>
                <a:lnTo>
                  <a:pt x="233" y="473"/>
                </a:lnTo>
                <a:lnTo>
                  <a:pt x="235" y="469"/>
                </a:lnTo>
                <a:lnTo>
                  <a:pt x="244" y="455"/>
                </a:lnTo>
                <a:lnTo>
                  <a:pt x="246" y="448"/>
                </a:lnTo>
                <a:lnTo>
                  <a:pt x="250" y="444"/>
                </a:lnTo>
                <a:lnTo>
                  <a:pt x="255" y="445"/>
                </a:lnTo>
                <a:lnTo>
                  <a:pt x="257" y="444"/>
                </a:lnTo>
                <a:lnTo>
                  <a:pt x="255" y="439"/>
                </a:lnTo>
                <a:lnTo>
                  <a:pt x="249" y="435"/>
                </a:lnTo>
                <a:lnTo>
                  <a:pt x="249" y="433"/>
                </a:lnTo>
                <a:lnTo>
                  <a:pt x="268" y="427"/>
                </a:lnTo>
                <a:lnTo>
                  <a:pt x="276" y="427"/>
                </a:lnTo>
                <a:lnTo>
                  <a:pt x="279" y="424"/>
                </a:lnTo>
                <a:lnTo>
                  <a:pt x="284" y="422"/>
                </a:lnTo>
                <a:lnTo>
                  <a:pt x="288" y="418"/>
                </a:lnTo>
                <a:lnTo>
                  <a:pt x="286" y="416"/>
                </a:lnTo>
                <a:lnTo>
                  <a:pt x="277" y="420"/>
                </a:lnTo>
                <a:lnTo>
                  <a:pt x="271" y="421"/>
                </a:lnTo>
                <a:lnTo>
                  <a:pt x="268" y="421"/>
                </a:lnTo>
                <a:lnTo>
                  <a:pt x="266" y="422"/>
                </a:lnTo>
                <a:lnTo>
                  <a:pt x="259" y="423"/>
                </a:lnTo>
                <a:lnTo>
                  <a:pt x="258" y="407"/>
                </a:lnTo>
                <a:lnTo>
                  <a:pt x="259" y="399"/>
                </a:lnTo>
                <a:lnTo>
                  <a:pt x="261" y="399"/>
                </a:lnTo>
                <a:lnTo>
                  <a:pt x="262" y="391"/>
                </a:lnTo>
                <a:lnTo>
                  <a:pt x="265" y="386"/>
                </a:lnTo>
                <a:lnTo>
                  <a:pt x="270" y="385"/>
                </a:lnTo>
                <a:lnTo>
                  <a:pt x="272" y="383"/>
                </a:lnTo>
                <a:lnTo>
                  <a:pt x="275" y="379"/>
                </a:lnTo>
                <a:lnTo>
                  <a:pt x="280" y="380"/>
                </a:lnTo>
                <a:lnTo>
                  <a:pt x="285" y="379"/>
                </a:lnTo>
                <a:lnTo>
                  <a:pt x="284" y="377"/>
                </a:lnTo>
                <a:lnTo>
                  <a:pt x="277" y="374"/>
                </a:lnTo>
                <a:lnTo>
                  <a:pt x="276" y="370"/>
                </a:lnTo>
                <a:lnTo>
                  <a:pt x="278" y="367"/>
                </a:lnTo>
                <a:lnTo>
                  <a:pt x="281" y="366"/>
                </a:lnTo>
                <a:lnTo>
                  <a:pt x="283" y="365"/>
                </a:lnTo>
                <a:lnTo>
                  <a:pt x="287" y="357"/>
                </a:lnTo>
                <a:lnTo>
                  <a:pt x="290" y="353"/>
                </a:lnTo>
                <a:lnTo>
                  <a:pt x="293" y="354"/>
                </a:lnTo>
                <a:lnTo>
                  <a:pt x="297" y="350"/>
                </a:lnTo>
                <a:lnTo>
                  <a:pt x="301" y="351"/>
                </a:lnTo>
                <a:lnTo>
                  <a:pt x="305" y="349"/>
                </a:lnTo>
                <a:lnTo>
                  <a:pt x="311" y="347"/>
                </a:lnTo>
                <a:lnTo>
                  <a:pt x="331" y="346"/>
                </a:lnTo>
                <a:lnTo>
                  <a:pt x="331" y="343"/>
                </a:lnTo>
                <a:lnTo>
                  <a:pt x="327" y="342"/>
                </a:lnTo>
                <a:lnTo>
                  <a:pt x="312" y="341"/>
                </a:lnTo>
                <a:lnTo>
                  <a:pt x="305" y="341"/>
                </a:lnTo>
                <a:lnTo>
                  <a:pt x="302" y="342"/>
                </a:lnTo>
                <a:lnTo>
                  <a:pt x="300" y="341"/>
                </a:lnTo>
                <a:lnTo>
                  <a:pt x="301" y="339"/>
                </a:lnTo>
                <a:lnTo>
                  <a:pt x="303" y="335"/>
                </a:lnTo>
                <a:lnTo>
                  <a:pt x="305" y="331"/>
                </a:lnTo>
                <a:lnTo>
                  <a:pt x="310" y="322"/>
                </a:lnTo>
                <a:lnTo>
                  <a:pt x="317" y="316"/>
                </a:lnTo>
                <a:lnTo>
                  <a:pt x="322" y="318"/>
                </a:lnTo>
                <a:lnTo>
                  <a:pt x="327" y="324"/>
                </a:lnTo>
                <a:lnTo>
                  <a:pt x="331" y="324"/>
                </a:lnTo>
                <a:lnTo>
                  <a:pt x="332" y="326"/>
                </a:lnTo>
                <a:lnTo>
                  <a:pt x="335" y="334"/>
                </a:lnTo>
                <a:lnTo>
                  <a:pt x="336" y="334"/>
                </a:lnTo>
                <a:lnTo>
                  <a:pt x="336" y="327"/>
                </a:lnTo>
                <a:lnTo>
                  <a:pt x="339" y="320"/>
                </a:lnTo>
                <a:lnTo>
                  <a:pt x="338" y="319"/>
                </a:lnTo>
                <a:lnTo>
                  <a:pt x="333" y="321"/>
                </a:lnTo>
                <a:lnTo>
                  <a:pt x="329" y="319"/>
                </a:lnTo>
                <a:lnTo>
                  <a:pt x="326" y="314"/>
                </a:lnTo>
                <a:lnTo>
                  <a:pt x="325" y="310"/>
                </a:lnTo>
                <a:lnTo>
                  <a:pt x="327" y="305"/>
                </a:lnTo>
                <a:lnTo>
                  <a:pt x="329" y="303"/>
                </a:lnTo>
                <a:lnTo>
                  <a:pt x="327" y="300"/>
                </a:lnTo>
                <a:lnTo>
                  <a:pt x="319" y="307"/>
                </a:lnTo>
                <a:lnTo>
                  <a:pt x="313" y="309"/>
                </a:lnTo>
                <a:lnTo>
                  <a:pt x="311" y="308"/>
                </a:lnTo>
                <a:lnTo>
                  <a:pt x="312" y="302"/>
                </a:lnTo>
                <a:lnTo>
                  <a:pt x="312" y="297"/>
                </a:lnTo>
                <a:lnTo>
                  <a:pt x="319" y="285"/>
                </a:lnTo>
                <a:lnTo>
                  <a:pt x="322" y="283"/>
                </a:lnTo>
                <a:lnTo>
                  <a:pt x="326" y="284"/>
                </a:lnTo>
                <a:lnTo>
                  <a:pt x="330" y="288"/>
                </a:lnTo>
                <a:lnTo>
                  <a:pt x="334" y="287"/>
                </a:lnTo>
                <a:lnTo>
                  <a:pt x="337" y="285"/>
                </a:lnTo>
                <a:lnTo>
                  <a:pt x="337" y="282"/>
                </a:lnTo>
                <a:lnTo>
                  <a:pt x="329" y="281"/>
                </a:lnTo>
                <a:lnTo>
                  <a:pt x="327" y="278"/>
                </a:lnTo>
                <a:lnTo>
                  <a:pt x="328" y="275"/>
                </a:lnTo>
                <a:lnTo>
                  <a:pt x="333" y="272"/>
                </a:lnTo>
                <a:lnTo>
                  <a:pt x="338" y="267"/>
                </a:lnTo>
                <a:lnTo>
                  <a:pt x="344" y="266"/>
                </a:lnTo>
                <a:lnTo>
                  <a:pt x="349" y="262"/>
                </a:lnTo>
                <a:lnTo>
                  <a:pt x="350" y="263"/>
                </a:lnTo>
                <a:lnTo>
                  <a:pt x="351" y="264"/>
                </a:lnTo>
                <a:lnTo>
                  <a:pt x="353" y="279"/>
                </a:lnTo>
                <a:lnTo>
                  <a:pt x="357" y="290"/>
                </a:lnTo>
                <a:lnTo>
                  <a:pt x="359" y="291"/>
                </a:lnTo>
                <a:lnTo>
                  <a:pt x="357" y="281"/>
                </a:lnTo>
                <a:lnTo>
                  <a:pt x="359" y="278"/>
                </a:lnTo>
                <a:lnTo>
                  <a:pt x="361" y="276"/>
                </a:lnTo>
                <a:lnTo>
                  <a:pt x="361" y="273"/>
                </a:lnTo>
                <a:lnTo>
                  <a:pt x="359" y="273"/>
                </a:lnTo>
                <a:lnTo>
                  <a:pt x="357" y="269"/>
                </a:lnTo>
                <a:lnTo>
                  <a:pt x="354" y="257"/>
                </a:lnTo>
                <a:lnTo>
                  <a:pt x="355" y="255"/>
                </a:lnTo>
                <a:lnTo>
                  <a:pt x="361" y="248"/>
                </a:lnTo>
                <a:lnTo>
                  <a:pt x="368" y="247"/>
                </a:lnTo>
                <a:lnTo>
                  <a:pt x="376" y="251"/>
                </a:lnTo>
                <a:lnTo>
                  <a:pt x="379" y="251"/>
                </a:lnTo>
                <a:lnTo>
                  <a:pt x="383" y="250"/>
                </a:lnTo>
                <a:lnTo>
                  <a:pt x="391" y="247"/>
                </a:lnTo>
                <a:lnTo>
                  <a:pt x="395" y="245"/>
                </a:lnTo>
                <a:lnTo>
                  <a:pt x="397" y="245"/>
                </a:lnTo>
                <a:lnTo>
                  <a:pt x="398" y="243"/>
                </a:lnTo>
                <a:lnTo>
                  <a:pt x="396" y="242"/>
                </a:lnTo>
                <a:lnTo>
                  <a:pt x="395" y="241"/>
                </a:lnTo>
                <a:lnTo>
                  <a:pt x="393" y="241"/>
                </a:lnTo>
                <a:lnTo>
                  <a:pt x="387" y="242"/>
                </a:lnTo>
                <a:lnTo>
                  <a:pt x="367" y="242"/>
                </a:lnTo>
                <a:lnTo>
                  <a:pt x="365" y="240"/>
                </a:lnTo>
                <a:lnTo>
                  <a:pt x="365" y="236"/>
                </a:lnTo>
                <a:lnTo>
                  <a:pt x="367" y="231"/>
                </a:lnTo>
                <a:lnTo>
                  <a:pt x="369" y="228"/>
                </a:lnTo>
                <a:lnTo>
                  <a:pt x="377" y="223"/>
                </a:lnTo>
                <a:lnTo>
                  <a:pt x="384" y="223"/>
                </a:lnTo>
                <a:lnTo>
                  <a:pt x="392" y="213"/>
                </a:lnTo>
                <a:lnTo>
                  <a:pt x="396" y="207"/>
                </a:lnTo>
                <a:lnTo>
                  <a:pt x="397" y="196"/>
                </a:lnTo>
                <a:lnTo>
                  <a:pt x="402" y="187"/>
                </a:lnTo>
                <a:lnTo>
                  <a:pt x="415" y="182"/>
                </a:lnTo>
                <a:lnTo>
                  <a:pt x="415" y="180"/>
                </a:lnTo>
                <a:lnTo>
                  <a:pt x="414" y="176"/>
                </a:lnTo>
                <a:lnTo>
                  <a:pt x="414" y="168"/>
                </a:lnTo>
                <a:lnTo>
                  <a:pt x="417" y="158"/>
                </a:lnTo>
                <a:lnTo>
                  <a:pt x="420" y="155"/>
                </a:lnTo>
                <a:lnTo>
                  <a:pt x="421" y="154"/>
                </a:lnTo>
                <a:lnTo>
                  <a:pt x="423" y="157"/>
                </a:lnTo>
                <a:lnTo>
                  <a:pt x="426" y="164"/>
                </a:lnTo>
                <a:lnTo>
                  <a:pt x="432" y="168"/>
                </a:lnTo>
                <a:lnTo>
                  <a:pt x="438" y="168"/>
                </a:lnTo>
                <a:lnTo>
                  <a:pt x="440" y="167"/>
                </a:lnTo>
                <a:lnTo>
                  <a:pt x="435" y="163"/>
                </a:lnTo>
                <a:lnTo>
                  <a:pt x="431" y="158"/>
                </a:lnTo>
                <a:lnTo>
                  <a:pt x="431" y="153"/>
                </a:lnTo>
                <a:lnTo>
                  <a:pt x="432" y="150"/>
                </a:lnTo>
                <a:lnTo>
                  <a:pt x="435" y="151"/>
                </a:lnTo>
                <a:lnTo>
                  <a:pt x="439" y="150"/>
                </a:lnTo>
                <a:lnTo>
                  <a:pt x="442" y="147"/>
                </a:lnTo>
                <a:lnTo>
                  <a:pt x="443" y="144"/>
                </a:lnTo>
                <a:lnTo>
                  <a:pt x="443" y="141"/>
                </a:lnTo>
                <a:lnTo>
                  <a:pt x="444" y="138"/>
                </a:lnTo>
                <a:lnTo>
                  <a:pt x="449" y="130"/>
                </a:lnTo>
                <a:lnTo>
                  <a:pt x="464" y="125"/>
                </a:lnTo>
                <a:lnTo>
                  <a:pt x="465" y="127"/>
                </a:lnTo>
                <a:lnTo>
                  <a:pt x="464" y="142"/>
                </a:lnTo>
                <a:lnTo>
                  <a:pt x="463" y="152"/>
                </a:lnTo>
                <a:lnTo>
                  <a:pt x="463" y="159"/>
                </a:lnTo>
                <a:lnTo>
                  <a:pt x="466" y="152"/>
                </a:lnTo>
                <a:lnTo>
                  <a:pt x="470" y="132"/>
                </a:lnTo>
                <a:lnTo>
                  <a:pt x="473" y="123"/>
                </a:lnTo>
                <a:lnTo>
                  <a:pt x="476" y="118"/>
                </a:lnTo>
                <a:lnTo>
                  <a:pt x="478" y="116"/>
                </a:lnTo>
                <a:lnTo>
                  <a:pt x="481" y="114"/>
                </a:lnTo>
                <a:lnTo>
                  <a:pt x="484" y="112"/>
                </a:lnTo>
                <a:lnTo>
                  <a:pt x="485" y="114"/>
                </a:lnTo>
                <a:lnTo>
                  <a:pt x="486" y="119"/>
                </a:lnTo>
                <a:lnTo>
                  <a:pt x="484" y="136"/>
                </a:lnTo>
                <a:lnTo>
                  <a:pt x="484" y="142"/>
                </a:lnTo>
                <a:lnTo>
                  <a:pt x="482" y="149"/>
                </a:lnTo>
                <a:lnTo>
                  <a:pt x="475" y="165"/>
                </a:lnTo>
                <a:lnTo>
                  <a:pt x="475" y="167"/>
                </a:lnTo>
                <a:lnTo>
                  <a:pt x="477" y="166"/>
                </a:lnTo>
                <a:lnTo>
                  <a:pt x="480" y="164"/>
                </a:lnTo>
                <a:lnTo>
                  <a:pt x="489" y="148"/>
                </a:lnTo>
                <a:lnTo>
                  <a:pt x="497" y="150"/>
                </a:lnTo>
                <a:lnTo>
                  <a:pt x="497" y="149"/>
                </a:lnTo>
                <a:lnTo>
                  <a:pt x="494" y="145"/>
                </a:lnTo>
                <a:lnTo>
                  <a:pt x="491" y="140"/>
                </a:lnTo>
                <a:lnTo>
                  <a:pt x="490" y="135"/>
                </a:lnTo>
                <a:lnTo>
                  <a:pt x="491" y="121"/>
                </a:lnTo>
                <a:lnTo>
                  <a:pt x="493" y="115"/>
                </a:lnTo>
                <a:lnTo>
                  <a:pt x="500" y="115"/>
                </a:lnTo>
                <a:lnTo>
                  <a:pt x="504" y="115"/>
                </a:lnTo>
                <a:lnTo>
                  <a:pt x="506" y="117"/>
                </a:lnTo>
                <a:lnTo>
                  <a:pt x="510" y="117"/>
                </a:lnTo>
                <a:lnTo>
                  <a:pt x="513" y="107"/>
                </a:lnTo>
                <a:lnTo>
                  <a:pt x="518" y="106"/>
                </a:lnTo>
                <a:lnTo>
                  <a:pt x="523" y="113"/>
                </a:lnTo>
                <a:lnTo>
                  <a:pt x="529" y="117"/>
                </a:lnTo>
                <a:lnTo>
                  <a:pt x="534" y="124"/>
                </a:lnTo>
                <a:lnTo>
                  <a:pt x="535" y="122"/>
                </a:lnTo>
                <a:lnTo>
                  <a:pt x="533" y="107"/>
                </a:lnTo>
                <a:lnTo>
                  <a:pt x="530" y="101"/>
                </a:lnTo>
                <a:lnTo>
                  <a:pt x="524" y="98"/>
                </a:lnTo>
                <a:lnTo>
                  <a:pt x="517" y="91"/>
                </a:lnTo>
                <a:lnTo>
                  <a:pt x="516" y="88"/>
                </a:lnTo>
                <a:lnTo>
                  <a:pt x="516" y="86"/>
                </a:lnTo>
                <a:lnTo>
                  <a:pt x="522" y="83"/>
                </a:lnTo>
                <a:lnTo>
                  <a:pt x="529" y="86"/>
                </a:lnTo>
                <a:lnTo>
                  <a:pt x="536" y="80"/>
                </a:lnTo>
                <a:lnTo>
                  <a:pt x="538" y="82"/>
                </a:lnTo>
                <a:lnTo>
                  <a:pt x="543" y="79"/>
                </a:lnTo>
                <a:lnTo>
                  <a:pt x="546" y="83"/>
                </a:lnTo>
                <a:lnTo>
                  <a:pt x="548" y="82"/>
                </a:lnTo>
                <a:lnTo>
                  <a:pt x="549" y="76"/>
                </a:lnTo>
                <a:lnTo>
                  <a:pt x="558" y="73"/>
                </a:lnTo>
                <a:lnTo>
                  <a:pt x="563" y="76"/>
                </a:lnTo>
                <a:lnTo>
                  <a:pt x="565" y="79"/>
                </a:lnTo>
                <a:lnTo>
                  <a:pt x="567" y="85"/>
                </a:lnTo>
                <a:lnTo>
                  <a:pt x="569" y="98"/>
                </a:lnTo>
                <a:lnTo>
                  <a:pt x="573" y="104"/>
                </a:lnTo>
                <a:lnTo>
                  <a:pt x="575" y="108"/>
                </a:lnTo>
                <a:lnTo>
                  <a:pt x="578" y="109"/>
                </a:lnTo>
                <a:lnTo>
                  <a:pt x="580" y="105"/>
                </a:lnTo>
                <a:lnTo>
                  <a:pt x="577" y="101"/>
                </a:lnTo>
                <a:lnTo>
                  <a:pt x="576" y="98"/>
                </a:lnTo>
                <a:lnTo>
                  <a:pt x="578" y="88"/>
                </a:lnTo>
                <a:lnTo>
                  <a:pt x="579" y="84"/>
                </a:lnTo>
                <a:lnTo>
                  <a:pt x="588" y="70"/>
                </a:lnTo>
                <a:lnTo>
                  <a:pt x="595" y="63"/>
                </a:lnTo>
                <a:lnTo>
                  <a:pt x="600" y="62"/>
                </a:lnTo>
                <a:lnTo>
                  <a:pt x="607" y="46"/>
                </a:lnTo>
                <a:lnTo>
                  <a:pt x="610" y="43"/>
                </a:lnTo>
                <a:lnTo>
                  <a:pt x="612" y="42"/>
                </a:lnTo>
                <a:lnTo>
                  <a:pt x="611" y="38"/>
                </a:lnTo>
                <a:lnTo>
                  <a:pt x="607" y="35"/>
                </a:lnTo>
                <a:lnTo>
                  <a:pt x="607" y="30"/>
                </a:lnTo>
                <a:lnTo>
                  <a:pt x="612" y="24"/>
                </a:lnTo>
                <a:lnTo>
                  <a:pt x="619" y="14"/>
                </a:lnTo>
                <a:lnTo>
                  <a:pt x="622" y="13"/>
                </a:lnTo>
                <a:lnTo>
                  <a:pt x="624" y="16"/>
                </a:lnTo>
                <a:lnTo>
                  <a:pt x="631" y="20"/>
                </a:lnTo>
                <a:lnTo>
                  <a:pt x="635" y="26"/>
                </a:lnTo>
                <a:lnTo>
                  <a:pt x="638" y="29"/>
                </a:lnTo>
                <a:lnTo>
                  <a:pt x="640" y="28"/>
                </a:lnTo>
                <a:lnTo>
                  <a:pt x="641" y="24"/>
                </a:lnTo>
                <a:lnTo>
                  <a:pt x="643" y="22"/>
                </a:lnTo>
                <a:lnTo>
                  <a:pt x="648" y="23"/>
                </a:lnTo>
                <a:lnTo>
                  <a:pt x="650" y="26"/>
                </a:lnTo>
                <a:lnTo>
                  <a:pt x="652" y="26"/>
                </a:lnTo>
                <a:lnTo>
                  <a:pt x="654" y="28"/>
                </a:lnTo>
                <a:lnTo>
                  <a:pt x="654" y="31"/>
                </a:lnTo>
                <a:lnTo>
                  <a:pt x="650" y="35"/>
                </a:lnTo>
                <a:lnTo>
                  <a:pt x="644" y="45"/>
                </a:lnTo>
                <a:lnTo>
                  <a:pt x="638" y="56"/>
                </a:lnTo>
                <a:lnTo>
                  <a:pt x="636" y="62"/>
                </a:lnTo>
                <a:lnTo>
                  <a:pt x="634" y="77"/>
                </a:lnTo>
                <a:lnTo>
                  <a:pt x="630" y="87"/>
                </a:lnTo>
                <a:lnTo>
                  <a:pt x="629" y="94"/>
                </a:lnTo>
                <a:lnTo>
                  <a:pt x="631" y="97"/>
                </a:lnTo>
                <a:lnTo>
                  <a:pt x="636" y="95"/>
                </a:lnTo>
                <a:lnTo>
                  <a:pt x="643" y="85"/>
                </a:lnTo>
                <a:lnTo>
                  <a:pt x="644" y="76"/>
                </a:lnTo>
                <a:lnTo>
                  <a:pt x="661" y="49"/>
                </a:lnTo>
                <a:lnTo>
                  <a:pt x="668" y="34"/>
                </a:lnTo>
                <a:lnTo>
                  <a:pt x="677" y="22"/>
                </a:lnTo>
                <a:lnTo>
                  <a:pt x="682" y="19"/>
                </a:lnTo>
                <a:lnTo>
                  <a:pt x="684" y="28"/>
                </a:lnTo>
                <a:lnTo>
                  <a:pt x="682" y="38"/>
                </a:lnTo>
                <a:lnTo>
                  <a:pt x="678" y="45"/>
                </a:lnTo>
                <a:lnTo>
                  <a:pt x="681" y="48"/>
                </a:lnTo>
                <a:lnTo>
                  <a:pt x="680" y="56"/>
                </a:lnTo>
                <a:lnTo>
                  <a:pt x="680" y="61"/>
                </a:lnTo>
                <a:lnTo>
                  <a:pt x="679" y="65"/>
                </a:lnTo>
                <a:lnTo>
                  <a:pt x="679" y="69"/>
                </a:lnTo>
                <a:lnTo>
                  <a:pt x="682" y="68"/>
                </a:lnTo>
                <a:lnTo>
                  <a:pt x="692" y="60"/>
                </a:lnTo>
                <a:lnTo>
                  <a:pt x="694" y="51"/>
                </a:lnTo>
                <a:lnTo>
                  <a:pt x="697" y="44"/>
                </a:lnTo>
                <a:lnTo>
                  <a:pt x="698" y="38"/>
                </a:lnTo>
                <a:lnTo>
                  <a:pt x="702" y="32"/>
                </a:lnTo>
                <a:lnTo>
                  <a:pt x="709" y="32"/>
                </a:lnTo>
                <a:lnTo>
                  <a:pt x="709" y="30"/>
                </a:lnTo>
                <a:lnTo>
                  <a:pt x="700" y="22"/>
                </a:lnTo>
                <a:lnTo>
                  <a:pt x="699" y="19"/>
                </a:lnTo>
                <a:lnTo>
                  <a:pt x="702" y="14"/>
                </a:lnTo>
                <a:lnTo>
                  <a:pt x="711" y="5"/>
                </a:lnTo>
                <a:lnTo>
                  <a:pt x="715" y="6"/>
                </a:lnTo>
                <a:lnTo>
                  <a:pt x="717" y="8"/>
                </a:lnTo>
                <a:lnTo>
                  <a:pt x="728" y="10"/>
                </a:lnTo>
                <a:lnTo>
                  <a:pt x="736" y="16"/>
                </a:lnTo>
                <a:lnTo>
                  <a:pt x="735" y="26"/>
                </a:lnTo>
                <a:lnTo>
                  <a:pt x="733" y="30"/>
                </a:lnTo>
                <a:lnTo>
                  <a:pt x="732" y="33"/>
                </a:lnTo>
                <a:lnTo>
                  <a:pt x="722" y="41"/>
                </a:lnTo>
                <a:lnTo>
                  <a:pt x="720" y="44"/>
                </a:lnTo>
                <a:lnTo>
                  <a:pt x="723" y="46"/>
                </a:lnTo>
                <a:lnTo>
                  <a:pt x="730" y="42"/>
                </a:lnTo>
                <a:lnTo>
                  <a:pt x="732" y="45"/>
                </a:lnTo>
                <a:lnTo>
                  <a:pt x="730" y="54"/>
                </a:lnTo>
                <a:lnTo>
                  <a:pt x="729" y="67"/>
                </a:lnTo>
                <a:lnTo>
                  <a:pt x="728" y="74"/>
                </a:lnTo>
                <a:lnTo>
                  <a:pt x="728" y="81"/>
                </a:lnTo>
                <a:lnTo>
                  <a:pt x="729" y="84"/>
                </a:lnTo>
                <a:lnTo>
                  <a:pt x="732" y="70"/>
                </a:lnTo>
                <a:lnTo>
                  <a:pt x="733" y="66"/>
                </a:lnTo>
                <a:lnTo>
                  <a:pt x="737" y="61"/>
                </a:lnTo>
                <a:lnTo>
                  <a:pt x="738" y="50"/>
                </a:lnTo>
                <a:lnTo>
                  <a:pt x="742" y="37"/>
                </a:lnTo>
                <a:lnTo>
                  <a:pt x="747" y="29"/>
                </a:lnTo>
                <a:lnTo>
                  <a:pt x="749" y="27"/>
                </a:lnTo>
                <a:lnTo>
                  <a:pt x="758" y="27"/>
                </a:lnTo>
                <a:lnTo>
                  <a:pt x="761" y="30"/>
                </a:lnTo>
                <a:lnTo>
                  <a:pt x="764" y="36"/>
                </a:lnTo>
                <a:lnTo>
                  <a:pt x="767" y="39"/>
                </a:lnTo>
                <a:lnTo>
                  <a:pt x="774" y="42"/>
                </a:lnTo>
                <a:lnTo>
                  <a:pt x="777" y="45"/>
                </a:lnTo>
                <a:lnTo>
                  <a:pt x="777" y="47"/>
                </a:lnTo>
                <a:lnTo>
                  <a:pt x="779" y="48"/>
                </a:lnTo>
                <a:lnTo>
                  <a:pt x="784" y="43"/>
                </a:lnTo>
                <a:lnTo>
                  <a:pt x="788" y="42"/>
                </a:lnTo>
                <a:lnTo>
                  <a:pt x="793" y="50"/>
                </a:lnTo>
                <a:lnTo>
                  <a:pt x="792" y="55"/>
                </a:lnTo>
                <a:lnTo>
                  <a:pt x="792" y="57"/>
                </a:lnTo>
                <a:lnTo>
                  <a:pt x="799" y="57"/>
                </a:lnTo>
                <a:lnTo>
                  <a:pt x="804" y="59"/>
                </a:lnTo>
                <a:lnTo>
                  <a:pt x="815" y="70"/>
                </a:lnTo>
                <a:lnTo>
                  <a:pt x="816" y="76"/>
                </a:lnTo>
                <a:lnTo>
                  <a:pt x="815" y="82"/>
                </a:lnTo>
                <a:lnTo>
                  <a:pt x="800" y="89"/>
                </a:lnTo>
                <a:lnTo>
                  <a:pt x="794" y="96"/>
                </a:lnTo>
                <a:lnTo>
                  <a:pt x="783" y="98"/>
                </a:lnTo>
                <a:lnTo>
                  <a:pt x="748" y="94"/>
                </a:lnTo>
                <a:lnTo>
                  <a:pt x="748" y="99"/>
                </a:lnTo>
                <a:lnTo>
                  <a:pt x="773" y="109"/>
                </a:lnTo>
                <a:lnTo>
                  <a:pt x="775" y="112"/>
                </a:lnTo>
                <a:lnTo>
                  <a:pt x="774" y="119"/>
                </a:lnTo>
                <a:lnTo>
                  <a:pt x="774" y="124"/>
                </a:lnTo>
                <a:lnTo>
                  <a:pt x="774" y="127"/>
                </a:lnTo>
                <a:lnTo>
                  <a:pt x="776" y="130"/>
                </a:lnTo>
                <a:lnTo>
                  <a:pt x="779" y="132"/>
                </a:lnTo>
                <a:lnTo>
                  <a:pt x="785" y="131"/>
                </a:lnTo>
                <a:lnTo>
                  <a:pt x="788" y="133"/>
                </a:lnTo>
                <a:lnTo>
                  <a:pt x="790" y="130"/>
                </a:lnTo>
                <a:lnTo>
                  <a:pt x="791" y="122"/>
                </a:lnTo>
                <a:lnTo>
                  <a:pt x="793" y="120"/>
                </a:lnTo>
                <a:lnTo>
                  <a:pt x="796" y="122"/>
                </a:lnTo>
                <a:lnTo>
                  <a:pt x="798" y="131"/>
                </a:lnTo>
                <a:lnTo>
                  <a:pt x="799" y="132"/>
                </a:lnTo>
                <a:lnTo>
                  <a:pt x="801" y="126"/>
                </a:lnTo>
                <a:lnTo>
                  <a:pt x="804" y="126"/>
                </a:lnTo>
                <a:lnTo>
                  <a:pt x="808" y="126"/>
                </a:lnTo>
                <a:lnTo>
                  <a:pt x="813" y="127"/>
                </a:lnTo>
                <a:close/>
                <a:moveTo>
                  <a:pt x="581" y="31"/>
                </a:moveTo>
                <a:lnTo>
                  <a:pt x="581" y="31"/>
                </a:lnTo>
                <a:lnTo>
                  <a:pt x="580" y="34"/>
                </a:lnTo>
                <a:lnTo>
                  <a:pt x="579" y="37"/>
                </a:lnTo>
                <a:lnTo>
                  <a:pt x="577" y="40"/>
                </a:lnTo>
                <a:lnTo>
                  <a:pt x="569" y="52"/>
                </a:lnTo>
                <a:lnTo>
                  <a:pt x="565" y="54"/>
                </a:lnTo>
                <a:lnTo>
                  <a:pt x="564" y="56"/>
                </a:lnTo>
                <a:lnTo>
                  <a:pt x="562" y="57"/>
                </a:lnTo>
                <a:lnTo>
                  <a:pt x="557" y="56"/>
                </a:lnTo>
                <a:lnTo>
                  <a:pt x="555" y="58"/>
                </a:lnTo>
                <a:lnTo>
                  <a:pt x="554" y="60"/>
                </a:lnTo>
                <a:lnTo>
                  <a:pt x="550" y="60"/>
                </a:lnTo>
                <a:lnTo>
                  <a:pt x="547" y="60"/>
                </a:lnTo>
                <a:lnTo>
                  <a:pt x="541" y="55"/>
                </a:lnTo>
                <a:lnTo>
                  <a:pt x="538" y="50"/>
                </a:lnTo>
                <a:lnTo>
                  <a:pt x="536" y="46"/>
                </a:lnTo>
                <a:lnTo>
                  <a:pt x="541" y="46"/>
                </a:lnTo>
                <a:lnTo>
                  <a:pt x="543" y="45"/>
                </a:lnTo>
                <a:lnTo>
                  <a:pt x="547" y="46"/>
                </a:lnTo>
                <a:lnTo>
                  <a:pt x="549" y="42"/>
                </a:lnTo>
                <a:lnTo>
                  <a:pt x="554" y="43"/>
                </a:lnTo>
                <a:lnTo>
                  <a:pt x="563" y="40"/>
                </a:lnTo>
                <a:lnTo>
                  <a:pt x="566" y="41"/>
                </a:lnTo>
                <a:lnTo>
                  <a:pt x="574" y="31"/>
                </a:lnTo>
                <a:lnTo>
                  <a:pt x="576" y="32"/>
                </a:lnTo>
                <a:lnTo>
                  <a:pt x="580" y="29"/>
                </a:lnTo>
                <a:lnTo>
                  <a:pt x="581" y="31"/>
                </a:lnTo>
                <a:close/>
                <a:moveTo>
                  <a:pt x="599" y="55"/>
                </a:moveTo>
                <a:lnTo>
                  <a:pt x="599" y="55"/>
                </a:lnTo>
                <a:lnTo>
                  <a:pt x="593" y="58"/>
                </a:lnTo>
                <a:lnTo>
                  <a:pt x="590" y="55"/>
                </a:lnTo>
                <a:lnTo>
                  <a:pt x="588" y="52"/>
                </a:lnTo>
                <a:lnTo>
                  <a:pt x="588" y="45"/>
                </a:lnTo>
                <a:lnTo>
                  <a:pt x="589" y="40"/>
                </a:lnTo>
                <a:lnTo>
                  <a:pt x="592" y="38"/>
                </a:lnTo>
                <a:lnTo>
                  <a:pt x="593" y="39"/>
                </a:lnTo>
                <a:lnTo>
                  <a:pt x="594" y="41"/>
                </a:lnTo>
                <a:lnTo>
                  <a:pt x="597" y="42"/>
                </a:lnTo>
                <a:lnTo>
                  <a:pt x="601" y="47"/>
                </a:lnTo>
                <a:lnTo>
                  <a:pt x="599" y="55"/>
                </a:lnTo>
                <a:close/>
                <a:moveTo>
                  <a:pt x="587" y="56"/>
                </a:moveTo>
                <a:lnTo>
                  <a:pt x="587" y="56"/>
                </a:lnTo>
                <a:lnTo>
                  <a:pt x="587" y="61"/>
                </a:lnTo>
                <a:lnTo>
                  <a:pt x="587" y="64"/>
                </a:lnTo>
                <a:lnTo>
                  <a:pt x="584" y="70"/>
                </a:lnTo>
                <a:lnTo>
                  <a:pt x="578" y="76"/>
                </a:lnTo>
                <a:lnTo>
                  <a:pt x="578" y="78"/>
                </a:lnTo>
                <a:lnTo>
                  <a:pt x="576" y="80"/>
                </a:lnTo>
                <a:lnTo>
                  <a:pt x="572" y="81"/>
                </a:lnTo>
                <a:lnTo>
                  <a:pt x="570" y="80"/>
                </a:lnTo>
                <a:lnTo>
                  <a:pt x="571" y="74"/>
                </a:lnTo>
                <a:lnTo>
                  <a:pt x="570" y="72"/>
                </a:lnTo>
                <a:lnTo>
                  <a:pt x="568" y="75"/>
                </a:lnTo>
                <a:lnTo>
                  <a:pt x="565" y="72"/>
                </a:lnTo>
                <a:lnTo>
                  <a:pt x="565" y="69"/>
                </a:lnTo>
                <a:lnTo>
                  <a:pt x="565" y="66"/>
                </a:lnTo>
                <a:lnTo>
                  <a:pt x="568" y="62"/>
                </a:lnTo>
                <a:lnTo>
                  <a:pt x="572" y="60"/>
                </a:lnTo>
                <a:lnTo>
                  <a:pt x="575" y="61"/>
                </a:lnTo>
                <a:lnTo>
                  <a:pt x="584" y="50"/>
                </a:lnTo>
                <a:lnTo>
                  <a:pt x="585" y="52"/>
                </a:lnTo>
                <a:lnTo>
                  <a:pt x="587" y="56"/>
                </a:lnTo>
                <a:close/>
                <a:moveTo>
                  <a:pt x="467" y="87"/>
                </a:moveTo>
                <a:lnTo>
                  <a:pt x="467" y="87"/>
                </a:lnTo>
                <a:lnTo>
                  <a:pt x="468" y="88"/>
                </a:lnTo>
                <a:lnTo>
                  <a:pt x="470" y="88"/>
                </a:lnTo>
                <a:lnTo>
                  <a:pt x="471" y="89"/>
                </a:lnTo>
                <a:lnTo>
                  <a:pt x="474" y="93"/>
                </a:lnTo>
                <a:lnTo>
                  <a:pt x="476" y="95"/>
                </a:lnTo>
                <a:lnTo>
                  <a:pt x="477" y="98"/>
                </a:lnTo>
                <a:lnTo>
                  <a:pt x="474" y="100"/>
                </a:lnTo>
                <a:lnTo>
                  <a:pt x="471" y="101"/>
                </a:lnTo>
                <a:lnTo>
                  <a:pt x="467" y="100"/>
                </a:lnTo>
                <a:lnTo>
                  <a:pt x="466" y="97"/>
                </a:lnTo>
                <a:lnTo>
                  <a:pt x="465" y="92"/>
                </a:lnTo>
                <a:lnTo>
                  <a:pt x="462" y="87"/>
                </a:lnTo>
                <a:lnTo>
                  <a:pt x="461" y="83"/>
                </a:lnTo>
                <a:lnTo>
                  <a:pt x="464" y="82"/>
                </a:lnTo>
                <a:lnTo>
                  <a:pt x="467" y="87"/>
                </a:lnTo>
                <a:close/>
                <a:moveTo>
                  <a:pt x="451" y="101"/>
                </a:moveTo>
                <a:lnTo>
                  <a:pt x="451" y="101"/>
                </a:lnTo>
                <a:lnTo>
                  <a:pt x="453" y="106"/>
                </a:lnTo>
                <a:lnTo>
                  <a:pt x="456" y="106"/>
                </a:lnTo>
                <a:lnTo>
                  <a:pt x="457" y="104"/>
                </a:lnTo>
                <a:lnTo>
                  <a:pt x="458" y="103"/>
                </a:lnTo>
                <a:lnTo>
                  <a:pt x="462" y="105"/>
                </a:lnTo>
                <a:lnTo>
                  <a:pt x="461" y="110"/>
                </a:lnTo>
                <a:lnTo>
                  <a:pt x="456" y="115"/>
                </a:lnTo>
                <a:lnTo>
                  <a:pt x="453" y="123"/>
                </a:lnTo>
                <a:lnTo>
                  <a:pt x="449" y="125"/>
                </a:lnTo>
                <a:lnTo>
                  <a:pt x="447" y="124"/>
                </a:lnTo>
                <a:lnTo>
                  <a:pt x="443" y="129"/>
                </a:lnTo>
                <a:lnTo>
                  <a:pt x="440" y="134"/>
                </a:lnTo>
                <a:lnTo>
                  <a:pt x="437" y="140"/>
                </a:lnTo>
                <a:lnTo>
                  <a:pt x="436" y="143"/>
                </a:lnTo>
                <a:lnTo>
                  <a:pt x="436" y="145"/>
                </a:lnTo>
                <a:lnTo>
                  <a:pt x="424" y="147"/>
                </a:lnTo>
                <a:lnTo>
                  <a:pt x="420" y="149"/>
                </a:lnTo>
                <a:lnTo>
                  <a:pt x="415" y="147"/>
                </a:lnTo>
                <a:lnTo>
                  <a:pt x="413" y="143"/>
                </a:lnTo>
                <a:lnTo>
                  <a:pt x="414" y="141"/>
                </a:lnTo>
                <a:lnTo>
                  <a:pt x="419" y="140"/>
                </a:lnTo>
                <a:lnTo>
                  <a:pt x="419" y="136"/>
                </a:lnTo>
                <a:lnTo>
                  <a:pt x="420" y="134"/>
                </a:lnTo>
                <a:lnTo>
                  <a:pt x="421" y="133"/>
                </a:lnTo>
                <a:lnTo>
                  <a:pt x="422" y="128"/>
                </a:lnTo>
                <a:lnTo>
                  <a:pt x="424" y="127"/>
                </a:lnTo>
                <a:lnTo>
                  <a:pt x="427" y="128"/>
                </a:lnTo>
                <a:lnTo>
                  <a:pt x="430" y="125"/>
                </a:lnTo>
                <a:lnTo>
                  <a:pt x="431" y="124"/>
                </a:lnTo>
                <a:lnTo>
                  <a:pt x="432" y="127"/>
                </a:lnTo>
                <a:lnTo>
                  <a:pt x="433" y="123"/>
                </a:lnTo>
                <a:lnTo>
                  <a:pt x="432" y="119"/>
                </a:lnTo>
                <a:lnTo>
                  <a:pt x="433" y="117"/>
                </a:lnTo>
                <a:lnTo>
                  <a:pt x="437" y="111"/>
                </a:lnTo>
                <a:lnTo>
                  <a:pt x="439" y="106"/>
                </a:lnTo>
                <a:lnTo>
                  <a:pt x="442" y="103"/>
                </a:lnTo>
                <a:lnTo>
                  <a:pt x="444" y="104"/>
                </a:lnTo>
                <a:lnTo>
                  <a:pt x="445" y="99"/>
                </a:lnTo>
                <a:lnTo>
                  <a:pt x="444" y="95"/>
                </a:lnTo>
                <a:lnTo>
                  <a:pt x="444" y="92"/>
                </a:lnTo>
                <a:lnTo>
                  <a:pt x="447" y="85"/>
                </a:lnTo>
                <a:lnTo>
                  <a:pt x="449" y="84"/>
                </a:lnTo>
                <a:lnTo>
                  <a:pt x="450" y="91"/>
                </a:lnTo>
                <a:lnTo>
                  <a:pt x="451" y="101"/>
                </a:lnTo>
                <a:close/>
                <a:moveTo>
                  <a:pt x="498" y="99"/>
                </a:moveTo>
                <a:lnTo>
                  <a:pt x="498" y="99"/>
                </a:lnTo>
                <a:lnTo>
                  <a:pt x="496" y="101"/>
                </a:lnTo>
                <a:lnTo>
                  <a:pt x="494" y="102"/>
                </a:lnTo>
                <a:lnTo>
                  <a:pt x="492" y="101"/>
                </a:lnTo>
                <a:lnTo>
                  <a:pt x="490" y="100"/>
                </a:lnTo>
                <a:lnTo>
                  <a:pt x="488" y="100"/>
                </a:lnTo>
                <a:lnTo>
                  <a:pt x="486" y="96"/>
                </a:lnTo>
                <a:lnTo>
                  <a:pt x="487" y="93"/>
                </a:lnTo>
                <a:lnTo>
                  <a:pt x="489" y="89"/>
                </a:lnTo>
                <a:lnTo>
                  <a:pt x="494" y="86"/>
                </a:lnTo>
                <a:lnTo>
                  <a:pt x="498" y="87"/>
                </a:lnTo>
                <a:lnTo>
                  <a:pt x="499" y="88"/>
                </a:lnTo>
                <a:lnTo>
                  <a:pt x="498" y="99"/>
                </a:lnTo>
                <a:close/>
                <a:moveTo>
                  <a:pt x="784" y="126"/>
                </a:moveTo>
                <a:lnTo>
                  <a:pt x="784" y="126"/>
                </a:lnTo>
                <a:lnTo>
                  <a:pt x="778" y="128"/>
                </a:lnTo>
                <a:lnTo>
                  <a:pt x="778" y="126"/>
                </a:lnTo>
                <a:lnTo>
                  <a:pt x="779" y="123"/>
                </a:lnTo>
                <a:lnTo>
                  <a:pt x="780" y="116"/>
                </a:lnTo>
                <a:lnTo>
                  <a:pt x="783" y="116"/>
                </a:lnTo>
                <a:lnTo>
                  <a:pt x="785" y="119"/>
                </a:lnTo>
                <a:lnTo>
                  <a:pt x="787" y="122"/>
                </a:lnTo>
                <a:lnTo>
                  <a:pt x="784" y="126"/>
                </a:lnTo>
                <a:close/>
                <a:moveTo>
                  <a:pt x="396" y="144"/>
                </a:moveTo>
                <a:lnTo>
                  <a:pt x="396" y="144"/>
                </a:lnTo>
                <a:lnTo>
                  <a:pt x="400" y="149"/>
                </a:lnTo>
                <a:lnTo>
                  <a:pt x="401" y="147"/>
                </a:lnTo>
                <a:lnTo>
                  <a:pt x="405" y="147"/>
                </a:lnTo>
                <a:lnTo>
                  <a:pt x="407" y="148"/>
                </a:lnTo>
                <a:lnTo>
                  <a:pt x="409" y="152"/>
                </a:lnTo>
                <a:lnTo>
                  <a:pt x="412" y="152"/>
                </a:lnTo>
                <a:lnTo>
                  <a:pt x="413" y="156"/>
                </a:lnTo>
                <a:lnTo>
                  <a:pt x="414" y="161"/>
                </a:lnTo>
                <a:lnTo>
                  <a:pt x="412" y="165"/>
                </a:lnTo>
                <a:lnTo>
                  <a:pt x="410" y="167"/>
                </a:lnTo>
                <a:lnTo>
                  <a:pt x="409" y="172"/>
                </a:lnTo>
                <a:lnTo>
                  <a:pt x="410" y="179"/>
                </a:lnTo>
                <a:lnTo>
                  <a:pt x="404" y="181"/>
                </a:lnTo>
                <a:lnTo>
                  <a:pt x="398" y="182"/>
                </a:lnTo>
                <a:lnTo>
                  <a:pt x="395" y="179"/>
                </a:lnTo>
                <a:lnTo>
                  <a:pt x="390" y="185"/>
                </a:lnTo>
                <a:lnTo>
                  <a:pt x="385" y="194"/>
                </a:lnTo>
                <a:lnTo>
                  <a:pt x="383" y="195"/>
                </a:lnTo>
                <a:lnTo>
                  <a:pt x="383" y="192"/>
                </a:lnTo>
                <a:lnTo>
                  <a:pt x="379" y="190"/>
                </a:lnTo>
                <a:lnTo>
                  <a:pt x="374" y="190"/>
                </a:lnTo>
                <a:lnTo>
                  <a:pt x="374" y="188"/>
                </a:lnTo>
                <a:lnTo>
                  <a:pt x="375" y="186"/>
                </a:lnTo>
                <a:lnTo>
                  <a:pt x="379" y="184"/>
                </a:lnTo>
                <a:lnTo>
                  <a:pt x="380" y="179"/>
                </a:lnTo>
                <a:lnTo>
                  <a:pt x="379" y="171"/>
                </a:lnTo>
                <a:lnTo>
                  <a:pt x="380" y="167"/>
                </a:lnTo>
                <a:lnTo>
                  <a:pt x="380" y="164"/>
                </a:lnTo>
                <a:lnTo>
                  <a:pt x="383" y="161"/>
                </a:lnTo>
                <a:lnTo>
                  <a:pt x="391" y="163"/>
                </a:lnTo>
                <a:lnTo>
                  <a:pt x="393" y="160"/>
                </a:lnTo>
                <a:lnTo>
                  <a:pt x="392" y="158"/>
                </a:lnTo>
                <a:lnTo>
                  <a:pt x="387" y="154"/>
                </a:lnTo>
                <a:lnTo>
                  <a:pt x="388" y="152"/>
                </a:lnTo>
                <a:lnTo>
                  <a:pt x="391" y="150"/>
                </a:lnTo>
                <a:lnTo>
                  <a:pt x="394" y="149"/>
                </a:lnTo>
                <a:lnTo>
                  <a:pt x="395" y="146"/>
                </a:lnTo>
                <a:lnTo>
                  <a:pt x="395" y="144"/>
                </a:lnTo>
                <a:lnTo>
                  <a:pt x="396" y="144"/>
                </a:lnTo>
                <a:close/>
                <a:moveTo>
                  <a:pt x="342" y="234"/>
                </a:moveTo>
                <a:lnTo>
                  <a:pt x="342" y="234"/>
                </a:lnTo>
                <a:lnTo>
                  <a:pt x="342" y="234"/>
                </a:lnTo>
                <a:lnTo>
                  <a:pt x="346" y="226"/>
                </a:lnTo>
                <a:lnTo>
                  <a:pt x="351" y="224"/>
                </a:lnTo>
                <a:lnTo>
                  <a:pt x="351" y="221"/>
                </a:lnTo>
                <a:lnTo>
                  <a:pt x="353" y="218"/>
                </a:lnTo>
                <a:lnTo>
                  <a:pt x="353" y="214"/>
                </a:lnTo>
                <a:lnTo>
                  <a:pt x="354" y="210"/>
                </a:lnTo>
                <a:lnTo>
                  <a:pt x="356" y="209"/>
                </a:lnTo>
                <a:lnTo>
                  <a:pt x="358" y="208"/>
                </a:lnTo>
                <a:lnTo>
                  <a:pt x="359" y="207"/>
                </a:lnTo>
                <a:lnTo>
                  <a:pt x="362" y="210"/>
                </a:lnTo>
                <a:lnTo>
                  <a:pt x="364" y="213"/>
                </a:lnTo>
                <a:lnTo>
                  <a:pt x="366" y="221"/>
                </a:lnTo>
                <a:lnTo>
                  <a:pt x="365" y="228"/>
                </a:lnTo>
                <a:lnTo>
                  <a:pt x="360" y="233"/>
                </a:lnTo>
                <a:lnTo>
                  <a:pt x="355" y="236"/>
                </a:lnTo>
                <a:lnTo>
                  <a:pt x="351" y="242"/>
                </a:lnTo>
                <a:lnTo>
                  <a:pt x="348" y="247"/>
                </a:lnTo>
                <a:lnTo>
                  <a:pt x="346" y="248"/>
                </a:lnTo>
                <a:lnTo>
                  <a:pt x="345" y="248"/>
                </a:lnTo>
                <a:lnTo>
                  <a:pt x="344" y="247"/>
                </a:lnTo>
                <a:lnTo>
                  <a:pt x="342" y="247"/>
                </a:lnTo>
                <a:lnTo>
                  <a:pt x="339" y="251"/>
                </a:lnTo>
                <a:lnTo>
                  <a:pt x="331" y="255"/>
                </a:lnTo>
                <a:lnTo>
                  <a:pt x="328" y="254"/>
                </a:lnTo>
                <a:lnTo>
                  <a:pt x="328" y="249"/>
                </a:lnTo>
                <a:lnTo>
                  <a:pt x="327" y="250"/>
                </a:lnTo>
                <a:lnTo>
                  <a:pt x="324" y="255"/>
                </a:lnTo>
                <a:lnTo>
                  <a:pt x="321" y="257"/>
                </a:lnTo>
                <a:lnTo>
                  <a:pt x="319" y="257"/>
                </a:lnTo>
                <a:lnTo>
                  <a:pt x="316" y="255"/>
                </a:lnTo>
                <a:lnTo>
                  <a:pt x="306" y="265"/>
                </a:lnTo>
                <a:lnTo>
                  <a:pt x="298" y="266"/>
                </a:lnTo>
                <a:lnTo>
                  <a:pt x="295" y="265"/>
                </a:lnTo>
                <a:lnTo>
                  <a:pt x="295" y="260"/>
                </a:lnTo>
                <a:lnTo>
                  <a:pt x="300" y="253"/>
                </a:lnTo>
                <a:lnTo>
                  <a:pt x="305" y="248"/>
                </a:lnTo>
                <a:lnTo>
                  <a:pt x="321" y="244"/>
                </a:lnTo>
                <a:lnTo>
                  <a:pt x="331" y="229"/>
                </a:lnTo>
                <a:lnTo>
                  <a:pt x="333" y="213"/>
                </a:lnTo>
                <a:lnTo>
                  <a:pt x="335" y="207"/>
                </a:lnTo>
                <a:lnTo>
                  <a:pt x="334" y="204"/>
                </a:lnTo>
                <a:lnTo>
                  <a:pt x="332" y="203"/>
                </a:lnTo>
                <a:lnTo>
                  <a:pt x="332" y="198"/>
                </a:lnTo>
                <a:lnTo>
                  <a:pt x="333" y="192"/>
                </a:lnTo>
                <a:lnTo>
                  <a:pt x="338" y="185"/>
                </a:lnTo>
                <a:lnTo>
                  <a:pt x="341" y="181"/>
                </a:lnTo>
                <a:lnTo>
                  <a:pt x="346" y="172"/>
                </a:lnTo>
                <a:lnTo>
                  <a:pt x="348" y="170"/>
                </a:lnTo>
                <a:lnTo>
                  <a:pt x="351" y="170"/>
                </a:lnTo>
                <a:lnTo>
                  <a:pt x="353" y="172"/>
                </a:lnTo>
                <a:lnTo>
                  <a:pt x="353" y="177"/>
                </a:lnTo>
                <a:lnTo>
                  <a:pt x="349" y="186"/>
                </a:lnTo>
                <a:lnTo>
                  <a:pt x="343" y="194"/>
                </a:lnTo>
                <a:lnTo>
                  <a:pt x="344" y="200"/>
                </a:lnTo>
                <a:lnTo>
                  <a:pt x="346" y="204"/>
                </a:lnTo>
                <a:lnTo>
                  <a:pt x="347" y="212"/>
                </a:lnTo>
                <a:lnTo>
                  <a:pt x="347" y="219"/>
                </a:lnTo>
                <a:lnTo>
                  <a:pt x="342" y="229"/>
                </a:lnTo>
                <a:lnTo>
                  <a:pt x="342" y="234"/>
                </a:lnTo>
                <a:close/>
                <a:moveTo>
                  <a:pt x="324" y="201"/>
                </a:moveTo>
                <a:lnTo>
                  <a:pt x="324" y="201"/>
                </a:lnTo>
                <a:lnTo>
                  <a:pt x="328" y="210"/>
                </a:lnTo>
                <a:lnTo>
                  <a:pt x="330" y="215"/>
                </a:lnTo>
                <a:lnTo>
                  <a:pt x="329" y="224"/>
                </a:lnTo>
                <a:lnTo>
                  <a:pt x="325" y="229"/>
                </a:lnTo>
                <a:lnTo>
                  <a:pt x="319" y="230"/>
                </a:lnTo>
                <a:lnTo>
                  <a:pt x="314" y="230"/>
                </a:lnTo>
                <a:lnTo>
                  <a:pt x="312" y="227"/>
                </a:lnTo>
                <a:lnTo>
                  <a:pt x="311" y="225"/>
                </a:lnTo>
                <a:lnTo>
                  <a:pt x="310" y="224"/>
                </a:lnTo>
                <a:lnTo>
                  <a:pt x="306" y="227"/>
                </a:lnTo>
                <a:lnTo>
                  <a:pt x="303" y="228"/>
                </a:lnTo>
                <a:lnTo>
                  <a:pt x="299" y="225"/>
                </a:lnTo>
                <a:lnTo>
                  <a:pt x="298" y="221"/>
                </a:lnTo>
                <a:lnTo>
                  <a:pt x="302" y="216"/>
                </a:lnTo>
                <a:lnTo>
                  <a:pt x="304" y="212"/>
                </a:lnTo>
                <a:lnTo>
                  <a:pt x="308" y="212"/>
                </a:lnTo>
                <a:lnTo>
                  <a:pt x="309" y="213"/>
                </a:lnTo>
                <a:lnTo>
                  <a:pt x="312" y="214"/>
                </a:lnTo>
                <a:lnTo>
                  <a:pt x="313" y="209"/>
                </a:lnTo>
                <a:lnTo>
                  <a:pt x="313" y="206"/>
                </a:lnTo>
                <a:lnTo>
                  <a:pt x="314" y="204"/>
                </a:lnTo>
                <a:lnTo>
                  <a:pt x="319" y="205"/>
                </a:lnTo>
                <a:lnTo>
                  <a:pt x="319" y="196"/>
                </a:lnTo>
                <a:lnTo>
                  <a:pt x="321" y="195"/>
                </a:lnTo>
                <a:lnTo>
                  <a:pt x="322" y="196"/>
                </a:lnTo>
                <a:lnTo>
                  <a:pt x="323" y="198"/>
                </a:lnTo>
                <a:lnTo>
                  <a:pt x="324" y="201"/>
                </a:lnTo>
                <a:close/>
                <a:moveTo>
                  <a:pt x="283" y="259"/>
                </a:moveTo>
                <a:lnTo>
                  <a:pt x="283" y="259"/>
                </a:lnTo>
                <a:lnTo>
                  <a:pt x="285" y="260"/>
                </a:lnTo>
                <a:lnTo>
                  <a:pt x="289" y="260"/>
                </a:lnTo>
                <a:lnTo>
                  <a:pt x="290" y="260"/>
                </a:lnTo>
                <a:lnTo>
                  <a:pt x="290" y="263"/>
                </a:lnTo>
                <a:lnTo>
                  <a:pt x="288" y="265"/>
                </a:lnTo>
                <a:lnTo>
                  <a:pt x="283" y="267"/>
                </a:lnTo>
                <a:lnTo>
                  <a:pt x="281" y="271"/>
                </a:lnTo>
                <a:lnTo>
                  <a:pt x="280" y="272"/>
                </a:lnTo>
                <a:lnTo>
                  <a:pt x="276" y="272"/>
                </a:lnTo>
                <a:lnTo>
                  <a:pt x="274" y="273"/>
                </a:lnTo>
                <a:lnTo>
                  <a:pt x="271" y="277"/>
                </a:lnTo>
                <a:lnTo>
                  <a:pt x="269" y="274"/>
                </a:lnTo>
                <a:lnTo>
                  <a:pt x="268" y="276"/>
                </a:lnTo>
                <a:lnTo>
                  <a:pt x="268" y="279"/>
                </a:lnTo>
                <a:lnTo>
                  <a:pt x="266" y="280"/>
                </a:lnTo>
                <a:lnTo>
                  <a:pt x="263" y="281"/>
                </a:lnTo>
                <a:lnTo>
                  <a:pt x="262" y="274"/>
                </a:lnTo>
                <a:lnTo>
                  <a:pt x="264" y="271"/>
                </a:lnTo>
                <a:lnTo>
                  <a:pt x="265" y="268"/>
                </a:lnTo>
                <a:lnTo>
                  <a:pt x="267" y="267"/>
                </a:lnTo>
                <a:lnTo>
                  <a:pt x="269" y="267"/>
                </a:lnTo>
                <a:lnTo>
                  <a:pt x="272" y="260"/>
                </a:lnTo>
                <a:lnTo>
                  <a:pt x="277" y="258"/>
                </a:lnTo>
                <a:lnTo>
                  <a:pt x="280" y="258"/>
                </a:lnTo>
                <a:lnTo>
                  <a:pt x="283" y="259"/>
                </a:lnTo>
                <a:close/>
                <a:moveTo>
                  <a:pt x="255" y="292"/>
                </a:moveTo>
                <a:lnTo>
                  <a:pt x="255" y="292"/>
                </a:lnTo>
                <a:lnTo>
                  <a:pt x="250" y="296"/>
                </a:lnTo>
                <a:lnTo>
                  <a:pt x="252" y="288"/>
                </a:lnTo>
                <a:lnTo>
                  <a:pt x="254" y="280"/>
                </a:lnTo>
                <a:lnTo>
                  <a:pt x="258" y="275"/>
                </a:lnTo>
                <a:lnTo>
                  <a:pt x="259" y="277"/>
                </a:lnTo>
                <a:lnTo>
                  <a:pt x="259" y="281"/>
                </a:lnTo>
                <a:lnTo>
                  <a:pt x="259" y="285"/>
                </a:lnTo>
                <a:lnTo>
                  <a:pt x="258" y="287"/>
                </a:lnTo>
                <a:lnTo>
                  <a:pt x="255" y="292"/>
                </a:lnTo>
                <a:close/>
                <a:moveTo>
                  <a:pt x="237" y="437"/>
                </a:moveTo>
                <a:lnTo>
                  <a:pt x="237" y="437"/>
                </a:lnTo>
                <a:lnTo>
                  <a:pt x="235" y="438"/>
                </a:lnTo>
                <a:lnTo>
                  <a:pt x="235" y="434"/>
                </a:lnTo>
                <a:lnTo>
                  <a:pt x="237" y="431"/>
                </a:lnTo>
                <a:lnTo>
                  <a:pt x="238" y="429"/>
                </a:lnTo>
                <a:lnTo>
                  <a:pt x="239" y="426"/>
                </a:lnTo>
                <a:lnTo>
                  <a:pt x="241" y="424"/>
                </a:lnTo>
                <a:lnTo>
                  <a:pt x="244" y="427"/>
                </a:lnTo>
                <a:lnTo>
                  <a:pt x="244" y="431"/>
                </a:lnTo>
                <a:lnTo>
                  <a:pt x="242" y="435"/>
                </a:lnTo>
                <a:lnTo>
                  <a:pt x="237" y="437"/>
                </a:lnTo>
                <a:close/>
                <a:moveTo>
                  <a:pt x="240" y="448"/>
                </a:moveTo>
                <a:lnTo>
                  <a:pt x="240" y="448"/>
                </a:lnTo>
                <a:lnTo>
                  <a:pt x="238" y="448"/>
                </a:lnTo>
                <a:lnTo>
                  <a:pt x="238" y="445"/>
                </a:lnTo>
                <a:lnTo>
                  <a:pt x="239" y="442"/>
                </a:lnTo>
                <a:lnTo>
                  <a:pt x="241" y="441"/>
                </a:lnTo>
                <a:lnTo>
                  <a:pt x="244" y="440"/>
                </a:lnTo>
                <a:lnTo>
                  <a:pt x="248" y="440"/>
                </a:lnTo>
                <a:lnTo>
                  <a:pt x="249" y="441"/>
                </a:lnTo>
                <a:lnTo>
                  <a:pt x="247" y="443"/>
                </a:lnTo>
                <a:lnTo>
                  <a:pt x="240" y="448"/>
                </a:lnTo>
                <a:close/>
                <a:moveTo>
                  <a:pt x="223" y="469"/>
                </a:moveTo>
                <a:lnTo>
                  <a:pt x="223" y="469"/>
                </a:lnTo>
                <a:lnTo>
                  <a:pt x="221" y="471"/>
                </a:lnTo>
                <a:lnTo>
                  <a:pt x="217" y="471"/>
                </a:lnTo>
                <a:lnTo>
                  <a:pt x="217" y="469"/>
                </a:lnTo>
                <a:lnTo>
                  <a:pt x="218" y="465"/>
                </a:lnTo>
                <a:lnTo>
                  <a:pt x="220" y="463"/>
                </a:lnTo>
                <a:lnTo>
                  <a:pt x="223" y="463"/>
                </a:lnTo>
                <a:lnTo>
                  <a:pt x="224" y="465"/>
                </a:lnTo>
                <a:lnTo>
                  <a:pt x="223" y="469"/>
                </a:lnTo>
                <a:close/>
                <a:moveTo>
                  <a:pt x="200" y="526"/>
                </a:moveTo>
                <a:lnTo>
                  <a:pt x="200" y="526"/>
                </a:lnTo>
                <a:lnTo>
                  <a:pt x="199" y="528"/>
                </a:lnTo>
                <a:lnTo>
                  <a:pt x="195" y="526"/>
                </a:lnTo>
                <a:lnTo>
                  <a:pt x="188" y="527"/>
                </a:lnTo>
                <a:lnTo>
                  <a:pt x="185" y="525"/>
                </a:lnTo>
                <a:lnTo>
                  <a:pt x="187" y="521"/>
                </a:lnTo>
                <a:lnTo>
                  <a:pt x="194" y="517"/>
                </a:lnTo>
                <a:lnTo>
                  <a:pt x="197" y="518"/>
                </a:lnTo>
                <a:lnTo>
                  <a:pt x="201" y="523"/>
                </a:lnTo>
                <a:lnTo>
                  <a:pt x="200" y="526"/>
                </a:lnTo>
                <a:close/>
                <a:moveTo>
                  <a:pt x="114" y="612"/>
                </a:moveTo>
                <a:lnTo>
                  <a:pt x="114" y="612"/>
                </a:lnTo>
                <a:lnTo>
                  <a:pt x="111" y="612"/>
                </a:lnTo>
                <a:lnTo>
                  <a:pt x="109" y="610"/>
                </a:lnTo>
                <a:lnTo>
                  <a:pt x="114" y="607"/>
                </a:lnTo>
                <a:lnTo>
                  <a:pt x="122" y="604"/>
                </a:lnTo>
                <a:lnTo>
                  <a:pt x="122" y="602"/>
                </a:lnTo>
                <a:lnTo>
                  <a:pt x="123" y="602"/>
                </a:lnTo>
                <a:lnTo>
                  <a:pt x="125" y="604"/>
                </a:lnTo>
                <a:lnTo>
                  <a:pt x="125" y="608"/>
                </a:lnTo>
                <a:lnTo>
                  <a:pt x="124" y="609"/>
                </a:lnTo>
                <a:lnTo>
                  <a:pt x="114" y="612"/>
                </a:lnTo>
                <a:close/>
                <a:moveTo>
                  <a:pt x="103" y="635"/>
                </a:moveTo>
                <a:lnTo>
                  <a:pt x="103" y="635"/>
                </a:lnTo>
                <a:lnTo>
                  <a:pt x="100" y="635"/>
                </a:lnTo>
                <a:lnTo>
                  <a:pt x="96" y="634"/>
                </a:lnTo>
                <a:lnTo>
                  <a:pt x="94" y="631"/>
                </a:lnTo>
                <a:lnTo>
                  <a:pt x="93" y="629"/>
                </a:lnTo>
                <a:lnTo>
                  <a:pt x="98" y="627"/>
                </a:lnTo>
                <a:lnTo>
                  <a:pt x="102" y="625"/>
                </a:lnTo>
                <a:lnTo>
                  <a:pt x="104" y="628"/>
                </a:lnTo>
                <a:lnTo>
                  <a:pt x="104" y="633"/>
                </a:lnTo>
                <a:lnTo>
                  <a:pt x="103" y="635"/>
                </a:lnTo>
                <a:close/>
                <a:moveTo>
                  <a:pt x="5" y="785"/>
                </a:moveTo>
                <a:lnTo>
                  <a:pt x="5" y="785"/>
                </a:lnTo>
                <a:lnTo>
                  <a:pt x="2" y="786"/>
                </a:lnTo>
                <a:lnTo>
                  <a:pt x="0" y="785"/>
                </a:lnTo>
                <a:lnTo>
                  <a:pt x="1" y="779"/>
                </a:lnTo>
                <a:lnTo>
                  <a:pt x="2" y="778"/>
                </a:lnTo>
                <a:lnTo>
                  <a:pt x="3" y="778"/>
                </a:lnTo>
                <a:lnTo>
                  <a:pt x="5" y="781"/>
                </a:lnTo>
                <a:lnTo>
                  <a:pt x="5" y="785"/>
                </a:lnTo>
                <a:close/>
                <a:moveTo>
                  <a:pt x="9" y="835"/>
                </a:moveTo>
                <a:lnTo>
                  <a:pt x="9" y="835"/>
                </a:lnTo>
                <a:lnTo>
                  <a:pt x="9" y="842"/>
                </a:lnTo>
                <a:lnTo>
                  <a:pt x="6" y="842"/>
                </a:lnTo>
                <a:lnTo>
                  <a:pt x="5" y="839"/>
                </a:lnTo>
                <a:lnTo>
                  <a:pt x="4" y="837"/>
                </a:lnTo>
                <a:lnTo>
                  <a:pt x="4" y="833"/>
                </a:lnTo>
                <a:lnTo>
                  <a:pt x="4" y="828"/>
                </a:lnTo>
                <a:lnTo>
                  <a:pt x="5" y="826"/>
                </a:lnTo>
                <a:lnTo>
                  <a:pt x="6" y="826"/>
                </a:lnTo>
                <a:lnTo>
                  <a:pt x="8" y="83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2" name="Sweden">
            <a:extLst>
              <a:ext uri="{FF2B5EF4-FFF2-40B4-BE49-F238E27FC236}">
                <a16:creationId xmlns:a16="http://schemas.microsoft.com/office/drawing/2014/main" id="{B4169B69-5572-4B4F-A96B-55BCFF11DD84}"/>
              </a:ext>
            </a:extLst>
          </p:cNvPr>
          <p:cNvSpPr>
            <a:spLocks noEditPoints="1"/>
          </p:cNvSpPr>
          <p:nvPr/>
        </p:nvSpPr>
        <p:spPr bwMode="auto">
          <a:xfrm>
            <a:off x="6154443" y="1645300"/>
            <a:ext cx="364732" cy="610652"/>
          </a:xfrm>
          <a:custGeom>
            <a:avLst/>
            <a:gdLst>
              <a:gd name="T0" fmla="*/ 367 w 405"/>
              <a:gd name="T1" fmla="*/ 264 h 932"/>
              <a:gd name="T2" fmla="*/ 346 w 405"/>
              <a:gd name="T3" fmla="*/ 276 h 932"/>
              <a:gd name="T4" fmla="*/ 335 w 405"/>
              <a:gd name="T5" fmla="*/ 290 h 932"/>
              <a:gd name="T6" fmla="*/ 325 w 405"/>
              <a:gd name="T7" fmla="*/ 304 h 932"/>
              <a:gd name="T8" fmla="*/ 313 w 405"/>
              <a:gd name="T9" fmla="*/ 332 h 932"/>
              <a:gd name="T10" fmla="*/ 308 w 405"/>
              <a:gd name="T11" fmla="*/ 382 h 932"/>
              <a:gd name="T12" fmla="*/ 263 w 405"/>
              <a:gd name="T13" fmla="*/ 431 h 932"/>
              <a:gd name="T14" fmla="*/ 240 w 405"/>
              <a:gd name="T15" fmla="*/ 450 h 932"/>
              <a:gd name="T16" fmla="*/ 223 w 405"/>
              <a:gd name="T17" fmla="*/ 465 h 932"/>
              <a:gd name="T18" fmla="*/ 216 w 405"/>
              <a:gd name="T19" fmla="*/ 476 h 932"/>
              <a:gd name="T20" fmla="*/ 214 w 405"/>
              <a:gd name="T21" fmla="*/ 490 h 932"/>
              <a:gd name="T22" fmla="*/ 194 w 405"/>
              <a:gd name="T23" fmla="*/ 504 h 932"/>
              <a:gd name="T24" fmla="*/ 195 w 405"/>
              <a:gd name="T25" fmla="*/ 550 h 932"/>
              <a:gd name="T26" fmla="*/ 188 w 405"/>
              <a:gd name="T27" fmla="*/ 578 h 932"/>
              <a:gd name="T28" fmla="*/ 200 w 405"/>
              <a:gd name="T29" fmla="*/ 621 h 932"/>
              <a:gd name="T30" fmla="*/ 226 w 405"/>
              <a:gd name="T31" fmla="*/ 640 h 932"/>
              <a:gd name="T32" fmla="*/ 241 w 405"/>
              <a:gd name="T33" fmla="*/ 677 h 932"/>
              <a:gd name="T34" fmla="*/ 208 w 405"/>
              <a:gd name="T35" fmla="*/ 699 h 932"/>
              <a:gd name="T36" fmla="*/ 184 w 405"/>
              <a:gd name="T37" fmla="*/ 688 h 932"/>
              <a:gd name="T38" fmla="*/ 170 w 405"/>
              <a:gd name="T39" fmla="*/ 695 h 932"/>
              <a:gd name="T40" fmla="*/ 213 w 405"/>
              <a:gd name="T41" fmla="*/ 702 h 932"/>
              <a:gd name="T42" fmla="*/ 229 w 405"/>
              <a:gd name="T43" fmla="*/ 705 h 932"/>
              <a:gd name="T44" fmla="*/ 196 w 405"/>
              <a:gd name="T45" fmla="*/ 731 h 932"/>
              <a:gd name="T46" fmla="*/ 172 w 405"/>
              <a:gd name="T47" fmla="*/ 746 h 932"/>
              <a:gd name="T48" fmla="*/ 168 w 405"/>
              <a:gd name="T49" fmla="*/ 793 h 932"/>
              <a:gd name="T50" fmla="*/ 165 w 405"/>
              <a:gd name="T51" fmla="*/ 844 h 932"/>
              <a:gd name="T52" fmla="*/ 136 w 405"/>
              <a:gd name="T53" fmla="*/ 886 h 932"/>
              <a:gd name="T54" fmla="*/ 97 w 405"/>
              <a:gd name="T55" fmla="*/ 902 h 932"/>
              <a:gd name="T56" fmla="*/ 56 w 405"/>
              <a:gd name="T57" fmla="*/ 925 h 932"/>
              <a:gd name="T58" fmla="*/ 42 w 405"/>
              <a:gd name="T59" fmla="*/ 880 h 932"/>
              <a:gd name="T60" fmla="*/ 54 w 405"/>
              <a:gd name="T61" fmla="*/ 862 h 932"/>
              <a:gd name="T62" fmla="*/ 22 w 405"/>
              <a:gd name="T63" fmla="*/ 801 h 932"/>
              <a:gd name="T64" fmla="*/ 3 w 405"/>
              <a:gd name="T65" fmla="*/ 754 h 932"/>
              <a:gd name="T66" fmla="*/ 12 w 405"/>
              <a:gd name="T67" fmla="*/ 729 h 932"/>
              <a:gd name="T68" fmla="*/ 24 w 405"/>
              <a:gd name="T69" fmla="*/ 669 h 932"/>
              <a:gd name="T70" fmla="*/ 45 w 405"/>
              <a:gd name="T71" fmla="*/ 633 h 932"/>
              <a:gd name="T72" fmla="*/ 50 w 405"/>
              <a:gd name="T73" fmla="*/ 587 h 932"/>
              <a:gd name="T74" fmla="*/ 35 w 405"/>
              <a:gd name="T75" fmla="*/ 521 h 932"/>
              <a:gd name="T76" fmla="*/ 31 w 405"/>
              <a:gd name="T77" fmla="*/ 459 h 932"/>
              <a:gd name="T78" fmla="*/ 57 w 405"/>
              <a:gd name="T79" fmla="*/ 392 h 932"/>
              <a:gd name="T80" fmla="*/ 91 w 405"/>
              <a:gd name="T81" fmla="*/ 362 h 932"/>
              <a:gd name="T82" fmla="*/ 108 w 405"/>
              <a:gd name="T83" fmla="*/ 264 h 932"/>
              <a:gd name="T84" fmla="*/ 137 w 405"/>
              <a:gd name="T85" fmla="*/ 205 h 932"/>
              <a:gd name="T86" fmla="*/ 160 w 405"/>
              <a:gd name="T87" fmla="*/ 128 h 932"/>
              <a:gd name="T88" fmla="*/ 217 w 405"/>
              <a:gd name="T89" fmla="*/ 77 h 932"/>
              <a:gd name="T90" fmla="*/ 253 w 405"/>
              <a:gd name="T91" fmla="*/ 49 h 932"/>
              <a:gd name="T92" fmla="*/ 286 w 405"/>
              <a:gd name="T93" fmla="*/ 16 h 932"/>
              <a:gd name="T94" fmla="*/ 313 w 405"/>
              <a:gd name="T95" fmla="*/ 18 h 932"/>
              <a:gd name="T96" fmla="*/ 362 w 405"/>
              <a:gd name="T97" fmla="*/ 55 h 932"/>
              <a:gd name="T98" fmla="*/ 385 w 405"/>
              <a:gd name="T99" fmla="*/ 99 h 932"/>
              <a:gd name="T100" fmla="*/ 386 w 405"/>
              <a:gd name="T101" fmla="*/ 133 h 932"/>
              <a:gd name="T102" fmla="*/ 393 w 405"/>
              <a:gd name="T103" fmla="*/ 169 h 932"/>
              <a:gd name="T104" fmla="*/ 391 w 405"/>
              <a:gd name="T105" fmla="*/ 211 h 932"/>
              <a:gd name="T106" fmla="*/ 405 w 405"/>
              <a:gd name="T107" fmla="*/ 263 h 932"/>
              <a:gd name="T108" fmla="*/ 233 w 405"/>
              <a:gd name="T109" fmla="*/ 692 h 932"/>
              <a:gd name="T110" fmla="*/ 226 w 405"/>
              <a:gd name="T111" fmla="*/ 720 h 932"/>
              <a:gd name="T112" fmla="*/ 247 w 405"/>
              <a:gd name="T113" fmla="*/ 791 h 932"/>
              <a:gd name="T114" fmla="*/ 237 w 405"/>
              <a:gd name="T115" fmla="*/ 821 h 932"/>
              <a:gd name="T116" fmla="*/ 220 w 405"/>
              <a:gd name="T117" fmla="*/ 832 h 932"/>
              <a:gd name="T118" fmla="*/ 236 w 405"/>
              <a:gd name="T119" fmla="*/ 790 h 932"/>
              <a:gd name="T120" fmla="*/ 164 w 405"/>
              <a:gd name="T121" fmla="*/ 879 h 932"/>
              <a:gd name="T122" fmla="*/ 185 w 405"/>
              <a:gd name="T123" fmla="*/ 821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932">
                <a:moveTo>
                  <a:pt x="405" y="263"/>
                </a:moveTo>
                <a:lnTo>
                  <a:pt x="405" y="263"/>
                </a:lnTo>
                <a:lnTo>
                  <a:pt x="397" y="264"/>
                </a:lnTo>
                <a:lnTo>
                  <a:pt x="391" y="261"/>
                </a:lnTo>
                <a:lnTo>
                  <a:pt x="388" y="263"/>
                </a:lnTo>
                <a:lnTo>
                  <a:pt x="382" y="263"/>
                </a:lnTo>
                <a:lnTo>
                  <a:pt x="376" y="264"/>
                </a:lnTo>
                <a:lnTo>
                  <a:pt x="374" y="267"/>
                </a:lnTo>
                <a:lnTo>
                  <a:pt x="373" y="268"/>
                </a:lnTo>
                <a:lnTo>
                  <a:pt x="367" y="264"/>
                </a:lnTo>
                <a:lnTo>
                  <a:pt x="361" y="258"/>
                </a:lnTo>
                <a:lnTo>
                  <a:pt x="357" y="262"/>
                </a:lnTo>
                <a:lnTo>
                  <a:pt x="355" y="263"/>
                </a:lnTo>
                <a:lnTo>
                  <a:pt x="353" y="259"/>
                </a:lnTo>
                <a:lnTo>
                  <a:pt x="351" y="258"/>
                </a:lnTo>
                <a:lnTo>
                  <a:pt x="350" y="260"/>
                </a:lnTo>
                <a:lnTo>
                  <a:pt x="349" y="264"/>
                </a:lnTo>
                <a:lnTo>
                  <a:pt x="347" y="267"/>
                </a:lnTo>
                <a:lnTo>
                  <a:pt x="347" y="269"/>
                </a:lnTo>
                <a:lnTo>
                  <a:pt x="346" y="276"/>
                </a:lnTo>
                <a:lnTo>
                  <a:pt x="346" y="278"/>
                </a:lnTo>
                <a:lnTo>
                  <a:pt x="341" y="277"/>
                </a:lnTo>
                <a:lnTo>
                  <a:pt x="341" y="279"/>
                </a:lnTo>
                <a:lnTo>
                  <a:pt x="342" y="280"/>
                </a:lnTo>
                <a:lnTo>
                  <a:pt x="343" y="282"/>
                </a:lnTo>
                <a:lnTo>
                  <a:pt x="341" y="283"/>
                </a:lnTo>
                <a:lnTo>
                  <a:pt x="336" y="283"/>
                </a:lnTo>
                <a:lnTo>
                  <a:pt x="335" y="285"/>
                </a:lnTo>
                <a:lnTo>
                  <a:pt x="337" y="288"/>
                </a:lnTo>
                <a:lnTo>
                  <a:pt x="335" y="290"/>
                </a:lnTo>
                <a:lnTo>
                  <a:pt x="334" y="291"/>
                </a:lnTo>
                <a:lnTo>
                  <a:pt x="328" y="293"/>
                </a:lnTo>
                <a:lnTo>
                  <a:pt x="325" y="293"/>
                </a:lnTo>
                <a:lnTo>
                  <a:pt x="324" y="294"/>
                </a:lnTo>
                <a:lnTo>
                  <a:pt x="323" y="296"/>
                </a:lnTo>
                <a:lnTo>
                  <a:pt x="324" y="298"/>
                </a:lnTo>
                <a:lnTo>
                  <a:pt x="326" y="299"/>
                </a:lnTo>
                <a:lnTo>
                  <a:pt x="326" y="301"/>
                </a:lnTo>
                <a:lnTo>
                  <a:pt x="326" y="303"/>
                </a:lnTo>
                <a:lnTo>
                  <a:pt x="325" y="304"/>
                </a:lnTo>
                <a:lnTo>
                  <a:pt x="321" y="299"/>
                </a:lnTo>
                <a:lnTo>
                  <a:pt x="320" y="299"/>
                </a:lnTo>
                <a:lnTo>
                  <a:pt x="321" y="302"/>
                </a:lnTo>
                <a:lnTo>
                  <a:pt x="323" y="305"/>
                </a:lnTo>
                <a:lnTo>
                  <a:pt x="324" y="308"/>
                </a:lnTo>
                <a:lnTo>
                  <a:pt x="325" y="311"/>
                </a:lnTo>
                <a:lnTo>
                  <a:pt x="325" y="314"/>
                </a:lnTo>
                <a:lnTo>
                  <a:pt x="320" y="322"/>
                </a:lnTo>
                <a:lnTo>
                  <a:pt x="316" y="327"/>
                </a:lnTo>
                <a:lnTo>
                  <a:pt x="313" y="332"/>
                </a:lnTo>
                <a:lnTo>
                  <a:pt x="311" y="337"/>
                </a:lnTo>
                <a:lnTo>
                  <a:pt x="313" y="339"/>
                </a:lnTo>
                <a:lnTo>
                  <a:pt x="316" y="343"/>
                </a:lnTo>
                <a:lnTo>
                  <a:pt x="317" y="350"/>
                </a:lnTo>
                <a:lnTo>
                  <a:pt x="319" y="356"/>
                </a:lnTo>
                <a:lnTo>
                  <a:pt x="323" y="362"/>
                </a:lnTo>
                <a:lnTo>
                  <a:pt x="322" y="365"/>
                </a:lnTo>
                <a:lnTo>
                  <a:pt x="321" y="368"/>
                </a:lnTo>
                <a:lnTo>
                  <a:pt x="315" y="374"/>
                </a:lnTo>
                <a:lnTo>
                  <a:pt x="308" y="382"/>
                </a:lnTo>
                <a:lnTo>
                  <a:pt x="300" y="405"/>
                </a:lnTo>
                <a:lnTo>
                  <a:pt x="297" y="407"/>
                </a:lnTo>
                <a:lnTo>
                  <a:pt x="290" y="411"/>
                </a:lnTo>
                <a:lnTo>
                  <a:pt x="287" y="415"/>
                </a:lnTo>
                <a:lnTo>
                  <a:pt x="282" y="419"/>
                </a:lnTo>
                <a:lnTo>
                  <a:pt x="273" y="423"/>
                </a:lnTo>
                <a:lnTo>
                  <a:pt x="269" y="428"/>
                </a:lnTo>
                <a:lnTo>
                  <a:pt x="267" y="433"/>
                </a:lnTo>
                <a:lnTo>
                  <a:pt x="265" y="433"/>
                </a:lnTo>
                <a:lnTo>
                  <a:pt x="263" y="431"/>
                </a:lnTo>
                <a:lnTo>
                  <a:pt x="260" y="430"/>
                </a:lnTo>
                <a:lnTo>
                  <a:pt x="260" y="433"/>
                </a:lnTo>
                <a:lnTo>
                  <a:pt x="260" y="436"/>
                </a:lnTo>
                <a:lnTo>
                  <a:pt x="256" y="432"/>
                </a:lnTo>
                <a:lnTo>
                  <a:pt x="254" y="435"/>
                </a:lnTo>
                <a:lnTo>
                  <a:pt x="252" y="441"/>
                </a:lnTo>
                <a:lnTo>
                  <a:pt x="246" y="449"/>
                </a:lnTo>
                <a:lnTo>
                  <a:pt x="239" y="447"/>
                </a:lnTo>
                <a:lnTo>
                  <a:pt x="238" y="449"/>
                </a:lnTo>
                <a:lnTo>
                  <a:pt x="240" y="450"/>
                </a:lnTo>
                <a:lnTo>
                  <a:pt x="240" y="451"/>
                </a:lnTo>
                <a:lnTo>
                  <a:pt x="239" y="451"/>
                </a:lnTo>
                <a:lnTo>
                  <a:pt x="237" y="451"/>
                </a:lnTo>
                <a:lnTo>
                  <a:pt x="234" y="453"/>
                </a:lnTo>
                <a:lnTo>
                  <a:pt x="232" y="453"/>
                </a:lnTo>
                <a:lnTo>
                  <a:pt x="231" y="456"/>
                </a:lnTo>
                <a:lnTo>
                  <a:pt x="230" y="461"/>
                </a:lnTo>
                <a:lnTo>
                  <a:pt x="226" y="462"/>
                </a:lnTo>
                <a:lnTo>
                  <a:pt x="224" y="463"/>
                </a:lnTo>
                <a:lnTo>
                  <a:pt x="223" y="465"/>
                </a:lnTo>
                <a:lnTo>
                  <a:pt x="229" y="466"/>
                </a:lnTo>
                <a:lnTo>
                  <a:pt x="229" y="468"/>
                </a:lnTo>
                <a:lnTo>
                  <a:pt x="228" y="470"/>
                </a:lnTo>
                <a:lnTo>
                  <a:pt x="228" y="472"/>
                </a:lnTo>
                <a:lnTo>
                  <a:pt x="221" y="475"/>
                </a:lnTo>
                <a:lnTo>
                  <a:pt x="220" y="478"/>
                </a:lnTo>
                <a:lnTo>
                  <a:pt x="219" y="479"/>
                </a:lnTo>
                <a:lnTo>
                  <a:pt x="216" y="479"/>
                </a:lnTo>
                <a:lnTo>
                  <a:pt x="216" y="478"/>
                </a:lnTo>
                <a:lnTo>
                  <a:pt x="216" y="476"/>
                </a:lnTo>
                <a:lnTo>
                  <a:pt x="212" y="476"/>
                </a:lnTo>
                <a:lnTo>
                  <a:pt x="211" y="473"/>
                </a:lnTo>
                <a:lnTo>
                  <a:pt x="210" y="474"/>
                </a:lnTo>
                <a:lnTo>
                  <a:pt x="210" y="477"/>
                </a:lnTo>
                <a:lnTo>
                  <a:pt x="211" y="480"/>
                </a:lnTo>
                <a:lnTo>
                  <a:pt x="213" y="484"/>
                </a:lnTo>
                <a:lnTo>
                  <a:pt x="212" y="487"/>
                </a:lnTo>
                <a:lnTo>
                  <a:pt x="210" y="488"/>
                </a:lnTo>
                <a:lnTo>
                  <a:pt x="211" y="490"/>
                </a:lnTo>
                <a:lnTo>
                  <a:pt x="214" y="490"/>
                </a:lnTo>
                <a:lnTo>
                  <a:pt x="215" y="492"/>
                </a:lnTo>
                <a:lnTo>
                  <a:pt x="212" y="494"/>
                </a:lnTo>
                <a:lnTo>
                  <a:pt x="208" y="499"/>
                </a:lnTo>
                <a:lnTo>
                  <a:pt x="205" y="499"/>
                </a:lnTo>
                <a:lnTo>
                  <a:pt x="202" y="502"/>
                </a:lnTo>
                <a:lnTo>
                  <a:pt x="200" y="502"/>
                </a:lnTo>
                <a:lnTo>
                  <a:pt x="198" y="500"/>
                </a:lnTo>
                <a:lnTo>
                  <a:pt x="195" y="498"/>
                </a:lnTo>
                <a:lnTo>
                  <a:pt x="194" y="502"/>
                </a:lnTo>
                <a:lnTo>
                  <a:pt x="194" y="504"/>
                </a:lnTo>
                <a:lnTo>
                  <a:pt x="196" y="510"/>
                </a:lnTo>
                <a:lnTo>
                  <a:pt x="199" y="515"/>
                </a:lnTo>
                <a:lnTo>
                  <a:pt x="202" y="517"/>
                </a:lnTo>
                <a:lnTo>
                  <a:pt x="200" y="518"/>
                </a:lnTo>
                <a:lnTo>
                  <a:pt x="198" y="521"/>
                </a:lnTo>
                <a:lnTo>
                  <a:pt x="196" y="531"/>
                </a:lnTo>
                <a:lnTo>
                  <a:pt x="195" y="535"/>
                </a:lnTo>
                <a:lnTo>
                  <a:pt x="194" y="541"/>
                </a:lnTo>
                <a:lnTo>
                  <a:pt x="195" y="547"/>
                </a:lnTo>
                <a:lnTo>
                  <a:pt x="195" y="550"/>
                </a:lnTo>
                <a:lnTo>
                  <a:pt x="197" y="553"/>
                </a:lnTo>
                <a:lnTo>
                  <a:pt x="193" y="553"/>
                </a:lnTo>
                <a:lnTo>
                  <a:pt x="188" y="551"/>
                </a:lnTo>
                <a:lnTo>
                  <a:pt x="189" y="555"/>
                </a:lnTo>
                <a:lnTo>
                  <a:pt x="186" y="560"/>
                </a:lnTo>
                <a:lnTo>
                  <a:pt x="187" y="565"/>
                </a:lnTo>
                <a:lnTo>
                  <a:pt x="187" y="568"/>
                </a:lnTo>
                <a:lnTo>
                  <a:pt x="187" y="573"/>
                </a:lnTo>
                <a:lnTo>
                  <a:pt x="188" y="575"/>
                </a:lnTo>
                <a:lnTo>
                  <a:pt x="188" y="578"/>
                </a:lnTo>
                <a:lnTo>
                  <a:pt x="187" y="580"/>
                </a:lnTo>
                <a:lnTo>
                  <a:pt x="188" y="582"/>
                </a:lnTo>
                <a:lnTo>
                  <a:pt x="188" y="588"/>
                </a:lnTo>
                <a:lnTo>
                  <a:pt x="189" y="599"/>
                </a:lnTo>
                <a:lnTo>
                  <a:pt x="189" y="601"/>
                </a:lnTo>
                <a:lnTo>
                  <a:pt x="191" y="610"/>
                </a:lnTo>
                <a:lnTo>
                  <a:pt x="190" y="613"/>
                </a:lnTo>
                <a:lnTo>
                  <a:pt x="190" y="617"/>
                </a:lnTo>
                <a:lnTo>
                  <a:pt x="193" y="621"/>
                </a:lnTo>
                <a:lnTo>
                  <a:pt x="200" y="621"/>
                </a:lnTo>
                <a:lnTo>
                  <a:pt x="201" y="621"/>
                </a:lnTo>
                <a:lnTo>
                  <a:pt x="202" y="624"/>
                </a:lnTo>
                <a:lnTo>
                  <a:pt x="203" y="627"/>
                </a:lnTo>
                <a:lnTo>
                  <a:pt x="205" y="627"/>
                </a:lnTo>
                <a:lnTo>
                  <a:pt x="209" y="624"/>
                </a:lnTo>
                <a:lnTo>
                  <a:pt x="212" y="624"/>
                </a:lnTo>
                <a:lnTo>
                  <a:pt x="214" y="629"/>
                </a:lnTo>
                <a:lnTo>
                  <a:pt x="218" y="635"/>
                </a:lnTo>
                <a:lnTo>
                  <a:pt x="221" y="638"/>
                </a:lnTo>
                <a:lnTo>
                  <a:pt x="226" y="640"/>
                </a:lnTo>
                <a:lnTo>
                  <a:pt x="231" y="645"/>
                </a:lnTo>
                <a:lnTo>
                  <a:pt x="230" y="651"/>
                </a:lnTo>
                <a:lnTo>
                  <a:pt x="232" y="654"/>
                </a:lnTo>
                <a:lnTo>
                  <a:pt x="238" y="656"/>
                </a:lnTo>
                <a:lnTo>
                  <a:pt x="240" y="659"/>
                </a:lnTo>
                <a:lnTo>
                  <a:pt x="241" y="662"/>
                </a:lnTo>
                <a:lnTo>
                  <a:pt x="242" y="665"/>
                </a:lnTo>
                <a:lnTo>
                  <a:pt x="244" y="672"/>
                </a:lnTo>
                <a:lnTo>
                  <a:pt x="244" y="676"/>
                </a:lnTo>
                <a:lnTo>
                  <a:pt x="241" y="677"/>
                </a:lnTo>
                <a:lnTo>
                  <a:pt x="236" y="682"/>
                </a:lnTo>
                <a:lnTo>
                  <a:pt x="233" y="686"/>
                </a:lnTo>
                <a:lnTo>
                  <a:pt x="231" y="688"/>
                </a:lnTo>
                <a:lnTo>
                  <a:pt x="226" y="692"/>
                </a:lnTo>
                <a:lnTo>
                  <a:pt x="224" y="693"/>
                </a:lnTo>
                <a:lnTo>
                  <a:pt x="222" y="696"/>
                </a:lnTo>
                <a:lnTo>
                  <a:pt x="220" y="697"/>
                </a:lnTo>
                <a:lnTo>
                  <a:pt x="218" y="696"/>
                </a:lnTo>
                <a:lnTo>
                  <a:pt x="212" y="700"/>
                </a:lnTo>
                <a:lnTo>
                  <a:pt x="208" y="699"/>
                </a:lnTo>
                <a:lnTo>
                  <a:pt x="206" y="697"/>
                </a:lnTo>
                <a:lnTo>
                  <a:pt x="207" y="689"/>
                </a:lnTo>
                <a:lnTo>
                  <a:pt x="207" y="686"/>
                </a:lnTo>
                <a:lnTo>
                  <a:pt x="206" y="684"/>
                </a:lnTo>
                <a:lnTo>
                  <a:pt x="203" y="686"/>
                </a:lnTo>
                <a:lnTo>
                  <a:pt x="204" y="689"/>
                </a:lnTo>
                <a:lnTo>
                  <a:pt x="199" y="689"/>
                </a:lnTo>
                <a:lnTo>
                  <a:pt x="194" y="687"/>
                </a:lnTo>
                <a:lnTo>
                  <a:pt x="194" y="692"/>
                </a:lnTo>
                <a:lnTo>
                  <a:pt x="184" y="688"/>
                </a:lnTo>
                <a:lnTo>
                  <a:pt x="181" y="689"/>
                </a:lnTo>
                <a:lnTo>
                  <a:pt x="177" y="686"/>
                </a:lnTo>
                <a:lnTo>
                  <a:pt x="174" y="689"/>
                </a:lnTo>
                <a:lnTo>
                  <a:pt x="171" y="688"/>
                </a:lnTo>
                <a:lnTo>
                  <a:pt x="169" y="685"/>
                </a:lnTo>
                <a:lnTo>
                  <a:pt x="166" y="691"/>
                </a:lnTo>
                <a:lnTo>
                  <a:pt x="159" y="692"/>
                </a:lnTo>
                <a:lnTo>
                  <a:pt x="152" y="693"/>
                </a:lnTo>
                <a:lnTo>
                  <a:pt x="156" y="695"/>
                </a:lnTo>
                <a:lnTo>
                  <a:pt x="170" y="695"/>
                </a:lnTo>
                <a:lnTo>
                  <a:pt x="174" y="696"/>
                </a:lnTo>
                <a:lnTo>
                  <a:pt x="179" y="695"/>
                </a:lnTo>
                <a:lnTo>
                  <a:pt x="184" y="700"/>
                </a:lnTo>
                <a:lnTo>
                  <a:pt x="188" y="701"/>
                </a:lnTo>
                <a:lnTo>
                  <a:pt x="192" y="706"/>
                </a:lnTo>
                <a:lnTo>
                  <a:pt x="194" y="704"/>
                </a:lnTo>
                <a:lnTo>
                  <a:pt x="197" y="705"/>
                </a:lnTo>
                <a:lnTo>
                  <a:pt x="200" y="706"/>
                </a:lnTo>
                <a:lnTo>
                  <a:pt x="209" y="706"/>
                </a:lnTo>
                <a:lnTo>
                  <a:pt x="213" y="702"/>
                </a:lnTo>
                <a:lnTo>
                  <a:pt x="217" y="703"/>
                </a:lnTo>
                <a:lnTo>
                  <a:pt x="220" y="702"/>
                </a:lnTo>
                <a:lnTo>
                  <a:pt x="222" y="700"/>
                </a:lnTo>
                <a:lnTo>
                  <a:pt x="224" y="699"/>
                </a:lnTo>
                <a:lnTo>
                  <a:pt x="226" y="700"/>
                </a:lnTo>
                <a:lnTo>
                  <a:pt x="228" y="698"/>
                </a:lnTo>
                <a:lnTo>
                  <a:pt x="229" y="697"/>
                </a:lnTo>
                <a:lnTo>
                  <a:pt x="231" y="698"/>
                </a:lnTo>
                <a:lnTo>
                  <a:pt x="233" y="702"/>
                </a:lnTo>
                <a:lnTo>
                  <a:pt x="229" y="705"/>
                </a:lnTo>
                <a:lnTo>
                  <a:pt x="226" y="705"/>
                </a:lnTo>
                <a:lnTo>
                  <a:pt x="225" y="711"/>
                </a:lnTo>
                <a:lnTo>
                  <a:pt x="223" y="714"/>
                </a:lnTo>
                <a:lnTo>
                  <a:pt x="222" y="716"/>
                </a:lnTo>
                <a:lnTo>
                  <a:pt x="216" y="719"/>
                </a:lnTo>
                <a:lnTo>
                  <a:pt x="213" y="722"/>
                </a:lnTo>
                <a:lnTo>
                  <a:pt x="208" y="725"/>
                </a:lnTo>
                <a:lnTo>
                  <a:pt x="206" y="724"/>
                </a:lnTo>
                <a:lnTo>
                  <a:pt x="203" y="727"/>
                </a:lnTo>
                <a:lnTo>
                  <a:pt x="196" y="731"/>
                </a:lnTo>
                <a:lnTo>
                  <a:pt x="193" y="736"/>
                </a:lnTo>
                <a:lnTo>
                  <a:pt x="185" y="740"/>
                </a:lnTo>
                <a:lnTo>
                  <a:pt x="181" y="743"/>
                </a:lnTo>
                <a:lnTo>
                  <a:pt x="171" y="743"/>
                </a:lnTo>
                <a:lnTo>
                  <a:pt x="161" y="743"/>
                </a:lnTo>
                <a:lnTo>
                  <a:pt x="158" y="744"/>
                </a:lnTo>
                <a:lnTo>
                  <a:pt x="161" y="745"/>
                </a:lnTo>
                <a:lnTo>
                  <a:pt x="163" y="746"/>
                </a:lnTo>
                <a:lnTo>
                  <a:pt x="166" y="746"/>
                </a:lnTo>
                <a:lnTo>
                  <a:pt x="172" y="746"/>
                </a:lnTo>
                <a:lnTo>
                  <a:pt x="176" y="747"/>
                </a:lnTo>
                <a:lnTo>
                  <a:pt x="180" y="753"/>
                </a:lnTo>
                <a:lnTo>
                  <a:pt x="177" y="755"/>
                </a:lnTo>
                <a:lnTo>
                  <a:pt x="171" y="756"/>
                </a:lnTo>
                <a:lnTo>
                  <a:pt x="173" y="764"/>
                </a:lnTo>
                <a:lnTo>
                  <a:pt x="175" y="769"/>
                </a:lnTo>
                <a:lnTo>
                  <a:pt x="173" y="772"/>
                </a:lnTo>
                <a:lnTo>
                  <a:pt x="173" y="787"/>
                </a:lnTo>
                <a:lnTo>
                  <a:pt x="170" y="787"/>
                </a:lnTo>
                <a:lnTo>
                  <a:pt x="168" y="793"/>
                </a:lnTo>
                <a:lnTo>
                  <a:pt x="169" y="796"/>
                </a:lnTo>
                <a:lnTo>
                  <a:pt x="169" y="803"/>
                </a:lnTo>
                <a:lnTo>
                  <a:pt x="170" y="807"/>
                </a:lnTo>
                <a:lnTo>
                  <a:pt x="171" y="811"/>
                </a:lnTo>
                <a:lnTo>
                  <a:pt x="171" y="815"/>
                </a:lnTo>
                <a:lnTo>
                  <a:pt x="166" y="825"/>
                </a:lnTo>
                <a:lnTo>
                  <a:pt x="166" y="829"/>
                </a:lnTo>
                <a:lnTo>
                  <a:pt x="167" y="832"/>
                </a:lnTo>
                <a:lnTo>
                  <a:pt x="167" y="836"/>
                </a:lnTo>
                <a:lnTo>
                  <a:pt x="165" y="844"/>
                </a:lnTo>
                <a:lnTo>
                  <a:pt x="164" y="851"/>
                </a:lnTo>
                <a:lnTo>
                  <a:pt x="162" y="856"/>
                </a:lnTo>
                <a:lnTo>
                  <a:pt x="158" y="863"/>
                </a:lnTo>
                <a:lnTo>
                  <a:pt x="156" y="868"/>
                </a:lnTo>
                <a:lnTo>
                  <a:pt x="151" y="884"/>
                </a:lnTo>
                <a:lnTo>
                  <a:pt x="149" y="887"/>
                </a:lnTo>
                <a:lnTo>
                  <a:pt x="146" y="889"/>
                </a:lnTo>
                <a:lnTo>
                  <a:pt x="142" y="887"/>
                </a:lnTo>
                <a:lnTo>
                  <a:pt x="139" y="886"/>
                </a:lnTo>
                <a:lnTo>
                  <a:pt x="136" y="886"/>
                </a:lnTo>
                <a:lnTo>
                  <a:pt x="130" y="888"/>
                </a:lnTo>
                <a:lnTo>
                  <a:pt x="121" y="887"/>
                </a:lnTo>
                <a:lnTo>
                  <a:pt x="113" y="887"/>
                </a:lnTo>
                <a:lnTo>
                  <a:pt x="111" y="889"/>
                </a:lnTo>
                <a:lnTo>
                  <a:pt x="112" y="894"/>
                </a:lnTo>
                <a:lnTo>
                  <a:pt x="109" y="895"/>
                </a:lnTo>
                <a:lnTo>
                  <a:pt x="106" y="893"/>
                </a:lnTo>
                <a:lnTo>
                  <a:pt x="103" y="895"/>
                </a:lnTo>
                <a:lnTo>
                  <a:pt x="101" y="898"/>
                </a:lnTo>
                <a:lnTo>
                  <a:pt x="97" y="902"/>
                </a:lnTo>
                <a:lnTo>
                  <a:pt x="95" y="905"/>
                </a:lnTo>
                <a:lnTo>
                  <a:pt x="95" y="911"/>
                </a:lnTo>
                <a:lnTo>
                  <a:pt x="97" y="916"/>
                </a:lnTo>
                <a:lnTo>
                  <a:pt x="99" y="922"/>
                </a:lnTo>
                <a:lnTo>
                  <a:pt x="94" y="930"/>
                </a:lnTo>
                <a:lnTo>
                  <a:pt x="91" y="930"/>
                </a:lnTo>
                <a:lnTo>
                  <a:pt x="83" y="928"/>
                </a:lnTo>
                <a:lnTo>
                  <a:pt x="67" y="932"/>
                </a:lnTo>
                <a:lnTo>
                  <a:pt x="54" y="929"/>
                </a:lnTo>
                <a:lnTo>
                  <a:pt x="56" y="925"/>
                </a:lnTo>
                <a:lnTo>
                  <a:pt x="56" y="922"/>
                </a:lnTo>
                <a:lnTo>
                  <a:pt x="56" y="918"/>
                </a:lnTo>
                <a:lnTo>
                  <a:pt x="57" y="913"/>
                </a:lnTo>
                <a:lnTo>
                  <a:pt x="57" y="910"/>
                </a:lnTo>
                <a:lnTo>
                  <a:pt x="56" y="907"/>
                </a:lnTo>
                <a:lnTo>
                  <a:pt x="52" y="903"/>
                </a:lnTo>
                <a:lnTo>
                  <a:pt x="45" y="889"/>
                </a:lnTo>
                <a:lnTo>
                  <a:pt x="42" y="882"/>
                </a:lnTo>
                <a:lnTo>
                  <a:pt x="41" y="880"/>
                </a:lnTo>
                <a:lnTo>
                  <a:pt x="42" y="880"/>
                </a:lnTo>
                <a:lnTo>
                  <a:pt x="48" y="883"/>
                </a:lnTo>
                <a:lnTo>
                  <a:pt x="50" y="883"/>
                </a:lnTo>
                <a:lnTo>
                  <a:pt x="51" y="881"/>
                </a:lnTo>
                <a:lnTo>
                  <a:pt x="49" y="877"/>
                </a:lnTo>
                <a:lnTo>
                  <a:pt x="48" y="875"/>
                </a:lnTo>
                <a:lnTo>
                  <a:pt x="47" y="872"/>
                </a:lnTo>
                <a:lnTo>
                  <a:pt x="50" y="871"/>
                </a:lnTo>
                <a:lnTo>
                  <a:pt x="53" y="871"/>
                </a:lnTo>
                <a:lnTo>
                  <a:pt x="55" y="867"/>
                </a:lnTo>
                <a:lnTo>
                  <a:pt x="54" y="862"/>
                </a:lnTo>
                <a:lnTo>
                  <a:pt x="51" y="860"/>
                </a:lnTo>
                <a:lnTo>
                  <a:pt x="49" y="859"/>
                </a:lnTo>
                <a:lnTo>
                  <a:pt x="44" y="850"/>
                </a:lnTo>
                <a:lnTo>
                  <a:pt x="39" y="845"/>
                </a:lnTo>
                <a:lnTo>
                  <a:pt x="31" y="827"/>
                </a:lnTo>
                <a:lnTo>
                  <a:pt x="28" y="814"/>
                </a:lnTo>
                <a:lnTo>
                  <a:pt x="25" y="815"/>
                </a:lnTo>
                <a:lnTo>
                  <a:pt x="24" y="810"/>
                </a:lnTo>
                <a:lnTo>
                  <a:pt x="23" y="805"/>
                </a:lnTo>
                <a:lnTo>
                  <a:pt x="22" y="801"/>
                </a:lnTo>
                <a:lnTo>
                  <a:pt x="18" y="798"/>
                </a:lnTo>
                <a:lnTo>
                  <a:pt x="18" y="796"/>
                </a:lnTo>
                <a:lnTo>
                  <a:pt x="17" y="783"/>
                </a:lnTo>
                <a:lnTo>
                  <a:pt x="12" y="782"/>
                </a:lnTo>
                <a:lnTo>
                  <a:pt x="9" y="775"/>
                </a:lnTo>
                <a:lnTo>
                  <a:pt x="8" y="762"/>
                </a:lnTo>
                <a:lnTo>
                  <a:pt x="5" y="759"/>
                </a:lnTo>
                <a:lnTo>
                  <a:pt x="3" y="760"/>
                </a:lnTo>
                <a:lnTo>
                  <a:pt x="3" y="757"/>
                </a:lnTo>
                <a:lnTo>
                  <a:pt x="3" y="754"/>
                </a:lnTo>
                <a:lnTo>
                  <a:pt x="2" y="742"/>
                </a:lnTo>
                <a:lnTo>
                  <a:pt x="2" y="730"/>
                </a:lnTo>
                <a:lnTo>
                  <a:pt x="0" y="727"/>
                </a:lnTo>
                <a:lnTo>
                  <a:pt x="0" y="723"/>
                </a:lnTo>
                <a:lnTo>
                  <a:pt x="0" y="720"/>
                </a:lnTo>
                <a:lnTo>
                  <a:pt x="1" y="718"/>
                </a:lnTo>
                <a:lnTo>
                  <a:pt x="4" y="717"/>
                </a:lnTo>
                <a:lnTo>
                  <a:pt x="7" y="720"/>
                </a:lnTo>
                <a:lnTo>
                  <a:pt x="10" y="728"/>
                </a:lnTo>
                <a:lnTo>
                  <a:pt x="12" y="729"/>
                </a:lnTo>
                <a:lnTo>
                  <a:pt x="15" y="727"/>
                </a:lnTo>
                <a:lnTo>
                  <a:pt x="17" y="721"/>
                </a:lnTo>
                <a:lnTo>
                  <a:pt x="18" y="713"/>
                </a:lnTo>
                <a:lnTo>
                  <a:pt x="20" y="705"/>
                </a:lnTo>
                <a:lnTo>
                  <a:pt x="18" y="696"/>
                </a:lnTo>
                <a:lnTo>
                  <a:pt x="16" y="688"/>
                </a:lnTo>
                <a:lnTo>
                  <a:pt x="16" y="686"/>
                </a:lnTo>
                <a:lnTo>
                  <a:pt x="21" y="680"/>
                </a:lnTo>
                <a:lnTo>
                  <a:pt x="23" y="674"/>
                </a:lnTo>
                <a:lnTo>
                  <a:pt x="24" y="669"/>
                </a:lnTo>
                <a:lnTo>
                  <a:pt x="26" y="668"/>
                </a:lnTo>
                <a:lnTo>
                  <a:pt x="28" y="667"/>
                </a:lnTo>
                <a:lnTo>
                  <a:pt x="31" y="666"/>
                </a:lnTo>
                <a:lnTo>
                  <a:pt x="35" y="663"/>
                </a:lnTo>
                <a:lnTo>
                  <a:pt x="39" y="658"/>
                </a:lnTo>
                <a:lnTo>
                  <a:pt x="41" y="654"/>
                </a:lnTo>
                <a:lnTo>
                  <a:pt x="42" y="646"/>
                </a:lnTo>
                <a:lnTo>
                  <a:pt x="42" y="642"/>
                </a:lnTo>
                <a:lnTo>
                  <a:pt x="43" y="639"/>
                </a:lnTo>
                <a:lnTo>
                  <a:pt x="45" y="633"/>
                </a:lnTo>
                <a:lnTo>
                  <a:pt x="43" y="627"/>
                </a:lnTo>
                <a:lnTo>
                  <a:pt x="40" y="618"/>
                </a:lnTo>
                <a:lnTo>
                  <a:pt x="36" y="605"/>
                </a:lnTo>
                <a:lnTo>
                  <a:pt x="35" y="598"/>
                </a:lnTo>
                <a:lnTo>
                  <a:pt x="37" y="596"/>
                </a:lnTo>
                <a:lnTo>
                  <a:pt x="41" y="595"/>
                </a:lnTo>
                <a:lnTo>
                  <a:pt x="47" y="595"/>
                </a:lnTo>
                <a:lnTo>
                  <a:pt x="48" y="594"/>
                </a:lnTo>
                <a:lnTo>
                  <a:pt x="49" y="591"/>
                </a:lnTo>
                <a:lnTo>
                  <a:pt x="50" y="587"/>
                </a:lnTo>
                <a:lnTo>
                  <a:pt x="52" y="583"/>
                </a:lnTo>
                <a:lnTo>
                  <a:pt x="53" y="579"/>
                </a:lnTo>
                <a:lnTo>
                  <a:pt x="54" y="575"/>
                </a:lnTo>
                <a:lnTo>
                  <a:pt x="50" y="569"/>
                </a:lnTo>
                <a:lnTo>
                  <a:pt x="45" y="563"/>
                </a:lnTo>
                <a:lnTo>
                  <a:pt x="41" y="561"/>
                </a:lnTo>
                <a:lnTo>
                  <a:pt x="35" y="555"/>
                </a:lnTo>
                <a:lnTo>
                  <a:pt x="31" y="551"/>
                </a:lnTo>
                <a:lnTo>
                  <a:pt x="33" y="534"/>
                </a:lnTo>
                <a:lnTo>
                  <a:pt x="35" y="521"/>
                </a:lnTo>
                <a:lnTo>
                  <a:pt x="36" y="518"/>
                </a:lnTo>
                <a:lnTo>
                  <a:pt x="36" y="513"/>
                </a:lnTo>
                <a:lnTo>
                  <a:pt x="30" y="493"/>
                </a:lnTo>
                <a:lnTo>
                  <a:pt x="30" y="488"/>
                </a:lnTo>
                <a:lnTo>
                  <a:pt x="31" y="484"/>
                </a:lnTo>
                <a:lnTo>
                  <a:pt x="30" y="477"/>
                </a:lnTo>
                <a:lnTo>
                  <a:pt x="30" y="471"/>
                </a:lnTo>
                <a:lnTo>
                  <a:pt x="31" y="469"/>
                </a:lnTo>
                <a:lnTo>
                  <a:pt x="33" y="465"/>
                </a:lnTo>
                <a:lnTo>
                  <a:pt x="31" y="459"/>
                </a:lnTo>
                <a:lnTo>
                  <a:pt x="31" y="459"/>
                </a:lnTo>
                <a:lnTo>
                  <a:pt x="26" y="445"/>
                </a:lnTo>
                <a:lnTo>
                  <a:pt x="33" y="431"/>
                </a:lnTo>
                <a:lnTo>
                  <a:pt x="32" y="424"/>
                </a:lnTo>
                <a:lnTo>
                  <a:pt x="36" y="418"/>
                </a:lnTo>
                <a:lnTo>
                  <a:pt x="43" y="406"/>
                </a:lnTo>
                <a:lnTo>
                  <a:pt x="47" y="399"/>
                </a:lnTo>
                <a:lnTo>
                  <a:pt x="48" y="398"/>
                </a:lnTo>
                <a:lnTo>
                  <a:pt x="51" y="395"/>
                </a:lnTo>
                <a:lnTo>
                  <a:pt x="57" y="392"/>
                </a:lnTo>
                <a:lnTo>
                  <a:pt x="64" y="390"/>
                </a:lnTo>
                <a:lnTo>
                  <a:pt x="67" y="390"/>
                </a:lnTo>
                <a:lnTo>
                  <a:pt x="78" y="392"/>
                </a:lnTo>
                <a:lnTo>
                  <a:pt x="87" y="394"/>
                </a:lnTo>
                <a:lnTo>
                  <a:pt x="89" y="392"/>
                </a:lnTo>
                <a:lnTo>
                  <a:pt x="91" y="388"/>
                </a:lnTo>
                <a:lnTo>
                  <a:pt x="93" y="383"/>
                </a:lnTo>
                <a:lnTo>
                  <a:pt x="93" y="377"/>
                </a:lnTo>
                <a:lnTo>
                  <a:pt x="92" y="368"/>
                </a:lnTo>
                <a:lnTo>
                  <a:pt x="91" y="362"/>
                </a:lnTo>
                <a:lnTo>
                  <a:pt x="85" y="358"/>
                </a:lnTo>
                <a:lnTo>
                  <a:pt x="78" y="354"/>
                </a:lnTo>
                <a:lnTo>
                  <a:pt x="86" y="338"/>
                </a:lnTo>
                <a:lnTo>
                  <a:pt x="92" y="327"/>
                </a:lnTo>
                <a:lnTo>
                  <a:pt x="100" y="310"/>
                </a:lnTo>
                <a:lnTo>
                  <a:pt x="102" y="303"/>
                </a:lnTo>
                <a:lnTo>
                  <a:pt x="103" y="301"/>
                </a:lnTo>
                <a:lnTo>
                  <a:pt x="106" y="275"/>
                </a:lnTo>
                <a:lnTo>
                  <a:pt x="107" y="267"/>
                </a:lnTo>
                <a:lnTo>
                  <a:pt x="108" y="264"/>
                </a:lnTo>
                <a:lnTo>
                  <a:pt x="108" y="260"/>
                </a:lnTo>
                <a:lnTo>
                  <a:pt x="108" y="253"/>
                </a:lnTo>
                <a:lnTo>
                  <a:pt x="105" y="238"/>
                </a:lnTo>
                <a:lnTo>
                  <a:pt x="117" y="236"/>
                </a:lnTo>
                <a:lnTo>
                  <a:pt x="121" y="235"/>
                </a:lnTo>
                <a:lnTo>
                  <a:pt x="125" y="233"/>
                </a:lnTo>
                <a:lnTo>
                  <a:pt x="131" y="228"/>
                </a:lnTo>
                <a:lnTo>
                  <a:pt x="135" y="224"/>
                </a:lnTo>
                <a:lnTo>
                  <a:pt x="133" y="210"/>
                </a:lnTo>
                <a:lnTo>
                  <a:pt x="137" y="205"/>
                </a:lnTo>
                <a:lnTo>
                  <a:pt x="147" y="188"/>
                </a:lnTo>
                <a:lnTo>
                  <a:pt x="158" y="171"/>
                </a:lnTo>
                <a:lnTo>
                  <a:pt x="163" y="165"/>
                </a:lnTo>
                <a:lnTo>
                  <a:pt x="164" y="162"/>
                </a:lnTo>
                <a:lnTo>
                  <a:pt x="164" y="157"/>
                </a:lnTo>
                <a:lnTo>
                  <a:pt x="162" y="149"/>
                </a:lnTo>
                <a:lnTo>
                  <a:pt x="160" y="145"/>
                </a:lnTo>
                <a:lnTo>
                  <a:pt x="155" y="135"/>
                </a:lnTo>
                <a:lnTo>
                  <a:pt x="157" y="129"/>
                </a:lnTo>
                <a:lnTo>
                  <a:pt x="160" y="128"/>
                </a:lnTo>
                <a:lnTo>
                  <a:pt x="165" y="125"/>
                </a:lnTo>
                <a:lnTo>
                  <a:pt x="169" y="120"/>
                </a:lnTo>
                <a:lnTo>
                  <a:pt x="169" y="119"/>
                </a:lnTo>
                <a:lnTo>
                  <a:pt x="175" y="97"/>
                </a:lnTo>
                <a:lnTo>
                  <a:pt x="187" y="86"/>
                </a:lnTo>
                <a:lnTo>
                  <a:pt x="192" y="80"/>
                </a:lnTo>
                <a:lnTo>
                  <a:pt x="200" y="84"/>
                </a:lnTo>
                <a:lnTo>
                  <a:pt x="211" y="91"/>
                </a:lnTo>
                <a:lnTo>
                  <a:pt x="216" y="81"/>
                </a:lnTo>
                <a:lnTo>
                  <a:pt x="217" y="77"/>
                </a:lnTo>
                <a:lnTo>
                  <a:pt x="219" y="71"/>
                </a:lnTo>
                <a:lnTo>
                  <a:pt x="218" y="62"/>
                </a:lnTo>
                <a:lnTo>
                  <a:pt x="218" y="49"/>
                </a:lnTo>
                <a:lnTo>
                  <a:pt x="218" y="44"/>
                </a:lnTo>
                <a:lnTo>
                  <a:pt x="223" y="41"/>
                </a:lnTo>
                <a:lnTo>
                  <a:pt x="225" y="41"/>
                </a:lnTo>
                <a:lnTo>
                  <a:pt x="237" y="46"/>
                </a:lnTo>
                <a:lnTo>
                  <a:pt x="240" y="46"/>
                </a:lnTo>
                <a:lnTo>
                  <a:pt x="246" y="47"/>
                </a:lnTo>
                <a:lnTo>
                  <a:pt x="253" y="49"/>
                </a:lnTo>
                <a:lnTo>
                  <a:pt x="266" y="55"/>
                </a:lnTo>
                <a:lnTo>
                  <a:pt x="272" y="58"/>
                </a:lnTo>
                <a:lnTo>
                  <a:pt x="275" y="58"/>
                </a:lnTo>
                <a:lnTo>
                  <a:pt x="277" y="55"/>
                </a:lnTo>
                <a:lnTo>
                  <a:pt x="283" y="48"/>
                </a:lnTo>
                <a:lnTo>
                  <a:pt x="275" y="43"/>
                </a:lnTo>
                <a:lnTo>
                  <a:pt x="280" y="37"/>
                </a:lnTo>
                <a:lnTo>
                  <a:pt x="283" y="31"/>
                </a:lnTo>
                <a:lnTo>
                  <a:pt x="286" y="24"/>
                </a:lnTo>
                <a:lnTo>
                  <a:pt x="286" y="16"/>
                </a:lnTo>
                <a:lnTo>
                  <a:pt x="286" y="12"/>
                </a:lnTo>
                <a:lnTo>
                  <a:pt x="284" y="9"/>
                </a:lnTo>
                <a:lnTo>
                  <a:pt x="279" y="1"/>
                </a:lnTo>
                <a:lnTo>
                  <a:pt x="291" y="0"/>
                </a:lnTo>
                <a:lnTo>
                  <a:pt x="295" y="0"/>
                </a:lnTo>
                <a:lnTo>
                  <a:pt x="304" y="5"/>
                </a:lnTo>
                <a:lnTo>
                  <a:pt x="304" y="6"/>
                </a:lnTo>
                <a:lnTo>
                  <a:pt x="304" y="9"/>
                </a:lnTo>
                <a:lnTo>
                  <a:pt x="304" y="11"/>
                </a:lnTo>
                <a:lnTo>
                  <a:pt x="313" y="18"/>
                </a:lnTo>
                <a:lnTo>
                  <a:pt x="315" y="22"/>
                </a:lnTo>
                <a:lnTo>
                  <a:pt x="320" y="27"/>
                </a:lnTo>
                <a:lnTo>
                  <a:pt x="321" y="30"/>
                </a:lnTo>
                <a:lnTo>
                  <a:pt x="326" y="33"/>
                </a:lnTo>
                <a:lnTo>
                  <a:pt x="329" y="37"/>
                </a:lnTo>
                <a:lnTo>
                  <a:pt x="333" y="40"/>
                </a:lnTo>
                <a:lnTo>
                  <a:pt x="338" y="44"/>
                </a:lnTo>
                <a:lnTo>
                  <a:pt x="344" y="48"/>
                </a:lnTo>
                <a:lnTo>
                  <a:pt x="349" y="49"/>
                </a:lnTo>
                <a:lnTo>
                  <a:pt x="362" y="55"/>
                </a:lnTo>
                <a:lnTo>
                  <a:pt x="365" y="57"/>
                </a:lnTo>
                <a:lnTo>
                  <a:pt x="368" y="62"/>
                </a:lnTo>
                <a:lnTo>
                  <a:pt x="372" y="67"/>
                </a:lnTo>
                <a:lnTo>
                  <a:pt x="375" y="77"/>
                </a:lnTo>
                <a:lnTo>
                  <a:pt x="379" y="77"/>
                </a:lnTo>
                <a:lnTo>
                  <a:pt x="380" y="81"/>
                </a:lnTo>
                <a:lnTo>
                  <a:pt x="384" y="87"/>
                </a:lnTo>
                <a:lnTo>
                  <a:pt x="389" y="92"/>
                </a:lnTo>
                <a:lnTo>
                  <a:pt x="389" y="94"/>
                </a:lnTo>
                <a:lnTo>
                  <a:pt x="385" y="99"/>
                </a:lnTo>
                <a:lnTo>
                  <a:pt x="384" y="105"/>
                </a:lnTo>
                <a:lnTo>
                  <a:pt x="385" y="113"/>
                </a:lnTo>
                <a:lnTo>
                  <a:pt x="386" y="120"/>
                </a:lnTo>
                <a:lnTo>
                  <a:pt x="386" y="122"/>
                </a:lnTo>
                <a:lnTo>
                  <a:pt x="385" y="124"/>
                </a:lnTo>
                <a:lnTo>
                  <a:pt x="384" y="128"/>
                </a:lnTo>
                <a:lnTo>
                  <a:pt x="383" y="131"/>
                </a:lnTo>
                <a:lnTo>
                  <a:pt x="383" y="133"/>
                </a:lnTo>
                <a:lnTo>
                  <a:pt x="384" y="133"/>
                </a:lnTo>
                <a:lnTo>
                  <a:pt x="386" y="133"/>
                </a:lnTo>
                <a:lnTo>
                  <a:pt x="390" y="134"/>
                </a:lnTo>
                <a:lnTo>
                  <a:pt x="392" y="136"/>
                </a:lnTo>
                <a:lnTo>
                  <a:pt x="393" y="143"/>
                </a:lnTo>
                <a:lnTo>
                  <a:pt x="393" y="145"/>
                </a:lnTo>
                <a:lnTo>
                  <a:pt x="390" y="148"/>
                </a:lnTo>
                <a:lnTo>
                  <a:pt x="389" y="151"/>
                </a:lnTo>
                <a:lnTo>
                  <a:pt x="389" y="155"/>
                </a:lnTo>
                <a:lnTo>
                  <a:pt x="389" y="159"/>
                </a:lnTo>
                <a:lnTo>
                  <a:pt x="390" y="164"/>
                </a:lnTo>
                <a:lnTo>
                  <a:pt x="393" y="169"/>
                </a:lnTo>
                <a:lnTo>
                  <a:pt x="396" y="175"/>
                </a:lnTo>
                <a:lnTo>
                  <a:pt x="399" y="179"/>
                </a:lnTo>
                <a:lnTo>
                  <a:pt x="400" y="182"/>
                </a:lnTo>
                <a:lnTo>
                  <a:pt x="400" y="185"/>
                </a:lnTo>
                <a:lnTo>
                  <a:pt x="398" y="187"/>
                </a:lnTo>
                <a:lnTo>
                  <a:pt x="397" y="193"/>
                </a:lnTo>
                <a:lnTo>
                  <a:pt x="397" y="199"/>
                </a:lnTo>
                <a:lnTo>
                  <a:pt x="396" y="203"/>
                </a:lnTo>
                <a:lnTo>
                  <a:pt x="393" y="209"/>
                </a:lnTo>
                <a:lnTo>
                  <a:pt x="391" y="211"/>
                </a:lnTo>
                <a:lnTo>
                  <a:pt x="390" y="213"/>
                </a:lnTo>
                <a:lnTo>
                  <a:pt x="390" y="218"/>
                </a:lnTo>
                <a:lnTo>
                  <a:pt x="391" y="224"/>
                </a:lnTo>
                <a:lnTo>
                  <a:pt x="391" y="228"/>
                </a:lnTo>
                <a:lnTo>
                  <a:pt x="392" y="231"/>
                </a:lnTo>
                <a:lnTo>
                  <a:pt x="393" y="233"/>
                </a:lnTo>
                <a:lnTo>
                  <a:pt x="398" y="236"/>
                </a:lnTo>
                <a:lnTo>
                  <a:pt x="400" y="243"/>
                </a:lnTo>
                <a:lnTo>
                  <a:pt x="402" y="249"/>
                </a:lnTo>
                <a:lnTo>
                  <a:pt x="405" y="263"/>
                </a:lnTo>
                <a:close/>
                <a:moveTo>
                  <a:pt x="232" y="694"/>
                </a:moveTo>
                <a:lnTo>
                  <a:pt x="232" y="694"/>
                </a:lnTo>
                <a:lnTo>
                  <a:pt x="231" y="696"/>
                </a:lnTo>
                <a:lnTo>
                  <a:pt x="230" y="693"/>
                </a:lnTo>
                <a:lnTo>
                  <a:pt x="231" y="693"/>
                </a:lnTo>
                <a:lnTo>
                  <a:pt x="231" y="690"/>
                </a:lnTo>
                <a:lnTo>
                  <a:pt x="233" y="689"/>
                </a:lnTo>
                <a:lnTo>
                  <a:pt x="235" y="690"/>
                </a:lnTo>
                <a:lnTo>
                  <a:pt x="235" y="690"/>
                </a:lnTo>
                <a:lnTo>
                  <a:pt x="233" y="692"/>
                </a:lnTo>
                <a:lnTo>
                  <a:pt x="232" y="694"/>
                </a:lnTo>
                <a:close/>
                <a:moveTo>
                  <a:pt x="226" y="720"/>
                </a:moveTo>
                <a:lnTo>
                  <a:pt x="226" y="720"/>
                </a:lnTo>
                <a:lnTo>
                  <a:pt x="225" y="721"/>
                </a:lnTo>
                <a:lnTo>
                  <a:pt x="224" y="721"/>
                </a:lnTo>
                <a:lnTo>
                  <a:pt x="225" y="718"/>
                </a:lnTo>
                <a:lnTo>
                  <a:pt x="226" y="717"/>
                </a:lnTo>
                <a:lnTo>
                  <a:pt x="228" y="716"/>
                </a:lnTo>
                <a:lnTo>
                  <a:pt x="229" y="716"/>
                </a:lnTo>
                <a:lnTo>
                  <a:pt x="226" y="720"/>
                </a:lnTo>
                <a:close/>
                <a:moveTo>
                  <a:pt x="249" y="786"/>
                </a:moveTo>
                <a:lnTo>
                  <a:pt x="249" y="786"/>
                </a:lnTo>
                <a:lnTo>
                  <a:pt x="249" y="790"/>
                </a:lnTo>
                <a:lnTo>
                  <a:pt x="247" y="790"/>
                </a:lnTo>
                <a:lnTo>
                  <a:pt x="246" y="787"/>
                </a:lnTo>
                <a:lnTo>
                  <a:pt x="249" y="783"/>
                </a:lnTo>
                <a:lnTo>
                  <a:pt x="253" y="783"/>
                </a:lnTo>
                <a:lnTo>
                  <a:pt x="255" y="784"/>
                </a:lnTo>
                <a:lnTo>
                  <a:pt x="249" y="786"/>
                </a:lnTo>
                <a:close/>
                <a:moveTo>
                  <a:pt x="247" y="791"/>
                </a:moveTo>
                <a:lnTo>
                  <a:pt x="247" y="791"/>
                </a:lnTo>
                <a:lnTo>
                  <a:pt x="244" y="793"/>
                </a:lnTo>
                <a:lnTo>
                  <a:pt x="243" y="797"/>
                </a:lnTo>
                <a:lnTo>
                  <a:pt x="241" y="798"/>
                </a:lnTo>
                <a:lnTo>
                  <a:pt x="239" y="799"/>
                </a:lnTo>
                <a:lnTo>
                  <a:pt x="238" y="812"/>
                </a:lnTo>
                <a:lnTo>
                  <a:pt x="242" y="817"/>
                </a:lnTo>
                <a:lnTo>
                  <a:pt x="240" y="818"/>
                </a:lnTo>
                <a:lnTo>
                  <a:pt x="238" y="819"/>
                </a:lnTo>
                <a:lnTo>
                  <a:pt x="237" y="821"/>
                </a:lnTo>
                <a:lnTo>
                  <a:pt x="235" y="826"/>
                </a:lnTo>
                <a:lnTo>
                  <a:pt x="230" y="828"/>
                </a:lnTo>
                <a:lnTo>
                  <a:pt x="228" y="830"/>
                </a:lnTo>
                <a:lnTo>
                  <a:pt x="225" y="835"/>
                </a:lnTo>
                <a:lnTo>
                  <a:pt x="224" y="841"/>
                </a:lnTo>
                <a:lnTo>
                  <a:pt x="221" y="844"/>
                </a:lnTo>
                <a:lnTo>
                  <a:pt x="218" y="844"/>
                </a:lnTo>
                <a:lnTo>
                  <a:pt x="220" y="839"/>
                </a:lnTo>
                <a:lnTo>
                  <a:pt x="222" y="835"/>
                </a:lnTo>
                <a:lnTo>
                  <a:pt x="220" y="832"/>
                </a:lnTo>
                <a:lnTo>
                  <a:pt x="219" y="828"/>
                </a:lnTo>
                <a:lnTo>
                  <a:pt x="217" y="824"/>
                </a:lnTo>
                <a:lnTo>
                  <a:pt x="218" y="820"/>
                </a:lnTo>
                <a:lnTo>
                  <a:pt x="217" y="814"/>
                </a:lnTo>
                <a:lnTo>
                  <a:pt x="218" y="808"/>
                </a:lnTo>
                <a:lnTo>
                  <a:pt x="220" y="805"/>
                </a:lnTo>
                <a:lnTo>
                  <a:pt x="222" y="802"/>
                </a:lnTo>
                <a:lnTo>
                  <a:pt x="226" y="796"/>
                </a:lnTo>
                <a:lnTo>
                  <a:pt x="230" y="792"/>
                </a:lnTo>
                <a:lnTo>
                  <a:pt x="236" y="790"/>
                </a:lnTo>
                <a:lnTo>
                  <a:pt x="239" y="792"/>
                </a:lnTo>
                <a:lnTo>
                  <a:pt x="240" y="788"/>
                </a:lnTo>
                <a:lnTo>
                  <a:pt x="242" y="787"/>
                </a:lnTo>
                <a:lnTo>
                  <a:pt x="243" y="788"/>
                </a:lnTo>
                <a:lnTo>
                  <a:pt x="247" y="791"/>
                </a:lnTo>
                <a:close/>
                <a:moveTo>
                  <a:pt x="168" y="880"/>
                </a:moveTo>
                <a:lnTo>
                  <a:pt x="168" y="880"/>
                </a:lnTo>
                <a:lnTo>
                  <a:pt x="166" y="883"/>
                </a:lnTo>
                <a:lnTo>
                  <a:pt x="165" y="883"/>
                </a:lnTo>
                <a:lnTo>
                  <a:pt x="164" y="879"/>
                </a:lnTo>
                <a:lnTo>
                  <a:pt x="163" y="869"/>
                </a:lnTo>
                <a:lnTo>
                  <a:pt x="164" y="864"/>
                </a:lnTo>
                <a:lnTo>
                  <a:pt x="171" y="847"/>
                </a:lnTo>
                <a:lnTo>
                  <a:pt x="174" y="845"/>
                </a:lnTo>
                <a:lnTo>
                  <a:pt x="178" y="835"/>
                </a:lnTo>
                <a:lnTo>
                  <a:pt x="179" y="830"/>
                </a:lnTo>
                <a:lnTo>
                  <a:pt x="181" y="825"/>
                </a:lnTo>
                <a:lnTo>
                  <a:pt x="182" y="821"/>
                </a:lnTo>
                <a:lnTo>
                  <a:pt x="183" y="820"/>
                </a:lnTo>
                <a:lnTo>
                  <a:pt x="185" y="821"/>
                </a:lnTo>
                <a:lnTo>
                  <a:pt x="186" y="821"/>
                </a:lnTo>
                <a:lnTo>
                  <a:pt x="184" y="824"/>
                </a:lnTo>
                <a:lnTo>
                  <a:pt x="184" y="827"/>
                </a:lnTo>
                <a:lnTo>
                  <a:pt x="184" y="828"/>
                </a:lnTo>
                <a:lnTo>
                  <a:pt x="179" y="841"/>
                </a:lnTo>
                <a:lnTo>
                  <a:pt x="177" y="849"/>
                </a:lnTo>
                <a:lnTo>
                  <a:pt x="175" y="85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3" name="Slovenia">
            <a:extLst>
              <a:ext uri="{FF2B5EF4-FFF2-40B4-BE49-F238E27FC236}">
                <a16:creationId xmlns:a16="http://schemas.microsoft.com/office/drawing/2014/main" id="{84B341AA-3595-4E88-91EB-0A8E138A5ACB}"/>
              </a:ext>
            </a:extLst>
          </p:cNvPr>
          <p:cNvSpPr>
            <a:spLocks/>
          </p:cNvSpPr>
          <p:nvPr/>
        </p:nvSpPr>
        <p:spPr bwMode="auto">
          <a:xfrm>
            <a:off x="6198167" y="2657099"/>
            <a:ext cx="95976" cy="54925"/>
          </a:xfrm>
          <a:custGeom>
            <a:avLst/>
            <a:gdLst>
              <a:gd name="T0" fmla="*/ 95 w 98"/>
              <a:gd name="T1" fmla="*/ 15 h 64"/>
              <a:gd name="T2" fmla="*/ 90 w 98"/>
              <a:gd name="T3" fmla="*/ 16 h 64"/>
              <a:gd name="T4" fmla="*/ 89 w 98"/>
              <a:gd name="T5" fmla="*/ 22 h 64"/>
              <a:gd name="T6" fmla="*/ 82 w 98"/>
              <a:gd name="T7" fmla="*/ 25 h 64"/>
              <a:gd name="T8" fmla="*/ 75 w 98"/>
              <a:gd name="T9" fmla="*/ 28 h 64"/>
              <a:gd name="T10" fmla="*/ 70 w 98"/>
              <a:gd name="T11" fmla="*/ 31 h 64"/>
              <a:gd name="T12" fmla="*/ 72 w 98"/>
              <a:gd name="T13" fmla="*/ 37 h 64"/>
              <a:gd name="T14" fmla="*/ 71 w 98"/>
              <a:gd name="T15" fmla="*/ 45 h 64"/>
              <a:gd name="T16" fmla="*/ 59 w 98"/>
              <a:gd name="T17" fmla="*/ 51 h 64"/>
              <a:gd name="T18" fmla="*/ 62 w 98"/>
              <a:gd name="T19" fmla="*/ 55 h 64"/>
              <a:gd name="T20" fmla="*/ 60 w 98"/>
              <a:gd name="T21" fmla="*/ 59 h 64"/>
              <a:gd name="T22" fmla="*/ 58 w 98"/>
              <a:gd name="T23" fmla="*/ 64 h 64"/>
              <a:gd name="T24" fmla="*/ 48 w 98"/>
              <a:gd name="T25" fmla="*/ 61 h 64"/>
              <a:gd name="T26" fmla="*/ 43 w 98"/>
              <a:gd name="T27" fmla="*/ 61 h 64"/>
              <a:gd name="T28" fmla="*/ 38 w 98"/>
              <a:gd name="T29" fmla="*/ 54 h 64"/>
              <a:gd name="T30" fmla="*/ 35 w 98"/>
              <a:gd name="T31" fmla="*/ 57 h 64"/>
              <a:gd name="T32" fmla="*/ 29 w 98"/>
              <a:gd name="T33" fmla="*/ 62 h 64"/>
              <a:gd name="T34" fmla="*/ 19 w 98"/>
              <a:gd name="T35" fmla="*/ 61 h 64"/>
              <a:gd name="T36" fmla="*/ 18 w 98"/>
              <a:gd name="T37" fmla="*/ 63 h 64"/>
              <a:gd name="T38" fmla="*/ 7 w 98"/>
              <a:gd name="T39" fmla="*/ 60 h 64"/>
              <a:gd name="T40" fmla="*/ 13 w 98"/>
              <a:gd name="T41" fmla="*/ 58 h 64"/>
              <a:gd name="T42" fmla="*/ 14 w 98"/>
              <a:gd name="T43" fmla="*/ 53 h 64"/>
              <a:gd name="T44" fmla="*/ 7 w 98"/>
              <a:gd name="T45" fmla="*/ 47 h 64"/>
              <a:gd name="T46" fmla="*/ 7 w 98"/>
              <a:gd name="T47" fmla="*/ 40 h 64"/>
              <a:gd name="T48" fmla="*/ 4 w 98"/>
              <a:gd name="T49" fmla="*/ 38 h 64"/>
              <a:gd name="T50" fmla="*/ 8 w 98"/>
              <a:gd name="T51" fmla="*/ 33 h 64"/>
              <a:gd name="T52" fmla="*/ 6 w 98"/>
              <a:gd name="T53" fmla="*/ 30 h 64"/>
              <a:gd name="T54" fmla="*/ 2 w 98"/>
              <a:gd name="T55" fmla="*/ 29 h 64"/>
              <a:gd name="T56" fmla="*/ 1 w 98"/>
              <a:gd name="T57" fmla="*/ 25 h 64"/>
              <a:gd name="T58" fmla="*/ 8 w 98"/>
              <a:gd name="T59" fmla="*/ 19 h 64"/>
              <a:gd name="T60" fmla="*/ 12 w 98"/>
              <a:gd name="T61" fmla="*/ 16 h 64"/>
              <a:gd name="T62" fmla="*/ 20 w 98"/>
              <a:gd name="T63" fmla="*/ 17 h 64"/>
              <a:gd name="T64" fmla="*/ 33 w 98"/>
              <a:gd name="T65" fmla="*/ 20 h 64"/>
              <a:gd name="T66" fmla="*/ 37 w 98"/>
              <a:gd name="T67" fmla="*/ 21 h 64"/>
              <a:gd name="T68" fmla="*/ 41 w 98"/>
              <a:gd name="T69" fmla="*/ 18 h 64"/>
              <a:gd name="T70" fmla="*/ 46 w 98"/>
              <a:gd name="T71" fmla="*/ 13 h 64"/>
              <a:gd name="T72" fmla="*/ 51 w 98"/>
              <a:gd name="T73" fmla="*/ 11 h 64"/>
              <a:gd name="T74" fmla="*/ 68 w 98"/>
              <a:gd name="T75" fmla="*/ 9 h 64"/>
              <a:gd name="T76" fmla="*/ 75 w 98"/>
              <a:gd name="T77" fmla="*/ 7 h 64"/>
              <a:gd name="T78" fmla="*/ 81 w 98"/>
              <a:gd name="T79" fmla="*/ 7 h 64"/>
              <a:gd name="T80" fmla="*/ 85 w 98"/>
              <a:gd name="T81" fmla="*/ 0 h 64"/>
              <a:gd name="T82" fmla="*/ 92 w 98"/>
              <a:gd name="T83" fmla="*/ 4 h 64"/>
              <a:gd name="T84" fmla="*/ 94 w 98"/>
              <a:gd name="T85" fmla="*/ 8 h 64"/>
              <a:gd name="T86" fmla="*/ 98 w 98"/>
              <a:gd name="T87"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64">
                <a:moveTo>
                  <a:pt x="98" y="16"/>
                </a:moveTo>
                <a:lnTo>
                  <a:pt x="98" y="16"/>
                </a:lnTo>
                <a:lnTo>
                  <a:pt x="95" y="15"/>
                </a:lnTo>
                <a:lnTo>
                  <a:pt x="92" y="15"/>
                </a:lnTo>
                <a:lnTo>
                  <a:pt x="91" y="15"/>
                </a:lnTo>
                <a:lnTo>
                  <a:pt x="90" y="16"/>
                </a:lnTo>
                <a:lnTo>
                  <a:pt x="89" y="17"/>
                </a:lnTo>
                <a:lnTo>
                  <a:pt x="90" y="21"/>
                </a:lnTo>
                <a:lnTo>
                  <a:pt x="89" y="22"/>
                </a:lnTo>
                <a:lnTo>
                  <a:pt x="85" y="22"/>
                </a:lnTo>
                <a:lnTo>
                  <a:pt x="84" y="22"/>
                </a:lnTo>
                <a:lnTo>
                  <a:pt x="82" y="25"/>
                </a:lnTo>
                <a:lnTo>
                  <a:pt x="80" y="26"/>
                </a:lnTo>
                <a:lnTo>
                  <a:pt x="77" y="27"/>
                </a:lnTo>
                <a:lnTo>
                  <a:pt x="75" y="28"/>
                </a:lnTo>
                <a:lnTo>
                  <a:pt x="73" y="29"/>
                </a:lnTo>
                <a:lnTo>
                  <a:pt x="71" y="30"/>
                </a:lnTo>
                <a:lnTo>
                  <a:pt x="70" y="31"/>
                </a:lnTo>
                <a:lnTo>
                  <a:pt x="69" y="33"/>
                </a:lnTo>
                <a:lnTo>
                  <a:pt x="69" y="34"/>
                </a:lnTo>
                <a:lnTo>
                  <a:pt x="72" y="37"/>
                </a:lnTo>
                <a:lnTo>
                  <a:pt x="72" y="40"/>
                </a:lnTo>
                <a:lnTo>
                  <a:pt x="72" y="43"/>
                </a:lnTo>
                <a:lnTo>
                  <a:pt x="71" y="45"/>
                </a:lnTo>
                <a:lnTo>
                  <a:pt x="70" y="46"/>
                </a:lnTo>
                <a:lnTo>
                  <a:pt x="65" y="48"/>
                </a:lnTo>
                <a:lnTo>
                  <a:pt x="59" y="51"/>
                </a:lnTo>
                <a:lnTo>
                  <a:pt x="59" y="51"/>
                </a:lnTo>
                <a:lnTo>
                  <a:pt x="62" y="54"/>
                </a:lnTo>
                <a:lnTo>
                  <a:pt x="62" y="55"/>
                </a:lnTo>
                <a:lnTo>
                  <a:pt x="60" y="56"/>
                </a:lnTo>
                <a:lnTo>
                  <a:pt x="60" y="58"/>
                </a:lnTo>
                <a:lnTo>
                  <a:pt x="60" y="59"/>
                </a:lnTo>
                <a:lnTo>
                  <a:pt x="61" y="61"/>
                </a:lnTo>
                <a:lnTo>
                  <a:pt x="61" y="63"/>
                </a:lnTo>
                <a:lnTo>
                  <a:pt x="58" y="64"/>
                </a:lnTo>
                <a:lnTo>
                  <a:pt x="54" y="63"/>
                </a:lnTo>
                <a:lnTo>
                  <a:pt x="49" y="61"/>
                </a:lnTo>
                <a:lnTo>
                  <a:pt x="48" y="61"/>
                </a:lnTo>
                <a:lnTo>
                  <a:pt x="46" y="63"/>
                </a:lnTo>
                <a:lnTo>
                  <a:pt x="44" y="62"/>
                </a:lnTo>
                <a:lnTo>
                  <a:pt x="43" y="61"/>
                </a:lnTo>
                <a:lnTo>
                  <a:pt x="40" y="58"/>
                </a:lnTo>
                <a:lnTo>
                  <a:pt x="39" y="56"/>
                </a:lnTo>
                <a:lnTo>
                  <a:pt x="38" y="54"/>
                </a:lnTo>
                <a:lnTo>
                  <a:pt x="37" y="54"/>
                </a:lnTo>
                <a:lnTo>
                  <a:pt x="36" y="55"/>
                </a:lnTo>
                <a:lnTo>
                  <a:pt x="35" y="57"/>
                </a:lnTo>
                <a:lnTo>
                  <a:pt x="33" y="61"/>
                </a:lnTo>
                <a:lnTo>
                  <a:pt x="31" y="62"/>
                </a:lnTo>
                <a:lnTo>
                  <a:pt x="29" y="62"/>
                </a:lnTo>
                <a:lnTo>
                  <a:pt x="25" y="62"/>
                </a:lnTo>
                <a:lnTo>
                  <a:pt x="22" y="62"/>
                </a:lnTo>
                <a:lnTo>
                  <a:pt x="19" y="61"/>
                </a:lnTo>
                <a:lnTo>
                  <a:pt x="19" y="61"/>
                </a:lnTo>
                <a:lnTo>
                  <a:pt x="19" y="62"/>
                </a:lnTo>
                <a:lnTo>
                  <a:pt x="18" y="63"/>
                </a:lnTo>
                <a:lnTo>
                  <a:pt x="16" y="64"/>
                </a:lnTo>
                <a:lnTo>
                  <a:pt x="8" y="62"/>
                </a:lnTo>
                <a:lnTo>
                  <a:pt x="7" y="60"/>
                </a:lnTo>
                <a:lnTo>
                  <a:pt x="8" y="60"/>
                </a:lnTo>
                <a:lnTo>
                  <a:pt x="11" y="57"/>
                </a:lnTo>
                <a:lnTo>
                  <a:pt x="13" y="58"/>
                </a:lnTo>
                <a:lnTo>
                  <a:pt x="15" y="57"/>
                </a:lnTo>
                <a:lnTo>
                  <a:pt x="16" y="56"/>
                </a:lnTo>
                <a:lnTo>
                  <a:pt x="14" y="53"/>
                </a:lnTo>
                <a:lnTo>
                  <a:pt x="11" y="50"/>
                </a:lnTo>
                <a:lnTo>
                  <a:pt x="9" y="48"/>
                </a:lnTo>
                <a:lnTo>
                  <a:pt x="7" y="47"/>
                </a:lnTo>
                <a:lnTo>
                  <a:pt x="6" y="46"/>
                </a:lnTo>
                <a:lnTo>
                  <a:pt x="8" y="41"/>
                </a:lnTo>
                <a:lnTo>
                  <a:pt x="7" y="40"/>
                </a:lnTo>
                <a:lnTo>
                  <a:pt x="4" y="40"/>
                </a:lnTo>
                <a:lnTo>
                  <a:pt x="4" y="39"/>
                </a:lnTo>
                <a:lnTo>
                  <a:pt x="4" y="38"/>
                </a:lnTo>
                <a:lnTo>
                  <a:pt x="4" y="37"/>
                </a:lnTo>
                <a:lnTo>
                  <a:pt x="6" y="35"/>
                </a:lnTo>
                <a:lnTo>
                  <a:pt x="8" y="33"/>
                </a:lnTo>
                <a:lnTo>
                  <a:pt x="8" y="32"/>
                </a:lnTo>
                <a:lnTo>
                  <a:pt x="8" y="31"/>
                </a:lnTo>
                <a:lnTo>
                  <a:pt x="6" y="30"/>
                </a:lnTo>
                <a:lnTo>
                  <a:pt x="4" y="29"/>
                </a:lnTo>
                <a:lnTo>
                  <a:pt x="3" y="29"/>
                </a:lnTo>
                <a:lnTo>
                  <a:pt x="2" y="29"/>
                </a:lnTo>
                <a:lnTo>
                  <a:pt x="1" y="29"/>
                </a:lnTo>
                <a:lnTo>
                  <a:pt x="0" y="27"/>
                </a:lnTo>
                <a:lnTo>
                  <a:pt x="1" y="25"/>
                </a:lnTo>
                <a:lnTo>
                  <a:pt x="3" y="22"/>
                </a:lnTo>
                <a:lnTo>
                  <a:pt x="6" y="20"/>
                </a:lnTo>
                <a:lnTo>
                  <a:pt x="8" y="19"/>
                </a:lnTo>
                <a:lnTo>
                  <a:pt x="10" y="18"/>
                </a:lnTo>
                <a:lnTo>
                  <a:pt x="10" y="16"/>
                </a:lnTo>
                <a:lnTo>
                  <a:pt x="12" y="16"/>
                </a:lnTo>
                <a:lnTo>
                  <a:pt x="14" y="16"/>
                </a:lnTo>
                <a:lnTo>
                  <a:pt x="17" y="16"/>
                </a:lnTo>
                <a:lnTo>
                  <a:pt x="20" y="17"/>
                </a:lnTo>
                <a:lnTo>
                  <a:pt x="23" y="18"/>
                </a:lnTo>
                <a:lnTo>
                  <a:pt x="28" y="19"/>
                </a:lnTo>
                <a:lnTo>
                  <a:pt x="33" y="20"/>
                </a:lnTo>
                <a:lnTo>
                  <a:pt x="34" y="20"/>
                </a:lnTo>
                <a:lnTo>
                  <a:pt x="35" y="20"/>
                </a:lnTo>
                <a:lnTo>
                  <a:pt x="37" y="21"/>
                </a:lnTo>
                <a:lnTo>
                  <a:pt x="38" y="20"/>
                </a:lnTo>
                <a:lnTo>
                  <a:pt x="38" y="19"/>
                </a:lnTo>
                <a:lnTo>
                  <a:pt x="41" y="18"/>
                </a:lnTo>
                <a:lnTo>
                  <a:pt x="43" y="16"/>
                </a:lnTo>
                <a:lnTo>
                  <a:pt x="45" y="14"/>
                </a:lnTo>
                <a:lnTo>
                  <a:pt x="46" y="13"/>
                </a:lnTo>
                <a:lnTo>
                  <a:pt x="48" y="12"/>
                </a:lnTo>
                <a:lnTo>
                  <a:pt x="49" y="11"/>
                </a:lnTo>
                <a:lnTo>
                  <a:pt x="51" y="11"/>
                </a:lnTo>
                <a:lnTo>
                  <a:pt x="58" y="10"/>
                </a:lnTo>
                <a:lnTo>
                  <a:pt x="65" y="11"/>
                </a:lnTo>
                <a:lnTo>
                  <a:pt x="68" y="9"/>
                </a:lnTo>
                <a:lnTo>
                  <a:pt x="71" y="7"/>
                </a:lnTo>
                <a:lnTo>
                  <a:pt x="75" y="7"/>
                </a:lnTo>
                <a:lnTo>
                  <a:pt x="75" y="7"/>
                </a:lnTo>
                <a:lnTo>
                  <a:pt x="81" y="8"/>
                </a:lnTo>
                <a:lnTo>
                  <a:pt x="81" y="7"/>
                </a:lnTo>
                <a:lnTo>
                  <a:pt x="81" y="7"/>
                </a:lnTo>
                <a:lnTo>
                  <a:pt x="81" y="3"/>
                </a:lnTo>
                <a:lnTo>
                  <a:pt x="83" y="1"/>
                </a:lnTo>
                <a:lnTo>
                  <a:pt x="85" y="0"/>
                </a:lnTo>
                <a:lnTo>
                  <a:pt x="91" y="0"/>
                </a:lnTo>
                <a:lnTo>
                  <a:pt x="92" y="2"/>
                </a:lnTo>
                <a:lnTo>
                  <a:pt x="92" y="4"/>
                </a:lnTo>
                <a:lnTo>
                  <a:pt x="93" y="6"/>
                </a:lnTo>
                <a:lnTo>
                  <a:pt x="94" y="7"/>
                </a:lnTo>
                <a:lnTo>
                  <a:pt x="94" y="8"/>
                </a:lnTo>
                <a:lnTo>
                  <a:pt x="94" y="10"/>
                </a:lnTo>
                <a:lnTo>
                  <a:pt x="95" y="12"/>
                </a:lnTo>
                <a:lnTo>
                  <a:pt x="98" y="1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4" name="Slovakia">
            <a:extLst>
              <a:ext uri="{FF2B5EF4-FFF2-40B4-BE49-F238E27FC236}">
                <a16:creationId xmlns:a16="http://schemas.microsoft.com/office/drawing/2014/main" id="{935594D5-6830-4D4B-AEE1-5EB139A1722B}"/>
              </a:ext>
            </a:extLst>
          </p:cNvPr>
          <p:cNvSpPr>
            <a:spLocks/>
          </p:cNvSpPr>
          <p:nvPr/>
        </p:nvSpPr>
        <p:spPr bwMode="auto">
          <a:xfrm>
            <a:off x="6305303" y="2549211"/>
            <a:ext cx="169632" cy="74542"/>
          </a:xfrm>
          <a:custGeom>
            <a:avLst/>
            <a:gdLst>
              <a:gd name="T0" fmla="*/ 177 w 177"/>
              <a:gd name="T1" fmla="*/ 27 h 87"/>
              <a:gd name="T2" fmla="*/ 172 w 177"/>
              <a:gd name="T3" fmla="*/ 35 h 87"/>
              <a:gd name="T4" fmla="*/ 165 w 177"/>
              <a:gd name="T5" fmla="*/ 49 h 87"/>
              <a:gd name="T6" fmla="*/ 153 w 177"/>
              <a:gd name="T7" fmla="*/ 60 h 87"/>
              <a:gd name="T8" fmla="*/ 149 w 177"/>
              <a:gd name="T9" fmla="*/ 57 h 87"/>
              <a:gd name="T10" fmla="*/ 147 w 177"/>
              <a:gd name="T11" fmla="*/ 53 h 87"/>
              <a:gd name="T12" fmla="*/ 141 w 177"/>
              <a:gd name="T13" fmla="*/ 50 h 87"/>
              <a:gd name="T14" fmla="*/ 128 w 177"/>
              <a:gd name="T15" fmla="*/ 51 h 87"/>
              <a:gd name="T16" fmla="*/ 113 w 177"/>
              <a:gd name="T17" fmla="*/ 51 h 87"/>
              <a:gd name="T18" fmla="*/ 102 w 177"/>
              <a:gd name="T19" fmla="*/ 65 h 87"/>
              <a:gd name="T20" fmla="*/ 92 w 177"/>
              <a:gd name="T21" fmla="*/ 68 h 87"/>
              <a:gd name="T22" fmla="*/ 84 w 177"/>
              <a:gd name="T23" fmla="*/ 66 h 87"/>
              <a:gd name="T24" fmla="*/ 75 w 177"/>
              <a:gd name="T25" fmla="*/ 72 h 87"/>
              <a:gd name="T26" fmla="*/ 59 w 177"/>
              <a:gd name="T27" fmla="*/ 79 h 87"/>
              <a:gd name="T28" fmla="*/ 59 w 177"/>
              <a:gd name="T29" fmla="*/ 85 h 87"/>
              <a:gd name="T30" fmla="*/ 40 w 177"/>
              <a:gd name="T31" fmla="*/ 87 h 87"/>
              <a:gd name="T32" fmla="*/ 24 w 177"/>
              <a:gd name="T33" fmla="*/ 85 h 87"/>
              <a:gd name="T34" fmla="*/ 14 w 177"/>
              <a:gd name="T35" fmla="*/ 76 h 87"/>
              <a:gd name="T36" fmla="*/ 9 w 177"/>
              <a:gd name="T37" fmla="*/ 75 h 87"/>
              <a:gd name="T38" fmla="*/ 3 w 177"/>
              <a:gd name="T39" fmla="*/ 66 h 87"/>
              <a:gd name="T40" fmla="*/ 1 w 177"/>
              <a:gd name="T41" fmla="*/ 52 h 87"/>
              <a:gd name="T42" fmla="*/ 3 w 177"/>
              <a:gd name="T43" fmla="*/ 48 h 87"/>
              <a:gd name="T44" fmla="*/ 8 w 177"/>
              <a:gd name="T45" fmla="*/ 36 h 87"/>
              <a:gd name="T46" fmla="*/ 19 w 177"/>
              <a:gd name="T47" fmla="*/ 37 h 87"/>
              <a:gd name="T48" fmla="*/ 30 w 177"/>
              <a:gd name="T49" fmla="*/ 32 h 87"/>
              <a:gd name="T50" fmla="*/ 34 w 177"/>
              <a:gd name="T51" fmla="*/ 28 h 87"/>
              <a:gd name="T52" fmla="*/ 39 w 177"/>
              <a:gd name="T53" fmla="*/ 23 h 87"/>
              <a:gd name="T54" fmla="*/ 40 w 177"/>
              <a:gd name="T55" fmla="*/ 17 h 87"/>
              <a:gd name="T56" fmla="*/ 48 w 177"/>
              <a:gd name="T57" fmla="*/ 10 h 87"/>
              <a:gd name="T58" fmla="*/ 54 w 177"/>
              <a:gd name="T59" fmla="*/ 5 h 87"/>
              <a:gd name="T60" fmla="*/ 61 w 177"/>
              <a:gd name="T61" fmla="*/ 5 h 87"/>
              <a:gd name="T62" fmla="*/ 65 w 177"/>
              <a:gd name="T63" fmla="*/ 7 h 87"/>
              <a:gd name="T64" fmla="*/ 74 w 177"/>
              <a:gd name="T65" fmla="*/ 4 h 87"/>
              <a:gd name="T66" fmla="*/ 80 w 177"/>
              <a:gd name="T67" fmla="*/ 0 h 87"/>
              <a:gd name="T68" fmla="*/ 85 w 177"/>
              <a:gd name="T69" fmla="*/ 7 h 87"/>
              <a:gd name="T70" fmla="*/ 87 w 177"/>
              <a:gd name="T71" fmla="*/ 10 h 87"/>
              <a:gd name="T72" fmla="*/ 91 w 177"/>
              <a:gd name="T73" fmla="*/ 14 h 87"/>
              <a:gd name="T74" fmla="*/ 90 w 177"/>
              <a:gd name="T75" fmla="*/ 19 h 87"/>
              <a:gd name="T76" fmla="*/ 95 w 177"/>
              <a:gd name="T77" fmla="*/ 18 h 87"/>
              <a:gd name="T78" fmla="*/ 103 w 177"/>
              <a:gd name="T79" fmla="*/ 14 h 87"/>
              <a:gd name="T80" fmla="*/ 109 w 177"/>
              <a:gd name="T81" fmla="*/ 10 h 87"/>
              <a:gd name="T82" fmla="*/ 113 w 177"/>
              <a:gd name="T83" fmla="*/ 10 h 87"/>
              <a:gd name="T84" fmla="*/ 121 w 177"/>
              <a:gd name="T85" fmla="*/ 11 h 87"/>
              <a:gd name="T86" fmla="*/ 127 w 177"/>
              <a:gd name="T87" fmla="*/ 14 h 87"/>
              <a:gd name="T88" fmla="*/ 133 w 177"/>
              <a:gd name="T89" fmla="*/ 9 h 87"/>
              <a:gd name="T90" fmla="*/ 149 w 177"/>
              <a:gd name="T91" fmla="*/ 9 h 87"/>
              <a:gd name="T92" fmla="*/ 159 w 177"/>
              <a:gd name="T93" fmla="*/ 15 h 87"/>
              <a:gd name="T94" fmla="*/ 166 w 177"/>
              <a:gd name="T95" fmla="*/ 2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 h="87">
                <a:moveTo>
                  <a:pt x="177" y="25"/>
                </a:moveTo>
                <a:lnTo>
                  <a:pt x="177" y="25"/>
                </a:lnTo>
                <a:lnTo>
                  <a:pt x="177" y="27"/>
                </a:lnTo>
                <a:lnTo>
                  <a:pt x="175" y="30"/>
                </a:lnTo>
                <a:lnTo>
                  <a:pt x="174" y="32"/>
                </a:lnTo>
                <a:lnTo>
                  <a:pt x="172" y="35"/>
                </a:lnTo>
                <a:lnTo>
                  <a:pt x="170" y="41"/>
                </a:lnTo>
                <a:lnTo>
                  <a:pt x="169" y="44"/>
                </a:lnTo>
                <a:lnTo>
                  <a:pt x="165" y="49"/>
                </a:lnTo>
                <a:lnTo>
                  <a:pt x="164" y="57"/>
                </a:lnTo>
                <a:lnTo>
                  <a:pt x="164" y="57"/>
                </a:lnTo>
                <a:lnTo>
                  <a:pt x="153" y="60"/>
                </a:lnTo>
                <a:lnTo>
                  <a:pt x="151" y="60"/>
                </a:lnTo>
                <a:lnTo>
                  <a:pt x="150" y="58"/>
                </a:lnTo>
                <a:lnTo>
                  <a:pt x="149" y="57"/>
                </a:lnTo>
                <a:lnTo>
                  <a:pt x="149" y="56"/>
                </a:lnTo>
                <a:lnTo>
                  <a:pt x="148" y="54"/>
                </a:lnTo>
                <a:lnTo>
                  <a:pt x="147" y="53"/>
                </a:lnTo>
                <a:lnTo>
                  <a:pt x="145" y="51"/>
                </a:lnTo>
                <a:lnTo>
                  <a:pt x="143" y="50"/>
                </a:lnTo>
                <a:lnTo>
                  <a:pt x="141" y="50"/>
                </a:lnTo>
                <a:lnTo>
                  <a:pt x="135" y="52"/>
                </a:lnTo>
                <a:lnTo>
                  <a:pt x="131" y="52"/>
                </a:lnTo>
                <a:lnTo>
                  <a:pt x="128" y="51"/>
                </a:lnTo>
                <a:lnTo>
                  <a:pt x="125" y="50"/>
                </a:lnTo>
                <a:lnTo>
                  <a:pt x="118" y="50"/>
                </a:lnTo>
                <a:lnTo>
                  <a:pt x="113" y="51"/>
                </a:lnTo>
                <a:lnTo>
                  <a:pt x="113" y="53"/>
                </a:lnTo>
                <a:lnTo>
                  <a:pt x="108" y="62"/>
                </a:lnTo>
                <a:lnTo>
                  <a:pt x="102" y="65"/>
                </a:lnTo>
                <a:lnTo>
                  <a:pt x="96" y="69"/>
                </a:lnTo>
                <a:lnTo>
                  <a:pt x="95" y="70"/>
                </a:lnTo>
                <a:lnTo>
                  <a:pt x="92" y="68"/>
                </a:lnTo>
                <a:lnTo>
                  <a:pt x="89" y="66"/>
                </a:lnTo>
                <a:lnTo>
                  <a:pt x="86" y="65"/>
                </a:lnTo>
                <a:lnTo>
                  <a:pt x="84" y="66"/>
                </a:lnTo>
                <a:lnTo>
                  <a:pt x="82" y="68"/>
                </a:lnTo>
                <a:lnTo>
                  <a:pt x="81" y="71"/>
                </a:lnTo>
                <a:lnTo>
                  <a:pt x="75" y="72"/>
                </a:lnTo>
                <a:lnTo>
                  <a:pt x="64" y="73"/>
                </a:lnTo>
                <a:lnTo>
                  <a:pt x="60" y="76"/>
                </a:lnTo>
                <a:lnTo>
                  <a:pt x="59" y="79"/>
                </a:lnTo>
                <a:lnTo>
                  <a:pt x="59" y="81"/>
                </a:lnTo>
                <a:lnTo>
                  <a:pt x="60" y="83"/>
                </a:lnTo>
                <a:lnTo>
                  <a:pt x="59" y="85"/>
                </a:lnTo>
                <a:lnTo>
                  <a:pt x="58" y="86"/>
                </a:lnTo>
                <a:lnTo>
                  <a:pt x="50" y="86"/>
                </a:lnTo>
                <a:lnTo>
                  <a:pt x="40" y="87"/>
                </a:lnTo>
                <a:lnTo>
                  <a:pt x="34" y="86"/>
                </a:lnTo>
                <a:lnTo>
                  <a:pt x="28" y="86"/>
                </a:lnTo>
                <a:lnTo>
                  <a:pt x="24" y="85"/>
                </a:lnTo>
                <a:lnTo>
                  <a:pt x="19" y="81"/>
                </a:lnTo>
                <a:lnTo>
                  <a:pt x="14" y="76"/>
                </a:lnTo>
                <a:lnTo>
                  <a:pt x="14" y="76"/>
                </a:lnTo>
                <a:lnTo>
                  <a:pt x="13" y="76"/>
                </a:lnTo>
                <a:lnTo>
                  <a:pt x="10" y="75"/>
                </a:lnTo>
                <a:lnTo>
                  <a:pt x="9" y="75"/>
                </a:lnTo>
                <a:lnTo>
                  <a:pt x="7" y="74"/>
                </a:lnTo>
                <a:lnTo>
                  <a:pt x="6" y="72"/>
                </a:lnTo>
                <a:lnTo>
                  <a:pt x="3" y="66"/>
                </a:lnTo>
                <a:lnTo>
                  <a:pt x="0" y="58"/>
                </a:lnTo>
                <a:lnTo>
                  <a:pt x="0" y="55"/>
                </a:lnTo>
                <a:lnTo>
                  <a:pt x="1" y="52"/>
                </a:lnTo>
                <a:lnTo>
                  <a:pt x="2" y="50"/>
                </a:lnTo>
                <a:lnTo>
                  <a:pt x="3" y="48"/>
                </a:lnTo>
                <a:lnTo>
                  <a:pt x="3" y="48"/>
                </a:lnTo>
                <a:lnTo>
                  <a:pt x="4" y="44"/>
                </a:lnTo>
                <a:lnTo>
                  <a:pt x="6" y="39"/>
                </a:lnTo>
                <a:lnTo>
                  <a:pt x="8" y="36"/>
                </a:lnTo>
                <a:lnTo>
                  <a:pt x="10" y="35"/>
                </a:lnTo>
                <a:lnTo>
                  <a:pt x="13" y="36"/>
                </a:lnTo>
                <a:lnTo>
                  <a:pt x="19" y="37"/>
                </a:lnTo>
                <a:lnTo>
                  <a:pt x="24" y="36"/>
                </a:lnTo>
                <a:lnTo>
                  <a:pt x="28" y="34"/>
                </a:lnTo>
                <a:lnTo>
                  <a:pt x="30" y="32"/>
                </a:lnTo>
                <a:lnTo>
                  <a:pt x="32" y="30"/>
                </a:lnTo>
                <a:lnTo>
                  <a:pt x="33" y="29"/>
                </a:lnTo>
                <a:lnTo>
                  <a:pt x="34" y="28"/>
                </a:lnTo>
                <a:lnTo>
                  <a:pt x="37" y="27"/>
                </a:lnTo>
                <a:lnTo>
                  <a:pt x="38" y="26"/>
                </a:lnTo>
                <a:lnTo>
                  <a:pt x="39" y="23"/>
                </a:lnTo>
                <a:lnTo>
                  <a:pt x="39" y="20"/>
                </a:lnTo>
                <a:lnTo>
                  <a:pt x="40" y="18"/>
                </a:lnTo>
                <a:lnTo>
                  <a:pt x="40" y="17"/>
                </a:lnTo>
                <a:lnTo>
                  <a:pt x="47" y="13"/>
                </a:lnTo>
                <a:lnTo>
                  <a:pt x="47" y="11"/>
                </a:lnTo>
                <a:lnTo>
                  <a:pt x="48" y="10"/>
                </a:lnTo>
                <a:lnTo>
                  <a:pt x="50" y="9"/>
                </a:lnTo>
                <a:lnTo>
                  <a:pt x="52" y="7"/>
                </a:lnTo>
                <a:lnTo>
                  <a:pt x="54" y="5"/>
                </a:lnTo>
                <a:lnTo>
                  <a:pt x="57" y="6"/>
                </a:lnTo>
                <a:lnTo>
                  <a:pt x="59" y="5"/>
                </a:lnTo>
                <a:lnTo>
                  <a:pt x="61" y="5"/>
                </a:lnTo>
                <a:lnTo>
                  <a:pt x="61" y="4"/>
                </a:lnTo>
                <a:lnTo>
                  <a:pt x="65" y="5"/>
                </a:lnTo>
                <a:lnTo>
                  <a:pt x="65" y="7"/>
                </a:lnTo>
                <a:lnTo>
                  <a:pt x="66" y="10"/>
                </a:lnTo>
                <a:lnTo>
                  <a:pt x="71" y="10"/>
                </a:lnTo>
                <a:lnTo>
                  <a:pt x="74" y="4"/>
                </a:lnTo>
                <a:lnTo>
                  <a:pt x="76" y="4"/>
                </a:lnTo>
                <a:lnTo>
                  <a:pt x="79" y="2"/>
                </a:lnTo>
                <a:lnTo>
                  <a:pt x="80" y="0"/>
                </a:lnTo>
                <a:lnTo>
                  <a:pt x="82" y="1"/>
                </a:lnTo>
                <a:lnTo>
                  <a:pt x="83" y="5"/>
                </a:lnTo>
                <a:lnTo>
                  <a:pt x="85" y="7"/>
                </a:lnTo>
                <a:lnTo>
                  <a:pt x="86" y="9"/>
                </a:lnTo>
                <a:lnTo>
                  <a:pt x="86" y="9"/>
                </a:lnTo>
                <a:lnTo>
                  <a:pt x="87" y="10"/>
                </a:lnTo>
                <a:lnTo>
                  <a:pt x="89" y="10"/>
                </a:lnTo>
                <a:lnTo>
                  <a:pt x="91" y="11"/>
                </a:lnTo>
                <a:lnTo>
                  <a:pt x="91" y="14"/>
                </a:lnTo>
                <a:lnTo>
                  <a:pt x="91" y="16"/>
                </a:lnTo>
                <a:lnTo>
                  <a:pt x="91" y="18"/>
                </a:lnTo>
                <a:lnTo>
                  <a:pt x="90" y="19"/>
                </a:lnTo>
                <a:lnTo>
                  <a:pt x="92" y="20"/>
                </a:lnTo>
                <a:lnTo>
                  <a:pt x="94" y="19"/>
                </a:lnTo>
                <a:lnTo>
                  <a:pt x="95" y="18"/>
                </a:lnTo>
                <a:lnTo>
                  <a:pt x="100" y="20"/>
                </a:lnTo>
                <a:lnTo>
                  <a:pt x="101" y="16"/>
                </a:lnTo>
                <a:lnTo>
                  <a:pt x="103" y="14"/>
                </a:lnTo>
                <a:lnTo>
                  <a:pt x="105" y="13"/>
                </a:lnTo>
                <a:lnTo>
                  <a:pt x="107" y="11"/>
                </a:lnTo>
                <a:lnTo>
                  <a:pt x="109" y="10"/>
                </a:lnTo>
                <a:lnTo>
                  <a:pt x="110" y="11"/>
                </a:lnTo>
                <a:lnTo>
                  <a:pt x="111" y="10"/>
                </a:lnTo>
                <a:lnTo>
                  <a:pt x="113" y="10"/>
                </a:lnTo>
                <a:lnTo>
                  <a:pt x="114" y="11"/>
                </a:lnTo>
                <a:lnTo>
                  <a:pt x="117" y="10"/>
                </a:lnTo>
                <a:lnTo>
                  <a:pt x="121" y="11"/>
                </a:lnTo>
                <a:lnTo>
                  <a:pt x="123" y="13"/>
                </a:lnTo>
                <a:lnTo>
                  <a:pt x="125" y="14"/>
                </a:lnTo>
                <a:lnTo>
                  <a:pt x="127" y="14"/>
                </a:lnTo>
                <a:lnTo>
                  <a:pt x="129" y="13"/>
                </a:lnTo>
                <a:lnTo>
                  <a:pt x="131" y="9"/>
                </a:lnTo>
                <a:lnTo>
                  <a:pt x="133" y="9"/>
                </a:lnTo>
                <a:lnTo>
                  <a:pt x="136" y="8"/>
                </a:lnTo>
                <a:lnTo>
                  <a:pt x="140" y="8"/>
                </a:lnTo>
                <a:lnTo>
                  <a:pt x="149" y="9"/>
                </a:lnTo>
                <a:lnTo>
                  <a:pt x="151" y="11"/>
                </a:lnTo>
                <a:lnTo>
                  <a:pt x="157" y="12"/>
                </a:lnTo>
                <a:lnTo>
                  <a:pt x="159" y="15"/>
                </a:lnTo>
                <a:lnTo>
                  <a:pt x="160" y="17"/>
                </a:lnTo>
                <a:lnTo>
                  <a:pt x="161" y="19"/>
                </a:lnTo>
                <a:lnTo>
                  <a:pt x="166" y="21"/>
                </a:lnTo>
                <a:lnTo>
                  <a:pt x="175" y="25"/>
                </a:lnTo>
                <a:lnTo>
                  <a:pt x="177" y="25"/>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5" name="Ukraine">
            <a:extLst>
              <a:ext uri="{FF2B5EF4-FFF2-40B4-BE49-F238E27FC236}">
                <a16:creationId xmlns:a16="http://schemas.microsoft.com/office/drawing/2014/main" id="{DF9A0710-1B23-4343-A1C0-3BDD5FA0CEB7}"/>
              </a:ext>
            </a:extLst>
          </p:cNvPr>
          <p:cNvSpPr>
            <a:spLocks noEditPoints="1"/>
          </p:cNvSpPr>
          <p:nvPr/>
        </p:nvSpPr>
        <p:spPr bwMode="auto">
          <a:xfrm>
            <a:off x="6461543" y="2433477"/>
            <a:ext cx="542375" cy="317780"/>
          </a:xfrm>
          <a:custGeom>
            <a:avLst/>
            <a:gdLst>
              <a:gd name="T0" fmla="*/ 454 w 561"/>
              <a:gd name="T1" fmla="*/ 268 h 374"/>
              <a:gd name="T2" fmla="*/ 403 w 561"/>
              <a:gd name="T3" fmla="*/ 298 h 374"/>
              <a:gd name="T4" fmla="*/ 397 w 561"/>
              <a:gd name="T5" fmla="*/ 303 h 374"/>
              <a:gd name="T6" fmla="*/ 438 w 561"/>
              <a:gd name="T7" fmla="*/ 327 h 374"/>
              <a:gd name="T8" fmla="*/ 427 w 561"/>
              <a:gd name="T9" fmla="*/ 345 h 374"/>
              <a:gd name="T10" fmla="*/ 379 w 561"/>
              <a:gd name="T11" fmla="*/ 367 h 374"/>
              <a:gd name="T12" fmla="*/ 356 w 561"/>
              <a:gd name="T13" fmla="*/ 343 h 374"/>
              <a:gd name="T14" fmla="*/ 348 w 561"/>
              <a:gd name="T15" fmla="*/ 313 h 374"/>
              <a:gd name="T16" fmla="*/ 323 w 561"/>
              <a:gd name="T17" fmla="*/ 299 h 374"/>
              <a:gd name="T18" fmla="*/ 303 w 561"/>
              <a:gd name="T19" fmla="*/ 282 h 374"/>
              <a:gd name="T20" fmla="*/ 319 w 561"/>
              <a:gd name="T21" fmla="*/ 278 h 374"/>
              <a:gd name="T22" fmla="*/ 304 w 561"/>
              <a:gd name="T23" fmla="*/ 258 h 374"/>
              <a:gd name="T24" fmla="*/ 281 w 561"/>
              <a:gd name="T25" fmla="*/ 275 h 374"/>
              <a:gd name="T26" fmla="*/ 242 w 561"/>
              <a:gd name="T27" fmla="*/ 314 h 374"/>
              <a:gd name="T28" fmla="*/ 227 w 561"/>
              <a:gd name="T29" fmla="*/ 329 h 374"/>
              <a:gd name="T30" fmla="*/ 197 w 561"/>
              <a:gd name="T31" fmla="*/ 334 h 374"/>
              <a:gd name="T32" fmla="*/ 201 w 561"/>
              <a:gd name="T33" fmla="*/ 315 h 374"/>
              <a:gd name="T34" fmla="*/ 213 w 561"/>
              <a:gd name="T35" fmla="*/ 282 h 374"/>
              <a:gd name="T36" fmla="*/ 228 w 561"/>
              <a:gd name="T37" fmla="*/ 282 h 374"/>
              <a:gd name="T38" fmla="*/ 249 w 561"/>
              <a:gd name="T39" fmla="*/ 285 h 374"/>
              <a:gd name="T40" fmla="*/ 232 w 561"/>
              <a:gd name="T41" fmla="*/ 256 h 374"/>
              <a:gd name="T42" fmla="*/ 219 w 561"/>
              <a:gd name="T43" fmla="*/ 237 h 374"/>
              <a:gd name="T44" fmla="*/ 214 w 561"/>
              <a:gd name="T45" fmla="*/ 215 h 374"/>
              <a:gd name="T46" fmla="*/ 193 w 561"/>
              <a:gd name="T47" fmla="*/ 204 h 374"/>
              <a:gd name="T48" fmla="*/ 170 w 561"/>
              <a:gd name="T49" fmla="*/ 190 h 374"/>
              <a:gd name="T50" fmla="*/ 140 w 561"/>
              <a:gd name="T51" fmla="*/ 200 h 374"/>
              <a:gd name="T52" fmla="*/ 92 w 561"/>
              <a:gd name="T53" fmla="*/ 224 h 374"/>
              <a:gd name="T54" fmla="*/ 60 w 561"/>
              <a:gd name="T55" fmla="*/ 214 h 374"/>
              <a:gd name="T56" fmla="*/ 25 w 561"/>
              <a:gd name="T57" fmla="*/ 213 h 374"/>
              <a:gd name="T58" fmla="*/ 14 w 561"/>
              <a:gd name="T59" fmla="*/ 205 h 374"/>
              <a:gd name="T60" fmla="*/ 0 w 561"/>
              <a:gd name="T61" fmla="*/ 193 h 374"/>
              <a:gd name="T62" fmla="*/ 21 w 561"/>
              <a:gd name="T63" fmla="*/ 164 h 374"/>
              <a:gd name="T64" fmla="*/ 16 w 561"/>
              <a:gd name="T65" fmla="*/ 139 h 374"/>
              <a:gd name="T66" fmla="*/ 59 w 561"/>
              <a:gd name="T67" fmla="*/ 95 h 374"/>
              <a:gd name="T68" fmla="*/ 61 w 561"/>
              <a:gd name="T69" fmla="*/ 74 h 374"/>
              <a:gd name="T70" fmla="*/ 46 w 561"/>
              <a:gd name="T71" fmla="*/ 38 h 374"/>
              <a:gd name="T72" fmla="*/ 74 w 561"/>
              <a:gd name="T73" fmla="*/ 24 h 374"/>
              <a:gd name="T74" fmla="*/ 133 w 561"/>
              <a:gd name="T75" fmla="*/ 26 h 374"/>
              <a:gd name="T76" fmla="*/ 171 w 561"/>
              <a:gd name="T77" fmla="*/ 38 h 374"/>
              <a:gd name="T78" fmla="*/ 189 w 561"/>
              <a:gd name="T79" fmla="*/ 38 h 374"/>
              <a:gd name="T80" fmla="*/ 214 w 561"/>
              <a:gd name="T81" fmla="*/ 40 h 374"/>
              <a:gd name="T82" fmla="*/ 236 w 561"/>
              <a:gd name="T83" fmla="*/ 46 h 374"/>
              <a:gd name="T84" fmla="*/ 265 w 561"/>
              <a:gd name="T85" fmla="*/ 48 h 374"/>
              <a:gd name="T86" fmla="*/ 282 w 561"/>
              <a:gd name="T87" fmla="*/ 15 h 374"/>
              <a:gd name="T88" fmla="*/ 317 w 561"/>
              <a:gd name="T89" fmla="*/ 12 h 374"/>
              <a:gd name="T90" fmla="*/ 358 w 561"/>
              <a:gd name="T91" fmla="*/ 1 h 374"/>
              <a:gd name="T92" fmla="*/ 374 w 561"/>
              <a:gd name="T93" fmla="*/ 36 h 374"/>
              <a:gd name="T94" fmla="*/ 386 w 561"/>
              <a:gd name="T95" fmla="*/ 56 h 374"/>
              <a:gd name="T96" fmla="*/ 410 w 561"/>
              <a:gd name="T97" fmla="*/ 66 h 374"/>
              <a:gd name="T98" fmla="*/ 414 w 561"/>
              <a:gd name="T99" fmla="*/ 87 h 374"/>
              <a:gd name="T100" fmla="*/ 440 w 561"/>
              <a:gd name="T101" fmla="*/ 102 h 374"/>
              <a:gd name="T102" fmla="*/ 472 w 561"/>
              <a:gd name="T103" fmla="*/ 98 h 374"/>
              <a:gd name="T104" fmla="*/ 500 w 561"/>
              <a:gd name="T105" fmla="*/ 119 h 374"/>
              <a:gd name="T106" fmla="*/ 532 w 561"/>
              <a:gd name="T107" fmla="*/ 124 h 374"/>
              <a:gd name="T108" fmla="*/ 560 w 561"/>
              <a:gd name="T109" fmla="*/ 137 h 374"/>
              <a:gd name="T110" fmla="*/ 548 w 561"/>
              <a:gd name="T111" fmla="*/ 164 h 374"/>
              <a:gd name="T112" fmla="*/ 547 w 561"/>
              <a:gd name="T113" fmla="*/ 181 h 374"/>
              <a:gd name="T114" fmla="*/ 556 w 561"/>
              <a:gd name="T115" fmla="*/ 199 h 374"/>
              <a:gd name="T116" fmla="*/ 523 w 561"/>
              <a:gd name="T117" fmla="*/ 218 h 374"/>
              <a:gd name="T118" fmla="*/ 501 w 561"/>
              <a:gd name="T119" fmla="*/ 243 h 374"/>
              <a:gd name="T120" fmla="*/ 308 w 561"/>
              <a:gd name="T121" fmla="*/ 2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1" h="374">
                <a:moveTo>
                  <a:pt x="502" y="254"/>
                </a:moveTo>
                <a:lnTo>
                  <a:pt x="502" y="254"/>
                </a:lnTo>
                <a:lnTo>
                  <a:pt x="501" y="254"/>
                </a:lnTo>
                <a:lnTo>
                  <a:pt x="490" y="253"/>
                </a:lnTo>
                <a:lnTo>
                  <a:pt x="481" y="254"/>
                </a:lnTo>
                <a:lnTo>
                  <a:pt x="474" y="262"/>
                </a:lnTo>
                <a:lnTo>
                  <a:pt x="471" y="262"/>
                </a:lnTo>
                <a:lnTo>
                  <a:pt x="465" y="263"/>
                </a:lnTo>
                <a:lnTo>
                  <a:pt x="462" y="266"/>
                </a:lnTo>
                <a:lnTo>
                  <a:pt x="457" y="271"/>
                </a:lnTo>
                <a:lnTo>
                  <a:pt x="454" y="268"/>
                </a:lnTo>
                <a:lnTo>
                  <a:pt x="450" y="268"/>
                </a:lnTo>
                <a:lnTo>
                  <a:pt x="446" y="270"/>
                </a:lnTo>
                <a:lnTo>
                  <a:pt x="441" y="273"/>
                </a:lnTo>
                <a:lnTo>
                  <a:pt x="439" y="274"/>
                </a:lnTo>
                <a:lnTo>
                  <a:pt x="434" y="273"/>
                </a:lnTo>
                <a:lnTo>
                  <a:pt x="427" y="275"/>
                </a:lnTo>
                <a:lnTo>
                  <a:pt x="414" y="286"/>
                </a:lnTo>
                <a:lnTo>
                  <a:pt x="410" y="294"/>
                </a:lnTo>
                <a:lnTo>
                  <a:pt x="408" y="295"/>
                </a:lnTo>
                <a:lnTo>
                  <a:pt x="406" y="297"/>
                </a:lnTo>
                <a:lnTo>
                  <a:pt x="403" y="298"/>
                </a:lnTo>
                <a:lnTo>
                  <a:pt x="402" y="298"/>
                </a:lnTo>
                <a:lnTo>
                  <a:pt x="408" y="292"/>
                </a:lnTo>
                <a:lnTo>
                  <a:pt x="410" y="290"/>
                </a:lnTo>
                <a:lnTo>
                  <a:pt x="411" y="289"/>
                </a:lnTo>
                <a:lnTo>
                  <a:pt x="411" y="286"/>
                </a:lnTo>
                <a:lnTo>
                  <a:pt x="409" y="283"/>
                </a:lnTo>
                <a:lnTo>
                  <a:pt x="404" y="291"/>
                </a:lnTo>
                <a:lnTo>
                  <a:pt x="401" y="292"/>
                </a:lnTo>
                <a:lnTo>
                  <a:pt x="397" y="294"/>
                </a:lnTo>
                <a:lnTo>
                  <a:pt x="397" y="300"/>
                </a:lnTo>
                <a:lnTo>
                  <a:pt x="397" y="303"/>
                </a:lnTo>
                <a:lnTo>
                  <a:pt x="399" y="308"/>
                </a:lnTo>
                <a:lnTo>
                  <a:pt x="402" y="316"/>
                </a:lnTo>
                <a:lnTo>
                  <a:pt x="410" y="328"/>
                </a:lnTo>
                <a:lnTo>
                  <a:pt x="413" y="332"/>
                </a:lnTo>
                <a:lnTo>
                  <a:pt x="416" y="333"/>
                </a:lnTo>
                <a:lnTo>
                  <a:pt x="419" y="333"/>
                </a:lnTo>
                <a:lnTo>
                  <a:pt x="425" y="330"/>
                </a:lnTo>
                <a:lnTo>
                  <a:pt x="427" y="329"/>
                </a:lnTo>
                <a:lnTo>
                  <a:pt x="433" y="331"/>
                </a:lnTo>
                <a:lnTo>
                  <a:pt x="435" y="328"/>
                </a:lnTo>
                <a:lnTo>
                  <a:pt x="438" y="327"/>
                </a:lnTo>
                <a:lnTo>
                  <a:pt x="442" y="327"/>
                </a:lnTo>
                <a:lnTo>
                  <a:pt x="446" y="328"/>
                </a:lnTo>
                <a:lnTo>
                  <a:pt x="451" y="330"/>
                </a:lnTo>
                <a:lnTo>
                  <a:pt x="449" y="334"/>
                </a:lnTo>
                <a:lnTo>
                  <a:pt x="447" y="337"/>
                </a:lnTo>
                <a:lnTo>
                  <a:pt x="446" y="340"/>
                </a:lnTo>
                <a:lnTo>
                  <a:pt x="445" y="344"/>
                </a:lnTo>
                <a:lnTo>
                  <a:pt x="440" y="346"/>
                </a:lnTo>
                <a:lnTo>
                  <a:pt x="434" y="346"/>
                </a:lnTo>
                <a:lnTo>
                  <a:pt x="429" y="347"/>
                </a:lnTo>
                <a:lnTo>
                  <a:pt x="427" y="345"/>
                </a:lnTo>
                <a:lnTo>
                  <a:pt x="425" y="344"/>
                </a:lnTo>
                <a:lnTo>
                  <a:pt x="423" y="343"/>
                </a:lnTo>
                <a:lnTo>
                  <a:pt x="419" y="342"/>
                </a:lnTo>
                <a:lnTo>
                  <a:pt x="416" y="343"/>
                </a:lnTo>
                <a:lnTo>
                  <a:pt x="413" y="348"/>
                </a:lnTo>
                <a:lnTo>
                  <a:pt x="406" y="352"/>
                </a:lnTo>
                <a:lnTo>
                  <a:pt x="404" y="356"/>
                </a:lnTo>
                <a:lnTo>
                  <a:pt x="398" y="355"/>
                </a:lnTo>
                <a:lnTo>
                  <a:pt x="393" y="356"/>
                </a:lnTo>
                <a:lnTo>
                  <a:pt x="385" y="359"/>
                </a:lnTo>
                <a:lnTo>
                  <a:pt x="379" y="367"/>
                </a:lnTo>
                <a:lnTo>
                  <a:pt x="373" y="372"/>
                </a:lnTo>
                <a:lnTo>
                  <a:pt x="368" y="374"/>
                </a:lnTo>
                <a:lnTo>
                  <a:pt x="363" y="373"/>
                </a:lnTo>
                <a:lnTo>
                  <a:pt x="360" y="372"/>
                </a:lnTo>
                <a:lnTo>
                  <a:pt x="353" y="367"/>
                </a:lnTo>
                <a:lnTo>
                  <a:pt x="354" y="365"/>
                </a:lnTo>
                <a:lnTo>
                  <a:pt x="354" y="364"/>
                </a:lnTo>
                <a:lnTo>
                  <a:pt x="356" y="361"/>
                </a:lnTo>
                <a:lnTo>
                  <a:pt x="358" y="351"/>
                </a:lnTo>
                <a:lnTo>
                  <a:pt x="358" y="348"/>
                </a:lnTo>
                <a:lnTo>
                  <a:pt x="356" y="343"/>
                </a:lnTo>
                <a:lnTo>
                  <a:pt x="351" y="339"/>
                </a:lnTo>
                <a:lnTo>
                  <a:pt x="347" y="340"/>
                </a:lnTo>
                <a:lnTo>
                  <a:pt x="345" y="339"/>
                </a:lnTo>
                <a:lnTo>
                  <a:pt x="337" y="332"/>
                </a:lnTo>
                <a:lnTo>
                  <a:pt x="332" y="331"/>
                </a:lnTo>
                <a:lnTo>
                  <a:pt x="327" y="333"/>
                </a:lnTo>
                <a:lnTo>
                  <a:pt x="325" y="332"/>
                </a:lnTo>
                <a:lnTo>
                  <a:pt x="324" y="329"/>
                </a:lnTo>
                <a:lnTo>
                  <a:pt x="334" y="321"/>
                </a:lnTo>
                <a:lnTo>
                  <a:pt x="344" y="314"/>
                </a:lnTo>
                <a:lnTo>
                  <a:pt x="348" y="313"/>
                </a:lnTo>
                <a:lnTo>
                  <a:pt x="354" y="310"/>
                </a:lnTo>
                <a:lnTo>
                  <a:pt x="360" y="305"/>
                </a:lnTo>
                <a:lnTo>
                  <a:pt x="359" y="301"/>
                </a:lnTo>
                <a:lnTo>
                  <a:pt x="358" y="299"/>
                </a:lnTo>
                <a:lnTo>
                  <a:pt x="355" y="299"/>
                </a:lnTo>
                <a:lnTo>
                  <a:pt x="353" y="300"/>
                </a:lnTo>
                <a:lnTo>
                  <a:pt x="347" y="297"/>
                </a:lnTo>
                <a:lnTo>
                  <a:pt x="345" y="295"/>
                </a:lnTo>
                <a:lnTo>
                  <a:pt x="337" y="297"/>
                </a:lnTo>
                <a:lnTo>
                  <a:pt x="333" y="297"/>
                </a:lnTo>
                <a:lnTo>
                  <a:pt x="323" y="299"/>
                </a:lnTo>
                <a:lnTo>
                  <a:pt x="318" y="297"/>
                </a:lnTo>
                <a:lnTo>
                  <a:pt x="309" y="291"/>
                </a:lnTo>
                <a:lnTo>
                  <a:pt x="306" y="290"/>
                </a:lnTo>
                <a:lnTo>
                  <a:pt x="303" y="290"/>
                </a:lnTo>
                <a:lnTo>
                  <a:pt x="301" y="288"/>
                </a:lnTo>
                <a:lnTo>
                  <a:pt x="303" y="287"/>
                </a:lnTo>
                <a:lnTo>
                  <a:pt x="305" y="287"/>
                </a:lnTo>
                <a:lnTo>
                  <a:pt x="308" y="287"/>
                </a:lnTo>
                <a:lnTo>
                  <a:pt x="308" y="286"/>
                </a:lnTo>
                <a:lnTo>
                  <a:pt x="308" y="284"/>
                </a:lnTo>
                <a:lnTo>
                  <a:pt x="303" y="282"/>
                </a:lnTo>
                <a:lnTo>
                  <a:pt x="299" y="282"/>
                </a:lnTo>
                <a:lnTo>
                  <a:pt x="296" y="280"/>
                </a:lnTo>
                <a:lnTo>
                  <a:pt x="294" y="278"/>
                </a:lnTo>
                <a:lnTo>
                  <a:pt x="299" y="278"/>
                </a:lnTo>
                <a:lnTo>
                  <a:pt x="304" y="279"/>
                </a:lnTo>
                <a:lnTo>
                  <a:pt x="312" y="280"/>
                </a:lnTo>
                <a:lnTo>
                  <a:pt x="319" y="282"/>
                </a:lnTo>
                <a:lnTo>
                  <a:pt x="321" y="280"/>
                </a:lnTo>
                <a:lnTo>
                  <a:pt x="325" y="276"/>
                </a:lnTo>
                <a:lnTo>
                  <a:pt x="326" y="275"/>
                </a:lnTo>
                <a:lnTo>
                  <a:pt x="319" y="278"/>
                </a:lnTo>
                <a:lnTo>
                  <a:pt x="312" y="276"/>
                </a:lnTo>
                <a:lnTo>
                  <a:pt x="309" y="274"/>
                </a:lnTo>
                <a:lnTo>
                  <a:pt x="307" y="271"/>
                </a:lnTo>
                <a:lnTo>
                  <a:pt x="306" y="268"/>
                </a:lnTo>
                <a:lnTo>
                  <a:pt x="307" y="264"/>
                </a:lnTo>
                <a:lnTo>
                  <a:pt x="306" y="259"/>
                </a:lnTo>
                <a:lnTo>
                  <a:pt x="304" y="253"/>
                </a:lnTo>
                <a:lnTo>
                  <a:pt x="303" y="251"/>
                </a:lnTo>
                <a:lnTo>
                  <a:pt x="300" y="248"/>
                </a:lnTo>
                <a:lnTo>
                  <a:pt x="303" y="254"/>
                </a:lnTo>
                <a:lnTo>
                  <a:pt x="304" y="258"/>
                </a:lnTo>
                <a:lnTo>
                  <a:pt x="305" y="261"/>
                </a:lnTo>
                <a:lnTo>
                  <a:pt x="305" y="270"/>
                </a:lnTo>
                <a:lnTo>
                  <a:pt x="304" y="274"/>
                </a:lnTo>
                <a:lnTo>
                  <a:pt x="301" y="274"/>
                </a:lnTo>
                <a:lnTo>
                  <a:pt x="297" y="274"/>
                </a:lnTo>
                <a:lnTo>
                  <a:pt x="293" y="273"/>
                </a:lnTo>
                <a:lnTo>
                  <a:pt x="294" y="268"/>
                </a:lnTo>
                <a:lnTo>
                  <a:pt x="292" y="270"/>
                </a:lnTo>
                <a:lnTo>
                  <a:pt x="289" y="275"/>
                </a:lnTo>
                <a:lnTo>
                  <a:pt x="287" y="275"/>
                </a:lnTo>
                <a:lnTo>
                  <a:pt x="281" y="275"/>
                </a:lnTo>
                <a:lnTo>
                  <a:pt x="270" y="278"/>
                </a:lnTo>
                <a:lnTo>
                  <a:pt x="270" y="282"/>
                </a:lnTo>
                <a:lnTo>
                  <a:pt x="268" y="286"/>
                </a:lnTo>
                <a:lnTo>
                  <a:pt x="267" y="289"/>
                </a:lnTo>
                <a:lnTo>
                  <a:pt x="266" y="291"/>
                </a:lnTo>
                <a:lnTo>
                  <a:pt x="262" y="298"/>
                </a:lnTo>
                <a:lnTo>
                  <a:pt x="261" y="299"/>
                </a:lnTo>
                <a:lnTo>
                  <a:pt x="252" y="309"/>
                </a:lnTo>
                <a:lnTo>
                  <a:pt x="251" y="310"/>
                </a:lnTo>
                <a:lnTo>
                  <a:pt x="246" y="312"/>
                </a:lnTo>
                <a:lnTo>
                  <a:pt x="242" y="314"/>
                </a:lnTo>
                <a:lnTo>
                  <a:pt x="240" y="315"/>
                </a:lnTo>
                <a:lnTo>
                  <a:pt x="236" y="314"/>
                </a:lnTo>
                <a:lnTo>
                  <a:pt x="234" y="315"/>
                </a:lnTo>
                <a:lnTo>
                  <a:pt x="233" y="317"/>
                </a:lnTo>
                <a:lnTo>
                  <a:pt x="233" y="321"/>
                </a:lnTo>
                <a:lnTo>
                  <a:pt x="235" y="323"/>
                </a:lnTo>
                <a:lnTo>
                  <a:pt x="237" y="332"/>
                </a:lnTo>
                <a:lnTo>
                  <a:pt x="236" y="336"/>
                </a:lnTo>
                <a:lnTo>
                  <a:pt x="235" y="333"/>
                </a:lnTo>
                <a:lnTo>
                  <a:pt x="232" y="331"/>
                </a:lnTo>
                <a:lnTo>
                  <a:pt x="227" y="329"/>
                </a:lnTo>
                <a:lnTo>
                  <a:pt x="221" y="329"/>
                </a:lnTo>
                <a:lnTo>
                  <a:pt x="215" y="333"/>
                </a:lnTo>
                <a:lnTo>
                  <a:pt x="211" y="334"/>
                </a:lnTo>
                <a:lnTo>
                  <a:pt x="209" y="334"/>
                </a:lnTo>
                <a:lnTo>
                  <a:pt x="208" y="334"/>
                </a:lnTo>
                <a:lnTo>
                  <a:pt x="207" y="335"/>
                </a:lnTo>
                <a:lnTo>
                  <a:pt x="207" y="336"/>
                </a:lnTo>
                <a:lnTo>
                  <a:pt x="208" y="336"/>
                </a:lnTo>
                <a:lnTo>
                  <a:pt x="208" y="337"/>
                </a:lnTo>
                <a:lnTo>
                  <a:pt x="207" y="337"/>
                </a:lnTo>
                <a:lnTo>
                  <a:pt x="197" y="334"/>
                </a:lnTo>
                <a:lnTo>
                  <a:pt x="193" y="332"/>
                </a:lnTo>
                <a:lnTo>
                  <a:pt x="190" y="327"/>
                </a:lnTo>
                <a:lnTo>
                  <a:pt x="191" y="326"/>
                </a:lnTo>
                <a:lnTo>
                  <a:pt x="193" y="325"/>
                </a:lnTo>
                <a:lnTo>
                  <a:pt x="198" y="325"/>
                </a:lnTo>
                <a:lnTo>
                  <a:pt x="199" y="324"/>
                </a:lnTo>
                <a:lnTo>
                  <a:pt x="199" y="323"/>
                </a:lnTo>
                <a:lnTo>
                  <a:pt x="199" y="322"/>
                </a:lnTo>
                <a:lnTo>
                  <a:pt x="199" y="320"/>
                </a:lnTo>
                <a:lnTo>
                  <a:pt x="199" y="318"/>
                </a:lnTo>
                <a:lnTo>
                  <a:pt x="201" y="315"/>
                </a:lnTo>
                <a:lnTo>
                  <a:pt x="204" y="312"/>
                </a:lnTo>
                <a:lnTo>
                  <a:pt x="206" y="310"/>
                </a:lnTo>
                <a:lnTo>
                  <a:pt x="206" y="306"/>
                </a:lnTo>
                <a:lnTo>
                  <a:pt x="210" y="304"/>
                </a:lnTo>
                <a:lnTo>
                  <a:pt x="213" y="301"/>
                </a:lnTo>
                <a:lnTo>
                  <a:pt x="214" y="297"/>
                </a:lnTo>
                <a:lnTo>
                  <a:pt x="215" y="295"/>
                </a:lnTo>
                <a:lnTo>
                  <a:pt x="213" y="290"/>
                </a:lnTo>
                <a:lnTo>
                  <a:pt x="212" y="287"/>
                </a:lnTo>
                <a:lnTo>
                  <a:pt x="212" y="284"/>
                </a:lnTo>
                <a:lnTo>
                  <a:pt x="213" y="282"/>
                </a:lnTo>
                <a:lnTo>
                  <a:pt x="216" y="281"/>
                </a:lnTo>
                <a:lnTo>
                  <a:pt x="219" y="279"/>
                </a:lnTo>
                <a:lnTo>
                  <a:pt x="220" y="279"/>
                </a:lnTo>
                <a:lnTo>
                  <a:pt x="221" y="280"/>
                </a:lnTo>
                <a:lnTo>
                  <a:pt x="221" y="286"/>
                </a:lnTo>
                <a:lnTo>
                  <a:pt x="221" y="286"/>
                </a:lnTo>
                <a:lnTo>
                  <a:pt x="222" y="285"/>
                </a:lnTo>
                <a:lnTo>
                  <a:pt x="224" y="282"/>
                </a:lnTo>
                <a:lnTo>
                  <a:pt x="225" y="283"/>
                </a:lnTo>
                <a:lnTo>
                  <a:pt x="227" y="283"/>
                </a:lnTo>
                <a:lnTo>
                  <a:pt x="228" y="282"/>
                </a:lnTo>
                <a:lnTo>
                  <a:pt x="229" y="283"/>
                </a:lnTo>
                <a:lnTo>
                  <a:pt x="230" y="283"/>
                </a:lnTo>
                <a:lnTo>
                  <a:pt x="232" y="285"/>
                </a:lnTo>
                <a:lnTo>
                  <a:pt x="234" y="285"/>
                </a:lnTo>
                <a:lnTo>
                  <a:pt x="235" y="284"/>
                </a:lnTo>
                <a:lnTo>
                  <a:pt x="236" y="283"/>
                </a:lnTo>
                <a:lnTo>
                  <a:pt x="238" y="283"/>
                </a:lnTo>
                <a:lnTo>
                  <a:pt x="240" y="287"/>
                </a:lnTo>
                <a:lnTo>
                  <a:pt x="242" y="287"/>
                </a:lnTo>
                <a:lnTo>
                  <a:pt x="248" y="286"/>
                </a:lnTo>
                <a:lnTo>
                  <a:pt x="249" y="285"/>
                </a:lnTo>
                <a:lnTo>
                  <a:pt x="250" y="284"/>
                </a:lnTo>
                <a:lnTo>
                  <a:pt x="243" y="279"/>
                </a:lnTo>
                <a:lnTo>
                  <a:pt x="244" y="275"/>
                </a:lnTo>
                <a:lnTo>
                  <a:pt x="244" y="270"/>
                </a:lnTo>
                <a:lnTo>
                  <a:pt x="243" y="268"/>
                </a:lnTo>
                <a:lnTo>
                  <a:pt x="242" y="266"/>
                </a:lnTo>
                <a:lnTo>
                  <a:pt x="237" y="263"/>
                </a:lnTo>
                <a:lnTo>
                  <a:pt x="233" y="261"/>
                </a:lnTo>
                <a:lnTo>
                  <a:pt x="232" y="259"/>
                </a:lnTo>
                <a:lnTo>
                  <a:pt x="232" y="258"/>
                </a:lnTo>
                <a:lnTo>
                  <a:pt x="232" y="256"/>
                </a:lnTo>
                <a:lnTo>
                  <a:pt x="230" y="254"/>
                </a:lnTo>
                <a:lnTo>
                  <a:pt x="230" y="252"/>
                </a:lnTo>
                <a:lnTo>
                  <a:pt x="231" y="249"/>
                </a:lnTo>
                <a:lnTo>
                  <a:pt x="231" y="246"/>
                </a:lnTo>
                <a:lnTo>
                  <a:pt x="231" y="245"/>
                </a:lnTo>
                <a:lnTo>
                  <a:pt x="230" y="244"/>
                </a:lnTo>
                <a:lnTo>
                  <a:pt x="229" y="244"/>
                </a:lnTo>
                <a:lnTo>
                  <a:pt x="226" y="243"/>
                </a:lnTo>
                <a:lnTo>
                  <a:pt x="225" y="241"/>
                </a:lnTo>
                <a:lnTo>
                  <a:pt x="221" y="237"/>
                </a:lnTo>
                <a:lnTo>
                  <a:pt x="219" y="237"/>
                </a:lnTo>
                <a:lnTo>
                  <a:pt x="219" y="235"/>
                </a:lnTo>
                <a:lnTo>
                  <a:pt x="218" y="233"/>
                </a:lnTo>
                <a:lnTo>
                  <a:pt x="219" y="231"/>
                </a:lnTo>
                <a:lnTo>
                  <a:pt x="220" y="228"/>
                </a:lnTo>
                <a:lnTo>
                  <a:pt x="221" y="224"/>
                </a:lnTo>
                <a:lnTo>
                  <a:pt x="221" y="222"/>
                </a:lnTo>
                <a:lnTo>
                  <a:pt x="220" y="217"/>
                </a:lnTo>
                <a:lnTo>
                  <a:pt x="218" y="213"/>
                </a:lnTo>
                <a:lnTo>
                  <a:pt x="217" y="213"/>
                </a:lnTo>
                <a:lnTo>
                  <a:pt x="216" y="214"/>
                </a:lnTo>
                <a:lnTo>
                  <a:pt x="214" y="215"/>
                </a:lnTo>
                <a:lnTo>
                  <a:pt x="212" y="214"/>
                </a:lnTo>
                <a:lnTo>
                  <a:pt x="210" y="212"/>
                </a:lnTo>
                <a:lnTo>
                  <a:pt x="207" y="206"/>
                </a:lnTo>
                <a:lnTo>
                  <a:pt x="202" y="205"/>
                </a:lnTo>
                <a:lnTo>
                  <a:pt x="200" y="205"/>
                </a:lnTo>
                <a:lnTo>
                  <a:pt x="198" y="208"/>
                </a:lnTo>
                <a:lnTo>
                  <a:pt x="197" y="207"/>
                </a:lnTo>
                <a:lnTo>
                  <a:pt x="196" y="205"/>
                </a:lnTo>
                <a:lnTo>
                  <a:pt x="195" y="204"/>
                </a:lnTo>
                <a:lnTo>
                  <a:pt x="194" y="205"/>
                </a:lnTo>
                <a:lnTo>
                  <a:pt x="193" y="204"/>
                </a:lnTo>
                <a:lnTo>
                  <a:pt x="194" y="202"/>
                </a:lnTo>
                <a:lnTo>
                  <a:pt x="192" y="201"/>
                </a:lnTo>
                <a:lnTo>
                  <a:pt x="188" y="201"/>
                </a:lnTo>
                <a:lnTo>
                  <a:pt x="186" y="200"/>
                </a:lnTo>
                <a:lnTo>
                  <a:pt x="186" y="198"/>
                </a:lnTo>
                <a:lnTo>
                  <a:pt x="184" y="197"/>
                </a:lnTo>
                <a:lnTo>
                  <a:pt x="182" y="196"/>
                </a:lnTo>
                <a:lnTo>
                  <a:pt x="180" y="195"/>
                </a:lnTo>
                <a:lnTo>
                  <a:pt x="178" y="192"/>
                </a:lnTo>
                <a:lnTo>
                  <a:pt x="174" y="191"/>
                </a:lnTo>
                <a:lnTo>
                  <a:pt x="170" y="190"/>
                </a:lnTo>
                <a:lnTo>
                  <a:pt x="170" y="190"/>
                </a:lnTo>
                <a:lnTo>
                  <a:pt x="169" y="189"/>
                </a:lnTo>
                <a:lnTo>
                  <a:pt x="166" y="191"/>
                </a:lnTo>
                <a:lnTo>
                  <a:pt x="165" y="192"/>
                </a:lnTo>
                <a:lnTo>
                  <a:pt x="163" y="192"/>
                </a:lnTo>
                <a:lnTo>
                  <a:pt x="159" y="194"/>
                </a:lnTo>
                <a:lnTo>
                  <a:pt x="152" y="195"/>
                </a:lnTo>
                <a:lnTo>
                  <a:pt x="149" y="194"/>
                </a:lnTo>
                <a:lnTo>
                  <a:pt x="147" y="194"/>
                </a:lnTo>
                <a:lnTo>
                  <a:pt x="141" y="198"/>
                </a:lnTo>
                <a:lnTo>
                  <a:pt x="140" y="200"/>
                </a:lnTo>
                <a:lnTo>
                  <a:pt x="139" y="200"/>
                </a:lnTo>
                <a:lnTo>
                  <a:pt x="135" y="201"/>
                </a:lnTo>
                <a:lnTo>
                  <a:pt x="130" y="202"/>
                </a:lnTo>
                <a:lnTo>
                  <a:pt x="129" y="206"/>
                </a:lnTo>
                <a:lnTo>
                  <a:pt x="128" y="209"/>
                </a:lnTo>
                <a:lnTo>
                  <a:pt x="126" y="212"/>
                </a:lnTo>
                <a:lnTo>
                  <a:pt x="118" y="213"/>
                </a:lnTo>
                <a:lnTo>
                  <a:pt x="111" y="215"/>
                </a:lnTo>
                <a:lnTo>
                  <a:pt x="104" y="216"/>
                </a:lnTo>
                <a:lnTo>
                  <a:pt x="95" y="220"/>
                </a:lnTo>
                <a:lnTo>
                  <a:pt x="92" y="224"/>
                </a:lnTo>
                <a:lnTo>
                  <a:pt x="89" y="224"/>
                </a:lnTo>
                <a:lnTo>
                  <a:pt x="86" y="225"/>
                </a:lnTo>
                <a:lnTo>
                  <a:pt x="85" y="223"/>
                </a:lnTo>
                <a:lnTo>
                  <a:pt x="79" y="217"/>
                </a:lnTo>
                <a:lnTo>
                  <a:pt x="76" y="215"/>
                </a:lnTo>
                <a:lnTo>
                  <a:pt x="74" y="214"/>
                </a:lnTo>
                <a:lnTo>
                  <a:pt x="70" y="215"/>
                </a:lnTo>
                <a:lnTo>
                  <a:pt x="67" y="216"/>
                </a:lnTo>
                <a:lnTo>
                  <a:pt x="64" y="216"/>
                </a:lnTo>
                <a:lnTo>
                  <a:pt x="60" y="214"/>
                </a:lnTo>
                <a:lnTo>
                  <a:pt x="60" y="214"/>
                </a:lnTo>
                <a:lnTo>
                  <a:pt x="59" y="215"/>
                </a:lnTo>
                <a:lnTo>
                  <a:pt x="49" y="212"/>
                </a:lnTo>
                <a:lnTo>
                  <a:pt x="49" y="212"/>
                </a:lnTo>
                <a:lnTo>
                  <a:pt x="48" y="212"/>
                </a:lnTo>
                <a:lnTo>
                  <a:pt x="47" y="212"/>
                </a:lnTo>
                <a:lnTo>
                  <a:pt x="40" y="212"/>
                </a:lnTo>
                <a:lnTo>
                  <a:pt x="34" y="208"/>
                </a:lnTo>
                <a:lnTo>
                  <a:pt x="32" y="208"/>
                </a:lnTo>
                <a:lnTo>
                  <a:pt x="30" y="209"/>
                </a:lnTo>
                <a:lnTo>
                  <a:pt x="29" y="211"/>
                </a:lnTo>
                <a:lnTo>
                  <a:pt x="25" y="213"/>
                </a:lnTo>
                <a:lnTo>
                  <a:pt x="23" y="214"/>
                </a:lnTo>
                <a:lnTo>
                  <a:pt x="23" y="214"/>
                </a:lnTo>
                <a:lnTo>
                  <a:pt x="22" y="212"/>
                </a:lnTo>
                <a:lnTo>
                  <a:pt x="23" y="210"/>
                </a:lnTo>
                <a:lnTo>
                  <a:pt x="22" y="209"/>
                </a:lnTo>
                <a:lnTo>
                  <a:pt x="20" y="207"/>
                </a:lnTo>
                <a:lnTo>
                  <a:pt x="20" y="207"/>
                </a:lnTo>
                <a:lnTo>
                  <a:pt x="18" y="207"/>
                </a:lnTo>
                <a:lnTo>
                  <a:pt x="17" y="207"/>
                </a:lnTo>
                <a:lnTo>
                  <a:pt x="17" y="207"/>
                </a:lnTo>
                <a:lnTo>
                  <a:pt x="14" y="205"/>
                </a:lnTo>
                <a:lnTo>
                  <a:pt x="12" y="202"/>
                </a:lnTo>
                <a:lnTo>
                  <a:pt x="9" y="200"/>
                </a:lnTo>
                <a:lnTo>
                  <a:pt x="7" y="200"/>
                </a:lnTo>
                <a:lnTo>
                  <a:pt x="6" y="198"/>
                </a:lnTo>
                <a:lnTo>
                  <a:pt x="5" y="196"/>
                </a:lnTo>
                <a:lnTo>
                  <a:pt x="5" y="195"/>
                </a:lnTo>
                <a:lnTo>
                  <a:pt x="4" y="195"/>
                </a:lnTo>
                <a:lnTo>
                  <a:pt x="4" y="193"/>
                </a:lnTo>
                <a:lnTo>
                  <a:pt x="3" y="192"/>
                </a:lnTo>
                <a:lnTo>
                  <a:pt x="3" y="192"/>
                </a:lnTo>
                <a:lnTo>
                  <a:pt x="0" y="193"/>
                </a:lnTo>
                <a:lnTo>
                  <a:pt x="1" y="185"/>
                </a:lnTo>
                <a:lnTo>
                  <a:pt x="5" y="180"/>
                </a:lnTo>
                <a:lnTo>
                  <a:pt x="6" y="177"/>
                </a:lnTo>
                <a:lnTo>
                  <a:pt x="8" y="171"/>
                </a:lnTo>
                <a:lnTo>
                  <a:pt x="10" y="168"/>
                </a:lnTo>
                <a:lnTo>
                  <a:pt x="11" y="166"/>
                </a:lnTo>
                <a:lnTo>
                  <a:pt x="12" y="163"/>
                </a:lnTo>
                <a:lnTo>
                  <a:pt x="13" y="161"/>
                </a:lnTo>
                <a:lnTo>
                  <a:pt x="14" y="161"/>
                </a:lnTo>
                <a:lnTo>
                  <a:pt x="18" y="163"/>
                </a:lnTo>
                <a:lnTo>
                  <a:pt x="21" y="164"/>
                </a:lnTo>
                <a:lnTo>
                  <a:pt x="22" y="163"/>
                </a:lnTo>
                <a:lnTo>
                  <a:pt x="23" y="162"/>
                </a:lnTo>
                <a:lnTo>
                  <a:pt x="22" y="161"/>
                </a:lnTo>
                <a:lnTo>
                  <a:pt x="20" y="158"/>
                </a:lnTo>
                <a:lnTo>
                  <a:pt x="18" y="157"/>
                </a:lnTo>
                <a:lnTo>
                  <a:pt x="18" y="156"/>
                </a:lnTo>
                <a:lnTo>
                  <a:pt x="19" y="153"/>
                </a:lnTo>
                <a:lnTo>
                  <a:pt x="19" y="151"/>
                </a:lnTo>
                <a:lnTo>
                  <a:pt x="19" y="148"/>
                </a:lnTo>
                <a:lnTo>
                  <a:pt x="17" y="142"/>
                </a:lnTo>
                <a:lnTo>
                  <a:pt x="16" y="139"/>
                </a:lnTo>
                <a:lnTo>
                  <a:pt x="18" y="136"/>
                </a:lnTo>
                <a:lnTo>
                  <a:pt x="24" y="128"/>
                </a:lnTo>
                <a:lnTo>
                  <a:pt x="26" y="125"/>
                </a:lnTo>
                <a:lnTo>
                  <a:pt x="28" y="122"/>
                </a:lnTo>
                <a:lnTo>
                  <a:pt x="36" y="113"/>
                </a:lnTo>
                <a:lnTo>
                  <a:pt x="40" y="108"/>
                </a:lnTo>
                <a:lnTo>
                  <a:pt x="43" y="106"/>
                </a:lnTo>
                <a:lnTo>
                  <a:pt x="48" y="101"/>
                </a:lnTo>
                <a:lnTo>
                  <a:pt x="49" y="99"/>
                </a:lnTo>
                <a:lnTo>
                  <a:pt x="58" y="97"/>
                </a:lnTo>
                <a:lnTo>
                  <a:pt x="59" y="95"/>
                </a:lnTo>
                <a:lnTo>
                  <a:pt x="60" y="92"/>
                </a:lnTo>
                <a:lnTo>
                  <a:pt x="61" y="91"/>
                </a:lnTo>
                <a:lnTo>
                  <a:pt x="61" y="87"/>
                </a:lnTo>
                <a:lnTo>
                  <a:pt x="60" y="82"/>
                </a:lnTo>
                <a:lnTo>
                  <a:pt x="59" y="80"/>
                </a:lnTo>
                <a:lnTo>
                  <a:pt x="58" y="79"/>
                </a:lnTo>
                <a:lnTo>
                  <a:pt x="58" y="77"/>
                </a:lnTo>
                <a:lnTo>
                  <a:pt x="59" y="77"/>
                </a:lnTo>
                <a:lnTo>
                  <a:pt x="60" y="77"/>
                </a:lnTo>
                <a:lnTo>
                  <a:pt x="62" y="76"/>
                </a:lnTo>
                <a:lnTo>
                  <a:pt x="61" y="74"/>
                </a:lnTo>
                <a:lnTo>
                  <a:pt x="58" y="71"/>
                </a:lnTo>
                <a:lnTo>
                  <a:pt x="57" y="68"/>
                </a:lnTo>
                <a:lnTo>
                  <a:pt x="54" y="62"/>
                </a:lnTo>
                <a:lnTo>
                  <a:pt x="50" y="55"/>
                </a:lnTo>
                <a:lnTo>
                  <a:pt x="48" y="53"/>
                </a:lnTo>
                <a:lnTo>
                  <a:pt x="48" y="50"/>
                </a:lnTo>
                <a:lnTo>
                  <a:pt x="48" y="48"/>
                </a:lnTo>
                <a:lnTo>
                  <a:pt x="48" y="46"/>
                </a:lnTo>
                <a:lnTo>
                  <a:pt x="46" y="42"/>
                </a:lnTo>
                <a:lnTo>
                  <a:pt x="46" y="42"/>
                </a:lnTo>
                <a:lnTo>
                  <a:pt x="46" y="38"/>
                </a:lnTo>
                <a:lnTo>
                  <a:pt x="47" y="37"/>
                </a:lnTo>
                <a:lnTo>
                  <a:pt x="49" y="36"/>
                </a:lnTo>
                <a:lnTo>
                  <a:pt x="52" y="36"/>
                </a:lnTo>
                <a:lnTo>
                  <a:pt x="54" y="37"/>
                </a:lnTo>
                <a:lnTo>
                  <a:pt x="57" y="39"/>
                </a:lnTo>
                <a:lnTo>
                  <a:pt x="58" y="39"/>
                </a:lnTo>
                <a:lnTo>
                  <a:pt x="62" y="35"/>
                </a:lnTo>
                <a:lnTo>
                  <a:pt x="67" y="29"/>
                </a:lnTo>
                <a:lnTo>
                  <a:pt x="69" y="26"/>
                </a:lnTo>
                <a:lnTo>
                  <a:pt x="70" y="25"/>
                </a:lnTo>
                <a:lnTo>
                  <a:pt x="74" y="24"/>
                </a:lnTo>
                <a:lnTo>
                  <a:pt x="78" y="24"/>
                </a:lnTo>
                <a:lnTo>
                  <a:pt x="80" y="24"/>
                </a:lnTo>
                <a:lnTo>
                  <a:pt x="86" y="23"/>
                </a:lnTo>
                <a:lnTo>
                  <a:pt x="89" y="23"/>
                </a:lnTo>
                <a:lnTo>
                  <a:pt x="92" y="22"/>
                </a:lnTo>
                <a:lnTo>
                  <a:pt x="98" y="21"/>
                </a:lnTo>
                <a:lnTo>
                  <a:pt x="108" y="22"/>
                </a:lnTo>
                <a:lnTo>
                  <a:pt x="114" y="22"/>
                </a:lnTo>
                <a:lnTo>
                  <a:pt x="119" y="22"/>
                </a:lnTo>
                <a:lnTo>
                  <a:pt x="129" y="25"/>
                </a:lnTo>
                <a:lnTo>
                  <a:pt x="133" y="26"/>
                </a:lnTo>
                <a:lnTo>
                  <a:pt x="135" y="27"/>
                </a:lnTo>
                <a:lnTo>
                  <a:pt x="139" y="28"/>
                </a:lnTo>
                <a:lnTo>
                  <a:pt x="145" y="30"/>
                </a:lnTo>
                <a:lnTo>
                  <a:pt x="151" y="30"/>
                </a:lnTo>
                <a:lnTo>
                  <a:pt x="154" y="30"/>
                </a:lnTo>
                <a:lnTo>
                  <a:pt x="156" y="31"/>
                </a:lnTo>
                <a:lnTo>
                  <a:pt x="160" y="37"/>
                </a:lnTo>
                <a:lnTo>
                  <a:pt x="161" y="38"/>
                </a:lnTo>
                <a:lnTo>
                  <a:pt x="163" y="38"/>
                </a:lnTo>
                <a:lnTo>
                  <a:pt x="166" y="38"/>
                </a:lnTo>
                <a:lnTo>
                  <a:pt x="171" y="38"/>
                </a:lnTo>
                <a:lnTo>
                  <a:pt x="174" y="40"/>
                </a:lnTo>
                <a:lnTo>
                  <a:pt x="173" y="44"/>
                </a:lnTo>
                <a:lnTo>
                  <a:pt x="174" y="44"/>
                </a:lnTo>
                <a:lnTo>
                  <a:pt x="175" y="44"/>
                </a:lnTo>
                <a:lnTo>
                  <a:pt x="177" y="42"/>
                </a:lnTo>
                <a:lnTo>
                  <a:pt x="178" y="39"/>
                </a:lnTo>
                <a:lnTo>
                  <a:pt x="179" y="39"/>
                </a:lnTo>
                <a:lnTo>
                  <a:pt x="184" y="40"/>
                </a:lnTo>
                <a:lnTo>
                  <a:pt x="186" y="40"/>
                </a:lnTo>
                <a:lnTo>
                  <a:pt x="188" y="38"/>
                </a:lnTo>
                <a:lnTo>
                  <a:pt x="189" y="38"/>
                </a:lnTo>
                <a:lnTo>
                  <a:pt x="192" y="39"/>
                </a:lnTo>
                <a:lnTo>
                  <a:pt x="196" y="40"/>
                </a:lnTo>
                <a:lnTo>
                  <a:pt x="200" y="40"/>
                </a:lnTo>
                <a:lnTo>
                  <a:pt x="202" y="41"/>
                </a:lnTo>
                <a:lnTo>
                  <a:pt x="203" y="45"/>
                </a:lnTo>
                <a:lnTo>
                  <a:pt x="205" y="46"/>
                </a:lnTo>
                <a:lnTo>
                  <a:pt x="206" y="46"/>
                </a:lnTo>
                <a:lnTo>
                  <a:pt x="208" y="43"/>
                </a:lnTo>
                <a:lnTo>
                  <a:pt x="210" y="41"/>
                </a:lnTo>
                <a:lnTo>
                  <a:pt x="212" y="40"/>
                </a:lnTo>
                <a:lnTo>
                  <a:pt x="214" y="40"/>
                </a:lnTo>
                <a:lnTo>
                  <a:pt x="215" y="38"/>
                </a:lnTo>
                <a:lnTo>
                  <a:pt x="216" y="37"/>
                </a:lnTo>
                <a:lnTo>
                  <a:pt x="218" y="37"/>
                </a:lnTo>
                <a:lnTo>
                  <a:pt x="219" y="37"/>
                </a:lnTo>
                <a:lnTo>
                  <a:pt x="220" y="39"/>
                </a:lnTo>
                <a:lnTo>
                  <a:pt x="222" y="43"/>
                </a:lnTo>
                <a:lnTo>
                  <a:pt x="224" y="47"/>
                </a:lnTo>
                <a:lnTo>
                  <a:pt x="225" y="49"/>
                </a:lnTo>
                <a:lnTo>
                  <a:pt x="229" y="48"/>
                </a:lnTo>
                <a:lnTo>
                  <a:pt x="232" y="46"/>
                </a:lnTo>
                <a:lnTo>
                  <a:pt x="236" y="46"/>
                </a:lnTo>
                <a:lnTo>
                  <a:pt x="243" y="45"/>
                </a:lnTo>
                <a:lnTo>
                  <a:pt x="248" y="44"/>
                </a:lnTo>
                <a:lnTo>
                  <a:pt x="251" y="44"/>
                </a:lnTo>
                <a:lnTo>
                  <a:pt x="252" y="46"/>
                </a:lnTo>
                <a:lnTo>
                  <a:pt x="255" y="48"/>
                </a:lnTo>
                <a:lnTo>
                  <a:pt x="256" y="52"/>
                </a:lnTo>
                <a:lnTo>
                  <a:pt x="260" y="54"/>
                </a:lnTo>
                <a:lnTo>
                  <a:pt x="263" y="55"/>
                </a:lnTo>
                <a:lnTo>
                  <a:pt x="264" y="52"/>
                </a:lnTo>
                <a:lnTo>
                  <a:pt x="265" y="50"/>
                </a:lnTo>
                <a:lnTo>
                  <a:pt x="265" y="48"/>
                </a:lnTo>
                <a:lnTo>
                  <a:pt x="264" y="45"/>
                </a:lnTo>
                <a:lnTo>
                  <a:pt x="263" y="42"/>
                </a:lnTo>
                <a:lnTo>
                  <a:pt x="262" y="38"/>
                </a:lnTo>
                <a:lnTo>
                  <a:pt x="264" y="34"/>
                </a:lnTo>
                <a:lnTo>
                  <a:pt x="266" y="30"/>
                </a:lnTo>
                <a:lnTo>
                  <a:pt x="266" y="27"/>
                </a:lnTo>
                <a:lnTo>
                  <a:pt x="269" y="23"/>
                </a:lnTo>
                <a:lnTo>
                  <a:pt x="272" y="20"/>
                </a:lnTo>
                <a:lnTo>
                  <a:pt x="276" y="16"/>
                </a:lnTo>
                <a:lnTo>
                  <a:pt x="279" y="14"/>
                </a:lnTo>
                <a:lnTo>
                  <a:pt x="282" y="15"/>
                </a:lnTo>
                <a:lnTo>
                  <a:pt x="284" y="15"/>
                </a:lnTo>
                <a:lnTo>
                  <a:pt x="288" y="13"/>
                </a:lnTo>
                <a:lnTo>
                  <a:pt x="295" y="13"/>
                </a:lnTo>
                <a:lnTo>
                  <a:pt x="301" y="13"/>
                </a:lnTo>
                <a:lnTo>
                  <a:pt x="301" y="13"/>
                </a:lnTo>
                <a:lnTo>
                  <a:pt x="304" y="14"/>
                </a:lnTo>
                <a:lnTo>
                  <a:pt x="307" y="16"/>
                </a:lnTo>
                <a:lnTo>
                  <a:pt x="309" y="16"/>
                </a:lnTo>
                <a:lnTo>
                  <a:pt x="312" y="15"/>
                </a:lnTo>
                <a:lnTo>
                  <a:pt x="315" y="14"/>
                </a:lnTo>
                <a:lnTo>
                  <a:pt x="317" y="12"/>
                </a:lnTo>
                <a:lnTo>
                  <a:pt x="319" y="4"/>
                </a:lnTo>
                <a:lnTo>
                  <a:pt x="320" y="3"/>
                </a:lnTo>
                <a:lnTo>
                  <a:pt x="322" y="2"/>
                </a:lnTo>
                <a:lnTo>
                  <a:pt x="324" y="2"/>
                </a:lnTo>
                <a:lnTo>
                  <a:pt x="328" y="4"/>
                </a:lnTo>
                <a:lnTo>
                  <a:pt x="333" y="5"/>
                </a:lnTo>
                <a:lnTo>
                  <a:pt x="336" y="5"/>
                </a:lnTo>
                <a:lnTo>
                  <a:pt x="344" y="1"/>
                </a:lnTo>
                <a:lnTo>
                  <a:pt x="348" y="0"/>
                </a:lnTo>
                <a:lnTo>
                  <a:pt x="353" y="1"/>
                </a:lnTo>
                <a:lnTo>
                  <a:pt x="358" y="1"/>
                </a:lnTo>
                <a:lnTo>
                  <a:pt x="362" y="0"/>
                </a:lnTo>
                <a:lnTo>
                  <a:pt x="365" y="2"/>
                </a:lnTo>
                <a:lnTo>
                  <a:pt x="368" y="5"/>
                </a:lnTo>
                <a:lnTo>
                  <a:pt x="371" y="10"/>
                </a:lnTo>
                <a:lnTo>
                  <a:pt x="374" y="19"/>
                </a:lnTo>
                <a:lnTo>
                  <a:pt x="383" y="29"/>
                </a:lnTo>
                <a:lnTo>
                  <a:pt x="383" y="31"/>
                </a:lnTo>
                <a:lnTo>
                  <a:pt x="382" y="32"/>
                </a:lnTo>
                <a:lnTo>
                  <a:pt x="378" y="33"/>
                </a:lnTo>
                <a:lnTo>
                  <a:pt x="374" y="34"/>
                </a:lnTo>
                <a:lnTo>
                  <a:pt x="374" y="36"/>
                </a:lnTo>
                <a:lnTo>
                  <a:pt x="375" y="38"/>
                </a:lnTo>
                <a:lnTo>
                  <a:pt x="377" y="40"/>
                </a:lnTo>
                <a:lnTo>
                  <a:pt x="377" y="44"/>
                </a:lnTo>
                <a:lnTo>
                  <a:pt x="377" y="47"/>
                </a:lnTo>
                <a:lnTo>
                  <a:pt x="377" y="50"/>
                </a:lnTo>
                <a:lnTo>
                  <a:pt x="379" y="51"/>
                </a:lnTo>
                <a:lnTo>
                  <a:pt x="379" y="52"/>
                </a:lnTo>
                <a:lnTo>
                  <a:pt x="377" y="54"/>
                </a:lnTo>
                <a:lnTo>
                  <a:pt x="377" y="55"/>
                </a:lnTo>
                <a:lnTo>
                  <a:pt x="378" y="56"/>
                </a:lnTo>
                <a:lnTo>
                  <a:pt x="386" y="56"/>
                </a:lnTo>
                <a:lnTo>
                  <a:pt x="390" y="58"/>
                </a:lnTo>
                <a:lnTo>
                  <a:pt x="393" y="59"/>
                </a:lnTo>
                <a:lnTo>
                  <a:pt x="394" y="60"/>
                </a:lnTo>
                <a:lnTo>
                  <a:pt x="397" y="59"/>
                </a:lnTo>
                <a:lnTo>
                  <a:pt x="401" y="58"/>
                </a:lnTo>
                <a:lnTo>
                  <a:pt x="404" y="58"/>
                </a:lnTo>
                <a:lnTo>
                  <a:pt x="404" y="59"/>
                </a:lnTo>
                <a:lnTo>
                  <a:pt x="405" y="62"/>
                </a:lnTo>
                <a:lnTo>
                  <a:pt x="406" y="65"/>
                </a:lnTo>
                <a:lnTo>
                  <a:pt x="408" y="66"/>
                </a:lnTo>
                <a:lnTo>
                  <a:pt x="410" y="66"/>
                </a:lnTo>
                <a:lnTo>
                  <a:pt x="411" y="66"/>
                </a:lnTo>
                <a:lnTo>
                  <a:pt x="412" y="67"/>
                </a:lnTo>
                <a:lnTo>
                  <a:pt x="411" y="69"/>
                </a:lnTo>
                <a:lnTo>
                  <a:pt x="411" y="70"/>
                </a:lnTo>
                <a:lnTo>
                  <a:pt x="412" y="73"/>
                </a:lnTo>
                <a:lnTo>
                  <a:pt x="413" y="78"/>
                </a:lnTo>
                <a:lnTo>
                  <a:pt x="415" y="79"/>
                </a:lnTo>
                <a:lnTo>
                  <a:pt x="415" y="81"/>
                </a:lnTo>
                <a:lnTo>
                  <a:pt x="415" y="84"/>
                </a:lnTo>
                <a:lnTo>
                  <a:pt x="414" y="86"/>
                </a:lnTo>
                <a:lnTo>
                  <a:pt x="414" y="87"/>
                </a:lnTo>
                <a:lnTo>
                  <a:pt x="414" y="91"/>
                </a:lnTo>
                <a:lnTo>
                  <a:pt x="417" y="94"/>
                </a:lnTo>
                <a:lnTo>
                  <a:pt x="419" y="95"/>
                </a:lnTo>
                <a:lnTo>
                  <a:pt x="420" y="99"/>
                </a:lnTo>
                <a:lnTo>
                  <a:pt x="423" y="100"/>
                </a:lnTo>
                <a:lnTo>
                  <a:pt x="426" y="97"/>
                </a:lnTo>
                <a:lnTo>
                  <a:pt x="429" y="96"/>
                </a:lnTo>
                <a:lnTo>
                  <a:pt x="433" y="96"/>
                </a:lnTo>
                <a:lnTo>
                  <a:pt x="436" y="97"/>
                </a:lnTo>
                <a:lnTo>
                  <a:pt x="439" y="99"/>
                </a:lnTo>
                <a:lnTo>
                  <a:pt x="440" y="102"/>
                </a:lnTo>
                <a:lnTo>
                  <a:pt x="442" y="103"/>
                </a:lnTo>
                <a:lnTo>
                  <a:pt x="444" y="102"/>
                </a:lnTo>
                <a:lnTo>
                  <a:pt x="448" y="103"/>
                </a:lnTo>
                <a:lnTo>
                  <a:pt x="450" y="105"/>
                </a:lnTo>
                <a:lnTo>
                  <a:pt x="452" y="107"/>
                </a:lnTo>
                <a:lnTo>
                  <a:pt x="454" y="105"/>
                </a:lnTo>
                <a:lnTo>
                  <a:pt x="456" y="103"/>
                </a:lnTo>
                <a:lnTo>
                  <a:pt x="464" y="100"/>
                </a:lnTo>
                <a:lnTo>
                  <a:pt x="468" y="100"/>
                </a:lnTo>
                <a:lnTo>
                  <a:pt x="469" y="99"/>
                </a:lnTo>
                <a:lnTo>
                  <a:pt x="472" y="98"/>
                </a:lnTo>
                <a:lnTo>
                  <a:pt x="475" y="97"/>
                </a:lnTo>
                <a:lnTo>
                  <a:pt x="477" y="97"/>
                </a:lnTo>
                <a:lnTo>
                  <a:pt x="480" y="100"/>
                </a:lnTo>
                <a:lnTo>
                  <a:pt x="482" y="103"/>
                </a:lnTo>
                <a:lnTo>
                  <a:pt x="483" y="106"/>
                </a:lnTo>
                <a:lnTo>
                  <a:pt x="486" y="112"/>
                </a:lnTo>
                <a:lnTo>
                  <a:pt x="494" y="119"/>
                </a:lnTo>
                <a:lnTo>
                  <a:pt x="497" y="121"/>
                </a:lnTo>
                <a:lnTo>
                  <a:pt x="499" y="120"/>
                </a:lnTo>
                <a:lnTo>
                  <a:pt x="500" y="120"/>
                </a:lnTo>
                <a:lnTo>
                  <a:pt x="500" y="119"/>
                </a:lnTo>
                <a:lnTo>
                  <a:pt x="501" y="116"/>
                </a:lnTo>
                <a:lnTo>
                  <a:pt x="502" y="114"/>
                </a:lnTo>
                <a:lnTo>
                  <a:pt x="503" y="114"/>
                </a:lnTo>
                <a:lnTo>
                  <a:pt x="509" y="119"/>
                </a:lnTo>
                <a:lnTo>
                  <a:pt x="512" y="119"/>
                </a:lnTo>
                <a:lnTo>
                  <a:pt x="515" y="119"/>
                </a:lnTo>
                <a:lnTo>
                  <a:pt x="519" y="122"/>
                </a:lnTo>
                <a:lnTo>
                  <a:pt x="524" y="125"/>
                </a:lnTo>
                <a:lnTo>
                  <a:pt x="527" y="126"/>
                </a:lnTo>
                <a:lnTo>
                  <a:pt x="530" y="124"/>
                </a:lnTo>
                <a:lnTo>
                  <a:pt x="532" y="124"/>
                </a:lnTo>
                <a:lnTo>
                  <a:pt x="533" y="125"/>
                </a:lnTo>
                <a:lnTo>
                  <a:pt x="534" y="127"/>
                </a:lnTo>
                <a:lnTo>
                  <a:pt x="536" y="129"/>
                </a:lnTo>
                <a:lnTo>
                  <a:pt x="538" y="130"/>
                </a:lnTo>
                <a:lnTo>
                  <a:pt x="541" y="130"/>
                </a:lnTo>
                <a:lnTo>
                  <a:pt x="546" y="134"/>
                </a:lnTo>
                <a:lnTo>
                  <a:pt x="551" y="137"/>
                </a:lnTo>
                <a:lnTo>
                  <a:pt x="554" y="138"/>
                </a:lnTo>
                <a:lnTo>
                  <a:pt x="556" y="137"/>
                </a:lnTo>
                <a:lnTo>
                  <a:pt x="558" y="136"/>
                </a:lnTo>
                <a:lnTo>
                  <a:pt x="560" y="137"/>
                </a:lnTo>
                <a:lnTo>
                  <a:pt x="560" y="139"/>
                </a:lnTo>
                <a:lnTo>
                  <a:pt x="559" y="141"/>
                </a:lnTo>
                <a:lnTo>
                  <a:pt x="559" y="144"/>
                </a:lnTo>
                <a:lnTo>
                  <a:pt x="561" y="147"/>
                </a:lnTo>
                <a:lnTo>
                  <a:pt x="561" y="150"/>
                </a:lnTo>
                <a:lnTo>
                  <a:pt x="561" y="153"/>
                </a:lnTo>
                <a:lnTo>
                  <a:pt x="560" y="155"/>
                </a:lnTo>
                <a:lnTo>
                  <a:pt x="557" y="159"/>
                </a:lnTo>
                <a:lnTo>
                  <a:pt x="554" y="162"/>
                </a:lnTo>
                <a:lnTo>
                  <a:pt x="550" y="163"/>
                </a:lnTo>
                <a:lnTo>
                  <a:pt x="548" y="164"/>
                </a:lnTo>
                <a:lnTo>
                  <a:pt x="548" y="167"/>
                </a:lnTo>
                <a:lnTo>
                  <a:pt x="550" y="169"/>
                </a:lnTo>
                <a:lnTo>
                  <a:pt x="553" y="170"/>
                </a:lnTo>
                <a:lnTo>
                  <a:pt x="557" y="172"/>
                </a:lnTo>
                <a:lnTo>
                  <a:pt x="558" y="173"/>
                </a:lnTo>
                <a:lnTo>
                  <a:pt x="557" y="174"/>
                </a:lnTo>
                <a:lnTo>
                  <a:pt x="554" y="174"/>
                </a:lnTo>
                <a:lnTo>
                  <a:pt x="551" y="174"/>
                </a:lnTo>
                <a:lnTo>
                  <a:pt x="550" y="175"/>
                </a:lnTo>
                <a:lnTo>
                  <a:pt x="548" y="177"/>
                </a:lnTo>
                <a:lnTo>
                  <a:pt x="547" y="181"/>
                </a:lnTo>
                <a:lnTo>
                  <a:pt x="546" y="184"/>
                </a:lnTo>
                <a:lnTo>
                  <a:pt x="550" y="185"/>
                </a:lnTo>
                <a:lnTo>
                  <a:pt x="552" y="186"/>
                </a:lnTo>
                <a:lnTo>
                  <a:pt x="553" y="189"/>
                </a:lnTo>
                <a:lnTo>
                  <a:pt x="554" y="192"/>
                </a:lnTo>
                <a:lnTo>
                  <a:pt x="554" y="195"/>
                </a:lnTo>
                <a:lnTo>
                  <a:pt x="553" y="196"/>
                </a:lnTo>
                <a:lnTo>
                  <a:pt x="553" y="198"/>
                </a:lnTo>
                <a:lnTo>
                  <a:pt x="553" y="198"/>
                </a:lnTo>
                <a:lnTo>
                  <a:pt x="555" y="199"/>
                </a:lnTo>
                <a:lnTo>
                  <a:pt x="556" y="199"/>
                </a:lnTo>
                <a:lnTo>
                  <a:pt x="556" y="201"/>
                </a:lnTo>
                <a:lnTo>
                  <a:pt x="554" y="204"/>
                </a:lnTo>
                <a:lnTo>
                  <a:pt x="552" y="210"/>
                </a:lnTo>
                <a:lnTo>
                  <a:pt x="550" y="213"/>
                </a:lnTo>
                <a:lnTo>
                  <a:pt x="551" y="217"/>
                </a:lnTo>
                <a:lnTo>
                  <a:pt x="549" y="219"/>
                </a:lnTo>
                <a:lnTo>
                  <a:pt x="547" y="219"/>
                </a:lnTo>
                <a:lnTo>
                  <a:pt x="538" y="219"/>
                </a:lnTo>
                <a:lnTo>
                  <a:pt x="531" y="219"/>
                </a:lnTo>
                <a:lnTo>
                  <a:pt x="528" y="219"/>
                </a:lnTo>
                <a:lnTo>
                  <a:pt x="523" y="218"/>
                </a:lnTo>
                <a:lnTo>
                  <a:pt x="521" y="219"/>
                </a:lnTo>
                <a:lnTo>
                  <a:pt x="518" y="225"/>
                </a:lnTo>
                <a:lnTo>
                  <a:pt x="515" y="227"/>
                </a:lnTo>
                <a:lnTo>
                  <a:pt x="511" y="229"/>
                </a:lnTo>
                <a:lnTo>
                  <a:pt x="507" y="230"/>
                </a:lnTo>
                <a:lnTo>
                  <a:pt x="504" y="232"/>
                </a:lnTo>
                <a:lnTo>
                  <a:pt x="503" y="236"/>
                </a:lnTo>
                <a:lnTo>
                  <a:pt x="503" y="239"/>
                </a:lnTo>
                <a:lnTo>
                  <a:pt x="503" y="241"/>
                </a:lnTo>
                <a:lnTo>
                  <a:pt x="502" y="242"/>
                </a:lnTo>
                <a:lnTo>
                  <a:pt x="501" y="243"/>
                </a:lnTo>
                <a:lnTo>
                  <a:pt x="502" y="244"/>
                </a:lnTo>
                <a:lnTo>
                  <a:pt x="503" y="245"/>
                </a:lnTo>
                <a:lnTo>
                  <a:pt x="504" y="245"/>
                </a:lnTo>
                <a:lnTo>
                  <a:pt x="504" y="246"/>
                </a:lnTo>
                <a:lnTo>
                  <a:pt x="503" y="247"/>
                </a:lnTo>
                <a:lnTo>
                  <a:pt x="502" y="248"/>
                </a:lnTo>
                <a:lnTo>
                  <a:pt x="501" y="250"/>
                </a:lnTo>
                <a:lnTo>
                  <a:pt x="501" y="252"/>
                </a:lnTo>
                <a:lnTo>
                  <a:pt x="502" y="254"/>
                </a:lnTo>
                <a:close/>
                <a:moveTo>
                  <a:pt x="308" y="294"/>
                </a:moveTo>
                <a:lnTo>
                  <a:pt x="308" y="294"/>
                </a:lnTo>
                <a:lnTo>
                  <a:pt x="313" y="296"/>
                </a:lnTo>
                <a:lnTo>
                  <a:pt x="308" y="295"/>
                </a:lnTo>
                <a:lnTo>
                  <a:pt x="299" y="293"/>
                </a:lnTo>
                <a:lnTo>
                  <a:pt x="294" y="291"/>
                </a:lnTo>
                <a:lnTo>
                  <a:pt x="293" y="289"/>
                </a:lnTo>
                <a:lnTo>
                  <a:pt x="293" y="286"/>
                </a:lnTo>
                <a:lnTo>
                  <a:pt x="295" y="289"/>
                </a:lnTo>
                <a:lnTo>
                  <a:pt x="297" y="29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7" name="Andorra">
            <a:extLst>
              <a:ext uri="{FF2B5EF4-FFF2-40B4-BE49-F238E27FC236}">
                <a16:creationId xmlns:a16="http://schemas.microsoft.com/office/drawing/2014/main" id="{D2DCE795-A5E4-43D4-914B-4107016D0766}"/>
              </a:ext>
            </a:extLst>
          </p:cNvPr>
          <p:cNvSpPr>
            <a:spLocks/>
          </p:cNvSpPr>
          <p:nvPr/>
        </p:nvSpPr>
        <p:spPr bwMode="auto">
          <a:xfrm>
            <a:off x="5837093" y="2815106"/>
            <a:ext cx="11256" cy="7914"/>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8" name="Switzerland">
            <a:extLst>
              <a:ext uri="{FF2B5EF4-FFF2-40B4-BE49-F238E27FC236}">
                <a16:creationId xmlns:a16="http://schemas.microsoft.com/office/drawing/2014/main" id="{1FD02854-AD6D-434A-825B-314BB04F81AD}"/>
              </a:ext>
            </a:extLst>
          </p:cNvPr>
          <p:cNvSpPr>
            <a:spLocks/>
          </p:cNvSpPr>
          <p:nvPr/>
        </p:nvSpPr>
        <p:spPr bwMode="auto">
          <a:xfrm>
            <a:off x="5976671" y="2621212"/>
            <a:ext cx="135074" cy="75184"/>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9" name="France">
            <a:extLst>
              <a:ext uri="{FF2B5EF4-FFF2-40B4-BE49-F238E27FC236}">
                <a16:creationId xmlns:a16="http://schemas.microsoft.com/office/drawing/2014/main" id="{8714FE46-E8BF-4101-811E-A8344D9761F7}"/>
              </a:ext>
            </a:extLst>
          </p:cNvPr>
          <p:cNvSpPr>
            <a:spLocks noEditPoints="1"/>
          </p:cNvSpPr>
          <p:nvPr/>
        </p:nvSpPr>
        <p:spPr bwMode="auto">
          <a:xfrm>
            <a:off x="5650241" y="2486672"/>
            <a:ext cx="434490" cy="373939"/>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50" name="Untied Kingdom">
            <a:extLst>
              <a:ext uri="{FF2B5EF4-FFF2-40B4-BE49-F238E27FC236}">
                <a16:creationId xmlns:a16="http://schemas.microsoft.com/office/drawing/2014/main" id="{9D552DA6-1731-4E4F-BC93-323B4C1A8D81}"/>
              </a:ext>
            </a:extLst>
          </p:cNvPr>
          <p:cNvSpPr>
            <a:spLocks noEditPoints="1"/>
          </p:cNvSpPr>
          <p:nvPr/>
        </p:nvSpPr>
        <p:spPr bwMode="auto">
          <a:xfrm>
            <a:off x="5548934" y="2019744"/>
            <a:ext cx="299415" cy="512436"/>
          </a:xfrm>
          <a:custGeom>
            <a:avLst/>
            <a:gdLst>
              <a:gd name="T0" fmla="*/ 123 w 309"/>
              <a:gd name="T1" fmla="*/ 432 h 598"/>
              <a:gd name="T2" fmla="*/ 60 w 309"/>
              <a:gd name="T3" fmla="*/ 331 h 598"/>
              <a:gd name="T4" fmla="*/ 83 w 309"/>
              <a:gd name="T5" fmla="*/ 373 h 598"/>
              <a:gd name="T6" fmla="*/ 63 w 309"/>
              <a:gd name="T7" fmla="*/ 394 h 598"/>
              <a:gd name="T8" fmla="*/ 38 w 309"/>
              <a:gd name="T9" fmla="*/ 377 h 598"/>
              <a:gd name="T10" fmla="*/ 8 w 309"/>
              <a:gd name="T11" fmla="*/ 382 h 598"/>
              <a:gd name="T12" fmla="*/ 14 w 309"/>
              <a:gd name="T13" fmla="*/ 358 h 598"/>
              <a:gd name="T14" fmla="*/ 52 w 309"/>
              <a:gd name="T15" fmla="*/ 330 h 598"/>
              <a:gd name="T16" fmla="*/ 95 w 309"/>
              <a:gd name="T17" fmla="*/ 319 h 598"/>
              <a:gd name="T18" fmla="*/ 52 w 309"/>
              <a:gd name="T19" fmla="*/ 305 h 598"/>
              <a:gd name="T20" fmla="*/ 65 w 309"/>
              <a:gd name="T21" fmla="*/ 297 h 598"/>
              <a:gd name="T22" fmla="*/ 57 w 309"/>
              <a:gd name="T23" fmla="*/ 270 h 598"/>
              <a:gd name="T24" fmla="*/ 48 w 309"/>
              <a:gd name="T25" fmla="*/ 255 h 598"/>
              <a:gd name="T26" fmla="*/ 23 w 309"/>
              <a:gd name="T27" fmla="*/ 232 h 598"/>
              <a:gd name="T28" fmla="*/ 27 w 309"/>
              <a:gd name="T29" fmla="*/ 225 h 598"/>
              <a:gd name="T30" fmla="*/ 63 w 309"/>
              <a:gd name="T31" fmla="*/ 214 h 598"/>
              <a:gd name="T32" fmla="*/ 57 w 309"/>
              <a:gd name="T33" fmla="*/ 220 h 598"/>
              <a:gd name="T34" fmla="*/ 57 w 309"/>
              <a:gd name="T35" fmla="*/ 193 h 598"/>
              <a:gd name="T36" fmla="*/ 27 w 309"/>
              <a:gd name="T37" fmla="*/ 194 h 598"/>
              <a:gd name="T38" fmla="*/ 39 w 309"/>
              <a:gd name="T39" fmla="*/ 187 h 598"/>
              <a:gd name="T40" fmla="*/ 33 w 309"/>
              <a:gd name="T41" fmla="*/ 168 h 598"/>
              <a:gd name="T42" fmla="*/ 60 w 309"/>
              <a:gd name="T43" fmla="*/ 144 h 598"/>
              <a:gd name="T44" fmla="*/ 134 w 309"/>
              <a:gd name="T45" fmla="*/ 184 h 598"/>
              <a:gd name="T46" fmla="*/ 196 w 309"/>
              <a:gd name="T47" fmla="*/ 196 h 598"/>
              <a:gd name="T48" fmla="*/ 157 w 309"/>
              <a:gd name="T49" fmla="*/ 264 h 598"/>
              <a:gd name="T50" fmla="*/ 139 w 309"/>
              <a:gd name="T51" fmla="*/ 286 h 598"/>
              <a:gd name="T52" fmla="*/ 218 w 309"/>
              <a:gd name="T53" fmla="*/ 362 h 598"/>
              <a:gd name="T54" fmla="*/ 252 w 309"/>
              <a:gd name="T55" fmla="*/ 415 h 598"/>
              <a:gd name="T56" fmla="*/ 264 w 309"/>
              <a:gd name="T57" fmla="*/ 459 h 598"/>
              <a:gd name="T58" fmla="*/ 306 w 309"/>
              <a:gd name="T59" fmla="*/ 486 h 598"/>
              <a:gd name="T60" fmla="*/ 283 w 309"/>
              <a:gd name="T61" fmla="*/ 518 h 598"/>
              <a:gd name="T62" fmla="*/ 298 w 309"/>
              <a:gd name="T63" fmla="*/ 535 h 598"/>
              <a:gd name="T64" fmla="*/ 223 w 309"/>
              <a:gd name="T65" fmla="*/ 559 h 598"/>
              <a:gd name="T66" fmla="*/ 178 w 309"/>
              <a:gd name="T67" fmla="*/ 570 h 598"/>
              <a:gd name="T68" fmla="*/ 123 w 309"/>
              <a:gd name="T69" fmla="*/ 581 h 598"/>
              <a:gd name="T70" fmla="*/ 80 w 309"/>
              <a:gd name="T71" fmla="*/ 589 h 598"/>
              <a:gd name="T72" fmla="*/ 142 w 309"/>
              <a:gd name="T73" fmla="*/ 539 h 598"/>
              <a:gd name="T74" fmla="*/ 151 w 309"/>
              <a:gd name="T75" fmla="*/ 531 h 598"/>
              <a:gd name="T76" fmla="*/ 101 w 309"/>
              <a:gd name="T77" fmla="*/ 519 h 598"/>
              <a:gd name="T78" fmla="*/ 128 w 309"/>
              <a:gd name="T79" fmla="*/ 472 h 598"/>
              <a:gd name="T80" fmla="*/ 117 w 309"/>
              <a:gd name="T81" fmla="*/ 448 h 598"/>
              <a:gd name="T82" fmla="*/ 168 w 309"/>
              <a:gd name="T83" fmla="*/ 433 h 598"/>
              <a:gd name="T84" fmla="*/ 165 w 309"/>
              <a:gd name="T85" fmla="*/ 387 h 598"/>
              <a:gd name="T86" fmla="*/ 138 w 309"/>
              <a:gd name="T87" fmla="*/ 350 h 598"/>
              <a:gd name="T88" fmla="*/ 102 w 309"/>
              <a:gd name="T89" fmla="*/ 355 h 598"/>
              <a:gd name="T90" fmla="*/ 102 w 309"/>
              <a:gd name="T91" fmla="*/ 295 h 598"/>
              <a:gd name="T92" fmla="*/ 91 w 309"/>
              <a:gd name="T93" fmla="*/ 294 h 598"/>
              <a:gd name="T94" fmla="*/ 80 w 309"/>
              <a:gd name="T95" fmla="*/ 324 h 598"/>
              <a:gd name="T96" fmla="*/ 81 w 309"/>
              <a:gd name="T97" fmla="*/ 281 h 598"/>
              <a:gd name="T98" fmla="*/ 65 w 309"/>
              <a:gd name="T99" fmla="*/ 249 h 598"/>
              <a:gd name="T100" fmla="*/ 75 w 309"/>
              <a:gd name="T101" fmla="*/ 203 h 598"/>
              <a:gd name="T102" fmla="*/ 85 w 309"/>
              <a:gd name="T103" fmla="*/ 170 h 598"/>
              <a:gd name="T104" fmla="*/ 100 w 309"/>
              <a:gd name="T105" fmla="*/ 139 h 598"/>
              <a:gd name="T106" fmla="*/ 157 w 309"/>
              <a:gd name="T107" fmla="*/ 143 h 598"/>
              <a:gd name="T108" fmla="*/ 148 w 309"/>
              <a:gd name="T109" fmla="*/ 120 h 598"/>
              <a:gd name="T110" fmla="*/ 166 w 309"/>
              <a:gd name="T111" fmla="*/ 121 h 598"/>
              <a:gd name="T112" fmla="*/ 156 w 309"/>
              <a:gd name="T113" fmla="*/ 106 h 598"/>
              <a:gd name="T114" fmla="*/ 165 w 309"/>
              <a:gd name="T115" fmla="*/ 103 h 598"/>
              <a:gd name="T116" fmla="*/ 218 w 309"/>
              <a:gd name="T117" fmla="*/ 27 h 598"/>
              <a:gd name="T118" fmla="*/ 213 w 309"/>
              <a:gd name="T119" fmla="*/ 41 h 598"/>
              <a:gd name="T120" fmla="*/ 206 w 309"/>
              <a:gd name="T121" fmla="*/ 20 h 598"/>
              <a:gd name="T122" fmla="*/ 222 w 309"/>
              <a:gd name="T123" fmla="*/ 16 h 598"/>
              <a:gd name="T124" fmla="*/ 229 w 309"/>
              <a:gd name="T125"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9" h="598">
                <a:moveTo>
                  <a:pt x="221" y="565"/>
                </a:moveTo>
                <a:lnTo>
                  <a:pt x="221" y="565"/>
                </a:lnTo>
                <a:lnTo>
                  <a:pt x="218" y="567"/>
                </a:lnTo>
                <a:lnTo>
                  <a:pt x="217" y="569"/>
                </a:lnTo>
                <a:lnTo>
                  <a:pt x="217" y="570"/>
                </a:lnTo>
                <a:lnTo>
                  <a:pt x="215" y="570"/>
                </a:lnTo>
                <a:lnTo>
                  <a:pt x="213" y="570"/>
                </a:lnTo>
                <a:lnTo>
                  <a:pt x="207" y="566"/>
                </a:lnTo>
                <a:lnTo>
                  <a:pt x="205" y="566"/>
                </a:lnTo>
                <a:lnTo>
                  <a:pt x="207" y="565"/>
                </a:lnTo>
                <a:lnTo>
                  <a:pt x="211" y="563"/>
                </a:lnTo>
                <a:lnTo>
                  <a:pt x="213" y="561"/>
                </a:lnTo>
                <a:lnTo>
                  <a:pt x="218" y="563"/>
                </a:lnTo>
                <a:lnTo>
                  <a:pt x="221" y="565"/>
                </a:lnTo>
                <a:close/>
                <a:moveTo>
                  <a:pt x="123" y="432"/>
                </a:moveTo>
                <a:lnTo>
                  <a:pt x="123" y="432"/>
                </a:lnTo>
                <a:lnTo>
                  <a:pt x="125" y="433"/>
                </a:lnTo>
                <a:lnTo>
                  <a:pt x="128" y="433"/>
                </a:lnTo>
                <a:lnTo>
                  <a:pt x="127" y="435"/>
                </a:lnTo>
                <a:lnTo>
                  <a:pt x="123" y="438"/>
                </a:lnTo>
                <a:lnTo>
                  <a:pt x="121" y="440"/>
                </a:lnTo>
                <a:lnTo>
                  <a:pt x="118" y="442"/>
                </a:lnTo>
                <a:lnTo>
                  <a:pt x="116" y="440"/>
                </a:lnTo>
                <a:lnTo>
                  <a:pt x="115" y="440"/>
                </a:lnTo>
                <a:lnTo>
                  <a:pt x="112" y="435"/>
                </a:lnTo>
                <a:lnTo>
                  <a:pt x="112" y="429"/>
                </a:lnTo>
                <a:lnTo>
                  <a:pt x="115" y="427"/>
                </a:lnTo>
                <a:lnTo>
                  <a:pt x="120" y="427"/>
                </a:lnTo>
                <a:lnTo>
                  <a:pt x="123" y="432"/>
                </a:lnTo>
                <a:close/>
                <a:moveTo>
                  <a:pt x="55" y="330"/>
                </a:moveTo>
                <a:lnTo>
                  <a:pt x="55" y="330"/>
                </a:lnTo>
                <a:lnTo>
                  <a:pt x="60" y="331"/>
                </a:lnTo>
                <a:lnTo>
                  <a:pt x="63" y="331"/>
                </a:lnTo>
                <a:lnTo>
                  <a:pt x="66" y="335"/>
                </a:lnTo>
                <a:lnTo>
                  <a:pt x="67" y="341"/>
                </a:lnTo>
                <a:lnTo>
                  <a:pt x="71" y="348"/>
                </a:lnTo>
                <a:lnTo>
                  <a:pt x="76" y="353"/>
                </a:lnTo>
                <a:lnTo>
                  <a:pt x="76" y="356"/>
                </a:lnTo>
                <a:lnTo>
                  <a:pt x="74" y="358"/>
                </a:lnTo>
                <a:lnTo>
                  <a:pt x="71" y="360"/>
                </a:lnTo>
                <a:lnTo>
                  <a:pt x="71" y="362"/>
                </a:lnTo>
                <a:lnTo>
                  <a:pt x="73" y="361"/>
                </a:lnTo>
                <a:lnTo>
                  <a:pt x="75" y="361"/>
                </a:lnTo>
                <a:lnTo>
                  <a:pt x="80" y="361"/>
                </a:lnTo>
                <a:lnTo>
                  <a:pt x="82" y="364"/>
                </a:lnTo>
                <a:lnTo>
                  <a:pt x="83" y="367"/>
                </a:lnTo>
                <a:lnTo>
                  <a:pt x="84" y="370"/>
                </a:lnTo>
                <a:lnTo>
                  <a:pt x="83" y="373"/>
                </a:lnTo>
                <a:lnTo>
                  <a:pt x="82" y="372"/>
                </a:lnTo>
                <a:lnTo>
                  <a:pt x="80" y="369"/>
                </a:lnTo>
                <a:lnTo>
                  <a:pt x="79" y="368"/>
                </a:lnTo>
                <a:lnTo>
                  <a:pt x="77" y="367"/>
                </a:lnTo>
                <a:lnTo>
                  <a:pt x="78" y="371"/>
                </a:lnTo>
                <a:lnTo>
                  <a:pt x="78" y="376"/>
                </a:lnTo>
                <a:lnTo>
                  <a:pt x="78" y="377"/>
                </a:lnTo>
                <a:lnTo>
                  <a:pt x="81" y="377"/>
                </a:lnTo>
                <a:lnTo>
                  <a:pt x="79" y="382"/>
                </a:lnTo>
                <a:lnTo>
                  <a:pt x="76" y="384"/>
                </a:lnTo>
                <a:lnTo>
                  <a:pt x="72" y="384"/>
                </a:lnTo>
                <a:lnTo>
                  <a:pt x="72" y="386"/>
                </a:lnTo>
                <a:lnTo>
                  <a:pt x="71" y="388"/>
                </a:lnTo>
                <a:lnTo>
                  <a:pt x="69" y="392"/>
                </a:lnTo>
                <a:lnTo>
                  <a:pt x="66" y="394"/>
                </a:lnTo>
                <a:lnTo>
                  <a:pt x="63" y="394"/>
                </a:lnTo>
                <a:lnTo>
                  <a:pt x="60" y="392"/>
                </a:lnTo>
                <a:lnTo>
                  <a:pt x="58" y="392"/>
                </a:lnTo>
                <a:lnTo>
                  <a:pt x="56" y="393"/>
                </a:lnTo>
                <a:lnTo>
                  <a:pt x="54" y="393"/>
                </a:lnTo>
                <a:lnTo>
                  <a:pt x="53" y="393"/>
                </a:lnTo>
                <a:lnTo>
                  <a:pt x="50" y="394"/>
                </a:lnTo>
                <a:lnTo>
                  <a:pt x="47" y="394"/>
                </a:lnTo>
                <a:lnTo>
                  <a:pt x="46" y="392"/>
                </a:lnTo>
                <a:lnTo>
                  <a:pt x="47" y="388"/>
                </a:lnTo>
                <a:lnTo>
                  <a:pt x="46" y="387"/>
                </a:lnTo>
                <a:lnTo>
                  <a:pt x="43" y="386"/>
                </a:lnTo>
                <a:lnTo>
                  <a:pt x="42" y="385"/>
                </a:lnTo>
                <a:lnTo>
                  <a:pt x="40" y="382"/>
                </a:lnTo>
                <a:lnTo>
                  <a:pt x="40" y="381"/>
                </a:lnTo>
                <a:lnTo>
                  <a:pt x="40" y="379"/>
                </a:lnTo>
                <a:lnTo>
                  <a:pt x="38" y="377"/>
                </a:lnTo>
                <a:lnTo>
                  <a:pt x="36" y="375"/>
                </a:lnTo>
                <a:lnTo>
                  <a:pt x="34" y="375"/>
                </a:lnTo>
                <a:lnTo>
                  <a:pt x="32" y="378"/>
                </a:lnTo>
                <a:lnTo>
                  <a:pt x="29" y="381"/>
                </a:lnTo>
                <a:lnTo>
                  <a:pt x="30" y="382"/>
                </a:lnTo>
                <a:lnTo>
                  <a:pt x="31" y="384"/>
                </a:lnTo>
                <a:lnTo>
                  <a:pt x="30" y="385"/>
                </a:lnTo>
                <a:lnTo>
                  <a:pt x="26" y="388"/>
                </a:lnTo>
                <a:lnTo>
                  <a:pt x="26" y="390"/>
                </a:lnTo>
                <a:lnTo>
                  <a:pt x="25" y="390"/>
                </a:lnTo>
                <a:lnTo>
                  <a:pt x="23" y="389"/>
                </a:lnTo>
                <a:lnTo>
                  <a:pt x="19" y="390"/>
                </a:lnTo>
                <a:lnTo>
                  <a:pt x="17" y="389"/>
                </a:lnTo>
                <a:lnTo>
                  <a:pt x="15" y="387"/>
                </a:lnTo>
                <a:lnTo>
                  <a:pt x="9" y="385"/>
                </a:lnTo>
                <a:lnTo>
                  <a:pt x="8" y="382"/>
                </a:lnTo>
                <a:lnTo>
                  <a:pt x="7" y="381"/>
                </a:lnTo>
                <a:lnTo>
                  <a:pt x="1" y="375"/>
                </a:lnTo>
                <a:lnTo>
                  <a:pt x="0" y="373"/>
                </a:lnTo>
                <a:lnTo>
                  <a:pt x="1" y="371"/>
                </a:lnTo>
                <a:lnTo>
                  <a:pt x="3" y="369"/>
                </a:lnTo>
                <a:lnTo>
                  <a:pt x="11" y="366"/>
                </a:lnTo>
                <a:lnTo>
                  <a:pt x="12" y="365"/>
                </a:lnTo>
                <a:lnTo>
                  <a:pt x="13" y="364"/>
                </a:lnTo>
                <a:lnTo>
                  <a:pt x="10" y="363"/>
                </a:lnTo>
                <a:lnTo>
                  <a:pt x="8" y="361"/>
                </a:lnTo>
                <a:lnTo>
                  <a:pt x="7" y="360"/>
                </a:lnTo>
                <a:lnTo>
                  <a:pt x="7" y="359"/>
                </a:lnTo>
                <a:lnTo>
                  <a:pt x="9" y="358"/>
                </a:lnTo>
                <a:lnTo>
                  <a:pt x="11" y="358"/>
                </a:lnTo>
                <a:lnTo>
                  <a:pt x="13" y="359"/>
                </a:lnTo>
                <a:lnTo>
                  <a:pt x="14" y="358"/>
                </a:lnTo>
                <a:lnTo>
                  <a:pt x="17" y="357"/>
                </a:lnTo>
                <a:lnTo>
                  <a:pt x="19" y="356"/>
                </a:lnTo>
                <a:lnTo>
                  <a:pt x="20" y="352"/>
                </a:lnTo>
                <a:lnTo>
                  <a:pt x="22" y="350"/>
                </a:lnTo>
                <a:lnTo>
                  <a:pt x="22" y="348"/>
                </a:lnTo>
                <a:lnTo>
                  <a:pt x="23" y="343"/>
                </a:lnTo>
                <a:lnTo>
                  <a:pt x="24" y="342"/>
                </a:lnTo>
                <a:lnTo>
                  <a:pt x="29" y="338"/>
                </a:lnTo>
                <a:lnTo>
                  <a:pt x="30" y="340"/>
                </a:lnTo>
                <a:lnTo>
                  <a:pt x="33" y="340"/>
                </a:lnTo>
                <a:lnTo>
                  <a:pt x="35" y="339"/>
                </a:lnTo>
                <a:lnTo>
                  <a:pt x="37" y="333"/>
                </a:lnTo>
                <a:lnTo>
                  <a:pt x="39" y="333"/>
                </a:lnTo>
                <a:lnTo>
                  <a:pt x="41" y="333"/>
                </a:lnTo>
                <a:lnTo>
                  <a:pt x="45" y="333"/>
                </a:lnTo>
                <a:lnTo>
                  <a:pt x="52" y="330"/>
                </a:lnTo>
                <a:lnTo>
                  <a:pt x="55" y="330"/>
                </a:lnTo>
                <a:close/>
                <a:moveTo>
                  <a:pt x="95" y="319"/>
                </a:moveTo>
                <a:lnTo>
                  <a:pt x="95" y="319"/>
                </a:lnTo>
                <a:lnTo>
                  <a:pt x="91" y="319"/>
                </a:lnTo>
                <a:lnTo>
                  <a:pt x="90" y="318"/>
                </a:lnTo>
                <a:lnTo>
                  <a:pt x="88" y="317"/>
                </a:lnTo>
                <a:lnTo>
                  <a:pt x="86" y="309"/>
                </a:lnTo>
                <a:lnTo>
                  <a:pt x="87" y="307"/>
                </a:lnTo>
                <a:lnTo>
                  <a:pt x="87" y="305"/>
                </a:lnTo>
                <a:lnTo>
                  <a:pt x="88" y="304"/>
                </a:lnTo>
                <a:lnTo>
                  <a:pt x="90" y="304"/>
                </a:lnTo>
                <a:lnTo>
                  <a:pt x="92" y="305"/>
                </a:lnTo>
                <a:lnTo>
                  <a:pt x="93" y="307"/>
                </a:lnTo>
                <a:lnTo>
                  <a:pt x="95" y="312"/>
                </a:lnTo>
                <a:lnTo>
                  <a:pt x="95" y="316"/>
                </a:lnTo>
                <a:lnTo>
                  <a:pt x="95" y="319"/>
                </a:lnTo>
                <a:close/>
                <a:moveTo>
                  <a:pt x="63" y="292"/>
                </a:moveTo>
                <a:lnTo>
                  <a:pt x="63" y="292"/>
                </a:lnTo>
                <a:lnTo>
                  <a:pt x="64" y="299"/>
                </a:lnTo>
                <a:lnTo>
                  <a:pt x="65" y="304"/>
                </a:lnTo>
                <a:lnTo>
                  <a:pt x="65" y="305"/>
                </a:lnTo>
                <a:lnTo>
                  <a:pt x="64" y="307"/>
                </a:lnTo>
                <a:lnTo>
                  <a:pt x="59" y="310"/>
                </a:lnTo>
                <a:lnTo>
                  <a:pt x="58" y="310"/>
                </a:lnTo>
                <a:lnTo>
                  <a:pt x="57" y="309"/>
                </a:lnTo>
                <a:lnTo>
                  <a:pt x="59" y="306"/>
                </a:lnTo>
                <a:lnTo>
                  <a:pt x="58" y="303"/>
                </a:lnTo>
                <a:lnTo>
                  <a:pt x="58" y="301"/>
                </a:lnTo>
                <a:lnTo>
                  <a:pt x="58" y="300"/>
                </a:lnTo>
                <a:lnTo>
                  <a:pt x="57" y="301"/>
                </a:lnTo>
                <a:lnTo>
                  <a:pt x="53" y="304"/>
                </a:lnTo>
                <a:lnTo>
                  <a:pt x="52" y="305"/>
                </a:lnTo>
                <a:lnTo>
                  <a:pt x="52" y="304"/>
                </a:lnTo>
                <a:lnTo>
                  <a:pt x="52" y="301"/>
                </a:lnTo>
                <a:lnTo>
                  <a:pt x="53" y="299"/>
                </a:lnTo>
                <a:lnTo>
                  <a:pt x="53" y="297"/>
                </a:lnTo>
                <a:lnTo>
                  <a:pt x="54" y="296"/>
                </a:lnTo>
                <a:lnTo>
                  <a:pt x="55" y="295"/>
                </a:lnTo>
                <a:lnTo>
                  <a:pt x="56" y="295"/>
                </a:lnTo>
                <a:lnTo>
                  <a:pt x="57" y="296"/>
                </a:lnTo>
                <a:lnTo>
                  <a:pt x="60" y="293"/>
                </a:lnTo>
                <a:lnTo>
                  <a:pt x="63" y="292"/>
                </a:lnTo>
                <a:close/>
                <a:moveTo>
                  <a:pt x="68" y="298"/>
                </a:moveTo>
                <a:lnTo>
                  <a:pt x="68" y="298"/>
                </a:lnTo>
                <a:lnTo>
                  <a:pt x="67" y="299"/>
                </a:lnTo>
                <a:lnTo>
                  <a:pt x="66" y="299"/>
                </a:lnTo>
                <a:lnTo>
                  <a:pt x="65" y="298"/>
                </a:lnTo>
                <a:lnTo>
                  <a:pt x="65" y="297"/>
                </a:lnTo>
                <a:lnTo>
                  <a:pt x="65" y="294"/>
                </a:lnTo>
                <a:lnTo>
                  <a:pt x="66" y="292"/>
                </a:lnTo>
                <a:lnTo>
                  <a:pt x="70" y="290"/>
                </a:lnTo>
                <a:lnTo>
                  <a:pt x="68" y="289"/>
                </a:lnTo>
                <a:lnTo>
                  <a:pt x="68" y="288"/>
                </a:lnTo>
                <a:lnTo>
                  <a:pt x="69" y="286"/>
                </a:lnTo>
                <a:lnTo>
                  <a:pt x="73" y="282"/>
                </a:lnTo>
                <a:lnTo>
                  <a:pt x="74" y="281"/>
                </a:lnTo>
                <a:lnTo>
                  <a:pt x="76" y="281"/>
                </a:lnTo>
                <a:lnTo>
                  <a:pt x="73" y="288"/>
                </a:lnTo>
                <a:lnTo>
                  <a:pt x="68" y="298"/>
                </a:lnTo>
                <a:close/>
                <a:moveTo>
                  <a:pt x="74" y="269"/>
                </a:moveTo>
                <a:lnTo>
                  <a:pt x="74" y="269"/>
                </a:lnTo>
                <a:lnTo>
                  <a:pt x="62" y="272"/>
                </a:lnTo>
                <a:lnTo>
                  <a:pt x="57" y="272"/>
                </a:lnTo>
                <a:lnTo>
                  <a:pt x="57" y="270"/>
                </a:lnTo>
                <a:lnTo>
                  <a:pt x="58" y="269"/>
                </a:lnTo>
                <a:lnTo>
                  <a:pt x="61" y="268"/>
                </a:lnTo>
                <a:lnTo>
                  <a:pt x="63" y="261"/>
                </a:lnTo>
                <a:lnTo>
                  <a:pt x="57" y="257"/>
                </a:lnTo>
                <a:lnTo>
                  <a:pt x="57" y="256"/>
                </a:lnTo>
                <a:lnTo>
                  <a:pt x="57" y="255"/>
                </a:lnTo>
                <a:lnTo>
                  <a:pt x="58" y="254"/>
                </a:lnTo>
                <a:lnTo>
                  <a:pt x="61" y="252"/>
                </a:lnTo>
                <a:lnTo>
                  <a:pt x="63" y="252"/>
                </a:lnTo>
                <a:lnTo>
                  <a:pt x="64" y="252"/>
                </a:lnTo>
                <a:lnTo>
                  <a:pt x="66" y="254"/>
                </a:lnTo>
                <a:lnTo>
                  <a:pt x="69" y="258"/>
                </a:lnTo>
                <a:lnTo>
                  <a:pt x="72" y="259"/>
                </a:lnTo>
                <a:lnTo>
                  <a:pt x="75" y="261"/>
                </a:lnTo>
                <a:lnTo>
                  <a:pt x="74" y="269"/>
                </a:lnTo>
                <a:close/>
                <a:moveTo>
                  <a:pt x="48" y="255"/>
                </a:moveTo>
                <a:lnTo>
                  <a:pt x="48" y="255"/>
                </a:lnTo>
                <a:lnTo>
                  <a:pt x="46" y="256"/>
                </a:lnTo>
                <a:lnTo>
                  <a:pt x="46" y="255"/>
                </a:lnTo>
                <a:lnTo>
                  <a:pt x="49" y="251"/>
                </a:lnTo>
                <a:lnTo>
                  <a:pt x="51" y="250"/>
                </a:lnTo>
                <a:lnTo>
                  <a:pt x="52" y="251"/>
                </a:lnTo>
                <a:lnTo>
                  <a:pt x="50" y="253"/>
                </a:lnTo>
                <a:lnTo>
                  <a:pt x="48" y="255"/>
                </a:lnTo>
                <a:close/>
                <a:moveTo>
                  <a:pt x="23" y="234"/>
                </a:moveTo>
                <a:lnTo>
                  <a:pt x="23" y="234"/>
                </a:lnTo>
                <a:lnTo>
                  <a:pt x="20" y="234"/>
                </a:lnTo>
                <a:lnTo>
                  <a:pt x="19" y="234"/>
                </a:lnTo>
                <a:lnTo>
                  <a:pt x="19" y="233"/>
                </a:lnTo>
                <a:lnTo>
                  <a:pt x="20" y="231"/>
                </a:lnTo>
                <a:lnTo>
                  <a:pt x="22" y="231"/>
                </a:lnTo>
                <a:lnTo>
                  <a:pt x="23" y="232"/>
                </a:lnTo>
                <a:lnTo>
                  <a:pt x="23" y="233"/>
                </a:lnTo>
                <a:lnTo>
                  <a:pt x="23" y="234"/>
                </a:lnTo>
                <a:close/>
                <a:moveTo>
                  <a:pt x="58" y="234"/>
                </a:moveTo>
                <a:lnTo>
                  <a:pt x="58" y="234"/>
                </a:lnTo>
                <a:lnTo>
                  <a:pt x="57" y="234"/>
                </a:lnTo>
                <a:lnTo>
                  <a:pt x="56" y="234"/>
                </a:lnTo>
                <a:lnTo>
                  <a:pt x="55" y="233"/>
                </a:lnTo>
                <a:lnTo>
                  <a:pt x="54" y="231"/>
                </a:lnTo>
                <a:lnTo>
                  <a:pt x="57" y="229"/>
                </a:lnTo>
                <a:lnTo>
                  <a:pt x="58" y="230"/>
                </a:lnTo>
                <a:lnTo>
                  <a:pt x="59" y="231"/>
                </a:lnTo>
                <a:lnTo>
                  <a:pt x="59" y="233"/>
                </a:lnTo>
                <a:lnTo>
                  <a:pt x="58" y="234"/>
                </a:lnTo>
                <a:close/>
                <a:moveTo>
                  <a:pt x="28" y="225"/>
                </a:moveTo>
                <a:lnTo>
                  <a:pt x="28" y="225"/>
                </a:lnTo>
                <a:lnTo>
                  <a:pt x="27" y="225"/>
                </a:lnTo>
                <a:lnTo>
                  <a:pt x="25" y="225"/>
                </a:lnTo>
                <a:lnTo>
                  <a:pt x="24" y="224"/>
                </a:lnTo>
                <a:lnTo>
                  <a:pt x="23" y="221"/>
                </a:lnTo>
                <a:lnTo>
                  <a:pt x="23" y="219"/>
                </a:lnTo>
                <a:lnTo>
                  <a:pt x="23" y="215"/>
                </a:lnTo>
                <a:lnTo>
                  <a:pt x="23" y="210"/>
                </a:lnTo>
                <a:lnTo>
                  <a:pt x="27" y="210"/>
                </a:lnTo>
                <a:lnTo>
                  <a:pt x="28" y="210"/>
                </a:lnTo>
                <a:lnTo>
                  <a:pt x="28" y="225"/>
                </a:lnTo>
                <a:lnTo>
                  <a:pt x="28" y="225"/>
                </a:lnTo>
                <a:close/>
                <a:moveTo>
                  <a:pt x="63" y="203"/>
                </a:moveTo>
                <a:lnTo>
                  <a:pt x="63" y="203"/>
                </a:lnTo>
                <a:lnTo>
                  <a:pt x="62" y="205"/>
                </a:lnTo>
                <a:lnTo>
                  <a:pt x="62" y="208"/>
                </a:lnTo>
                <a:lnTo>
                  <a:pt x="63" y="211"/>
                </a:lnTo>
                <a:lnTo>
                  <a:pt x="63" y="214"/>
                </a:lnTo>
                <a:lnTo>
                  <a:pt x="64" y="214"/>
                </a:lnTo>
                <a:lnTo>
                  <a:pt x="65" y="216"/>
                </a:lnTo>
                <a:lnTo>
                  <a:pt x="71" y="217"/>
                </a:lnTo>
                <a:lnTo>
                  <a:pt x="76" y="216"/>
                </a:lnTo>
                <a:lnTo>
                  <a:pt x="77" y="217"/>
                </a:lnTo>
                <a:lnTo>
                  <a:pt x="77" y="219"/>
                </a:lnTo>
                <a:lnTo>
                  <a:pt x="77" y="220"/>
                </a:lnTo>
                <a:lnTo>
                  <a:pt x="73" y="223"/>
                </a:lnTo>
                <a:lnTo>
                  <a:pt x="70" y="228"/>
                </a:lnTo>
                <a:lnTo>
                  <a:pt x="69" y="229"/>
                </a:lnTo>
                <a:lnTo>
                  <a:pt x="67" y="229"/>
                </a:lnTo>
                <a:lnTo>
                  <a:pt x="67" y="229"/>
                </a:lnTo>
                <a:lnTo>
                  <a:pt x="66" y="220"/>
                </a:lnTo>
                <a:lnTo>
                  <a:pt x="62" y="221"/>
                </a:lnTo>
                <a:lnTo>
                  <a:pt x="59" y="221"/>
                </a:lnTo>
                <a:lnTo>
                  <a:pt x="57" y="220"/>
                </a:lnTo>
                <a:lnTo>
                  <a:pt x="56" y="218"/>
                </a:lnTo>
                <a:lnTo>
                  <a:pt x="53" y="213"/>
                </a:lnTo>
                <a:lnTo>
                  <a:pt x="46" y="211"/>
                </a:lnTo>
                <a:lnTo>
                  <a:pt x="44" y="208"/>
                </a:lnTo>
                <a:lnTo>
                  <a:pt x="43" y="206"/>
                </a:lnTo>
                <a:lnTo>
                  <a:pt x="44" y="205"/>
                </a:lnTo>
                <a:lnTo>
                  <a:pt x="45" y="203"/>
                </a:lnTo>
                <a:lnTo>
                  <a:pt x="47" y="204"/>
                </a:lnTo>
                <a:lnTo>
                  <a:pt x="48" y="204"/>
                </a:lnTo>
                <a:lnTo>
                  <a:pt x="49" y="203"/>
                </a:lnTo>
                <a:lnTo>
                  <a:pt x="49" y="202"/>
                </a:lnTo>
                <a:lnTo>
                  <a:pt x="48" y="200"/>
                </a:lnTo>
                <a:lnTo>
                  <a:pt x="48" y="199"/>
                </a:lnTo>
                <a:lnTo>
                  <a:pt x="55" y="197"/>
                </a:lnTo>
                <a:lnTo>
                  <a:pt x="56" y="193"/>
                </a:lnTo>
                <a:lnTo>
                  <a:pt x="57" y="193"/>
                </a:lnTo>
                <a:lnTo>
                  <a:pt x="59" y="194"/>
                </a:lnTo>
                <a:lnTo>
                  <a:pt x="62" y="198"/>
                </a:lnTo>
                <a:lnTo>
                  <a:pt x="63" y="203"/>
                </a:lnTo>
                <a:close/>
                <a:moveTo>
                  <a:pt x="29" y="192"/>
                </a:moveTo>
                <a:lnTo>
                  <a:pt x="29" y="192"/>
                </a:lnTo>
                <a:lnTo>
                  <a:pt x="33" y="196"/>
                </a:lnTo>
                <a:lnTo>
                  <a:pt x="30" y="201"/>
                </a:lnTo>
                <a:lnTo>
                  <a:pt x="26" y="201"/>
                </a:lnTo>
                <a:lnTo>
                  <a:pt x="20" y="197"/>
                </a:lnTo>
                <a:lnTo>
                  <a:pt x="20" y="196"/>
                </a:lnTo>
                <a:lnTo>
                  <a:pt x="20" y="195"/>
                </a:lnTo>
                <a:lnTo>
                  <a:pt x="21" y="194"/>
                </a:lnTo>
                <a:lnTo>
                  <a:pt x="22" y="194"/>
                </a:lnTo>
                <a:lnTo>
                  <a:pt x="24" y="195"/>
                </a:lnTo>
                <a:lnTo>
                  <a:pt x="26" y="193"/>
                </a:lnTo>
                <a:lnTo>
                  <a:pt x="27" y="194"/>
                </a:lnTo>
                <a:lnTo>
                  <a:pt x="29" y="192"/>
                </a:lnTo>
                <a:close/>
                <a:moveTo>
                  <a:pt x="61" y="152"/>
                </a:moveTo>
                <a:lnTo>
                  <a:pt x="61" y="152"/>
                </a:lnTo>
                <a:lnTo>
                  <a:pt x="57" y="163"/>
                </a:lnTo>
                <a:lnTo>
                  <a:pt x="55" y="163"/>
                </a:lnTo>
                <a:lnTo>
                  <a:pt x="54" y="166"/>
                </a:lnTo>
                <a:lnTo>
                  <a:pt x="50" y="168"/>
                </a:lnTo>
                <a:lnTo>
                  <a:pt x="53" y="168"/>
                </a:lnTo>
                <a:lnTo>
                  <a:pt x="54" y="169"/>
                </a:lnTo>
                <a:lnTo>
                  <a:pt x="54" y="171"/>
                </a:lnTo>
                <a:lnTo>
                  <a:pt x="54" y="173"/>
                </a:lnTo>
                <a:lnTo>
                  <a:pt x="49" y="177"/>
                </a:lnTo>
                <a:lnTo>
                  <a:pt x="46" y="179"/>
                </a:lnTo>
                <a:lnTo>
                  <a:pt x="42" y="184"/>
                </a:lnTo>
                <a:lnTo>
                  <a:pt x="40" y="184"/>
                </a:lnTo>
                <a:lnTo>
                  <a:pt x="39" y="187"/>
                </a:lnTo>
                <a:lnTo>
                  <a:pt x="37" y="188"/>
                </a:lnTo>
                <a:lnTo>
                  <a:pt x="36" y="188"/>
                </a:lnTo>
                <a:lnTo>
                  <a:pt x="35" y="188"/>
                </a:lnTo>
                <a:lnTo>
                  <a:pt x="33" y="185"/>
                </a:lnTo>
                <a:lnTo>
                  <a:pt x="37" y="182"/>
                </a:lnTo>
                <a:lnTo>
                  <a:pt x="38" y="180"/>
                </a:lnTo>
                <a:lnTo>
                  <a:pt x="40" y="178"/>
                </a:lnTo>
                <a:lnTo>
                  <a:pt x="40" y="178"/>
                </a:lnTo>
                <a:lnTo>
                  <a:pt x="36" y="175"/>
                </a:lnTo>
                <a:lnTo>
                  <a:pt x="34" y="174"/>
                </a:lnTo>
                <a:lnTo>
                  <a:pt x="34" y="173"/>
                </a:lnTo>
                <a:lnTo>
                  <a:pt x="36" y="171"/>
                </a:lnTo>
                <a:lnTo>
                  <a:pt x="35" y="171"/>
                </a:lnTo>
                <a:lnTo>
                  <a:pt x="35" y="170"/>
                </a:lnTo>
                <a:lnTo>
                  <a:pt x="33" y="169"/>
                </a:lnTo>
                <a:lnTo>
                  <a:pt x="33" y="168"/>
                </a:lnTo>
                <a:lnTo>
                  <a:pt x="33" y="166"/>
                </a:lnTo>
                <a:lnTo>
                  <a:pt x="33" y="163"/>
                </a:lnTo>
                <a:lnTo>
                  <a:pt x="34" y="162"/>
                </a:lnTo>
                <a:lnTo>
                  <a:pt x="35" y="161"/>
                </a:lnTo>
                <a:lnTo>
                  <a:pt x="35" y="160"/>
                </a:lnTo>
                <a:lnTo>
                  <a:pt x="37" y="161"/>
                </a:lnTo>
                <a:lnTo>
                  <a:pt x="39" y="163"/>
                </a:lnTo>
                <a:lnTo>
                  <a:pt x="42" y="162"/>
                </a:lnTo>
                <a:lnTo>
                  <a:pt x="44" y="163"/>
                </a:lnTo>
                <a:lnTo>
                  <a:pt x="44" y="162"/>
                </a:lnTo>
                <a:lnTo>
                  <a:pt x="42" y="157"/>
                </a:lnTo>
                <a:lnTo>
                  <a:pt x="43" y="156"/>
                </a:lnTo>
                <a:lnTo>
                  <a:pt x="44" y="155"/>
                </a:lnTo>
                <a:lnTo>
                  <a:pt x="50" y="151"/>
                </a:lnTo>
                <a:lnTo>
                  <a:pt x="58" y="145"/>
                </a:lnTo>
                <a:lnTo>
                  <a:pt x="60" y="144"/>
                </a:lnTo>
                <a:lnTo>
                  <a:pt x="60" y="145"/>
                </a:lnTo>
                <a:lnTo>
                  <a:pt x="61" y="148"/>
                </a:lnTo>
                <a:lnTo>
                  <a:pt x="61" y="152"/>
                </a:lnTo>
                <a:close/>
                <a:moveTo>
                  <a:pt x="157" y="143"/>
                </a:moveTo>
                <a:lnTo>
                  <a:pt x="157" y="143"/>
                </a:lnTo>
                <a:lnTo>
                  <a:pt x="157" y="148"/>
                </a:lnTo>
                <a:lnTo>
                  <a:pt x="157" y="150"/>
                </a:lnTo>
                <a:lnTo>
                  <a:pt x="156" y="151"/>
                </a:lnTo>
                <a:lnTo>
                  <a:pt x="154" y="155"/>
                </a:lnTo>
                <a:lnTo>
                  <a:pt x="148" y="160"/>
                </a:lnTo>
                <a:lnTo>
                  <a:pt x="136" y="171"/>
                </a:lnTo>
                <a:lnTo>
                  <a:pt x="130" y="176"/>
                </a:lnTo>
                <a:lnTo>
                  <a:pt x="129" y="179"/>
                </a:lnTo>
                <a:lnTo>
                  <a:pt x="128" y="183"/>
                </a:lnTo>
                <a:lnTo>
                  <a:pt x="132" y="183"/>
                </a:lnTo>
                <a:lnTo>
                  <a:pt x="134" y="184"/>
                </a:lnTo>
                <a:lnTo>
                  <a:pt x="133" y="186"/>
                </a:lnTo>
                <a:lnTo>
                  <a:pt x="127" y="193"/>
                </a:lnTo>
                <a:lnTo>
                  <a:pt x="125" y="198"/>
                </a:lnTo>
                <a:lnTo>
                  <a:pt x="130" y="198"/>
                </a:lnTo>
                <a:lnTo>
                  <a:pt x="133" y="197"/>
                </a:lnTo>
                <a:lnTo>
                  <a:pt x="141" y="194"/>
                </a:lnTo>
                <a:lnTo>
                  <a:pt x="148" y="191"/>
                </a:lnTo>
                <a:lnTo>
                  <a:pt x="151" y="191"/>
                </a:lnTo>
                <a:lnTo>
                  <a:pt x="158" y="193"/>
                </a:lnTo>
                <a:lnTo>
                  <a:pt x="159" y="193"/>
                </a:lnTo>
                <a:lnTo>
                  <a:pt x="162" y="192"/>
                </a:lnTo>
                <a:lnTo>
                  <a:pt x="165" y="192"/>
                </a:lnTo>
                <a:lnTo>
                  <a:pt x="184" y="193"/>
                </a:lnTo>
                <a:lnTo>
                  <a:pt x="189" y="191"/>
                </a:lnTo>
                <a:lnTo>
                  <a:pt x="193" y="193"/>
                </a:lnTo>
                <a:lnTo>
                  <a:pt x="196" y="196"/>
                </a:lnTo>
                <a:lnTo>
                  <a:pt x="199" y="203"/>
                </a:lnTo>
                <a:lnTo>
                  <a:pt x="199" y="204"/>
                </a:lnTo>
                <a:lnTo>
                  <a:pt x="197" y="208"/>
                </a:lnTo>
                <a:lnTo>
                  <a:pt x="194" y="211"/>
                </a:lnTo>
                <a:lnTo>
                  <a:pt x="191" y="217"/>
                </a:lnTo>
                <a:lnTo>
                  <a:pt x="190" y="220"/>
                </a:lnTo>
                <a:lnTo>
                  <a:pt x="190" y="223"/>
                </a:lnTo>
                <a:lnTo>
                  <a:pt x="189" y="226"/>
                </a:lnTo>
                <a:lnTo>
                  <a:pt x="184" y="240"/>
                </a:lnTo>
                <a:lnTo>
                  <a:pt x="178" y="247"/>
                </a:lnTo>
                <a:lnTo>
                  <a:pt x="176" y="252"/>
                </a:lnTo>
                <a:lnTo>
                  <a:pt x="173" y="257"/>
                </a:lnTo>
                <a:lnTo>
                  <a:pt x="171" y="259"/>
                </a:lnTo>
                <a:lnTo>
                  <a:pt x="168" y="261"/>
                </a:lnTo>
                <a:lnTo>
                  <a:pt x="159" y="263"/>
                </a:lnTo>
                <a:lnTo>
                  <a:pt x="157" y="264"/>
                </a:lnTo>
                <a:lnTo>
                  <a:pt x="154" y="267"/>
                </a:lnTo>
                <a:lnTo>
                  <a:pt x="151" y="268"/>
                </a:lnTo>
                <a:lnTo>
                  <a:pt x="154" y="268"/>
                </a:lnTo>
                <a:lnTo>
                  <a:pt x="158" y="266"/>
                </a:lnTo>
                <a:lnTo>
                  <a:pt x="164" y="266"/>
                </a:lnTo>
                <a:lnTo>
                  <a:pt x="171" y="270"/>
                </a:lnTo>
                <a:lnTo>
                  <a:pt x="171" y="274"/>
                </a:lnTo>
                <a:lnTo>
                  <a:pt x="168" y="277"/>
                </a:lnTo>
                <a:lnTo>
                  <a:pt x="161" y="277"/>
                </a:lnTo>
                <a:lnTo>
                  <a:pt x="155" y="284"/>
                </a:lnTo>
                <a:lnTo>
                  <a:pt x="152" y="286"/>
                </a:lnTo>
                <a:lnTo>
                  <a:pt x="149" y="287"/>
                </a:lnTo>
                <a:lnTo>
                  <a:pt x="146" y="286"/>
                </a:lnTo>
                <a:lnTo>
                  <a:pt x="139" y="285"/>
                </a:lnTo>
                <a:lnTo>
                  <a:pt x="136" y="283"/>
                </a:lnTo>
                <a:lnTo>
                  <a:pt x="139" y="286"/>
                </a:lnTo>
                <a:lnTo>
                  <a:pt x="142" y="287"/>
                </a:lnTo>
                <a:lnTo>
                  <a:pt x="159" y="291"/>
                </a:lnTo>
                <a:lnTo>
                  <a:pt x="160" y="290"/>
                </a:lnTo>
                <a:lnTo>
                  <a:pt x="166" y="287"/>
                </a:lnTo>
                <a:lnTo>
                  <a:pt x="173" y="287"/>
                </a:lnTo>
                <a:lnTo>
                  <a:pt x="187" y="294"/>
                </a:lnTo>
                <a:lnTo>
                  <a:pt x="191" y="299"/>
                </a:lnTo>
                <a:lnTo>
                  <a:pt x="197" y="306"/>
                </a:lnTo>
                <a:lnTo>
                  <a:pt x="200" y="309"/>
                </a:lnTo>
                <a:lnTo>
                  <a:pt x="202" y="312"/>
                </a:lnTo>
                <a:lnTo>
                  <a:pt x="204" y="316"/>
                </a:lnTo>
                <a:lnTo>
                  <a:pt x="207" y="329"/>
                </a:lnTo>
                <a:lnTo>
                  <a:pt x="210" y="342"/>
                </a:lnTo>
                <a:lnTo>
                  <a:pt x="214" y="355"/>
                </a:lnTo>
                <a:lnTo>
                  <a:pt x="216" y="359"/>
                </a:lnTo>
                <a:lnTo>
                  <a:pt x="218" y="362"/>
                </a:lnTo>
                <a:lnTo>
                  <a:pt x="230" y="368"/>
                </a:lnTo>
                <a:lnTo>
                  <a:pt x="233" y="370"/>
                </a:lnTo>
                <a:lnTo>
                  <a:pt x="238" y="376"/>
                </a:lnTo>
                <a:lnTo>
                  <a:pt x="243" y="382"/>
                </a:lnTo>
                <a:lnTo>
                  <a:pt x="247" y="387"/>
                </a:lnTo>
                <a:lnTo>
                  <a:pt x="251" y="390"/>
                </a:lnTo>
                <a:lnTo>
                  <a:pt x="249" y="392"/>
                </a:lnTo>
                <a:lnTo>
                  <a:pt x="248" y="396"/>
                </a:lnTo>
                <a:lnTo>
                  <a:pt x="249" y="400"/>
                </a:lnTo>
                <a:lnTo>
                  <a:pt x="251" y="404"/>
                </a:lnTo>
                <a:lnTo>
                  <a:pt x="254" y="410"/>
                </a:lnTo>
                <a:lnTo>
                  <a:pt x="258" y="417"/>
                </a:lnTo>
                <a:lnTo>
                  <a:pt x="257" y="416"/>
                </a:lnTo>
                <a:lnTo>
                  <a:pt x="255" y="416"/>
                </a:lnTo>
                <a:lnTo>
                  <a:pt x="254" y="416"/>
                </a:lnTo>
                <a:lnTo>
                  <a:pt x="252" y="415"/>
                </a:lnTo>
                <a:lnTo>
                  <a:pt x="249" y="413"/>
                </a:lnTo>
                <a:lnTo>
                  <a:pt x="246" y="411"/>
                </a:lnTo>
                <a:lnTo>
                  <a:pt x="240" y="412"/>
                </a:lnTo>
                <a:lnTo>
                  <a:pt x="236" y="411"/>
                </a:lnTo>
                <a:lnTo>
                  <a:pt x="234" y="411"/>
                </a:lnTo>
                <a:lnTo>
                  <a:pt x="239" y="413"/>
                </a:lnTo>
                <a:lnTo>
                  <a:pt x="245" y="413"/>
                </a:lnTo>
                <a:lnTo>
                  <a:pt x="258" y="425"/>
                </a:lnTo>
                <a:lnTo>
                  <a:pt x="263" y="432"/>
                </a:lnTo>
                <a:lnTo>
                  <a:pt x="265" y="441"/>
                </a:lnTo>
                <a:lnTo>
                  <a:pt x="263" y="445"/>
                </a:lnTo>
                <a:lnTo>
                  <a:pt x="261" y="447"/>
                </a:lnTo>
                <a:lnTo>
                  <a:pt x="258" y="450"/>
                </a:lnTo>
                <a:lnTo>
                  <a:pt x="256" y="454"/>
                </a:lnTo>
                <a:lnTo>
                  <a:pt x="263" y="459"/>
                </a:lnTo>
                <a:lnTo>
                  <a:pt x="264" y="459"/>
                </a:lnTo>
                <a:lnTo>
                  <a:pt x="266" y="458"/>
                </a:lnTo>
                <a:lnTo>
                  <a:pt x="268" y="456"/>
                </a:lnTo>
                <a:lnTo>
                  <a:pt x="270" y="452"/>
                </a:lnTo>
                <a:lnTo>
                  <a:pt x="272" y="451"/>
                </a:lnTo>
                <a:lnTo>
                  <a:pt x="276" y="450"/>
                </a:lnTo>
                <a:lnTo>
                  <a:pt x="280" y="450"/>
                </a:lnTo>
                <a:lnTo>
                  <a:pt x="284" y="451"/>
                </a:lnTo>
                <a:lnTo>
                  <a:pt x="287" y="451"/>
                </a:lnTo>
                <a:lnTo>
                  <a:pt x="294" y="453"/>
                </a:lnTo>
                <a:lnTo>
                  <a:pt x="297" y="454"/>
                </a:lnTo>
                <a:lnTo>
                  <a:pt x="306" y="462"/>
                </a:lnTo>
                <a:lnTo>
                  <a:pt x="308" y="466"/>
                </a:lnTo>
                <a:lnTo>
                  <a:pt x="309" y="471"/>
                </a:lnTo>
                <a:lnTo>
                  <a:pt x="309" y="476"/>
                </a:lnTo>
                <a:lnTo>
                  <a:pt x="307" y="481"/>
                </a:lnTo>
                <a:lnTo>
                  <a:pt x="306" y="486"/>
                </a:lnTo>
                <a:lnTo>
                  <a:pt x="304" y="492"/>
                </a:lnTo>
                <a:lnTo>
                  <a:pt x="304" y="494"/>
                </a:lnTo>
                <a:lnTo>
                  <a:pt x="303" y="496"/>
                </a:lnTo>
                <a:lnTo>
                  <a:pt x="298" y="500"/>
                </a:lnTo>
                <a:lnTo>
                  <a:pt x="295" y="502"/>
                </a:lnTo>
                <a:lnTo>
                  <a:pt x="294" y="501"/>
                </a:lnTo>
                <a:lnTo>
                  <a:pt x="293" y="502"/>
                </a:lnTo>
                <a:lnTo>
                  <a:pt x="292" y="503"/>
                </a:lnTo>
                <a:lnTo>
                  <a:pt x="294" y="505"/>
                </a:lnTo>
                <a:lnTo>
                  <a:pt x="294" y="508"/>
                </a:lnTo>
                <a:lnTo>
                  <a:pt x="291" y="510"/>
                </a:lnTo>
                <a:lnTo>
                  <a:pt x="288" y="511"/>
                </a:lnTo>
                <a:lnTo>
                  <a:pt x="284" y="510"/>
                </a:lnTo>
                <a:lnTo>
                  <a:pt x="278" y="514"/>
                </a:lnTo>
                <a:lnTo>
                  <a:pt x="282" y="516"/>
                </a:lnTo>
                <a:lnTo>
                  <a:pt x="283" y="518"/>
                </a:lnTo>
                <a:lnTo>
                  <a:pt x="282" y="522"/>
                </a:lnTo>
                <a:lnTo>
                  <a:pt x="279" y="523"/>
                </a:lnTo>
                <a:lnTo>
                  <a:pt x="276" y="524"/>
                </a:lnTo>
                <a:lnTo>
                  <a:pt x="273" y="524"/>
                </a:lnTo>
                <a:lnTo>
                  <a:pt x="270" y="525"/>
                </a:lnTo>
                <a:lnTo>
                  <a:pt x="267" y="527"/>
                </a:lnTo>
                <a:lnTo>
                  <a:pt x="271" y="526"/>
                </a:lnTo>
                <a:lnTo>
                  <a:pt x="273" y="527"/>
                </a:lnTo>
                <a:lnTo>
                  <a:pt x="274" y="530"/>
                </a:lnTo>
                <a:lnTo>
                  <a:pt x="276" y="531"/>
                </a:lnTo>
                <a:lnTo>
                  <a:pt x="282" y="532"/>
                </a:lnTo>
                <a:lnTo>
                  <a:pt x="286" y="532"/>
                </a:lnTo>
                <a:lnTo>
                  <a:pt x="293" y="531"/>
                </a:lnTo>
                <a:lnTo>
                  <a:pt x="297" y="531"/>
                </a:lnTo>
                <a:lnTo>
                  <a:pt x="298" y="532"/>
                </a:lnTo>
                <a:lnTo>
                  <a:pt x="298" y="535"/>
                </a:lnTo>
                <a:lnTo>
                  <a:pt x="298" y="541"/>
                </a:lnTo>
                <a:lnTo>
                  <a:pt x="297" y="542"/>
                </a:lnTo>
                <a:lnTo>
                  <a:pt x="287" y="548"/>
                </a:lnTo>
                <a:lnTo>
                  <a:pt x="285" y="551"/>
                </a:lnTo>
                <a:lnTo>
                  <a:pt x="284" y="554"/>
                </a:lnTo>
                <a:lnTo>
                  <a:pt x="278" y="553"/>
                </a:lnTo>
                <a:lnTo>
                  <a:pt x="276" y="556"/>
                </a:lnTo>
                <a:lnTo>
                  <a:pt x="271" y="557"/>
                </a:lnTo>
                <a:lnTo>
                  <a:pt x="267" y="559"/>
                </a:lnTo>
                <a:lnTo>
                  <a:pt x="264" y="561"/>
                </a:lnTo>
                <a:lnTo>
                  <a:pt x="261" y="562"/>
                </a:lnTo>
                <a:lnTo>
                  <a:pt x="248" y="559"/>
                </a:lnTo>
                <a:lnTo>
                  <a:pt x="240" y="559"/>
                </a:lnTo>
                <a:lnTo>
                  <a:pt x="230" y="562"/>
                </a:lnTo>
                <a:lnTo>
                  <a:pt x="227" y="561"/>
                </a:lnTo>
                <a:lnTo>
                  <a:pt x="223" y="559"/>
                </a:lnTo>
                <a:lnTo>
                  <a:pt x="219" y="558"/>
                </a:lnTo>
                <a:lnTo>
                  <a:pt x="214" y="557"/>
                </a:lnTo>
                <a:lnTo>
                  <a:pt x="210" y="555"/>
                </a:lnTo>
                <a:lnTo>
                  <a:pt x="213" y="559"/>
                </a:lnTo>
                <a:lnTo>
                  <a:pt x="207" y="563"/>
                </a:lnTo>
                <a:lnTo>
                  <a:pt x="204" y="563"/>
                </a:lnTo>
                <a:lnTo>
                  <a:pt x="202" y="563"/>
                </a:lnTo>
                <a:lnTo>
                  <a:pt x="196" y="564"/>
                </a:lnTo>
                <a:lnTo>
                  <a:pt x="191" y="564"/>
                </a:lnTo>
                <a:lnTo>
                  <a:pt x="192" y="566"/>
                </a:lnTo>
                <a:lnTo>
                  <a:pt x="193" y="568"/>
                </a:lnTo>
                <a:lnTo>
                  <a:pt x="192" y="569"/>
                </a:lnTo>
                <a:lnTo>
                  <a:pt x="191" y="570"/>
                </a:lnTo>
                <a:lnTo>
                  <a:pt x="181" y="568"/>
                </a:lnTo>
                <a:lnTo>
                  <a:pt x="179" y="568"/>
                </a:lnTo>
                <a:lnTo>
                  <a:pt x="178" y="570"/>
                </a:lnTo>
                <a:lnTo>
                  <a:pt x="175" y="569"/>
                </a:lnTo>
                <a:lnTo>
                  <a:pt x="171" y="566"/>
                </a:lnTo>
                <a:lnTo>
                  <a:pt x="168" y="565"/>
                </a:lnTo>
                <a:lnTo>
                  <a:pt x="164" y="564"/>
                </a:lnTo>
                <a:lnTo>
                  <a:pt x="161" y="564"/>
                </a:lnTo>
                <a:lnTo>
                  <a:pt x="148" y="568"/>
                </a:lnTo>
                <a:lnTo>
                  <a:pt x="145" y="572"/>
                </a:lnTo>
                <a:lnTo>
                  <a:pt x="144" y="578"/>
                </a:lnTo>
                <a:lnTo>
                  <a:pt x="142" y="583"/>
                </a:lnTo>
                <a:lnTo>
                  <a:pt x="139" y="587"/>
                </a:lnTo>
                <a:lnTo>
                  <a:pt x="136" y="588"/>
                </a:lnTo>
                <a:lnTo>
                  <a:pt x="133" y="585"/>
                </a:lnTo>
                <a:lnTo>
                  <a:pt x="126" y="582"/>
                </a:lnTo>
                <a:lnTo>
                  <a:pt x="124" y="580"/>
                </a:lnTo>
                <a:lnTo>
                  <a:pt x="123" y="580"/>
                </a:lnTo>
                <a:lnTo>
                  <a:pt x="123" y="581"/>
                </a:lnTo>
                <a:lnTo>
                  <a:pt x="120" y="581"/>
                </a:lnTo>
                <a:lnTo>
                  <a:pt x="118" y="581"/>
                </a:lnTo>
                <a:lnTo>
                  <a:pt x="114" y="582"/>
                </a:lnTo>
                <a:lnTo>
                  <a:pt x="107" y="585"/>
                </a:lnTo>
                <a:lnTo>
                  <a:pt x="104" y="586"/>
                </a:lnTo>
                <a:lnTo>
                  <a:pt x="98" y="591"/>
                </a:lnTo>
                <a:lnTo>
                  <a:pt x="97" y="592"/>
                </a:lnTo>
                <a:lnTo>
                  <a:pt x="95" y="597"/>
                </a:lnTo>
                <a:lnTo>
                  <a:pt x="91" y="598"/>
                </a:lnTo>
                <a:lnTo>
                  <a:pt x="88" y="595"/>
                </a:lnTo>
                <a:lnTo>
                  <a:pt x="85" y="594"/>
                </a:lnTo>
                <a:lnTo>
                  <a:pt x="81" y="595"/>
                </a:lnTo>
                <a:lnTo>
                  <a:pt x="79" y="596"/>
                </a:lnTo>
                <a:lnTo>
                  <a:pt x="78" y="595"/>
                </a:lnTo>
                <a:lnTo>
                  <a:pt x="78" y="593"/>
                </a:lnTo>
                <a:lnTo>
                  <a:pt x="80" y="589"/>
                </a:lnTo>
                <a:lnTo>
                  <a:pt x="88" y="587"/>
                </a:lnTo>
                <a:lnTo>
                  <a:pt x="94" y="581"/>
                </a:lnTo>
                <a:lnTo>
                  <a:pt x="97" y="577"/>
                </a:lnTo>
                <a:lnTo>
                  <a:pt x="98" y="575"/>
                </a:lnTo>
                <a:lnTo>
                  <a:pt x="100" y="573"/>
                </a:lnTo>
                <a:lnTo>
                  <a:pt x="102" y="573"/>
                </a:lnTo>
                <a:lnTo>
                  <a:pt x="103" y="571"/>
                </a:lnTo>
                <a:lnTo>
                  <a:pt x="111" y="561"/>
                </a:lnTo>
                <a:lnTo>
                  <a:pt x="112" y="559"/>
                </a:lnTo>
                <a:lnTo>
                  <a:pt x="112" y="555"/>
                </a:lnTo>
                <a:lnTo>
                  <a:pt x="113" y="551"/>
                </a:lnTo>
                <a:lnTo>
                  <a:pt x="120" y="549"/>
                </a:lnTo>
                <a:lnTo>
                  <a:pt x="124" y="541"/>
                </a:lnTo>
                <a:lnTo>
                  <a:pt x="124" y="540"/>
                </a:lnTo>
                <a:lnTo>
                  <a:pt x="134" y="539"/>
                </a:lnTo>
                <a:lnTo>
                  <a:pt x="142" y="539"/>
                </a:lnTo>
                <a:lnTo>
                  <a:pt x="149" y="540"/>
                </a:lnTo>
                <a:lnTo>
                  <a:pt x="153" y="540"/>
                </a:lnTo>
                <a:lnTo>
                  <a:pt x="156" y="540"/>
                </a:lnTo>
                <a:lnTo>
                  <a:pt x="159" y="538"/>
                </a:lnTo>
                <a:lnTo>
                  <a:pt x="164" y="530"/>
                </a:lnTo>
                <a:lnTo>
                  <a:pt x="167" y="526"/>
                </a:lnTo>
                <a:lnTo>
                  <a:pt x="170" y="523"/>
                </a:lnTo>
                <a:lnTo>
                  <a:pt x="173" y="520"/>
                </a:lnTo>
                <a:lnTo>
                  <a:pt x="178" y="513"/>
                </a:lnTo>
                <a:lnTo>
                  <a:pt x="175" y="515"/>
                </a:lnTo>
                <a:lnTo>
                  <a:pt x="171" y="519"/>
                </a:lnTo>
                <a:lnTo>
                  <a:pt x="169" y="521"/>
                </a:lnTo>
                <a:lnTo>
                  <a:pt x="161" y="523"/>
                </a:lnTo>
                <a:lnTo>
                  <a:pt x="158" y="525"/>
                </a:lnTo>
                <a:lnTo>
                  <a:pt x="153" y="530"/>
                </a:lnTo>
                <a:lnTo>
                  <a:pt x="151" y="531"/>
                </a:lnTo>
                <a:lnTo>
                  <a:pt x="143" y="530"/>
                </a:lnTo>
                <a:lnTo>
                  <a:pt x="137" y="523"/>
                </a:lnTo>
                <a:lnTo>
                  <a:pt x="133" y="521"/>
                </a:lnTo>
                <a:lnTo>
                  <a:pt x="131" y="520"/>
                </a:lnTo>
                <a:lnTo>
                  <a:pt x="129" y="521"/>
                </a:lnTo>
                <a:lnTo>
                  <a:pt x="126" y="522"/>
                </a:lnTo>
                <a:lnTo>
                  <a:pt x="122" y="522"/>
                </a:lnTo>
                <a:lnTo>
                  <a:pt x="124" y="519"/>
                </a:lnTo>
                <a:lnTo>
                  <a:pt x="127" y="517"/>
                </a:lnTo>
                <a:lnTo>
                  <a:pt x="121" y="516"/>
                </a:lnTo>
                <a:lnTo>
                  <a:pt x="119" y="515"/>
                </a:lnTo>
                <a:lnTo>
                  <a:pt x="117" y="513"/>
                </a:lnTo>
                <a:lnTo>
                  <a:pt x="113" y="513"/>
                </a:lnTo>
                <a:lnTo>
                  <a:pt x="111" y="513"/>
                </a:lnTo>
                <a:lnTo>
                  <a:pt x="107" y="516"/>
                </a:lnTo>
                <a:lnTo>
                  <a:pt x="101" y="519"/>
                </a:lnTo>
                <a:lnTo>
                  <a:pt x="94" y="515"/>
                </a:lnTo>
                <a:lnTo>
                  <a:pt x="93" y="513"/>
                </a:lnTo>
                <a:lnTo>
                  <a:pt x="93" y="510"/>
                </a:lnTo>
                <a:lnTo>
                  <a:pt x="92" y="507"/>
                </a:lnTo>
                <a:lnTo>
                  <a:pt x="90" y="506"/>
                </a:lnTo>
                <a:lnTo>
                  <a:pt x="92" y="503"/>
                </a:lnTo>
                <a:lnTo>
                  <a:pt x="95" y="500"/>
                </a:lnTo>
                <a:lnTo>
                  <a:pt x="102" y="498"/>
                </a:lnTo>
                <a:lnTo>
                  <a:pt x="112" y="492"/>
                </a:lnTo>
                <a:lnTo>
                  <a:pt x="117" y="490"/>
                </a:lnTo>
                <a:lnTo>
                  <a:pt x="123" y="486"/>
                </a:lnTo>
                <a:lnTo>
                  <a:pt x="125" y="484"/>
                </a:lnTo>
                <a:lnTo>
                  <a:pt x="126" y="480"/>
                </a:lnTo>
                <a:lnTo>
                  <a:pt x="128" y="476"/>
                </a:lnTo>
                <a:lnTo>
                  <a:pt x="130" y="473"/>
                </a:lnTo>
                <a:lnTo>
                  <a:pt x="128" y="472"/>
                </a:lnTo>
                <a:lnTo>
                  <a:pt x="127" y="469"/>
                </a:lnTo>
                <a:lnTo>
                  <a:pt x="127" y="467"/>
                </a:lnTo>
                <a:lnTo>
                  <a:pt x="128" y="464"/>
                </a:lnTo>
                <a:lnTo>
                  <a:pt x="127" y="461"/>
                </a:lnTo>
                <a:lnTo>
                  <a:pt x="126" y="458"/>
                </a:lnTo>
                <a:lnTo>
                  <a:pt x="126" y="456"/>
                </a:lnTo>
                <a:lnTo>
                  <a:pt x="126" y="453"/>
                </a:lnTo>
                <a:lnTo>
                  <a:pt x="122" y="453"/>
                </a:lnTo>
                <a:lnTo>
                  <a:pt x="118" y="454"/>
                </a:lnTo>
                <a:lnTo>
                  <a:pt x="115" y="456"/>
                </a:lnTo>
                <a:lnTo>
                  <a:pt x="111" y="459"/>
                </a:lnTo>
                <a:lnTo>
                  <a:pt x="108" y="459"/>
                </a:lnTo>
                <a:lnTo>
                  <a:pt x="108" y="457"/>
                </a:lnTo>
                <a:lnTo>
                  <a:pt x="110" y="455"/>
                </a:lnTo>
                <a:lnTo>
                  <a:pt x="113" y="451"/>
                </a:lnTo>
                <a:lnTo>
                  <a:pt x="117" y="448"/>
                </a:lnTo>
                <a:lnTo>
                  <a:pt x="118" y="446"/>
                </a:lnTo>
                <a:lnTo>
                  <a:pt x="119" y="444"/>
                </a:lnTo>
                <a:lnTo>
                  <a:pt x="121" y="441"/>
                </a:lnTo>
                <a:lnTo>
                  <a:pt x="126" y="438"/>
                </a:lnTo>
                <a:lnTo>
                  <a:pt x="135" y="433"/>
                </a:lnTo>
                <a:lnTo>
                  <a:pt x="137" y="433"/>
                </a:lnTo>
                <a:lnTo>
                  <a:pt x="140" y="433"/>
                </a:lnTo>
                <a:lnTo>
                  <a:pt x="144" y="433"/>
                </a:lnTo>
                <a:lnTo>
                  <a:pt x="147" y="431"/>
                </a:lnTo>
                <a:lnTo>
                  <a:pt x="150" y="431"/>
                </a:lnTo>
                <a:lnTo>
                  <a:pt x="158" y="435"/>
                </a:lnTo>
                <a:lnTo>
                  <a:pt x="155" y="428"/>
                </a:lnTo>
                <a:lnTo>
                  <a:pt x="159" y="427"/>
                </a:lnTo>
                <a:lnTo>
                  <a:pt x="163" y="433"/>
                </a:lnTo>
                <a:lnTo>
                  <a:pt x="165" y="434"/>
                </a:lnTo>
                <a:lnTo>
                  <a:pt x="168" y="433"/>
                </a:lnTo>
                <a:lnTo>
                  <a:pt x="167" y="432"/>
                </a:lnTo>
                <a:lnTo>
                  <a:pt x="165" y="432"/>
                </a:lnTo>
                <a:lnTo>
                  <a:pt x="163" y="431"/>
                </a:lnTo>
                <a:lnTo>
                  <a:pt x="161" y="429"/>
                </a:lnTo>
                <a:lnTo>
                  <a:pt x="159" y="422"/>
                </a:lnTo>
                <a:lnTo>
                  <a:pt x="159" y="418"/>
                </a:lnTo>
                <a:lnTo>
                  <a:pt x="161" y="414"/>
                </a:lnTo>
                <a:lnTo>
                  <a:pt x="163" y="411"/>
                </a:lnTo>
                <a:lnTo>
                  <a:pt x="161" y="410"/>
                </a:lnTo>
                <a:lnTo>
                  <a:pt x="160" y="409"/>
                </a:lnTo>
                <a:lnTo>
                  <a:pt x="159" y="405"/>
                </a:lnTo>
                <a:lnTo>
                  <a:pt x="160" y="402"/>
                </a:lnTo>
                <a:lnTo>
                  <a:pt x="164" y="399"/>
                </a:lnTo>
                <a:lnTo>
                  <a:pt x="165" y="394"/>
                </a:lnTo>
                <a:lnTo>
                  <a:pt x="165" y="389"/>
                </a:lnTo>
                <a:lnTo>
                  <a:pt x="165" y="387"/>
                </a:lnTo>
                <a:lnTo>
                  <a:pt x="161" y="388"/>
                </a:lnTo>
                <a:lnTo>
                  <a:pt x="159" y="389"/>
                </a:lnTo>
                <a:lnTo>
                  <a:pt x="157" y="390"/>
                </a:lnTo>
                <a:lnTo>
                  <a:pt x="155" y="390"/>
                </a:lnTo>
                <a:lnTo>
                  <a:pt x="151" y="385"/>
                </a:lnTo>
                <a:lnTo>
                  <a:pt x="148" y="380"/>
                </a:lnTo>
                <a:lnTo>
                  <a:pt x="143" y="372"/>
                </a:lnTo>
                <a:lnTo>
                  <a:pt x="142" y="367"/>
                </a:lnTo>
                <a:lnTo>
                  <a:pt x="146" y="355"/>
                </a:lnTo>
                <a:lnTo>
                  <a:pt x="152" y="348"/>
                </a:lnTo>
                <a:lnTo>
                  <a:pt x="159" y="346"/>
                </a:lnTo>
                <a:lnTo>
                  <a:pt x="158" y="345"/>
                </a:lnTo>
                <a:lnTo>
                  <a:pt x="147" y="345"/>
                </a:lnTo>
                <a:lnTo>
                  <a:pt x="143" y="346"/>
                </a:lnTo>
                <a:lnTo>
                  <a:pt x="140" y="349"/>
                </a:lnTo>
                <a:lnTo>
                  <a:pt x="138" y="350"/>
                </a:lnTo>
                <a:lnTo>
                  <a:pt x="136" y="350"/>
                </a:lnTo>
                <a:lnTo>
                  <a:pt x="134" y="352"/>
                </a:lnTo>
                <a:lnTo>
                  <a:pt x="133" y="354"/>
                </a:lnTo>
                <a:lnTo>
                  <a:pt x="131" y="355"/>
                </a:lnTo>
                <a:lnTo>
                  <a:pt x="127" y="355"/>
                </a:lnTo>
                <a:lnTo>
                  <a:pt x="125" y="355"/>
                </a:lnTo>
                <a:lnTo>
                  <a:pt x="124" y="354"/>
                </a:lnTo>
                <a:lnTo>
                  <a:pt x="123" y="352"/>
                </a:lnTo>
                <a:lnTo>
                  <a:pt x="121" y="351"/>
                </a:lnTo>
                <a:lnTo>
                  <a:pt x="120" y="352"/>
                </a:lnTo>
                <a:lnTo>
                  <a:pt x="117" y="355"/>
                </a:lnTo>
                <a:lnTo>
                  <a:pt x="113" y="356"/>
                </a:lnTo>
                <a:lnTo>
                  <a:pt x="109" y="354"/>
                </a:lnTo>
                <a:lnTo>
                  <a:pt x="104" y="351"/>
                </a:lnTo>
                <a:lnTo>
                  <a:pt x="103" y="353"/>
                </a:lnTo>
                <a:lnTo>
                  <a:pt x="102" y="355"/>
                </a:lnTo>
                <a:lnTo>
                  <a:pt x="101" y="360"/>
                </a:lnTo>
                <a:lnTo>
                  <a:pt x="97" y="356"/>
                </a:lnTo>
                <a:lnTo>
                  <a:pt x="94" y="351"/>
                </a:lnTo>
                <a:lnTo>
                  <a:pt x="93" y="347"/>
                </a:lnTo>
                <a:lnTo>
                  <a:pt x="93" y="344"/>
                </a:lnTo>
                <a:lnTo>
                  <a:pt x="95" y="342"/>
                </a:lnTo>
                <a:lnTo>
                  <a:pt x="96" y="344"/>
                </a:lnTo>
                <a:lnTo>
                  <a:pt x="99" y="335"/>
                </a:lnTo>
                <a:lnTo>
                  <a:pt x="105" y="323"/>
                </a:lnTo>
                <a:lnTo>
                  <a:pt x="107" y="320"/>
                </a:lnTo>
                <a:lnTo>
                  <a:pt x="108" y="316"/>
                </a:lnTo>
                <a:lnTo>
                  <a:pt x="108" y="313"/>
                </a:lnTo>
                <a:lnTo>
                  <a:pt x="107" y="310"/>
                </a:lnTo>
                <a:lnTo>
                  <a:pt x="102" y="305"/>
                </a:lnTo>
                <a:lnTo>
                  <a:pt x="102" y="300"/>
                </a:lnTo>
                <a:lnTo>
                  <a:pt x="102" y="295"/>
                </a:lnTo>
                <a:lnTo>
                  <a:pt x="104" y="292"/>
                </a:lnTo>
                <a:lnTo>
                  <a:pt x="104" y="291"/>
                </a:lnTo>
                <a:lnTo>
                  <a:pt x="111" y="292"/>
                </a:lnTo>
                <a:lnTo>
                  <a:pt x="108" y="290"/>
                </a:lnTo>
                <a:lnTo>
                  <a:pt x="103" y="285"/>
                </a:lnTo>
                <a:lnTo>
                  <a:pt x="103" y="284"/>
                </a:lnTo>
                <a:lnTo>
                  <a:pt x="104" y="279"/>
                </a:lnTo>
                <a:lnTo>
                  <a:pt x="104" y="280"/>
                </a:lnTo>
                <a:lnTo>
                  <a:pt x="103" y="282"/>
                </a:lnTo>
                <a:lnTo>
                  <a:pt x="100" y="287"/>
                </a:lnTo>
                <a:lnTo>
                  <a:pt x="99" y="288"/>
                </a:lnTo>
                <a:lnTo>
                  <a:pt x="95" y="289"/>
                </a:lnTo>
                <a:lnTo>
                  <a:pt x="95" y="291"/>
                </a:lnTo>
                <a:lnTo>
                  <a:pt x="94" y="292"/>
                </a:lnTo>
                <a:lnTo>
                  <a:pt x="92" y="292"/>
                </a:lnTo>
                <a:lnTo>
                  <a:pt x="91" y="294"/>
                </a:lnTo>
                <a:lnTo>
                  <a:pt x="91" y="294"/>
                </a:lnTo>
                <a:lnTo>
                  <a:pt x="91" y="292"/>
                </a:lnTo>
                <a:lnTo>
                  <a:pt x="90" y="288"/>
                </a:lnTo>
                <a:lnTo>
                  <a:pt x="91" y="284"/>
                </a:lnTo>
                <a:lnTo>
                  <a:pt x="93" y="282"/>
                </a:lnTo>
                <a:lnTo>
                  <a:pt x="98" y="275"/>
                </a:lnTo>
                <a:lnTo>
                  <a:pt x="96" y="277"/>
                </a:lnTo>
                <a:lnTo>
                  <a:pt x="89" y="283"/>
                </a:lnTo>
                <a:lnTo>
                  <a:pt x="86" y="287"/>
                </a:lnTo>
                <a:lnTo>
                  <a:pt x="85" y="288"/>
                </a:lnTo>
                <a:lnTo>
                  <a:pt x="85" y="290"/>
                </a:lnTo>
                <a:lnTo>
                  <a:pt x="85" y="291"/>
                </a:lnTo>
                <a:lnTo>
                  <a:pt x="87" y="298"/>
                </a:lnTo>
                <a:lnTo>
                  <a:pt x="86" y="301"/>
                </a:lnTo>
                <a:lnTo>
                  <a:pt x="81" y="322"/>
                </a:lnTo>
                <a:lnTo>
                  <a:pt x="80" y="324"/>
                </a:lnTo>
                <a:lnTo>
                  <a:pt x="79" y="325"/>
                </a:lnTo>
                <a:lnTo>
                  <a:pt x="78" y="325"/>
                </a:lnTo>
                <a:lnTo>
                  <a:pt x="75" y="325"/>
                </a:lnTo>
                <a:lnTo>
                  <a:pt x="74" y="323"/>
                </a:lnTo>
                <a:lnTo>
                  <a:pt x="74" y="322"/>
                </a:lnTo>
                <a:lnTo>
                  <a:pt x="75" y="319"/>
                </a:lnTo>
                <a:lnTo>
                  <a:pt x="77" y="309"/>
                </a:lnTo>
                <a:lnTo>
                  <a:pt x="78" y="306"/>
                </a:lnTo>
                <a:lnTo>
                  <a:pt x="79" y="304"/>
                </a:lnTo>
                <a:lnTo>
                  <a:pt x="82" y="299"/>
                </a:lnTo>
                <a:lnTo>
                  <a:pt x="82" y="299"/>
                </a:lnTo>
                <a:lnTo>
                  <a:pt x="80" y="300"/>
                </a:lnTo>
                <a:lnTo>
                  <a:pt x="79" y="299"/>
                </a:lnTo>
                <a:lnTo>
                  <a:pt x="79" y="299"/>
                </a:lnTo>
                <a:lnTo>
                  <a:pt x="79" y="285"/>
                </a:lnTo>
                <a:lnTo>
                  <a:pt x="81" y="281"/>
                </a:lnTo>
                <a:lnTo>
                  <a:pt x="81" y="274"/>
                </a:lnTo>
                <a:lnTo>
                  <a:pt x="83" y="269"/>
                </a:lnTo>
                <a:lnTo>
                  <a:pt x="85" y="264"/>
                </a:lnTo>
                <a:lnTo>
                  <a:pt x="86" y="259"/>
                </a:lnTo>
                <a:lnTo>
                  <a:pt x="88" y="257"/>
                </a:lnTo>
                <a:lnTo>
                  <a:pt x="88" y="253"/>
                </a:lnTo>
                <a:lnTo>
                  <a:pt x="91" y="250"/>
                </a:lnTo>
                <a:lnTo>
                  <a:pt x="92" y="246"/>
                </a:lnTo>
                <a:lnTo>
                  <a:pt x="91" y="246"/>
                </a:lnTo>
                <a:lnTo>
                  <a:pt x="81" y="256"/>
                </a:lnTo>
                <a:lnTo>
                  <a:pt x="78" y="258"/>
                </a:lnTo>
                <a:lnTo>
                  <a:pt x="74" y="258"/>
                </a:lnTo>
                <a:lnTo>
                  <a:pt x="71" y="257"/>
                </a:lnTo>
                <a:lnTo>
                  <a:pt x="69" y="254"/>
                </a:lnTo>
                <a:lnTo>
                  <a:pt x="68" y="249"/>
                </a:lnTo>
                <a:lnTo>
                  <a:pt x="65" y="249"/>
                </a:lnTo>
                <a:lnTo>
                  <a:pt x="63" y="248"/>
                </a:lnTo>
                <a:lnTo>
                  <a:pt x="63" y="248"/>
                </a:lnTo>
                <a:lnTo>
                  <a:pt x="66" y="245"/>
                </a:lnTo>
                <a:lnTo>
                  <a:pt x="71" y="244"/>
                </a:lnTo>
                <a:lnTo>
                  <a:pt x="75" y="240"/>
                </a:lnTo>
                <a:lnTo>
                  <a:pt x="71" y="237"/>
                </a:lnTo>
                <a:lnTo>
                  <a:pt x="72" y="236"/>
                </a:lnTo>
                <a:lnTo>
                  <a:pt x="75" y="234"/>
                </a:lnTo>
                <a:lnTo>
                  <a:pt x="80" y="226"/>
                </a:lnTo>
                <a:lnTo>
                  <a:pt x="81" y="218"/>
                </a:lnTo>
                <a:lnTo>
                  <a:pt x="78" y="215"/>
                </a:lnTo>
                <a:lnTo>
                  <a:pt x="78" y="213"/>
                </a:lnTo>
                <a:lnTo>
                  <a:pt x="73" y="210"/>
                </a:lnTo>
                <a:lnTo>
                  <a:pt x="73" y="207"/>
                </a:lnTo>
                <a:lnTo>
                  <a:pt x="73" y="205"/>
                </a:lnTo>
                <a:lnTo>
                  <a:pt x="75" y="203"/>
                </a:lnTo>
                <a:lnTo>
                  <a:pt x="77" y="202"/>
                </a:lnTo>
                <a:lnTo>
                  <a:pt x="80" y="200"/>
                </a:lnTo>
                <a:lnTo>
                  <a:pt x="77" y="199"/>
                </a:lnTo>
                <a:lnTo>
                  <a:pt x="76" y="197"/>
                </a:lnTo>
                <a:lnTo>
                  <a:pt x="75" y="195"/>
                </a:lnTo>
                <a:lnTo>
                  <a:pt x="75" y="193"/>
                </a:lnTo>
                <a:lnTo>
                  <a:pt x="76" y="187"/>
                </a:lnTo>
                <a:lnTo>
                  <a:pt x="77" y="184"/>
                </a:lnTo>
                <a:lnTo>
                  <a:pt x="79" y="181"/>
                </a:lnTo>
                <a:lnTo>
                  <a:pt x="87" y="181"/>
                </a:lnTo>
                <a:lnTo>
                  <a:pt x="88" y="179"/>
                </a:lnTo>
                <a:lnTo>
                  <a:pt x="89" y="179"/>
                </a:lnTo>
                <a:lnTo>
                  <a:pt x="93" y="181"/>
                </a:lnTo>
                <a:lnTo>
                  <a:pt x="93" y="179"/>
                </a:lnTo>
                <a:lnTo>
                  <a:pt x="86" y="171"/>
                </a:lnTo>
                <a:lnTo>
                  <a:pt x="85" y="170"/>
                </a:lnTo>
                <a:lnTo>
                  <a:pt x="87" y="165"/>
                </a:lnTo>
                <a:lnTo>
                  <a:pt x="87" y="163"/>
                </a:lnTo>
                <a:lnTo>
                  <a:pt x="87" y="161"/>
                </a:lnTo>
                <a:lnTo>
                  <a:pt x="88" y="160"/>
                </a:lnTo>
                <a:lnTo>
                  <a:pt x="90" y="159"/>
                </a:lnTo>
                <a:lnTo>
                  <a:pt x="96" y="159"/>
                </a:lnTo>
                <a:lnTo>
                  <a:pt x="98" y="158"/>
                </a:lnTo>
                <a:lnTo>
                  <a:pt x="97" y="156"/>
                </a:lnTo>
                <a:lnTo>
                  <a:pt x="96" y="153"/>
                </a:lnTo>
                <a:lnTo>
                  <a:pt x="95" y="151"/>
                </a:lnTo>
                <a:lnTo>
                  <a:pt x="96" y="149"/>
                </a:lnTo>
                <a:lnTo>
                  <a:pt x="96" y="145"/>
                </a:lnTo>
                <a:lnTo>
                  <a:pt x="96" y="143"/>
                </a:lnTo>
                <a:lnTo>
                  <a:pt x="98" y="140"/>
                </a:lnTo>
                <a:lnTo>
                  <a:pt x="99" y="139"/>
                </a:lnTo>
                <a:lnTo>
                  <a:pt x="100" y="139"/>
                </a:lnTo>
                <a:lnTo>
                  <a:pt x="104" y="140"/>
                </a:lnTo>
                <a:lnTo>
                  <a:pt x="105" y="141"/>
                </a:lnTo>
                <a:lnTo>
                  <a:pt x="107" y="144"/>
                </a:lnTo>
                <a:lnTo>
                  <a:pt x="108" y="143"/>
                </a:lnTo>
                <a:lnTo>
                  <a:pt x="113" y="141"/>
                </a:lnTo>
                <a:lnTo>
                  <a:pt x="114" y="140"/>
                </a:lnTo>
                <a:lnTo>
                  <a:pt x="116" y="144"/>
                </a:lnTo>
                <a:lnTo>
                  <a:pt x="123" y="141"/>
                </a:lnTo>
                <a:lnTo>
                  <a:pt x="134" y="140"/>
                </a:lnTo>
                <a:lnTo>
                  <a:pt x="140" y="138"/>
                </a:lnTo>
                <a:lnTo>
                  <a:pt x="146" y="137"/>
                </a:lnTo>
                <a:lnTo>
                  <a:pt x="152" y="135"/>
                </a:lnTo>
                <a:lnTo>
                  <a:pt x="159" y="136"/>
                </a:lnTo>
                <a:lnTo>
                  <a:pt x="159" y="137"/>
                </a:lnTo>
                <a:lnTo>
                  <a:pt x="159" y="139"/>
                </a:lnTo>
                <a:lnTo>
                  <a:pt x="157" y="143"/>
                </a:lnTo>
                <a:close/>
                <a:moveTo>
                  <a:pt x="163" y="130"/>
                </a:moveTo>
                <a:lnTo>
                  <a:pt x="163" y="130"/>
                </a:lnTo>
                <a:lnTo>
                  <a:pt x="162" y="130"/>
                </a:lnTo>
                <a:lnTo>
                  <a:pt x="161" y="129"/>
                </a:lnTo>
                <a:lnTo>
                  <a:pt x="159" y="125"/>
                </a:lnTo>
                <a:lnTo>
                  <a:pt x="162" y="124"/>
                </a:lnTo>
                <a:lnTo>
                  <a:pt x="164" y="125"/>
                </a:lnTo>
                <a:lnTo>
                  <a:pt x="163" y="126"/>
                </a:lnTo>
                <a:lnTo>
                  <a:pt x="163" y="130"/>
                </a:lnTo>
                <a:close/>
                <a:moveTo>
                  <a:pt x="155" y="127"/>
                </a:moveTo>
                <a:lnTo>
                  <a:pt x="155" y="127"/>
                </a:lnTo>
                <a:lnTo>
                  <a:pt x="154" y="127"/>
                </a:lnTo>
                <a:lnTo>
                  <a:pt x="152" y="127"/>
                </a:lnTo>
                <a:lnTo>
                  <a:pt x="149" y="124"/>
                </a:lnTo>
                <a:lnTo>
                  <a:pt x="148" y="121"/>
                </a:lnTo>
                <a:lnTo>
                  <a:pt x="148" y="120"/>
                </a:lnTo>
                <a:lnTo>
                  <a:pt x="149" y="119"/>
                </a:lnTo>
                <a:lnTo>
                  <a:pt x="152" y="120"/>
                </a:lnTo>
                <a:lnTo>
                  <a:pt x="153" y="123"/>
                </a:lnTo>
                <a:lnTo>
                  <a:pt x="154" y="125"/>
                </a:lnTo>
                <a:lnTo>
                  <a:pt x="154" y="125"/>
                </a:lnTo>
                <a:lnTo>
                  <a:pt x="156" y="126"/>
                </a:lnTo>
                <a:lnTo>
                  <a:pt x="155" y="127"/>
                </a:lnTo>
                <a:close/>
                <a:moveTo>
                  <a:pt x="159" y="112"/>
                </a:moveTo>
                <a:lnTo>
                  <a:pt x="159" y="112"/>
                </a:lnTo>
                <a:lnTo>
                  <a:pt x="158" y="114"/>
                </a:lnTo>
                <a:lnTo>
                  <a:pt x="161" y="114"/>
                </a:lnTo>
                <a:lnTo>
                  <a:pt x="164" y="115"/>
                </a:lnTo>
                <a:lnTo>
                  <a:pt x="166" y="115"/>
                </a:lnTo>
                <a:lnTo>
                  <a:pt x="168" y="117"/>
                </a:lnTo>
                <a:lnTo>
                  <a:pt x="167" y="120"/>
                </a:lnTo>
                <a:lnTo>
                  <a:pt x="166" y="121"/>
                </a:lnTo>
                <a:lnTo>
                  <a:pt x="165" y="121"/>
                </a:lnTo>
                <a:lnTo>
                  <a:pt x="161" y="118"/>
                </a:lnTo>
                <a:lnTo>
                  <a:pt x="155" y="119"/>
                </a:lnTo>
                <a:lnTo>
                  <a:pt x="154" y="119"/>
                </a:lnTo>
                <a:lnTo>
                  <a:pt x="154" y="118"/>
                </a:lnTo>
                <a:lnTo>
                  <a:pt x="153" y="117"/>
                </a:lnTo>
                <a:lnTo>
                  <a:pt x="153" y="115"/>
                </a:lnTo>
                <a:lnTo>
                  <a:pt x="153" y="114"/>
                </a:lnTo>
                <a:lnTo>
                  <a:pt x="151" y="116"/>
                </a:lnTo>
                <a:lnTo>
                  <a:pt x="150" y="116"/>
                </a:lnTo>
                <a:lnTo>
                  <a:pt x="150" y="115"/>
                </a:lnTo>
                <a:lnTo>
                  <a:pt x="150" y="113"/>
                </a:lnTo>
                <a:lnTo>
                  <a:pt x="150" y="110"/>
                </a:lnTo>
                <a:lnTo>
                  <a:pt x="151" y="106"/>
                </a:lnTo>
                <a:lnTo>
                  <a:pt x="153" y="106"/>
                </a:lnTo>
                <a:lnTo>
                  <a:pt x="156" y="106"/>
                </a:lnTo>
                <a:lnTo>
                  <a:pt x="159" y="108"/>
                </a:lnTo>
                <a:lnTo>
                  <a:pt x="160" y="110"/>
                </a:lnTo>
                <a:lnTo>
                  <a:pt x="160" y="111"/>
                </a:lnTo>
                <a:lnTo>
                  <a:pt x="159" y="112"/>
                </a:lnTo>
                <a:close/>
                <a:moveTo>
                  <a:pt x="175" y="100"/>
                </a:moveTo>
                <a:lnTo>
                  <a:pt x="175" y="100"/>
                </a:lnTo>
                <a:lnTo>
                  <a:pt x="171" y="100"/>
                </a:lnTo>
                <a:lnTo>
                  <a:pt x="173" y="97"/>
                </a:lnTo>
                <a:lnTo>
                  <a:pt x="175" y="96"/>
                </a:lnTo>
                <a:lnTo>
                  <a:pt x="179" y="96"/>
                </a:lnTo>
                <a:lnTo>
                  <a:pt x="178" y="98"/>
                </a:lnTo>
                <a:lnTo>
                  <a:pt x="175" y="100"/>
                </a:lnTo>
                <a:close/>
                <a:moveTo>
                  <a:pt x="169" y="103"/>
                </a:moveTo>
                <a:lnTo>
                  <a:pt x="169" y="103"/>
                </a:lnTo>
                <a:lnTo>
                  <a:pt x="166" y="104"/>
                </a:lnTo>
                <a:lnTo>
                  <a:pt x="165" y="103"/>
                </a:lnTo>
                <a:lnTo>
                  <a:pt x="165" y="99"/>
                </a:lnTo>
                <a:lnTo>
                  <a:pt x="162" y="98"/>
                </a:lnTo>
                <a:lnTo>
                  <a:pt x="160" y="97"/>
                </a:lnTo>
                <a:lnTo>
                  <a:pt x="159" y="95"/>
                </a:lnTo>
                <a:lnTo>
                  <a:pt x="159" y="94"/>
                </a:lnTo>
                <a:lnTo>
                  <a:pt x="161" y="93"/>
                </a:lnTo>
                <a:lnTo>
                  <a:pt x="165" y="97"/>
                </a:lnTo>
                <a:lnTo>
                  <a:pt x="166" y="100"/>
                </a:lnTo>
                <a:lnTo>
                  <a:pt x="169" y="100"/>
                </a:lnTo>
                <a:lnTo>
                  <a:pt x="169" y="101"/>
                </a:lnTo>
                <a:lnTo>
                  <a:pt x="169" y="103"/>
                </a:lnTo>
                <a:close/>
                <a:moveTo>
                  <a:pt x="213" y="19"/>
                </a:moveTo>
                <a:lnTo>
                  <a:pt x="213" y="19"/>
                </a:lnTo>
                <a:lnTo>
                  <a:pt x="214" y="24"/>
                </a:lnTo>
                <a:lnTo>
                  <a:pt x="216" y="22"/>
                </a:lnTo>
                <a:lnTo>
                  <a:pt x="218" y="27"/>
                </a:lnTo>
                <a:lnTo>
                  <a:pt x="219" y="27"/>
                </a:lnTo>
                <a:lnTo>
                  <a:pt x="221" y="25"/>
                </a:lnTo>
                <a:lnTo>
                  <a:pt x="221" y="29"/>
                </a:lnTo>
                <a:lnTo>
                  <a:pt x="219" y="40"/>
                </a:lnTo>
                <a:lnTo>
                  <a:pt x="218" y="42"/>
                </a:lnTo>
                <a:lnTo>
                  <a:pt x="218" y="45"/>
                </a:lnTo>
                <a:lnTo>
                  <a:pt x="217" y="46"/>
                </a:lnTo>
                <a:lnTo>
                  <a:pt x="217" y="53"/>
                </a:lnTo>
                <a:lnTo>
                  <a:pt x="215" y="55"/>
                </a:lnTo>
                <a:lnTo>
                  <a:pt x="214" y="60"/>
                </a:lnTo>
                <a:lnTo>
                  <a:pt x="214" y="60"/>
                </a:lnTo>
                <a:lnTo>
                  <a:pt x="212" y="58"/>
                </a:lnTo>
                <a:lnTo>
                  <a:pt x="214" y="50"/>
                </a:lnTo>
                <a:lnTo>
                  <a:pt x="214" y="46"/>
                </a:lnTo>
                <a:lnTo>
                  <a:pt x="214" y="43"/>
                </a:lnTo>
                <a:lnTo>
                  <a:pt x="213" y="41"/>
                </a:lnTo>
                <a:lnTo>
                  <a:pt x="210" y="41"/>
                </a:lnTo>
                <a:lnTo>
                  <a:pt x="208" y="42"/>
                </a:lnTo>
                <a:lnTo>
                  <a:pt x="207" y="41"/>
                </a:lnTo>
                <a:lnTo>
                  <a:pt x="207" y="39"/>
                </a:lnTo>
                <a:lnTo>
                  <a:pt x="207" y="38"/>
                </a:lnTo>
                <a:lnTo>
                  <a:pt x="204" y="39"/>
                </a:lnTo>
                <a:lnTo>
                  <a:pt x="203" y="38"/>
                </a:lnTo>
                <a:lnTo>
                  <a:pt x="202" y="37"/>
                </a:lnTo>
                <a:lnTo>
                  <a:pt x="202" y="35"/>
                </a:lnTo>
                <a:lnTo>
                  <a:pt x="205" y="34"/>
                </a:lnTo>
                <a:lnTo>
                  <a:pt x="207" y="35"/>
                </a:lnTo>
                <a:lnTo>
                  <a:pt x="211" y="32"/>
                </a:lnTo>
                <a:lnTo>
                  <a:pt x="209" y="24"/>
                </a:lnTo>
                <a:lnTo>
                  <a:pt x="206" y="23"/>
                </a:lnTo>
                <a:lnTo>
                  <a:pt x="205" y="22"/>
                </a:lnTo>
                <a:lnTo>
                  <a:pt x="206" y="20"/>
                </a:lnTo>
                <a:lnTo>
                  <a:pt x="207" y="20"/>
                </a:lnTo>
                <a:lnTo>
                  <a:pt x="210" y="15"/>
                </a:lnTo>
                <a:lnTo>
                  <a:pt x="212" y="15"/>
                </a:lnTo>
                <a:lnTo>
                  <a:pt x="214" y="15"/>
                </a:lnTo>
                <a:lnTo>
                  <a:pt x="213" y="19"/>
                </a:lnTo>
                <a:close/>
                <a:moveTo>
                  <a:pt x="222" y="21"/>
                </a:moveTo>
                <a:lnTo>
                  <a:pt x="222" y="21"/>
                </a:lnTo>
                <a:lnTo>
                  <a:pt x="221" y="21"/>
                </a:lnTo>
                <a:lnTo>
                  <a:pt x="218" y="15"/>
                </a:lnTo>
                <a:lnTo>
                  <a:pt x="220" y="8"/>
                </a:lnTo>
                <a:lnTo>
                  <a:pt x="223" y="8"/>
                </a:lnTo>
                <a:lnTo>
                  <a:pt x="223" y="10"/>
                </a:lnTo>
                <a:lnTo>
                  <a:pt x="223" y="12"/>
                </a:lnTo>
                <a:lnTo>
                  <a:pt x="222" y="12"/>
                </a:lnTo>
                <a:lnTo>
                  <a:pt x="221" y="12"/>
                </a:lnTo>
                <a:lnTo>
                  <a:pt x="222" y="16"/>
                </a:lnTo>
                <a:lnTo>
                  <a:pt x="222" y="20"/>
                </a:lnTo>
                <a:lnTo>
                  <a:pt x="222" y="21"/>
                </a:lnTo>
                <a:close/>
                <a:moveTo>
                  <a:pt x="230" y="2"/>
                </a:moveTo>
                <a:lnTo>
                  <a:pt x="230" y="2"/>
                </a:lnTo>
                <a:lnTo>
                  <a:pt x="230" y="2"/>
                </a:lnTo>
                <a:lnTo>
                  <a:pt x="228" y="8"/>
                </a:lnTo>
                <a:lnTo>
                  <a:pt x="228" y="10"/>
                </a:lnTo>
                <a:lnTo>
                  <a:pt x="226" y="10"/>
                </a:lnTo>
                <a:lnTo>
                  <a:pt x="225" y="9"/>
                </a:lnTo>
                <a:lnTo>
                  <a:pt x="225" y="6"/>
                </a:lnTo>
                <a:lnTo>
                  <a:pt x="225" y="3"/>
                </a:lnTo>
                <a:lnTo>
                  <a:pt x="226" y="2"/>
                </a:lnTo>
                <a:lnTo>
                  <a:pt x="226" y="1"/>
                </a:lnTo>
                <a:lnTo>
                  <a:pt x="227" y="2"/>
                </a:lnTo>
                <a:lnTo>
                  <a:pt x="228" y="0"/>
                </a:lnTo>
                <a:lnTo>
                  <a:pt x="229" y="0"/>
                </a:lnTo>
                <a:lnTo>
                  <a:pt x="23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51" name="Ireland">
            <a:extLst>
              <a:ext uri="{FF2B5EF4-FFF2-40B4-BE49-F238E27FC236}">
                <a16:creationId xmlns:a16="http://schemas.microsoft.com/office/drawing/2014/main" id="{50AED675-FABE-4332-AF46-A0DF7E45F5F1}"/>
              </a:ext>
            </a:extLst>
          </p:cNvPr>
          <p:cNvSpPr>
            <a:spLocks noEditPoints="1"/>
          </p:cNvSpPr>
          <p:nvPr/>
        </p:nvSpPr>
        <p:spPr bwMode="auto">
          <a:xfrm>
            <a:off x="5479147" y="2296736"/>
            <a:ext cx="132824" cy="172131"/>
          </a:xfrm>
          <a:custGeom>
            <a:avLst/>
            <a:gdLst>
              <a:gd name="T0" fmla="*/ 92 w 136"/>
              <a:gd name="T1" fmla="*/ 25 h 203"/>
              <a:gd name="T2" fmla="*/ 84 w 136"/>
              <a:gd name="T3" fmla="*/ 35 h 203"/>
              <a:gd name="T4" fmla="*/ 78 w 136"/>
              <a:gd name="T5" fmla="*/ 37 h 203"/>
              <a:gd name="T6" fmla="*/ 81 w 136"/>
              <a:gd name="T7" fmla="*/ 43 h 203"/>
              <a:gd name="T8" fmla="*/ 77 w 136"/>
              <a:gd name="T9" fmla="*/ 58 h 203"/>
              <a:gd name="T10" fmla="*/ 89 w 136"/>
              <a:gd name="T11" fmla="*/ 67 h 203"/>
              <a:gd name="T12" fmla="*/ 100 w 136"/>
              <a:gd name="T13" fmla="*/ 62 h 203"/>
              <a:gd name="T14" fmla="*/ 104 w 136"/>
              <a:gd name="T15" fmla="*/ 52 h 203"/>
              <a:gd name="T16" fmla="*/ 110 w 136"/>
              <a:gd name="T17" fmla="*/ 59 h 203"/>
              <a:gd name="T18" fmla="*/ 116 w 136"/>
              <a:gd name="T19" fmla="*/ 69 h 203"/>
              <a:gd name="T20" fmla="*/ 126 w 136"/>
              <a:gd name="T21" fmla="*/ 70 h 203"/>
              <a:gd name="T22" fmla="*/ 130 w 136"/>
              <a:gd name="T23" fmla="*/ 73 h 203"/>
              <a:gd name="T24" fmla="*/ 129 w 136"/>
              <a:gd name="T25" fmla="*/ 82 h 203"/>
              <a:gd name="T26" fmla="*/ 133 w 136"/>
              <a:gd name="T27" fmla="*/ 102 h 203"/>
              <a:gd name="T28" fmla="*/ 136 w 136"/>
              <a:gd name="T29" fmla="*/ 121 h 203"/>
              <a:gd name="T30" fmla="*/ 131 w 136"/>
              <a:gd name="T31" fmla="*/ 143 h 203"/>
              <a:gd name="T32" fmla="*/ 127 w 136"/>
              <a:gd name="T33" fmla="*/ 165 h 203"/>
              <a:gd name="T34" fmla="*/ 110 w 136"/>
              <a:gd name="T35" fmla="*/ 168 h 203"/>
              <a:gd name="T36" fmla="*/ 103 w 136"/>
              <a:gd name="T37" fmla="*/ 170 h 203"/>
              <a:gd name="T38" fmla="*/ 87 w 136"/>
              <a:gd name="T39" fmla="*/ 176 h 203"/>
              <a:gd name="T40" fmla="*/ 76 w 136"/>
              <a:gd name="T41" fmla="*/ 184 h 203"/>
              <a:gd name="T42" fmla="*/ 66 w 136"/>
              <a:gd name="T43" fmla="*/ 183 h 203"/>
              <a:gd name="T44" fmla="*/ 64 w 136"/>
              <a:gd name="T45" fmla="*/ 190 h 203"/>
              <a:gd name="T46" fmla="*/ 49 w 136"/>
              <a:gd name="T47" fmla="*/ 198 h 203"/>
              <a:gd name="T48" fmla="*/ 27 w 136"/>
              <a:gd name="T49" fmla="*/ 201 h 203"/>
              <a:gd name="T50" fmla="*/ 27 w 136"/>
              <a:gd name="T51" fmla="*/ 193 h 203"/>
              <a:gd name="T52" fmla="*/ 10 w 136"/>
              <a:gd name="T53" fmla="*/ 194 h 203"/>
              <a:gd name="T54" fmla="*/ 25 w 136"/>
              <a:gd name="T55" fmla="*/ 183 h 203"/>
              <a:gd name="T56" fmla="*/ 1 w 136"/>
              <a:gd name="T57" fmla="*/ 184 h 203"/>
              <a:gd name="T58" fmla="*/ 15 w 136"/>
              <a:gd name="T59" fmla="*/ 171 h 203"/>
              <a:gd name="T60" fmla="*/ 1 w 136"/>
              <a:gd name="T61" fmla="*/ 167 h 203"/>
              <a:gd name="T62" fmla="*/ 14 w 136"/>
              <a:gd name="T63" fmla="*/ 165 h 203"/>
              <a:gd name="T64" fmla="*/ 17 w 136"/>
              <a:gd name="T65" fmla="*/ 155 h 203"/>
              <a:gd name="T66" fmla="*/ 42 w 136"/>
              <a:gd name="T67" fmla="*/ 145 h 203"/>
              <a:gd name="T68" fmla="*/ 38 w 136"/>
              <a:gd name="T69" fmla="*/ 145 h 203"/>
              <a:gd name="T70" fmla="*/ 24 w 136"/>
              <a:gd name="T71" fmla="*/ 145 h 203"/>
              <a:gd name="T72" fmla="*/ 29 w 136"/>
              <a:gd name="T73" fmla="*/ 135 h 203"/>
              <a:gd name="T74" fmla="*/ 36 w 136"/>
              <a:gd name="T75" fmla="*/ 120 h 203"/>
              <a:gd name="T76" fmla="*/ 46 w 136"/>
              <a:gd name="T77" fmla="*/ 115 h 203"/>
              <a:gd name="T78" fmla="*/ 26 w 136"/>
              <a:gd name="T79" fmla="*/ 113 h 203"/>
              <a:gd name="T80" fmla="*/ 19 w 136"/>
              <a:gd name="T81" fmla="*/ 109 h 203"/>
              <a:gd name="T82" fmla="*/ 12 w 136"/>
              <a:gd name="T83" fmla="*/ 105 h 203"/>
              <a:gd name="T84" fmla="*/ 9 w 136"/>
              <a:gd name="T85" fmla="*/ 97 h 203"/>
              <a:gd name="T86" fmla="*/ 17 w 136"/>
              <a:gd name="T87" fmla="*/ 93 h 203"/>
              <a:gd name="T88" fmla="*/ 25 w 136"/>
              <a:gd name="T89" fmla="*/ 84 h 203"/>
              <a:gd name="T90" fmla="*/ 16 w 136"/>
              <a:gd name="T91" fmla="*/ 77 h 203"/>
              <a:gd name="T92" fmla="*/ 14 w 136"/>
              <a:gd name="T93" fmla="*/ 66 h 203"/>
              <a:gd name="T94" fmla="*/ 12 w 136"/>
              <a:gd name="T95" fmla="*/ 59 h 203"/>
              <a:gd name="T96" fmla="*/ 34 w 136"/>
              <a:gd name="T97" fmla="*/ 58 h 203"/>
              <a:gd name="T98" fmla="*/ 51 w 136"/>
              <a:gd name="T99" fmla="*/ 60 h 203"/>
              <a:gd name="T100" fmla="*/ 57 w 136"/>
              <a:gd name="T101" fmla="*/ 52 h 203"/>
              <a:gd name="T102" fmla="*/ 69 w 136"/>
              <a:gd name="T103" fmla="*/ 43 h 203"/>
              <a:gd name="T104" fmla="*/ 54 w 136"/>
              <a:gd name="T105" fmla="*/ 33 h 203"/>
              <a:gd name="T106" fmla="*/ 62 w 136"/>
              <a:gd name="T107" fmla="*/ 22 h 203"/>
              <a:gd name="T108" fmla="*/ 70 w 136"/>
              <a:gd name="T109" fmla="*/ 11 h 203"/>
              <a:gd name="T110" fmla="*/ 82 w 136"/>
              <a:gd name="T111" fmla="*/ 7 h 203"/>
              <a:gd name="T112" fmla="*/ 88 w 136"/>
              <a:gd name="T113" fmla="*/ 13 h 203"/>
              <a:gd name="T114" fmla="*/ 88 w 136"/>
              <a:gd name="T115" fmla="*/ 20 h 203"/>
              <a:gd name="T116" fmla="*/ 90 w 136"/>
              <a:gd name="T117" fmla="*/ 7 h 203"/>
              <a:gd name="T118" fmla="*/ 98 w 136"/>
              <a:gd name="T119" fmla="*/ 1 h 203"/>
              <a:gd name="T120" fmla="*/ 100 w 136"/>
              <a:gd name="T121" fmla="*/ 13 h 203"/>
              <a:gd name="T122" fmla="*/ 11 w 136"/>
              <a:gd name="T123" fmla="*/ 78 h 203"/>
              <a:gd name="T124" fmla="*/ 12 w 136"/>
              <a:gd name="T125" fmla="*/ 7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203">
                <a:moveTo>
                  <a:pt x="99" y="15"/>
                </a:moveTo>
                <a:lnTo>
                  <a:pt x="99" y="15"/>
                </a:lnTo>
                <a:lnTo>
                  <a:pt x="94" y="19"/>
                </a:lnTo>
                <a:lnTo>
                  <a:pt x="93" y="20"/>
                </a:lnTo>
                <a:lnTo>
                  <a:pt x="92" y="25"/>
                </a:lnTo>
                <a:lnTo>
                  <a:pt x="92" y="27"/>
                </a:lnTo>
                <a:lnTo>
                  <a:pt x="90" y="29"/>
                </a:lnTo>
                <a:lnTo>
                  <a:pt x="89" y="33"/>
                </a:lnTo>
                <a:lnTo>
                  <a:pt x="87" y="34"/>
                </a:lnTo>
                <a:lnTo>
                  <a:pt x="84" y="35"/>
                </a:lnTo>
                <a:lnTo>
                  <a:pt x="83" y="36"/>
                </a:lnTo>
                <a:lnTo>
                  <a:pt x="81" y="35"/>
                </a:lnTo>
                <a:lnTo>
                  <a:pt x="79" y="35"/>
                </a:lnTo>
                <a:lnTo>
                  <a:pt x="77" y="36"/>
                </a:lnTo>
                <a:lnTo>
                  <a:pt x="78" y="37"/>
                </a:lnTo>
                <a:lnTo>
                  <a:pt x="78" y="38"/>
                </a:lnTo>
                <a:lnTo>
                  <a:pt x="80" y="40"/>
                </a:lnTo>
                <a:lnTo>
                  <a:pt x="83" y="41"/>
                </a:lnTo>
                <a:lnTo>
                  <a:pt x="82" y="42"/>
                </a:lnTo>
                <a:lnTo>
                  <a:pt x="81" y="43"/>
                </a:lnTo>
                <a:lnTo>
                  <a:pt x="73" y="46"/>
                </a:lnTo>
                <a:lnTo>
                  <a:pt x="71" y="48"/>
                </a:lnTo>
                <a:lnTo>
                  <a:pt x="70" y="50"/>
                </a:lnTo>
                <a:lnTo>
                  <a:pt x="71" y="52"/>
                </a:lnTo>
                <a:lnTo>
                  <a:pt x="77" y="58"/>
                </a:lnTo>
                <a:lnTo>
                  <a:pt x="78" y="59"/>
                </a:lnTo>
                <a:lnTo>
                  <a:pt x="79" y="62"/>
                </a:lnTo>
                <a:lnTo>
                  <a:pt x="85" y="64"/>
                </a:lnTo>
                <a:lnTo>
                  <a:pt x="87" y="66"/>
                </a:lnTo>
                <a:lnTo>
                  <a:pt x="89" y="67"/>
                </a:lnTo>
                <a:lnTo>
                  <a:pt x="93" y="66"/>
                </a:lnTo>
                <a:lnTo>
                  <a:pt x="95" y="67"/>
                </a:lnTo>
                <a:lnTo>
                  <a:pt x="96" y="67"/>
                </a:lnTo>
                <a:lnTo>
                  <a:pt x="96" y="65"/>
                </a:lnTo>
                <a:lnTo>
                  <a:pt x="100" y="62"/>
                </a:lnTo>
                <a:lnTo>
                  <a:pt x="101" y="61"/>
                </a:lnTo>
                <a:lnTo>
                  <a:pt x="100" y="59"/>
                </a:lnTo>
                <a:lnTo>
                  <a:pt x="100" y="58"/>
                </a:lnTo>
                <a:lnTo>
                  <a:pt x="102" y="55"/>
                </a:lnTo>
                <a:lnTo>
                  <a:pt x="104" y="52"/>
                </a:lnTo>
                <a:lnTo>
                  <a:pt x="106" y="52"/>
                </a:lnTo>
                <a:lnTo>
                  <a:pt x="108" y="54"/>
                </a:lnTo>
                <a:lnTo>
                  <a:pt x="110" y="56"/>
                </a:lnTo>
                <a:lnTo>
                  <a:pt x="110" y="58"/>
                </a:lnTo>
                <a:lnTo>
                  <a:pt x="110" y="59"/>
                </a:lnTo>
                <a:lnTo>
                  <a:pt x="112" y="62"/>
                </a:lnTo>
                <a:lnTo>
                  <a:pt x="113" y="63"/>
                </a:lnTo>
                <a:lnTo>
                  <a:pt x="116" y="64"/>
                </a:lnTo>
                <a:lnTo>
                  <a:pt x="117" y="65"/>
                </a:lnTo>
                <a:lnTo>
                  <a:pt x="116" y="69"/>
                </a:lnTo>
                <a:lnTo>
                  <a:pt x="117" y="71"/>
                </a:lnTo>
                <a:lnTo>
                  <a:pt x="120" y="71"/>
                </a:lnTo>
                <a:lnTo>
                  <a:pt x="123" y="70"/>
                </a:lnTo>
                <a:lnTo>
                  <a:pt x="124" y="70"/>
                </a:lnTo>
                <a:lnTo>
                  <a:pt x="126" y="70"/>
                </a:lnTo>
                <a:lnTo>
                  <a:pt x="128" y="69"/>
                </a:lnTo>
                <a:lnTo>
                  <a:pt x="130" y="69"/>
                </a:lnTo>
                <a:lnTo>
                  <a:pt x="132" y="71"/>
                </a:lnTo>
                <a:lnTo>
                  <a:pt x="132" y="73"/>
                </a:lnTo>
                <a:lnTo>
                  <a:pt x="130" y="73"/>
                </a:lnTo>
                <a:lnTo>
                  <a:pt x="127" y="73"/>
                </a:lnTo>
                <a:lnTo>
                  <a:pt x="126" y="74"/>
                </a:lnTo>
                <a:lnTo>
                  <a:pt x="126" y="77"/>
                </a:lnTo>
                <a:lnTo>
                  <a:pt x="127" y="80"/>
                </a:lnTo>
                <a:lnTo>
                  <a:pt x="129" y="82"/>
                </a:lnTo>
                <a:lnTo>
                  <a:pt x="130" y="87"/>
                </a:lnTo>
                <a:lnTo>
                  <a:pt x="131" y="93"/>
                </a:lnTo>
                <a:lnTo>
                  <a:pt x="133" y="96"/>
                </a:lnTo>
                <a:lnTo>
                  <a:pt x="133" y="100"/>
                </a:lnTo>
                <a:lnTo>
                  <a:pt x="133" y="102"/>
                </a:lnTo>
                <a:lnTo>
                  <a:pt x="133" y="106"/>
                </a:lnTo>
                <a:lnTo>
                  <a:pt x="132" y="107"/>
                </a:lnTo>
                <a:lnTo>
                  <a:pt x="133" y="110"/>
                </a:lnTo>
                <a:lnTo>
                  <a:pt x="135" y="117"/>
                </a:lnTo>
                <a:lnTo>
                  <a:pt x="136" y="121"/>
                </a:lnTo>
                <a:lnTo>
                  <a:pt x="136" y="130"/>
                </a:lnTo>
                <a:lnTo>
                  <a:pt x="135" y="133"/>
                </a:lnTo>
                <a:lnTo>
                  <a:pt x="133" y="136"/>
                </a:lnTo>
                <a:lnTo>
                  <a:pt x="132" y="139"/>
                </a:lnTo>
                <a:lnTo>
                  <a:pt x="131" y="143"/>
                </a:lnTo>
                <a:lnTo>
                  <a:pt x="130" y="149"/>
                </a:lnTo>
                <a:lnTo>
                  <a:pt x="126" y="157"/>
                </a:lnTo>
                <a:lnTo>
                  <a:pt x="125" y="158"/>
                </a:lnTo>
                <a:lnTo>
                  <a:pt x="123" y="160"/>
                </a:lnTo>
                <a:lnTo>
                  <a:pt x="127" y="165"/>
                </a:lnTo>
                <a:lnTo>
                  <a:pt x="123" y="167"/>
                </a:lnTo>
                <a:lnTo>
                  <a:pt x="120" y="168"/>
                </a:lnTo>
                <a:lnTo>
                  <a:pt x="115" y="166"/>
                </a:lnTo>
                <a:lnTo>
                  <a:pt x="113" y="166"/>
                </a:lnTo>
                <a:lnTo>
                  <a:pt x="110" y="168"/>
                </a:lnTo>
                <a:lnTo>
                  <a:pt x="109" y="169"/>
                </a:lnTo>
                <a:lnTo>
                  <a:pt x="109" y="169"/>
                </a:lnTo>
                <a:lnTo>
                  <a:pt x="107" y="164"/>
                </a:lnTo>
                <a:lnTo>
                  <a:pt x="106" y="169"/>
                </a:lnTo>
                <a:lnTo>
                  <a:pt x="103" y="170"/>
                </a:lnTo>
                <a:lnTo>
                  <a:pt x="99" y="170"/>
                </a:lnTo>
                <a:lnTo>
                  <a:pt x="92" y="171"/>
                </a:lnTo>
                <a:lnTo>
                  <a:pt x="89" y="172"/>
                </a:lnTo>
                <a:lnTo>
                  <a:pt x="88" y="174"/>
                </a:lnTo>
                <a:lnTo>
                  <a:pt x="87" y="176"/>
                </a:lnTo>
                <a:lnTo>
                  <a:pt x="86" y="177"/>
                </a:lnTo>
                <a:lnTo>
                  <a:pt x="85" y="178"/>
                </a:lnTo>
                <a:lnTo>
                  <a:pt x="80" y="180"/>
                </a:lnTo>
                <a:lnTo>
                  <a:pt x="79" y="180"/>
                </a:lnTo>
                <a:lnTo>
                  <a:pt x="76" y="184"/>
                </a:lnTo>
                <a:lnTo>
                  <a:pt x="73" y="186"/>
                </a:lnTo>
                <a:lnTo>
                  <a:pt x="70" y="186"/>
                </a:lnTo>
                <a:lnTo>
                  <a:pt x="68" y="184"/>
                </a:lnTo>
                <a:lnTo>
                  <a:pt x="67" y="183"/>
                </a:lnTo>
                <a:lnTo>
                  <a:pt x="66" y="183"/>
                </a:lnTo>
                <a:lnTo>
                  <a:pt x="62" y="183"/>
                </a:lnTo>
                <a:lnTo>
                  <a:pt x="63" y="183"/>
                </a:lnTo>
                <a:lnTo>
                  <a:pt x="64" y="185"/>
                </a:lnTo>
                <a:lnTo>
                  <a:pt x="64" y="188"/>
                </a:lnTo>
                <a:lnTo>
                  <a:pt x="64" y="190"/>
                </a:lnTo>
                <a:lnTo>
                  <a:pt x="62" y="192"/>
                </a:lnTo>
                <a:lnTo>
                  <a:pt x="60" y="192"/>
                </a:lnTo>
                <a:lnTo>
                  <a:pt x="56" y="195"/>
                </a:lnTo>
                <a:lnTo>
                  <a:pt x="52" y="195"/>
                </a:lnTo>
                <a:lnTo>
                  <a:pt x="49" y="198"/>
                </a:lnTo>
                <a:lnTo>
                  <a:pt x="34" y="202"/>
                </a:lnTo>
                <a:lnTo>
                  <a:pt x="33" y="202"/>
                </a:lnTo>
                <a:lnTo>
                  <a:pt x="31" y="201"/>
                </a:lnTo>
                <a:lnTo>
                  <a:pt x="29" y="201"/>
                </a:lnTo>
                <a:lnTo>
                  <a:pt x="27" y="201"/>
                </a:lnTo>
                <a:lnTo>
                  <a:pt x="20" y="203"/>
                </a:lnTo>
                <a:lnTo>
                  <a:pt x="17" y="203"/>
                </a:lnTo>
                <a:lnTo>
                  <a:pt x="21" y="197"/>
                </a:lnTo>
                <a:lnTo>
                  <a:pt x="27" y="194"/>
                </a:lnTo>
                <a:lnTo>
                  <a:pt x="27" y="193"/>
                </a:lnTo>
                <a:lnTo>
                  <a:pt x="25" y="193"/>
                </a:lnTo>
                <a:lnTo>
                  <a:pt x="15" y="195"/>
                </a:lnTo>
                <a:lnTo>
                  <a:pt x="12" y="197"/>
                </a:lnTo>
                <a:lnTo>
                  <a:pt x="9" y="197"/>
                </a:lnTo>
                <a:lnTo>
                  <a:pt x="10" y="194"/>
                </a:lnTo>
                <a:lnTo>
                  <a:pt x="15" y="191"/>
                </a:lnTo>
                <a:lnTo>
                  <a:pt x="17" y="189"/>
                </a:lnTo>
                <a:lnTo>
                  <a:pt x="18" y="188"/>
                </a:lnTo>
                <a:lnTo>
                  <a:pt x="20" y="186"/>
                </a:lnTo>
                <a:lnTo>
                  <a:pt x="25" y="183"/>
                </a:lnTo>
                <a:lnTo>
                  <a:pt x="10" y="189"/>
                </a:lnTo>
                <a:lnTo>
                  <a:pt x="6" y="188"/>
                </a:lnTo>
                <a:lnTo>
                  <a:pt x="5" y="187"/>
                </a:lnTo>
                <a:lnTo>
                  <a:pt x="2" y="187"/>
                </a:lnTo>
                <a:lnTo>
                  <a:pt x="1" y="184"/>
                </a:lnTo>
                <a:lnTo>
                  <a:pt x="5" y="178"/>
                </a:lnTo>
                <a:lnTo>
                  <a:pt x="8" y="176"/>
                </a:lnTo>
                <a:lnTo>
                  <a:pt x="11" y="175"/>
                </a:lnTo>
                <a:lnTo>
                  <a:pt x="14" y="173"/>
                </a:lnTo>
                <a:lnTo>
                  <a:pt x="15" y="171"/>
                </a:lnTo>
                <a:lnTo>
                  <a:pt x="14" y="170"/>
                </a:lnTo>
                <a:lnTo>
                  <a:pt x="5" y="171"/>
                </a:lnTo>
                <a:lnTo>
                  <a:pt x="0" y="170"/>
                </a:lnTo>
                <a:lnTo>
                  <a:pt x="0" y="168"/>
                </a:lnTo>
                <a:lnTo>
                  <a:pt x="1" y="167"/>
                </a:lnTo>
                <a:lnTo>
                  <a:pt x="6" y="163"/>
                </a:lnTo>
                <a:lnTo>
                  <a:pt x="8" y="163"/>
                </a:lnTo>
                <a:lnTo>
                  <a:pt x="10" y="163"/>
                </a:lnTo>
                <a:lnTo>
                  <a:pt x="13" y="164"/>
                </a:lnTo>
                <a:lnTo>
                  <a:pt x="14" y="165"/>
                </a:lnTo>
                <a:lnTo>
                  <a:pt x="19" y="164"/>
                </a:lnTo>
                <a:lnTo>
                  <a:pt x="17" y="162"/>
                </a:lnTo>
                <a:lnTo>
                  <a:pt x="17" y="158"/>
                </a:lnTo>
                <a:lnTo>
                  <a:pt x="15" y="157"/>
                </a:lnTo>
                <a:lnTo>
                  <a:pt x="17" y="155"/>
                </a:lnTo>
                <a:lnTo>
                  <a:pt x="20" y="153"/>
                </a:lnTo>
                <a:lnTo>
                  <a:pt x="24" y="149"/>
                </a:lnTo>
                <a:lnTo>
                  <a:pt x="25" y="149"/>
                </a:lnTo>
                <a:lnTo>
                  <a:pt x="33" y="148"/>
                </a:lnTo>
                <a:lnTo>
                  <a:pt x="42" y="145"/>
                </a:lnTo>
                <a:lnTo>
                  <a:pt x="50" y="142"/>
                </a:lnTo>
                <a:lnTo>
                  <a:pt x="46" y="141"/>
                </a:lnTo>
                <a:lnTo>
                  <a:pt x="44" y="139"/>
                </a:lnTo>
                <a:lnTo>
                  <a:pt x="40" y="143"/>
                </a:lnTo>
                <a:lnTo>
                  <a:pt x="38" y="145"/>
                </a:lnTo>
                <a:lnTo>
                  <a:pt x="31" y="146"/>
                </a:lnTo>
                <a:lnTo>
                  <a:pt x="29" y="145"/>
                </a:lnTo>
                <a:lnTo>
                  <a:pt x="26" y="144"/>
                </a:lnTo>
                <a:lnTo>
                  <a:pt x="25" y="144"/>
                </a:lnTo>
                <a:lnTo>
                  <a:pt x="24" y="145"/>
                </a:lnTo>
                <a:lnTo>
                  <a:pt x="20" y="148"/>
                </a:lnTo>
                <a:lnTo>
                  <a:pt x="15" y="148"/>
                </a:lnTo>
                <a:lnTo>
                  <a:pt x="20" y="144"/>
                </a:lnTo>
                <a:lnTo>
                  <a:pt x="27" y="137"/>
                </a:lnTo>
                <a:lnTo>
                  <a:pt x="29" y="135"/>
                </a:lnTo>
                <a:lnTo>
                  <a:pt x="31" y="131"/>
                </a:lnTo>
                <a:lnTo>
                  <a:pt x="31" y="130"/>
                </a:lnTo>
                <a:lnTo>
                  <a:pt x="29" y="129"/>
                </a:lnTo>
                <a:lnTo>
                  <a:pt x="34" y="121"/>
                </a:lnTo>
                <a:lnTo>
                  <a:pt x="36" y="120"/>
                </a:lnTo>
                <a:lnTo>
                  <a:pt x="39" y="119"/>
                </a:lnTo>
                <a:lnTo>
                  <a:pt x="42" y="118"/>
                </a:lnTo>
                <a:lnTo>
                  <a:pt x="43" y="118"/>
                </a:lnTo>
                <a:lnTo>
                  <a:pt x="44" y="118"/>
                </a:lnTo>
                <a:lnTo>
                  <a:pt x="46" y="115"/>
                </a:lnTo>
                <a:lnTo>
                  <a:pt x="42" y="114"/>
                </a:lnTo>
                <a:lnTo>
                  <a:pt x="39" y="113"/>
                </a:lnTo>
                <a:lnTo>
                  <a:pt x="29" y="114"/>
                </a:lnTo>
                <a:lnTo>
                  <a:pt x="27" y="114"/>
                </a:lnTo>
                <a:lnTo>
                  <a:pt x="26" y="113"/>
                </a:lnTo>
                <a:lnTo>
                  <a:pt x="25" y="112"/>
                </a:lnTo>
                <a:lnTo>
                  <a:pt x="25" y="109"/>
                </a:lnTo>
                <a:lnTo>
                  <a:pt x="24" y="109"/>
                </a:lnTo>
                <a:lnTo>
                  <a:pt x="22" y="109"/>
                </a:lnTo>
                <a:lnTo>
                  <a:pt x="19" y="109"/>
                </a:lnTo>
                <a:lnTo>
                  <a:pt x="18" y="109"/>
                </a:lnTo>
                <a:lnTo>
                  <a:pt x="16" y="108"/>
                </a:lnTo>
                <a:lnTo>
                  <a:pt x="19" y="105"/>
                </a:lnTo>
                <a:lnTo>
                  <a:pt x="15" y="105"/>
                </a:lnTo>
                <a:lnTo>
                  <a:pt x="12" y="105"/>
                </a:lnTo>
                <a:lnTo>
                  <a:pt x="9" y="104"/>
                </a:lnTo>
                <a:lnTo>
                  <a:pt x="9" y="103"/>
                </a:lnTo>
                <a:lnTo>
                  <a:pt x="11" y="101"/>
                </a:lnTo>
                <a:lnTo>
                  <a:pt x="9" y="99"/>
                </a:lnTo>
                <a:lnTo>
                  <a:pt x="9" y="97"/>
                </a:lnTo>
                <a:lnTo>
                  <a:pt x="10" y="96"/>
                </a:lnTo>
                <a:lnTo>
                  <a:pt x="12" y="97"/>
                </a:lnTo>
                <a:lnTo>
                  <a:pt x="16" y="95"/>
                </a:lnTo>
                <a:lnTo>
                  <a:pt x="21" y="94"/>
                </a:lnTo>
                <a:lnTo>
                  <a:pt x="17" y="93"/>
                </a:lnTo>
                <a:lnTo>
                  <a:pt x="15" y="92"/>
                </a:lnTo>
                <a:lnTo>
                  <a:pt x="15" y="90"/>
                </a:lnTo>
                <a:lnTo>
                  <a:pt x="15" y="88"/>
                </a:lnTo>
                <a:lnTo>
                  <a:pt x="20" y="85"/>
                </a:lnTo>
                <a:lnTo>
                  <a:pt x="25" y="84"/>
                </a:lnTo>
                <a:lnTo>
                  <a:pt x="25" y="82"/>
                </a:lnTo>
                <a:lnTo>
                  <a:pt x="25" y="80"/>
                </a:lnTo>
                <a:lnTo>
                  <a:pt x="20" y="79"/>
                </a:lnTo>
                <a:lnTo>
                  <a:pt x="15" y="81"/>
                </a:lnTo>
                <a:lnTo>
                  <a:pt x="16" y="77"/>
                </a:lnTo>
                <a:lnTo>
                  <a:pt x="17" y="73"/>
                </a:lnTo>
                <a:lnTo>
                  <a:pt x="17" y="71"/>
                </a:lnTo>
                <a:lnTo>
                  <a:pt x="17" y="69"/>
                </a:lnTo>
                <a:lnTo>
                  <a:pt x="14" y="70"/>
                </a:lnTo>
                <a:lnTo>
                  <a:pt x="14" y="66"/>
                </a:lnTo>
                <a:lnTo>
                  <a:pt x="13" y="64"/>
                </a:lnTo>
                <a:lnTo>
                  <a:pt x="9" y="65"/>
                </a:lnTo>
                <a:lnTo>
                  <a:pt x="10" y="62"/>
                </a:lnTo>
                <a:lnTo>
                  <a:pt x="11" y="60"/>
                </a:lnTo>
                <a:lnTo>
                  <a:pt x="12" y="59"/>
                </a:lnTo>
                <a:lnTo>
                  <a:pt x="14" y="59"/>
                </a:lnTo>
                <a:lnTo>
                  <a:pt x="18" y="59"/>
                </a:lnTo>
                <a:lnTo>
                  <a:pt x="21" y="58"/>
                </a:lnTo>
                <a:lnTo>
                  <a:pt x="26" y="57"/>
                </a:lnTo>
                <a:lnTo>
                  <a:pt x="34" y="58"/>
                </a:lnTo>
                <a:lnTo>
                  <a:pt x="39" y="62"/>
                </a:lnTo>
                <a:lnTo>
                  <a:pt x="40" y="62"/>
                </a:lnTo>
                <a:lnTo>
                  <a:pt x="42" y="59"/>
                </a:lnTo>
                <a:lnTo>
                  <a:pt x="43" y="58"/>
                </a:lnTo>
                <a:lnTo>
                  <a:pt x="51" y="60"/>
                </a:lnTo>
                <a:lnTo>
                  <a:pt x="56" y="61"/>
                </a:lnTo>
                <a:lnTo>
                  <a:pt x="58" y="61"/>
                </a:lnTo>
                <a:lnTo>
                  <a:pt x="57" y="57"/>
                </a:lnTo>
                <a:lnTo>
                  <a:pt x="55" y="55"/>
                </a:lnTo>
                <a:lnTo>
                  <a:pt x="57" y="52"/>
                </a:lnTo>
                <a:lnTo>
                  <a:pt x="60" y="50"/>
                </a:lnTo>
                <a:lnTo>
                  <a:pt x="62" y="49"/>
                </a:lnTo>
                <a:lnTo>
                  <a:pt x="66" y="48"/>
                </a:lnTo>
                <a:lnTo>
                  <a:pt x="68" y="47"/>
                </a:lnTo>
                <a:lnTo>
                  <a:pt x="69" y="43"/>
                </a:lnTo>
                <a:lnTo>
                  <a:pt x="71" y="39"/>
                </a:lnTo>
                <a:lnTo>
                  <a:pt x="60" y="41"/>
                </a:lnTo>
                <a:lnTo>
                  <a:pt x="51" y="37"/>
                </a:lnTo>
                <a:lnTo>
                  <a:pt x="52" y="35"/>
                </a:lnTo>
                <a:lnTo>
                  <a:pt x="54" y="33"/>
                </a:lnTo>
                <a:lnTo>
                  <a:pt x="58" y="32"/>
                </a:lnTo>
                <a:lnTo>
                  <a:pt x="58" y="30"/>
                </a:lnTo>
                <a:lnTo>
                  <a:pt x="60" y="29"/>
                </a:lnTo>
                <a:lnTo>
                  <a:pt x="63" y="26"/>
                </a:lnTo>
                <a:lnTo>
                  <a:pt x="62" y="22"/>
                </a:lnTo>
                <a:lnTo>
                  <a:pt x="62" y="19"/>
                </a:lnTo>
                <a:lnTo>
                  <a:pt x="64" y="17"/>
                </a:lnTo>
                <a:lnTo>
                  <a:pt x="65" y="14"/>
                </a:lnTo>
                <a:lnTo>
                  <a:pt x="66" y="12"/>
                </a:lnTo>
                <a:lnTo>
                  <a:pt x="70" y="11"/>
                </a:lnTo>
                <a:lnTo>
                  <a:pt x="74" y="9"/>
                </a:lnTo>
                <a:lnTo>
                  <a:pt x="76" y="10"/>
                </a:lnTo>
                <a:lnTo>
                  <a:pt x="81" y="9"/>
                </a:lnTo>
                <a:lnTo>
                  <a:pt x="82" y="10"/>
                </a:lnTo>
                <a:lnTo>
                  <a:pt x="82" y="7"/>
                </a:lnTo>
                <a:lnTo>
                  <a:pt x="85" y="6"/>
                </a:lnTo>
                <a:lnTo>
                  <a:pt x="86" y="7"/>
                </a:lnTo>
                <a:lnTo>
                  <a:pt x="87" y="9"/>
                </a:lnTo>
                <a:lnTo>
                  <a:pt x="88" y="11"/>
                </a:lnTo>
                <a:lnTo>
                  <a:pt x="88" y="13"/>
                </a:lnTo>
                <a:lnTo>
                  <a:pt x="88" y="15"/>
                </a:lnTo>
                <a:lnTo>
                  <a:pt x="86" y="17"/>
                </a:lnTo>
                <a:lnTo>
                  <a:pt x="87" y="19"/>
                </a:lnTo>
                <a:lnTo>
                  <a:pt x="85" y="22"/>
                </a:lnTo>
                <a:lnTo>
                  <a:pt x="88" y="20"/>
                </a:lnTo>
                <a:lnTo>
                  <a:pt x="91" y="18"/>
                </a:lnTo>
                <a:lnTo>
                  <a:pt x="91" y="15"/>
                </a:lnTo>
                <a:lnTo>
                  <a:pt x="90" y="12"/>
                </a:lnTo>
                <a:lnTo>
                  <a:pt x="89" y="10"/>
                </a:lnTo>
                <a:lnTo>
                  <a:pt x="90" y="7"/>
                </a:lnTo>
                <a:lnTo>
                  <a:pt x="92" y="5"/>
                </a:lnTo>
                <a:lnTo>
                  <a:pt x="96" y="4"/>
                </a:lnTo>
                <a:lnTo>
                  <a:pt x="94" y="0"/>
                </a:lnTo>
                <a:lnTo>
                  <a:pt x="96" y="0"/>
                </a:lnTo>
                <a:lnTo>
                  <a:pt x="98" y="1"/>
                </a:lnTo>
                <a:lnTo>
                  <a:pt x="101" y="3"/>
                </a:lnTo>
                <a:lnTo>
                  <a:pt x="104" y="6"/>
                </a:lnTo>
                <a:lnTo>
                  <a:pt x="107" y="7"/>
                </a:lnTo>
                <a:lnTo>
                  <a:pt x="104" y="10"/>
                </a:lnTo>
                <a:lnTo>
                  <a:pt x="100" y="13"/>
                </a:lnTo>
                <a:lnTo>
                  <a:pt x="99" y="15"/>
                </a:lnTo>
                <a:close/>
                <a:moveTo>
                  <a:pt x="14" y="78"/>
                </a:moveTo>
                <a:lnTo>
                  <a:pt x="14" y="78"/>
                </a:lnTo>
                <a:lnTo>
                  <a:pt x="14" y="80"/>
                </a:lnTo>
                <a:lnTo>
                  <a:pt x="11" y="78"/>
                </a:lnTo>
                <a:lnTo>
                  <a:pt x="10" y="76"/>
                </a:lnTo>
                <a:lnTo>
                  <a:pt x="4" y="75"/>
                </a:lnTo>
                <a:lnTo>
                  <a:pt x="7" y="73"/>
                </a:lnTo>
                <a:lnTo>
                  <a:pt x="8" y="73"/>
                </a:lnTo>
                <a:lnTo>
                  <a:pt x="12" y="73"/>
                </a:lnTo>
                <a:lnTo>
                  <a:pt x="14" y="74"/>
                </a:lnTo>
                <a:lnTo>
                  <a:pt x="14" y="7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52" name="Italy">
            <a:extLst>
              <a:ext uri="{FF2B5EF4-FFF2-40B4-BE49-F238E27FC236}">
                <a16:creationId xmlns:a16="http://schemas.microsoft.com/office/drawing/2014/main" id="{BAB84617-C112-4B06-9A42-9EDC07BF2C68}"/>
              </a:ext>
            </a:extLst>
          </p:cNvPr>
          <p:cNvSpPr>
            <a:spLocks noEditPoints="1"/>
          </p:cNvSpPr>
          <p:nvPr/>
        </p:nvSpPr>
        <p:spPr bwMode="auto">
          <a:xfrm>
            <a:off x="5996933" y="2648911"/>
            <a:ext cx="360198" cy="371960"/>
          </a:xfrm>
          <a:custGeom>
            <a:avLst/>
            <a:gdLst>
              <a:gd name="T0" fmla="*/ 212 w 370"/>
              <a:gd name="T1" fmla="*/ 39 h 435"/>
              <a:gd name="T2" fmla="*/ 214 w 370"/>
              <a:gd name="T3" fmla="*/ 49 h 435"/>
              <a:gd name="T4" fmla="*/ 225 w 370"/>
              <a:gd name="T5" fmla="*/ 67 h 435"/>
              <a:gd name="T6" fmla="*/ 199 w 370"/>
              <a:gd name="T7" fmla="*/ 65 h 435"/>
              <a:gd name="T8" fmla="*/ 175 w 370"/>
              <a:gd name="T9" fmla="*/ 77 h 435"/>
              <a:gd name="T10" fmla="*/ 175 w 370"/>
              <a:gd name="T11" fmla="*/ 105 h 435"/>
              <a:gd name="T12" fmla="*/ 224 w 370"/>
              <a:gd name="T13" fmla="*/ 172 h 435"/>
              <a:gd name="T14" fmla="*/ 297 w 370"/>
              <a:gd name="T15" fmla="*/ 226 h 435"/>
              <a:gd name="T16" fmla="*/ 338 w 370"/>
              <a:gd name="T17" fmla="*/ 270 h 435"/>
              <a:gd name="T18" fmla="*/ 357 w 370"/>
              <a:gd name="T19" fmla="*/ 307 h 435"/>
              <a:gd name="T20" fmla="*/ 317 w 370"/>
              <a:gd name="T21" fmla="*/ 291 h 435"/>
              <a:gd name="T22" fmla="*/ 326 w 370"/>
              <a:gd name="T23" fmla="*/ 348 h 435"/>
              <a:gd name="T24" fmla="*/ 294 w 370"/>
              <a:gd name="T25" fmla="*/ 386 h 435"/>
              <a:gd name="T26" fmla="*/ 294 w 370"/>
              <a:gd name="T27" fmla="*/ 355 h 435"/>
              <a:gd name="T28" fmla="*/ 273 w 370"/>
              <a:gd name="T29" fmla="*/ 302 h 435"/>
              <a:gd name="T30" fmla="*/ 249 w 370"/>
              <a:gd name="T31" fmla="*/ 278 h 435"/>
              <a:gd name="T32" fmla="*/ 232 w 370"/>
              <a:gd name="T33" fmla="*/ 272 h 435"/>
              <a:gd name="T34" fmla="*/ 201 w 370"/>
              <a:gd name="T35" fmla="*/ 253 h 435"/>
              <a:gd name="T36" fmla="*/ 145 w 370"/>
              <a:gd name="T37" fmla="*/ 204 h 435"/>
              <a:gd name="T38" fmla="*/ 129 w 370"/>
              <a:gd name="T39" fmla="*/ 186 h 435"/>
              <a:gd name="T40" fmla="*/ 115 w 370"/>
              <a:gd name="T41" fmla="*/ 158 h 435"/>
              <a:gd name="T42" fmla="*/ 52 w 370"/>
              <a:gd name="T43" fmla="*/ 131 h 435"/>
              <a:gd name="T44" fmla="*/ 33 w 370"/>
              <a:gd name="T45" fmla="*/ 133 h 435"/>
              <a:gd name="T46" fmla="*/ 8 w 370"/>
              <a:gd name="T47" fmla="*/ 118 h 435"/>
              <a:gd name="T48" fmla="*/ 10 w 370"/>
              <a:gd name="T49" fmla="*/ 100 h 435"/>
              <a:gd name="T50" fmla="*/ 7 w 370"/>
              <a:gd name="T51" fmla="*/ 87 h 435"/>
              <a:gd name="T52" fmla="*/ 8 w 370"/>
              <a:gd name="T53" fmla="*/ 64 h 435"/>
              <a:gd name="T54" fmla="*/ 26 w 370"/>
              <a:gd name="T55" fmla="*/ 52 h 435"/>
              <a:gd name="T56" fmla="*/ 46 w 370"/>
              <a:gd name="T57" fmla="*/ 37 h 435"/>
              <a:gd name="T58" fmla="*/ 63 w 370"/>
              <a:gd name="T59" fmla="*/ 44 h 435"/>
              <a:gd name="T60" fmla="*/ 74 w 370"/>
              <a:gd name="T61" fmla="*/ 50 h 435"/>
              <a:gd name="T62" fmla="*/ 87 w 370"/>
              <a:gd name="T63" fmla="*/ 27 h 435"/>
              <a:gd name="T64" fmla="*/ 106 w 370"/>
              <a:gd name="T65" fmla="*/ 38 h 435"/>
              <a:gd name="T66" fmla="*/ 108 w 370"/>
              <a:gd name="T67" fmla="*/ 22 h 435"/>
              <a:gd name="T68" fmla="*/ 119 w 370"/>
              <a:gd name="T69" fmla="*/ 10 h 435"/>
              <a:gd name="T70" fmla="*/ 140 w 370"/>
              <a:gd name="T71" fmla="*/ 7 h 435"/>
              <a:gd name="T72" fmla="*/ 174 w 370"/>
              <a:gd name="T73" fmla="*/ 1 h 435"/>
              <a:gd name="T74" fmla="*/ 193 w 370"/>
              <a:gd name="T75" fmla="*/ 21 h 435"/>
              <a:gd name="T76" fmla="*/ 180 w 370"/>
              <a:gd name="T77" fmla="*/ 140 h 435"/>
              <a:gd name="T78" fmla="*/ 117 w 370"/>
              <a:gd name="T79" fmla="*/ 186 h 435"/>
              <a:gd name="T80" fmla="*/ 109 w 370"/>
              <a:gd name="T81" fmla="*/ 188 h 435"/>
              <a:gd name="T82" fmla="*/ 98 w 370"/>
              <a:gd name="T83" fmla="*/ 286 h 435"/>
              <a:gd name="T84" fmla="*/ 89 w 370"/>
              <a:gd name="T85" fmla="*/ 339 h 435"/>
              <a:gd name="T86" fmla="*/ 68 w 370"/>
              <a:gd name="T87" fmla="*/ 348 h 435"/>
              <a:gd name="T88" fmla="*/ 56 w 370"/>
              <a:gd name="T89" fmla="*/ 322 h 435"/>
              <a:gd name="T90" fmla="*/ 55 w 370"/>
              <a:gd name="T91" fmla="*/ 305 h 435"/>
              <a:gd name="T92" fmla="*/ 48 w 370"/>
              <a:gd name="T93" fmla="*/ 278 h 435"/>
              <a:gd name="T94" fmla="*/ 68 w 370"/>
              <a:gd name="T95" fmla="*/ 265 h 435"/>
              <a:gd name="T96" fmla="*/ 91 w 370"/>
              <a:gd name="T97" fmla="*/ 261 h 435"/>
              <a:gd name="T98" fmla="*/ 50 w 370"/>
              <a:gd name="T99" fmla="*/ 264 h 435"/>
              <a:gd name="T100" fmla="*/ 226 w 370"/>
              <a:gd name="T101" fmla="*/ 276 h 435"/>
              <a:gd name="T102" fmla="*/ 54 w 370"/>
              <a:gd name="T103" fmla="*/ 343 h 435"/>
              <a:gd name="T104" fmla="*/ 267 w 370"/>
              <a:gd name="T105" fmla="*/ 395 h 435"/>
              <a:gd name="T106" fmla="*/ 266 w 370"/>
              <a:gd name="T107" fmla="*/ 415 h 435"/>
              <a:gd name="T108" fmla="*/ 264 w 370"/>
              <a:gd name="T109" fmla="*/ 435 h 435"/>
              <a:gd name="T110" fmla="*/ 230 w 370"/>
              <a:gd name="T111" fmla="*/ 419 h 435"/>
              <a:gd name="T112" fmla="*/ 195 w 370"/>
              <a:gd name="T113" fmla="*/ 401 h 435"/>
              <a:gd name="T114" fmla="*/ 188 w 370"/>
              <a:gd name="T115" fmla="*/ 380 h 435"/>
              <a:gd name="T116" fmla="*/ 209 w 370"/>
              <a:gd name="T117" fmla="*/ 377 h 435"/>
              <a:gd name="T118" fmla="*/ 243 w 370"/>
              <a:gd name="T119" fmla="*/ 382 h 435"/>
              <a:gd name="T120" fmla="*/ 270 w 370"/>
              <a:gd name="T121" fmla="*/ 375 h 435"/>
              <a:gd name="T122" fmla="*/ 165 w 370"/>
              <a:gd name="T123" fmla="*/ 43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0" h="435">
                <a:moveTo>
                  <a:pt x="220" y="26"/>
                </a:moveTo>
                <a:lnTo>
                  <a:pt x="220" y="26"/>
                </a:lnTo>
                <a:lnTo>
                  <a:pt x="220" y="28"/>
                </a:lnTo>
                <a:lnTo>
                  <a:pt x="218" y="29"/>
                </a:lnTo>
                <a:lnTo>
                  <a:pt x="216" y="30"/>
                </a:lnTo>
                <a:lnTo>
                  <a:pt x="213" y="32"/>
                </a:lnTo>
                <a:lnTo>
                  <a:pt x="211" y="35"/>
                </a:lnTo>
                <a:lnTo>
                  <a:pt x="210" y="37"/>
                </a:lnTo>
                <a:lnTo>
                  <a:pt x="211" y="39"/>
                </a:lnTo>
                <a:lnTo>
                  <a:pt x="212" y="39"/>
                </a:lnTo>
                <a:lnTo>
                  <a:pt x="213" y="39"/>
                </a:lnTo>
                <a:lnTo>
                  <a:pt x="214" y="39"/>
                </a:lnTo>
                <a:lnTo>
                  <a:pt x="216" y="40"/>
                </a:lnTo>
                <a:lnTo>
                  <a:pt x="218" y="41"/>
                </a:lnTo>
                <a:lnTo>
                  <a:pt x="218" y="42"/>
                </a:lnTo>
                <a:lnTo>
                  <a:pt x="218" y="43"/>
                </a:lnTo>
                <a:lnTo>
                  <a:pt x="216" y="45"/>
                </a:lnTo>
                <a:lnTo>
                  <a:pt x="214" y="47"/>
                </a:lnTo>
                <a:lnTo>
                  <a:pt x="214" y="48"/>
                </a:lnTo>
                <a:lnTo>
                  <a:pt x="214" y="49"/>
                </a:lnTo>
                <a:lnTo>
                  <a:pt x="214" y="50"/>
                </a:lnTo>
                <a:lnTo>
                  <a:pt x="217" y="50"/>
                </a:lnTo>
                <a:lnTo>
                  <a:pt x="218" y="51"/>
                </a:lnTo>
                <a:lnTo>
                  <a:pt x="216" y="56"/>
                </a:lnTo>
                <a:lnTo>
                  <a:pt x="217" y="57"/>
                </a:lnTo>
                <a:lnTo>
                  <a:pt x="219" y="58"/>
                </a:lnTo>
                <a:lnTo>
                  <a:pt x="221" y="60"/>
                </a:lnTo>
                <a:lnTo>
                  <a:pt x="224" y="63"/>
                </a:lnTo>
                <a:lnTo>
                  <a:pt x="226" y="66"/>
                </a:lnTo>
                <a:lnTo>
                  <a:pt x="225" y="67"/>
                </a:lnTo>
                <a:lnTo>
                  <a:pt x="223" y="68"/>
                </a:lnTo>
                <a:lnTo>
                  <a:pt x="221" y="67"/>
                </a:lnTo>
                <a:lnTo>
                  <a:pt x="223" y="65"/>
                </a:lnTo>
                <a:lnTo>
                  <a:pt x="218" y="59"/>
                </a:lnTo>
                <a:lnTo>
                  <a:pt x="216" y="59"/>
                </a:lnTo>
                <a:lnTo>
                  <a:pt x="213" y="62"/>
                </a:lnTo>
                <a:lnTo>
                  <a:pt x="205" y="59"/>
                </a:lnTo>
                <a:lnTo>
                  <a:pt x="203" y="60"/>
                </a:lnTo>
                <a:lnTo>
                  <a:pt x="202" y="62"/>
                </a:lnTo>
                <a:lnTo>
                  <a:pt x="199" y="65"/>
                </a:lnTo>
                <a:lnTo>
                  <a:pt x="195" y="66"/>
                </a:lnTo>
                <a:lnTo>
                  <a:pt x="191" y="69"/>
                </a:lnTo>
                <a:lnTo>
                  <a:pt x="186" y="71"/>
                </a:lnTo>
                <a:lnTo>
                  <a:pt x="183" y="73"/>
                </a:lnTo>
                <a:lnTo>
                  <a:pt x="181" y="73"/>
                </a:lnTo>
                <a:lnTo>
                  <a:pt x="184" y="69"/>
                </a:lnTo>
                <a:lnTo>
                  <a:pt x="183" y="69"/>
                </a:lnTo>
                <a:lnTo>
                  <a:pt x="178" y="72"/>
                </a:lnTo>
                <a:lnTo>
                  <a:pt x="176" y="74"/>
                </a:lnTo>
                <a:lnTo>
                  <a:pt x="175" y="77"/>
                </a:lnTo>
                <a:lnTo>
                  <a:pt x="174" y="83"/>
                </a:lnTo>
                <a:lnTo>
                  <a:pt x="176" y="84"/>
                </a:lnTo>
                <a:lnTo>
                  <a:pt x="180" y="91"/>
                </a:lnTo>
                <a:lnTo>
                  <a:pt x="184" y="95"/>
                </a:lnTo>
                <a:lnTo>
                  <a:pt x="183" y="98"/>
                </a:lnTo>
                <a:lnTo>
                  <a:pt x="182" y="100"/>
                </a:lnTo>
                <a:lnTo>
                  <a:pt x="179" y="102"/>
                </a:lnTo>
                <a:lnTo>
                  <a:pt x="177" y="101"/>
                </a:lnTo>
                <a:lnTo>
                  <a:pt x="176" y="101"/>
                </a:lnTo>
                <a:lnTo>
                  <a:pt x="175" y="105"/>
                </a:lnTo>
                <a:lnTo>
                  <a:pt x="177" y="118"/>
                </a:lnTo>
                <a:lnTo>
                  <a:pt x="180" y="127"/>
                </a:lnTo>
                <a:lnTo>
                  <a:pt x="183" y="131"/>
                </a:lnTo>
                <a:lnTo>
                  <a:pt x="189" y="137"/>
                </a:lnTo>
                <a:lnTo>
                  <a:pt x="196" y="140"/>
                </a:lnTo>
                <a:lnTo>
                  <a:pt x="208" y="150"/>
                </a:lnTo>
                <a:lnTo>
                  <a:pt x="214" y="154"/>
                </a:lnTo>
                <a:lnTo>
                  <a:pt x="216" y="155"/>
                </a:lnTo>
                <a:lnTo>
                  <a:pt x="220" y="163"/>
                </a:lnTo>
                <a:lnTo>
                  <a:pt x="224" y="172"/>
                </a:lnTo>
                <a:lnTo>
                  <a:pt x="227" y="186"/>
                </a:lnTo>
                <a:lnTo>
                  <a:pt x="230" y="193"/>
                </a:lnTo>
                <a:lnTo>
                  <a:pt x="235" y="201"/>
                </a:lnTo>
                <a:lnTo>
                  <a:pt x="247" y="212"/>
                </a:lnTo>
                <a:lnTo>
                  <a:pt x="257" y="220"/>
                </a:lnTo>
                <a:lnTo>
                  <a:pt x="266" y="225"/>
                </a:lnTo>
                <a:lnTo>
                  <a:pt x="274" y="225"/>
                </a:lnTo>
                <a:lnTo>
                  <a:pt x="291" y="224"/>
                </a:lnTo>
                <a:lnTo>
                  <a:pt x="294" y="225"/>
                </a:lnTo>
                <a:lnTo>
                  <a:pt x="297" y="226"/>
                </a:lnTo>
                <a:lnTo>
                  <a:pt x="298" y="230"/>
                </a:lnTo>
                <a:lnTo>
                  <a:pt x="297" y="232"/>
                </a:lnTo>
                <a:lnTo>
                  <a:pt x="293" y="234"/>
                </a:lnTo>
                <a:lnTo>
                  <a:pt x="289" y="238"/>
                </a:lnTo>
                <a:lnTo>
                  <a:pt x="289" y="242"/>
                </a:lnTo>
                <a:lnTo>
                  <a:pt x="292" y="245"/>
                </a:lnTo>
                <a:lnTo>
                  <a:pt x="309" y="254"/>
                </a:lnTo>
                <a:lnTo>
                  <a:pt x="326" y="261"/>
                </a:lnTo>
                <a:lnTo>
                  <a:pt x="332" y="264"/>
                </a:lnTo>
                <a:lnTo>
                  <a:pt x="338" y="270"/>
                </a:lnTo>
                <a:lnTo>
                  <a:pt x="353" y="277"/>
                </a:lnTo>
                <a:lnTo>
                  <a:pt x="356" y="281"/>
                </a:lnTo>
                <a:lnTo>
                  <a:pt x="365" y="289"/>
                </a:lnTo>
                <a:lnTo>
                  <a:pt x="369" y="295"/>
                </a:lnTo>
                <a:lnTo>
                  <a:pt x="370" y="300"/>
                </a:lnTo>
                <a:lnTo>
                  <a:pt x="368" y="305"/>
                </a:lnTo>
                <a:lnTo>
                  <a:pt x="367" y="308"/>
                </a:lnTo>
                <a:lnTo>
                  <a:pt x="365" y="311"/>
                </a:lnTo>
                <a:lnTo>
                  <a:pt x="361" y="310"/>
                </a:lnTo>
                <a:lnTo>
                  <a:pt x="357" y="307"/>
                </a:lnTo>
                <a:lnTo>
                  <a:pt x="350" y="293"/>
                </a:lnTo>
                <a:lnTo>
                  <a:pt x="338" y="291"/>
                </a:lnTo>
                <a:lnTo>
                  <a:pt x="336" y="290"/>
                </a:lnTo>
                <a:lnTo>
                  <a:pt x="331" y="288"/>
                </a:lnTo>
                <a:lnTo>
                  <a:pt x="331" y="286"/>
                </a:lnTo>
                <a:lnTo>
                  <a:pt x="330" y="284"/>
                </a:lnTo>
                <a:lnTo>
                  <a:pt x="329" y="284"/>
                </a:lnTo>
                <a:lnTo>
                  <a:pt x="324" y="283"/>
                </a:lnTo>
                <a:lnTo>
                  <a:pt x="321" y="285"/>
                </a:lnTo>
                <a:lnTo>
                  <a:pt x="317" y="291"/>
                </a:lnTo>
                <a:lnTo>
                  <a:pt x="313" y="299"/>
                </a:lnTo>
                <a:lnTo>
                  <a:pt x="309" y="310"/>
                </a:lnTo>
                <a:lnTo>
                  <a:pt x="308" y="314"/>
                </a:lnTo>
                <a:lnTo>
                  <a:pt x="311" y="319"/>
                </a:lnTo>
                <a:lnTo>
                  <a:pt x="318" y="321"/>
                </a:lnTo>
                <a:lnTo>
                  <a:pt x="323" y="325"/>
                </a:lnTo>
                <a:lnTo>
                  <a:pt x="327" y="329"/>
                </a:lnTo>
                <a:lnTo>
                  <a:pt x="327" y="339"/>
                </a:lnTo>
                <a:lnTo>
                  <a:pt x="329" y="344"/>
                </a:lnTo>
                <a:lnTo>
                  <a:pt x="326" y="348"/>
                </a:lnTo>
                <a:lnTo>
                  <a:pt x="322" y="347"/>
                </a:lnTo>
                <a:lnTo>
                  <a:pt x="316" y="349"/>
                </a:lnTo>
                <a:lnTo>
                  <a:pt x="311" y="352"/>
                </a:lnTo>
                <a:lnTo>
                  <a:pt x="310" y="356"/>
                </a:lnTo>
                <a:lnTo>
                  <a:pt x="310" y="365"/>
                </a:lnTo>
                <a:lnTo>
                  <a:pt x="309" y="368"/>
                </a:lnTo>
                <a:lnTo>
                  <a:pt x="301" y="374"/>
                </a:lnTo>
                <a:lnTo>
                  <a:pt x="297" y="381"/>
                </a:lnTo>
                <a:lnTo>
                  <a:pt x="295" y="383"/>
                </a:lnTo>
                <a:lnTo>
                  <a:pt x="294" y="386"/>
                </a:lnTo>
                <a:lnTo>
                  <a:pt x="283" y="387"/>
                </a:lnTo>
                <a:lnTo>
                  <a:pt x="281" y="383"/>
                </a:lnTo>
                <a:lnTo>
                  <a:pt x="281" y="377"/>
                </a:lnTo>
                <a:lnTo>
                  <a:pt x="283" y="374"/>
                </a:lnTo>
                <a:lnTo>
                  <a:pt x="287" y="372"/>
                </a:lnTo>
                <a:lnTo>
                  <a:pt x="289" y="365"/>
                </a:lnTo>
                <a:lnTo>
                  <a:pt x="288" y="360"/>
                </a:lnTo>
                <a:lnTo>
                  <a:pt x="290" y="357"/>
                </a:lnTo>
                <a:lnTo>
                  <a:pt x="291" y="356"/>
                </a:lnTo>
                <a:lnTo>
                  <a:pt x="294" y="355"/>
                </a:lnTo>
                <a:lnTo>
                  <a:pt x="298" y="354"/>
                </a:lnTo>
                <a:lnTo>
                  <a:pt x="299" y="347"/>
                </a:lnTo>
                <a:lnTo>
                  <a:pt x="295" y="343"/>
                </a:lnTo>
                <a:lnTo>
                  <a:pt x="294" y="339"/>
                </a:lnTo>
                <a:lnTo>
                  <a:pt x="293" y="330"/>
                </a:lnTo>
                <a:lnTo>
                  <a:pt x="288" y="319"/>
                </a:lnTo>
                <a:lnTo>
                  <a:pt x="285" y="309"/>
                </a:lnTo>
                <a:lnTo>
                  <a:pt x="282" y="305"/>
                </a:lnTo>
                <a:lnTo>
                  <a:pt x="279" y="302"/>
                </a:lnTo>
                <a:lnTo>
                  <a:pt x="273" y="302"/>
                </a:lnTo>
                <a:lnTo>
                  <a:pt x="270" y="301"/>
                </a:lnTo>
                <a:lnTo>
                  <a:pt x="259" y="294"/>
                </a:lnTo>
                <a:lnTo>
                  <a:pt x="259" y="293"/>
                </a:lnTo>
                <a:lnTo>
                  <a:pt x="259" y="292"/>
                </a:lnTo>
                <a:lnTo>
                  <a:pt x="260" y="289"/>
                </a:lnTo>
                <a:lnTo>
                  <a:pt x="259" y="285"/>
                </a:lnTo>
                <a:lnTo>
                  <a:pt x="258" y="282"/>
                </a:lnTo>
                <a:lnTo>
                  <a:pt x="256" y="278"/>
                </a:lnTo>
                <a:lnTo>
                  <a:pt x="254" y="277"/>
                </a:lnTo>
                <a:lnTo>
                  <a:pt x="249" y="278"/>
                </a:lnTo>
                <a:lnTo>
                  <a:pt x="247" y="279"/>
                </a:lnTo>
                <a:lnTo>
                  <a:pt x="244" y="278"/>
                </a:lnTo>
                <a:lnTo>
                  <a:pt x="242" y="280"/>
                </a:lnTo>
                <a:lnTo>
                  <a:pt x="240" y="280"/>
                </a:lnTo>
                <a:lnTo>
                  <a:pt x="244" y="274"/>
                </a:lnTo>
                <a:lnTo>
                  <a:pt x="243" y="273"/>
                </a:lnTo>
                <a:lnTo>
                  <a:pt x="239" y="271"/>
                </a:lnTo>
                <a:lnTo>
                  <a:pt x="234" y="271"/>
                </a:lnTo>
                <a:lnTo>
                  <a:pt x="233" y="270"/>
                </a:lnTo>
                <a:lnTo>
                  <a:pt x="232" y="272"/>
                </a:lnTo>
                <a:lnTo>
                  <a:pt x="231" y="271"/>
                </a:lnTo>
                <a:lnTo>
                  <a:pt x="231" y="269"/>
                </a:lnTo>
                <a:lnTo>
                  <a:pt x="225" y="258"/>
                </a:lnTo>
                <a:lnTo>
                  <a:pt x="221" y="254"/>
                </a:lnTo>
                <a:lnTo>
                  <a:pt x="219" y="253"/>
                </a:lnTo>
                <a:lnTo>
                  <a:pt x="216" y="254"/>
                </a:lnTo>
                <a:lnTo>
                  <a:pt x="210" y="252"/>
                </a:lnTo>
                <a:lnTo>
                  <a:pt x="206" y="251"/>
                </a:lnTo>
                <a:lnTo>
                  <a:pt x="204" y="252"/>
                </a:lnTo>
                <a:lnTo>
                  <a:pt x="201" y="253"/>
                </a:lnTo>
                <a:lnTo>
                  <a:pt x="200" y="252"/>
                </a:lnTo>
                <a:lnTo>
                  <a:pt x="199" y="251"/>
                </a:lnTo>
                <a:lnTo>
                  <a:pt x="194" y="246"/>
                </a:lnTo>
                <a:lnTo>
                  <a:pt x="187" y="244"/>
                </a:lnTo>
                <a:lnTo>
                  <a:pt x="174" y="230"/>
                </a:lnTo>
                <a:lnTo>
                  <a:pt x="170" y="224"/>
                </a:lnTo>
                <a:lnTo>
                  <a:pt x="161" y="218"/>
                </a:lnTo>
                <a:lnTo>
                  <a:pt x="156" y="210"/>
                </a:lnTo>
                <a:lnTo>
                  <a:pt x="152" y="207"/>
                </a:lnTo>
                <a:lnTo>
                  <a:pt x="145" y="204"/>
                </a:lnTo>
                <a:lnTo>
                  <a:pt x="144" y="204"/>
                </a:lnTo>
                <a:lnTo>
                  <a:pt x="142" y="205"/>
                </a:lnTo>
                <a:lnTo>
                  <a:pt x="141" y="206"/>
                </a:lnTo>
                <a:lnTo>
                  <a:pt x="139" y="204"/>
                </a:lnTo>
                <a:lnTo>
                  <a:pt x="141" y="203"/>
                </a:lnTo>
                <a:lnTo>
                  <a:pt x="142" y="203"/>
                </a:lnTo>
                <a:lnTo>
                  <a:pt x="141" y="199"/>
                </a:lnTo>
                <a:lnTo>
                  <a:pt x="134" y="191"/>
                </a:lnTo>
                <a:lnTo>
                  <a:pt x="130" y="188"/>
                </a:lnTo>
                <a:lnTo>
                  <a:pt x="129" y="186"/>
                </a:lnTo>
                <a:lnTo>
                  <a:pt x="128" y="184"/>
                </a:lnTo>
                <a:lnTo>
                  <a:pt x="127" y="182"/>
                </a:lnTo>
                <a:lnTo>
                  <a:pt x="125" y="182"/>
                </a:lnTo>
                <a:lnTo>
                  <a:pt x="123" y="182"/>
                </a:lnTo>
                <a:lnTo>
                  <a:pt x="121" y="181"/>
                </a:lnTo>
                <a:lnTo>
                  <a:pt x="121" y="177"/>
                </a:lnTo>
                <a:lnTo>
                  <a:pt x="122" y="174"/>
                </a:lnTo>
                <a:lnTo>
                  <a:pt x="121" y="171"/>
                </a:lnTo>
                <a:lnTo>
                  <a:pt x="119" y="164"/>
                </a:lnTo>
                <a:lnTo>
                  <a:pt x="115" y="158"/>
                </a:lnTo>
                <a:lnTo>
                  <a:pt x="113" y="143"/>
                </a:lnTo>
                <a:lnTo>
                  <a:pt x="111" y="139"/>
                </a:lnTo>
                <a:lnTo>
                  <a:pt x="106" y="136"/>
                </a:lnTo>
                <a:lnTo>
                  <a:pt x="97" y="133"/>
                </a:lnTo>
                <a:lnTo>
                  <a:pt x="83" y="123"/>
                </a:lnTo>
                <a:lnTo>
                  <a:pt x="80" y="123"/>
                </a:lnTo>
                <a:lnTo>
                  <a:pt x="72" y="119"/>
                </a:lnTo>
                <a:lnTo>
                  <a:pt x="67" y="119"/>
                </a:lnTo>
                <a:lnTo>
                  <a:pt x="60" y="122"/>
                </a:lnTo>
                <a:lnTo>
                  <a:pt x="52" y="131"/>
                </a:lnTo>
                <a:lnTo>
                  <a:pt x="45" y="140"/>
                </a:lnTo>
                <a:lnTo>
                  <a:pt x="43" y="142"/>
                </a:lnTo>
                <a:lnTo>
                  <a:pt x="34" y="145"/>
                </a:lnTo>
                <a:lnTo>
                  <a:pt x="27" y="147"/>
                </a:lnTo>
                <a:lnTo>
                  <a:pt x="27" y="144"/>
                </a:lnTo>
                <a:lnTo>
                  <a:pt x="26" y="143"/>
                </a:lnTo>
                <a:lnTo>
                  <a:pt x="28" y="141"/>
                </a:lnTo>
                <a:lnTo>
                  <a:pt x="30" y="138"/>
                </a:lnTo>
                <a:lnTo>
                  <a:pt x="32" y="135"/>
                </a:lnTo>
                <a:lnTo>
                  <a:pt x="33" y="133"/>
                </a:lnTo>
                <a:lnTo>
                  <a:pt x="32" y="132"/>
                </a:lnTo>
                <a:lnTo>
                  <a:pt x="31" y="130"/>
                </a:lnTo>
                <a:lnTo>
                  <a:pt x="30" y="130"/>
                </a:lnTo>
                <a:lnTo>
                  <a:pt x="23" y="131"/>
                </a:lnTo>
                <a:lnTo>
                  <a:pt x="21" y="131"/>
                </a:lnTo>
                <a:lnTo>
                  <a:pt x="16" y="128"/>
                </a:lnTo>
                <a:lnTo>
                  <a:pt x="10" y="125"/>
                </a:lnTo>
                <a:lnTo>
                  <a:pt x="8" y="122"/>
                </a:lnTo>
                <a:lnTo>
                  <a:pt x="8" y="120"/>
                </a:lnTo>
                <a:lnTo>
                  <a:pt x="8" y="118"/>
                </a:lnTo>
                <a:lnTo>
                  <a:pt x="8" y="117"/>
                </a:lnTo>
                <a:lnTo>
                  <a:pt x="7" y="115"/>
                </a:lnTo>
                <a:lnTo>
                  <a:pt x="8" y="112"/>
                </a:lnTo>
                <a:lnTo>
                  <a:pt x="9" y="109"/>
                </a:lnTo>
                <a:lnTo>
                  <a:pt x="10" y="107"/>
                </a:lnTo>
                <a:lnTo>
                  <a:pt x="12" y="107"/>
                </a:lnTo>
                <a:lnTo>
                  <a:pt x="12" y="106"/>
                </a:lnTo>
                <a:lnTo>
                  <a:pt x="11" y="101"/>
                </a:lnTo>
                <a:lnTo>
                  <a:pt x="11" y="100"/>
                </a:lnTo>
                <a:lnTo>
                  <a:pt x="10" y="100"/>
                </a:lnTo>
                <a:lnTo>
                  <a:pt x="8" y="99"/>
                </a:lnTo>
                <a:lnTo>
                  <a:pt x="5" y="98"/>
                </a:lnTo>
                <a:lnTo>
                  <a:pt x="3" y="97"/>
                </a:lnTo>
                <a:lnTo>
                  <a:pt x="3" y="94"/>
                </a:lnTo>
                <a:lnTo>
                  <a:pt x="2" y="92"/>
                </a:lnTo>
                <a:lnTo>
                  <a:pt x="0" y="90"/>
                </a:lnTo>
                <a:lnTo>
                  <a:pt x="0" y="88"/>
                </a:lnTo>
                <a:lnTo>
                  <a:pt x="2" y="87"/>
                </a:lnTo>
                <a:lnTo>
                  <a:pt x="5" y="87"/>
                </a:lnTo>
                <a:lnTo>
                  <a:pt x="7" y="87"/>
                </a:lnTo>
                <a:lnTo>
                  <a:pt x="11" y="84"/>
                </a:lnTo>
                <a:lnTo>
                  <a:pt x="12" y="83"/>
                </a:lnTo>
                <a:lnTo>
                  <a:pt x="14" y="83"/>
                </a:lnTo>
                <a:lnTo>
                  <a:pt x="15" y="78"/>
                </a:lnTo>
                <a:lnTo>
                  <a:pt x="16" y="77"/>
                </a:lnTo>
                <a:lnTo>
                  <a:pt x="16" y="76"/>
                </a:lnTo>
                <a:lnTo>
                  <a:pt x="15" y="75"/>
                </a:lnTo>
                <a:lnTo>
                  <a:pt x="12" y="71"/>
                </a:lnTo>
                <a:lnTo>
                  <a:pt x="10" y="68"/>
                </a:lnTo>
                <a:lnTo>
                  <a:pt x="8" y="64"/>
                </a:lnTo>
                <a:lnTo>
                  <a:pt x="5" y="62"/>
                </a:lnTo>
                <a:lnTo>
                  <a:pt x="5" y="61"/>
                </a:lnTo>
                <a:lnTo>
                  <a:pt x="5" y="59"/>
                </a:lnTo>
                <a:lnTo>
                  <a:pt x="5" y="57"/>
                </a:lnTo>
                <a:lnTo>
                  <a:pt x="10" y="55"/>
                </a:lnTo>
                <a:lnTo>
                  <a:pt x="12" y="52"/>
                </a:lnTo>
                <a:lnTo>
                  <a:pt x="13" y="53"/>
                </a:lnTo>
                <a:lnTo>
                  <a:pt x="15" y="54"/>
                </a:lnTo>
                <a:lnTo>
                  <a:pt x="22" y="53"/>
                </a:lnTo>
                <a:lnTo>
                  <a:pt x="26" y="52"/>
                </a:lnTo>
                <a:lnTo>
                  <a:pt x="28" y="50"/>
                </a:lnTo>
                <a:lnTo>
                  <a:pt x="30" y="50"/>
                </a:lnTo>
                <a:lnTo>
                  <a:pt x="36" y="52"/>
                </a:lnTo>
                <a:lnTo>
                  <a:pt x="38" y="51"/>
                </a:lnTo>
                <a:lnTo>
                  <a:pt x="42" y="48"/>
                </a:lnTo>
                <a:lnTo>
                  <a:pt x="43" y="47"/>
                </a:lnTo>
                <a:lnTo>
                  <a:pt x="47" y="42"/>
                </a:lnTo>
                <a:lnTo>
                  <a:pt x="47" y="41"/>
                </a:lnTo>
                <a:lnTo>
                  <a:pt x="45" y="37"/>
                </a:lnTo>
                <a:lnTo>
                  <a:pt x="46" y="37"/>
                </a:lnTo>
                <a:lnTo>
                  <a:pt x="50" y="34"/>
                </a:lnTo>
                <a:lnTo>
                  <a:pt x="52" y="31"/>
                </a:lnTo>
                <a:lnTo>
                  <a:pt x="54" y="29"/>
                </a:lnTo>
                <a:lnTo>
                  <a:pt x="56" y="29"/>
                </a:lnTo>
                <a:lnTo>
                  <a:pt x="56" y="30"/>
                </a:lnTo>
                <a:lnTo>
                  <a:pt x="56" y="31"/>
                </a:lnTo>
                <a:lnTo>
                  <a:pt x="56" y="36"/>
                </a:lnTo>
                <a:lnTo>
                  <a:pt x="57" y="38"/>
                </a:lnTo>
                <a:lnTo>
                  <a:pt x="60" y="42"/>
                </a:lnTo>
                <a:lnTo>
                  <a:pt x="63" y="44"/>
                </a:lnTo>
                <a:lnTo>
                  <a:pt x="68" y="46"/>
                </a:lnTo>
                <a:lnTo>
                  <a:pt x="68" y="46"/>
                </a:lnTo>
                <a:lnTo>
                  <a:pt x="67" y="49"/>
                </a:lnTo>
                <a:lnTo>
                  <a:pt x="70" y="53"/>
                </a:lnTo>
                <a:lnTo>
                  <a:pt x="71" y="55"/>
                </a:lnTo>
                <a:lnTo>
                  <a:pt x="72" y="57"/>
                </a:lnTo>
                <a:lnTo>
                  <a:pt x="75" y="56"/>
                </a:lnTo>
                <a:lnTo>
                  <a:pt x="75" y="55"/>
                </a:lnTo>
                <a:lnTo>
                  <a:pt x="74" y="52"/>
                </a:lnTo>
                <a:lnTo>
                  <a:pt x="74" y="50"/>
                </a:lnTo>
                <a:lnTo>
                  <a:pt x="74" y="48"/>
                </a:lnTo>
                <a:lnTo>
                  <a:pt x="75" y="47"/>
                </a:lnTo>
                <a:lnTo>
                  <a:pt x="76" y="44"/>
                </a:lnTo>
                <a:lnTo>
                  <a:pt x="80" y="39"/>
                </a:lnTo>
                <a:lnTo>
                  <a:pt x="82" y="36"/>
                </a:lnTo>
                <a:lnTo>
                  <a:pt x="82" y="31"/>
                </a:lnTo>
                <a:lnTo>
                  <a:pt x="82" y="28"/>
                </a:lnTo>
                <a:lnTo>
                  <a:pt x="83" y="27"/>
                </a:lnTo>
                <a:lnTo>
                  <a:pt x="86" y="27"/>
                </a:lnTo>
                <a:lnTo>
                  <a:pt x="87" y="27"/>
                </a:lnTo>
                <a:lnTo>
                  <a:pt x="88" y="30"/>
                </a:lnTo>
                <a:lnTo>
                  <a:pt x="89" y="33"/>
                </a:lnTo>
                <a:lnTo>
                  <a:pt x="90" y="35"/>
                </a:lnTo>
                <a:lnTo>
                  <a:pt x="92" y="36"/>
                </a:lnTo>
                <a:lnTo>
                  <a:pt x="94" y="36"/>
                </a:lnTo>
                <a:lnTo>
                  <a:pt x="98" y="33"/>
                </a:lnTo>
                <a:lnTo>
                  <a:pt x="101" y="33"/>
                </a:lnTo>
                <a:lnTo>
                  <a:pt x="103" y="33"/>
                </a:lnTo>
                <a:lnTo>
                  <a:pt x="104" y="34"/>
                </a:lnTo>
                <a:lnTo>
                  <a:pt x="106" y="38"/>
                </a:lnTo>
                <a:lnTo>
                  <a:pt x="108" y="39"/>
                </a:lnTo>
                <a:lnTo>
                  <a:pt x="109" y="38"/>
                </a:lnTo>
                <a:lnTo>
                  <a:pt x="110" y="38"/>
                </a:lnTo>
                <a:lnTo>
                  <a:pt x="109" y="36"/>
                </a:lnTo>
                <a:lnTo>
                  <a:pt x="108" y="33"/>
                </a:lnTo>
                <a:lnTo>
                  <a:pt x="108" y="30"/>
                </a:lnTo>
                <a:lnTo>
                  <a:pt x="106" y="29"/>
                </a:lnTo>
                <a:lnTo>
                  <a:pt x="106" y="27"/>
                </a:lnTo>
                <a:lnTo>
                  <a:pt x="107" y="24"/>
                </a:lnTo>
                <a:lnTo>
                  <a:pt x="108" y="22"/>
                </a:lnTo>
                <a:lnTo>
                  <a:pt x="109" y="21"/>
                </a:lnTo>
                <a:lnTo>
                  <a:pt x="111" y="21"/>
                </a:lnTo>
                <a:lnTo>
                  <a:pt x="114" y="24"/>
                </a:lnTo>
                <a:lnTo>
                  <a:pt x="116" y="24"/>
                </a:lnTo>
                <a:lnTo>
                  <a:pt x="118" y="24"/>
                </a:lnTo>
                <a:lnTo>
                  <a:pt x="119" y="23"/>
                </a:lnTo>
                <a:lnTo>
                  <a:pt x="119" y="21"/>
                </a:lnTo>
                <a:lnTo>
                  <a:pt x="117" y="19"/>
                </a:lnTo>
                <a:lnTo>
                  <a:pt x="118" y="16"/>
                </a:lnTo>
                <a:lnTo>
                  <a:pt x="119" y="10"/>
                </a:lnTo>
                <a:lnTo>
                  <a:pt x="120" y="10"/>
                </a:lnTo>
                <a:lnTo>
                  <a:pt x="123" y="11"/>
                </a:lnTo>
                <a:lnTo>
                  <a:pt x="126" y="11"/>
                </a:lnTo>
                <a:lnTo>
                  <a:pt x="129" y="13"/>
                </a:lnTo>
                <a:lnTo>
                  <a:pt x="131" y="14"/>
                </a:lnTo>
                <a:lnTo>
                  <a:pt x="134" y="14"/>
                </a:lnTo>
                <a:lnTo>
                  <a:pt x="136" y="14"/>
                </a:lnTo>
                <a:lnTo>
                  <a:pt x="137" y="13"/>
                </a:lnTo>
                <a:lnTo>
                  <a:pt x="138" y="10"/>
                </a:lnTo>
                <a:lnTo>
                  <a:pt x="140" y="7"/>
                </a:lnTo>
                <a:lnTo>
                  <a:pt x="144" y="5"/>
                </a:lnTo>
                <a:lnTo>
                  <a:pt x="150" y="5"/>
                </a:lnTo>
                <a:lnTo>
                  <a:pt x="153" y="4"/>
                </a:lnTo>
                <a:lnTo>
                  <a:pt x="156" y="4"/>
                </a:lnTo>
                <a:lnTo>
                  <a:pt x="158" y="5"/>
                </a:lnTo>
                <a:lnTo>
                  <a:pt x="160" y="5"/>
                </a:lnTo>
                <a:lnTo>
                  <a:pt x="166" y="2"/>
                </a:lnTo>
                <a:lnTo>
                  <a:pt x="173" y="0"/>
                </a:lnTo>
                <a:lnTo>
                  <a:pt x="174" y="0"/>
                </a:lnTo>
                <a:lnTo>
                  <a:pt x="174" y="1"/>
                </a:lnTo>
                <a:lnTo>
                  <a:pt x="173" y="3"/>
                </a:lnTo>
                <a:lnTo>
                  <a:pt x="171" y="5"/>
                </a:lnTo>
                <a:lnTo>
                  <a:pt x="172" y="7"/>
                </a:lnTo>
                <a:lnTo>
                  <a:pt x="176" y="11"/>
                </a:lnTo>
                <a:lnTo>
                  <a:pt x="178" y="15"/>
                </a:lnTo>
                <a:lnTo>
                  <a:pt x="179" y="17"/>
                </a:lnTo>
                <a:lnTo>
                  <a:pt x="182" y="19"/>
                </a:lnTo>
                <a:lnTo>
                  <a:pt x="186" y="20"/>
                </a:lnTo>
                <a:lnTo>
                  <a:pt x="189" y="20"/>
                </a:lnTo>
                <a:lnTo>
                  <a:pt x="193" y="21"/>
                </a:lnTo>
                <a:lnTo>
                  <a:pt x="204" y="23"/>
                </a:lnTo>
                <a:lnTo>
                  <a:pt x="209" y="24"/>
                </a:lnTo>
                <a:lnTo>
                  <a:pt x="214" y="24"/>
                </a:lnTo>
                <a:lnTo>
                  <a:pt x="220" y="26"/>
                </a:lnTo>
                <a:close/>
                <a:moveTo>
                  <a:pt x="182" y="141"/>
                </a:moveTo>
                <a:lnTo>
                  <a:pt x="182" y="141"/>
                </a:lnTo>
                <a:lnTo>
                  <a:pt x="183" y="139"/>
                </a:lnTo>
                <a:lnTo>
                  <a:pt x="183" y="137"/>
                </a:lnTo>
                <a:lnTo>
                  <a:pt x="181" y="138"/>
                </a:lnTo>
                <a:lnTo>
                  <a:pt x="180" y="140"/>
                </a:lnTo>
                <a:lnTo>
                  <a:pt x="181" y="141"/>
                </a:lnTo>
                <a:lnTo>
                  <a:pt x="182" y="141"/>
                </a:lnTo>
                <a:close/>
                <a:moveTo>
                  <a:pt x="181" y="226"/>
                </a:moveTo>
                <a:lnTo>
                  <a:pt x="181" y="226"/>
                </a:lnTo>
                <a:lnTo>
                  <a:pt x="181" y="226"/>
                </a:lnTo>
                <a:lnTo>
                  <a:pt x="181" y="226"/>
                </a:lnTo>
                <a:lnTo>
                  <a:pt x="181" y="226"/>
                </a:lnTo>
                <a:lnTo>
                  <a:pt x="181" y="226"/>
                </a:lnTo>
                <a:lnTo>
                  <a:pt x="181" y="226"/>
                </a:lnTo>
                <a:close/>
                <a:moveTo>
                  <a:pt x="117" y="186"/>
                </a:moveTo>
                <a:lnTo>
                  <a:pt x="117" y="186"/>
                </a:lnTo>
                <a:lnTo>
                  <a:pt x="118" y="187"/>
                </a:lnTo>
                <a:lnTo>
                  <a:pt x="118" y="188"/>
                </a:lnTo>
                <a:lnTo>
                  <a:pt x="118" y="189"/>
                </a:lnTo>
                <a:lnTo>
                  <a:pt x="118" y="192"/>
                </a:lnTo>
                <a:lnTo>
                  <a:pt x="115" y="190"/>
                </a:lnTo>
                <a:lnTo>
                  <a:pt x="111" y="191"/>
                </a:lnTo>
                <a:lnTo>
                  <a:pt x="109" y="191"/>
                </a:lnTo>
                <a:lnTo>
                  <a:pt x="108" y="189"/>
                </a:lnTo>
                <a:lnTo>
                  <a:pt x="109" y="188"/>
                </a:lnTo>
                <a:lnTo>
                  <a:pt x="113" y="187"/>
                </a:lnTo>
                <a:lnTo>
                  <a:pt x="114" y="187"/>
                </a:lnTo>
                <a:lnTo>
                  <a:pt x="116" y="187"/>
                </a:lnTo>
                <a:lnTo>
                  <a:pt x="117" y="186"/>
                </a:lnTo>
                <a:close/>
                <a:moveTo>
                  <a:pt x="93" y="268"/>
                </a:moveTo>
                <a:lnTo>
                  <a:pt x="93" y="268"/>
                </a:lnTo>
                <a:lnTo>
                  <a:pt x="95" y="271"/>
                </a:lnTo>
                <a:lnTo>
                  <a:pt x="99" y="281"/>
                </a:lnTo>
                <a:lnTo>
                  <a:pt x="99" y="284"/>
                </a:lnTo>
                <a:lnTo>
                  <a:pt x="98" y="286"/>
                </a:lnTo>
                <a:lnTo>
                  <a:pt x="97" y="288"/>
                </a:lnTo>
                <a:lnTo>
                  <a:pt x="94" y="293"/>
                </a:lnTo>
                <a:lnTo>
                  <a:pt x="94" y="298"/>
                </a:lnTo>
                <a:lnTo>
                  <a:pt x="96" y="300"/>
                </a:lnTo>
                <a:lnTo>
                  <a:pt x="96" y="303"/>
                </a:lnTo>
                <a:lnTo>
                  <a:pt x="95" y="307"/>
                </a:lnTo>
                <a:lnTo>
                  <a:pt x="93" y="330"/>
                </a:lnTo>
                <a:lnTo>
                  <a:pt x="92" y="334"/>
                </a:lnTo>
                <a:lnTo>
                  <a:pt x="91" y="338"/>
                </a:lnTo>
                <a:lnTo>
                  <a:pt x="89" y="339"/>
                </a:lnTo>
                <a:lnTo>
                  <a:pt x="86" y="338"/>
                </a:lnTo>
                <a:lnTo>
                  <a:pt x="82" y="336"/>
                </a:lnTo>
                <a:lnTo>
                  <a:pt x="80" y="336"/>
                </a:lnTo>
                <a:lnTo>
                  <a:pt x="78" y="336"/>
                </a:lnTo>
                <a:lnTo>
                  <a:pt x="77" y="336"/>
                </a:lnTo>
                <a:lnTo>
                  <a:pt x="75" y="335"/>
                </a:lnTo>
                <a:lnTo>
                  <a:pt x="74" y="343"/>
                </a:lnTo>
                <a:lnTo>
                  <a:pt x="73" y="346"/>
                </a:lnTo>
                <a:lnTo>
                  <a:pt x="70" y="348"/>
                </a:lnTo>
                <a:lnTo>
                  <a:pt x="68" y="348"/>
                </a:lnTo>
                <a:lnTo>
                  <a:pt x="65" y="347"/>
                </a:lnTo>
                <a:lnTo>
                  <a:pt x="63" y="347"/>
                </a:lnTo>
                <a:lnTo>
                  <a:pt x="61" y="346"/>
                </a:lnTo>
                <a:lnTo>
                  <a:pt x="60" y="343"/>
                </a:lnTo>
                <a:lnTo>
                  <a:pt x="58" y="340"/>
                </a:lnTo>
                <a:lnTo>
                  <a:pt x="56" y="336"/>
                </a:lnTo>
                <a:lnTo>
                  <a:pt x="55" y="333"/>
                </a:lnTo>
                <a:lnTo>
                  <a:pt x="55" y="325"/>
                </a:lnTo>
                <a:lnTo>
                  <a:pt x="56" y="323"/>
                </a:lnTo>
                <a:lnTo>
                  <a:pt x="56" y="322"/>
                </a:lnTo>
                <a:lnTo>
                  <a:pt x="57" y="318"/>
                </a:lnTo>
                <a:lnTo>
                  <a:pt x="57" y="315"/>
                </a:lnTo>
                <a:lnTo>
                  <a:pt x="57" y="314"/>
                </a:lnTo>
                <a:lnTo>
                  <a:pt x="58" y="315"/>
                </a:lnTo>
                <a:lnTo>
                  <a:pt x="59" y="315"/>
                </a:lnTo>
                <a:lnTo>
                  <a:pt x="59" y="313"/>
                </a:lnTo>
                <a:lnTo>
                  <a:pt x="60" y="311"/>
                </a:lnTo>
                <a:lnTo>
                  <a:pt x="58" y="308"/>
                </a:lnTo>
                <a:lnTo>
                  <a:pt x="55" y="307"/>
                </a:lnTo>
                <a:lnTo>
                  <a:pt x="55" y="305"/>
                </a:lnTo>
                <a:lnTo>
                  <a:pt x="55" y="303"/>
                </a:lnTo>
                <a:lnTo>
                  <a:pt x="57" y="301"/>
                </a:lnTo>
                <a:lnTo>
                  <a:pt x="57" y="299"/>
                </a:lnTo>
                <a:lnTo>
                  <a:pt x="57" y="292"/>
                </a:lnTo>
                <a:lnTo>
                  <a:pt x="55" y="290"/>
                </a:lnTo>
                <a:lnTo>
                  <a:pt x="55" y="286"/>
                </a:lnTo>
                <a:lnTo>
                  <a:pt x="54" y="284"/>
                </a:lnTo>
                <a:lnTo>
                  <a:pt x="52" y="281"/>
                </a:lnTo>
                <a:lnTo>
                  <a:pt x="50" y="279"/>
                </a:lnTo>
                <a:lnTo>
                  <a:pt x="48" y="278"/>
                </a:lnTo>
                <a:lnTo>
                  <a:pt x="48" y="273"/>
                </a:lnTo>
                <a:lnTo>
                  <a:pt x="49" y="269"/>
                </a:lnTo>
                <a:lnTo>
                  <a:pt x="50" y="267"/>
                </a:lnTo>
                <a:lnTo>
                  <a:pt x="50" y="267"/>
                </a:lnTo>
                <a:lnTo>
                  <a:pt x="52" y="269"/>
                </a:lnTo>
                <a:lnTo>
                  <a:pt x="54" y="270"/>
                </a:lnTo>
                <a:lnTo>
                  <a:pt x="57" y="270"/>
                </a:lnTo>
                <a:lnTo>
                  <a:pt x="60" y="269"/>
                </a:lnTo>
                <a:lnTo>
                  <a:pt x="64" y="268"/>
                </a:lnTo>
                <a:lnTo>
                  <a:pt x="68" y="265"/>
                </a:lnTo>
                <a:lnTo>
                  <a:pt x="74" y="259"/>
                </a:lnTo>
                <a:lnTo>
                  <a:pt x="77" y="257"/>
                </a:lnTo>
                <a:lnTo>
                  <a:pt x="79" y="256"/>
                </a:lnTo>
                <a:lnTo>
                  <a:pt x="79" y="253"/>
                </a:lnTo>
                <a:lnTo>
                  <a:pt x="81" y="253"/>
                </a:lnTo>
                <a:lnTo>
                  <a:pt x="83" y="255"/>
                </a:lnTo>
                <a:lnTo>
                  <a:pt x="85" y="255"/>
                </a:lnTo>
                <a:lnTo>
                  <a:pt x="88" y="257"/>
                </a:lnTo>
                <a:lnTo>
                  <a:pt x="89" y="259"/>
                </a:lnTo>
                <a:lnTo>
                  <a:pt x="91" y="261"/>
                </a:lnTo>
                <a:lnTo>
                  <a:pt x="92" y="262"/>
                </a:lnTo>
                <a:lnTo>
                  <a:pt x="93" y="262"/>
                </a:lnTo>
                <a:lnTo>
                  <a:pt x="93" y="263"/>
                </a:lnTo>
                <a:lnTo>
                  <a:pt x="92" y="264"/>
                </a:lnTo>
                <a:lnTo>
                  <a:pt x="91" y="266"/>
                </a:lnTo>
                <a:lnTo>
                  <a:pt x="92" y="267"/>
                </a:lnTo>
                <a:lnTo>
                  <a:pt x="93" y="268"/>
                </a:lnTo>
                <a:close/>
                <a:moveTo>
                  <a:pt x="52" y="262"/>
                </a:moveTo>
                <a:lnTo>
                  <a:pt x="52" y="262"/>
                </a:lnTo>
                <a:lnTo>
                  <a:pt x="50" y="264"/>
                </a:lnTo>
                <a:lnTo>
                  <a:pt x="49" y="263"/>
                </a:lnTo>
                <a:lnTo>
                  <a:pt x="50" y="262"/>
                </a:lnTo>
                <a:lnTo>
                  <a:pt x="51" y="259"/>
                </a:lnTo>
                <a:lnTo>
                  <a:pt x="53" y="258"/>
                </a:lnTo>
                <a:lnTo>
                  <a:pt x="53" y="259"/>
                </a:lnTo>
                <a:lnTo>
                  <a:pt x="53" y="261"/>
                </a:lnTo>
                <a:lnTo>
                  <a:pt x="52" y="262"/>
                </a:lnTo>
                <a:close/>
                <a:moveTo>
                  <a:pt x="228" y="275"/>
                </a:moveTo>
                <a:lnTo>
                  <a:pt x="228" y="275"/>
                </a:lnTo>
                <a:lnTo>
                  <a:pt x="226" y="276"/>
                </a:lnTo>
                <a:lnTo>
                  <a:pt x="226" y="275"/>
                </a:lnTo>
                <a:lnTo>
                  <a:pt x="225" y="275"/>
                </a:lnTo>
                <a:lnTo>
                  <a:pt x="226" y="273"/>
                </a:lnTo>
                <a:lnTo>
                  <a:pt x="228" y="274"/>
                </a:lnTo>
                <a:lnTo>
                  <a:pt x="228" y="275"/>
                </a:lnTo>
                <a:lnTo>
                  <a:pt x="228" y="275"/>
                </a:lnTo>
                <a:close/>
                <a:moveTo>
                  <a:pt x="58" y="342"/>
                </a:moveTo>
                <a:lnTo>
                  <a:pt x="58" y="342"/>
                </a:lnTo>
                <a:lnTo>
                  <a:pt x="56" y="346"/>
                </a:lnTo>
                <a:lnTo>
                  <a:pt x="54" y="343"/>
                </a:lnTo>
                <a:lnTo>
                  <a:pt x="54" y="340"/>
                </a:lnTo>
                <a:lnTo>
                  <a:pt x="54" y="340"/>
                </a:lnTo>
                <a:lnTo>
                  <a:pt x="56" y="341"/>
                </a:lnTo>
                <a:lnTo>
                  <a:pt x="58" y="342"/>
                </a:lnTo>
                <a:close/>
                <a:moveTo>
                  <a:pt x="279" y="375"/>
                </a:moveTo>
                <a:lnTo>
                  <a:pt x="279" y="375"/>
                </a:lnTo>
                <a:lnTo>
                  <a:pt x="277" y="380"/>
                </a:lnTo>
                <a:lnTo>
                  <a:pt x="276" y="382"/>
                </a:lnTo>
                <a:lnTo>
                  <a:pt x="268" y="393"/>
                </a:lnTo>
                <a:lnTo>
                  <a:pt x="267" y="395"/>
                </a:lnTo>
                <a:lnTo>
                  <a:pt x="267" y="398"/>
                </a:lnTo>
                <a:lnTo>
                  <a:pt x="266" y="400"/>
                </a:lnTo>
                <a:lnTo>
                  <a:pt x="265" y="402"/>
                </a:lnTo>
                <a:lnTo>
                  <a:pt x="264" y="405"/>
                </a:lnTo>
                <a:lnTo>
                  <a:pt x="264" y="409"/>
                </a:lnTo>
                <a:lnTo>
                  <a:pt x="264" y="410"/>
                </a:lnTo>
                <a:lnTo>
                  <a:pt x="265" y="411"/>
                </a:lnTo>
                <a:lnTo>
                  <a:pt x="267" y="412"/>
                </a:lnTo>
                <a:lnTo>
                  <a:pt x="268" y="414"/>
                </a:lnTo>
                <a:lnTo>
                  <a:pt x="266" y="415"/>
                </a:lnTo>
                <a:lnTo>
                  <a:pt x="268" y="418"/>
                </a:lnTo>
                <a:lnTo>
                  <a:pt x="270" y="419"/>
                </a:lnTo>
                <a:lnTo>
                  <a:pt x="270" y="421"/>
                </a:lnTo>
                <a:lnTo>
                  <a:pt x="270" y="423"/>
                </a:lnTo>
                <a:lnTo>
                  <a:pt x="267" y="426"/>
                </a:lnTo>
                <a:lnTo>
                  <a:pt x="265" y="427"/>
                </a:lnTo>
                <a:lnTo>
                  <a:pt x="264" y="429"/>
                </a:lnTo>
                <a:lnTo>
                  <a:pt x="264" y="431"/>
                </a:lnTo>
                <a:lnTo>
                  <a:pt x="264" y="433"/>
                </a:lnTo>
                <a:lnTo>
                  <a:pt x="264" y="435"/>
                </a:lnTo>
                <a:lnTo>
                  <a:pt x="261" y="435"/>
                </a:lnTo>
                <a:lnTo>
                  <a:pt x="257" y="434"/>
                </a:lnTo>
                <a:lnTo>
                  <a:pt x="254" y="434"/>
                </a:lnTo>
                <a:lnTo>
                  <a:pt x="249" y="432"/>
                </a:lnTo>
                <a:lnTo>
                  <a:pt x="247" y="432"/>
                </a:lnTo>
                <a:lnTo>
                  <a:pt x="245" y="431"/>
                </a:lnTo>
                <a:lnTo>
                  <a:pt x="241" y="424"/>
                </a:lnTo>
                <a:lnTo>
                  <a:pt x="238" y="421"/>
                </a:lnTo>
                <a:lnTo>
                  <a:pt x="234" y="419"/>
                </a:lnTo>
                <a:lnTo>
                  <a:pt x="230" y="419"/>
                </a:lnTo>
                <a:lnTo>
                  <a:pt x="227" y="419"/>
                </a:lnTo>
                <a:lnTo>
                  <a:pt x="223" y="418"/>
                </a:lnTo>
                <a:lnTo>
                  <a:pt x="217" y="413"/>
                </a:lnTo>
                <a:lnTo>
                  <a:pt x="210" y="410"/>
                </a:lnTo>
                <a:lnTo>
                  <a:pt x="207" y="407"/>
                </a:lnTo>
                <a:lnTo>
                  <a:pt x="205" y="405"/>
                </a:lnTo>
                <a:lnTo>
                  <a:pt x="204" y="404"/>
                </a:lnTo>
                <a:lnTo>
                  <a:pt x="200" y="403"/>
                </a:lnTo>
                <a:lnTo>
                  <a:pt x="196" y="401"/>
                </a:lnTo>
                <a:lnTo>
                  <a:pt x="195" y="401"/>
                </a:lnTo>
                <a:lnTo>
                  <a:pt x="191" y="401"/>
                </a:lnTo>
                <a:lnTo>
                  <a:pt x="189" y="401"/>
                </a:lnTo>
                <a:lnTo>
                  <a:pt x="187" y="400"/>
                </a:lnTo>
                <a:lnTo>
                  <a:pt x="184" y="397"/>
                </a:lnTo>
                <a:lnTo>
                  <a:pt x="182" y="393"/>
                </a:lnTo>
                <a:lnTo>
                  <a:pt x="181" y="391"/>
                </a:lnTo>
                <a:lnTo>
                  <a:pt x="183" y="386"/>
                </a:lnTo>
                <a:lnTo>
                  <a:pt x="184" y="382"/>
                </a:lnTo>
                <a:lnTo>
                  <a:pt x="186" y="381"/>
                </a:lnTo>
                <a:lnTo>
                  <a:pt x="188" y="380"/>
                </a:lnTo>
                <a:lnTo>
                  <a:pt x="189" y="378"/>
                </a:lnTo>
                <a:lnTo>
                  <a:pt x="190" y="377"/>
                </a:lnTo>
                <a:lnTo>
                  <a:pt x="194" y="381"/>
                </a:lnTo>
                <a:lnTo>
                  <a:pt x="195" y="383"/>
                </a:lnTo>
                <a:lnTo>
                  <a:pt x="197" y="382"/>
                </a:lnTo>
                <a:lnTo>
                  <a:pt x="200" y="381"/>
                </a:lnTo>
                <a:lnTo>
                  <a:pt x="200" y="379"/>
                </a:lnTo>
                <a:lnTo>
                  <a:pt x="204" y="376"/>
                </a:lnTo>
                <a:lnTo>
                  <a:pt x="208" y="376"/>
                </a:lnTo>
                <a:lnTo>
                  <a:pt x="209" y="377"/>
                </a:lnTo>
                <a:lnTo>
                  <a:pt x="211" y="379"/>
                </a:lnTo>
                <a:lnTo>
                  <a:pt x="212" y="380"/>
                </a:lnTo>
                <a:lnTo>
                  <a:pt x="214" y="380"/>
                </a:lnTo>
                <a:lnTo>
                  <a:pt x="220" y="384"/>
                </a:lnTo>
                <a:lnTo>
                  <a:pt x="221" y="385"/>
                </a:lnTo>
                <a:lnTo>
                  <a:pt x="223" y="385"/>
                </a:lnTo>
                <a:lnTo>
                  <a:pt x="228" y="383"/>
                </a:lnTo>
                <a:lnTo>
                  <a:pt x="231" y="382"/>
                </a:lnTo>
                <a:lnTo>
                  <a:pt x="239" y="383"/>
                </a:lnTo>
                <a:lnTo>
                  <a:pt x="243" y="382"/>
                </a:lnTo>
                <a:lnTo>
                  <a:pt x="245" y="382"/>
                </a:lnTo>
                <a:lnTo>
                  <a:pt x="250" y="381"/>
                </a:lnTo>
                <a:lnTo>
                  <a:pt x="253" y="378"/>
                </a:lnTo>
                <a:lnTo>
                  <a:pt x="254" y="377"/>
                </a:lnTo>
                <a:lnTo>
                  <a:pt x="256" y="377"/>
                </a:lnTo>
                <a:lnTo>
                  <a:pt x="260" y="377"/>
                </a:lnTo>
                <a:lnTo>
                  <a:pt x="265" y="378"/>
                </a:lnTo>
                <a:lnTo>
                  <a:pt x="266" y="377"/>
                </a:lnTo>
                <a:lnTo>
                  <a:pt x="268" y="376"/>
                </a:lnTo>
                <a:lnTo>
                  <a:pt x="270" y="375"/>
                </a:lnTo>
                <a:lnTo>
                  <a:pt x="271" y="375"/>
                </a:lnTo>
                <a:lnTo>
                  <a:pt x="276" y="372"/>
                </a:lnTo>
                <a:lnTo>
                  <a:pt x="279" y="372"/>
                </a:lnTo>
                <a:lnTo>
                  <a:pt x="281" y="373"/>
                </a:lnTo>
                <a:lnTo>
                  <a:pt x="279" y="375"/>
                </a:lnTo>
                <a:close/>
                <a:moveTo>
                  <a:pt x="169" y="433"/>
                </a:moveTo>
                <a:lnTo>
                  <a:pt x="169" y="433"/>
                </a:lnTo>
                <a:lnTo>
                  <a:pt x="167" y="433"/>
                </a:lnTo>
                <a:lnTo>
                  <a:pt x="165" y="432"/>
                </a:lnTo>
                <a:lnTo>
                  <a:pt x="165" y="430"/>
                </a:lnTo>
                <a:lnTo>
                  <a:pt x="166" y="429"/>
                </a:lnTo>
                <a:lnTo>
                  <a:pt x="168" y="430"/>
                </a:lnTo>
                <a:lnTo>
                  <a:pt x="169" y="43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53" name="Luxembourg">
            <a:extLst>
              <a:ext uri="{FF2B5EF4-FFF2-40B4-BE49-F238E27FC236}">
                <a16:creationId xmlns:a16="http://schemas.microsoft.com/office/drawing/2014/main" id="{D944995B-379D-49D2-B17F-C3D1246E1E21}"/>
              </a:ext>
            </a:extLst>
          </p:cNvPr>
          <p:cNvSpPr>
            <a:spLocks/>
          </p:cNvSpPr>
          <p:nvPr/>
        </p:nvSpPr>
        <p:spPr bwMode="auto">
          <a:xfrm>
            <a:off x="5969918" y="2524265"/>
            <a:ext cx="22513" cy="31657"/>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54" name="Monaco">
            <a:extLst>
              <a:ext uri="{FF2B5EF4-FFF2-40B4-BE49-F238E27FC236}">
                <a16:creationId xmlns:a16="http://schemas.microsoft.com/office/drawing/2014/main" id="{5E5A7D8A-5DDF-4067-BE29-36CA82AD454C}"/>
              </a:ext>
            </a:extLst>
          </p:cNvPr>
          <p:cNvSpPr>
            <a:spLocks/>
          </p:cNvSpPr>
          <p:nvPr/>
        </p:nvSpPr>
        <p:spPr bwMode="auto">
          <a:xfrm>
            <a:off x="6019444" y="2775536"/>
            <a:ext cx="2252"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55" name="Spain">
            <a:extLst>
              <a:ext uri="{FF2B5EF4-FFF2-40B4-BE49-F238E27FC236}">
                <a16:creationId xmlns:a16="http://schemas.microsoft.com/office/drawing/2014/main" id="{C3DED12F-300B-474A-88DF-6ACAFBB146BE}"/>
              </a:ext>
            </a:extLst>
          </p:cNvPr>
          <p:cNvSpPr>
            <a:spLocks noEditPoints="1"/>
          </p:cNvSpPr>
          <p:nvPr/>
        </p:nvSpPr>
        <p:spPr bwMode="auto">
          <a:xfrm>
            <a:off x="5245018" y="2775536"/>
            <a:ext cx="682126" cy="530241"/>
          </a:xfrm>
          <a:custGeom>
            <a:avLst/>
            <a:gdLst>
              <a:gd name="T0" fmla="*/ 522 w 701"/>
              <a:gd name="T1" fmla="*/ 22 h 620"/>
              <a:gd name="T2" fmla="*/ 524 w 701"/>
              <a:gd name="T3" fmla="*/ 30 h 620"/>
              <a:gd name="T4" fmla="*/ 543 w 701"/>
              <a:gd name="T5" fmla="*/ 36 h 620"/>
              <a:gd name="T6" fmla="*/ 562 w 701"/>
              <a:gd name="T7" fmla="*/ 43 h 620"/>
              <a:gd name="T8" fmla="*/ 586 w 701"/>
              <a:gd name="T9" fmla="*/ 45 h 620"/>
              <a:gd name="T10" fmla="*/ 608 w 701"/>
              <a:gd name="T11" fmla="*/ 46 h 620"/>
              <a:gd name="T12" fmla="*/ 616 w 701"/>
              <a:gd name="T13" fmla="*/ 56 h 620"/>
              <a:gd name="T14" fmla="*/ 635 w 701"/>
              <a:gd name="T15" fmla="*/ 57 h 620"/>
              <a:gd name="T16" fmla="*/ 656 w 701"/>
              <a:gd name="T17" fmla="*/ 56 h 620"/>
              <a:gd name="T18" fmla="*/ 665 w 701"/>
              <a:gd name="T19" fmla="*/ 64 h 620"/>
              <a:gd name="T20" fmla="*/ 633 w 701"/>
              <a:gd name="T21" fmla="*/ 103 h 620"/>
              <a:gd name="T22" fmla="*/ 593 w 701"/>
              <a:gd name="T23" fmla="*/ 129 h 620"/>
              <a:gd name="T24" fmla="*/ 556 w 701"/>
              <a:gd name="T25" fmla="*/ 177 h 620"/>
              <a:gd name="T26" fmla="*/ 554 w 701"/>
              <a:gd name="T27" fmla="*/ 220 h 620"/>
              <a:gd name="T28" fmla="*/ 544 w 701"/>
              <a:gd name="T29" fmla="*/ 252 h 620"/>
              <a:gd name="T30" fmla="*/ 498 w 701"/>
              <a:gd name="T31" fmla="*/ 286 h 620"/>
              <a:gd name="T32" fmla="*/ 459 w 701"/>
              <a:gd name="T33" fmla="*/ 288 h 620"/>
              <a:gd name="T34" fmla="*/ 403 w 701"/>
              <a:gd name="T35" fmla="*/ 300 h 620"/>
              <a:gd name="T36" fmla="*/ 385 w 701"/>
              <a:gd name="T37" fmla="*/ 311 h 620"/>
              <a:gd name="T38" fmla="*/ 366 w 701"/>
              <a:gd name="T39" fmla="*/ 287 h 620"/>
              <a:gd name="T40" fmla="*/ 352 w 701"/>
              <a:gd name="T41" fmla="*/ 265 h 620"/>
              <a:gd name="T42" fmla="*/ 336 w 701"/>
              <a:gd name="T43" fmla="*/ 245 h 620"/>
              <a:gd name="T44" fmla="*/ 337 w 701"/>
              <a:gd name="T45" fmla="*/ 219 h 620"/>
              <a:gd name="T46" fmla="*/ 348 w 701"/>
              <a:gd name="T47" fmla="*/ 195 h 620"/>
              <a:gd name="T48" fmla="*/ 334 w 701"/>
              <a:gd name="T49" fmla="*/ 170 h 620"/>
              <a:gd name="T50" fmla="*/ 347 w 701"/>
              <a:gd name="T51" fmla="*/ 150 h 620"/>
              <a:gd name="T52" fmla="*/ 353 w 701"/>
              <a:gd name="T53" fmla="*/ 132 h 620"/>
              <a:gd name="T54" fmla="*/ 361 w 701"/>
              <a:gd name="T55" fmla="*/ 104 h 620"/>
              <a:gd name="T56" fmla="*/ 364 w 701"/>
              <a:gd name="T57" fmla="*/ 89 h 620"/>
              <a:gd name="T58" fmla="*/ 353 w 701"/>
              <a:gd name="T59" fmla="*/ 76 h 620"/>
              <a:gd name="T60" fmla="*/ 340 w 701"/>
              <a:gd name="T61" fmla="*/ 81 h 620"/>
              <a:gd name="T62" fmla="*/ 314 w 701"/>
              <a:gd name="T63" fmla="*/ 83 h 620"/>
              <a:gd name="T64" fmla="*/ 310 w 701"/>
              <a:gd name="T65" fmla="*/ 70 h 620"/>
              <a:gd name="T66" fmla="*/ 289 w 701"/>
              <a:gd name="T67" fmla="*/ 77 h 620"/>
              <a:gd name="T68" fmla="*/ 293 w 701"/>
              <a:gd name="T69" fmla="*/ 57 h 620"/>
              <a:gd name="T70" fmla="*/ 288 w 701"/>
              <a:gd name="T71" fmla="*/ 41 h 620"/>
              <a:gd name="T72" fmla="*/ 290 w 701"/>
              <a:gd name="T73" fmla="*/ 19 h 620"/>
              <a:gd name="T74" fmla="*/ 312 w 701"/>
              <a:gd name="T75" fmla="*/ 6 h 620"/>
              <a:gd name="T76" fmla="*/ 351 w 701"/>
              <a:gd name="T77" fmla="*/ 8 h 620"/>
              <a:gd name="T78" fmla="*/ 425 w 701"/>
              <a:gd name="T79" fmla="*/ 15 h 620"/>
              <a:gd name="T80" fmla="*/ 474 w 701"/>
              <a:gd name="T81" fmla="*/ 14 h 620"/>
              <a:gd name="T82" fmla="*/ 700 w 701"/>
              <a:gd name="T83" fmla="*/ 164 h 620"/>
              <a:gd name="T84" fmla="*/ 701 w 701"/>
              <a:gd name="T85" fmla="*/ 160 h 620"/>
              <a:gd name="T86" fmla="*/ 674 w 701"/>
              <a:gd name="T87" fmla="*/ 169 h 620"/>
              <a:gd name="T88" fmla="*/ 653 w 701"/>
              <a:gd name="T89" fmla="*/ 181 h 620"/>
              <a:gd name="T90" fmla="*/ 640 w 701"/>
              <a:gd name="T91" fmla="*/ 173 h 620"/>
              <a:gd name="T92" fmla="*/ 665 w 701"/>
              <a:gd name="T93" fmla="*/ 164 h 620"/>
              <a:gd name="T94" fmla="*/ 607 w 701"/>
              <a:gd name="T95" fmla="*/ 196 h 620"/>
              <a:gd name="T96" fmla="*/ 615 w 701"/>
              <a:gd name="T97" fmla="*/ 211 h 620"/>
              <a:gd name="T98" fmla="*/ 138 w 701"/>
              <a:gd name="T99" fmla="*/ 576 h 620"/>
              <a:gd name="T100" fmla="*/ 146 w 701"/>
              <a:gd name="T101" fmla="*/ 564 h 620"/>
              <a:gd name="T102" fmla="*/ 9 w 701"/>
              <a:gd name="T103" fmla="*/ 588 h 620"/>
              <a:gd name="T104" fmla="*/ 10 w 701"/>
              <a:gd name="T105" fmla="*/ 591 h 620"/>
              <a:gd name="T106" fmla="*/ 129 w 701"/>
              <a:gd name="T107" fmla="*/ 586 h 620"/>
              <a:gd name="T108" fmla="*/ 123 w 701"/>
              <a:gd name="T109" fmla="*/ 602 h 620"/>
              <a:gd name="T110" fmla="*/ 39 w 701"/>
              <a:gd name="T111" fmla="*/ 596 h 620"/>
              <a:gd name="T112" fmla="*/ 30 w 701"/>
              <a:gd name="T113" fmla="*/ 607 h 620"/>
              <a:gd name="T114" fmla="*/ 33 w 701"/>
              <a:gd name="T115" fmla="*/ 604 h 620"/>
              <a:gd name="T116" fmla="*/ 81 w 701"/>
              <a:gd name="T117" fmla="*/ 617 h 620"/>
              <a:gd name="T118" fmla="*/ 85 w 701"/>
              <a:gd name="T119" fmla="*/ 602 h 620"/>
              <a:gd name="T120" fmla="*/ 7 w 701"/>
              <a:gd name="T121" fmla="*/ 6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1" h="620">
                <a:moveTo>
                  <a:pt x="510" y="15"/>
                </a:moveTo>
                <a:lnTo>
                  <a:pt x="510" y="15"/>
                </a:lnTo>
                <a:lnTo>
                  <a:pt x="510" y="17"/>
                </a:lnTo>
                <a:lnTo>
                  <a:pt x="511" y="19"/>
                </a:lnTo>
                <a:lnTo>
                  <a:pt x="513" y="20"/>
                </a:lnTo>
                <a:lnTo>
                  <a:pt x="515" y="21"/>
                </a:lnTo>
                <a:lnTo>
                  <a:pt x="517" y="21"/>
                </a:lnTo>
                <a:lnTo>
                  <a:pt x="520" y="21"/>
                </a:lnTo>
                <a:lnTo>
                  <a:pt x="522" y="22"/>
                </a:lnTo>
                <a:lnTo>
                  <a:pt x="522" y="24"/>
                </a:lnTo>
                <a:lnTo>
                  <a:pt x="522" y="26"/>
                </a:lnTo>
                <a:lnTo>
                  <a:pt x="521" y="28"/>
                </a:lnTo>
                <a:lnTo>
                  <a:pt x="520" y="30"/>
                </a:lnTo>
                <a:lnTo>
                  <a:pt x="521" y="30"/>
                </a:lnTo>
                <a:lnTo>
                  <a:pt x="522" y="31"/>
                </a:lnTo>
                <a:lnTo>
                  <a:pt x="523" y="31"/>
                </a:lnTo>
                <a:lnTo>
                  <a:pt x="523" y="31"/>
                </a:lnTo>
                <a:lnTo>
                  <a:pt x="524" y="30"/>
                </a:lnTo>
                <a:lnTo>
                  <a:pt x="525" y="29"/>
                </a:lnTo>
                <a:lnTo>
                  <a:pt x="526" y="28"/>
                </a:lnTo>
                <a:lnTo>
                  <a:pt x="526" y="29"/>
                </a:lnTo>
                <a:lnTo>
                  <a:pt x="526" y="30"/>
                </a:lnTo>
                <a:lnTo>
                  <a:pt x="529" y="32"/>
                </a:lnTo>
                <a:lnTo>
                  <a:pt x="537" y="35"/>
                </a:lnTo>
                <a:lnTo>
                  <a:pt x="540" y="35"/>
                </a:lnTo>
                <a:lnTo>
                  <a:pt x="542" y="35"/>
                </a:lnTo>
                <a:lnTo>
                  <a:pt x="543" y="36"/>
                </a:lnTo>
                <a:lnTo>
                  <a:pt x="548" y="41"/>
                </a:lnTo>
                <a:lnTo>
                  <a:pt x="549" y="41"/>
                </a:lnTo>
                <a:lnTo>
                  <a:pt x="551" y="41"/>
                </a:lnTo>
                <a:lnTo>
                  <a:pt x="554" y="41"/>
                </a:lnTo>
                <a:lnTo>
                  <a:pt x="556" y="40"/>
                </a:lnTo>
                <a:lnTo>
                  <a:pt x="557" y="40"/>
                </a:lnTo>
                <a:lnTo>
                  <a:pt x="558" y="41"/>
                </a:lnTo>
                <a:lnTo>
                  <a:pt x="560" y="42"/>
                </a:lnTo>
                <a:lnTo>
                  <a:pt x="562" y="43"/>
                </a:lnTo>
                <a:lnTo>
                  <a:pt x="564" y="45"/>
                </a:lnTo>
                <a:lnTo>
                  <a:pt x="565" y="46"/>
                </a:lnTo>
                <a:lnTo>
                  <a:pt x="572" y="45"/>
                </a:lnTo>
                <a:lnTo>
                  <a:pt x="574" y="46"/>
                </a:lnTo>
                <a:lnTo>
                  <a:pt x="576" y="46"/>
                </a:lnTo>
                <a:lnTo>
                  <a:pt x="578" y="45"/>
                </a:lnTo>
                <a:lnTo>
                  <a:pt x="582" y="46"/>
                </a:lnTo>
                <a:lnTo>
                  <a:pt x="586" y="46"/>
                </a:lnTo>
                <a:lnTo>
                  <a:pt x="586" y="45"/>
                </a:lnTo>
                <a:lnTo>
                  <a:pt x="586" y="41"/>
                </a:lnTo>
                <a:lnTo>
                  <a:pt x="587" y="40"/>
                </a:lnTo>
                <a:lnTo>
                  <a:pt x="588" y="39"/>
                </a:lnTo>
                <a:lnTo>
                  <a:pt x="590" y="40"/>
                </a:lnTo>
                <a:lnTo>
                  <a:pt x="598" y="42"/>
                </a:lnTo>
                <a:lnTo>
                  <a:pt x="601" y="44"/>
                </a:lnTo>
                <a:lnTo>
                  <a:pt x="604" y="45"/>
                </a:lnTo>
                <a:lnTo>
                  <a:pt x="606" y="45"/>
                </a:lnTo>
                <a:lnTo>
                  <a:pt x="608" y="46"/>
                </a:lnTo>
                <a:lnTo>
                  <a:pt x="611" y="50"/>
                </a:lnTo>
                <a:lnTo>
                  <a:pt x="610" y="52"/>
                </a:lnTo>
                <a:lnTo>
                  <a:pt x="610" y="52"/>
                </a:lnTo>
                <a:lnTo>
                  <a:pt x="611" y="54"/>
                </a:lnTo>
                <a:lnTo>
                  <a:pt x="611" y="55"/>
                </a:lnTo>
                <a:lnTo>
                  <a:pt x="611" y="56"/>
                </a:lnTo>
                <a:lnTo>
                  <a:pt x="612" y="57"/>
                </a:lnTo>
                <a:lnTo>
                  <a:pt x="614" y="56"/>
                </a:lnTo>
                <a:lnTo>
                  <a:pt x="616" y="56"/>
                </a:lnTo>
                <a:lnTo>
                  <a:pt x="618" y="54"/>
                </a:lnTo>
                <a:lnTo>
                  <a:pt x="619" y="54"/>
                </a:lnTo>
                <a:lnTo>
                  <a:pt x="624" y="56"/>
                </a:lnTo>
                <a:lnTo>
                  <a:pt x="626" y="57"/>
                </a:lnTo>
                <a:lnTo>
                  <a:pt x="627" y="58"/>
                </a:lnTo>
                <a:lnTo>
                  <a:pt x="628" y="60"/>
                </a:lnTo>
                <a:lnTo>
                  <a:pt x="630" y="60"/>
                </a:lnTo>
                <a:lnTo>
                  <a:pt x="632" y="59"/>
                </a:lnTo>
                <a:lnTo>
                  <a:pt x="635" y="57"/>
                </a:lnTo>
                <a:lnTo>
                  <a:pt x="640" y="58"/>
                </a:lnTo>
                <a:lnTo>
                  <a:pt x="646" y="60"/>
                </a:lnTo>
                <a:lnTo>
                  <a:pt x="649" y="61"/>
                </a:lnTo>
                <a:lnTo>
                  <a:pt x="649" y="60"/>
                </a:lnTo>
                <a:lnTo>
                  <a:pt x="649" y="58"/>
                </a:lnTo>
                <a:lnTo>
                  <a:pt x="650" y="58"/>
                </a:lnTo>
                <a:lnTo>
                  <a:pt x="652" y="57"/>
                </a:lnTo>
                <a:lnTo>
                  <a:pt x="654" y="57"/>
                </a:lnTo>
                <a:lnTo>
                  <a:pt x="656" y="56"/>
                </a:lnTo>
                <a:lnTo>
                  <a:pt x="659" y="55"/>
                </a:lnTo>
                <a:lnTo>
                  <a:pt x="661" y="56"/>
                </a:lnTo>
                <a:lnTo>
                  <a:pt x="664" y="57"/>
                </a:lnTo>
                <a:lnTo>
                  <a:pt x="666" y="57"/>
                </a:lnTo>
                <a:lnTo>
                  <a:pt x="667" y="59"/>
                </a:lnTo>
                <a:lnTo>
                  <a:pt x="669" y="60"/>
                </a:lnTo>
                <a:lnTo>
                  <a:pt x="669" y="63"/>
                </a:lnTo>
                <a:lnTo>
                  <a:pt x="666" y="64"/>
                </a:lnTo>
                <a:lnTo>
                  <a:pt x="665" y="64"/>
                </a:lnTo>
                <a:lnTo>
                  <a:pt x="664" y="68"/>
                </a:lnTo>
                <a:lnTo>
                  <a:pt x="665" y="69"/>
                </a:lnTo>
                <a:lnTo>
                  <a:pt x="667" y="70"/>
                </a:lnTo>
                <a:lnTo>
                  <a:pt x="667" y="71"/>
                </a:lnTo>
                <a:lnTo>
                  <a:pt x="667" y="77"/>
                </a:lnTo>
                <a:lnTo>
                  <a:pt x="664" y="81"/>
                </a:lnTo>
                <a:lnTo>
                  <a:pt x="660" y="85"/>
                </a:lnTo>
                <a:lnTo>
                  <a:pt x="638" y="97"/>
                </a:lnTo>
                <a:lnTo>
                  <a:pt x="633" y="103"/>
                </a:lnTo>
                <a:lnTo>
                  <a:pt x="631" y="104"/>
                </a:lnTo>
                <a:lnTo>
                  <a:pt x="615" y="108"/>
                </a:lnTo>
                <a:lnTo>
                  <a:pt x="604" y="112"/>
                </a:lnTo>
                <a:lnTo>
                  <a:pt x="598" y="114"/>
                </a:lnTo>
                <a:lnTo>
                  <a:pt x="592" y="121"/>
                </a:lnTo>
                <a:lnTo>
                  <a:pt x="588" y="124"/>
                </a:lnTo>
                <a:lnTo>
                  <a:pt x="591" y="124"/>
                </a:lnTo>
                <a:lnTo>
                  <a:pt x="594" y="128"/>
                </a:lnTo>
                <a:lnTo>
                  <a:pt x="593" y="129"/>
                </a:lnTo>
                <a:lnTo>
                  <a:pt x="589" y="131"/>
                </a:lnTo>
                <a:lnTo>
                  <a:pt x="587" y="132"/>
                </a:lnTo>
                <a:lnTo>
                  <a:pt x="586" y="132"/>
                </a:lnTo>
                <a:lnTo>
                  <a:pt x="585" y="132"/>
                </a:lnTo>
                <a:lnTo>
                  <a:pt x="577" y="144"/>
                </a:lnTo>
                <a:lnTo>
                  <a:pt x="571" y="153"/>
                </a:lnTo>
                <a:lnTo>
                  <a:pt x="568" y="157"/>
                </a:lnTo>
                <a:lnTo>
                  <a:pt x="564" y="162"/>
                </a:lnTo>
                <a:lnTo>
                  <a:pt x="556" y="177"/>
                </a:lnTo>
                <a:lnTo>
                  <a:pt x="556" y="181"/>
                </a:lnTo>
                <a:lnTo>
                  <a:pt x="560" y="195"/>
                </a:lnTo>
                <a:lnTo>
                  <a:pt x="562" y="199"/>
                </a:lnTo>
                <a:lnTo>
                  <a:pt x="565" y="202"/>
                </a:lnTo>
                <a:lnTo>
                  <a:pt x="571" y="204"/>
                </a:lnTo>
                <a:lnTo>
                  <a:pt x="572" y="207"/>
                </a:lnTo>
                <a:lnTo>
                  <a:pt x="570" y="210"/>
                </a:lnTo>
                <a:lnTo>
                  <a:pt x="565" y="214"/>
                </a:lnTo>
                <a:lnTo>
                  <a:pt x="554" y="220"/>
                </a:lnTo>
                <a:lnTo>
                  <a:pt x="550" y="225"/>
                </a:lnTo>
                <a:lnTo>
                  <a:pt x="549" y="229"/>
                </a:lnTo>
                <a:lnTo>
                  <a:pt x="546" y="231"/>
                </a:lnTo>
                <a:lnTo>
                  <a:pt x="545" y="237"/>
                </a:lnTo>
                <a:lnTo>
                  <a:pt x="543" y="242"/>
                </a:lnTo>
                <a:lnTo>
                  <a:pt x="543" y="243"/>
                </a:lnTo>
                <a:lnTo>
                  <a:pt x="541" y="246"/>
                </a:lnTo>
                <a:lnTo>
                  <a:pt x="540" y="248"/>
                </a:lnTo>
                <a:lnTo>
                  <a:pt x="544" y="252"/>
                </a:lnTo>
                <a:lnTo>
                  <a:pt x="542" y="253"/>
                </a:lnTo>
                <a:lnTo>
                  <a:pt x="541" y="254"/>
                </a:lnTo>
                <a:lnTo>
                  <a:pt x="537" y="254"/>
                </a:lnTo>
                <a:lnTo>
                  <a:pt x="525" y="254"/>
                </a:lnTo>
                <a:lnTo>
                  <a:pt x="515" y="261"/>
                </a:lnTo>
                <a:lnTo>
                  <a:pt x="510" y="267"/>
                </a:lnTo>
                <a:lnTo>
                  <a:pt x="506" y="278"/>
                </a:lnTo>
                <a:lnTo>
                  <a:pt x="500" y="285"/>
                </a:lnTo>
                <a:lnTo>
                  <a:pt x="498" y="286"/>
                </a:lnTo>
                <a:lnTo>
                  <a:pt x="494" y="283"/>
                </a:lnTo>
                <a:lnTo>
                  <a:pt x="490" y="283"/>
                </a:lnTo>
                <a:lnTo>
                  <a:pt x="485" y="284"/>
                </a:lnTo>
                <a:lnTo>
                  <a:pt x="483" y="286"/>
                </a:lnTo>
                <a:lnTo>
                  <a:pt x="479" y="287"/>
                </a:lnTo>
                <a:lnTo>
                  <a:pt x="476" y="286"/>
                </a:lnTo>
                <a:lnTo>
                  <a:pt x="468" y="286"/>
                </a:lnTo>
                <a:lnTo>
                  <a:pt x="465" y="286"/>
                </a:lnTo>
                <a:lnTo>
                  <a:pt x="459" y="288"/>
                </a:lnTo>
                <a:lnTo>
                  <a:pt x="455" y="286"/>
                </a:lnTo>
                <a:lnTo>
                  <a:pt x="447" y="286"/>
                </a:lnTo>
                <a:lnTo>
                  <a:pt x="430" y="287"/>
                </a:lnTo>
                <a:lnTo>
                  <a:pt x="428" y="288"/>
                </a:lnTo>
                <a:lnTo>
                  <a:pt x="426" y="291"/>
                </a:lnTo>
                <a:lnTo>
                  <a:pt x="420" y="295"/>
                </a:lnTo>
                <a:lnTo>
                  <a:pt x="412" y="296"/>
                </a:lnTo>
                <a:lnTo>
                  <a:pt x="405" y="299"/>
                </a:lnTo>
                <a:lnTo>
                  <a:pt x="403" y="300"/>
                </a:lnTo>
                <a:lnTo>
                  <a:pt x="400" y="306"/>
                </a:lnTo>
                <a:lnTo>
                  <a:pt x="399" y="310"/>
                </a:lnTo>
                <a:lnTo>
                  <a:pt x="398" y="310"/>
                </a:lnTo>
                <a:lnTo>
                  <a:pt x="398" y="309"/>
                </a:lnTo>
                <a:lnTo>
                  <a:pt x="396" y="309"/>
                </a:lnTo>
                <a:lnTo>
                  <a:pt x="396" y="312"/>
                </a:lnTo>
                <a:lnTo>
                  <a:pt x="393" y="313"/>
                </a:lnTo>
                <a:lnTo>
                  <a:pt x="391" y="314"/>
                </a:lnTo>
                <a:lnTo>
                  <a:pt x="385" y="311"/>
                </a:lnTo>
                <a:lnTo>
                  <a:pt x="380" y="308"/>
                </a:lnTo>
                <a:lnTo>
                  <a:pt x="378" y="308"/>
                </a:lnTo>
                <a:lnTo>
                  <a:pt x="374" y="302"/>
                </a:lnTo>
                <a:lnTo>
                  <a:pt x="372" y="298"/>
                </a:lnTo>
                <a:lnTo>
                  <a:pt x="371" y="295"/>
                </a:lnTo>
                <a:lnTo>
                  <a:pt x="371" y="293"/>
                </a:lnTo>
                <a:lnTo>
                  <a:pt x="371" y="292"/>
                </a:lnTo>
                <a:lnTo>
                  <a:pt x="367" y="290"/>
                </a:lnTo>
                <a:lnTo>
                  <a:pt x="366" y="287"/>
                </a:lnTo>
                <a:lnTo>
                  <a:pt x="369" y="282"/>
                </a:lnTo>
                <a:lnTo>
                  <a:pt x="371" y="280"/>
                </a:lnTo>
                <a:lnTo>
                  <a:pt x="372" y="280"/>
                </a:lnTo>
                <a:lnTo>
                  <a:pt x="369" y="280"/>
                </a:lnTo>
                <a:lnTo>
                  <a:pt x="367" y="283"/>
                </a:lnTo>
                <a:lnTo>
                  <a:pt x="364" y="278"/>
                </a:lnTo>
                <a:lnTo>
                  <a:pt x="352" y="269"/>
                </a:lnTo>
                <a:lnTo>
                  <a:pt x="352" y="267"/>
                </a:lnTo>
                <a:lnTo>
                  <a:pt x="352" y="265"/>
                </a:lnTo>
                <a:lnTo>
                  <a:pt x="350" y="268"/>
                </a:lnTo>
                <a:lnTo>
                  <a:pt x="349" y="269"/>
                </a:lnTo>
                <a:lnTo>
                  <a:pt x="342" y="268"/>
                </a:lnTo>
                <a:lnTo>
                  <a:pt x="335" y="269"/>
                </a:lnTo>
                <a:lnTo>
                  <a:pt x="333" y="260"/>
                </a:lnTo>
                <a:lnTo>
                  <a:pt x="332" y="256"/>
                </a:lnTo>
                <a:lnTo>
                  <a:pt x="332" y="253"/>
                </a:lnTo>
                <a:lnTo>
                  <a:pt x="334" y="248"/>
                </a:lnTo>
                <a:lnTo>
                  <a:pt x="336" y="245"/>
                </a:lnTo>
                <a:lnTo>
                  <a:pt x="339" y="241"/>
                </a:lnTo>
                <a:lnTo>
                  <a:pt x="342" y="237"/>
                </a:lnTo>
                <a:lnTo>
                  <a:pt x="346" y="236"/>
                </a:lnTo>
                <a:lnTo>
                  <a:pt x="347" y="235"/>
                </a:lnTo>
                <a:lnTo>
                  <a:pt x="349" y="232"/>
                </a:lnTo>
                <a:lnTo>
                  <a:pt x="349" y="230"/>
                </a:lnTo>
                <a:lnTo>
                  <a:pt x="349" y="229"/>
                </a:lnTo>
                <a:lnTo>
                  <a:pt x="345" y="230"/>
                </a:lnTo>
                <a:lnTo>
                  <a:pt x="337" y="219"/>
                </a:lnTo>
                <a:lnTo>
                  <a:pt x="337" y="217"/>
                </a:lnTo>
                <a:lnTo>
                  <a:pt x="338" y="215"/>
                </a:lnTo>
                <a:lnTo>
                  <a:pt x="339" y="211"/>
                </a:lnTo>
                <a:lnTo>
                  <a:pt x="339" y="209"/>
                </a:lnTo>
                <a:lnTo>
                  <a:pt x="341" y="207"/>
                </a:lnTo>
                <a:lnTo>
                  <a:pt x="344" y="204"/>
                </a:lnTo>
                <a:lnTo>
                  <a:pt x="347" y="201"/>
                </a:lnTo>
                <a:lnTo>
                  <a:pt x="348" y="198"/>
                </a:lnTo>
                <a:lnTo>
                  <a:pt x="348" y="195"/>
                </a:lnTo>
                <a:lnTo>
                  <a:pt x="347" y="193"/>
                </a:lnTo>
                <a:lnTo>
                  <a:pt x="343" y="192"/>
                </a:lnTo>
                <a:lnTo>
                  <a:pt x="338" y="184"/>
                </a:lnTo>
                <a:lnTo>
                  <a:pt x="337" y="179"/>
                </a:lnTo>
                <a:lnTo>
                  <a:pt x="337" y="178"/>
                </a:lnTo>
                <a:lnTo>
                  <a:pt x="334" y="176"/>
                </a:lnTo>
                <a:lnTo>
                  <a:pt x="332" y="172"/>
                </a:lnTo>
                <a:lnTo>
                  <a:pt x="331" y="171"/>
                </a:lnTo>
                <a:lnTo>
                  <a:pt x="334" y="170"/>
                </a:lnTo>
                <a:lnTo>
                  <a:pt x="344" y="170"/>
                </a:lnTo>
                <a:lnTo>
                  <a:pt x="346" y="169"/>
                </a:lnTo>
                <a:lnTo>
                  <a:pt x="347" y="169"/>
                </a:lnTo>
                <a:lnTo>
                  <a:pt x="349" y="165"/>
                </a:lnTo>
                <a:lnTo>
                  <a:pt x="351" y="160"/>
                </a:lnTo>
                <a:lnTo>
                  <a:pt x="351" y="156"/>
                </a:lnTo>
                <a:lnTo>
                  <a:pt x="351" y="155"/>
                </a:lnTo>
                <a:lnTo>
                  <a:pt x="347" y="151"/>
                </a:lnTo>
                <a:lnTo>
                  <a:pt x="347" y="150"/>
                </a:lnTo>
                <a:lnTo>
                  <a:pt x="347" y="149"/>
                </a:lnTo>
                <a:lnTo>
                  <a:pt x="350" y="147"/>
                </a:lnTo>
                <a:lnTo>
                  <a:pt x="352" y="145"/>
                </a:lnTo>
                <a:lnTo>
                  <a:pt x="354" y="143"/>
                </a:lnTo>
                <a:lnTo>
                  <a:pt x="353" y="142"/>
                </a:lnTo>
                <a:lnTo>
                  <a:pt x="353" y="140"/>
                </a:lnTo>
                <a:lnTo>
                  <a:pt x="353" y="139"/>
                </a:lnTo>
                <a:lnTo>
                  <a:pt x="353" y="138"/>
                </a:lnTo>
                <a:lnTo>
                  <a:pt x="353" y="132"/>
                </a:lnTo>
                <a:lnTo>
                  <a:pt x="354" y="131"/>
                </a:lnTo>
                <a:lnTo>
                  <a:pt x="353" y="126"/>
                </a:lnTo>
                <a:lnTo>
                  <a:pt x="352" y="121"/>
                </a:lnTo>
                <a:lnTo>
                  <a:pt x="350" y="116"/>
                </a:lnTo>
                <a:lnTo>
                  <a:pt x="351" y="115"/>
                </a:lnTo>
                <a:lnTo>
                  <a:pt x="352" y="114"/>
                </a:lnTo>
                <a:lnTo>
                  <a:pt x="355" y="112"/>
                </a:lnTo>
                <a:lnTo>
                  <a:pt x="358" y="108"/>
                </a:lnTo>
                <a:lnTo>
                  <a:pt x="361" y="104"/>
                </a:lnTo>
                <a:lnTo>
                  <a:pt x="367" y="101"/>
                </a:lnTo>
                <a:lnTo>
                  <a:pt x="370" y="98"/>
                </a:lnTo>
                <a:lnTo>
                  <a:pt x="371" y="95"/>
                </a:lnTo>
                <a:lnTo>
                  <a:pt x="373" y="94"/>
                </a:lnTo>
                <a:lnTo>
                  <a:pt x="372" y="93"/>
                </a:lnTo>
                <a:lnTo>
                  <a:pt x="372" y="92"/>
                </a:lnTo>
                <a:lnTo>
                  <a:pt x="370" y="90"/>
                </a:lnTo>
                <a:lnTo>
                  <a:pt x="367" y="89"/>
                </a:lnTo>
                <a:lnTo>
                  <a:pt x="364" y="89"/>
                </a:lnTo>
                <a:lnTo>
                  <a:pt x="362" y="89"/>
                </a:lnTo>
                <a:lnTo>
                  <a:pt x="362" y="87"/>
                </a:lnTo>
                <a:lnTo>
                  <a:pt x="362" y="84"/>
                </a:lnTo>
                <a:lnTo>
                  <a:pt x="362" y="80"/>
                </a:lnTo>
                <a:lnTo>
                  <a:pt x="361" y="79"/>
                </a:lnTo>
                <a:lnTo>
                  <a:pt x="360" y="77"/>
                </a:lnTo>
                <a:lnTo>
                  <a:pt x="357" y="78"/>
                </a:lnTo>
                <a:lnTo>
                  <a:pt x="355" y="77"/>
                </a:lnTo>
                <a:lnTo>
                  <a:pt x="353" y="76"/>
                </a:lnTo>
                <a:lnTo>
                  <a:pt x="352" y="77"/>
                </a:lnTo>
                <a:lnTo>
                  <a:pt x="347" y="77"/>
                </a:lnTo>
                <a:lnTo>
                  <a:pt x="345" y="76"/>
                </a:lnTo>
                <a:lnTo>
                  <a:pt x="343" y="76"/>
                </a:lnTo>
                <a:lnTo>
                  <a:pt x="342" y="76"/>
                </a:lnTo>
                <a:lnTo>
                  <a:pt x="342" y="77"/>
                </a:lnTo>
                <a:lnTo>
                  <a:pt x="342" y="78"/>
                </a:lnTo>
                <a:lnTo>
                  <a:pt x="341" y="79"/>
                </a:lnTo>
                <a:lnTo>
                  <a:pt x="340" y="81"/>
                </a:lnTo>
                <a:lnTo>
                  <a:pt x="335" y="82"/>
                </a:lnTo>
                <a:lnTo>
                  <a:pt x="332" y="82"/>
                </a:lnTo>
                <a:lnTo>
                  <a:pt x="329" y="81"/>
                </a:lnTo>
                <a:lnTo>
                  <a:pt x="328" y="80"/>
                </a:lnTo>
                <a:lnTo>
                  <a:pt x="326" y="80"/>
                </a:lnTo>
                <a:lnTo>
                  <a:pt x="320" y="80"/>
                </a:lnTo>
                <a:lnTo>
                  <a:pt x="319" y="80"/>
                </a:lnTo>
                <a:lnTo>
                  <a:pt x="317" y="81"/>
                </a:lnTo>
                <a:lnTo>
                  <a:pt x="314" y="83"/>
                </a:lnTo>
                <a:lnTo>
                  <a:pt x="312" y="83"/>
                </a:lnTo>
                <a:lnTo>
                  <a:pt x="311" y="82"/>
                </a:lnTo>
                <a:lnTo>
                  <a:pt x="311" y="82"/>
                </a:lnTo>
                <a:lnTo>
                  <a:pt x="310" y="79"/>
                </a:lnTo>
                <a:lnTo>
                  <a:pt x="310" y="78"/>
                </a:lnTo>
                <a:lnTo>
                  <a:pt x="313" y="74"/>
                </a:lnTo>
                <a:lnTo>
                  <a:pt x="312" y="73"/>
                </a:lnTo>
                <a:lnTo>
                  <a:pt x="311" y="72"/>
                </a:lnTo>
                <a:lnTo>
                  <a:pt x="310" y="70"/>
                </a:lnTo>
                <a:lnTo>
                  <a:pt x="310" y="69"/>
                </a:lnTo>
                <a:lnTo>
                  <a:pt x="308" y="69"/>
                </a:lnTo>
                <a:lnTo>
                  <a:pt x="307" y="70"/>
                </a:lnTo>
                <a:lnTo>
                  <a:pt x="300" y="72"/>
                </a:lnTo>
                <a:lnTo>
                  <a:pt x="298" y="73"/>
                </a:lnTo>
                <a:lnTo>
                  <a:pt x="295" y="75"/>
                </a:lnTo>
                <a:lnTo>
                  <a:pt x="292" y="77"/>
                </a:lnTo>
                <a:lnTo>
                  <a:pt x="290" y="78"/>
                </a:lnTo>
                <a:lnTo>
                  <a:pt x="289" y="77"/>
                </a:lnTo>
                <a:lnTo>
                  <a:pt x="289" y="71"/>
                </a:lnTo>
                <a:lnTo>
                  <a:pt x="293" y="66"/>
                </a:lnTo>
                <a:lnTo>
                  <a:pt x="295" y="63"/>
                </a:lnTo>
                <a:lnTo>
                  <a:pt x="294" y="63"/>
                </a:lnTo>
                <a:lnTo>
                  <a:pt x="291" y="63"/>
                </a:lnTo>
                <a:lnTo>
                  <a:pt x="291" y="61"/>
                </a:lnTo>
                <a:lnTo>
                  <a:pt x="293" y="60"/>
                </a:lnTo>
                <a:lnTo>
                  <a:pt x="294" y="58"/>
                </a:lnTo>
                <a:lnTo>
                  <a:pt x="293" y="57"/>
                </a:lnTo>
                <a:lnTo>
                  <a:pt x="291" y="55"/>
                </a:lnTo>
                <a:lnTo>
                  <a:pt x="291" y="51"/>
                </a:lnTo>
                <a:lnTo>
                  <a:pt x="292" y="50"/>
                </a:lnTo>
                <a:lnTo>
                  <a:pt x="291" y="48"/>
                </a:lnTo>
                <a:lnTo>
                  <a:pt x="286" y="50"/>
                </a:lnTo>
                <a:lnTo>
                  <a:pt x="285" y="50"/>
                </a:lnTo>
                <a:lnTo>
                  <a:pt x="284" y="47"/>
                </a:lnTo>
                <a:lnTo>
                  <a:pt x="287" y="43"/>
                </a:lnTo>
                <a:lnTo>
                  <a:pt x="288" y="41"/>
                </a:lnTo>
                <a:lnTo>
                  <a:pt x="284" y="41"/>
                </a:lnTo>
                <a:lnTo>
                  <a:pt x="282" y="39"/>
                </a:lnTo>
                <a:lnTo>
                  <a:pt x="280" y="37"/>
                </a:lnTo>
                <a:lnTo>
                  <a:pt x="278" y="34"/>
                </a:lnTo>
                <a:lnTo>
                  <a:pt x="278" y="31"/>
                </a:lnTo>
                <a:lnTo>
                  <a:pt x="280" y="25"/>
                </a:lnTo>
                <a:lnTo>
                  <a:pt x="283" y="24"/>
                </a:lnTo>
                <a:lnTo>
                  <a:pt x="285" y="23"/>
                </a:lnTo>
                <a:lnTo>
                  <a:pt x="290" y="19"/>
                </a:lnTo>
                <a:lnTo>
                  <a:pt x="296" y="19"/>
                </a:lnTo>
                <a:lnTo>
                  <a:pt x="300" y="18"/>
                </a:lnTo>
                <a:lnTo>
                  <a:pt x="304" y="16"/>
                </a:lnTo>
                <a:lnTo>
                  <a:pt x="306" y="16"/>
                </a:lnTo>
                <a:lnTo>
                  <a:pt x="309" y="14"/>
                </a:lnTo>
                <a:lnTo>
                  <a:pt x="309" y="12"/>
                </a:lnTo>
                <a:lnTo>
                  <a:pt x="308" y="10"/>
                </a:lnTo>
                <a:lnTo>
                  <a:pt x="309" y="8"/>
                </a:lnTo>
                <a:lnTo>
                  <a:pt x="312" y="6"/>
                </a:lnTo>
                <a:lnTo>
                  <a:pt x="317" y="3"/>
                </a:lnTo>
                <a:lnTo>
                  <a:pt x="321" y="3"/>
                </a:lnTo>
                <a:lnTo>
                  <a:pt x="326" y="0"/>
                </a:lnTo>
                <a:lnTo>
                  <a:pt x="329" y="2"/>
                </a:lnTo>
                <a:lnTo>
                  <a:pt x="332" y="1"/>
                </a:lnTo>
                <a:lnTo>
                  <a:pt x="335" y="3"/>
                </a:lnTo>
                <a:lnTo>
                  <a:pt x="340" y="7"/>
                </a:lnTo>
                <a:lnTo>
                  <a:pt x="346" y="9"/>
                </a:lnTo>
                <a:lnTo>
                  <a:pt x="351" y="8"/>
                </a:lnTo>
                <a:lnTo>
                  <a:pt x="360" y="7"/>
                </a:lnTo>
                <a:lnTo>
                  <a:pt x="364" y="8"/>
                </a:lnTo>
                <a:lnTo>
                  <a:pt x="372" y="7"/>
                </a:lnTo>
                <a:lnTo>
                  <a:pt x="377" y="7"/>
                </a:lnTo>
                <a:lnTo>
                  <a:pt x="384" y="5"/>
                </a:lnTo>
                <a:lnTo>
                  <a:pt x="389" y="8"/>
                </a:lnTo>
                <a:lnTo>
                  <a:pt x="400" y="9"/>
                </a:lnTo>
                <a:lnTo>
                  <a:pt x="407" y="11"/>
                </a:lnTo>
                <a:lnTo>
                  <a:pt x="425" y="15"/>
                </a:lnTo>
                <a:lnTo>
                  <a:pt x="432" y="15"/>
                </a:lnTo>
                <a:lnTo>
                  <a:pt x="441" y="13"/>
                </a:lnTo>
                <a:lnTo>
                  <a:pt x="445" y="11"/>
                </a:lnTo>
                <a:lnTo>
                  <a:pt x="448" y="12"/>
                </a:lnTo>
                <a:lnTo>
                  <a:pt x="454" y="11"/>
                </a:lnTo>
                <a:lnTo>
                  <a:pt x="456" y="11"/>
                </a:lnTo>
                <a:lnTo>
                  <a:pt x="460" y="13"/>
                </a:lnTo>
                <a:lnTo>
                  <a:pt x="471" y="17"/>
                </a:lnTo>
                <a:lnTo>
                  <a:pt x="474" y="14"/>
                </a:lnTo>
                <a:lnTo>
                  <a:pt x="477" y="13"/>
                </a:lnTo>
                <a:lnTo>
                  <a:pt x="485" y="15"/>
                </a:lnTo>
                <a:lnTo>
                  <a:pt x="493" y="19"/>
                </a:lnTo>
                <a:lnTo>
                  <a:pt x="498" y="19"/>
                </a:lnTo>
                <a:lnTo>
                  <a:pt x="504" y="18"/>
                </a:lnTo>
                <a:lnTo>
                  <a:pt x="509" y="16"/>
                </a:lnTo>
                <a:lnTo>
                  <a:pt x="510" y="15"/>
                </a:lnTo>
                <a:close/>
                <a:moveTo>
                  <a:pt x="700" y="164"/>
                </a:moveTo>
                <a:lnTo>
                  <a:pt x="700" y="164"/>
                </a:lnTo>
                <a:lnTo>
                  <a:pt x="699" y="164"/>
                </a:lnTo>
                <a:lnTo>
                  <a:pt x="690" y="159"/>
                </a:lnTo>
                <a:lnTo>
                  <a:pt x="687" y="159"/>
                </a:lnTo>
                <a:lnTo>
                  <a:pt x="686" y="158"/>
                </a:lnTo>
                <a:lnTo>
                  <a:pt x="686" y="156"/>
                </a:lnTo>
                <a:lnTo>
                  <a:pt x="686" y="155"/>
                </a:lnTo>
                <a:lnTo>
                  <a:pt x="693" y="154"/>
                </a:lnTo>
                <a:lnTo>
                  <a:pt x="698" y="156"/>
                </a:lnTo>
                <a:lnTo>
                  <a:pt x="701" y="160"/>
                </a:lnTo>
                <a:lnTo>
                  <a:pt x="701" y="161"/>
                </a:lnTo>
                <a:lnTo>
                  <a:pt x="700" y="164"/>
                </a:lnTo>
                <a:close/>
                <a:moveTo>
                  <a:pt x="664" y="166"/>
                </a:moveTo>
                <a:lnTo>
                  <a:pt x="664" y="166"/>
                </a:lnTo>
                <a:lnTo>
                  <a:pt x="667" y="167"/>
                </a:lnTo>
                <a:lnTo>
                  <a:pt x="670" y="166"/>
                </a:lnTo>
                <a:lnTo>
                  <a:pt x="672" y="166"/>
                </a:lnTo>
                <a:lnTo>
                  <a:pt x="674" y="167"/>
                </a:lnTo>
                <a:lnTo>
                  <a:pt x="674" y="169"/>
                </a:lnTo>
                <a:lnTo>
                  <a:pt x="673" y="172"/>
                </a:lnTo>
                <a:lnTo>
                  <a:pt x="671" y="175"/>
                </a:lnTo>
                <a:lnTo>
                  <a:pt x="669" y="178"/>
                </a:lnTo>
                <a:lnTo>
                  <a:pt x="667" y="182"/>
                </a:lnTo>
                <a:lnTo>
                  <a:pt x="665" y="184"/>
                </a:lnTo>
                <a:lnTo>
                  <a:pt x="662" y="185"/>
                </a:lnTo>
                <a:lnTo>
                  <a:pt x="657" y="183"/>
                </a:lnTo>
                <a:lnTo>
                  <a:pt x="653" y="182"/>
                </a:lnTo>
                <a:lnTo>
                  <a:pt x="653" y="181"/>
                </a:lnTo>
                <a:lnTo>
                  <a:pt x="652" y="177"/>
                </a:lnTo>
                <a:lnTo>
                  <a:pt x="650" y="176"/>
                </a:lnTo>
                <a:lnTo>
                  <a:pt x="648" y="175"/>
                </a:lnTo>
                <a:lnTo>
                  <a:pt x="646" y="176"/>
                </a:lnTo>
                <a:lnTo>
                  <a:pt x="644" y="178"/>
                </a:lnTo>
                <a:lnTo>
                  <a:pt x="643" y="176"/>
                </a:lnTo>
                <a:lnTo>
                  <a:pt x="641" y="176"/>
                </a:lnTo>
                <a:lnTo>
                  <a:pt x="640" y="174"/>
                </a:lnTo>
                <a:lnTo>
                  <a:pt x="640" y="173"/>
                </a:lnTo>
                <a:lnTo>
                  <a:pt x="653" y="163"/>
                </a:lnTo>
                <a:lnTo>
                  <a:pt x="657" y="161"/>
                </a:lnTo>
                <a:lnTo>
                  <a:pt x="665" y="158"/>
                </a:lnTo>
                <a:lnTo>
                  <a:pt x="666" y="159"/>
                </a:lnTo>
                <a:lnTo>
                  <a:pt x="665" y="160"/>
                </a:lnTo>
                <a:lnTo>
                  <a:pt x="665" y="161"/>
                </a:lnTo>
                <a:lnTo>
                  <a:pt x="666" y="162"/>
                </a:lnTo>
                <a:lnTo>
                  <a:pt x="666" y="163"/>
                </a:lnTo>
                <a:lnTo>
                  <a:pt x="665" y="164"/>
                </a:lnTo>
                <a:lnTo>
                  <a:pt x="664" y="166"/>
                </a:lnTo>
                <a:close/>
                <a:moveTo>
                  <a:pt x="611" y="201"/>
                </a:moveTo>
                <a:lnTo>
                  <a:pt x="611" y="201"/>
                </a:lnTo>
                <a:lnTo>
                  <a:pt x="610" y="203"/>
                </a:lnTo>
                <a:lnTo>
                  <a:pt x="605" y="202"/>
                </a:lnTo>
                <a:lnTo>
                  <a:pt x="604" y="201"/>
                </a:lnTo>
                <a:lnTo>
                  <a:pt x="605" y="198"/>
                </a:lnTo>
                <a:lnTo>
                  <a:pt x="607" y="198"/>
                </a:lnTo>
                <a:lnTo>
                  <a:pt x="607" y="196"/>
                </a:lnTo>
                <a:lnTo>
                  <a:pt x="608" y="194"/>
                </a:lnTo>
                <a:lnTo>
                  <a:pt x="615" y="193"/>
                </a:lnTo>
                <a:lnTo>
                  <a:pt x="616" y="194"/>
                </a:lnTo>
                <a:lnTo>
                  <a:pt x="617" y="196"/>
                </a:lnTo>
                <a:lnTo>
                  <a:pt x="613" y="200"/>
                </a:lnTo>
                <a:lnTo>
                  <a:pt x="611" y="201"/>
                </a:lnTo>
                <a:close/>
                <a:moveTo>
                  <a:pt x="616" y="210"/>
                </a:moveTo>
                <a:lnTo>
                  <a:pt x="616" y="210"/>
                </a:lnTo>
                <a:lnTo>
                  <a:pt x="615" y="211"/>
                </a:lnTo>
                <a:lnTo>
                  <a:pt x="613" y="210"/>
                </a:lnTo>
                <a:lnTo>
                  <a:pt x="610" y="210"/>
                </a:lnTo>
                <a:lnTo>
                  <a:pt x="610" y="209"/>
                </a:lnTo>
                <a:lnTo>
                  <a:pt x="610" y="208"/>
                </a:lnTo>
                <a:lnTo>
                  <a:pt x="611" y="207"/>
                </a:lnTo>
                <a:lnTo>
                  <a:pt x="613" y="209"/>
                </a:lnTo>
                <a:lnTo>
                  <a:pt x="616" y="209"/>
                </a:lnTo>
                <a:lnTo>
                  <a:pt x="616" y="210"/>
                </a:lnTo>
                <a:close/>
                <a:moveTo>
                  <a:pt x="138" y="576"/>
                </a:moveTo>
                <a:lnTo>
                  <a:pt x="138" y="576"/>
                </a:lnTo>
                <a:lnTo>
                  <a:pt x="136" y="578"/>
                </a:lnTo>
                <a:lnTo>
                  <a:pt x="134" y="577"/>
                </a:lnTo>
                <a:lnTo>
                  <a:pt x="135" y="572"/>
                </a:lnTo>
                <a:lnTo>
                  <a:pt x="136" y="571"/>
                </a:lnTo>
                <a:lnTo>
                  <a:pt x="140" y="568"/>
                </a:lnTo>
                <a:lnTo>
                  <a:pt x="144" y="568"/>
                </a:lnTo>
                <a:lnTo>
                  <a:pt x="145" y="565"/>
                </a:lnTo>
                <a:lnTo>
                  <a:pt x="146" y="564"/>
                </a:lnTo>
                <a:lnTo>
                  <a:pt x="148" y="566"/>
                </a:lnTo>
                <a:lnTo>
                  <a:pt x="147" y="567"/>
                </a:lnTo>
                <a:lnTo>
                  <a:pt x="146" y="572"/>
                </a:lnTo>
                <a:lnTo>
                  <a:pt x="143" y="574"/>
                </a:lnTo>
                <a:lnTo>
                  <a:pt x="138" y="576"/>
                </a:lnTo>
                <a:close/>
                <a:moveTo>
                  <a:pt x="10" y="591"/>
                </a:moveTo>
                <a:lnTo>
                  <a:pt x="10" y="591"/>
                </a:lnTo>
                <a:lnTo>
                  <a:pt x="9" y="591"/>
                </a:lnTo>
                <a:lnTo>
                  <a:pt x="9" y="588"/>
                </a:lnTo>
                <a:lnTo>
                  <a:pt x="5" y="581"/>
                </a:lnTo>
                <a:lnTo>
                  <a:pt x="7" y="578"/>
                </a:lnTo>
                <a:lnTo>
                  <a:pt x="11" y="578"/>
                </a:lnTo>
                <a:lnTo>
                  <a:pt x="13" y="580"/>
                </a:lnTo>
                <a:lnTo>
                  <a:pt x="13" y="582"/>
                </a:lnTo>
                <a:lnTo>
                  <a:pt x="13" y="584"/>
                </a:lnTo>
                <a:lnTo>
                  <a:pt x="13" y="586"/>
                </a:lnTo>
                <a:lnTo>
                  <a:pt x="12" y="588"/>
                </a:lnTo>
                <a:lnTo>
                  <a:pt x="10" y="591"/>
                </a:lnTo>
                <a:close/>
                <a:moveTo>
                  <a:pt x="123" y="602"/>
                </a:moveTo>
                <a:lnTo>
                  <a:pt x="123" y="602"/>
                </a:lnTo>
                <a:lnTo>
                  <a:pt x="119" y="606"/>
                </a:lnTo>
                <a:lnTo>
                  <a:pt x="115" y="605"/>
                </a:lnTo>
                <a:lnTo>
                  <a:pt x="114" y="604"/>
                </a:lnTo>
                <a:lnTo>
                  <a:pt x="118" y="603"/>
                </a:lnTo>
                <a:lnTo>
                  <a:pt x="122" y="600"/>
                </a:lnTo>
                <a:lnTo>
                  <a:pt x="125" y="594"/>
                </a:lnTo>
                <a:lnTo>
                  <a:pt x="129" y="586"/>
                </a:lnTo>
                <a:lnTo>
                  <a:pt x="129" y="583"/>
                </a:lnTo>
                <a:lnTo>
                  <a:pt x="131" y="582"/>
                </a:lnTo>
                <a:lnTo>
                  <a:pt x="133" y="582"/>
                </a:lnTo>
                <a:lnTo>
                  <a:pt x="134" y="582"/>
                </a:lnTo>
                <a:lnTo>
                  <a:pt x="135" y="584"/>
                </a:lnTo>
                <a:lnTo>
                  <a:pt x="135" y="587"/>
                </a:lnTo>
                <a:lnTo>
                  <a:pt x="134" y="594"/>
                </a:lnTo>
                <a:lnTo>
                  <a:pt x="132" y="599"/>
                </a:lnTo>
                <a:lnTo>
                  <a:pt x="123" y="602"/>
                </a:lnTo>
                <a:close/>
                <a:moveTo>
                  <a:pt x="57" y="595"/>
                </a:moveTo>
                <a:lnTo>
                  <a:pt x="57" y="595"/>
                </a:lnTo>
                <a:lnTo>
                  <a:pt x="54" y="603"/>
                </a:lnTo>
                <a:lnTo>
                  <a:pt x="52" y="606"/>
                </a:lnTo>
                <a:lnTo>
                  <a:pt x="50" y="607"/>
                </a:lnTo>
                <a:lnTo>
                  <a:pt x="47" y="608"/>
                </a:lnTo>
                <a:lnTo>
                  <a:pt x="42" y="603"/>
                </a:lnTo>
                <a:lnTo>
                  <a:pt x="40" y="598"/>
                </a:lnTo>
                <a:lnTo>
                  <a:pt x="39" y="596"/>
                </a:lnTo>
                <a:lnTo>
                  <a:pt x="41" y="595"/>
                </a:lnTo>
                <a:lnTo>
                  <a:pt x="44" y="595"/>
                </a:lnTo>
                <a:lnTo>
                  <a:pt x="50" y="594"/>
                </a:lnTo>
                <a:lnTo>
                  <a:pt x="51" y="593"/>
                </a:lnTo>
                <a:lnTo>
                  <a:pt x="57" y="588"/>
                </a:lnTo>
                <a:lnTo>
                  <a:pt x="63" y="588"/>
                </a:lnTo>
                <a:lnTo>
                  <a:pt x="63" y="589"/>
                </a:lnTo>
                <a:lnTo>
                  <a:pt x="57" y="595"/>
                </a:lnTo>
                <a:close/>
                <a:moveTo>
                  <a:pt x="30" y="607"/>
                </a:moveTo>
                <a:lnTo>
                  <a:pt x="30" y="607"/>
                </a:lnTo>
                <a:lnTo>
                  <a:pt x="29" y="608"/>
                </a:lnTo>
                <a:lnTo>
                  <a:pt x="27" y="607"/>
                </a:lnTo>
                <a:lnTo>
                  <a:pt x="26" y="604"/>
                </a:lnTo>
                <a:lnTo>
                  <a:pt x="27" y="602"/>
                </a:lnTo>
                <a:lnTo>
                  <a:pt x="28" y="601"/>
                </a:lnTo>
                <a:lnTo>
                  <a:pt x="29" y="601"/>
                </a:lnTo>
                <a:lnTo>
                  <a:pt x="32" y="603"/>
                </a:lnTo>
                <a:lnTo>
                  <a:pt x="33" y="604"/>
                </a:lnTo>
                <a:lnTo>
                  <a:pt x="33" y="605"/>
                </a:lnTo>
                <a:lnTo>
                  <a:pt x="30" y="607"/>
                </a:lnTo>
                <a:close/>
                <a:moveTo>
                  <a:pt x="86" y="603"/>
                </a:moveTo>
                <a:lnTo>
                  <a:pt x="86" y="603"/>
                </a:lnTo>
                <a:lnTo>
                  <a:pt x="86" y="605"/>
                </a:lnTo>
                <a:lnTo>
                  <a:pt x="86" y="608"/>
                </a:lnTo>
                <a:lnTo>
                  <a:pt x="86" y="612"/>
                </a:lnTo>
                <a:lnTo>
                  <a:pt x="85" y="615"/>
                </a:lnTo>
                <a:lnTo>
                  <a:pt x="81" y="617"/>
                </a:lnTo>
                <a:lnTo>
                  <a:pt x="78" y="616"/>
                </a:lnTo>
                <a:lnTo>
                  <a:pt x="76" y="616"/>
                </a:lnTo>
                <a:lnTo>
                  <a:pt x="73" y="612"/>
                </a:lnTo>
                <a:lnTo>
                  <a:pt x="73" y="608"/>
                </a:lnTo>
                <a:lnTo>
                  <a:pt x="76" y="606"/>
                </a:lnTo>
                <a:lnTo>
                  <a:pt x="77" y="603"/>
                </a:lnTo>
                <a:lnTo>
                  <a:pt x="84" y="603"/>
                </a:lnTo>
                <a:lnTo>
                  <a:pt x="85" y="603"/>
                </a:lnTo>
                <a:lnTo>
                  <a:pt x="85" y="602"/>
                </a:lnTo>
                <a:lnTo>
                  <a:pt x="86" y="603"/>
                </a:lnTo>
                <a:close/>
                <a:moveTo>
                  <a:pt x="8" y="615"/>
                </a:moveTo>
                <a:lnTo>
                  <a:pt x="8" y="615"/>
                </a:lnTo>
                <a:lnTo>
                  <a:pt x="5" y="620"/>
                </a:lnTo>
                <a:lnTo>
                  <a:pt x="2" y="618"/>
                </a:lnTo>
                <a:lnTo>
                  <a:pt x="1" y="618"/>
                </a:lnTo>
                <a:lnTo>
                  <a:pt x="0" y="616"/>
                </a:lnTo>
                <a:lnTo>
                  <a:pt x="3" y="616"/>
                </a:lnTo>
                <a:lnTo>
                  <a:pt x="7" y="613"/>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301" name="header">
            <a:extLst>
              <a:ext uri="{FF2B5EF4-FFF2-40B4-BE49-F238E27FC236}">
                <a16:creationId xmlns:a16="http://schemas.microsoft.com/office/drawing/2014/main" id="{92E1D4C1-3031-4C54-950A-42F24442AD10}"/>
              </a:ext>
            </a:extLst>
          </p:cNvPr>
          <p:cNvSpPr txBox="1"/>
          <p:nvPr/>
        </p:nvSpPr>
        <p:spPr>
          <a:xfrm>
            <a:off x="8184232" y="0"/>
            <a:ext cx="4007768" cy="261610"/>
          </a:xfrm>
          <a:prstGeom prst="rect">
            <a:avLst/>
          </a:prstGeom>
          <a:noFill/>
        </p:spPr>
        <p:txBody>
          <a:bodyPr wrap="square" rtlCol="0">
            <a:spAutoFit/>
          </a:bodyPr>
          <a:lstStyle/>
          <a:p>
            <a:pPr>
              <a:defRPr/>
            </a:pPr>
            <a:r>
              <a:rPr lang="el-GR" sz="1100" i="1" dirty="0">
                <a:solidFill>
                  <a:srgbClr val="B2B2B2"/>
                </a:solidFill>
                <a:latin typeface="Arial Nova Cond" panose="020B0506020202020204" pitchFamily="34" charset="0"/>
                <a:hlinkClick r:id="rId7" action="ppaction://hlinksldjump"/>
              </a:rPr>
              <a:t>Κρυπτογραφία στη Μετακβαντική Εποχή</a:t>
            </a:r>
            <a:r>
              <a:rPr lang="en-US" sz="1100" i="1" dirty="0">
                <a:solidFill>
                  <a:srgbClr val="B2B2B2"/>
                </a:solidFill>
                <a:latin typeface="Arial Nova Cond" panose="020B0506020202020204" pitchFamily="34" charset="0"/>
                <a:hlinkClick r:id="rId7" action="ppaction://hlinksldjump"/>
              </a:rPr>
              <a:t> - </a:t>
            </a:r>
            <a:r>
              <a:rPr lang="el-GR" sz="1100" i="1" dirty="0">
                <a:solidFill>
                  <a:srgbClr val="B2B2B2"/>
                </a:solidFill>
                <a:latin typeface="Arial Nova Cond" panose="020B0506020202020204" pitchFamily="34" charset="0"/>
                <a:hlinkClick r:id="rId7" action="ppaction://hlinksldjump"/>
              </a:rPr>
              <a:t>Φλωριάς Παπαδόπουλος</a:t>
            </a:r>
            <a:endParaRPr lang="el-GR" sz="1100" i="1" dirty="0">
              <a:solidFill>
                <a:srgbClr val="B2B2B2"/>
              </a:solidFill>
              <a:latin typeface="Arial Nova Cond" panose="020B0506020202020204" pitchFamily="34" charset="0"/>
            </a:endParaRPr>
          </a:p>
        </p:txBody>
      </p:sp>
    </p:spTree>
    <p:extLst>
      <p:ext uri="{BB962C8B-B14F-4D97-AF65-F5344CB8AC3E}">
        <p14:creationId xmlns:p14="http://schemas.microsoft.com/office/powerpoint/2010/main" val="169899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F90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87" name="think-cell Slide" r:id="rId5" imgW="360" imgH="360" progId="TCLayout.ActiveDocument.1">
                  <p:embed/>
                </p:oleObj>
              </mc:Choice>
              <mc:Fallback>
                <p:oleObj name="think-cell Slide" r:id="rId5"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65" name="Freeform 51">
            <a:extLst>
              <a:ext uri="{FF2B5EF4-FFF2-40B4-BE49-F238E27FC236}">
                <a16:creationId xmlns:a16="http://schemas.microsoft.com/office/drawing/2014/main" id="{1936F901-62CB-4F37-9BC2-4222FD341D83}"/>
              </a:ext>
            </a:extLst>
          </p:cNvPr>
          <p:cNvSpPr>
            <a:spLocks noChangeAspect="1"/>
          </p:cNvSpPr>
          <p:nvPr/>
        </p:nvSpPr>
        <p:spPr bwMode="gray">
          <a:xfrm>
            <a:off x="5857875" y="2004175"/>
            <a:ext cx="6334125" cy="3128002"/>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9" name="France">
            <a:extLst>
              <a:ext uri="{FF2B5EF4-FFF2-40B4-BE49-F238E27FC236}">
                <a16:creationId xmlns:a16="http://schemas.microsoft.com/office/drawing/2014/main" id="{8714FE46-E8BF-4101-811E-A8344D9761F7}"/>
              </a:ext>
            </a:extLst>
          </p:cNvPr>
          <p:cNvSpPr>
            <a:spLocks noChangeAspect="1" noEditPoints="1"/>
          </p:cNvSpPr>
          <p:nvPr/>
        </p:nvSpPr>
        <p:spPr bwMode="auto">
          <a:xfrm>
            <a:off x="12820297" y="1484672"/>
            <a:ext cx="1621415" cy="1395453"/>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316" name="TextBox 315">
            <a:extLst>
              <a:ext uri="{FF2B5EF4-FFF2-40B4-BE49-F238E27FC236}">
                <a16:creationId xmlns:a16="http://schemas.microsoft.com/office/drawing/2014/main" id="{BAE85531-5924-4B9B-9A30-E69EE2FF810F}"/>
              </a:ext>
            </a:extLst>
          </p:cNvPr>
          <p:cNvSpPr txBox="1"/>
          <p:nvPr/>
        </p:nvSpPr>
        <p:spPr>
          <a:xfrm>
            <a:off x="2721296" y="262576"/>
            <a:ext cx="6749408" cy="584775"/>
          </a:xfrm>
          <a:prstGeom prst="rect">
            <a:avLst/>
          </a:prstGeom>
          <a:noFill/>
        </p:spPr>
        <p:txBody>
          <a:bodyPr wrap="square" rtlCol="0">
            <a:spAutoFit/>
          </a:bodyPr>
          <a:lstStyle/>
          <a:p>
            <a:pPr algn="ctr"/>
            <a:r>
              <a:rPr lang="el-GR" sz="3200" b="1" dirty="0">
                <a:solidFill>
                  <a:prstClr val="black"/>
                </a:solidFill>
                <a:latin typeface="Calibri" panose="020F0502020204030204"/>
              </a:rPr>
              <a:t>ΗΝΩΜΕΝΕΣ ΠΟΛΙΤΕΙΕΣ ΤΗΣ ΑΜΕΡΙΚΗΣ</a:t>
            </a:r>
          </a:p>
        </p:txBody>
      </p:sp>
      <p:sp>
        <p:nvSpPr>
          <p:cNvPr id="317" name="TextBox 316">
            <a:extLst>
              <a:ext uri="{FF2B5EF4-FFF2-40B4-BE49-F238E27FC236}">
                <a16:creationId xmlns:a16="http://schemas.microsoft.com/office/drawing/2014/main" id="{A3A56AE1-0743-431F-A786-0B01FA518CDF}"/>
              </a:ext>
            </a:extLst>
          </p:cNvPr>
          <p:cNvSpPr txBox="1"/>
          <p:nvPr/>
        </p:nvSpPr>
        <p:spPr>
          <a:xfrm>
            <a:off x="219075" y="1047461"/>
            <a:ext cx="7211911" cy="369332"/>
          </a:xfrm>
          <a:prstGeom prst="rect">
            <a:avLst/>
          </a:prstGeom>
          <a:noFill/>
        </p:spPr>
        <p:txBody>
          <a:bodyPr wrap="none" lIns="0" tIns="0" rIns="0" bIns="0" rtlCol="0">
            <a:spAutoFit/>
          </a:bodyPr>
          <a:lstStyle/>
          <a:p>
            <a:pPr marL="342900" indent="-342900" algn="l">
              <a:buFont typeface="Wingdings" panose="05000000000000000000" pitchFamily="2" charset="2"/>
              <a:buChar char="q"/>
            </a:pPr>
            <a:r>
              <a:rPr lang="en-US" sz="2400" b="1" kern="0" dirty="0">
                <a:solidFill>
                  <a:schemeClr val="tx1">
                    <a:lumMod val="10000"/>
                  </a:schemeClr>
                </a:solidFill>
                <a:latin typeface="Calibri" panose="020F0502020204030204" pitchFamily="34" charset="0"/>
                <a:cs typeface="Calibri" panose="020F0502020204030204" pitchFamily="34" charset="0"/>
              </a:rPr>
              <a:t>National Institute of Standards and Technology (NIST)</a:t>
            </a:r>
            <a:endParaRPr lang="el-GR" sz="2400" b="1" kern="0" dirty="0">
              <a:solidFill>
                <a:schemeClr val="tx1">
                  <a:lumMod val="10000"/>
                </a:schemeClr>
              </a:solidFill>
              <a:latin typeface="Calibri" panose="020F0502020204030204" pitchFamily="34" charset="0"/>
              <a:cs typeface="Calibri" panose="020F0502020204030204" pitchFamily="34" charset="0"/>
            </a:endParaRPr>
          </a:p>
        </p:txBody>
      </p:sp>
      <p:graphicFrame>
        <p:nvGraphicFramePr>
          <p:cNvPr id="318" name="Γράφημα 5">
            <a:extLst>
              <a:ext uri="{FF2B5EF4-FFF2-40B4-BE49-F238E27FC236}">
                <a16:creationId xmlns:a16="http://schemas.microsoft.com/office/drawing/2014/main" id="{C82C0582-77AF-4769-888C-3A44D9395387}"/>
              </a:ext>
            </a:extLst>
          </p:cNvPr>
          <p:cNvGraphicFramePr/>
          <p:nvPr/>
        </p:nvGraphicFramePr>
        <p:xfrm>
          <a:off x="378465" y="3772506"/>
          <a:ext cx="4198121" cy="2719342"/>
        </p:xfrm>
        <a:graphic>
          <a:graphicData uri="http://schemas.openxmlformats.org/drawingml/2006/chart">
            <c:chart xmlns:c="http://schemas.openxmlformats.org/drawingml/2006/chart" xmlns:r="http://schemas.openxmlformats.org/officeDocument/2006/relationships" r:id="rId7"/>
          </a:graphicData>
        </a:graphic>
      </p:graphicFrame>
      <p:sp>
        <p:nvSpPr>
          <p:cNvPr id="319" name="TextBox 318">
            <a:extLst>
              <a:ext uri="{FF2B5EF4-FFF2-40B4-BE49-F238E27FC236}">
                <a16:creationId xmlns:a16="http://schemas.microsoft.com/office/drawing/2014/main" id="{5A4BB864-DEC3-4E2E-8F0D-1A02DEA2A40E}"/>
              </a:ext>
            </a:extLst>
          </p:cNvPr>
          <p:cNvSpPr txBox="1"/>
          <p:nvPr/>
        </p:nvSpPr>
        <p:spPr>
          <a:xfrm>
            <a:off x="5957887" y="1800393"/>
            <a:ext cx="3067050" cy="246221"/>
          </a:xfrm>
          <a:prstGeom prst="rect">
            <a:avLst/>
          </a:prstGeom>
          <a:noFill/>
        </p:spPr>
        <p:txBody>
          <a:bodyPr wrap="square" lIns="0" tIns="0" rIns="0" bIns="0" rtlCol="0">
            <a:spAutoFit/>
          </a:bodyPr>
          <a:lstStyle/>
          <a:p>
            <a:pPr algn="ctr"/>
            <a:r>
              <a:rPr lang="en-US" sz="1600" kern="0" dirty="0">
                <a:solidFill>
                  <a:srgbClr val="191919"/>
                </a:solidFill>
                <a:latin typeface="Calibri" panose="020F0502020204030204" pitchFamily="34" charset="0"/>
                <a:cs typeface="Calibri" panose="020F0502020204030204" pitchFamily="34" charset="0"/>
              </a:rPr>
              <a:t>*KEY ENCAPSULATION MECHANISM</a:t>
            </a:r>
            <a:endParaRPr lang="el-GR" sz="1600" kern="0" dirty="0">
              <a:solidFill>
                <a:srgbClr val="191919"/>
              </a:solidFill>
              <a:latin typeface="Calibri" panose="020F0502020204030204" pitchFamily="34" charset="0"/>
              <a:cs typeface="Calibri" panose="020F0502020204030204" pitchFamily="34" charset="0"/>
            </a:endParaRPr>
          </a:p>
        </p:txBody>
      </p:sp>
      <p:sp>
        <p:nvSpPr>
          <p:cNvPr id="320" name="TextBox 319">
            <a:extLst>
              <a:ext uri="{FF2B5EF4-FFF2-40B4-BE49-F238E27FC236}">
                <a16:creationId xmlns:a16="http://schemas.microsoft.com/office/drawing/2014/main" id="{0BD04A7D-4FCD-4741-A859-A8BE77959B9C}"/>
              </a:ext>
            </a:extLst>
          </p:cNvPr>
          <p:cNvSpPr txBox="1"/>
          <p:nvPr/>
        </p:nvSpPr>
        <p:spPr>
          <a:xfrm>
            <a:off x="314325" y="1761515"/>
            <a:ext cx="4552950" cy="1692771"/>
          </a:xfrm>
          <a:prstGeom prst="rect">
            <a:avLst/>
          </a:prstGeom>
          <a:noFill/>
        </p:spPr>
        <p:txBody>
          <a:bodyPr wrap="square" lIns="0" tIns="0" rIns="0" bIns="0" rtlCol="0">
            <a:spAutoFit/>
          </a:bodyPr>
          <a:lstStyle/>
          <a:p>
            <a:pPr algn="l"/>
            <a:r>
              <a:rPr lang="el-GR" b="1" u="sng" kern="0" dirty="0">
                <a:solidFill>
                  <a:schemeClr val="tx1">
                    <a:lumMod val="10000"/>
                  </a:schemeClr>
                </a:solidFill>
                <a:latin typeface="Calibri" panose="020F0502020204030204" pitchFamily="34" charset="0"/>
                <a:cs typeface="Calibri" panose="020F0502020204030204" pitchFamily="34" charset="0"/>
              </a:rPr>
              <a:t>ΔΙΑΓΩΝΙΣΜΟΣ </a:t>
            </a:r>
            <a:r>
              <a:rPr lang="en-US" b="1" u="sng" kern="0" dirty="0">
                <a:solidFill>
                  <a:schemeClr val="tx1">
                    <a:lumMod val="10000"/>
                  </a:schemeClr>
                </a:solidFill>
                <a:latin typeface="Calibri" panose="020F0502020204030204" pitchFamily="34" charset="0"/>
                <a:cs typeface="Calibri" panose="020F0502020204030204" pitchFamily="34" charset="0"/>
              </a:rPr>
              <a:t>NIST (</a:t>
            </a:r>
            <a:r>
              <a:rPr lang="en-US" b="1" u="sng" kern="0" dirty="0">
                <a:solidFill>
                  <a:schemeClr val="accent4">
                    <a:lumMod val="50000"/>
                  </a:schemeClr>
                </a:solidFill>
                <a:latin typeface="Calibri" panose="020F0502020204030204" pitchFamily="34" charset="0"/>
                <a:cs typeface="Calibri" panose="020F0502020204030204" pitchFamily="34" charset="0"/>
              </a:rPr>
              <a:t>2016</a:t>
            </a:r>
            <a:r>
              <a:rPr lang="en-US" b="1" u="sng" kern="0" dirty="0">
                <a:solidFill>
                  <a:schemeClr val="tx1">
                    <a:lumMod val="10000"/>
                  </a:schemeClr>
                </a:solidFill>
                <a:latin typeface="Calibri" panose="020F0502020204030204" pitchFamily="34" charset="0"/>
                <a:cs typeface="Calibri" panose="020F0502020204030204" pitchFamily="34" charset="0"/>
              </a:rPr>
              <a:t>)</a:t>
            </a:r>
          </a:p>
          <a:p>
            <a:pPr algn="l"/>
            <a:r>
              <a:rPr lang="el-GR" b="0" i="0" dirty="0">
                <a:solidFill>
                  <a:schemeClr val="tx1">
                    <a:lumMod val="10000"/>
                  </a:schemeClr>
                </a:solidFill>
                <a:effectLst/>
                <a:latin typeface="Calibri" panose="020F0502020204030204" pitchFamily="34" charset="0"/>
                <a:cs typeface="Calibri" panose="020F0502020204030204" pitchFamily="34" charset="0"/>
              </a:rPr>
              <a:t>«</a:t>
            </a:r>
            <a:r>
              <a:rPr lang="el-GR" kern="0" dirty="0">
                <a:solidFill>
                  <a:schemeClr val="tx1">
                    <a:lumMod val="10000"/>
                  </a:schemeClr>
                </a:solidFill>
                <a:latin typeface="Calibri" panose="020F0502020204030204" pitchFamily="34" charset="0"/>
                <a:cs typeface="Calibri" panose="020F0502020204030204" pitchFamily="34" charset="0"/>
              </a:rPr>
              <a:t>Μετακβαντικούς» Αλγορίθμους που να μπορούν με ασφάλεια να εκτελούν</a:t>
            </a:r>
            <a:r>
              <a:rPr lang="en-US" kern="0" dirty="0">
                <a:solidFill>
                  <a:schemeClr val="tx1">
                    <a:lumMod val="10000"/>
                  </a:schemeClr>
                </a:solidFill>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el-GR" kern="0" dirty="0">
                <a:solidFill>
                  <a:schemeClr val="tx1">
                    <a:lumMod val="10000"/>
                  </a:schemeClr>
                </a:solidFill>
                <a:latin typeface="Calibri" panose="020F0502020204030204" pitchFamily="34" charset="0"/>
                <a:cs typeface="Calibri" panose="020F0502020204030204" pitchFamily="34" charset="0"/>
              </a:rPr>
              <a:t>Κρυπτογράφηση (</a:t>
            </a:r>
            <a:r>
              <a:rPr lang="en-US" kern="0" dirty="0">
                <a:solidFill>
                  <a:schemeClr val="tx1">
                    <a:lumMod val="10000"/>
                  </a:schemeClr>
                </a:solidFill>
                <a:latin typeface="Calibri" panose="020F0502020204030204" pitchFamily="34" charset="0"/>
                <a:cs typeface="Calibri" panose="020F0502020204030204" pitchFamily="34" charset="0"/>
              </a:rPr>
              <a:t>Encryption)</a:t>
            </a:r>
          </a:p>
          <a:p>
            <a:pPr marL="742950" lvl="1" indent="-285750">
              <a:buFont typeface="Wingdings" panose="05000000000000000000" pitchFamily="2" charset="2"/>
              <a:buChar char="Ø"/>
            </a:pPr>
            <a:r>
              <a:rPr lang="el-GR" kern="0" dirty="0">
                <a:solidFill>
                  <a:schemeClr val="tx1">
                    <a:lumMod val="10000"/>
                  </a:schemeClr>
                </a:solidFill>
                <a:latin typeface="Calibri" panose="020F0502020204030204" pitchFamily="34" charset="0"/>
                <a:cs typeface="Calibri" panose="020F0502020204030204" pitchFamily="34" charset="0"/>
              </a:rPr>
              <a:t>Ασφαλή Διαμοιρασμό Κλειδιού </a:t>
            </a:r>
            <a:r>
              <a:rPr lang="en-US" kern="0" dirty="0">
                <a:solidFill>
                  <a:schemeClr val="tx1">
                    <a:lumMod val="10000"/>
                  </a:schemeClr>
                </a:solidFill>
                <a:latin typeface="Calibri" panose="020F0502020204030204" pitchFamily="34" charset="0"/>
                <a:cs typeface="Calibri" panose="020F0502020204030204" pitchFamily="34" charset="0"/>
              </a:rPr>
              <a:t>(KEM</a:t>
            </a:r>
            <a:r>
              <a:rPr lang="el-GR" kern="0" dirty="0">
                <a:solidFill>
                  <a:schemeClr val="tx1">
                    <a:lumMod val="10000"/>
                  </a:schemeClr>
                </a:solidFill>
                <a:latin typeface="Calibri" panose="020F0502020204030204" pitchFamily="34" charset="0"/>
                <a:cs typeface="Calibri" panose="020F0502020204030204" pitchFamily="34" charset="0"/>
              </a:rPr>
              <a:t>*</a:t>
            </a:r>
            <a:r>
              <a:rPr lang="en-US" kern="0" dirty="0">
                <a:solidFill>
                  <a:schemeClr val="tx1">
                    <a:lumMod val="10000"/>
                  </a:schemeClr>
                </a:solidFill>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el-GR" kern="0" dirty="0">
                <a:solidFill>
                  <a:schemeClr val="tx1">
                    <a:lumMod val="10000"/>
                  </a:schemeClr>
                </a:solidFill>
                <a:latin typeface="Calibri" panose="020F0502020204030204" pitchFamily="34" charset="0"/>
                <a:cs typeface="Calibri" panose="020F0502020204030204" pitchFamily="34" charset="0"/>
              </a:rPr>
              <a:t>Ψηφιακές Υπογραφές (</a:t>
            </a:r>
            <a:r>
              <a:rPr lang="en-US" kern="0" dirty="0">
                <a:solidFill>
                  <a:schemeClr val="tx1">
                    <a:lumMod val="10000"/>
                  </a:schemeClr>
                </a:solidFill>
                <a:latin typeface="Calibri" panose="020F0502020204030204" pitchFamily="34" charset="0"/>
                <a:cs typeface="Calibri" panose="020F0502020204030204" pitchFamily="34" charset="0"/>
              </a:rPr>
              <a:t>Signatures)</a:t>
            </a:r>
          </a:p>
        </p:txBody>
      </p:sp>
      <p:sp>
        <p:nvSpPr>
          <p:cNvPr id="321" name="TextBox 320">
            <a:extLst>
              <a:ext uri="{FF2B5EF4-FFF2-40B4-BE49-F238E27FC236}">
                <a16:creationId xmlns:a16="http://schemas.microsoft.com/office/drawing/2014/main" id="{8F05EE03-20A1-489E-8E74-13EFD8C00229}"/>
              </a:ext>
            </a:extLst>
          </p:cNvPr>
          <p:cNvSpPr txBox="1"/>
          <p:nvPr/>
        </p:nvSpPr>
        <p:spPr>
          <a:xfrm flipH="1">
            <a:off x="1042109" y="3649395"/>
            <a:ext cx="2870832" cy="246221"/>
          </a:xfrm>
          <a:prstGeom prst="rect">
            <a:avLst/>
          </a:prstGeom>
          <a:noFill/>
        </p:spPr>
        <p:txBody>
          <a:bodyPr wrap="square" lIns="0" tIns="0" rIns="0" bIns="0" rtlCol="0">
            <a:spAutoFit/>
          </a:bodyPr>
          <a:lstStyle/>
          <a:p>
            <a:pPr algn="ctr"/>
            <a:r>
              <a:rPr lang="el-GR" sz="1600" b="1" kern="0" dirty="0">
                <a:solidFill>
                  <a:schemeClr val="bg2"/>
                </a:solidFill>
                <a:latin typeface="Calibri" panose="020F0502020204030204" pitchFamily="34" charset="0"/>
                <a:cs typeface="Calibri" panose="020F0502020204030204" pitchFamily="34" charset="0"/>
              </a:rPr>
              <a:t>Τελικοί υποψήφιοι </a:t>
            </a:r>
            <a:r>
              <a:rPr lang="el-GR" sz="1600" b="1" kern="0" dirty="0">
                <a:solidFill>
                  <a:schemeClr val="accent4">
                    <a:lumMod val="50000"/>
                  </a:schemeClr>
                </a:solidFill>
                <a:latin typeface="Calibri" panose="020F0502020204030204" pitchFamily="34" charset="0"/>
                <a:cs typeface="Calibri" panose="020F0502020204030204" pitchFamily="34" charset="0"/>
              </a:rPr>
              <a:t>1</a:t>
            </a:r>
            <a:r>
              <a:rPr lang="el-GR" sz="1600" b="1" kern="0" baseline="30000" dirty="0">
                <a:solidFill>
                  <a:schemeClr val="accent4">
                    <a:lumMod val="50000"/>
                  </a:schemeClr>
                </a:solidFill>
                <a:latin typeface="Calibri" panose="020F0502020204030204" pitchFamily="34" charset="0"/>
                <a:cs typeface="Calibri" panose="020F0502020204030204" pitchFamily="34" charset="0"/>
              </a:rPr>
              <a:t>ου</a:t>
            </a:r>
            <a:r>
              <a:rPr lang="el-GR" sz="1600" b="1" kern="0" dirty="0">
                <a:solidFill>
                  <a:schemeClr val="bg2"/>
                </a:solidFill>
                <a:latin typeface="Calibri" panose="020F0502020204030204" pitchFamily="34" charset="0"/>
                <a:cs typeface="Calibri" panose="020F0502020204030204" pitchFamily="34" charset="0"/>
              </a:rPr>
              <a:t> γύρου</a:t>
            </a:r>
          </a:p>
        </p:txBody>
      </p:sp>
      <p:sp>
        <p:nvSpPr>
          <p:cNvPr id="322" name="TextBox 321">
            <a:extLst>
              <a:ext uri="{FF2B5EF4-FFF2-40B4-BE49-F238E27FC236}">
                <a16:creationId xmlns:a16="http://schemas.microsoft.com/office/drawing/2014/main" id="{7D20F5AD-0920-47EC-9DB3-532D863FAD00}"/>
              </a:ext>
            </a:extLst>
          </p:cNvPr>
          <p:cNvSpPr txBox="1"/>
          <p:nvPr/>
        </p:nvSpPr>
        <p:spPr>
          <a:xfrm>
            <a:off x="5381625" y="4811386"/>
            <a:ext cx="2763577" cy="276999"/>
          </a:xfrm>
          <a:prstGeom prst="rect">
            <a:avLst/>
          </a:prstGeom>
          <a:noFill/>
        </p:spPr>
        <p:txBody>
          <a:bodyPr wrap="square" lIns="0" tIns="0" rIns="0" bIns="0" rtlCol="0">
            <a:spAutoFit/>
          </a:bodyPr>
          <a:lstStyle/>
          <a:p>
            <a:pPr algn="ctr"/>
            <a:r>
              <a:rPr lang="el-GR" kern="0" dirty="0">
                <a:solidFill>
                  <a:schemeClr val="bg2"/>
                </a:solidFill>
                <a:latin typeface="Calibri" panose="020F0502020204030204" pitchFamily="34" charset="0"/>
                <a:cs typeface="Calibri" panose="020F0502020204030204" pitchFamily="34" charset="0"/>
              </a:rPr>
              <a:t>(</a:t>
            </a:r>
            <a:r>
              <a:rPr lang="el-GR" b="1" kern="0" dirty="0">
                <a:solidFill>
                  <a:schemeClr val="accent4">
                    <a:lumMod val="50000"/>
                  </a:schemeClr>
                </a:solidFill>
                <a:latin typeface="Calibri" panose="020F0502020204030204" pitchFamily="34" charset="0"/>
                <a:cs typeface="Calibri" panose="020F0502020204030204" pitchFamily="34" charset="0"/>
              </a:rPr>
              <a:t>2020</a:t>
            </a:r>
            <a:r>
              <a:rPr lang="el-GR" kern="0" dirty="0">
                <a:solidFill>
                  <a:schemeClr val="tx1">
                    <a:lumMod val="10000"/>
                  </a:schemeClr>
                </a:solidFill>
                <a:latin typeface="Calibri" panose="020F0502020204030204" pitchFamily="34" charset="0"/>
                <a:cs typeface="Calibri" panose="020F0502020204030204" pitchFamily="34" charset="0"/>
              </a:rPr>
              <a:t>) </a:t>
            </a:r>
            <a:r>
              <a:rPr lang="el-GR" kern="0" dirty="0">
                <a:solidFill>
                  <a:schemeClr val="accent4">
                    <a:lumMod val="50000"/>
                  </a:schemeClr>
                </a:solidFill>
                <a:latin typeface="Calibri" panose="020F0502020204030204" pitchFamily="34" charset="0"/>
                <a:cs typeface="Calibri" panose="020F0502020204030204" pitchFamily="34" charset="0"/>
              </a:rPr>
              <a:t>3</a:t>
            </a:r>
            <a:r>
              <a:rPr lang="el-GR" kern="0" baseline="30000" dirty="0">
                <a:solidFill>
                  <a:schemeClr val="accent4">
                    <a:lumMod val="50000"/>
                  </a:schemeClr>
                </a:solidFill>
                <a:latin typeface="Calibri" panose="020F0502020204030204" pitchFamily="34" charset="0"/>
                <a:cs typeface="Calibri" panose="020F0502020204030204" pitchFamily="34" charset="0"/>
              </a:rPr>
              <a:t>ος</a:t>
            </a:r>
            <a:r>
              <a:rPr lang="el-GR" kern="0" dirty="0">
                <a:solidFill>
                  <a:schemeClr val="bg2"/>
                </a:solidFill>
                <a:latin typeface="Calibri" panose="020F0502020204030204" pitchFamily="34" charset="0"/>
                <a:cs typeface="Calibri" panose="020F0502020204030204" pitchFamily="34" charset="0"/>
              </a:rPr>
              <a:t> </a:t>
            </a:r>
            <a:r>
              <a:rPr lang="el-GR" kern="0" dirty="0">
                <a:solidFill>
                  <a:schemeClr val="tx1">
                    <a:lumMod val="10000"/>
                  </a:schemeClr>
                </a:solidFill>
                <a:latin typeface="Calibri" panose="020F0502020204030204" pitchFamily="34" charset="0"/>
                <a:cs typeface="Calibri" panose="020F0502020204030204" pitchFamily="34" charset="0"/>
              </a:rPr>
              <a:t>γύρος – 7 φιναλίστ</a:t>
            </a:r>
          </a:p>
        </p:txBody>
      </p:sp>
      <p:sp>
        <p:nvSpPr>
          <p:cNvPr id="323" name="TextBox 322">
            <a:extLst>
              <a:ext uri="{FF2B5EF4-FFF2-40B4-BE49-F238E27FC236}">
                <a16:creationId xmlns:a16="http://schemas.microsoft.com/office/drawing/2014/main" id="{2D3A2D0D-03F5-45FC-AF81-D6538DB2045D}"/>
              </a:ext>
            </a:extLst>
          </p:cNvPr>
          <p:cNvSpPr txBox="1"/>
          <p:nvPr/>
        </p:nvSpPr>
        <p:spPr>
          <a:xfrm>
            <a:off x="5320857" y="5132177"/>
            <a:ext cx="2401326" cy="369332"/>
          </a:xfrm>
          <a:prstGeom prst="rect">
            <a:avLst/>
          </a:prstGeom>
          <a:noFill/>
        </p:spPr>
        <p:txBody>
          <a:bodyPr wrap="square">
            <a:spAutoFit/>
          </a:bodyPr>
          <a:lstStyle/>
          <a:p>
            <a:r>
              <a:rPr lang="el-GR" sz="1800" kern="0" dirty="0">
                <a:solidFill>
                  <a:schemeClr val="tx1">
                    <a:lumMod val="10000"/>
                  </a:schemeClr>
                </a:solidFill>
                <a:latin typeface="Calibri" panose="020F0502020204030204" pitchFamily="34" charset="0"/>
                <a:cs typeface="Calibri" panose="020F0502020204030204" pitchFamily="34" charset="0"/>
              </a:rPr>
              <a:t>(</a:t>
            </a:r>
            <a:r>
              <a:rPr lang="en-US" sz="1800" b="1" kern="0" dirty="0">
                <a:solidFill>
                  <a:schemeClr val="accent4">
                    <a:lumMod val="50000"/>
                  </a:schemeClr>
                </a:solidFill>
                <a:latin typeface="Calibri" panose="020F0502020204030204" pitchFamily="34" charset="0"/>
                <a:cs typeface="Calibri" panose="020F0502020204030204" pitchFamily="34" charset="0"/>
              </a:rPr>
              <a:t>2024</a:t>
            </a:r>
            <a:r>
              <a:rPr lang="el-GR" sz="1800" kern="0" dirty="0">
                <a:solidFill>
                  <a:schemeClr val="tx1">
                    <a:lumMod val="10000"/>
                  </a:schemeClr>
                </a:solidFill>
                <a:latin typeface="Calibri" panose="020F0502020204030204" pitchFamily="34" charset="0"/>
                <a:cs typeface="Calibri" panose="020F0502020204030204" pitchFamily="34" charset="0"/>
              </a:rPr>
              <a:t>) «Τυποποίηση» </a:t>
            </a:r>
            <a:r>
              <a:rPr lang="en-US" sz="1800" kern="0" dirty="0">
                <a:solidFill>
                  <a:schemeClr val="tx1">
                    <a:lumMod val="10000"/>
                  </a:schemeClr>
                </a:solidFill>
                <a:latin typeface="Calibri" panose="020F0502020204030204" pitchFamily="34" charset="0"/>
                <a:cs typeface="Calibri" panose="020F0502020204030204" pitchFamily="34" charset="0"/>
              </a:rPr>
              <a:t>;</a:t>
            </a:r>
            <a:endParaRPr lang="el-GR" sz="1800" kern="0" dirty="0">
              <a:solidFill>
                <a:schemeClr val="tx1">
                  <a:lumMod val="10000"/>
                </a:schemeClr>
              </a:solidFill>
              <a:latin typeface="Calibri" panose="020F0502020204030204" pitchFamily="34" charset="0"/>
              <a:cs typeface="Calibri" panose="020F0502020204030204" pitchFamily="34" charset="0"/>
            </a:endParaRPr>
          </a:p>
        </p:txBody>
      </p:sp>
      <p:sp>
        <p:nvSpPr>
          <p:cNvPr id="13" name="header">
            <a:extLst>
              <a:ext uri="{FF2B5EF4-FFF2-40B4-BE49-F238E27FC236}">
                <a16:creationId xmlns:a16="http://schemas.microsoft.com/office/drawing/2014/main" id="{50ADA8CB-E216-4945-B61E-05A98A7538EC}"/>
              </a:ext>
            </a:extLst>
          </p:cNvPr>
          <p:cNvSpPr txBox="1"/>
          <p:nvPr/>
        </p:nvSpPr>
        <p:spPr>
          <a:xfrm>
            <a:off x="8184232" y="0"/>
            <a:ext cx="4007768" cy="261610"/>
          </a:xfrm>
          <a:prstGeom prst="rect">
            <a:avLst/>
          </a:prstGeom>
          <a:noFill/>
        </p:spPr>
        <p:txBody>
          <a:bodyPr wrap="square" rtlCol="0">
            <a:spAutoFit/>
          </a:bodyPr>
          <a:lstStyle/>
          <a:p>
            <a:pPr>
              <a:defRPr/>
            </a:pPr>
            <a:r>
              <a:rPr lang="el-GR" sz="1100" i="1" dirty="0">
                <a:solidFill>
                  <a:srgbClr val="B2B2B2"/>
                </a:solidFill>
                <a:latin typeface="Arial Nova Cond" panose="020B0506020202020204" pitchFamily="34" charset="0"/>
                <a:hlinkClick r:id="rId8" action="ppaction://hlinksldjump"/>
              </a:rPr>
              <a:t>Κρυπτογραφία στη Μετακβαντική Εποχή</a:t>
            </a:r>
            <a:r>
              <a:rPr lang="en-US" sz="1100" i="1" dirty="0">
                <a:solidFill>
                  <a:srgbClr val="B2B2B2"/>
                </a:solidFill>
                <a:latin typeface="Arial Nova Cond" panose="020B0506020202020204" pitchFamily="34" charset="0"/>
                <a:hlinkClick r:id="rId8" action="ppaction://hlinksldjump"/>
              </a:rPr>
              <a:t> - </a:t>
            </a:r>
            <a:r>
              <a:rPr lang="el-GR" sz="1100" i="1" dirty="0">
                <a:solidFill>
                  <a:srgbClr val="B2B2B2"/>
                </a:solidFill>
                <a:latin typeface="Arial Nova Cond" panose="020B0506020202020204" pitchFamily="34" charset="0"/>
                <a:hlinkClick r:id="rId8" action="ppaction://hlinksldjump"/>
              </a:rPr>
              <a:t>Φλωριάς Παπαδόπουλος</a:t>
            </a:r>
            <a:endParaRPr lang="el-GR" sz="1100" i="1" dirty="0">
              <a:solidFill>
                <a:srgbClr val="B2B2B2"/>
              </a:solidFill>
              <a:latin typeface="Arial Nova Cond" panose="020B0506020202020204" pitchFamily="34" charset="0"/>
            </a:endParaRPr>
          </a:p>
        </p:txBody>
      </p:sp>
    </p:spTree>
    <p:extLst>
      <p:ext uri="{BB962C8B-B14F-4D97-AF65-F5344CB8AC3E}">
        <p14:creationId xmlns:p14="http://schemas.microsoft.com/office/powerpoint/2010/main" val="1700401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0">
                                            <p:txEl>
                                              <p:pRg st="0" end="0"/>
                                            </p:txEl>
                                          </p:spTgt>
                                        </p:tgtEl>
                                        <p:attrNameLst>
                                          <p:attrName>style.visibility</p:attrName>
                                        </p:attrNameLst>
                                      </p:cBhvr>
                                      <p:to>
                                        <p:strVal val="visible"/>
                                      </p:to>
                                    </p:set>
                                    <p:animEffect transition="in" filter="wipe(left)">
                                      <p:cBhvr>
                                        <p:cTn id="7" dur="500"/>
                                        <p:tgtEl>
                                          <p:spTgt spid="3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0">
                                            <p:txEl>
                                              <p:pRg st="1" end="1"/>
                                            </p:txEl>
                                          </p:spTgt>
                                        </p:tgtEl>
                                        <p:attrNameLst>
                                          <p:attrName>style.visibility</p:attrName>
                                        </p:attrNameLst>
                                      </p:cBhvr>
                                      <p:to>
                                        <p:strVal val="visible"/>
                                      </p:to>
                                    </p:set>
                                    <p:animEffect transition="in" filter="wipe(left)">
                                      <p:cBhvr>
                                        <p:cTn id="12" dur="500"/>
                                        <p:tgtEl>
                                          <p:spTgt spid="3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0">
                                            <p:txEl>
                                              <p:pRg st="2" end="2"/>
                                            </p:txEl>
                                          </p:spTgt>
                                        </p:tgtEl>
                                        <p:attrNameLst>
                                          <p:attrName>style.visibility</p:attrName>
                                        </p:attrNameLst>
                                      </p:cBhvr>
                                      <p:to>
                                        <p:strVal val="visible"/>
                                      </p:to>
                                    </p:set>
                                    <p:animEffect transition="in" filter="wipe(left)">
                                      <p:cBhvr>
                                        <p:cTn id="17" dur="500"/>
                                        <p:tgtEl>
                                          <p:spTgt spid="3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0">
                                            <p:txEl>
                                              <p:pRg st="3" end="3"/>
                                            </p:txEl>
                                          </p:spTgt>
                                        </p:tgtEl>
                                        <p:attrNameLst>
                                          <p:attrName>style.visibility</p:attrName>
                                        </p:attrNameLst>
                                      </p:cBhvr>
                                      <p:to>
                                        <p:strVal val="visible"/>
                                      </p:to>
                                    </p:set>
                                    <p:animEffect transition="in" filter="wipe(left)">
                                      <p:cBhvr>
                                        <p:cTn id="22" dur="500"/>
                                        <p:tgtEl>
                                          <p:spTgt spid="32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9"/>
                                        </p:tgtEl>
                                        <p:attrNameLst>
                                          <p:attrName>style.visibility</p:attrName>
                                        </p:attrNameLst>
                                      </p:cBhvr>
                                      <p:to>
                                        <p:strVal val="visible"/>
                                      </p:to>
                                    </p:set>
                                    <p:animEffect transition="in" filter="fade">
                                      <p:cBhvr>
                                        <p:cTn id="25" dur="500"/>
                                        <p:tgtEl>
                                          <p:spTgt spid="3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0">
                                            <p:txEl>
                                              <p:pRg st="4" end="4"/>
                                            </p:txEl>
                                          </p:spTgt>
                                        </p:tgtEl>
                                        <p:attrNameLst>
                                          <p:attrName>style.visibility</p:attrName>
                                        </p:attrNameLst>
                                      </p:cBhvr>
                                      <p:to>
                                        <p:strVal val="visible"/>
                                      </p:to>
                                    </p:set>
                                    <p:animEffect transition="in" filter="wipe(left)">
                                      <p:cBhvr>
                                        <p:cTn id="30" dur="500"/>
                                        <p:tgtEl>
                                          <p:spTgt spid="32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318"/>
                                        </p:tgtEl>
                                        <p:attrNameLst>
                                          <p:attrName>style.visibility</p:attrName>
                                        </p:attrNameLst>
                                      </p:cBhvr>
                                      <p:to>
                                        <p:strVal val="visible"/>
                                      </p:to>
                                    </p:set>
                                    <p:animEffect transition="in" filter="barn(outVertical)">
                                      <p:cBhvr>
                                        <p:cTn id="35" dur="500"/>
                                        <p:tgtEl>
                                          <p:spTgt spid="318"/>
                                        </p:tgtEl>
                                      </p:cBhvr>
                                    </p:animEffect>
                                  </p:childTnLst>
                                </p:cTn>
                              </p:par>
                              <p:par>
                                <p:cTn id="36" presetID="16" presetClass="entr" presetSubtype="37" fill="hold" grpId="0" nodeType="withEffect">
                                  <p:stCondLst>
                                    <p:cond delay="0"/>
                                  </p:stCondLst>
                                  <p:childTnLst>
                                    <p:set>
                                      <p:cBhvr>
                                        <p:cTn id="37" dur="1" fill="hold">
                                          <p:stCondLst>
                                            <p:cond delay="0"/>
                                          </p:stCondLst>
                                        </p:cTn>
                                        <p:tgtEl>
                                          <p:spTgt spid="321"/>
                                        </p:tgtEl>
                                        <p:attrNameLst>
                                          <p:attrName>style.visibility</p:attrName>
                                        </p:attrNameLst>
                                      </p:cBhvr>
                                      <p:to>
                                        <p:strVal val="visible"/>
                                      </p:to>
                                    </p:set>
                                    <p:animEffect transition="in" filter="barn(outVertical)">
                                      <p:cBhvr>
                                        <p:cTn id="38" dur="500"/>
                                        <p:tgtEl>
                                          <p:spTgt spid="3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22"/>
                                        </p:tgtEl>
                                        <p:attrNameLst>
                                          <p:attrName>style.visibility</p:attrName>
                                        </p:attrNameLst>
                                      </p:cBhvr>
                                      <p:to>
                                        <p:strVal val="visible"/>
                                      </p:to>
                                    </p:set>
                                    <p:animEffect transition="in" filter="wipe(left)">
                                      <p:cBhvr>
                                        <p:cTn id="43" dur="500"/>
                                        <p:tgtEl>
                                          <p:spTgt spid="3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23"/>
                                        </p:tgtEl>
                                        <p:attrNameLst>
                                          <p:attrName>style.visibility</p:attrName>
                                        </p:attrNameLst>
                                      </p:cBhvr>
                                      <p:to>
                                        <p:strVal val="visible"/>
                                      </p:to>
                                    </p:set>
                                    <p:animEffect transition="in" filter="wipe(left)">
                                      <p:cBhvr>
                                        <p:cTn id="48"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8" grpId="0">
        <p:bldAsOne/>
      </p:bldGraphic>
      <p:bldP spid="319" grpId="0"/>
      <p:bldP spid="320" grpId="0" uiExpand="1" build="p"/>
      <p:bldP spid="321" grpId="0"/>
      <p:bldP spid="322" grpId="0"/>
      <p:bldP spid="3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F90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40" name="think-cell Slide" r:id="rId5" imgW="360" imgH="360" progId="TCLayout.ActiveDocument.1">
                  <p:embed/>
                </p:oleObj>
              </mc:Choice>
              <mc:Fallback>
                <p:oleObj name="think-cell Slide" r:id="rId5"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65" name="Freeform 51">
            <a:extLst>
              <a:ext uri="{FF2B5EF4-FFF2-40B4-BE49-F238E27FC236}">
                <a16:creationId xmlns:a16="http://schemas.microsoft.com/office/drawing/2014/main" id="{1936F901-62CB-4F37-9BC2-4222FD341D83}"/>
              </a:ext>
            </a:extLst>
          </p:cNvPr>
          <p:cNvSpPr>
            <a:spLocks noChangeAspect="1"/>
          </p:cNvSpPr>
          <p:nvPr/>
        </p:nvSpPr>
        <p:spPr bwMode="gray">
          <a:xfrm>
            <a:off x="1611084" y="7287375"/>
            <a:ext cx="2394858" cy="1182661"/>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249" name="France">
            <a:extLst>
              <a:ext uri="{FF2B5EF4-FFF2-40B4-BE49-F238E27FC236}">
                <a16:creationId xmlns:a16="http://schemas.microsoft.com/office/drawing/2014/main" id="{8714FE46-E8BF-4101-811E-A8344D9761F7}"/>
              </a:ext>
            </a:extLst>
          </p:cNvPr>
          <p:cNvSpPr>
            <a:spLocks noChangeAspect="1" noEditPoints="1"/>
          </p:cNvSpPr>
          <p:nvPr/>
        </p:nvSpPr>
        <p:spPr bwMode="auto">
          <a:xfrm>
            <a:off x="5638800" y="1206511"/>
            <a:ext cx="5924550" cy="5098898"/>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1B109458-95C7-4838-83E3-DD7D827EDBC4}"/>
              </a:ext>
            </a:extLst>
          </p:cNvPr>
          <p:cNvSpPr txBox="1"/>
          <p:nvPr/>
        </p:nvSpPr>
        <p:spPr>
          <a:xfrm>
            <a:off x="4467225" y="269794"/>
            <a:ext cx="3257550" cy="492443"/>
          </a:xfrm>
          <a:prstGeom prst="rect">
            <a:avLst/>
          </a:prstGeom>
          <a:noFill/>
        </p:spPr>
        <p:txBody>
          <a:bodyPr wrap="square" lIns="0" tIns="0" rIns="0" bIns="0" rtlCol="0">
            <a:spAutoFit/>
          </a:bodyPr>
          <a:lstStyle/>
          <a:p>
            <a:pPr algn="ctr"/>
            <a:r>
              <a:rPr lang="el-GR" sz="3200" b="1" kern="0" dirty="0">
                <a:solidFill>
                  <a:srgbClr val="191919"/>
                </a:solidFill>
                <a:latin typeface="Calibri" panose="020F0502020204030204" pitchFamily="34" charset="0"/>
                <a:cs typeface="Calibri" panose="020F0502020204030204" pitchFamily="34" charset="0"/>
              </a:rPr>
              <a:t>ΓΑΛΛΙΑ (ΕΥΡΩΠΗ)</a:t>
            </a:r>
          </a:p>
        </p:txBody>
      </p:sp>
      <p:sp>
        <p:nvSpPr>
          <p:cNvPr id="6" name="TextBox 5">
            <a:extLst>
              <a:ext uri="{FF2B5EF4-FFF2-40B4-BE49-F238E27FC236}">
                <a16:creationId xmlns:a16="http://schemas.microsoft.com/office/drawing/2014/main" id="{5590D8CA-5C94-40F3-8351-4DDC667FEDEB}"/>
              </a:ext>
            </a:extLst>
          </p:cNvPr>
          <p:cNvSpPr txBox="1"/>
          <p:nvPr/>
        </p:nvSpPr>
        <p:spPr>
          <a:xfrm>
            <a:off x="219075" y="1047461"/>
            <a:ext cx="7797006" cy="307777"/>
          </a:xfrm>
          <a:prstGeom prst="rect">
            <a:avLst/>
          </a:prstGeom>
          <a:noFill/>
        </p:spPr>
        <p:txBody>
          <a:bodyPr wrap="none" lIns="0" tIns="0" rIns="0" bIns="0" rtlCol="0">
            <a:spAutoFit/>
          </a:bodyPr>
          <a:lstStyle/>
          <a:p>
            <a:pPr marL="342900" indent="-342900" algn="l">
              <a:buFont typeface="Wingdings" panose="05000000000000000000" pitchFamily="2" charset="2"/>
              <a:buChar char="q"/>
            </a:pPr>
            <a:r>
              <a:rPr lang="en-US" sz="2000" b="1" kern="0" dirty="0">
                <a:solidFill>
                  <a:schemeClr val="tx1">
                    <a:lumMod val="10000"/>
                  </a:schemeClr>
                </a:solidFill>
                <a:latin typeface="Calibri" panose="020F0502020204030204" pitchFamily="34" charset="0"/>
                <a:cs typeface="Calibri" panose="020F0502020204030204" pitchFamily="34" charset="0"/>
              </a:rPr>
              <a:t>Agence Nationale de la Securité des Systèmes d’ Information (ANSSI)</a:t>
            </a:r>
            <a:r>
              <a:rPr lang="el-GR" sz="2000" b="1" kern="0" dirty="0">
                <a:solidFill>
                  <a:schemeClr val="tx1">
                    <a:lumMod val="10000"/>
                  </a:schemeClr>
                </a:solidFill>
                <a:latin typeface="Calibri" panose="020F0502020204030204" pitchFamily="34" charset="0"/>
                <a:cs typeface="Calibri" panose="020F0502020204030204" pitchFamily="34" charset="0"/>
              </a:rPr>
              <a:t>*</a:t>
            </a:r>
          </a:p>
        </p:txBody>
      </p:sp>
      <p:pic>
        <p:nvPicPr>
          <p:cNvPr id="5" name="Picture 4" descr="Chart&#10;&#10;Description automatically generated with medium confidence">
            <a:extLst>
              <a:ext uri="{FF2B5EF4-FFF2-40B4-BE49-F238E27FC236}">
                <a16:creationId xmlns:a16="http://schemas.microsoft.com/office/drawing/2014/main" id="{E6FD9545-D164-4202-9792-A07D035974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936" y="3647041"/>
            <a:ext cx="3481713" cy="2882263"/>
          </a:xfrm>
          <a:prstGeom prst="rect">
            <a:avLst/>
          </a:prstGeom>
        </p:spPr>
      </p:pic>
      <p:sp>
        <p:nvSpPr>
          <p:cNvPr id="9" name="TextBox 8">
            <a:extLst>
              <a:ext uri="{FF2B5EF4-FFF2-40B4-BE49-F238E27FC236}">
                <a16:creationId xmlns:a16="http://schemas.microsoft.com/office/drawing/2014/main" id="{0DCD8AE0-7C67-48EC-81FE-84A9DA72AD9D}"/>
              </a:ext>
            </a:extLst>
          </p:cNvPr>
          <p:cNvSpPr txBox="1"/>
          <p:nvPr/>
        </p:nvSpPr>
        <p:spPr>
          <a:xfrm>
            <a:off x="358971" y="2319637"/>
            <a:ext cx="3929642" cy="1107996"/>
          </a:xfrm>
          <a:prstGeom prst="rect">
            <a:avLst/>
          </a:prstGeom>
          <a:noFill/>
        </p:spPr>
        <p:txBody>
          <a:bodyPr wrap="square" lIns="0" tIns="0" rIns="0" bIns="0" rtlCol="0">
            <a:spAutoFit/>
          </a:bodyPr>
          <a:lstStyle/>
          <a:p>
            <a:pPr algn="l"/>
            <a:r>
              <a:rPr lang="el-GR" b="1" u="sng" kern="0" dirty="0">
                <a:solidFill>
                  <a:schemeClr val="tx1">
                    <a:lumMod val="10000"/>
                  </a:schemeClr>
                </a:solidFill>
                <a:latin typeface="Calibri" panose="020F0502020204030204" pitchFamily="34" charset="0"/>
                <a:cs typeface="Calibri" panose="020F0502020204030204" pitchFamily="34" charset="0"/>
              </a:rPr>
              <a:t>Μετακβαντική Μετάβαση (</a:t>
            </a:r>
            <a:r>
              <a:rPr lang="el-GR" b="1" u="sng" kern="0" dirty="0">
                <a:solidFill>
                  <a:schemeClr val="accent4">
                    <a:lumMod val="50000"/>
                  </a:schemeClr>
                </a:solidFill>
                <a:latin typeface="Calibri" panose="020F0502020204030204" pitchFamily="34" charset="0"/>
                <a:cs typeface="Calibri" panose="020F0502020204030204" pitchFamily="34" charset="0"/>
              </a:rPr>
              <a:t>Άρθρο 2022</a:t>
            </a:r>
            <a:r>
              <a:rPr lang="el-GR" b="1" u="sng" kern="0" dirty="0">
                <a:solidFill>
                  <a:schemeClr val="tx1">
                    <a:lumMod val="10000"/>
                  </a:schemeClr>
                </a:solidFill>
                <a:latin typeface="Calibri" panose="020F0502020204030204" pitchFamily="34" charset="0"/>
                <a:cs typeface="Calibri" panose="020F0502020204030204" pitchFamily="34" charset="0"/>
              </a:rPr>
              <a:t>)</a:t>
            </a:r>
          </a:p>
          <a:p>
            <a:pPr algn="l"/>
            <a:r>
              <a:rPr lang="el-GR" kern="0" dirty="0">
                <a:solidFill>
                  <a:schemeClr val="tx1">
                    <a:lumMod val="10000"/>
                  </a:schemeClr>
                </a:solidFill>
                <a:latin typeface="Calibri" panose="020F0502020204030204" pitchFamily="34" charset="0"/>
                <a:cs typeface="Calibri" panose="020F0502020204030204" pitchFamily="34" charset="0"/>
              </a:rPr>
              <a:t>Χρήση υβριδικών μηχανισμών </a:t>
            </a:r>
            <a:r>
              <a:rPr lang="en-US" kern="0" dirty="0">
                <a:solidFill>
                  <a:schemeClr val="tx1">
                    <a:lumMod val="10000"/>
                  </a:schemeClr>
                </a:solidFill>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el-GR" kern="0" dirty="0">
                <a:solidFill>
                  <a:schemeClr val="tx1">
                    <a:lumMod val="10000"/>
                  </a:schemeClr>
                </a:solidFill>
                <a:latin typeface="Calibri" panose="020F0502020204030204" pitchFamily="34" charset="0"/>
                <a:cs typeface="Calibri" panose="020F0502020204030204" pitchFamily="34" charset="0"/>
              </a:rPr>
              <a:t>Για δημιουργία κοινού κλειδιού.</a:t>
            </a:r>
          </a:p>
          <a:p>
            <a:pPr marL="742950" lvl="1" indent="-285750">
              <a:buFont typeface="Wingdings" panose="05000000000000000000" pitchFamily="2" charset="2"/>
              <a:buChar char="Ø"/>
            </a:pPr>
            <a:r>
              <a:rPr lang="el-GR" kern="0" dirty="0">
                <a:solidFill>
                  <a:schemeClr val="tx1">
                    <a:lumMod val="10000"/>
                  </a:schemeClr>
                </a:solidFill>
                <a:latin typeface="Calibri" panose="020F0502020204030204" pitchFamily="34" charset="0"/>
                <a:cs typeface="Calibri" panose="020F0502020204030204" pitchFamily="34" charset="0"/>
              </a:rPr>
              <a:t>Για ψηφιακές υπογραφές</a:t>
            </a:r>
            <a:r>
              <a:rPr lang="en-US" kern="0" dirty="0">
                <a:solidFill>
                  <a:schemeClr val="tx1">
                    <a:lumMod val="10000"/>
                  </a:schemeClr>
                </a:solidFill>
                <a:latin typeface="Calibri" panose="020F0502020204030204" pitchFamily="34" charset="0"/>
                <a:cs typeface="Calibri" panose="020F0502020204030204" pitchFamily="34" charset="0"/>
              </a:rPr>
              <a:t>.</a:t>
            </a:r>
            <a:endParaRPr lang="el-GR" kern="0" dirty="0">
              <a:solidFill>
                <a:schemeClr val="tx1">
                  <a:lumMod val="10000"/>
                </a:scheme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7C2E25B-BBE4-47B8-A634-9543E04446BA}"/>
              </a:ext>
            </a:extLst>
          </p:cNvPr>
          <p:cNvSpPr txBox="1"/>
          <p:nvPr/>
        </p:nvSpPr>
        <p:spPr>
          <a:xfrm>
            <a:off x="485775" y="1514288"/>
            <a:ext cx="6096000" cy="646331"/>
          </a:xfrm>
          <a:prstGeom prst="rect">
            <a:avLst/>
          </a:prstGeom>
          <a:noFill/>
        </p:spPr>
        <p:txBody>
          <a:bodyPr wrap="square">
            <a:spAutoFit/>
          </a:bodyPr>
          <a:lstStyle/>
          <a:p>
            <a:pPr marL="285750" indent="-285750">
              <a:buFont typeface="Wingdings" panose="05000000000000000000" pitchFamily="2" charset="2"/>
              <a:buChar char="Ø"/>
            </a:pPr>
            <a:r>
              <a:rPr lang="el-GR" dirty="0">
                <a:solidFill>
                  <a:srgbClr val="191919"/>
                </a:solidFill>
                <a:latin typeface="Calibri" panose="020F0502020204030204" pitchFamily="34" charset="0"/>
                <a:cs typeface="Calibri" panose="020F0502020204030204" pitchFamily="34" charset="0"/>
              </a:rPr>
              <a:t>Δημιουργία ‘’</a:t>
            </a:r>
            <a:r>
              <a:rPr lang="fr-FR" dirty="0">
                <a:solidFill>
                  <a:srgbClr val="191919"/>
                </a:solidFill>
                <a:latin typeface="Calibri" panose="020F0502020204030204" pitchFamily="34" charset="0"/>
                <a:cs typeface="Calibri" panose="020F0502020204030204" pitchFamily="34" charset="0"/>
              </a:rPr>
              <a:t>Regroupement de l’Industrie française pour la Sécurité Post – Quantique (RISQ)</a:t>
            </a:r>
            <a:r>
              <a:rPr lang="el-GR" dirty="0">
                <a:solidFill>
                  <a:srgbClr val="191919"/>
                </a:solidFill>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3813D442-DC60-4AA4-8BD4-19EDECB8AC3F}"/>
              </a:ext>
            </a:extLst>
          </p:cNvPr>
          <p:cNvSpPr txBox="1"/>
          <p:nvPr/>
        </p:nvSpPr>
        <p:spPr>
          <a:xfrm>
            <a:off x="6581775" y="6473023"/>
            <a:ext cx="5486400" cy="276999"/>
          </a:xfrm>
          <a:prstGeom prst="rect">
            <a:avLst/>
          </a:prstGeom>
          <a:noFill/>
        </p:spPr>
        <p:txBody>
          <a:bodyPr wrap="square" lIns="0" tIns="0" rIns="0" bIns="0" rtlCol="0">
            <a:spAutoFit/>
          </a:bodyPr>
          <a:lstStyle/>
          <a:p>
            <a:pPr algn="l"/>
            <a:r>
              <a:rPr lang="de-DE" sz="1800" b="0" i="0" u="none" strike="noStrike" baseline="0" dirty="0">
                <a:solidFill>
                  <a:srgbClr val="191919"/>
                </a:solidFill>
                <a:latin typeface="Calibri" panose="020F0502020204030204" pitchFamily="34" charset="0"/>
                <a:cs typeface="Calibri" panose="020F0502020204030204" pitchFamily="34" charset="0"/>
              </a:rPr>
              <a:t>*BSI (Bundesamt für Sicherheit in der </a:t>
            </a:r>
            <a:r>
              <a:rPr lang="en-US" sz="1800" b="0" i="0" u="none" strike="noStrike" baseline="0" dirty="0">
                <a:solidFill>
                  <a:srgbClr val="191919"/>
                </a:solidFill>
                <a:latin typeface="Calibri" panose="020F0502020204030204" pitchFamily="34" charset="0"/>
                <a:cs typeface="Calibri" panose="020F0502020204030204" pitchFamily="34" charset="0"/>
              </a:rPr>
              <a:t>Informationstechnik)</a:t>
            </a:r>
            <a:endParaRPr lang="el-GR" sz="1400" kern="0" dirty="0">
              <a:solidFill>
                <a:srgbClr val="191919"/>
              </a:solidFill>
              <a:latin typeface="Calibri" panose="020F0502020204030204" pitchFamily="34" charset="0"/>
              <a:cs typeface="Calibri" panose="020F0502020204030204" pitchFamily="34" charset="0"/>
            </a:endParaRPr>
          </a:p>
        </p:txBody>
      </p:sp>
      <p:sp>
        <p:nvSpPr>
          <p:cNvPr id="13" name="header">
            <a:extLst>
              <a:ext uri="{FF2B5EF4-FFF2-40B4-BE49-F238E27FC236}">
                <a16:creationId xmlns:a16="http://schemas.microsoft.com/office/drawing/2014/main" id="{1E5A6412-0B7A-47A1-8A75-82C6F508D114}"/>
              </a:ext>
            </a:extLst>
          </p:cNvPr>
          <p:cNvSpPr txBox="1"/>
          <p:nvPr/>
        </p:nvSpPr>
        <p:spPr>
          <a:xfrm>
            <a:off x="8184232" y="0"/>
            <a:ext cx="4007768" cy="261610"/>
          </a:xfrm>
          <a:prstGeom prst="rect">
            <a:avLst/>
          </a:prstGeom>
          <a:noFill/>
        </p:spPr>
        <p:txBody>
          <a:bodyPr wrap="square" rtlCol="0">
            <a:spAutoFit/>
          </a:bodyPr>
          <a:lstStyle/>
          <a:p>
            <a:pPr>
              <a:defRPr/>
            </a:pPr>
            <a:r>
              <a:rPr lang="el-GR" sz="1100" i="1" dirty="0">
                <a:solidFill>
                  <a:srgbClr val="B2B2B2"/>
                </a:solidFill>
                <a:latin typeface="Arial Nova Cond" panose="020B0506020202020204" pitchFamily="34" charset="0"/>
                <a:hlinkClick r:id="rId8" action="ppaction://hlinksldjump"/>
              </a:rPr>
              <a:t>Κρυπτογραφία στη Μετακβαντική Εποχή</a:t>
            </a:r>
            <a:r>
              <a:rPr lang="en-US" sz="1100" i="1" dirty="0">
                <a:solidFill>
                  <a:srgbClr val="B2B2B2"/>
                </a:solidFill>
                <a:latin typeface="Arial Nova Cond" panose="020B0506020202020204" pitchFamily="34" charset="0"/>
                <a:hlinkClick r:id="rId8" action="ppaction://hlinksldjump"/>
              </a:rPr>
              <a:t> - </a:t>
            </a:r>
            <a:r>
              <a:rPr lang="el-GR" sz="1100" i="1" dirty="0">
                <a:solidFill>
                  <a:srgbClr val="B2B2B2"/>
                </a:solidFill>
                <a:latin typeface="Arial Nova Cond" panose="020B0506020202020204" pitchFamily="34" charset="0"/>
                <a:hlinkClick r:id="rId8" action="ppaction://hlinksldjump"/>
              </a:rPr>
              <a:t>Φλωριάς Παπαδόπουλος</a:t>
            </a:r>
            <a:endParaRPr lang="el-GR" sz="1100" i="1" dirty="0">
              <a:solidFill>
                <a:srgbClr val="B2B2B2"/>
              </a:solidFill>
              <a:latin typeface="Arial Nova Cond" panose="020B0506020202020204" pitchFamily="34" charset="0"/>
            </a:endParaRPr>
          </a:p>
        </p:txBody>
      </p:sp>
    </p:spTree>
    <p:extLst>
      <p:ext uri="{BB962C8B-B14F-4D97-AF65-F5344CB8AC3E}">
        <p14:creationId xmlns:p14="http://schemas.microsoft.com/office/powerpoint/2010/main" val="317031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wipe(left)">
                                      <p:cBhvr>
                                        <p:cTn id="17" dur="500"/>
                                        <p:tgtEl>
                                          <p:spTgt spid="9">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wipe(left)">
                                      <p:cBhvr>
                                        <p:cTn id="20" dur="500"/>
                                        <p:tgtEl>
                                          <p:spTgt spid="9">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wipe(left)">
                                      <p:cBhvr>
                                        <p:cTn id="23" dur="500"/>
                                        <p:tgtEl>
                                          <p:spTgt spid="9">
                                            <p:txEl>
                                              <p:pRg st="3" end="3"/>
                                            </p:txEl>
                                          </p:spTgt>
                                        </p:tgtEl>
                                      </p:cBhvr>
                                    </p:animEffect>
                                  </p:childTnLst>
                                </p:cTn>
                              </p:par>
                              <p:par>
                                <p:cTn id="24" presetID="16" presetClass="entr" presetSubtype="37"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outVertic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31516"/>
            </a:gs>
            <a:gs pos="100000">
              <a:srgbClr val="CC9900"/>
            </a:gs>
            <a:gs pos="97000">
              <a:srgbClr val="03151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graphicFrame>
        <p:nvGraphicFramePr>
          <p:cNvPr id="11" name="Diagram 10">
            <a:extLst>
              <a:ext uri="{FF2B5EF4-FFF2-40B4-BE49-F238E27FC236}">
                <a16:creationId xmlns:a16="http://schemas.microsoft.com/office/drawing/2014/main" id="{A202E229-04D2-4DA3-9A34-257B8E23F0CE}"/>
              </a:ext>
            </a:extLst>
          </p:cNvPr>
          <p:cNvGraphicFramePr/>
          <p:nvPr>
            <p:extLst>
              <p:ext uri="{D42A27DB-BD31-4B8C-83A1-F6EECF244321}">
                <p14:modId xmlns:p14="http://schemas.microsoft.com/office/powerpoint/2010/main" val="2726440349"/>
              </p:ext>
            </p:extLst>
          </p:nvPr>
        </p:nvGraphicFramePr>
        <p:xfrm>
          <a:off x="6095999" y="2156266"/>
          <a:ext cx="5406527" cy="33895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8" name="Diagram 47">
            <a:extLst>
              <a:ext uri="{FF2B5EF4-FFF2-40B4-BE49-F238E27FC236}">
                <a16:creationId xmlns:a16="http://schemas.microsoft.com/office/drawing/2014/main" id="{027E6D5B-CFD8-4D57-B6D6-E774D3904C54}"/>
              </a:ext>
            </a:extLst>
          </p:cNvPr>
          <p:cNvGraphicFramePr/>
          <p:nvPr>
            <p:extLst>
              <p:ext uri="{D42A27DB-BD31-4B8C-83A1-F6EECF244321}">
                <p14:modId xmlns:p14="http://schemas.microsoft.com/office/powerpoint/2010/main" val="3544301615"/>
              </p:ext>
            </p:extLst>
          </p:nvPr>
        </p:nvGraphicFramePr>
        <p:xfrm>
          <a:off x="2529176" y="737929"/>
          <a:ext cx="7113783" cy="83959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5" name="TextBox 14">
            <a:extLst>
              <a:ext uri="{FF2B5EF4-FFF2-40B4-BE49-F238E27FC236}">
                <a16:creationId xmlns:a16="http://schemas.microsoft.com/office/drawing/2014/main" id="{779E2690-9A8F-46C9-9F7D-720A2CB08BF4}"/>
              </a:ext>
            </a:extLst>
          </p:cNvPr>
          <p:cNvSpPr txBox="1"/>
          <p:nvPr/>
        </p:nvSpPr>
        <p:spPr>
          <a:xfrm>
            <a:off x="562969" y="1857854"/>
            <a:ext cx="3086085" cy="400110"/>
          </a:xfrm>
          <a:prstGeom prst="rect">
            <a:avLst/>
          </a:prstGeom>
          <a:noFill/>
        </p:spPr>
        <p:txBody>
          <a:bodyPr wrap="square">
            <a:spAutoFit/>
          </a:bodyPr>
          <a:lstStyle/>
          <a:p>
            <a:pPr lvl="0">
              <a:buChar char="•"/>
            </a:pPr>
            <a:r>
              <a:rPr lang="el-GR" sz="2000" b="1" u="sng" baseline="0" dirty="0">
                <a:solidFill>
                  <a:srgbClr val="CC9900"/>
                </a:solidFill>
                <a:effectLst>
                  <a:outerShdw blurRad="38100" dist="38100" dir="2700000" algn="tl">
                    <a:srgbClr val="000000">
                      <a:alpha val="43137"/>
                    </a:srgbClr>
                  </a:outerShdw>
                </a:effectLst>
                <a:latin typeface="+mj-lt"/>
              </a:rPr>
              <a:t>Ιδιότητες της επικοινωνίας</a:t>
            </a:r>
            <a:endParaRPr lang="el-GR" sz="2000" b="1" u="sng" dirty="0">
              <a:solidFill>
                <a:srgbClr val="CC9900"/>
              </a:solidFill>
              <a:effectLst>
                <a:outerShdw blurRad="38100" dist="38100" dir="2700000" algn="tl">
                  <a:srgbClr val="000000">
                    <a:alpha val="43137"/>
                  </a:srgbClr>
                </a:outerShdw>
              </a:effectLst>
              <a:latin typeface="+mj-lt"/>
            </a:endParaRPr>
          </a:p>
        </p:txBody>
      </p:sp>
      <p:sp>
        <p:nvSpPr>
          <p:cNvPr id="16" name="TextBox 15">
            <a:extLst>
              <a:ext uri="{FF2B5EF4-FFF2-40B4-BE49-F238E27FC236}">
                <a16:creationId xmlns:a16="http://schemas.microsoft.com/office/drawing/2014/main" id="{C7AC5317-46B4-4458-BF67-18E6AD79B215}"/>
              </a:ext>
            </a:extLst>
          </p:cNvPr>
          <p:cNvSpPr txBox="1"/>
          <p:nvPr/>
        </p:nvSpPr>
        <p:spPr>
          <a:xfrm>
            <a:off x="252174" y="2299896"/>
            <a:ext cx="2636305" cy="369332"/>
          </a:xfrm>
          <a:prstGeom prst="rect">
            <a:avLst/>
          </a:prstGeom>
          <a:noFill/>
        </p:spPr>
        <p:txBody>
          <a:bodyPr wrap="square">
            <a:spAutoFit/>
          </a:bodyPr>
          <a:lstStyle/>
          <a:p>
            <a:pPr lvl="1">
              <a:buFont typeface="Wingdings" panose="05000000000000000000" pitchFamily="2" charset="2"/>
              <a:buChar char="ü"/>
            </a:pPr>
            <a:r>
              <a:rPr lang="el-GR" b="1" i="0" baseline="0" dirty="0">
                <a:solidFill>
                  <a:srgbClr val="CC9900"/>
                </a:solidFill>
              </a:rPr>
              <a:t>Εμπιστευτικότητα</a:t>
            </a:r>
            <a:endParaRPr lang="el-GR" dirty="0">
              <a:solidFill>
                <a:srgbClr val="CC9900"/>
              </a:solidFill>
            </a:endParaRPr>
          </a:p>
        </p:txBody>
      </p:sp>
      <p:sp>
        <p:nvSpPr>
          <p:cNvPr id="17" name="TextBox 16">
            <a:extLst>
              <a:ext uri="{FF2B5EF4-FFF2-40B4-BE49-F238E27FC236}">
                <a16:creationId xmlns:a16="http://schemas.microsoft.com/office/drawing/2014/main" id="{ECAC2852-2903-4448-B352-7072DE8F744A}"/>
              </a:ext>
            </a:extLst>
          </p:cNvPr>
          <p:cNvSpPr txBox="1"/>
          <p:nvPr/>
        </p:nvSpPr>
        <p:spPr>
          <a:xfrm>
            <a:off x="252174" y="2575863"/>
            <a:ext cx="4937019" cy="369332"/>
          </a:xfrm>
          <a:prstGeom prst="rect">
            <a:avLst/>
          </a:prstGeom>
          <a:noFill/>
        </p:spPr>
        <p:txBody>
          <a:bodyPr wrap="square">
            <a:spAutoFit/>
          </a:bodyPr>
          <a:lstStyle/>
          <a:p>
            <a:pPr lvl="2">
              <a:buFontTx/>
              <a:buNone/>
            </a:pPr>
            <a:r>
              <a:rPr lang="el-GR" dirty="0"/>
              <a:t>Ποιος έχει </a:t>
            </a:r>
            <a:r>
              <a:rPr lang="el-GR" dirty="0">
                <a:solidFill>
                  <a:srgbClr val="FF0000"/>
                </a:solidFill>
              </a:rPr>
              <a:t>πρόσβαση</a:t>
            </a:r>
            <a:r>
              <a:rPr lang="el-GR" dirty="0"/>
              <a:t> στην πληροφορία?</a:t>
            </a:r>
            <a:endParaRPr lang="el-GR" dirty="0">
              <a:solidFill>
                <a:schemeClr val="tx1"/>
              </a:solidFill>
            </a:endParaRPr>
          </a:p>
        </p:txBody>
      </p:sp>
      <p:sp>
        <p:nvSpPr>
          <p:cNvPr id="18" name="TextBox 17">
            <a:extLst>
              <a:ext uri="{FF2B5EF4-FFF2-40B4-BE49-F238E27FC236}">
                <a16:creationId xmlns:a16="http://schemas.microsoft.com/office/drawing/2014/main" id="{B3967413-D461-4269-8F9D-29AD231AB61E}"/>
              </a:ext>
            </a:extLst>
          </p:cNvPr>
          <p:cNvSpPr txBox="1"/>
          <p:nvPr/>
        </p:nvSpPr>
        <p:spPr>
          <a:xfrm>
            <a:off x="252174" y="3074140"/>
            <a:ext cx="2080828" cy="369332"/>
          </a:xfrm>
          <a:prstGeom prst="rect">
            <a:avLst/>
          </a:prstGeom>
          <a:noFill/>
        </p:spPr>
        <p:txBody>
          <a:bodyPr wrap="square">
            <a:spAutoFit/>
          </a:bodyPr>
          <a:lstStyle/>
          <a:p>
            <a:pPr lvl="1">
              <a:buFont typeface="Wingdings" panose="05000000000000000000" pitchFamily="2" charset="2"/>
              <a:buChar char="ü"/>
            </a:pPr>
            <a:r>
              <a:rPr lang="el-GR" b="1" i="0" baseline="0" dirty="0">
                <a:solidFill>
                  <a:srgbClr val="CC9900"/>
                </a:solidFill>
              </a:rPr>
              <a:t>Ακεραιότητα</a:t>
            </a:r>
            <a:endParaRPr lang="el-GR" dirty="0">
              <a:solidFill>
                <a:srgbClr val="CC9900"/>
              </a:solidFill>
            </a:endParaRPr>
          </a:p>
        </p:txBody>
      </p:sp>
      <p:sp>
        <p:nvSpPr>
          <p:cNvPr id="19" name="TextBox 18">
            <a:extLst>
              <a:ext uri="{FF2B5EF4-FFF2-40B4-BE49-F238E27FC236}">
                <a16:creationId xmlns:a16="http://schemas.microsoft.com/office/drawing/2014/main" id="{8931E164-B94D-48FD-A1E0-C0B0B80F1177}"/>
              </a:ext>
            </a:extLst>
          </p:cNvPr>
          <p:cNvSpPr txBox="1"/>
          <p:nvPr/>
        </p:nvSpPr>
        <p:spPr>
          <a:xfrm>
            <a:off x="242243" y="3352740"/>
            <a:ext cx="5406527" cy="369332"/>
          </a:xfrm>
          <a:prstGeom prst="rect">
            <a:avLst/>
          </a:prstGeom>
          <a:noFill/>
        </p:spPr>
        <p:txBody>
          <a:bodyPr wrap="square">
            <a:spAutoFit/>
          </a:bodyPr>
          <a:lstStyle/>
          <a:p>
            <a:pPr lvl="2">
              <a:buNone/>
            </a:pPr>
            <a:r>
              <a:rPr lang="el-GR" dirty="0">
                <a:solidFill>
                  <a:schemeClr val="tx1"/>
                </a:solidFill>
              </a:rPr>
              <a:t>Ποιος μπορεί να </a:t>
            </a:r>
            <a:r>
              <a:rPr lang="el-GR" dirty="0">
                <a:solidFill>
                  <a:srgbClr val="FF0000"/>
                </a:solidFill>
              </a:rPr>
              <a:t>αλλοιώσει</a:t>
            </a:r>
            <a:r>
              <a:rPr lang="el-GR" dirty="0">
                <a:solidFill>
                  <a:schemeClr val="tx1"/>
                </a:solidFill>
              </a:rPr>
              <a:t> την πληροφορία?</a:t>
            </a:r>
          </a:p>
        </p:txBody>
      </p:sp>
      <p:sp>
        <p:nvSpPr>
          <p:cNvPr id="20" name="TextBox 19">
            <a:extLst>
              <a:ext uri="{FF2B5EF4-FFF2-40B4-BE49-F238E27FC236}">
                <a16:creationId xmlns:a16="http://schemas.microsoft.com/office/drawing/2014/main" id="{BB17A916-AC76-446E-8605-B79FCF59C7AE}"/>
              </a:ext>
            </a:extLst>
          </p:cNvPr>
          <p:cNvSpPr txBox="1"/>
          <p:nvPr/>
        </p:nvSpPr>
        <p:spPr>
          <a:xfrm>
            <a:off x="252174" y="3851017"/>
            <a:ext cx="2294473" cy="369332"/>
          </a:xfrm>
          <a:prstGeom prst="rect">
            <a:avLst/>
          </a:prstGeom>
          <a:noFill/>
        </p:spPr>
        <p:txBody>
          <a:bodyPr wrap="square">
            <a:spAutoFit/>
          </a:bodyPr>
          <a:lstStyle/>
          <a:p>
            <a:pPr lvl="1">
              <a:buFont typeface="Wingdings" panose="05000000000000000000" pitchFamily="2" charset="2"/>
              <a:buChar char="ü"/>
            </a:pPr>
            <a:r>
              <a:rPr lang="el-GR" b="1" i="0" baseline="0" dirty="0">
                <a:solidFill>
                  <a:srgbClr val="CC9900"/>
                </a:solidFill>
              </a:rPr>
              <a:t>Αυθεντικότητα</a:t>
            </a:r>
            <a:endParaRPr lang="el-GR" dirty="0">
              <a:solidFill>
                <a:srgbClr val="CC9900"/>
              </a:solidFill>
            </a:endParaRPr>
          </a:p>
        </p:txBody>
      </p:sp>
      <p:sp>
        <p:nvSpPr>
          <p:cNvPr id="21" name="TextBox 20">
            <a:extLst>
              <a:ext uri="{FF2B5EF4-FFF2-40B4-BE49-F238E27FC236}">
                <a16:creationId xmlns:a16="http://schemas.microsoft.com/office/drawing/2014/main" id="{679FD077-9EF8-4492-A9F3-2D25DBB7AD8A}"/>
              </a:ext>
            </a:extLst>
          </p:cNvPr>
          <p:cNvSpPr txBox="1"/>
          <p:nvPr/>
        </p:nvSpPr>
        <p:spPr>
          <a:xfrm>
            <a:off x="252175" y="4126984"/>
            <a:ext cx="4937018" cy="646331"/>
          </a:xfrm>
          <a:prstGeom prst="rect">
            <a:avLst/>
          </a:prstGeom>
          <a:noFill/>
        </p:spPr>
        <p:txBody>
          <a:bodyPr wrap="square">
            <a:spAutoFit/>
          </a:bodyPr>
          <a:lstStyle/>
          <a:p>
            <a:pPr lvl="2">
              <a:buNone/>
            </a:pPr>
            <a:r>
              <a:rPr lang="el-GR" dirty="0"/>
              <a:t>Είμαστε σίγουροι για τις </a:t>
            </a:r>
            <a:r>
              <a:rPr lang="el-GR" dirty="0">
                <a:solidFill>
                  <a:srgbClr val="FF0000"/>
                </a:solidFill>
              </a:rPr>
              <a:t>ταυτότητες</a:t>
            </a:r>
            <a:r>
              <a:rPr lang="el-GR" dirty="0"/>
              <a:t> αυτών που επικοινωνούν? </a:t>
            </a:r>
            <a:endParaRPr lang="el-GR" dirty="0">
              <a:solidFill>
                <a:schemeClr val="tx1"/>
              </a:solidFill>
            </a:endParaRPr>
          </a:p>
        </p:txBody>
      </p:sp>
      <p:sp>
        <p:nvSpPr>
          <p:cNvPr id="22" name="TextBox 21">
            <a:extLst>
              <a:ext uri="{FF2B5EF4-FFF2-40B4-BE49-F238E27FC236}">
                <a16:creationId xmlns:a16="http://schemas.microsoft.com/office/drawing/2014/main" id="{3DABD191-E671-48E6-AC15-792DB428248D}"/>
              </a:ext>
            </a:extLst>
          </p:cNvPr>
          <p:cNvSpPr txBox="1"/>
          <p:nvPr/>
        </p:nvSpPr>
        <p:spPr>
          <a:xfrm>
            <a:off x="252174" y="4877529"/>
            <a:ext cx="3029411" cy="369332"/>
          </a:xfrm>
          <a:prstGeom prst="rect">
            <a:avLst/>
          </a:prstGeom>
          <a:noFill/>
        </p:spPr>
        <p:txBody>
          <a:bodyPr wrap="square">
            <a:spAutoFit/>
          </a:bodyPr>
          <a:lstStyle/>
          <a:p>
            <a:pPr lvl="1">
              <a:buFont typeface="Wingdings" panose="05000000000000000000" pitchFamily="2" charset="2"/>
              <a:buChar char="ü"/>
            </a:pPr>
            <a:r>
              <a:rPr lang="el-GR" b="1" i="0" baseline="0" dirty="0">
                <a:solidFill>
                  <a:srgbClr val="CC9900"/>
                </a:solidFill>
              </a:rPr>
              <a:t>Αδυναμία αποκήρυξης</a:t>
            </a:r>
            <a:endParaRPr lang="el-GR" dirty="0">
              <a:solidFill>
                <a:srgbClr val="CC9900"/>
              </a:solidFill>
            </a:endParaRPr>
          </a:p>
        </p:txBody>
      </p:sp>
      <p:sp>
        <p:nvSpPr>
          <p:cNvPr id="23" name="TextBox 22">
            <a:extLst>
              <a:ext uri="{FF2B5EF4-FFF2-40B4-BE49-F238E27FC236}">
                <a16:creationId xmlns:a16="http://schemas.microsoft.com/office/drawing/2014/main" id="{C8F9B3E8-BB4C-456A-B7D5-0445E23075EB}"/>
              </a:ext>
            </a:extLst>
          </p:cNvPr>
          <p:cNvSpPr txBox="1"/>
          <p:nvPr/>
        </p:nvSpPr>
        <p:spPr>
          <a:xfrm>
            <a:off x="242243" y="5156129"/>
            <a:ext cx="5843825" cy="646331"/>
          </a:xfrm>
          <a:prstGeom prst="rect">
            <a:avLst/>
          </a:prstGeom>
          <a:noFill/>
        </p:spPr>
        <p:txBody>
          <a:bodyPr wrap="square">
            <a:spAutoFit/>
          </a:bodyPr>
          <a:lstStyle/>
          <a:p>
            <a:pPr lvl="2">
              <a:buNone/>
            </a:pPr>
            <a:r>
              <a:rPr lang="el-GR" dirty="0"/>
              <a:t>Μπορεί να γίνει </a:t>
            </a:r>
            <a:r>
              <a:rPr lang="el-GR" dirty="0">
                <a:solidFill>
                  <a:srgbClr val="FF0000"/>
                </a:solidFill>
              </a:rPr>
              <a:t>άρνηση της αυθεντικότητας</a:t>
            </a:r>
            <a:r>
              <a:rPr lang="el-GR" dirty="0"/>
              <a:t> της μετάδοσης?</a:t>
            </a:r>
            <a:endParaRPr lang="el-GR" dirty="0">
              <a:solidFill>
                <a:schemeClr val="tx1"/>
              </a:solidFill>
            </a:endParaRPr>
          </a:p>
        </p:txBody>
      </p:sp>
    </p:spTree>
    <p:extLst>
      <p:ext uri="{BB962C8B-B14F-4D97-AF65-F5344CB8AC3E}">
        <p14:creationId xmlns:p14="http://schemas.microsoft.com/office/powerpoint/2010/main" val="99186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500"/>
                                        <p:tgtEl>
                                          <p:spTgt spid="1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500"/>
                                        <p:tgtEl>
                                          <p:spTgt spid="20">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animEffect transition="in" filter="fade">
                                      <p:cBhvr>
                                        <p:cTn id="29" dur="500"/>
                                        <p:tgtEl>
                                          <p:spTgt spid="2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fade">
                                      <p:cBhvr>
                                        <p:cTn id="34" dur="500"/>
                                        <p:tgtEl>
                                          <p:spTgt spid="22">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xEl>
                                              <p:pRg st="0" end="0"/>
                                            </p:txEl>
                                          </p:spTgt>
                                        </p:tgtEl>
                                        <p:attrNameLst>
                                          <p:attrName>style.visibility</p:attrName>
                                        </p:attrNameLst>
                                      </p:cBhvr>
                                      <p:to>
                                        <p:strVal val="visible"/>
                                      </p:to>
                                    </p:set>
                                    <p:animEffect transition="in" filter="fade">
                                      <p:cBhvr>
                                        <p:cTn id="37" dur="500"/>
                                        <p:tgtEl>
                                          <p:spTgt spid="2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5" grpId="0" build="p"/>
      <p:bldP spid="16" grpId="0" build="p"/>
      <p:bldP spid="17" grpId="0" build="p"/>
      <p:bldP spid="18" grpId="0" build="p"/>
      <p:bldP spid="19" grpId="0" build="p"/>
      <p:bldP spid="20" grpId="0" build="p"/>
      <p:bldP spid="21" grpId="0" build="p"/>
      <p:bldP spid="22" grpId="0" build="p"/>
      <p:bldP spid="2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1516"/>
        </a:soli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pic>
        <p:nvPicPr>
          <p:cNvPr id="29" name="Graphic 28" descr="Office worker male with solid fill">
            <a:extLst>
              <a:ext uri="{FF2B5EF4-FFF2-40B4-BE49-F238E27FC236}">
                <a16:creationId xmlns:a16="http://schemas.microsoft.com/office/drawing/2014/main" id="{5839070C-D7E2-41EA-8E4D-252B85F79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3802" y="2013241"/>
            <a:ext cx="914400" cy="914400"/>
          </a:xfrm>
          <a:prstGeom prst="rect">
            <a:avLst/>
          </a:prstGeom>
        </p:spPr>
      </p:pic>
      <p:cxnSp>
        <p:nvCxnSpPr>
          <p:cNvPr id="33" name="Straight Arrow Connector 32">
            <a:extLst>
              <a:ext uri="{FF2B5EF4-FFF2-40B4-BE49-F238E27FC236}">
                <a16:creationId xmlns:a16="http://schemas.microsoft.com/office/drawing/2014/main" id="{65520635-0F90-4CEF-A74A-A56705CB589C}"/>
              </a:ext>
            </a:extLst>
          </p:cNvPr>
          <p:cNvCxnSpPr>
            <a:cxnSpLocks/>
            <a:stCxn id="72" idx="3"/>
            <a:endCxn id="29" idx="1"/>
          </p:cNvCxnSpPr>
          <p:nvPr/>
        </p:nvCxnSpPr>
        <p:spPr>
          <a:xfrm>
            <a:off x="3358217" y="2466588"/>
            <a:ext cx="5165585" cy="3853"/>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6C8F2F7-8B48-4403-9705-EBABE87B6BEC}"/>
              </a:ext>
            </a:extLst>
          </p:cNvPr>
          <p:cNvSpPr txBox="1"/>
          <p:nvPr/>
        </p:nvSpPr>
        <p:spPr>
          <a:xfrm>
            <a:off x="4048454" y="2470441"/>
            <a:ext cx="3560948" cy="369332"/>
          </a:xfrm>
          <a:prstGeom prst="rect">
            <a:avLst/>
          </a:prstGeom>
          <a:noFill/>
        </p:spPr>
        <p:txBody>
          <a:bodyPr wrap="square" rtlCol="0">
            <a:spAutoFit/>
          </a:bodyPr>
          <a:lstStyle/>
          <a:p>
            <a:pPr algn="ctr"/>
            <a:r>
              <a:rPr lang="el-GR" dirty="0">
                <a:solidFill>
                  <a:srgbClr val="FF0000"/>
                </a:solidFill>
              </a:rPr>
              <a:t>Μη ασφαλής δίαυλος επικοινωνίας</a:t>
            </a:r>
          </a:p>
        </p:txBody>
      </p:sp>
      <p:pic>
        <p:nvPicPr>
          <p:cNvPr id="48" name="Graphic 47" descr="Office worker male outline">
            <a:extLst>
              <a:ext uri="{FF2B5EF4-FFF2-40B4-BE49-F238E27FC236}">
                <a16:creationId xmlns:a16="http://schemas.microsoft.com/office/drawing/2014/main" id="{DF6B6A32-2FC4-4F33-8B44-3718A58122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1515" y="1093062"/>
            <a:ext cx="914400" cy="914400"/>
          </a:xfrm>
          <a:prstGeom prst="rect">
            <a:avLst/>
          </a:prstGeom>
        </p:spPr>
      </p:pic>
      <p:cxnSp>
        <p:nvCxnSpPr>
          <p:cNvPr id="52" name="Straight Connector 51">
            <a:extLst>
              <a:ext uri="{FF2B5EF4-FFF2-40B4-BE49-F238E27FC236}">
                <a16:creationId xmlns:a16="http://schemas.microsoft.com/office/drawing/2014/main" id="{3C304CD3-184B-4C2C-8358-655A30310F65}"/>
              </a:ext>
            </a:extLst>
          </p:cNvPr>
          <p:cNvCxnSpPr>
            <a:stCxn id="34" idx="0"/>
            <a:endCxn id="48" idx="2"/>
          </p:cNvCxnSpPr>
          <p:nvPr/>
        </p:nvCxnSpPr>
        <p:spPr>
          <a:xfrm flipH="1" flipV="1">
            <a:off x="5828715" y="2007462"/>
            <a:ext cx="213" cy="462979"/>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A8DD1DFB-D3BD-44D0-B32E-6F6D88D5E22F}"/>
              </a:ext>
            </a:extLst>
          </p:cNvPr>
          <p:cNvSpPr txBox="1"/>
          <p:nvPr/>
        </p:nvSpPr>
        <p:spPr>
          <a:xfrm>
            <a:off x="2177235" y="2928989"/>
            <a:ext cx="1409582" cy="369332"/>
          </a:xfrm>
          <a:prstGeom prst="rect">
            <a:avLst/>
          </a:prstGeom>
          <a:noFill/>
        </p:spPr>
        <p:txBody>
          <a:bodyPr wrap="square" rtlCol="0">
            <a:spAutoFit/>
          </a:bodyPr>
          <a:lstStyle/>
          <a:p>
            <a:pPr algn="ctr"/>
            <a:r>
              <a:rPr lang="el-GR" dirty="0">
                <a:solidFill>
                  <a:srgbClr val="FF0066"/>
                </a:solidFill>
              </a:rPr>
              <a:t>Αποστολέας</a:t>
            </a:r>
          </a:p>
        </p:txBody>
      </p:sp>
      <p:sp>
        <p:nvSpPr>
          <p:cNvPr id="58" name="TextBox 57">
            <a:extLst>
              <a:ext uri="{FF2B5EF4-FFF2-40B4-BE49-F238E27FC236}">
                <a16:creationId xmlns:a16="http://schemas.microsoft.com/office/drawing/2014/main" id="{91C91648-6D3A-4E63-AD46-6759F6506A77}"/>
              </a:ext>
            </a:extLst>
          </p:cNvPr>
          <p:cNvSpPr txBox="1"/>
          <p:nvPr/>
        </p:nvSpPr>
        <p:spPr>
          <a:xfrm>
            <a:off x="8276211" y="2923788"/>
            <a:ext cx="1409582" cy="369332"/>
          </a:xfrm>
          <a:prstGeom prst="rect">
            <a:avLst/>
          </a:prstGeom>
          <a:noFill/>
        </p:spPr>
        <p:txBody>
          <a:bodyPr wrap="square" rtlCol="0">
            <a:spAutoFit/>
          </a:bodyPr>
          <a:lstStyle/>
          <a:p>
            <a:pPr algn="ctr"/>
            <a:r>
              <a:rPr lang="el-GR" dirty="0">
                <a:solidFill>
                  <a:srgbClr val="FFC000"/>
                </a:solidFill>
              </a:rPr>
              <a:t>Παραλήπτης</a:t>
            </a:r>
          </a:p>
        </p:txBody>
      </p:sp>
      <p:sp>
        <p:nvSpPr>
          <p:cNvPr id="65" name="TextBox 64">
            <a:extLst>
              <a:ext uri="{FF2B5EF4-FFF2-40B4-BE49-F238E27FC236}">
                <a16:creationId xmlns:a16="http://schemas.microsoft.com/office/drawing/2014/main" id="{89D7B9C0-51C9-47D7-A320-FC4850A16DF0}"/>
              </a:ext>
            </a:extLst>
          </p:cNvPr>
          <p:cNvSpPr txBox="1"/>
          <p:nvPr/>
        </p:nvSpPr>
        <p:spPr>
          <a:xfrm>
            <a:off x="2177235" y="1643909"/>
            <a:ext cx="1409582" cy="369332"/>
          </a:xfrm>
          <a:prstGeom prst="rect">
            <a:avLst/>
          </a:prstGeom>
          <a:noFill/>
        </p:spPr>
        <p:txBody>
          <a:bodyPr wrap="square" rtlCol="0">
            <a:spAutoFit/>
          </a:bodyPr>
          <a:lstStyle/>
          <a:p>
            <a:pPr algn="ctr"/>
            <a:r>
              <a:rPr lang="el-GR" dirty="0">
                <a:solidFill>
                  <a:srgbClr val="FF0066"/>
                </a:solidFill>
              </a:rPr>
              <a:t>Αλίκη</a:t>
            </a:r>
          </a:p>
        </p:txBody>
      </p:sp>
      <p:sp>
        <p:nvSpPr>
          <p:cNvPr id="66" name="TextBox 65">
            <a:extLst>
              <a:ext uri="{FF2B5EF4-FFF2-40B4-BE49-F238E27FC236}">
                <a16:creationId xmlns:a16="http://schemas.microsoft.com/office/drawing/2014/main" id="{7FDB8696-A171-43CD-9671-A9B95036031F}"/>
              </a:ext>
            </a:extLst>
          </p:cNvPr>
          <p:cNvSpPr txBox="1"/>
          <p:nvPr/>
        </p:nvSpPr>
        <p:spPr>
          <a:xfrm>
            <a:off x="8276211" y="1676940"/>
            <a:ext cx="1409582" cy="369332"/>
          </a:xfrm>
          <a:prstGeom prst="rect">
            <a:avLst/>
          </a:prstGeom>
          <a:noFill/>
        </p:spPr>
        <p:txBody>
          <a:bodyPr wrap="square" rtlCol="0">
            <a:spAutoFit/>
          </a:bodyPr>
          <a:lstStyle/>
          <a:p>
            <a:pPr algn="ctr"/>
            <a:r>
              <a:rPr lang="el-GR" dirty="0">
                <a:solidFill>
                  <a:srgbClr val="CC9900"/>
                </a:solidFill>
              </a:rPr>
              <a:t>Μπομπ</a:t>
            </a:r>
          </a:p>
        </p:txBody>
      </p:sp>
      <p:pic>
        <p:nvPicPr>
          <p:cNvPr id="72" name="Graphic 71" descr="Office worker female with solid fill">
            <a:extLst>
              <a:ext uri="{FF2B5EF4-FFF2-40B4-BE49-F238E27FC236}">
                <a16:creationId xmlns:a16="http://schemas.microsoft.com/office/drawing/2014/main" id="{F2B472FC-1556-4A44-A17B-4C874629A4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3817" y="2009388"/>
            <a:ext cx="914400" cy="914400"/>
          </a:xfrm>
          <a:prstGeom prst="rect">
            <a:avLst/>
          </a:prstGeom>
        </p:spPr>
      </p:pic>
      <p:sp>
        <p:nvSpPr>
          <p:cNvPr id="79" name="TextBox 78">
            <a:extLst>
              <a:ext uri="{FF2B5EF4-FFF2-40B4-BE49-F238E27FC236}">
                <a16:creationId xmlns:a16="http://schemas.microsoft.com/office/drawing/2014/main" id="{5843EE06-35F6-4A15-B8A7-30A99773AB03}"/>
              </a:ext>
            </a:extLst>
          </p:cNvPr>
          <p:cNvSpPr txBox="1"/>
          <p:nvPr/>
        </p:nvSpPr>
        <p:spPr>
          <a:xfrm>
            <a:off x="2177235" y="3426690"/>
            <a:ext cx="7837530" cy="400110"/>
          </a:xfrm>
          <a:prstGeom prst="rect">
            <a:avLst/>
          </a:prstGeom>
          <a:noFill/>
        </p:spPr>
        <p:txBody>
          <a:bodyPr wrap="none" rtlCol="0">
            <a:spAutoFit/>
          </a:bodyPr>
          <a:lstStyle/>
          <a:p>
            <a:pPr marL="285750" indent="-285750">
              <a:buFont typeface="Wingdings" panose="05000000000000000000" pitchFamily="2" charset="2"/>
              <a:buChar char="Ø"/>
            </a:pPr>
            <a:r>
              <a:rPr lang="el-GR" sz="2000" dirty="0"/>
              <a:t>Πως μπορεί η Αλίκη να στείλει ένα μήνυμα στον Μπομπ με ασφάλεια</a:t>
            </a:r>
            <a:r>
              <a:rPr lang="en-US" sz="2000" dirty="0"/>
              <a:t>;</a:t>
            </a:r>
            <a:endParaRPr lang="el-GR" sz="2000" dirty="0"/>
          </a:p>
        </p:txBody>
      </p:sp>
      <p:sp>
        <p:nvSpPr>
          <p:cNvPr id="89" name="TextBox 88">
            <a:extLst>
              <a:ext uri="{FF2B5EF4-FFF2-40B4-BE49-F238E27FC236}">
                <a16:creationId xmlns:a16="http://schemas.microsoft.com/office/drawing/2014/main" id="{B4DA7A6D-DEAE-4D56-919E-3445256F10A4}"/>
              </a:ext>
            </a:extLst>
          </p:cNvPr>
          <p:cNvSpPr txBox="1"/>
          <p:nvPr/>
        </p:nvSpPr>
        <p:spPr>
          <a:xfrm>
            <a:off x="5123924" y="723730"/>
            <a:ext cx="1409582" cy="369332"/>
          </a:xfrm>
          <a:prstGeom prst="rect">
            <a:avLst/>
          </a:prstGeom>
          <a:noFill/>
        </p:spPr>
        <p:txBody>
          <a:bodyPr wrap="square" rtlCol="0">
            <a:spAutoFit/>
          </a:bodyPr>
          <a:lstStyle/>
          <a:p>
            <a:pPr algn="ctr"/>
            <a:r>
              <a:rPr lang="el-GR" dirty="0">
                <a:solidFill>
                  <a:srgbClr val="C00000"/>
                </a:solidFill>
              </a:rPr>
              <a:t>Μάλορι</a:t>
            </a:r>
          </a:p>
        </p:txBody>
      </p:sp>
      <p:sp>
        <p:nvSpPr>
          <p:cNvPr id="95" name="TextBox 94">
            <a:extLst>
              <a:ext uri="{FF2B5EF4-FFF2-40B4-BE49-F238E27FC236}">
                <a16:creationId xmlns:a16="http://schemas.microsoft.com/office/drawing/2014/main" id="{2068A019-855C-4A60-A992-00B1EE6B9087}"/>
              </a:ext>
            </a:extLst>
          </p:cNvPr>
          <p:cNvSpPr txBox="1"/>
          <p:nvPr/>
        </p:nvSpPr>
        <p:spPr>
          <a:xfrm>
            <a:off x="541758" y="4288588"/>
            <a:ext cx="3270954" cy="1107996"/>
          </a:xfrm>
          <a:prstGeom prst="rect">
            <a:avLst/>
          </a:prstGeom>
          <a:noFill/>
        </p:spPr>
        <p:txBody>
          <a:bodyPr wrap="square">
            <a:spAutoFit/>
          </a:bodyPr>
          <a:lstStyle/>
          <a:p>
            <a:pPr algn="l"/>
            <a:r>
              <a:rPr lang="el-GR" b="1" i="0" u="sng" strike="noStrike" baseline="0" dirty="0">
                <a:solidFill>
                  <a:srgbClr val="CC9900"/>
                </a:solidFill>
              </a:rPr>
              <a:t>Κρυπτογράφηση</a:t>
            </a:r>
            <a:r>
              <a:rPr lang="el-GR" b="1" i="0" u="sng" strike="noStrike" baseline="0" dirty="0"/>
              <a:t> </a:t>
            </a:r>
            <a:endParaRPr lang="el-GR" b="1" u="sng" dirty="0"/>
          </a:p>
          <a:p>
            <a:pPr algn="l"/>
            <a:r>
              <a:rPr lang="el-GR" sz="1600" i="0" strike="noStrike" baseline="0" dirty="0">
                <a:solidFill>
                  <a:srgbClr val="FF0000"/>
                </a:solidFill>
              </a:rPr>
              <a:t>Δ</a:t>
            </a:r>
            <a:r>
              <a:rPr lang="el-GR" sz="1600" b="0" i="0" u="none" strike="noStrike" baseline="0" dirty="0">
                <a:solidFill>
                  <a:srgbClr val="FF0000"/>
                </a:solidFill>
              </a:rPr>
              <a:t>ιαδικασία μετασχηματισμού πληροφοριών</a:t>
            </a:r>
            <a:r>
              <a:rPr lang="el-GR" sz="1600" b="0" i="0" u="none" strike="noStrike" baseline="0" dirty="0"/>
              <a:t> σε μορφή κατανοητή μόνο από εξουσιοδοτημένο χρήστη.</a:t>
            </a:r>
            <a:endParaRPr lang="el-GR" sz="1600" dirty="0"/>
          </a:p>
        </p:txBody>
      </p:sp>
      <p:sp>
        <p:nvSpPr>
          <p:cNvPr id="97" name="TextBox 96">
            <a:extLst>
              <a:ext uri="{FF2B5EF4-FFF2-40B4-BE49-F238E27FC236}">
                <a16:creationId xmlns:a16="http://schemas.microsoft.com/office/drawing/2014/main" id="{DB4E5342-5935-4FE1-99A1-FD235CF5074C}"/>
              </a:ext>
            </a:extLst>
          </p:cNvPr>
          <p:cNvSpPr txBox="1"/>
          <p:nvPr/>
        </p:nvSpPr>
        <p:spPr>
          <a:xfrm>
            <a:off x="5021519" y="4749231"/>
            <a:ext cx="6968231" cy="861774"/>
          </a:xfrm>
          <a:prstGeom prst="rect">
            <a:avLst/>
          </a:prstGeom>
          <a:noFill/>
        </p:spPr>
        <p:txBody>
          <a:bodyPr wrap="square">
            <a:spAutoFit/>
          </a:bodyPr>
          <a:lstStyle/>
          <a:p>
            <a:pPr algn="l"/>
            <a:r>
              <a:rPr lang="el-GR" b="1" i="0" u="sng" strike="noStrike" baseline="0" dirty="0">
                <a:solidFill>
                  <a:srgbClr val="CC9900"/>
                </a:solidFill>
              </a:rPr>
              <a:t>Κρυπτογραφικός αλγόριθμος</a:t>
            </a:r>
            <a:r>
              <a:rPr lang="el-GR" b="1" i="0" strike="noStrike" baseline="0" dirty="0"/>
              <a:t> </a:t>
            </a:r>
            <a:endParaRPr lang="en-US" b="1" i="0" strike="noStrike" baseline="0" dirty="0"/>
          </a:p>
          <a:p>
            <a:pPr algn="l"/>
            <a:r>
              <a:rPr lang="el-GR" sz="1600" dirty="0"/>
              <a:t>Μ</a:t>
            </a:r>
            <a:r>
              <a:rPr lang="el-GR" sz="1600" b="0" i="0" u="none" strike="noStrike" baseline="0" dirty="0"/>
              <a:t>έθοδος που μετασχηματίζει δεδομένα </a:t>
            </a:r>
            <a:r>
              <a:rPr lang="el-GR" sz="1600" dirty="0"/>
              <a:t>για τους σκοπούς της κρυπτογράφησης</a:t>
            </a:r>
            <a:r>
              <a:rPr lang="el-GR" sz="1600" b="0" i="0" u="none" strike="noStrike" baseline="0" dirty="0"/>
              <a:t>. </a:t>
            </a:r>
          </a:p>
          <a:p>
            <a:pPr marL="285750" indent="-285750" algn="l">
              <a:buFont typeface="Wingdings" panose="05000000000000000000" pitchFamily="2" charset="2"/>
              <a:buChar char="Ø"/>
            </a:pPr>
            <a:r>
              <a:rPr lang="el-GR" sz="1600" b="0" i="0" u="none" strike="noStrike" baseline="0" dirty="0"/>
              <a:t>Κατά κανόνα είναι μία </a:t>
            </a:r>
            <a:r>
              <a:rPr lang="el-GR" sz="1600" b="0" i="0" u="none" strike="noStrike" baseline="0" dirty="0">
                <a:solidFill>
                  <a:srgbClr val="FF0000"/>
                </a:solidFill>
              </a:rPr>
              <a:t>πολύπλοκη μαθηματική συνάρτηση</a:t>
            </a:r>
            <a:r>
              <a:rPr lang="el-GR" sz="1600" b="0" i="0" u="none" strike="noStrike" baseline="0" dirty="0"/>
              <a:t>.</a:t>
            </a:r>
            <a:endParaRPr lang="el-GR" sz="1600" dirty="0"/>
          </a:p>
        </p:txBody>
      </p:sp>
      <p:cxnSp>
        <p:nvCxnSpPr>
          <p:cNvPr id="104" name="Connector: Elbow 103">
            <a:extLst>
              <a:ext uri="{FF2B5EF4-FFF2-40B4-BE49-F238E27FC236}">
                <a16:creationId xmlns:a16="http://schemas.microsoft.com/office/drawing/2014/main" id="{256F562F-0B9D-417B-94E6-C71F6C3F5B02}"/>
              </a:ext>
            </a:extLst>
          </p:cNvPr>
          <p:cNvCxnSpPr>
            <a:cxnSpLocks/>
          </p:cNvCxnSpPr>
          <p:nvPr/>
        </p:nvCxnSpPr>
        <p:spPr>
          <a:xfrm rot="5400000" flipH="1" flipV="1">
            <a:off x="3905724" y="2098312"/>
            <a:ext cx="461788" cy="391876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7A529E8F-ABA2-4DA5-9076-9340CE497296}"/>
              </a:ext>
            </a:extLst>
          </p:cNvPr>
          <p:cNvCxnSpPr>
            <a:cxnSpLocks/>
            <a:stCxn id="79" idx="2"/>
            <a:endCxn id="97" idx="0"/>
          </p:cNvCxnSpPr>
          <p:nvPr/>
        </p:nvCxnSpPr>
        <p:spPr>
          <a:xfrm rot="16200000" flipH="1">
            <a:off x="6839602" y="3083197"/>
            <a:ext cx="922431" cy="240963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15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down)">
                                      <p:cBhvr>
                                        <p:cTn id="12" dur="500"/>
                                        <p:tgtEl>
                                          <p:spTgt spid="52"/>
                                        </p:tgtEl>
                                      </p:cBhvr>
                                    </p:animEffect>
                                  </p:childTnLst>
                                </p:cTn>
                              </p:par>
                              <p:par>
                                <p:cTn id="13" presetID="22" presetClass="entr" presetSubtype="4"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left)">
                                      <p:cBhvr>
                                        <p:cTn id="23" dur="500"/>
                                        <p:tgtEl>
                                          <p:spTgt spid="7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barn(inVertical)">
                                      <p:cBhvr>
                                        <p:cTn id="28" dur="500"/>
                                        <p:tgtEl>
                                          <p:spTgt spid="95"/>
                                        </p:tgtEl>
                                      </p:cBhvr>
                                    </p:animEffect>
                                  </p:childTnLst>
                                </p:cTn>
                              </p:par>
                              <p:par>
                                <p:cTn id="29" presetID="16" presetClass="entr" presetSubtype="21"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barn(inVertical)">
                                      <p:cBhvr>
                                        <p:cTn id="31" dur="500"/>
                                        <p:tgtEl>
                                          <p:spTgt spid="10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wipe(down)">
                                      <p:cBhvr>
                                        <p:cTn id="36" dur="500"/>
                                        <p:tgtEl>
                                          <p:spTgt spid="97"/>
                                        </p:tgtEl>
                                      </p:cBhvr>
                                    </p:animEffect>
                                  </p:childTnLst>
                                </p:cTn>
                              </p:par>
                              <p:par>
                                <p:cTn id="37" presetID="22" presetClass="entr" presetSubtype="4"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wipe(down)">
                                      <p:cBhvr>
                                        <p:cTn id="3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79" grpId="0"/>
      <p:bldP spid="89" grpId="0"/>
      <p:bldP spid="95" grpId="0"/>
      <p:bldP spid="9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31516"/>
            </a:gs>
            <a:gs pos="100000">
              <a:srgbClr val="CC9900"/>
            </a:gs>
            <a:gs pos="97000">
              <a:srgbClr val="031516"/>
            </a:gs>
          </a:gsLst>
          <a:path path="circle">
            <a:fillToRect l="50000" t="50000" r="50000" b="50000"/>
          </a:path>
        </a:gra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6" name="TextBox 5">
            <a:extLst>
              <a:ext uri="{FF2B5EF4-FFF2-40B4-BE49-F238E27FC236}">
                <a16:creationId xmlns:a16="http://schemas.microsoft.com/office/drawing/2014/main" id="{2D1D9C91-3FF7-4E6D-9380-6FFECC3A8DCD}"/>
              </a:ext>
            </a:extLst>
          </p:cNvPr>
          <p:cNvSpPr txBox="1"/>
          <p:nvPr/>
        </p:nvSpPr>
        <p:spPr>
          <a:xfrm>
            <a:off x="2027548" y="1335834"/>
            <a:ext cx="8136904" cy="2031325"/>
          </a:xfrm>
          <a:prstGeom prst="rect">
            <a:avLst/>
          </a:prstGeom>
          <a:noFill/>
          <a:ln>
            <a:solidFill>
              <a:srgbClr val="CC9900"/>
            </a:solidFill>
          </a:ln>
        </p:spPr>
        <p:txBody>
          <a:bodyPr wrap="square" rtlCol="0">
            <a:spAutoFit/>
          </a:bodyPr>
          <a:lstStyle/>
          <a:p>
            <a:pPr algn="l"/>
            <a:r>
              <a:rPr lang="el-GR" sz="1800" b="0" i="0" u="none" strike="noStrike" baseline="0" dirty="0">
                <a:cs typeface="Arial" panose="020B0604020202020204" pitchFamily="34" charset="0"/>
              </a:rPr>
              <a:t>Καλούμε </a:t>
            </a:r>
            <a:r>
              <a:rPr lang="el-GR" sz="1800" b="0" i="0" u="none" strike="noStrike" baseline="0" dirty="0">
                <a:solidFill>
                  <a:srgbClr val="CC9900"/>
                </a:solidFill>
                <a:cs typeface="Arial" panose="020B0604020202020204" pitchFamily="34" charset="0"/>
              </a:rPr>
              <a:t>κρυπτοσύστημα</a:t>
            </a:r>
            <a:r>
              <a:rPr lang="el-GR" dirty="0">
                <a:solidFill>
                  <a:srgbClr val="CC9900"/>
                </a:solidFill>
                <a:cs typeface="Arial" panose="020B0604020202020204" pitchFamily="34" charset="0"/>
              </a:rPr>
              <a:t> </a:t>
            </a:r>
            <a:r>
              <a:rPr lang="el-GR" dirty="0">
                <a:cs typeface="Arial" panose="020B0604020202020204" pitchFamily="34" charset="0"/>
              </a:rPr>
              <a:t>ή</a:t>
            </a:r>
            <a:r>
              <a:rPr lang="el-GR" dirty="0">
                <a:solidFill>
                  <a:srgbClr val="CC9900"/>
                </a:solidFill>
                <a:cs typeface="Arial" panose="020B0604020202020204" pitchFamily="34" charset="0"/>
              </a:rPr>
              <a:t> κρυπτογραφικό σχήμα</a:t>
            </a:r>
            <a:r>
              <a:rPr lang="el-GR" sz="1800" b="0" i="0" u="none" strike="noStrike" baseline="0" dirty="0">
                <a:cs typeface="Arial" panose="020B0604020202020204" pitchFamily="34" charset="0"/>
              </a:rPr>
              <a:t> μια πεντάδα (P, C,K, E,D) , όπου :</a:t>
            </a:r>
          </a:p>
          <a:p>
            <a:pPr algn="l"/>
            <a:r>
              <a:rPr lang="en-US" sz="1800" b="0" i="0" u="none" strike="noStrike" baseline="0" dirty="0">
                <a:cs typeface="Arial" panose="020B0604020202020204" pitchFamily="34" charset="0"/>
              </a:rPr>
              <a:t>・ P : </a:t>
            </a:r>
            <a:r>
              <a:rPr lang="el-GR" sz="1800" b="0" i="0" u="none" strike="noStrike" baseline="0" dirty="0">
                <a:cs typeface="Arial" panose="020B0604020202020204" pitchFamily="34" charset="0"/>
              </a:rPr>
              <a:t>ο χώρος των απλών κειμένων</a:t>
            </a:r>
          </a:p>
          <a:p>
            <a:pPr algn="l"/>
            <a:r>
              <a:rPr lang="en-US" sz="1800" b="0" i="0" u="none" strike="noStrike" baseline="0" dirty="0">
                <a:cs typeface="Arial" panose="020B0604020202020204" pitchFamily="34" charset="0"/>
              </a:rPr>
              <a:t>・ C : </a:t>
            </a:r>
            <a:r>
              <a:rPr lang="el-GR" sz="1800" b="0" i="0" u="none" strike="noStrike" baseline="0" dirty="0">
                <a:cs typeface="Arial" panose="020B0604020202020204" pitchFamily="34" charset="0"/>
              </a:rPr>
              <a:t>ο χώρος των κρυπτογραφημένων κειμένων</a:t>
            </a:r>
          </a:p>
          <a:p>
            <a:pPr algn="l"/>
            <a:r>
              <a:rPr lang="en-US" sz="1800" b="0" i="0" u="none" strike="noStrike" baseline="0" dirty="0">
                <a:cs typeface="Arial" panose="020B0604020202020204" pitchFamily="34" charset="0"/>
              </a:rPr>
              <a:t>・ K : </a:t>
            </a:r>
            <a:r>
              <a:rPr lang="el-GR" sz="1800" b="0" i="0" u="none" strike="noStrike" baseline="0" dirty="0">
                <a:cs typeface="Arial" panose="020B0604020202020204" pitchFamily="34" charset="0"/>
              </a:rPr>
              <a:t>ο χώρος των κλειδιών</a:t>
            </a:r>
          </a:p>
          <a:p>
            <a:pPr algn="l"/>
            <a:r>
              <a:rPr lang="en-US" sz="1800" b="0" i="0" u="none" strike="noStrike" baseline="0" dirty="0">
                <a:cs typeface="Arial" panose="020B0604020202020204" pitchFamily="34" charset="0"/>
              </a:rPr>
              <a:t>・ E = {E</a:t>
            </a:r>
            <a:r>
              <a:rPr lang="en-US" sz="1800" b="0" i="0" u="none" strike="noStrike" baseline="-25000" dirty="0">
                <a:cs typeface="Arial" panose="020B0604020202020204" pitchFamily="34" charset="0"/>
              </a:rPr>
              <a:t>k</a:t>
            </a:r>
            <a:r>
              <a:rPr lang="en-US" sz="1800" b="0" i="0" u="none" strike="noStrike" baseline="0" dirty="0">
                <a:cs typeface="Arial" panose="020B0604020202020204" pitchFamily="34" charset="0"/>
              </a:rPr>
              <a:t> : P → C| k ∈ K} : </a:t>
            </a:r>
            <a:r>
              <a:rPr lang="el-GR" sz="1800" b="0" i="0" u="none" strike="noStrike" baseline="0" dirty="0">
                <a:cs typeface="Arial" panose="020B0604020202020204" pitchFamily="34" charset="0"/>
              </a:rPr>
              <a:t>συναρτήσεις κρυπτογράφησης</a:t>
            </a:r>
          </a:p>
          <a:p>
            <a:pPr algn="l"/>
            <a:r>
              <a:rPr lang="en-US" sz="1800" b="0" i="0" u="none" strike="noStrike" baseline="0" dirty="0">
                <a:cs typeface="Arial" panose="020B0604020202020204" pitchFamily="34" charset="0"/>
              </a:rPr>
              <a:t>・ D = {D</a:t>
            </a:r>
            <a:r>
              <a:rPr lang="en-US" sz="1800" b="0" i="0" u="none" strike="noStrike" baseline="-25000" dirty="0">
                <a:cs typeface="Arial" panose="020B0604020202020204" pitchFamily="34" charset="0"/>
              </a:rPr>
              <a:t>k</a:t>
            </a:r>
            <a:r>
              <a:rPr lang="en-US" sz="1800" b="0" i="0" u="none" strike="noStrike" baseline="0" dirty="0">
                <a:cs typeface="Arial" panose="020B0604020202020204" pitchFamily="34" charset="0"/>
              </a:rPr>
              <a:t> : C → P| k ∈ K} : </a:t>
            </a:r>
            <a:r>
              <a:rPr lang="el-GR" sz="1800" b="0" i="0" u="none" strike="noStrike" baseline="0" dirty="0">
                <a:cs typeface="Arial" panose="020B0604020202020204" pitchFamily="34" charset="0"/>
              </a:rPr>
              <a:t>συναρτήσεις αποκρυπτογράφησης</a:t>
            </a:r>
          </a:p>
          <a:p>
            <a:pPr marL="285750" indent="-285750" algn="l">
              <a:buFont typeface="Wingdings" panose="05000000000000000000" pitchFamily="2" charset="2"/>
              <a:buChar char="v"/>
            </a:pPr>
            <a:r>
              <a:rPr lang="el-GR" sz="1800" b="0" i="0" u="none" strike="noStrike" baseline="0" dirty="0">
                <a:cs typeface="Arial" panose="020B0604020202020204" pitchFamily="34" charset="0"/>
              </a:rPr>
              <a:t> Ισχύει ότι : ∀</a:t>
            </a:r>
            <a:r>
              <a:rPr lang="en-US" sz="1800" b="0" i="0" u="none" strike="noStrike" baseline="0" dirty="0">
                <a:cs typeface="Arial" panose="020B0604020202020204" pitchFamily="34" charset="0"/>
              </a:rPr>
              <a:t>e ∈ K, ∃d ∈ K </a:t>
            </a:r>
            <a:r>
              <a:rPr lang="el-GR" sz="1800" b="0" i="0" u="none" strike="noStrike" baseline="0" dirty="0">
                <a:cs typeface="Arial" panose="020B0604020202020204" pitchFamily="34" charset="0"/>
              </a:rPr>
              <a:t>τέτοιο ώστε : </a:t>
            </a:r>
            <a:r>
              <a:rPr lang="en-US" sz="1800" b="0" i="0" u="none" strike="noStrike" baseline="0" dirty="0">
                <a:cs typeface="Arial" panose="020B0604020202020204" pitchFamily="34" charset="0"/>
              </a:rPr>
              <a:t>D</a:t>
            </a:r>
            <a:r>
              <a:rPr lang="en-US" sz="1800" b="0" i="0" u="none" strike="noStrike" baseline="-25000" dirty="0">
                <a:cs typeface="Arial" panose="020B0604020202020204" pitchFamily="34" charset="0"/>
              </a:rPr>
              <a:t>d</a:t>
            </a:r>
            <a:r>
              <a:rPr lang="en-US" sz="1800" b="0" i="0" u="none" strike="noStrike" baseline="0" dirty="0">
                <a:cs typeface="Arial" panose="020B0604020202020204" pitchFamily="34" charset="0"/>
              </a:rPr>
              <a:t>(E</a:t>
            </a:r>
            <a:r>
              <a:rPr lang="en-US" sz="1800" b="0" i="0" u="none" strike="noStrike" baseline="-25000" dirty="0">
                <a:cs typeface="Arial" panose="020B0604020202020204" pitchFamily="34" charset="0"/>
              </a:rPr>
              <a:t>e</a:t>
            </a:r>
            <a:r>
              <a:rPr lang="en-US" sz="1800" b="0" i="0" u="none" strike="noStrike" baseline="0" dirty="0">
                <a:cs typeface="Arial" panose="020B0604020202020204" pitchFamily="34" charset="0"/>
              </a:rPr>
              <a:t>(m)) = m, ∀m ∈ P</a:t>
            </a:r>
          </a:p>
        </p:txBody>
      </p:sp>
      <p:pic>
        <p:nvPicPr>
          <p:cNvPr id="12" name="Graphic 11" descr="Office worker female with solid fill">
            <a:extLst>
              <a:ext uri="{FF2B5EF4-FFF2-40B4-BE49-F238E27FC236}">
                <a16:creationId xmlns:a16="http://schemas.microsoft.com/office/drawing/2014/main" id="{C34CD36C-AC49-455B-B03F-3E3F6B6ECF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7548" y="4033542"/>
            <a:ext cx="914400" cy="914400"/>
          </a:xfrm>
          <a:prstGeom prst="rect">
            <a:avLst/>
          </a:prstGeom>
        </p:spPr>
      </p:pic>
      <p:pic>
        <p:nvPicPr>
          <p:cNvPr id="13" name="Graphic 12" descr="Office worker male with solid fill">
            <a:extLst>
              <a:ext uri="{FF2B5EF4-FFF2-40B4-BE49-F238E27FC236}">
                <a16:creationId xmlns:a16="http://schemas.microsoft.com/office/drawing/2014/main" id="{57939362-9FAA-45BC-8CEE-7B99683370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48197" y="4033542"/>
            <a:ext cx="914400" cy="914400"/>
          </a:xfrm>
          <a:prstGeom prst="rect">
            <a:avLst/>
          </a:prstGeom>
        </p:spPr>
      </p:pic>
      <p:pic>
        <p:nvPicPr>
          <p:cNvPr id="18" name="Graphic 17" descr="Document outline">
            <a:extLst>
              <a:ext uri="{FF2B5EF4-FFF2-40B4-BE49-F238E27FC236}">
                <a16:creationId xmlns:a16="http://schemas.microsoft.com/office/drawing/2014/main" id="{C75691EF-DBD2-43DF-8969-325B69E366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2006" y="4363753"/>
            <a:ext cx="369332" cy="369332"/>
          </a:xfrm>
          <a:prstGeom prst="rect">
            <a:avLst/>
          </a:prstGeom>
        </p:spPr>
      </p:pic>
      <p:pic>
        <p:nvPicPr>
          <p:cNvPr id="20" name="Graphic 19" descr="Key with solid fill">
            <a:extLst>
              <a:ext uri="{FF2B5EF4-FFF2-40B4-BE49-F238E27FC236}">
                <a16:creationId xmlns:a16="http://schemas.microsoft.com/office/drawing/2014/main" id="{4D9AEC5F-6FE7-4A90-A2A5-403EE9C672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74839" y="5041727"/>
            <a:ext cx="268716" cy="268716"/>
          </a:xfrm>
          <a:prstGeom prst="rect">
            <a:avLst/>
          </a:prstGeom>
        </p:spPr>
      </p:pic>
      <p:grpSp>
        <p:nvGrpSpPr>
          <p:cNvPr id="89" name="Group 88">
            <a:extLst>
              <a:ext uri="{FF2B5EF4-FFF2-40B4-BE49-F238E27FC236}">
                <a16:creationId xmlns:a16="http://schemas.microsoft.com/office/drawing/2014/main" id="{2C187173-9309-41CE-93B3-3705382EDFCC}"/>
              </a:ext>
            </a:extLst>
          </p:cNvPr>
          <p:cNvGrpSpPr/>
          <p:nvPr/>
        </p:nvGrpSpPr>
        <p:grpSpPr>
          <a:xfrm>
            <a:off x="3583983" y="4363753"/>
            <a:ext cx="1850428" cy="369332"/>
            <a:chOff x="1857188" y="3446749"/>
            <a:chExt cx="1850428" cy="369332"/>
          </a:xfrm>
        </p:grpSpPr>
        <p:pic>
          <p:nvPicPr>
            <p:cNvPr id="22" name="Graphic 21" descr="Lock with solid fill">
              <a:extLst>
                <a:ext uri="{FF2B5EF4-FFF2-40B4-BE49-F238E27FC236}">
                  <a16:creationId xmlns:a16="http://schemas.microsoft.com/office/drawing/2014/main" id="{8DA7C394-A053-4A76-8836-E0335AE35D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10275" y="3556909"/>
              <a:ext cx="197341" cy="184666"/>
            </a:xfrm>
            <a:prstGeom prst="rect">
              <a:avLst/>
            </a:prstGeom>
          </p:spPr>
        </p:pic>
        <p:sp>
          <p:nvSpPr>
            <p:cNvPr id="24" name="TextBox 23">
              <a:extLst>
                <a:ext uri="{FF2B5EF4-FFF2-40B4-BE49-F238E27FC236}">
                  <a16:creationId xmlns:a16="http://schemas.microsoft.com/office/drawing/2014/main" id="{CDF22033-6EB1-4FE9-94C4-93C3ECA5E09C}"/>
                </a:ext>
              </a:extLst>
            </p:cNvPr>
            <p:cNvSpPr txBox="1"/>
            <p:nvPr/>
          </p:nvSpPr>
          <p:spPr>
            <a:xfrm>
              <a:off x="1857188" y="3446749"/>
              <a:ext cx="1850428" cy="369332"/>
            </a:xfrm>
            <a:prstGeom prst="rect">
              <a:avLst/>
            </a:prstGeom>
            <a:noFill/>
            <a:ln>
              <a:solidFill>
                <a:schemeClr val="accent5">
                  <a:lumMod val="75000"/>
                </a:schemeClr>
              </a:solidFill>
            </a:ln>
          </p:spPr>
          <p:txBody>
            <a:bodyPr wrap="square" rtlCol="0">
              <a:spAutoFit/>
            </a:bodyPr>
            <a:lstStyle/>
            <a:p>
              <a:r>
                <a:rPr lang="el-GR" dirty="0">
                  <a:solidFill>
                    <a:schemeClr val="accent5">
                      <a:lumMod val="75000"/>
                    </a:schemeClr>
                  </a:solidFill>
                </a:rPr>
                <a:t>Κρυπτογράφηση</a:t>
              </a:r>
            </a:p>
          </p:txBody>
        </p:sp>
      </p:grpSp>
      <p:cxnSp>
        <p:nvCxnSpPr>
          <p:cNvPr id="28" name="Straight Arrow Connector 27">
            <a:extLst>
              <a:ext uri="{FF2B5EF4-FFF2-40B4-BE49-F238E27FC236}">
                <a16:creationId xmlns:a16="http://schemas.microsoft.com/office/drawing/2014/main" id="{B59504B2-86EF-4467-92C4-672BFB056ECA}"/>
              </a:ext>
            </a:extLst>
          </p:cNvPr>
          <p:cNvCxnSpPr>
            <a:cxnSpLocks/>
            <a:stCxn id="18" idx="3"/>
            <a:endCxn id="24" idx="1"/>
          </p:cNvCxnSpPr>
          <p:nvPr/>
        </p:nvCxnSpPr>
        <p:spPr>
          <a:xfrm>
            <a:off x="3261338" y="4548419"/>
            <a:ext cx="3226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7240508-AEA6-4D19-B510-257B2CBEF0AE}"/>
              </a:ext>
            </a:extLst>
          </p:cNvPr>
          <p:cNvCxnSpPr>
            <a:cxnSpLocks/>
            <a:stCxn id="24" idx="3"/>
            <a:endCxn id="26" idx="1"/>
          </p:cNvCxnSpPr>
          <p:nvPr/>
        </p:nvCxnSpPr>
        <p:spPr>
          <a:xfrm>
            <a:off x="5434411" y="4548419"/>
            <a:ext cx="968360" cy="4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030D8F49-966E-4D54-910F-9D20EB60DEEB}"/>
              </a:ext>
            </a:extLst>
          </p:cNvPr>
          <p:cNvGrpSpPr/>
          <p:nvPr/>
        </p:nvGrpSpPr>
        <p:grpSpPr>
          <a:xfrm>
            <a:off x="5731090" y="4107934"/>
            <a:ext cx="382007" cy="440485"/>
            <a:chOff x="4004295" y="3190930"/>
            <a:chExt cx="382007" cy="440485"/>
          </a:xfrm>
        </p:grpSpPr>
        <p:pic>
          <p:nvPicPr>
            <p:cNvPr id="52" name="Graphic 51" descr="Document outline">
              <a:extLst>
                <a:ext uri="{FF2B5EF4-FFF2-40B4-BE49-F238E27FC236}">
                  <a16:creationId xmlns:a16="http://schemas.microsoft.com/office/drawing/2014/main" id="{F192C9A7-6B5C-45B5-B04A-FBD501F41E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04295" y="3190930"/>
              <a:ext cx="369332" cy="369332"/>
            </a:xfrm>
            <a:prstGeom prst="rect">
              <a:avLst/>
            </a:prstGeom>
          </p:spPr>
        </p:pic>
        <p:pic>
          <p:nvPicPr>
            <p:cNvPr id="55" name="Graphic 54" descr="Lock with solid fill">
              <a:extLst>
                <a:ext uri="{FF2B5EF4-FFF2-40B4-BE49-F238E27FC236}">
                  <a16:creationId xmlns:a16="http://schemas.microsoft.com/office/drawing/2014/main" id="{602EBB55-6D9F-4814-BE7B-4489D8FEE9F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88961" y="3446749"/>
              <a:ext cx="197341" cy="184666"/>
            </a:xfrm>
            <a:prstGeom prst="rect">
              <a:avLst/>
            </a:prstGeom>
          </p:spPr>
        </p:pic>
      </p:grpSp>
      <p:pic>
        <p:nvPicPr>
          <p:cNvPr id="63" name="Graphic 62" descr="Key with solid fill">
            <a:extLst>
              <a:ext uri="{FF2B5EF4-FFF2-40B4-BE49-F238E27FC236}">
                <a16:creationId xmlns:a16="http://schemas.microsoft.com/office/drawing/2014/main" id="{2F3B2D16-F537-46C0-B68F-03AA21AED70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74607" y="5041727"/>
            <a:ext cx="268716" cy="268716"/>
          </a:xfrm>
          <a:prstGeom prst="rect">
            <a:avLst/>
          </a:prstGeom>
        </p:spPr>
      </p:pic>
      <p:pic>
        <p:nvPicPr>
          <p:cNvPr id="64" name="Graphic 63" descr="Document outline">
            <a:extLst>
              <a:ext uri="{FF2B5EF4-FFF2-40B4-BE49-F238E27FC236}">
                <a16:creationId xmlns:a16="http://schemas.microsoft.com/office/drawing/2014/main" id="{68AF763F-4A74-4CB7-AC5B-C16DB6B46D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28807" y="4363753"/>
            <a:ext cx="369332" cy="369332"/>
          </a:xfrm>
          <a:prstGeom prst="rect">
            <a:avLst/>
          </a:prstGeom>
        </p:spPr>
      </p:pic>
      <p:cxnSp>
        <p:nvCxnSpPr>
          <p:cNvPr id="66" name="Straight Arrow Connector 65">
            <a:extLst>
              <a:ext uri="{FF2B5EF4-FFF2-40B4-BE49-F238E27FC236}">
                <a16:creationId xmlns:a16="http://schemas.microsoft.com/office/drawing/2014/main" id="{010A7E18-5693-456C-8C46-12EC1C576E00}"/>
              </a:ext>
            </a:extLst>
          </p:cNvPr>
          <p:cNvCxnSpPr>
            <a:cxnSpLocks/>
            <a:stCxn id="26" idx="3"/>
            <a:endCxn id="64" idx="1"/>
          </p:cNvCxnSpPr>
          <p:nvPr/>
        </p:nvCxnSpPr>
        <p:spPr>
          <a:xfrm flipV="1">
            <a:off x="8615159" y="4548419"/>
            <a:ext cx="313648" cy="4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9888834A-A303-48E4-BFD1-8BE0C40D4C73}"/>
              </a:ext>
            </a:extLst>
          </p:cNvPr>
          <p:cNvGrpSpPr/>
          <p:nvPr/>
        </p:nvGrpSpPr>
        <p:grpSpPr>
          <a:xfrm>
            <a:off x="6402771" y="4368227"/>
            <a:ext cx="2212388" cy="369332"/>
            <a:chOff x="4675976" y="3451223"/>
            <a:chExt cx="2212388" cy="369332"/>
          </a:xfrm>
        </p:grpSpPr>
        <p:sp>
          <p:nvSpPr>
            <p:cNvPr id="26" name="TextBox 25">
              <a:extLst>
                <a:ext uri="{FF2B5EF4-FFF2-40B4-BE49-F238E27FC236}">
                  <a16:creationId xmlns:a16="http://schemas.microsoft.com/office/drawing/2014/main" id="{97B37EC8-EA78-460B-9003-320B75390743}"/>
                </a:ext>
              </a:extLst>
            </p:cNvPr>
            <p:cNvSpPr txBox="1"/>
            <p:nvPr/>
          </p:nvSpPr>
          <p:spPr>
            <a:xfrm>
              <a:off x="4675976" y="3451223"/>
              <a:ext cx="2212388" cy="369332"/>
            </a:xfrm>
            <a:prstGeom prst="rect">
              <a:avLst/>
            </a:prstGeom>
            <a:noFill/>
            <a:ln>
              <a:solidFill>
                <a:schemeClr val="accent6">
                  <a:lumMod val="75000"/>
                </a:schemeClr>
              </a:solidFill>
            </a:ln>
          </p:spPr>
          <p:txBody>
            <a:bodyPr wrap="square" rtlCol="0">
              <a:spAutoFit/>
            </a:bodyPr>
            <a:lstStyle/>
            <a:p>
              <a:r>
                <a:rPr lang="el-GR" dirty="0">
                  <a:solidFill>
                    <a:schemeClr val="accent6">
                      <a:lumMod val="75000"/>
                    </a:schemeClr>
                  </a:solidFill>
                </a:rPr>
                <a:t>Αποκρυπτογράφηση</a:t>
              </a:r>
            </a:p>
          </p:txBody>
        </p:sp>
        <p:pic>
          <p:nvPicPr>
            <p:cNvPr id="72" name="Graphic 71" descr="Unlock with solid fill">
              <a:extLst>
                <a:ext uri="{FF2B5EF4-FFF2-40B4-BE49-F238E27FC236}">
                  <a16:creationId xmlns:a16="http://schemas.microsoft.com/office/drawing/2014/main" id="{58B324EE-72A8-4559-A7F9-2DC48B1BF40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00828" y="3556910"/>
              <a:ext cx="184665" cy="184665"/>
            </a:xfrm>
            <a:prstGeom prst="rect">
              <a:avLst/>
            </a:prstGeom>
          </p:spPr>
        </p:pic>
      </p:grpSp>
      <p:sp>
        <p:nvSpPr>
          <p:cNvPr id="94" name="TextBox 93">
            <a:extLst>
              <a:ext uri="{FF2B5EF4-FFF2-40B4-BE49-F238E27FC236}">
                <a16:creationId xmlns:a16="http://schemas.microsoft.com/office/drawing/2014/main" id="{BB0F8FAA-7752-4194-90F0-9DC866F3D540}"/>
              </a:ext>
            </a:extLst>
          </p:cNvPr>
          <p:cNvSpPr txBox="1"/>
          <p:nvPr/>
        </p:nvSpPr>
        <p:spPr>
          <a:xfrm>
            <a:off x="3631929" y="5310442"/>
            <a:ext cx="1754536" cy="276999"/>
          </a:xfrm>
          <a:prstGeom prst="rect">
            <a:avLst/>
          </a:prstGeom>
          <a:noFill/>
        </p:spPr>
        <p:txBody>
          <a:bodyPr wrap="square" rtlCol="0">
            <a:spAutoFit/>
          </a:bodyPr>
          <a:lstStyle/>
          <a:p>
            <a:pPr algn="ctr"/>
            <a:r>
              <a:rPr lang="el-GR" sz="1200" dirty="0">
                <a:solidFill>
                  <a:schemeClr val="accent5">
                    <a:lumMod val="60000"/>
                    <a:lumOff val="40000"/>
                  </a:schemeClr>
                </a:solidFill>
              </a:rPr>
              <a:t>Κλειδί Κρυπτογράφησης</a:t>
            </a:r>
          </a:p>
        </p:txBody>
      </p:sp>
      <p:sp>
        <p:nvSpPr>
          <p:cNvPr id="95" name="TextBox 94">
            <a:extLst>
              <a:ext uri="{FF2B5EF4-FFF2-40B4-BE49-F238E27FC236}">
                <a16:creationId xmlns:a16="http://schemas.microsoft.com/office/drawing/2014/main" id="{FBB25A77-E938-45F6-A829-716A46D238DD}"/>
              </a:ext>
            </a:extLst>
          </p:cNvPr>
          <p:cNvSpPr txBox="1"/>
          <p:nvPr/>
        </p:nvSpPr>
        <p:spPr>
          <a:xfrm>
            <a:off x="6518669" y="5310442"/>
            <a:ext cx="1980591" cy="276999"/>
          </a:xfrm>
          <a:prstGeom prst="rect">
            <a:avLst/>
          </a:prstGeom>
          <a:noFill/>
        </p:spPr>
        <p:txBody>
          <a:bodyPr wrap="square" rtlCol="0">
            <a:spAutoFit/>
          </a:bodyPr>
          <a:lstStyle/>
          <a:p>
            <a:pPr algn="ctr"/>
            <a:r>
              <a:rPr lang="el-GR" sz="1200" dirty="0">
                <a:solidFill>
                  <a:schemeClr val="accent6">
                    <a:lumMod val="60000"/>
                    <a:lumOff val="40000"/>
                  </a:schemeClr>
                </a:solidFill>
              </a:rPr>
              <a:t>Κλειδί Αποκρυπτογράφησης</a:t>
            </a:r>
          </a:p>
        </p:txBody>
      </p:sp>
      <p:cxnSp>
        <p:nvCxnSpPr>
          <p:cNvPr id="97" name="Straight Connector 96">
            <a:extLst>
              <a:ext uri="{FF2B5EF4-FFF2-40B4-BE49-F238E27FC236}">
                <a16:creationId xmlns:a16="http://schemas.microsoft.com/office/drawing/2014/main" id="{D50963B8-4628-4074-A9F9-E1151D070461}"/>
              </a:ext>
            </a:extLst>
          </p:cNvPr>
          <p:cNvCxnSpPr>
            <a:stCxn id="20" idx="0"/>
            <a:endCxn id="24" idx="2"/>
          </p:cNvCxnSpPr>
          <p:nvPr/>
        </p:nvCxnSpPr>
        <p:spPr>
          <a:xfrm flipV="1">
            <a:off x="4509197" y="4733085"/>
            <a:ext cx="0" cy="308642"/>
          </a:xfrm>
          <a:prstGeom prst="line">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Connector 97">
            <a:extLst>
              <a:ext uri="{FF2B5EF4-FFF2-40B4-BE49-F238E27FC236}">
                <a16:creationId xmlns:a16="http://schemas.microsoft.com/office/drawing/2014/main" id="{9364BEE0-FAAD-4567-8A46-0290016A6BEE}"/>
              </a:ext>
            </a:extLst>
          </p:cNvPr>
          <p:cNvCxnSpPr>
            <a:cxnSpLocks/>
            <a:stCxn id="63" idx="0"/>
            <a:endCxn id="26" idx="2"/>
          </p:cNvCxnSpPr>
          <p:nvPr/>
        </p:nvCxnSpPr>
        <p:spPr>
          <a:xfrm flipV="1">
            <a:off x="7508965" y="4737559"/>
            <a:ext cx="0" cy="304168"/>
          </a:xfrm>
          <a:prstGeom prst="line">
            <a:avLst/>
          </a:prstGeom>
          <a:ln w="9525"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2" name="TextBox 101">
            <a:extLst>
              <a:ext uri="{FF2B5EF4-FFF2-40B4-BE49-F238E27FC236}">
                <a16:creationId xmlns:a16="http://schemas.microsoft.com/office/drawing/2014/main" id="{7771E9CE-7D1C-4905-B822-07B7763D04E6}"/>
              </a:ext>
            </a:extLst>
          </p:cNvPr>
          <p:cNvSpPr txBox="1"/>
          <p:nvPr/>
        </p:nvSpPr>
        <p:spPr>
          <a:xfrm>
            <a:off x="2892006" y="3621241"/>
            <a:ext cx="369332" cy="369332"/>
          </a:xfrm>
          <a:prstGeom prst="rect">
            <a:avLst/>
          </a:prstGeom>
          <a:noFill/>
        </p:spPr>
        <p:txBody>
          <a:bodyPr wrap="square" rtlCol="0">
            <a:spAutoFit/>
          </a:bodyPr>
          <a:lstStyle/>
          <a:p>
            <a:r>
              <a:rPr lang="en-US" dirty="0">
                <a:solidFill>
                  <a:srgbClr val="FF0066"/>
                </a:solidFill>
              </a:rPr>
              <a:t>m</a:t>
            </a:r>
            <a:endParaRPr lang="el-GR" dirty="0">
              <a:solidFill>
                <a:srgbClr val="FF0066"/>
              </a:solidFill>
            </a:endParaRPr>
          </a:p>
        </p:txBody>
      </p:sp>
      <p:sp>
        <p:nvSpPr>
          <p:cNvPr id="103" name="TextBox 102">
            <a:extLst>
              <a:ext uri="{FF2B5EF4-FFF2-40B4-BE49-F238E27FC236}">
                <a16:creationId xmlns:a16="http://schemas.microsoft.com/office/drawing/2014/main" id="{7ECFF253-C771-491C-B9F1-A828039AA86D}"/>
              </a:ext>
            </a:extLst>
          </p:cNvPr>
          <p:cNvSpPr txBox="1"/>
          <p:nvPr/>
        </p:nvSpPr>
        <p:spPr>
          <a:xfrm>
            <a:off x="5550756" y="3621241"/>
            <a:ext cx="730000" cy="369332"/>
          </a:xfrm>
          <a:prstGeom prst="rect">
            <a:avLst/>
          </a:prstGeom>
          <a:noFill/>
        </p:spPr>
        <p:txBody>
          <a:bodyPr wrap="square" rtlCol="0">
            <a:spAutoFit/>
          </a:bodyPr>
          <a:lstStyle/>
          <a:p>
            <a:r>
              <a:rPr lang="en-US" dirty="0">
                <a:solidFill>
                  <a:schemeClr val="accent5">
                    <a:lumMod val="75000"/>
                  </a:schemeClr>
                </a:solidFill>
              </a:rPr>
              <a:t>E</a:t>
            </a:r>
            <a:r>
              <a:rPr lang="en-US" baseline="-25000" dirty="0">
                <a:solidFill>
                  <a:schemeClr val="accent5">
                    <a:lumMod val="60000"/>
                    <a:lumOff val="40000"/>
                  </a:schemeClr>
                </a:solidFill>
              </a:rPr>
              <a:t>e</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endParaRPr lang="el-GR" dirty="0">
              <a:solidFill>
                <a:schemeClr val="accent5">
                  <a:lumMod val="75000"/>
                </a:schemeClr>
              </a:solidFill>
            </a:endParaRPr>
          </a:p>
        </p:txBody>
      </p:sp>
      <p:cxnSp>
        <p:nvCxnSpPr>
          <p:cNvPr id="105" name="Straight Arrow Connector 104">
            <a:extLst>
              <a:ext uri="{FF2B5EF4-FFF2-40B4-BE49-F238E27FC236}">
                <a16:creationId xmlns:a16="http://schemas.microsoft.com/office/drawing/2014/main" id="{9DAC2FBF-DF8D-4A5B-97E8-636C5CE4FE5C}"/>
              </a:ext>
            </a:extLst>
          </p:cNvPr>
          <p:cNvCxnSpPr>
            <a:stCxn id="102" idx="3"/>
            <a:endCxn id="103" idx="1"/>
          </p:cNvCxnSpPr>
          <p:nvPr/>
        </p:nvCxnSpPr>
        <p:spPr>
          <a:xfrm>
            <a:off x="3261338" y="3805907"/>
            <a:ext cx="22894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307E0FD-1B14-4251-8BCE-F024C01479BC}"/>
              </a:ext>
            </a:extLst>
          </p:cNvPr>
          <p:cNvSpPr txBox="1"/>
          <p:nvPr/>
        </p:nvSpPr>
        <p:spPr>
          <a:xfrm>
            <a:off x="4218225" y="3432101"/>
            <a:ext cx="369332" cy="369332"/>
          </a:xfrm>
          <a:prstGeom prst="rect">
            <a:avLst/>
          </a:prstGeom>
          <a:noFill/>
        </p:spPr>
        <p:txBody>
          <a:bodyPr wrap="square" rtlCol="0">
            <a:spAutoFit/>
          </a:bodyPr>
          <a:lstStyle/>
          <a:p>
            <a:r>
              <a:rPr lang="en-US" dirty="0">
                <a:solidFill>
                  <a:schemeClr val="accent5">
                    <a:lumMod val="75000"/>
                  </a:schemeClr>
                </a:solidFill>
              </a:rPr>
              <a:t>E</a:t>
            </a:r>
            <a:r>
              <a:rPr lang="en-US" baseline="-25000" dirty="0">
                <a:solidFill>
                  <a:schemeClr val="accent5">
                    <a:lumMod val="60000"/>
                    <a:lumOff val="40000"/>
                  </a:schemeClr>
                </a:solidFill>
              </a:rPr>
              <a:t>e</a:t>
            </a:r>
            <a:endParaRPr lang="el-GR" baseline="-25000" dirty="0">
              <a:solidFill>
                <a:schemeClr val="accent5">
                  <a:lumMod val="60000"/>
                  <a:lumOff val="40000"/>
                </a:schemeClr>
              </a:solidFill>
            </a:endParaRPr>
          </a:p>
        </p:txBody>
      </p:sp>
      <p:sp>
        <p:nvSpPr>
          <p:cNvPr id="107" name="TextBox 106">
            <a:extLst>
              <a:ext uri="{FF2B5EF4-FFF2-40B4-BE49-F238E27FC236}">
                <a16:creationId xmlns:a16="http://schemas.microsoft.com/office/drawing/2014/main" id="{F1C95F61-1BA0-4D2F-B7DD-993B8F84B2F0}"/>
              </a:ext>
            </a:extLst>
          </p:cNvPr>
          <p:cNvSpPr txBox="1"/>
          <p:nvPr/>
        </p:nvSpPr>
        <p:spPr>
          <a:xfrm>
            <a:off x="8546546" y="3626958"/>
            <a:ext cx="1133854" cy="369332"/>
          </a:xfrm>
          <a:prstGeom prst="rect">
            <a:avLst/>
          </a:prstGeom>
          <a:noFill/>
        </p:spPr>
        <p:txBody>
          <a:bodyPr wrap="square" rtlCol="0">
            <a:spAutoFit/>
          </a:bodyPr>
          <a:lstStyle/>
          <a:p>
            <a:r>
              <a:rPr lang="en-US" dirty="0">
                <a:solidFill>
                  <a:schemeClr val="accent6">
                    <a:lumMod val="75000"/>
                  </a:schemeClr>
                </a:solidFill>
              </a:rPr>
              <a:t>D</a:t>
            </a:r>
            <a:r>
              <a:rPr lang="en-US" baseline="-25000" dirty="0">
                <a:solidFill>
                  <a:schemeClr val="accent6">
                    <a:lumMod val="60000"/>
                    <a:lumOff val="40000"/>
                  </a:schemeClr>
                </a:solidFill>
              </a:rPr>
              <a:t>d</a:t>
            </a:r>
            <a:r>
              <a:rPr lang="en-US" dirty="0">
                <a:solidFill>
                  <a:schemeClr val="accent6">
                    <a:lumMod val="75000"/>
                  </a:schemeClr>
                </a:solidFill>
              </a:rPr>
              <a:t>(</a:t>
            </a:r>
            <a:r>
              <a:rPr lang="en-US" dirty="0">
                <a:solidFill>
                  <a:schemeClr val="accent5">
                    <a:lumMod val="75000"/>
                  </a:schemeClr>
                </a:solidFill>
              </a:rPr>
              <a:t>E</a:t>
            </a:r>
            <a:r>
              <a:rPr lang="en-US" baseline="-25000" dirty="0">
                <a:solidFill>
                  <a:schemeClr val="accent5">
                    <a:lumMod val="60000"/>
                    <a:lumOff val="40000"/>
                  </a:schemeClr>
                </a:solidFill>
              </a:rPr>
              <a:t>e</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r>
              <a:rPr lang="en-US" dirty="0">
                <a:solidFill>
                  <a:schemeClr val="accent6">
                    <a:lumMod val="75000"/>
                  </a:schemeClr>
                </a:solidFill>
              </a:rPr>
              <a:t>)</a:t>
            </a:r>
            <a:endParaRPr lang="el-GR" dirty="0">
              <a:solidFill>
                <a:schemeClr val="accent6">
                  <a:lumMod val="75000"/>
                </a:schemeClr>
              </a:solidFill>
            </a:endParaRPr>
          </a:p>
        </p:txBody>
      </p:sp>
      <p:cxnSp>
        <p:nvCxnSpPr>
          <p:cNvPr id="110" name="Straight Arrow Connector 109">
            <a:extLst>
              <a:ext uri="{FF2B5EF4-FFF2-40B4-BE49-F238E27FC236}">
                <a16:creationId xmlns:a16="http://schemas.microsoft.com/office/drawing/2014/main" id="{E6282E6B-65A6-4ED6-8AC7-0DD5F7DCCC9C}"/>
              </a:ext>
            </a:extLst>
          </p:cNvPr>
          <p:cNvCxnSpPr>
            <a:stCxn id="103" idx="3"/>
            <a:endCxn id="107" idx="1"/>
          </p:cNvCxnSpPr>
          <p:nvPr/>
        </p:nvCxnSpPr>
        <p:spPr>
          <a:xfrm>
            <a:off x="6280756" y="3805907"/>
            <a:ext cx="2265790" cy="57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67A32A16-4A5B-4F81-BCE6-B46FB32B424A}"/>
              </a:ext>
            </a:extLst>
          </p:cNvPr>
          <p:cNvSpPr txBox="1"/>
          <p:nvPr/>
        </p:nvSpPr>
        <p:spPr>
          <a:xfrm>
            <a:off x="7205043" y="3446023"/>
            <a:ext cx="415297" cy="369332"/>
          </a:xfrm>
          <a:prstGeom prst="rect">
            <a:avLst/>
          </a:prstGeom>
          <a:noFill/>
        </p:spPr>
        <p:txBody>
          <a:bodyPr wrap="square" rtlCol="0">
            <a:spAutoFit/>
          </a:bodyPr>
          <a:lstStyle/>
          <a:p>
            <a:r>
              <a:rPr lang="en-US" dirty="0">
                <a:solidFill>
                  <a:schemeClr val="accent6">
                    <a:lumMod val="75000"/>
                  </a:schemeClr>
                </a:solidFill>
              </a:rPr>
              <a:t>D</a:t>
            </a:r>
            <a:r>
              <a:rPr lang="en-US" baseline="-25000" dirty="0">
                <a:solidFill>
                  <a:schemeClr val="accent6">
                    <a:lumMod val="60000"/>
                    <a:lumOff val="40000"/>
                  </a:schemeClr>
                </a:solidFill>
              </a:rPr>
              <a:t>d</a:t>
            </a:r>
            <a:endParaRPr lang="el-GR" baseline="-25000" dirty="0">
              <a:solidFill>
                <a:schemeClr val="accent6">
                  <a:lumMod val="60000"/>
                  <a:lumOff val="40000"/>
                </a:schemeClr>
              </a:solidFill>
            </a:endParaRPr>
          </a:p>
        </p:txBody>
      </p:sp>
      <p:sp>
        <p:nvSpPr>
          <p:cNvPr id="56" name="TextBox 55">
            <a:extLst>
              <a:ext uri="{FF2B5EF4-FFF2-40B4-BE49-F238E27FC236}">
                <a16:creationId xmlns:a16="http://schemas.microsoft.com/office/drawing/2014/main" id="{6F68FFB1-45B7-4780-B286-B994FD4875A7}"/>
              </a:ext>
            </a:extLst>
          </p:cNvPr>
          <p:cNvSpPr txBox="1"/>
          <p:nvPr/>
        </p:nvSpPr>
        <p:spPr>
          <a:xfrm>
            <a:off x="4771115" y="439434"/>
            <a:ext cx="2649764" cy="523220"/>
          </a:xfrm>
          <a:prstGeom prst="rect">
            <a:avLst/>
          </a:prstGeom>
          <a:noFill/>
        </p:spPr>
        <p:txBody>
          <a:bodyPr wrap="none" rtlCol="0">
            <a:spAutoFit/>
          </a:bodyPr>
          <a:lstStyle/>
          <a:p>
            <a:pPr algn="ctr"/>
            <a:r>
              <a:rPr lang="el-GR" sz="2800" b="1" dirty="0">
                <a:solidFill>
                  <a:schemeClr val="accent4">
                    <a:lumMod val="75000"/>
                  </a:schemeClr>
                </a:solidFill>
              </a:rPr>
              <a:t>Κρυπτοσύστημα</a:t>
            </a:r>
          </a:p>
        </p:txBody>
      </p:sp>
    </p:spTree>
    <p:extLst>
      <p:ext uri="{BB962C8B-B14F-4D97-AF65-F5344CB8AC3E}">
        <p14:creationId xmlns:p14="http://schemas.microsoft.com/office/powerpoint/2010/main" val="310875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wipe(left)">
                                      <p:cBhvr>
                                        <p:cTn id="13" dur="500"/>
                                        <p:tgtEl>
                                          <p:spTgt spid="102"/>
                                        </p:tgtEl>
                                      </p:cBhvr>
                                    </p:animEffect>
                                  </p:childTnLst>
                                </p:cTn>
                              </p:par>
                              <p:par>
                                <p:cTn id="14" presetID="22" presetClass="entr" presetSubtype="2"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par>
                                <p:cTn id="22" presetID="22" presetClass="entr" presetSubtype="8" fill="hold"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wipe(left)">
                                      <p:cBhvr>
                                        <p:cTn id="24" dur="500"/>
                                        <p:tgtEl>
                                          <p:spTgt spid="89"/>
                                        </p:tgtEl>
                                      </p:cBhvr>
                                    </p:animEffect>
                                  </p:childTnLst>
                                </p:cTn>
                              </p:par>
                              <p:par>
                                <p:cTn id="25" presetID="22" presetClass="entr" presetSubtype="8" fill="hold"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wipe(left)">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wipe(down)">
                                      <p:cBhvr>
                                        <p:cTn id="35" dur="500"/>
                                        <p:tgtEl>
                                          <p:spTgt spid="97"/>
                                        </p:tgtEl>
                                      </p:cBhvr>
                                    </p:animEffect>
                                  </p:childTnLst>
                                </p:cTn>
                              </p:par>
                              <p:par>
                                <p:cTn id="36" presetID="22" presetClass="entr" presetSubtype="4"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wipe(down)">
                                      <p:cBhvr>
                                        <p:cTn id="41" dur="500"/>
                                        <p:tgtEl>
                                          <p:spTgt spid="9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wipe(left)">
                                      <p:cBhvr>
                                        <p:cTn id="46" dur="500"/>
                                        <p:tgtEl>
                                          <p:spTgt spid="103"/>
                                        </p:tgtEl>
                                      </p:cBhvr>
                                    </p:animEffect>
                                  </p:childTnLst>
                                </p:cTn>
                              </p:par>
                              <p:par>
                                <p:cTn id="47" presetID="22" presetClass="entr" presetSubtype="8"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left)">
                                      <p:cBhvr>
                                        <p:cTn id="49" dur="500"/>
                                        <p:tgtEl>
                                          <p:spTgt spid="93"/>
                                        </p:tgtEl>
                                      </p:cBhvr>
                                    </p:animEffect>
                                  </p:childTnLst>
                                </p:cTn>
                              </p:par>
                              <p:par>
                                <p:cTn id="50" presetID="22" presetClass="entr" presetSubtype="8"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par>
                                <p:cTn id="58" presetID="22" presetClass="entr" presetSubtype="8" fill="hold" nodeType="withEffect">
                                  <p:stCondLst>
                                    <p:cond delay="0"/>
                                  </p:stCondLst>
                                  <p:childTnLst>
                                    <p:set>
                                      <p:cBhvr>
                                        <p:cTn id="59" dur="1" fill="hold">
                                          <p:stCondLst>
                                            <p:cond delay="0"/>
                                          </p:stCondLst>
                                        </p:cTn>
                                        <p:tgtEl>
                                          <p:spTgt spid="110"/>
                                        </p:tgtEl>
                                        <p:attrNameLst>
                                          <p:attrName>style.visibility</p:attrName>
                                        </p:attrNameLst>
                                      </p:cBhvr>
                                      <p:to>
                                        <p:strVal val="visible"/>
                                      </p:to>
                                    </p:set>
                                    <p:animEffect transition="in" filter="wipe(left)">
                                      <p:cBhvr>
                                        <p:cTn id="60" dur="500"/>
                                        <p:tgtEl>
                                          <p:spTgt spid="110"/>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wipe(left)">
                                      <p:cBhvr>
                                        <p:cTn id="63" dur="500"/>
                                        <p:tgtEl>
                                          <p:spTgt spid="1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down)">
                                      <p:cBhvr>
                                        <p:cTn id="68" dur="500"/>
                                        <p:tgtEl>
                                          <p:spTgt spid="63"/>
                                        </p:tgtEl>
                                      </p:cBhvr>
                                    </p:animEffect>
                                  </p:childTnLst>
                                </p:cTn>
                              </p:par>
                              <p:par>
                                <p:cTn id="69" presetID="22" presetClass="entr" presetSubtype="4"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wipe(down)">
                                      <p:cBhvr>
                                        <p:cTn id="71" dur="500"/>
                                        <p:tgtEl>
                                          <p:spTgt spid="9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wipe(down)">
                                      <p:cBhvr>
                                        <p:cTn id="74" dur="500"/>
                                        <p:tgtEl>
                                          <p:spTgt spid="95"/>
                                        </p:tgtEl>
                                      </p:cBhvr>
                                    </p:animEffect>
                                  </p:childTnLst>
                                </p:cTn>
                              </p:par>
                              <p:par>
                                <p:cTn id="75" presetID="22" presetClass="entr" presetSubtype="8"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wipe(left)">
                                      <p:cBhvr>
                                        <p:cTn id="77" dur="500"/>
                                        <p:tgtEl>
                                          <p:spTgt spid="64"/>
                                        </p:tgtEl>
                                      </p:cBhvr>
                                    </p:animEffect>
                                  </p:childTnLst>
                                </p:cTn>
                              </p:par>
                              <p:par>
                                <p:cTn id="78" presetID="22" presetClass="entr" presetSubtype="8" fill="hold"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wipe(left)">
                                      <p:cBhvr>
                                        <p:cTn id="80" dur="500"/>
                                        <p:tgtEl>
                                          <p:spTgt spid="66"/>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07"/>
                                        </p:tgtEl>
                                        <p:attrNameLst>
                                          <p:attrName>style.visibility</p:attrName>
                                        </p:attrNameLst>
                                      </p:cBhvr>
                                      <p:to>
                                        <p:strVal val="visible"/>
                                      </p:to>
                                    </p:set>
                                    <p:animEffect transition="in" filter="wipe(left)">
                                      <p:cBhvr>
                                        <p:cTn id="8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102" grpId="0"/>
      <p:bldP spid="103" grpId="0"/>
      <p:bldP spid="106" grpId="0"/>
      <p:bldP spid="107" grpId="0"/>
      <p:bldP spid="1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31516"/>
            </a:gs>
            <a:gs pos="100000">
              <a:srgbClr val="CC9900"/>
            </a:gs>
            <a:gs pos="97000">
              <a:srgbClr val="031516"/>
            </a:gs>
          </a:gsLst>
          <a:path path="circle">
            <a:fillToRect l="50000" t="50000" r="50000" b="50000"/>
          </a:path>
        </a:gra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cxnSp>
        <p:nvCxnSpPr>
          <p:cNvPr id="3" name="Straight Connector 2">
            <a:extLst>
              <a:ext uri="{FF2B5EF4-FFF2-40B4-BE49-F238E27FC236}">
                <a16:creationId xmlns:a16="http://schemas.microsoft.com/office/drawing/2014/main" id="{26F0F9D5-2774-43F3-9D46-DBC6F714BE21}"/>
              </a:ext>
            </a:extLst>
          </p:cNvPr>
          <p:cNvCxnSpPr>
            <a:cxnSpLocks/>
          </p:cNvCxnSpPr>
          <p:nvPr/>
        </p:nvCxnSpPr>
        <p:spPr>
          <a:xfrm>
            <a:off x="263350" y="4006830"/>
            <a:ext cx="11665296" cy="0"/>
          </a:xfrm>
          <a:prstGeom prst="line">
            <a:avLst/>
          </a:prstGeom>
          <a:ln>
            <a:solidFill>
              <a:srgbClr val="CC9900"/>
            </a:solidFill>
          </a:ln>
        </p:spPr>
        <p:style>
          <a:lnRef idx="1">
            <a:schemeClr val="accent4"/>
          </a:lnRef>
          <a:fillRef idx="0">
            <a:schemeClr val="accent4"/>
          </a:fillRef>
          <a:effectRef idx="0">
            <a:schemeClr val="accent4"/>
          </a:effectRef>
          <a:fontRef idx="minor">
            <a:schemeClr val="tx1"/>
          </a:fontRef>
        </p:style>
      </p:cxnSp>
      <p:cxnSp>
        <p:nvCxnSpPr>
          <p:cNvPr id="5" name="Straight Arrow Connector 4">
            <a:extLst>
              <a:ext uri="{FF2B5EF4-FFF2-40B4-BE49-F238E27FC236}">
                <a16:creationId xmlns:a16="http://schemas.microsoft.com/office/drawing/2014/main" id="{2DD2083B-0869-4C17-8317-D90C295E24AD}"/>
              </a:ext>
            </a:extLst>
          </p:cNvPr>
          <p:cNvCxnSpPr/>
          <p:nvPr/>
        </p:nvCxnSpPr>
        <p:spPr>
          <a:xfrm>
            <a:off x="2757324" y="4006830"/>
            <a:ext cx="0"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 name="Straight Arrow Connector 5">
            <a:extLst>
              <a:ext uri="{FF2B5EF4-FFF2-40B4-BE49-F238E27FC236}">
                <a16:creationId xmlns:a16="http://schemas.microsoft.com/office/drawing/2014/main" id="{BF26336F-9494-4B94-B381-3A1D2BCCB158}"/>
              </a:ext>
            </a:extLst>
          </p:cNvPr>
          <p:cNvCxnSpPr>
            <a:cxnSpLocks/>
          </p:cNvCxnSpPr>
          <p:nvPr/>
        </p:nvCxnSpPr>
        <p:spPr>
          <a:xfrm flipV="1">
            <a:off x="4727846" y="3713626"/>
            <a:ext cx="0" cy="2932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a:extLst>
              <a:ext uri="{FF2B5EF4-FFF2-40B4-BE49-F238E27FC236}">
                <a16:creationId xmlns:a16="http://schemas.microsoft.com/office/drawing/2014/main" id="{57D539FB-E50A-411C-A02E-C318ED0B2145}"/>
              </a:ext>
            </a:extLst>
          </p:cNvPr>
          <p:cNvCxnSpPr/>
          <p:nvPr/>
        </p:nvCxnSpPr>
        <p:spPr>
          <a:xfrm>
            <a:off x="6780074" y="4006830"/>
            <a:ext cx="0"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a:extLst>
              <a:ext uri="{FF2B5EF4-FFF2-40B4-BE49-F238E27FC236}">
                <a16:creationId xmlns:a16="http://schemas.microsoft.com/office/drawing/2014/main" id="{9244C22A-1AF8-4E3D-8415-CC1A990CCC1C}"/>
              </a:ext>
            </a:extLst>
          </p:cNvPr>
          <p:cNvCxnSpPr>
            <a:cxnSpLocks/>
          </p:cNvCxnSpPr>
          <p:nvPr/>
        </p:nvCxnSpPr>
        <p:spPr>
          <a:xfrm flipV="1">
            <a:off x="8616278" y="3713626"/>
            <a:ext cx="0" cy="2932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9" name="Picture 8" descr="A picture containing electronics, typewriter&#10;&#10;Description automatically generated">
            <a:extLst>
              <a:ext uri="{FF2B5EF4-FFF2-40B4-BE49-F238E27FC236}">
                <a16:creationId xmlns:a16="http://schemas.microsoft.com/office/drawing/2014/main" id="{B1576E49-4F04-4B4A-9BA9-F19E853F7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226" y="4414441"/>
            <a:ext cx="1033696" cy="1076176"/>
          </a:xfrm>
          <a:prstGeom prst="rect">
            <a:avLst/>
          </a:prstGeom>
        </p:spPr>
      </p:pic>
      <p:pic>
        <p:nvPicPr>
          <p:cNvPr id="10" name="Picture 9" descr="Diagram&#10;&#10;Description automatically generated">
            <a:extLst>
              <a:ext uri="{FF2B5EF4-FFF2-40B4-BE49-F238E27FC236}">
                <a16:creationId xmlns:a16="http://schemas.microsoft.com/office/drawing/2014/main" id="{D5D5A781-6704-4D05-A787-D8CB12ACFE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126" y="4414441"/>
            <a:ext cx="1674394" cy="1081617"/>
          </a:xfrm>
          <a:prstGeom prst="rect">
            <a:avLst/>
          </a:prstGeom>
        </p:spPr>
      </p:pic>
      <p:pic>
        <p:nvPicPr>
          <p:cNvPr id="11" name="Picture 10" descr="Text&#10;&#10;Description automatically generated">
            <a:extLst>
              <a:ext uri="{FF2B5EF4-FFF2-40B4-BE49-F238E27FC236}">
                <a16:creationId xmlns:a16="http://schemas.microsoft.com/office/drawing/2014/main" id="{D388B130-C496-4B80-BBB8-7B48B78395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8059" y="2370603"/>
            <a:ext cx="2356438" cy="1182517"/>
          </a:xfrm>
          <a:prstGeom prst="rect">
            <a:avLst/>
          </a:prstGeom>
        </p:spPr>
      </p:pic>
      <p:pic>
        <p:nvPicPr>
          <p:cNvPr id="12" name="Picture 11" descr="A picture containing close, dark&#10;&#10;Description automatically generated">
            <a:extLst>
              <a:ext uri="{FF2B5EF4-FFF2-40B4-BE49-F238E27FC236}">
                <a16:creationId xmlns:a16="http://schemas.microsoft.com/office/drawing/2014/main" id="{050DE714-4DE9-4C58-A204-D5DFBF4C2C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336" y="2732349"/>
            <a:ext cx="1440155" cy="820771"/>
          </a:xfrm>
          <a:prstGeom prst="rect">
            <a:avLst/>
          </a:prstGeom>
        </p:spPr>
      </p:pic>
      <p:cxnSp>
        <p:nvCxnSpPr>
          <p:cNvPr id="13" name="Straight Arrow Connector 12">
            <a:extLst>
              <a:ext uri="{FF2B5EF4-FFF2-40B4-BE49-F238E27FC236}">
                <a16:creationId xmlns:a16="http://schemas.microsoft.com/office/drawing/2014/main" id="{66A07198-9971-4C59-A80B-BA5F96F97100}"/>
              </a:ext>
            </a:extLst>
          </p:cNvPr>
          <p:cNvCxnSpPr>
            <a:cxnSpLocks/>
          </p:cNvCxnSpPr>
          <p:nvPr/>
        </p:nvCxnSpPr>
        <p:spPr>
          <a:xfrm flipV="1">
            <a:off x="839414" y="3713626"/>
            <a:ext cx="0" cy="29320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2310B91F-5BD2-42FB-887A-12038FF20A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6706" y="2416703"/>
            <a:ext cx="1782275" cy="1182517"/>
          </a:xfrm>
          <a:prstGeom prst="rect">
            <a:avLst/>
          </a:prstGeom>
        </p:spPr>
      </p:pic>
      <p:pic>
        <p:nvPicPr>
          <p:cNvPr id="15" name="Picture 14" descr="Diagram&#10;&#10;Description automatically generated">
            <a:extLst>
              <a:ext uri="{FF2B5EF4-FFF2-40B4-BE49-F238E27FC236}">
                <a16:creationId xmlns:a16="http://schemas.microsoft.com/office/drawing/2014/main" id="{44B71DFC-190D-494C-8FA2-0CA49904AE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3036" y="4419336"/>
            <a:ext cx="1914956" cy="1081617"/>
          </a:xfrm>
          <a:prstGeom prst="rect">
            <a:avLst/>
          </a:prstGeom>
        </p:spPr>
      </p:pic>
      <p:cxnSp>
        <p:nvCxnSpPr>
          <p:cNvPr id="16" name="Straight Arrow Connector 15">
            <a:extLst>
              <a:ext uri="{FF2B5EF4-FFF2-40B4-BE49-F238E27FC236}">
                <a16:creationId xmlns:a16="http://schemas.microsoft.com/office/drawing/2014/main" id="{ABD9E3D9-B003-40DF-B48A-AB9F2416A155}"/>
              </a:ext>
            </a:extLst>
          </p:cNvPr>
          <p:cNvCxnSpPr/>
          <p:nvPr/>
        </p:nvCxnSpPr>
        <p:spPr>
          <a:xfrm>
            <a:off x="10740514" y="4006830"/>
            <a:ext cx="0" cy="28803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9FFE2C25-92FA-4DF9-B764-C656C45CEA9B}"/>
              </a:ext>
            </a:extLst>
          </p:cNvPr>
          <p:cNvSpPr txBox="1"/>
          <p:nvPr/>
        </p:nvSpPr>
        <p:spPr>
          <a:xfrm>
            <a:off x="119336" y="2262815"/>
            <a:ext cx="1529683" cy="307777"/>
          </a:xfrm>
          <a:prstGeom prst="rect">
            <a:avLst/>
          </a:prstGeom>
          <a:noFill/>
        </p:spPr>
        <p:txBody>
          <a:bodyPr wrap="square" rtlCol="0">
            <a:spAutoFit/>
          </a:bodyPr>
          <a:lstStyle/>
          <a:p>
            <a:pPr algn="ctr"/>
            <a:r>
              <a:rPr lang="el-GR" sz="1400" dirty="0"/>
              <a:t>Κρυπτεία Σκυτάλη </a:t>
            </a:r>
          </a:p>
        </p:txBody>
      </p:sp>
      <p:sp>
        <p:nvSpPr>
          <p:cNvPr id="18" name="TextBox 17">
            <a:extLst>
              <a:ext uri="{FF2B5EF4-FFF2-40B4-BE49-F238E27FC236}">
                <a16:creationId xmlns:a16="http://schemas.microsoft.com/office/drawing/2014/main" id="{62C75812-FD49-44EB-8CC6-A8B55C76C894}"/>
              </a:ext>
            </a:extLst>
          </p:cNvPr>
          <p:cNvSpPr txBox="1"/>
          <p:nvPr/>
        </p:nvSpPr>
        <p:spPr>
          <a:xfrm>
            <a:off x="468438" y="4015600"/>
            <a:ext cx="697627" cy="276999"/>
          </a:xfrm>
          <a:prstGeom prst="rect">
            <a:avLst/>
          </a:prstGeom>
          <a:noFill/>
        </p:spPr>
        <p:txBody>
          <a:bodyPr wrap="none" rtlCol="0">
            <a:spAutoFit/>
          </a:bodyPr>
          <a:lstStyle/>
          <a:p>
            <a:r>
              <a:rPr lang="en-US" sz="1200" dirty="0"/>
              <a:t>500</a:t>
            </a:r>
            <a:r>
              <a:rPr lang="el-GR" sz="1200" dirty="0"/>
              <a:t> π.Χ.</a:t>
            </a:r>
          </a:p>
        </p:txBody>
      </p:sp>
      <p:sp>
        <p:nvSpPr>
          <p:cNvPr id="19" name="TextBox 18">
            <a:extLst>
              <a:ext uri="{FF2B5EF4-FFF2-40B4-BE49-F238E27FC236}">
                <a16:creationId xmlns:a16="http://schemas.microsoft.com/office/drawing/2014/main" id="{286C278B-B3FF-4715-B765-B3866C5616FD}"/>
              </a:ext>
            </a:extLst>
          </p:cNvPr>
          <p:cNvSpPr txBox="1"/>
          <p:nvPr/>
        </p:nvSpPr>
        <p:spPr>
          <a:xfrm>
            <a:off x="2447784" y="3715490"/>
            <a:ext cx="619080" cy="276999"/>
          </a:xfrm>
          <a:prstGeom prst="rect">
            <a:avLst/>
          </a:prstGeom>
          <a:noFill/>
        </p:spPr>
        <p:txBody>
          <a:bodyPr wrap="none" rtlCol="0">
            <a:spAutoFit/>
          </a:bodyPr>
          <a:lstStyle/>
          <a:p>
            <a:r>
              <a:rPr lang="en-US" sz="1200" dirty="0"/>
              <a:t>50</a:t>
            </a:r>
            <a:r>
              <a:rPr lang="el-GR" sz="1200" dirty="0"/>
              <a:t> π.Χ.</a:t>
            </a:r>
          </a:p>
        </p:txBody>
      </p:sp>
      <p:sp>
        <p:nvSpPr>
          <p:cNvPr id="21" name="TextBox 20">
            <a:extLst>
              <a:ext uri="{FF2B5EF4-FFF2-40B4-BE49-F238E27FC236}">
                <a16:creationId xmlns:a16="http://schemas.microsoft.com/office/drawing/2014/main" id="{9EE98CC9-1792-4502-9D52-2322FD93EC30}"/>
              </a:ext>
            </a:extLst>
          </p:cNvPr>
          <p:cNvSpPr txBox="1"/>
          <p:nvPr/>
        </p:nvSpPr>
        <p:spPr>
          <a:xfrm>
            <a:off x="4418305" y="4006716"/>
            <a:ext cx="776175" cy="276999"/>
          </a:xfrm>
          <a:prstGeom prst="rect">
            <a:avLst/>
          </a:prstGeom>
          <a:noFill/>
        </p:spPr>
        <p:txBody>
          <a:bodyPr wrap="none" rtlCol="0">
            <a:spAutoFit/>
          </a:bodyPr>
          <a:lstStyle/>
          <a:p>
            <a:r>
              <a:rPr lang="en-US" sz="1200" dirty="0"/>
              <a:t>1500</a:t>
            </a:r>
            <a:r>
              <a:rPr lang="el-GR" sz="1200" dirty="0"/>
              <a:t> μ.Χ.</a:t>
            </a:r>
          </a:p>
        </p:txBody>
      </p:sp>
      <p:sp>
        <p:nvSpPr>
          <p:cNvPr id="22" name="TextBox 21">
            <a:extLst>
              <a:ext uri="{FF2B5EF4-FFF2-40B4-BE49-F238E27FC236}">
                <a16:creationId xmlns:a16="http://schemas.microsoft.com/office/drawing/2014/main" id="{B47EBD6C-3985-4F19-B82F-6C963FB0D755}"/>
              </a:ext>
            </a:extLst>
          </p:cNvPr>
          <p:cNvSpPr txBox="1"/>
          <p:nvPr/>
        </p:nvSpPr>
        <p:spPr>
          <a:xfrm>
            <a:off x="6470534" y="3706782"/>
            <a:ext cx="776175" cy="276999"/>
          </a:xfrm>
          <a:prstGeom prst="rect">
            <a:avLst/>
          </a:prstGeom>
          <a:noFill/>
        </p:spPr>
        <p:txBody>
          <a:bodyPr wrap="none" rtlCol="0">
            <a:spAutoFit/>
          </a:bodyPr>
          <a:lstStyle/>
          <a:p>
            <a:r>
              <a:rPr lang="el-GR" sz="1200" dirty="0"/>
              <a:t>1900 μ.Χ.</a:t>
            </a:r>
          </a:p>
        </p:txBody>
      </p:sp>
      <p:sp>
        <p:nvSpPr>
          <p:cNvPr id="23" name="TextBox 22">
            <a:extLst>
              <a:ext uri="{FF2B5EF4-FFF2-40B4-BE49-F238E27FC236}">
                <a16:creationId xmlns:a16="http://schemas.microsoft.com/office/drawing/2014/main" id="{672C5882-8C9B-4032-A097-19FFA2574826}"/>
              </a:ext>
            </a:extLst>
          </p:cNvPr>
          <p:cNvSpPr txBox="1"/>
          <p:nvPr/>
        </p:nvSpPr>
        <p:spPr>
          <a:xfrm>
            <a:off x="2452450" y="3715490"/>
            <a:ext cx="619080" cy="276999"/>
          </a:xfrm>
          <a:prstGeom prst="rect">
            <a:avLst/>
          </a:prstGeom>
          <a:noFill/>
        </p:spPr>
        <p:txBody>
          <a:bodyPr wrap="none" rtlCol="0">
            <a:spAutoFit/>
          </a:bodyPr>
          <a:lstStyle/>
          <a:p>
            <a:r>
              <a:rPr lang="en-US" sz="1200" dirty="0"/>
              <a:t>50</a:t>
            </a:r>
            <a:r>
              <a:rPr lang="el-GR" sz="1200" dirty="0"/>
              <a:t> π.Χ.</a:t>
            </a:r>
          </a:p>
        </p:txBody>
      </p:sp>
      <p:sp>
        <p:nvSpPr>
          <p:cNvPr id="24" name="TextBox 23">
            <a:extLst>
              <a:ext uri="{FF2B5EF4-FFF2-40B4-BE49-F238E27FC236}">
                <a16:creationId xmlns:a16="http://schemas.microsoft.com/office/drawing/2014/main" id="{D1D77F15-6C63-44C2-AD6A-D3FB27529422}"/>
              </a:ext>
            </a:extLst>
          </p:cNvPr>
          <p:cNvSpPr txBox="1"/>
          <p:nvPr/>
        </p:nvSpPr>
        <p:spPr>
          <a:xfrm>
            <a:off x="8317959" y="3992489"/>
            <a:ext cx="596638" cy="276999"/>
          </a:xfrm>
          <a:prstGeom prst="rect">
            <a:avLst/>
          </a:prstGeom>
          <a:noFill/>
        </p:spPr>
        <p:txBody>
          <a:bodyPr wrap="square" rtlCol="0">
            <a:spAutoFit/>
          </a:bodyPr>
          <a:lstStyle/>
          <a:p>
            <a:r>
              <a:rPr lang="el-GR" sz="1200" dirty="0"/>
              <a:t>Παρόν</a:t>
            </a:r>
          </a:p>
        </p:txBody>
      </p:sp>
      <p:sp>
        <p:nvSpPr>
          <p:cNvPr id="26" name="TextBox 25">
            <a:extLst>
              <a:ext uri="{FF2B5EF4-FFF2-40B4-BE49-F238E27FC236}">
                <a16:creationId xmlns:a16="http://schemas.microsoft.com/office/drawing/2014/main" id="{88F6A1BD-6378-4C96-A089-725A21A842FF}"/>
              </a:ext>
            </a:extLst>
          </p:cNvPr>
          <p:cNvSpPr txBox="1"/>
          <p:nvPr/>
        </p:nvSpPr>
        <p:spPr>
          <a:xfrm>
            <a:off x="9860850" y="3713626"/>
            <a:ext cx="1759328" cy="276999"/>
          </a:xfrm>
          <a:prstGeom prst="rect">
            <a:avLst/>
          </a:prstGeom>
          <a:noFill/>
        </p:spPr>
        <p:txBody>
          <a:bodyPr wrap="none" rtlCol="0">
            <a:spAutoFit/>
          </a:bodyPr>
          <a:lstStyle/>
          <a:p>
            <a:r>
              <a:rPr lang="el-GR" sz="1200" dirty="0"/>
              <a:t>Όχι τόσο μακρινό μέλλον</a:t>
            </a:r>
          </a:p>
        </p:txBody>
      </p:sp>
      <p:sp>
        <p:nvSpPr>
          <p:cNvPr id="28" name="TextBox 27">
            <a:extLst>
              <a:ext uri="{FF2B5EF4-FFF2-40B4-BE49-F238E27FC236}">
                <a16:creationId xmlns:a16="http://schemas.microsoft.com/office/drawing/2014/main" id="{6D17FF27-9E9F-40AD-82CF-480B11ABC19F}"/>
              </a:ext>
            </a:extLst>
          </p:cNvPr>
          <p:cNvSpPr txBox="1"/>
          <p:nvPr/>
        </p:nvSpPr>
        <p:spPr>
          <a:xfrm>
            <a:off x="6095998" y="5655505"/>
            <a:ext cx="1529683" cy="307777"/>
          </a:xfrm>
          <a:prstGeom prst="rect">
            <a:avLst/>
          </a:prstGeom>
          <a:noFill/>
        </p:spPr>
        <p:txBody>
          <a:bodyPr wrap="square" rtlCol="0">
            <a:spAutoFit/>
          </a:bodyPr>
          <a:lstStyle/>
          <a:p>
            <a:pPr algn="ctr"/>
            <a:r>
              <a:rPr lang="el-GR" sz="1400" dirty="0"/>
              <a:t>Μηχανή </a:t>
            </a:r>
            <a:r>
              <a:rPr lang="en-US" sz="1400" dirty="0"/>
              <a:t>Enigma</a:t>
            </a:r>
            <a:r>
              <a:rPr lang="el-GR" sz="1400" dirty="0"/>
              <a:t> </a:t>
            </a:r>
          </a:p>
        </p:txBody>
      </p:sp>
      <p:sp>
        <p:nvSpPr>
          <p:cNvPr id="29" name="TextBox 28">
            <a:extLst>
              <a:ext uri="{FF2B5EF4-FFF2-40B4-BE49-F238E27FC236}">
                <a16:creationId xmlns:a16="http://schemas.microsoft.com/office/drawing/2014/main" id="{26A77391-6DB7-405D-946B-BADD3817726B}"/>
              </a:ext>
            </a:extLst>
          </p:cNvPr>
          <p:cNvSpPr txBox="1"/>
          <p:nvPr/>
        </p:nvSpPr>
        <p:spPr>
          <a:xfrm>
            <a:off x="7611571" y="1897413"/>
            <a:ext cx="2009414" cy="307777"/>
          </a:xfrm>
          <a:prstGeom prst="rect">
            <a:avLst/>
          </a:prstGeom>
          <a:noFill/>
        </p:spPr>
        <p:txBody>
          <a:bodyPr wrap="square" rtlCol="0">
            <a:spAutoFit/>
          </a:bodyPr>
          <a:lstStyle/>
          <a:p>
            <a:pPr algn="ctr"/>
            <a:r>
              <a:rPr lang="el-GR" sz="1400" dirty="0"/>
              <a:t>Σύγχρονη Κρυπτογραφία </a:t>
            </a:r>
          </a:p>
        </p:txBody>
      </p:sp>
      <p:sp>
        <p:nvSpPr>
          <p:cNvPr id="30" name="TextBox 29">
            <a:extLst>
              <a:ext uri="{FF2B5EF4-FFF2-40B4-BE49-F238E27FC236}">
                <a16:creationId xmlns:a16="http://schemas.microsoft.com/office/drawing/2014/main" id="{0070A4DB-0DEB-46B6-A363-2B62E2DDA3D3}"/>
              </a:ext>
            </a:extLst>
          </p:cNvPr>
          <p:cNvSpPr txBox="1"/>
          <p:nvPr/>
        </p:nvSpPr>
        <p:spPr>
          <a:xfrm>
            <a:off x="3661345" y="1997585"/>
            <a:ext cx="2132995" cy="307777"/>
          </a:xfrm>
          <a:prstGeom prst="rect">
            <a:avLst/>
          </a:prstGeom>
          <a:noFill/>
        </p:spPr>
        <p:txBody>
          <a:bodyPr wrap="square" rtlCol="0">
            <a:spAutoFit/>
          </a:bodyPr>
          <a:lstStyle/>
          <a:p>
            <a:pPr algn="ctr"/>
            <a:r>
              <a:rPr lang="el-GR" sz="1400" dirty="0"/>
              <a:t>Κρυπτοσύστημα </a:t>
            </a:r>
            <a:r>
              <a:rPr lang="en-US" sz="1400" dirty="0"/>
              <a:t>Vigin</a:t>
            </a:r>
            <a:r>
              <a:rPr lang="en-US" sz="1400" i="0" dirty="0">
                <a:effectLst/>
              </a:rPr>
              <a:t>è</a:t>
            </a:r>
            <a:r>
              <a:rPr lang="en-US" sz="1400" dirty="0"/>
              <a:t>re</a:t>
            </a:r>
            <a:r>
              <a:rPr lang="el-GR" sz="1400" dirty="0"/>
              <a:t> </a:t>
            </a:r>
          </a:p>
        </p:txBody>
      </p:sp>
      <p:sp>
        <p:nvSpPr>
          <p:cNvPr id="31" name="TextBox 30">
            <a:extLst>
              <a:ext uri="{FF2B5EF4-FFF2-40B4-BE49-F238E27FC236}">
                <a16:creationId xmlns:a16="http://schemas.microsoft.com/office/drawing/2014/main" id="{9CB99A0F-6D4F-4C9C-BF87-44DE70DBE0BB}"/>
              </a:ext>
            </a:extLst>
          </p:cNvPr>
          <p:cNvSpPr txBox="1"/>
          <p:nvPr/>
        </p:nvSpPr>
        <p:spPr>
          <a:xfrm>
            <a:off x="1847995" y="5621844"/>
            <a:ext cx="1818655" cy="307777"/>
          </a:xfrm>
          <a:prstGeom prst="rect">
            <a:avLst/>
          </a:prstGeom>
          <a:noFill/>
        </p:spPr>
        <p:txBody>
          <a:bodyPr wrap="square" rtlCol="0">
            <a:spAutoFit/>
          </a:bodyPr>
          <a:lstStyle/>
          <a:p>
            <a:pPr algn="ctr"/>
            <a:r>
              <a:rPr lang="el-GR" sz="1400" dirty="0"/>
              <a:t>Κώδικας του Καίσαρα </a:t>
            </a:r>
          </a:p>
        </p:txBody>
      </p:sp>
      <p:sp>
        <p:nvSpPr>
          <p:cNvPr id="34" name="TextBox 33">
            <a:extLst>
              <a:ext uri="{FF2B5EF4-FFF2-40B4-BE49-F238E27FC236}">
                <a16:creationId xmlns:a16="http://schemas.microsoft.com/office/drawing/2014/main" id="{0C7B2921-5FD5-4CF6-B379-F976C3F8C05F}"/>
              </a:ext>
            </a:extLst>
          </p:cNvPr>
          <p:cNvSpPr txBox="1"/>
          <p:nvPr/>
        </p:nvSpPr>
        <p:spPr>
          <a:xfrm>
            <a:off x="9788331" y="5619312"/>
            <a:ext cx="1914956" cy="523220"/>
          </a:xfrm>
          <a:prstGeom prst="rect">
            <a:avLst/>
          </a:prstGeom>
          <a:noFill/>
        </p:spPr>
        <p:txBody>
          <a:bodyPr wrap="square" rtlCol="0">
            <a:spAutoFit/>
          </a:bodyPr>
          <a:lstStyle/>
          <a:p>
            <a:pPr algn="ctr"/>
            <a:r>
              <a:rPr lang="el-GR" sz="1400" dirty="0"/>
              <a:t>Κρυπτογραφία στη Μετακβαντική Εποχή </a:t>
            </a:r>
          </a:p>
        </p:txBody>
      </p:sp>
      <p:sp>
        <p:nvSpPr>
          <p:cNvPr id="36" name="TextBox 35">
            <a:extLst>
              <a:ext uri="{FF2B5EF4-FFF2-40B4-BE49-F238E27FC236}">
                <a16:creationId xmlns:a16="http://schemas.microsoft.com/office/drawing/2014/main" id="{5F082A86-DD5D-4009-836F-685BBEE18D13}"/>
              </a:ext>
            </a:extLst>
          </p:cNvPr>
          <p:cNvSpPr txBox="1"/>
          <p:nvPr/>
        </p:nvSpPr>
        <p:spPr>
          <a:xfrm>
            <a:off x="3275003" y="715468"/>
            <a:ext cx="5641994" cy="523220"/>
          </a:xfrm>
          <a:prstGeom prst="rect">
            <a:avLst/>
          </a:prstGeom>
          <a:noFill/>
        </p:spPr>
        <p:txBody>
          <a:bodyPr wrap="none" rtlCol="0">
            <a:spAutoFit/>
          </a:bodyPr>
          <a:lstStyle/>
          <a:p>
            <a:pPr algn="ctr"/>
            <a:r>
              <a:rPr lang="el-GR" sz="2800" b="1" dirty="0">
                <a:solidFill>
                  <a:schemeClr val="accent4">
                    <a:lumMod val="75000"/>
                  </a:schemeClr>
                </a:solidFill>
              </a:rPr>
              <a:t>Κρυπτογραφία - Ιστορική Αναδρομή</a:t>
            </a:r>
          </a:p>
        </p:txBody>
      </p:sp>
    </p:spTree>
    <p:extLst>
      <p:ext uri="{BB962C8B-B14F-4D97-AF65-F5344CB8AC3E}">
        <p14:creationId xmlns:p14="http://schemas.microsoft.com/office/powerpoint/2010/main" val="265453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par>
                                <p:cTn id="39" presetID="22" presetClass="entr" presetSubtype="1"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500"/>
                                        <p:tgtEl>
                                          <p:spTgt spid="9"/>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22" presetClass="entr" presetSubtype="4"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up)">
                                      <p:cBhvr>
                                        <p:cTn id="66" dur="500"/>
                                        <p:tgtEl>
                                          <p:spTgt spid="15"/>
                                        </p:tgtEl>
                                      </p:cBhvr>
                                    </p:animEffect>
                                  </p:childTnLst>
                                </p:cTn>
                              </p:par>
                              <p:par>
                                <p:cTn id="67" presetID="22" presetClass="entr" presetSubtype="1"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up)">
                                      <p:cBhvr>
                                        <p:cTn id="69" dur="500"/>
                                        <p:tgtEl>
                                          <p:spTgt spid="16"/>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up)">
                                      <p:cBhvr>
                                        <p:cTn id="72" dur="500"/>
                                        <p:tgtEl>
                                          <p:spTgt spid="26"/>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up)">
                                      <p:cBhvr>
                                        <p:cTn id="7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6" grpId="0"/>
      <p:bldP spid="28" grpId="0"/>
      <p:bldP spid="29" grpId="0"/>
      <p:bldP spid="30" grpId="0"/>
      <p:bldP spid="31"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31516"/>
            </a:gs>
            <a:gs pos="100000">
              <a:srgbClr val="CC9900"/>
            </a:gs>
            <a:gs pos="97000">
              <a:srgbClr val="031516"/>
            </a:gs>
          </a:gsLst>
          <a:path path="circle">
            <a:fillToRect l="50000" t="50000" r="50000" b="50000"/>
          </a:path>
        </a:gradFill>
        <a:effectLst/>
      </p:bgPr>
    </p:bg>
    <p:spTree>
      <p:nvGrpSpPr>
        <p:cNvPr id="1" name=""/>
        <p:cNvGrpSpPr/>
        <p:nvPr/>
      </p:nvGrpSpPr>
      <p:grpSpPr>
        <a:xfrm>
          <a:off x="0" y="0"/>
          <a:ext cx="0" cy="0"/>
          <a:chOff x="0" y="0"/>
          <a:chExt cx="0" cy="0"/>
        </a:xfrm>
      </p:grpSpPr>
      <p:sp>
        <p:nvSpPr>
          <p:cNvPr id="4" name="header">
            <a:extLst>
              <a:ext uri="{FF2B5EF4-FFF2-40B4-BE49-F238E27FC236}">
                <a16:creationId xmlns:a16="http://schemas.microsoft.com/office/drawing/2014/main" id="{B4750D66-846C-4AFA-9644-E3D3D34B9CC7}"/>
              </a:ext>
            </a:extLst>
          </p:cNvPr>
          <p:cNvSpPr txBox="1"/>
          <p:nvPr/>
        </p:nvSpPr>
        <p:spPr>
          <a:xfrm>
            <a:off x="8184232" y="1478"/>
            <a:ext cx="400776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Κρυπτογραφία στη Μετακβαντική Εποχή</a:t>
            </a:r>
            <a:r>
              <a:rPr kumimoji="0" lang="en-US"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 - </a:t>
            </a:r>
            <a:r>
              <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hlinkClick r:id="rId3" action="ppaction://hlinksldjump"/>
              </a:rPr>
              <a:t>Φλωριάς Παπαδόπουλος</a:t>
            </a:r>
            <a:endParaRPr kumimoji="0" lang="el-GR" sz="1100" b="0" i="1" u="none" strike="noStrike" kern="1200" cap="none" spc="0" normalizeH="0" baseline="0" noProof="0" dirty="0">
              <a:ln>
                <a:noFill/>
              </a:ln>
              <a:solidFill>
                <a:srgbClr val="B2B2B2"/>
              </a:solidFill>
              <a:effectLst/>
              <a:uLnTx/>
              <a:uFillTx/>
              <a:latin typeface="Arial Nova Cond" panose="020B0506020202020204" pitchFamily="34" charset="0"/>
              <a:ea typeface="+mn-ea"/>
              <a:cs typeface="+mn-cs"/>
            </a:endParaRPr>
          </a:p>
        </p:txBody>
      </p:sp>
      <p:sp>
        <p:nvSpPr>
          <p:cNvPr id="6" name="TextBox 5">
            <a:extLst>
              <a:ext uri="{FF2B5EF4-FFF2-40B4-BE49-F238E27FC236}">
                <a16:creationId xmlns:a16="http://schemas.microsoft.com/office/drawing/2014/main" id="{11D3EF60-203F-4A5A-9ED8-43B929079B13}"/>
              </a:ext>
            </a:extLst>
          </p:cNvPr>
          <p:cNvSpPr txBox="1"/>
          <p:nvPr/>
        </p:nvSpPr>
        <p:spPr>
          <a:xfrm>
            <a:off x="343556" y="2486700"/>
            <a:ext cx="6097424" cy="954107"/>
          </a:xfrm>
          <a:prstGeom prst="rect">
            <a:avLst/>
          </a:prstGeom>
          <a:noFill/>
        </p:spPr>
        <p:txBody>
          <a:bodyPr wrap="square">
            <a:spAutoFit/>
          </a:bodyPr>
          <a:lstStyle/>
          <a:p>
            <a:r>
              <a:rPr lang="el-GR" sz="2000" b="1" u="sng" dirty="0">
                <a:solidFill>
                  <a:srgbClr val="CC9900"/>
                </a:solidFill>
              </a:rPr>
              <a:t>Χρονική πολυπλοκότητα - Χρόνος εκτέλεσης</a:t>
            </a:r>
            <a:endParaRPr lang="el-GR" sz="2000" u="sng" dirty="0"/>
          </a:p>
          <a:p>
            <a:r>
              <a:rPr lang="el-GR" dirty="0"/>
              <a:t>Ο αριθμός των στοιχειωδών λειτουργιών που εκτελούνται από έναν αλγόριθμο σαν </a:t>
            </a:r>
            <a:r>
              <a:rPr lang="el-GR" dirty="0">
                <a:solidFill>
                  <a:srgbClr val="FF0000"/>
                </a:solidFill>
              </a:rPr>
              <a:t>συνάρτηση του μεγέθους της εισόδου</a:t>
            </a:r>
            <a:r>
              <a:rPr lang="el-GR" dirty="0"/>
              <a:t>.</a:t>
            </a:r>
          </a:p>
        </p:txBody>
      </p:sp>
      <p:sp>
        <p:nvSpPr>
          <p:cNvPr id="12" name="TextBox 11">
            <a:extLst>
              <a:ext uri="{FF2B5EF4-FFF2-40B4-BE49-F238E27FC236}">
                <a16:creationId xmlns:a16="http://schemas.microsoft.com/office/drawing/2014/main" id="{4B3042B5-CE9C-4E20-990B-045DCBEB2982}"/>
              </a:ext>
            </a:extLst>
          </p:cNvPr>
          <p:cNvSpPr txBox="1"/>
          <p:nvPr/>
        </p:nvSpPr>
        <p:spPr>
          <a:xfrm>
            <a:off x="343556" y="4668774"/>
            <a:ext cx="5309038" cy="646331"/>
          </a:xfrm>
          <a:prstGeom prst="rect">
            <a:avLst/>
          </a:prstGeom>
          <a:noFill/>
        </p:spPr>
        <p:txBody>
          <a:bodyPr wrap="square">
            <a:spAutoFit/>
          </a:bodyPr>
          <a:lstStyle/>
          <a:p>
            <a:pPr marL="285750" indent="-285750">
              <a:buFont typeface="Wingdings" panose="05000000000000000000" pitchFamily="2" charset="2"/>
              <a:buChar char="Ø"/>
            </a:pPr>
            <a:r>
              <a:rPr lang="el-GR" dirty="0"/>
              <a:t>Ένας αλγόριθμος είναι </a:t>
            </a:r>
            <a:r>
              <a:rPr lang="el-GR" b="1" dirty="0">
                <a:solidFill>
                  <a:srgbClr val="CC9900"/>
                </a:solidFill>
              </a:rPr>
              <a:t>αποδοτικός</a:t>
            </a:r>
            <a:r>
              <a:rPr lang="el-GR" dirty="0"/>
              <a:t> αν έχει πολυωνυμικό χρόνο εκτέλεσης.</a:t>
            </a:r>
          </a:p>
        </p:txBody>
      </p:sp>
      <p:sp>
        <p:nvSpPr>
          <p:cNvPr id="14" name="TextBox 13">
            <a:extLst>
              <a:ext uri="{FF2B5EF4-FFF2-40B4-BE49-F238E27FC236}">
                <a16:creationId xmlns:a16="http://schemas.microsoft.com/office/drawing/2014/main" id="{CD18756D-F784-4542-B107-79CB851AA68D}"/>
              </a:ext>
            </a:extLst>
          </p:cNvPr>
          <p:cNvSpPr txBox="1"/>
          <p:nvPr/>
        </p:nvSpPr>
        <p:spPr>
          <a:xfrm>
            <a:off x="343556" y="1118664"/>
            <a:ext cx="6097424" cy="1231106"/>
          </a:xfrm>
          <a:prstGeom prst="rect">
            <a:avLst/>
          </a:prstGeom>
          <a:noFill/>
        </p:spPr>
        <p:txBody>
          <a:bodyPr wrap="square">
            <a:spAutoFit/>
          </a:bodyPr>
          <a:lstStyle/>
          <a:p>
            <a:r>
              <a:rPr lang="el-GR" sz="2000" b="1" u="sng" dirty="0">
                <a:solidFill>
                  <a:srgbClr val="CC9900"/>
                </a:solidFill>
              </a:rPr>
              <a:t>Αλγόριθμος</a:t>
            </a:r>
            <a:r>
              <a:rPr lang="el-GR" dirty="0"/>
              <a:t> </a:t>
            </a:r>
          </a:p>
          <a:p>
            <a:r>
              <a:rPr lang="el-GR" dirty="0"/>
              <a:t>Μια πεπερασμένη, συγκεκριμένη, αποτελεσματική διαδικασία, με μια είσοδο και κάποια έξοδο </a:t>
            </a:r>
            <a:r>
              <a:rPr lang="el-GR" sz="1800" b="0" i="0" u="none" strike="noStrike" baseline="0" dirty="0"/>
              <a:t>που χρησιμοποιείται για τον υπολογισμό μιας ποσότητας.</a:t>
            </a:r>
            <a:endParaRPr lang="el-GR" dirty="0"/>
          </a:p>
        </p:txBody>
      </p:sp>
      <p:sp>
        <p:nvSpPr>
          <p:cNvPr id="15" name="TextBox 14">
            <a:extLst>
              <a:ext uri="{FF2B5EF4-FFF2-40B4-BE49-F238E27FC236}">
                <a16:creationId xmlns:a16="http://schemas.microsoft.com/office/drawing/2014/main" id="{0C3AF2D2-F4BF-4379-9D14-869611C754B3}"/>
              </a:ext>
            </a:extLst>
          </p:cNvPr>
          <p:cNvSpPr txBox="1"/>
          <p:nvPr/>
        </p:nvSpPr>
        <p:spPr>
          <a:xfrm>
            <a:off x="4610657" y="263088"/>
            <a:ext cx="2970685" cy="707886"/>
          </a:xfrm>
          <a:prstGeom prst="rect">
            <a:avLst/>
          </a:prstGeom>
          <a:noFill/>
        </p:spPr>
        <p:txBody>
          <a:bodyPr wrap="square" rtlCol="0">
            <a:spAutoFit/>
          </a:bodyPr>
          <a:lstStyle/>
          <a:p>
            <a:r>
              <a:rPr lang="el-GR" sz="4000" b="1" dirty="0">
                <a:solidFill>
                  <a:srgbClr val="CC9900"/>
                </a:solidFill>
                <a:latin typeface="+mj-lt"/>
              </a:rPr>
              <a:t>ΑΛΓΟΡΙΘΜΟΙ</a:t>
            </a:r>
          </a:p>
        </p:txBody>
      </p:sp>
      <p:pic>
        <p:nvPicPr>
          <p:cNvPr id="17" name="Picture 16" descr="Chart, line chart&#10;&#10;Description automatically generated">
            <a:extLst>
              <a:ext uri="{FF2B5EF4-FFF2-40B4-BE49-F238E27FC236}">
                <a16:creationId xmlns:a16="http://schemas.microsoft.com/office/drawing/2014/main" id="{143C5FA1-1555-4D9B-8B1B-9B7652FDC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019" y="1149601"/>
            <a:ext cx="4987183" cy="4987183"/>
          </a:xfrm>
          <a:prstGeom prst="rect">
            <a:avLst/>
          </a:prstGeom>
        </p:spPr>
      </p:pic>
      <p:sp>
        <p:nvSpPr>
          <p:cNvPr id="18" name="TextBox 17">
            <a:extLst>
              <a:ext uri="{FF2B5EF4-FFF2-40B4-BE49-F238E27FC236}">
                <a16:creationId xmlns:a16="http://schemas.microsoft.com/office/drawing/2014/main" id="{D23BACF7-49B7-4E72-8E57-0FD150B9BD6C}"/>
              </a:ext>
            </a:extLst>
          </p:cNvPr>
          <p:cNvSpPr txBox="1"/>
          <p:nvPr/>
        </p:nvSpPr>
        <p:spPr>
          <a:xfrm>
            <a:off x="8887625" y="6129142"/>
            <a:ext cx="2204816" cy="369332"/>
          </a:xfrm>
          <a:prstGeom prst="rect">
            <a:avLst/>
          </a:prstGeom>
          <a:noFill/>
        </p:spPr>
        <p:txBody>
          <a:bodyPr wrap="square" rtlCol="0">
            <a:spAutoFit/>
          </a:bodyPr>
          <a:lstStyle/>
          <a:p>
            <a:r>
              <a:rPr lang="el-GR" dirty="0"/>
              <a:t>Μέγεθος εισόδου </a:t>
            </a:r>
            <a:r>
              <a:rPr lang="en-US" dirty="0"/>
              <a:t>(n)</a:t>
            </a:r>
            <a:endParaRPr lang="el-GR" dirty="0"/>
          </a:p>
        </p:txBody>
      </p:sp>
      <p:sp>
        <p:nvSpPr>
          <p:cNvPr id="19" name="TextBox 18">
            <a:extLst>
              <a:ext uri="{FF2B5EF4-FFF2-40B4-BE49-F238E27FC236}">
                <a16:creationId xmlns:a16="http://schemas.microsoft.com/office/drawing/2014/main" id="{C3A73ABF-5403-4D35-9E34-17D2A5FB7857}"/>
              </a:ext>
            </a:extLst>
          </p:cNvPr>
          <p:cNvSpPr txBox="1"/>
          <p:nvPr/>
        </p:nvSpPr>
        <p:spPr>
          <a:xfrm rot="16200000">
            <a:off x="5598289" y="3244334"/>
            <a:ext cx="2188420" cy="369332"/>
          </a:xfrm>
          <a:prstGeom prst="rect">
            <a:avLst/>
          </a:prstGeom>
          <a:noFill/>
        </p:spPr>
        <p:txBody>
          <a:bodyPr wrap="none" rtlCol="0">
            <a:spAutoFit/>
          </a:bodyPr>
          <a:lstStyle/>
          <a:p>
            <a:r>
              <a:rPr lang="el-GR" dirty="0"/>
              <a:t>Αριθμός πράξεων (</a:t>
            </a:r>
            <a:r>
              <a:rPr lang="en-US" dirty="0"/>
              <a:t>N)</a:t>
            </a:r>
            <a:endParaRPr lang="el-GR" dirty="0"/>
          </a:p>
        </p:txBody>
      </p:sp>
      <p:sp>
        <p:nvSpPr>
          <p:cNvPr id="20" name="TextBox 19">
            <a:extLst>
              <a:ext uri="{FF2B5EF4-FFF2-40B4-BE49-F238E27FC236}">
                <a16:creationId xmlns:a16="http://schemas.microsoft.com/office/drawing/2014/main" id="{D5CAA4CB-E899-4D05-B889-7CD0738A0322}"/>
              </a:ext>
            </a:extLst>
          </p:cNvPr>
          <p:cNvSpPr txBox="1"/>
          <p:nvPr/>
        </p:nvSpPr>
        <p:spPr>
          <a:xfrm>
            <a:off x="605249" y="3854737"/>
            <a:ext cx="2334293" cy="369332"/>
          </a:xfrm>
          <a:prstGeom prst="rect">
            <a:avLst/>
          </a:prstGeom>
          <a:noFill/>
          <a:ln>
            <a:solidFill>
              <a:srgbClr val="CC9900"/>
            </a:solidFill>
          </a:ln>
        </p:spPr>
        <p:txBody>
          <a:bodyPr wrap="square" rtlCol="0">
            <a:spAutoFit/>
          </a:bodyPr>
          <a:lstStyle/>
          <a:p>
            <a:r>
              <a:rPr lang="el-GR" b="1" dirty="0">
                <a:solidFill>
                  <a:srgbClr val="CC9900"/>
                </a:solidFill>
              </a:rPr>
              <a:t>Πολυωνυμικός</a:t>
            </a:r>
            <a:r>
              <a:rPr lang="el-GR" dirty="0"/>
              <a:t> χρόνος</a:t>
            </a:r>
          </a:p>
        </p:txBody>
      </p:sp>
      <p:sp>
        <p:nvSpPr>
          <p:cNvPr id="21" name="TextBox 20">
            <a:extLst>
              <a:ext uri="{FF2B5EF4-FFF2-40B4-BE49-F238E27FC236}">
                <a16:creationId xmlns:a16="http://schemas.microsoft.com/office/drawing/2014/main" id="{0737203E-A9C5-4504-AFA4-69F95E443F57}"/>
              </a:ext>
            </a:extLst>
          </p:cNvPr>
          <p:cNvSpPr txBox="1"/>
          <p:nvPr/>
        </p:nvSpPr>
        <p:spPr>
          <a:xfrm>
            <a:off x="3794778" y="3854736"/>
            <a:ext cx="1857816" cy="369332"/>
          </a:xfrm>
          <a:prstGeom prst="rect">
            <a:avLst/>
          </a:prstGeom>
          <a:noFill/>
          <a:ln>
            <a:solidFill>
              <a:srgbClr val="CC9900"/>
            </a:solidFill>
          </a:ln>
        </p:spPr>
        <p:txBody>
          <a:bodyPr wrap="none" rtlCol="0">
            <a:spAutoFit/>
          </a:bodyPr>
          <a:lstStyle/>
          <a:p>
            <a:r>
              <a:rPr lang="el-GR" b="1" dirty="0">
                <a:solidFill>
                  <a:srgbClr val="CC9900"/>
                </a:solidFill>
              </a:rPr>
              <a:t>Εκθετικός</a:t>
            </a:r>
            <a:r>
              <a:rPr lang="el-GR" dirty="0"/>
              <a:t> χρόνος</a:t>
            </a:r>
          </a:p>
        </p:txBody>
      </p:sp>
      <p:cxnSp>
        <p:nvCxnSpPr>
          <p:cNvPr id="23" name="Straight Connector 22">
            <a:extLst>
              <a:ext uri="{FF2B5EF4-FFF2-40B4-BE49-F238E27FC236}">
                <a16:creationId xmlns:a16="http://schemas.microsoft.com/office/drawing/2014/main" id="{D8EFE085-F0AF-47C3-B2F7-12D7E686B052}"/>
              </a:ext>
            </a:extLst>
          </p:cNvPr>
          <p:cNvCxnSpPr>
            <a:cxnSpLocks/>
            <a:stCxn id="20" idx="0"/>
          </p:cNvCxnSpPr>
          <p:nvPr/>
        </p:nvCxnSpPr>
        <p:spPr>
          <a:xfrm rot="5400000" flipH="1" flipV="1">
            <a:off x="2375369" y="2837836"/>
            <a:ext cx="413929" cy="1619874"/>
          </a:xfrm>
          <a:prstGeom prst="curvedConnector3">
            <a:avLst/>
          </a:prstGeom>
          <a:ln>
            <a:solidFill>
              <a:srgbClr val="CC99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59E50A-1E79-443C-9AE0-02B14A0046B2}"/>
              </a:ext>
            </a:extLst>
          </p:cNvPr>
          <p:cNvCxnSpPr>
            <a:cxnSpLocks/>
          </p:cNvCxnSpPr>
          <p:nvPr/>
        </p:nvCxnSpPr>
        <p:spPr>
          <a:xfrm rot="16200000" flipH="1">
            <a:off x="3851014" y="2982063"/>
            <a:ext cx="413929" cy="1331418"/>
          </a:xfrm>
          <a:prstGeom prst="curvedConnector3">
            <a:avLst>
              <a:gd name="adj1" fmla="val 50000"/>
            </a:avLst>
          </a:prstGeom>
          <a:ln>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85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par>
                                <p:cTn id="27" presetID="22" presetClass="entr" presetSubtype="1"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up)">
                                      <p:cBhvr>
                                        <p:cTn id="29" dur="500"/>
                                        <p:tgtEl>
                                          <p:spTgt spid="23"/>
                                        </p:tgtEl>
                                      </p:cBhvr>
                                    </p:animEffect>
                                  </p:childTnLst>
                                </p:cTn>
                              </p:par>
                              <p:par>
                                <p:cTn id="30" presetID="22" presetClass="entr" presetSubtype="1"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8" grpId="0"/>
      <p:bldP spid="19" grpId="0"/>
      <p:bldP spid="20"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2dBjQ1zgpFNjkPop31C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6755</TotalTime>
  <Words>12474</Words>
  <Application>Microsoft Office PowerPoint</Application>
  <PresentationFormat>Widescreen</PresentationFormat>
  <Paragraphs>952</Paragraphs>
  <Slides>46</Slides>
  <Notes>45</Notes>
  <HiddenSlides>0</HiddenSlides>
  <MMClips>4</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67" baseType="lpstr">
      <vt:lpstr>-apple-system</vt:lpstr>
      <vt:lpstr>Arial</vt:lpstr>
      <vt:lpstr>Arial Nova</vt:lpstr>
      <vt:lpstr>Arial Nova Cond</vt:lpstr>
      <vt:lpstr>Calibri</vt:lpstr>
      <vt:lpstr>Calibri Light</vt:lpstr>
      <vt:lpstr>Cambria Math</vt:lpstr>
      <vt:lpstr>Century Gothic</vt:lpstr>
      <vt:lpstr>CMMI10</vt:lpstr>
      <vt:lpstr>CMR10</vt:lpstr>
      <vt:lpstr>CMSY10</vt:lpstr>
      <vt:lpstr>Kerkis</vt:lpstr>
      <vt:lpstr>Roboto</vt:lpstr>
      <vt:lpstr>Segoe UI Black</vt:lpstr>
      <vt:lpstr>Segoe UI Semibold</vt:lpstr>
      <vt:lpstr>Times New Roman</vt:lpstr>
      <vt:lpstr>Wingdings</vt:lpstr>
      <vt:lpstr>Office Theme</vt:lpstr>
      <vt:lpstr>Vapor Trail</vt:lpstr>
      <vt:lpstr>Level up! PowerPoint</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Florias Papadopoulos</dc:creator>
  <cp:lastModifiedBy>Florias Pap</cp:lastModifiedBy>
  <cp:revision>83</cp:revision>
  <dcterms:created xsi:type="dcterms:W3CDTF">2022-02-21T19:25:29Z</dcterms:created>
  <dcterms:modified xsi:type="dcterms:W3CDTF">2023-07-09T16:54:45Z</dcterms:modified>
</cp:coreProperties>
</file>